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/>
  </p:normalViewPr>
  <p:slideViewPr>
    <p:cSldViewPr snapToGrid="0">
      <p:cViewPr varScale="1">
        <p:scale>
          <a:sx n="56" d="100"/>
          <a:sy n="56" d="100"/>
        </p:scale>
        <p:origin x="9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ppc.ca.gov/the-law/fppc-regulations/regulations-index.html" TargetMode="External"/><Relationship Id="rId2" Type="http://schemas.openxmlformats.org/officeDocument/2006/relationships/hyperlink" Target="https://leginfo.legislature.ca.gov/faces/billNavClient.xhtml?bill_id=202120220SB1439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73AF19F9-416A-8DE8-9C44-2BD72810B0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1183770"/>
            <a:ext cx="8361229" cy="2098226"/>
          </a:xfrm>
        </p:spPr>
        <p:txBody>
          <a:bodyPr/>
          <a:lstStyle/>
          <a:p>
            <a:r>
              <a:rPr lang="en-US" dirty="0"/>
              <a:t>SB 1439</a:t>
            </a:r>
            <a:br>
              <a:rPr lang="en-US" dirty="0"/>
            </a:br>
            <a:r>
              <a:rPr lang="en-US" sz="4400" dirty="0"/>
              <a:t>(Stats. 2022, Ch. 848)</a:t>
            </a:r>
            <a:endParaRPr lang="en-US" dirty="0"/>
          </a:p>
        </p:txBody>
      </p:sp>
      <p:sp>
        <p:nvSpPr>
          <p:cNvPr id="3" name="Subtitle 2" descr="" title="">
            <a:extLst>
              <a:ext uri="{FF2B5EF4-FFF2-40B4-BE49-F238E27FC236}">
                <a16:creationId xmlns:a16="http://schemas.microsoft.com/office/drawing/2014/main" id="{D480E499-C34A-28AE-AC0E-6B1DA5FC6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5123" y="3909283"/>
            <a:ext cx="9807677" cy="1086237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Amendments to Government Code </a:t>
            </a:r>
            <a:r>
              <a:rPr lang="en-US" sz="3200" dirty="0">
                <a:latin typeface="Franklin Gothic Book" panose="020B0503020102020204" pitchFamily="34" charset="0"/>
              </a:rPr>
              <a:t>§</a:t>
            </a:r>
            <a:r>
              <a:rPr lang="en-US" sz="3200" dirty="0"/>
              <a:t> 84308</a:t>
            </a:r>
          </a:p>
          <a:p>
            <a:r>
              <a:rPr lang="en-US" sz="3200" dirty="0"/>
              <a:t>(Levine Act)</a:t>
            </a:r>
          </a:p>
        </p:txBody>
      </p:sp>
      <p:sp>
        <p:nvSpPr>
          <p:cNvPr id="4" name="TextBox 3" descr="" title="">
            <a:extLst>
              <a:ext uri="{FF2B5EF4-FFF2-40B4-BE49-F238E27FC236}">
                <a16:creationId xmlns:a16="http://schemas.microsoft.com/office/drawing/2014/main" id="{8D3B4BDE-BB8D-705F-E215-F7CAB9899B93}"/>
              </a:ext>
            </a:extLst>
          </p:cNvPr>
          <p:cNvSpPr txBox="1"/>
          <p:nvPr/>
        </p:nvSpPr>
        <p:spPr>
          <a:xfrm>
            <a:off x="1366717" y="5353665"/>
            <a:ext cx="338753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Ashlee Titus</a:t>
            </a:r>
          </a:p>
          <a:p>
            <a:pPr algn="ctr"/>
            <a:r>
              <a:rPr lang="en-US" sz="1600" dirty="0"/>
              <a:t>BELL, McANDREWS &amp; HILTACHK, LLP</a:t>
            </a:r>
          </a:p>
          <a:p>
            <a:pPr algn="ctr"/>
            <a:r>
              <a:rPr lang="en-US" sz="1600" dirty="0"/>
              <a:t>www.bmhlaw.com</a:t>
            </a:r>
          </a:p>
        </p:txBody>
      </p:sp>
    </p:spTree>
    <p:extLst>
      <p:ext uri="{BB962C8B-B14F-4D97-AF65-F5344CB8AC3E}">
        <p14:creationId xmlns:p14="http://schemas.microsoft.com/office/powerpoint/2010/main" val="3622440649"/>
      </p:ext>
    </p:extLst>
  </p:cSld>
  <p:clrMapOvr>
    <a:masterClrMapping/>
  </p:clrMapOvr>
</p:sld>
</file>

<file path=ppt/slides/slide1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E9BF5209-F97D-9AE8-8154-2B01702A0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25" y="1301361"/>
            <a:ext cx="9612971" cy="1143324"/>
          </a:xfrm>
        </p:spPr>
        <p:txBody>
          <a:bodyPr/>
          <a:lstStyle/>
          <a:p>
            <a:pPr algn="l"/>
            <a:r>
              <a:rPr lang="en-US" dirty="0"/>
              <a:t>References</a:t>
            </a:r>
          </a:p>
        </p:txBody>
      </p:sp>
      <p:sp>
        <p:nvSpPr>
          <p:cNvPr id="3" name="Text Placeholder 2" descr="" title="">
            <a:extLst>
              <a:ext uri="{FF2B5EF4-FFF2-40B4-BE49-F238E27FC236}">
                <a16:creationId xmlns:a16="http://schemas.microsoft.com/office/drawing/2014/main" id="{E25FB819-E29A-2C2F-50C6-12D7E00E4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5025" y="2294626"/>
            <a:ext cx="9612971" cy="3065026"/>
          </a:xfrm>
        </p:spPr>
        <p:txBody>
          <a:bodyPr/>
          <a:lstStyle/>
          <a:p>
            <a:pPr algn="l"/>
            <a:r>
              <a:rPr lang="en-US" dirty="0"/>
              <a:t>Bill Text </a:t>
            </a:r>
            <a:r>
              <a:rPr lang="en-US" dirty="0">
                <a:hlinkClick r:id="rId2"/>
              </a:rPr>
              <a:t>https://leginfo.legislature.ca.gov/faces/billNavClient.xhtml?bill_id=202120220SB1439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FPPC Regulations 18438.1-18438.8</a:t>
            </a:r>
          </a:p>
          <a:p>
            <a:pPr algn="l"/>
            <a:r>
              <a:rPr lang="en-US" dirty="0">
                <a:hlinkClick r:id="rId3"/>
              </a:rPr>
              <a:t>https://www.fppc.ca.gov/the-law/fppc-regulations/regulations-index.html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46404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54E0BC31-9872-E289-3AFD-522E742BC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Gov. Code </a:t>
            </a:r>
            <a:r>
              <a:rPr lang="en-US" sz="4400" dirty="0">
                <a:latin typeface="Franklin Gothic Book" panose="020B0503020102020204" pitchFamily="34" charset="0"/>
              </a:rPr>
              <a:t>§ 84308</a:t>
            </a:r>
            <a:br>
              <a:rPr lang="en-US" sz="4400" dirty="0">
                <a:latin typeface="Franklin Gothic Book" panose="020B0503020102020204" pitchFamily="34" charset="0"/>
              </a:rPr>
            </a:br>
            <a:r>
              <a:rPr lang="en-US" sz="4000" dirty="0">
                <a:latin typeface="Franklin Gothic Book" panose="020B0503020102020204" pitchFamily="34" charset="0"/>
              </a:rPr>
              <a:t>Two Restrictions on Campaign Contributions</a:t>
            </a:r>
            <a:endParaRPr lang="en-US" dirty="0"/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774D002C-2DFC-1BAD-77AF-46C5DEE83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AB 1040 adopted in 1982, amended by AB 2992 in 1984</a:t>
            </a:r>
          </a:p>
          <a:p>
            <a:pPr marL="0" indent="0">
              <a:buNone/>
            </a:pPr>
            <a:r>
              <a:rPr lang="en-US" dirty="0"/>
              <a:t>Section 84308 is a conflict of interest statute that focuses on campaign contributions rather than personal or business “financial interests” of public officials.</a:t>
            </a:r>
          </a:p>
          <a:p>
            <a:pPr marL="0" indent="0">
              <a:buNone/>
            </a:pPr>
            <a:r>
              <a:rPr lang="en-US" dirty="0"/>
              <a:t>Historically only applied to officials serving on bodies </a:t>
            </a:r>
            <a:r>
              <a:rPr lang="en-US" u="sng" dirty="0"/>
              <a:t>not</a:t>
            </a:r>
            <a:r>
              <a:rPr lang="en-US" dirty="0"/>
              <a:t> directly elected by voters.</a:t>
            </a:r>
          </a:p>
          <a:p>
            <a:pPr marL="457200" indent="-457200">
              <a:buAutoNum type="arabicPeriod"/>
            </a:pPr>
            <a:r>
              <a:rPr lang="en-US" dirty="0"/>
              <a:t>RECUSAL: A public official who has received or solicited contributions exceeding $250 in the previous 12 months from a party/agent or participant/agent in a proceeding is disqualified from participating.</a:t>
            </a:r>
          </a:p>
          <a:p>
            <a:pPr marL="457200" indent="-457200">
              <a:buAutoNum type="arabicPeriod"/>
            </a:pPr>
            <a:r>
              <a:rPr lang="en-US" dirty="0"/>
              <a:t>BLACK OUT PERIOD: During and for the 3 months after a proceeding, public official prohibited from receiving or soliciting (and the party/participant/agent is prohibited from making) contributions exceeding $250 from a party/agent or participant/agent in the proceeding.</a:t>
            </a:r>
          </a:p>
        </p:txBody>
      </p:sp>
    </p:spTree>
    <p:extLst>
      <p:ext uri="{BB962C8B-B14F-4D97-AF65-F5344CB8AC3E}">
        <p14:creationId xmlns:p14="http://schemas.microsoft.com/office/powerpoint/2010/main" val="1017412291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CFC6602B-425E-6BBF-B24B-2955CE862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changes to Gov. Code </a:t>
            </a:r>
            <a:r>
              <a:rPr lang="en-US" sz="4400" dirty="0">
                <a:latin typeface="Franklin Gothic Book" panose="020B0503020102020204" pitchFamily="34" charset="0"/>
              </a:rPr>
              <a:t>§ 84308</a:t>
            </a:r>
            <a:r>
              <a:rPr lang="en-US" dirty="0"/>
              <a:t> </a:t>
            </a:r>
          </a:p>
        </p:txBody>
      </p:sp>
      <p:sp>
        <p:nvSpPr>
          <p:cNvPr id="5" name="Text Placeholder 4" descr="" title="">
            <a:extLst>
              <a:ext uri="{FF2B5EF4-FFF2-40B4-BE49-F238E27FC236}">
                <a16:creationId xmlns:a16="http://schemas.microsoft.com/office/drawing/2014/main" id="{03748A82-0FB5-F2E8-5795-1341CECD47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367798" y="1430436"/>
            <a:ext cx="9601200" cy="543935"/>
          </a:xfrm>
        </p:spPr>
        <p:txBody>
          <a:bodyPr/>
          <a:lstStyle/>
          <a:p>
            <a:r>
              <a:rPr lang="en-US" dirty="0"/>
              <a:t>Beginning 01/01/2023</a:t>
            </a:r>
          </a:p>
        </p:txBody>
      </p:sp>
      <p:sp>
        <p:nvSpPr>
          <p:cNvPr id="6" name="Content Placeholder 5" descr="" title="">
            <a:extLst>
              <a:ext uri="{FF2B5EF4-FFF2-40B4-BE49-F238E27FC236}">
                <a16:creationId xmlns:a16="http://schemas.microsoft.com/office/drawing/2014/main" id="{FDFC38EE-82B7-9710-1E6D-21950DA62D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367798" y="2363638"/>
            <a:ext cx="9601200" cy="4494361"/>
          </a:xfrm>
        </p:spPr>
        <p:txBody>
          <a:bodyPr>
            <a:normAutofit/>
          </a:bodyPr>
          <a:lstStyle/>
          <a:p>
            <a:r>
              <a:rPr lang="en-US" dirty="0"/>
              <a:t>Expands covered “officials” to include elected members of city councils, boards of supervisors, school boards, other elected bodies</a:t>
            </a:r>
          </a:p>
          <a:p>
            <a:r>
              <a:rPr lang="en-US" dirty="0"/>
              <a:t>Lengthens the black out period from 3 months to 12 months, prohibits contributions exceeding $250 from a party, participant, or agent after the final decision in a proceeding</a:t>
            </a:r>
          </a:p>
          <a:p>
            <a:pPr marL="0" indent="0">
              <a:buNone/>
            </a:pPr>
            <a:r>
              <a:rPr lang="en-US" dirty="0"/>
              <a:t>*FPPC will be issuing a formal opinion in December that contributions made in 2022 are not subject to SB 1439</a:t>
            </a:r>
          </a:p>
        </p:txBody>
      </p:sp>
    </p:spTree>
    <p:extLst>
      <p:ext uri="{BB962C8B-B14F-4D97-AF65-F5344CB8AC3E}">
        <p14:creationId xmlns:p14="http://schemas.microsoft.com/office/powerpoint/2010/main" val="2699682021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BC7B7B12-4A29-019D-EC2B-F0AAAEFF6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“Proceeding”</a:t>
            </a:r>
            <a:br>
              <a:rPr lang="en-US" dirty="0"/>
            </a:br>
            <a:r>
              <a:rPr lang="en-US" dirty="0"/>
              <a:t>Decisions subject to </a:t>
            </a:r>
            <a:r>
              <a:rPr lang="en-US" sz="4400" dirty="0">
                <a:latin typeface="Franklin Gothic Book" panose="020B0503020102020204" pitchFamily="34" charset="0"/>
              </a:rPr>
              <a:t>§ 84308</a:t>
            </a:r>
            <a:endParaRPr lang="en-US" dirty="0"/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0ECAFF7B-49A7-E482-4B09-6E3676F747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992701"/>
            <a:ext cx="4447786" cy="4572001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800" dirty="0"/>
              <a:t>A “proceeding” is a decision to grant, deny, revoke, restrict, or modify a business, trade, or land use license, permit, or other entitlement for use.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Two prong test to determine if a decision is a “proceeding”: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arenBoth"/>
            </a:pPr>
            <a:r>
              <a:rPr lang="en-US" sz="1800" b="1" dirty="0"/>
              <a:t>Non-general in nature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arenBoth"/>
            </a:pPr>
            <a:r>
              <a:rPr lang="en-US" sz="1800" b="1" dirty="0"/>
              <a:t>Official’s action related to the proceeding is not purely ministerial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A proceeding is “pending” when the application has been filed, the proceeding has been commenced, or the issue has been submitted to the jurisdiction for action</a:t>
            </a:r>
            <a:endParaRPr lang="en-US" sz="1300" dirty="0"/>
          </a:p>
        </p:txBody>
      </p:sp>
      <p:sp>
        <p:nvSpPr>
          <p:cNvPr id="4" name="Content Placeholder 3" descr="" title="">
            <a:extLst>
              <a:ext uri="{FF2B5EF4-FFF2-40B4-BE49-F238E27FC236}">
                <a16:creationId xmlns:a16="http://schemas.microsoft.com/office/drawing/2014/main" id="{3793F3D4-E3DA-6AB2-7192-B89EF96A0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014" y="1992701"/>
            <a:ext cx="4447786" cy="457200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000" dirty="0"/>
              <a:t>Examples: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Contracts that are not competitively bid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Franchises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Building and development permits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Conditional use permits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Decisions on professional license revocations </a:t>
            </a:r>
          </a:p>
          <a:p>
            <a:pPr lv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Development agreements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Final discretionary acts of a public agency regarding the development of property </a:t>
            </a:r>
          </a:p>
          <a:p>
            <a:pPr lv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Non-General Plan amendments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Professional contracts, such as engineering, accounting and legal agreements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Private development plans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Rezoning of real estate parcels</a:t>
            </a:r>
          </a:p>
          <a:p>
            <a:pPr lv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Specific plan approvals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Tentative subdivision and parcel maps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Zoning variances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*see separate fact sheet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4259760"/>
      </p:ext>
    </p:extLst>
  </p:cSld>
  <p:clrMapOvr>
    <a:masterClrMapping/>
  </p:clrMapOvr>
</p:sld>
</file>

<file path=ppt/slides/slide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0CE0CA9E-60E4-D0E5-78C9-931DF1056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Applies to contributions to an “Officer”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6774CD58-9EFE-695B-253E-C340D234E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28750"/>
            <a:ext cx="9601200" cy="14859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Any elected or appointed officer of an agency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An alternate to an elected or appointed officer of an agency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Any candidate for elective office in an agency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Doesn’t apply to the Legislature, Board of Equalization, Constitutional officers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Evaluate each officer separately – officers do not aggregate</a:t>
            </a:r>
          </a:p>
        </p:txBody>
      </p:sp>
      <p:sp>
        <p:nvSpPr>
          <p:cNvPr id="4" name="Content Placeholder 2" descr="" title="">
            <a:extLst>
              <a:ext uri="{FF2B5EF4-FFF2-40B4-BE49-F238E27FC236}">
                <a16:creationId xmlns:a16="http://schemas.microsoft.com/office/drawing/2014/main" id="{CB0F015E-A2F1-7A9E-FB63-402CB664B557}"/>
              </a:ext>
            </a:extLst>
          </p:cNvPr>
          <p:cNvSpPr txBox="1">
            <a:spLocks/>
          </p:cNvSpPr>
          <p:nvPr/>
        </p:nvSpPr>
        <p:spPr>
          <a:xfrm>
            <a:off x="1371600" y="3070736"/>
            <a:ext cx="9601200" cy="37872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Restrictions</a:t>
            </a:r>
          </a:p>
          <a:p>
            <a:r>
              <a:rPr lang="en-US" dirty="0"/>
              <a:t>Before rendering a decision in a proceeding, an officer who received contributions within the preceding 12 months of more than $250 from a party or participant (or agent of a party or participant) shall disclose that fact on the record, and shall not make, participate, or attempt to influence the decision.</a:t>
            </a:r>
          </a:p>
          <a:p>
            <a:r>
              <a:rPr lang="en-US" dirty="0"/>
              <a:t>An officer shall not accept, solicit, or direct a contribution of more than $250 from any party, or a party’s agent, or from any participant, or a participant’s agent, while a proceeding is pending and for 12 months following the date a final decision is rendered in the proceeding</a:t>
            </a:r>
          </a:p>
          <a:p>
            <a:r>
              <a:rPr lang="en-US" dirty="0"/>
              <a:t>Applies to all committees – election, ballot measure, legal defense, officeholder, federal – controlled by an official, as well as any contribution “solicited” by the official to another committee</a:t>
            </a:r>
          </a:p>
        </p:txBody>
      </p:sp>
    </p:spTree>
    <p:extLst>
      <p:ext uri="{BB962C8B-B14F-4D97-AF65-F5344CB8AC3E}">
        <p14:creationId xmlns:p14="http://schemas.microsoft.com/office/powerpoint/2010/main" val="1597909916"/>
      </p:ext>
    </p:extLst>
  </p:cSld>
  <p:clrMapOvr>
    <a:masterClrMapping/>
  </p:clrMapOvr>
</p:sld>
</file>

<file path=ppt/slides/slide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B054BDE8-7194-C451-C71F-D7581E5D3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Applies to contributions from a “party”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B28078B4-88A0-AE72-A91E-78832E5D9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28750"/>
            <a:ext cx="10187796" cy="5429250"/>
          </a:xfrm>
        </p:spPr>
        <p:txBody>
          <a:bodyPr>
            <a:normAutofit/>
          </a:bodyPr>
          <a:lstStyle/>
          <a:p>
            <a:r>
              <a:rPr lang="en-US" dirty="0"/>
              <a:t>The person who files an application or is the subject of the proceeding</a:t>
            </a:r>
          </a:p>
          <a:p>
            <a:r>
              <a:rPr lang="en-US" dirty="0"/>
              <a:t>Aggregate with “party”:</a:t>
            </a:r>
          </a:p>
          <a:p>
            <a:pPr lvl="1"/>
            <a:r>
              <a:rPr lang="en-US" dirty="0"/>
              <a:t>The party’s agent(s) in the proceeding (see later slide)</a:t>
            </a:r>
          </a:p>
          <a:p>
            <a:pPr lvl="1"/>
            <a:r>
              <a:rPr lang="en-US" dirty="0"/>
              <a:t>The party’s parent, subsidiary, or “otherwise related business entity” –controlling owner (50% or greater interest as a shareholder or general partner), partnerships, joint ventures when one business entity has a controlling interest in the other, or if there is shared management and control between the entities</a:t>
            </a:r>
          </a:p>
          <a:p>
            <a:pPr lvl="1"/>
            <a:r>
              <a:rPr lang="en-US" dirty="0"/>
              <a:t>Any other person who “directs and controls” the party’s contributions</a:t>
            </a:r>
          </a:p>
          <a:p>
            <a:pPr lvl="1"/>
            <a:r>
              <a:rPr lang="en-US" dirty="0"/>
              <a:t>PAC sponsored by the party</a:t>
            </a:r>
          </a:p>
          <a:p>
            <a:pPr lvl="2"/>
            <a:r>
              <a:rPr lang="en-US" b="1" dirty="0"/>
              <a:t>If a PAC is not “directed and controlled” by a party or participant, or agent of a party or participant, contributions by the PAC are not aggregated and do not trigger disqualification</a:t>
            </a:r>
          </a:p>
          <a:p>
            <a:pPr marL="530352" lvl="1" indent="0">
              <a:buNone/>
            </a:pPr>
            <a:r>
              <a:rPr lang="en-US" dirty="0"/>
              <a:t>*see separate fact sheet</a:t>
            </a:r>
          </a:p>
          <a:p>
            <a:r>
              <a:rPr lang="en-US" dirty="0"/>
              <a:t>Required to disclose on the record any contributions exceeding $250 made by the party or party’s agent to any officer on the agency</a:t>
            </a:r>
          </a:p>
        </p:txBody>
      </p:sp>
    </p:spTree>
    <p:extLst>
      <p:ext uri="{BB962C8B-B14F-4D97-AF65-F5344CB8AC3E}">
        <p14:creationId xmlns:p14="http://schemas.microsoft.com/office/powerpoint/2010/main" val="995016690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B054BDE8-7194-C451-C71F-D7581E5D3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10688128" cy="1485900"/>
          </a:xfrm>
        </p:spPr>
        <p:txBody>
          <a:bodyPr/>
          <a:lstStyle/>
          <a:p>
            <a:r>
              <a:rPr lang="en-US" dirty="0"/>
              <a:t>Applies to contributions from a “participant”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B28078B4-88A0-AE72-A91E-78832E5D9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3581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person who is </a:t>
            </a:r>
            <a:r>
              <a:rPr lang="en-US" u="sng" dirty="0"/>
              <a:t>not</a:t>
            </a:r>
            <a:r>
              <a:rPr lang="en-US" dirty="0"/>
              <a:t> a party</a:t>
            </a:r>
          </a:p>
          <a:p>
            <a:r>
              <a:rPr lang="en-US" dirty="0"/>
              <a:t>Who actively supports or opposes a particular decision in a proceeding</a:t>
            </a:r>
          </a:p>
          <a:p>
            <a:pPr lvl="1"/>
            <a:r>
              <a:rPr lang="en-US" dirty="0"/>
              <a:t>Lobbies, testifies, or otherwise acts to influence the officers of the agency</a:t>
            </a:r>
          </a:p>
          <a:p>
            <a:pPr lvl="1"/>
            <a:r>
              <a:rPr lang="en-US" dirty="0"/>
              <a:t>Communications made to the general public do not count</a:t>
            </a:r>
          </a:p>
          <a:p>
            <a:pPr marL="0" indent="0">
              <a:buNone/>
            </a:pPr>
            <a:r>
              <a:rPr lang="en-US" dirty="0"/>
              <a:t>AND</a:t>
            </a:r>
          </a:p>
          <a:p>
            <a:r>
              <a:rPr lang="en-US" dirty="0"/>
              <a:t>Has a financial interest in the decision</a:t>
            </a:r>
          </a:p>
          <a:p>
            <a:pPr lvl="1"/>
            <a:r>
              <a:rPr lang="en-US" dirty="0"/>
              <a:t>Very fact specific assessment of whether it is reasonably foreseeable a decision will have a material financial effect, distinguishable from its effect on the public generally, on the participant</a:t>
            </a:r>
          </a:p>
          <a:p>
            <a:r>
              <a:rPr lang="en-US" dirty="0"/>
              <a:t>Apply same aggregation rules discussed on “party” slide</a:t>
            </a:r>
          </a:p>
        </p:txBody>
      </p:sp>
    </p:spTree>
    <p:extLst>
      <p:ext uri="{BB962C8B-B14F-4D97-AF65-F5344CB8AC3E}">
        <p14:creationId xmlns:p14="http://schemas.microsoft.com/office/powerpoint/2010/main" val="3428483102"/>
      </p:ext>
    </p:extLst>
  </p:cSld>
  <p:clrMapOvr>
    <a:masterClrMapping/>
  </p:clrMapOvr>
</p:sld>
</file>

<file path=ppt/slides/slide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B054BDE8-7194-C451-C71F-D7581E5D3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9946257" cy="1485900"/>
          </a:xfrm>
        </p:spPr>
        <p:txBody>
          <a:bodyPr/>
          <a:lstStyle/>
          <a:p>
            <a:r>
              <a:rPr lang="en-US" dirty="0"/>
              <a:t>Applies to contributions from an “agent” of a party or participant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B28078B4-88A0-AE72-A91E-78832E5D9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person represents a party or participant in the proceeding</a:t>
            </a:r>
          </a:p>
          <a:p>
            <a:r>
              <a:rPr lang="en-US" dirty="0"/>
              <a:t>Includes employee or member of a law, architectural, engineering, or consulting firm, or similar entity representing the party or participant in the proceeding</a:t>
            </a:r>
          </a:p>
          <a:p>
            <a:r>
              <a:rPr lang="en-US" b="1" dirty="0"/>
              <a:t>Contributions by a party and the party’s agent or by a participant and the participant’s agent are aggregated</a:t>
            </a:r>
          </a:p>
          <a:p>
            <a:pPr lvl="1"/>
            <a:r>
              <a:rPr lang="en-US" dirty="0"/>
              <a:t>Review contributions made in the previous 12 months or the period of the agency relationship, whichever is shorter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935575"/>
      </p:ext>
    </p:extLst>
  </p:cSld>
  <p:clrMapOvr>
    <a:masterClrMapping/>
  </p:clrMapOvr>
</p:sld>
</file>

<file path=ppt/slides/slide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4C2186B2-82A0-D9FA-2A5F-FA67AFC8B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Refunding excessive contributions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AB33C4B6-7DC2-C46C-9688-05FB5505E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the proceeding: Officer may refund all </a:t>
            </a:r>
            <a:r>
              <a:rPr lang="en-US" u="sng" dirty="0"/>
              <a:t>or a portion</a:t>
            </a:r>
            <a:r>
              <a:rPr lang="en-US" dirty="0"/>
              <a:t> of a contribution within 30 days of when the officer knows or has reason to know of both the receipt of the contribution </a:t>
            </a:r>
            <a:r>
              <a:rPr lang="en-US" u="sng" dirty="0"/>
              <a:t>and</a:t>
            </a:r>
            <a:r>
              <a:rPr lang="en-US" dirty="0"/>
              <a:t> the proceeding</a:t>
            </a:r>
          </a:p>
          <a:p>
            <a:r>
              <a:rPr lang="en-US" dirty="0"/>
              <a:t>After the proceeding: during the 12 months after the final decision is rendered, an excessive contribution must be refunded within 14 days</a:t>
            </a:r>
          </a:p>
        </p:txBody>
      </p:sp>
    </p:spTree>
    <p:extLst>
      <p:ext uri="{BB962C8B-B14F-4D97-AF65-F5344CB8AC3E}">
        <p14:creationId xmlns:p14="http://schemas.microsoft.com/office/powerpoint/2010/main" val="262429020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
  </Template>
  <TotalTime>0</TotalTime>
  <Words>1124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SB 1439 (Stats. 2022, Ch. 848)</vt:lpstr>
      <vt:lpstr>Gov. Code § 84308 Two Restrictions on Campaign Contributions</vt:lpstr>
      <vt:lpstr>Two changes to Gov. Code § 84308 </vt:lpstr>
      <vt:lpstr>“Proceeding” Decisions subject to § 84308</vt:lpstr>
      <vt:lpstr>Applies to contributions to an “Officer”</vt:lpstr>
      <vt:lpstr>Applies to contributions from a “party”</vt:lpstr>
      <vt:lpstr>Applies to contributions from a “participant”</vt:lpstr>
      <vt:lpstr>Applies to contributions from an “agent” of a party or participant</vt:lpstr>
      <vt:lpstr>Refunding excessive contributions</vt:lpstr>
      <vt:lpstr>References</vt:lpstr>
    </vt:vector>
  </TitlesOfParts>
  <Company>
 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
  </dc:title>
  <dc:creator>
  </dc:creator>
  <cp:lastModifiedBy>
  </cp:lastModifiedBy>
  <cp:revision>1</cp:revision>
  <dcterms:created xsi:type="dcterms:W3CDTF">1900-01-01T08:00:00Z</dcterms:created>
  <dcterms:modified xsi:type="dcterms:W3CDTF">1900-01-01T08:00:00Z</dcterms:modified>
</cp:coreProperties>
</file>