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9" r:id="rId14"/>
    <p:sldId id="317" r:id="rId15"/>
    <p:sldId id="318" r:id="rId16"/>
    <p:sldId id="320" r:id="rId17"/>
    <p:sldId id="321" r:id="rId18"/>
    <p:sldId id="322" r:id="rId19"/>
    <p:sldId id="338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2" r:id="rId29"/>
    <p:sldId id="333" r:id="rId30"/>
    <p:sldId id="334" r:id="rId31"/>
    <p:sldId id="335" r:id="rId32"/>
    <p:sldId id="336" r:id="rId33"/>
    <p:sldId id="337" r:id="rId34"/>
    <p:sldId id="30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8E1"/>
    <a:srgbClr val="F99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34E96-8CCB-47B5-A9FE-C8E8BE70C0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03A83F-F3B4-4579-AC5F-7B2B3261C312}">
      <dgm:prSet/>
      <dgm:spPr/>
      <dgm:t>
        <a:bodyPr/>
        <a:lstStyle/>
        <a:p>
          <a:r>
            <a:rPr lang="en-US"/>
            <a:t>Every brand needs a logo</a:t>
          </a:r>
        </a:p>
      </dgm:t>
    </dgm:pt>
    <dgm:pt modelId="{BB75DB5D-E612-499C-98A5-77DB8C126D25}" type="parTrans" cxnId="{ED411CA9-9751-4832-A32A-56C73BEFFF57}">
      <dgm:prSet/>
      <dgm:spPr/>
      <dgm:t>
        <a:bodyPr/>
        <a:lstStyle/>
        <a:p>
          <a:endParaRPr lang="en-US"/>
        </a:p>
      </dgm:t>
    </dgm:pt>
    <dgm:pt modelId="{80551AD7-F045-454F-87C2-F0DF3709A51A}" type="sibTrans" cxnId="{ED411CA9-9751-4832-A32A-56C73BEFFF57}">
      <dgm:prSet/>
      <dgm:spPr/>
      <dgm:t>
        <a:bodyPr/>
        <a:lstStyle/>
        <a:p>
          <a:endParaRPr lang="en-US"/>
        </a:p>
      </dgm:t>
    </dgm:pt>
    <dgm:pt modelId="{81C92D9F-1889-4601-933F-ABCF574F0CB3}">
      <dgm:prSet/>
      <dgm:spPr/>
      <dgm:t>
        <a:bodyPr/>
        <a:lstStyle/>
        <a:p>
          <a:r>
            <a:rPr lang="en-US"/>
            <a:t>Brand’s whole personality boiled down into an easy-to-recognize image</a:t>
          </a:r>
        </a:p>
      </dgm:t>
    </dgm:pt>
    <dgm:pt modelId="{7CD0F110-99D1-4184-BD70-565A35977C4A}" type="parTrans" cxnId="{3A36B61F-0409-45EF-BA4B-565B35B6B906}">
      <dgm:prSet/>
      <dgm:spPr/>
      <dgm:t>
        <a:bodyPr/>
        <a:lstStyle/>
        <a:p>
          <a:endParaRPr lang="en-US"/>
        </a:p>
      </dgm:t>
    </dgm:pt>
    <dgm:pt modelId="{B44F528C-7314-417A-BDD0-7CB7A43D6663}" type="sibTrans" cxnId="{3A36B61F-0409-45EF-BA4B-565B35B6B906}">
      <dgm:prSet/>
      <dgm:spPr/>
      <dgm:t>
        <a:bodyPr/>
        <a:lstStyle/>
        <a:p>
          <a:endParaRPr lang="en-US"/>
        </a:p>
      </dgm:t>
    </dgm:pt>
    <dgm:pt modelId="{5C3CECCF-1D75-4892-8608-BDCC6DF11143}">
      <dgm:prSet/>
      <dgm:spPr/>
      <dgm:t>
        <a:bodyPr/>
        <a:lstStyle/>
        <a:p>
          <a:r>
            <a:rPr lang="en-US"/>
            <a:t>Image sticks in your mind</a:t>
          </a:r>
        </a:p>
      </dgm:t>
    </dgm:pt>
    <dgm:pt modelId="{2E19E102-E3F4-49F2-9E38-775E0E77A99F}" type="parTrans" cxnId="{5D42C67D-DF21-4EE6-B315-BD1DBFBCB18C}">
      <dgm:prSet/>
      <dgm:spPr/>
      <dgm:t>
        <a:bodyPr/>
        <a:lstStyle/>
        <a:p>
          <a:endParaRPr lang="en-US"/>
        </a:p>
      </dgm:t>
    </dgm:pt>
    <dgm:pt modelId="{00B35306-967F-4F4A-B04B-F81FFC857526}" type="sibTrans" cxnId="{5D42C67D-DF21-4EE6-B315-BD1DBFBCB18C}">
      <dgm:prSet/>
      <dgm:spPr/>
      <dgm:t>
        <a:bodyPr/>
        <a:lstStyle/>
        <a:p>
          <a:endParaRPr lang="en-US"/>
        </a:p>
      </dgm:t>
    </dgm:pt>
    <dgm:pt modelId="{D22F0DD3-59C2-4D93-9218-0CFE1DC3CD27}">
      <dgm:prSet/>
      <dgm:spPr/>
      <dgm:t>
        <a:bodyPr/>
        <a:lstStyle/>
        <a:p>
          <a:r>
            <a:rPr lang="en-US"/>
            <a:t>Brings up memories (good, bad, indifferent)</a:t>
          </a:r>
        </a:p>
      </dgm:t>
    </dgm:pt>
    <dgm:pt modelId="{A8E993BD-F76A-4E5B-A450-0437ACEB47EF}" type="parTrans" cxnId="{9C3322CE-621E-45A1-BD85-0FC81E314710}">
      <dgm:prSet/>
      <dgm:spPr/>
      <dgm:t>
        <a:bodyPr/>
        <a:lstStyle/>
        <a:p>
          <a:endParaRPr lang="en-US"/>
        </a:p>
      </dgm:t>
    </dgm:pt>
    <dgm:pt modelId="{94F0EF27-DCCE-4B08-AAB4-A8D5FFF0BA6A}" type="sibTrans" cxnId="{9C3322CE-621E-45A1-BD85-0FC81E314710}">
      <dgm:prSet/>
      <dgm:spPr/>
      <dgm:t>
        <a:bodyPr/>
        <a:lstStyle/>
        <a:p>
          <a:endParaRPr lang="en-US"/>
        </a:p>
      </dgm:t>
    </dgm:pt>
    <dgm:pt modelId="{484EFDAA-AF33-4C72-8B08-06BB66BC3E14}">
      <dgm:prSet/>
      <dgm:spPr/>
      <dgm:t>
        <a:bodyPr/>
        <a:lstStyle/>
        <a:p>
          <a:r>
            <a:rPr lang="en-US"/>
            <a:t>Should go on every asset your brand owns (business cards, website, merchandise, social media)</a:t>
          </a:r>
        </a:p>
      </dgm:t>
    </dgm:pt>
    <dgm:pt modelId="{B72B5368-F82A-4930-AE77-D0F19DD62894}" type="parTrans" cxnId="{2CCC9CC5-E066-4685-9596-6BD6FD24C1AA}">
      <dgm:prSet/>
      <dgm:spPr/>
      <dgm:t>
        <a:bodyPr/>
        <a:lstStyle/>
        <a:p>
          <a:endParaRPr lang="en-US"/>
        </a:p>
      </dgm:t>
    </dgm:pt>
    <dgm:pt modelId="{705B0BC8-8581-4D32-885F-E5F97034D6B3}" type="sibTrans" cxnId="{2CCC9CC5-E066-4685-9596-6BD6FD24C1AA}">
      <dgm:prSet/>
      <dgm:spPr/>
      <dgm:t>
        <a:bodyPr/>
        <a:lstStyle/>
        <a:p>
          <a:endParaRPr lang="en-US"/>
        </a:p>
      </dgm:t>
    </dgm:pt>
    <dgm:pt modelId="{55CB7F1F-70D9-440A-9099-61BDCC24026B}">
      <dgm:prSet/>
      <dgm:spPr/>
      <dgm:t>
        <a:bodyPr/>
        <a:lstStyle/>
        <a:p>
          <a:r>
            <a:rPr lang="en-US"/>
            <a:t>Represent what your brand is about</a:t>
          </a:r>
        </a:p>
      </dgm:t>
    </dgm:pt>
    <dgm:pt modelId="{61AF0234-3D05-4350-AFB2-82C71A3512C1}" type="parTrans" cxnId="{E934DC1B-3CBE-4459-90DF-B397E96AE9E5}">
      <dgm:prSet/>
      <dgm:spPr/>
      <dgm:t>
        <a:bodyPr/>
        <a:lstStyle/>
        <a:p>
          <a:endParaRPr lang="en-US"/>
        </a:p>
      </dgm:t>
    </dgm:pt>
    <dgm:pt modelId="{A970A875-8752-4057-9385-EC96105D6BD2}" type="sibTrans" cxnId="{E934DC1B-3CBE-4459-90DF-B397E96AE9E5}">
      <dgm:prSet/>
      <dgm:spPr/>
      <dgm:t>
        <a:bodyPr/>
        <a:lstStyle/>
        <a:p>
          <a:endParaRPr lang="en-US"/>
        </a:p>
      </dgm:t>
    </dgm:pt>
    <dgm:pt modelId="{CE45263D-FBBE-40E4-A143-E3A45DAF81C6}">
      <dgm:prSet/>
      <dgm:spPr/>
      <dgm:t>
        <a:bodyPr/>
        <a:lstStyle/>
        <a:p>
          <a:r>
            <a:rPr lang="en-US"/>
            <a:t>Encapsulates the essence of your brand identity</a:t>
          </a:r>
        </a:p>
      </dgm:t>
    </dgm:pt>
    <dgm:pt modelId="{3AA543A9-41E6-4CDE-AB2B-771B20FCE4C3}" type="parTrans" cxnId="{45800ACC-BD2D-4053-AE72-5A8DAE1116E2}">
      <dgm:prSet/>
      <dgm:spPr/>
      <dgm:t>
        <a:bodyPr/>
        <a:lstStyle/>
        <a:p>
          <a:endParaRPr lang="en-US"/>
        </a:p>
      </dgm:t>
    </dgm:pt>
    <dgm:pt modelId="{BE3E6D45-E11E-4352-8E18-024A6078A879}" type="sibTrans" cxnId="{45800ACC-BD2D-4053-AE72-5A8DAE1116E2}">
      <dgm:prSet/>
      <dgm:spPr/>
      <dgm:t>
        <a:bodyPr/>
        <a:lstStyle/>
        <a:p>
          <a:endParaRPr lang="en-US"/>
        </a:p>
      </dgm:t>
    </dgm:pt>
    <dgm:pt modelId="{8758142B-19E1-4FF3-8B0A-A816F33127AF}" type="pres">
      <dgm:prSet presAssocID="{18134E96-8CCB-47B5-A9FE-C8E8BE70C02E}" presName="root" presStyleCnt="0">
        <dgm:presLayoutVars>
          <dgm:dir/>
          <dgm:resizeHandles val="exact"/>
        </dgm:presLayoutVars>
      </dgm:prSet>
      <dgm:spPr/>
    </dgm:pt>
    <dgm:pt modelId="{A8C9A729-3006-4503-B0A9-1683D0119F3F}" type="pres">
      <dgm:prSet presAssocID="{9B03A83F-F3B4-4579-AC5F-7B2B3261C312}" presName="compNode" presStyleCnt="0"/>
      <dgm:spPr/>
    </dgm:pt>
    <dgm:pt modelId="{70D5F112-F926-499A-877B-B8A6B20E5A7D}" type="pres">
      <dgm:prSet presAssocID="{9B03A83F-F3B4-4579-AC5F-7B2B3261C312}" presName="bgRect" presStyleLbl="bgShp" presStyleIdx="0" presStyleCnt="7"/>
      <dgm:spPr/>
    </dgm:pt>
    <dgm:pt modelId="{C0B25E3A-7749-4615-B577-732136B65D9E}" type="pres">
      <dgm:prSet presAssocID="{9B03A83F-F3B4-4579-AC5F-7B2B3261C31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0138C47-FD93-4266-8F5A-4AADC626B11D}" type="pres">
      <dgm:prSet presAssocID="{9B03A83F-F3B4-4579-AC5F-7B2B3261C312}" presName="spaceRect" presStyleCnt="0"/>
      <dgm:spPr/>
    </dgm:pt>
    <dgm:pt modelId="{A43B062E-5122-43E0-B39D-233218875D6C}" type="pres">
      <dgm:prSet presAssocID="{9B03A83F-F3B4-4579-AC5F-7B2B3261C312}" presName="parTx" presStyleLbl="revTx" presStyleIdx="0" presStyleCnt="7">
        <dgm:presLayoutVars>
          <dgm:chMax val="0"/>
          <dgm:chPref val="0"/>
        </dgm:presLayoutVars>
      </dgm:prSet>
      <dgm:spPr/>
    </dgm:pt>
    <dgm:pt modelId="{70BFDC08-B86F-4FDB-B85D-EB886277409A}" type="pres">
      <dgm:prSet presAssocID="{80551AD7-F045-454F-87C2-F0DF3709A51A}" presName="sibTrans" presStyleCnt="0"/>
      <dgm:spPr/>
    </dgm:pt>
    <dgm:pt modelId="{F14A03A8-1715-4512-AB68-F570F5254A73}" type="pres">
      <dgm:prSet presAssocID="{81C92D9F-1889-4601-933F-ABCF574F0CB3}" presName="compNode" presStyleCnt="0"/>
      <dgm:spPr/>
    </dgm:pt>
    <dgm:pt modelId="{D865FF50-5120-4186-B2AF-2676820A652F}" type="pres">
      <dgm:prSet presAssocID="{81C92D9F-1889-4601-933F-ABCF574F0CB3}" presName="bgRect" presStyleLbl="bgShp" presStyleIdx="1" presStyleCnt="7"/>
      <dgm:spPr/>
    </dgm:pt>
    <dgm:pt modelId="{358E63CE-5A92-48D3-8E57-E14E499B1D07}" type="pres">
      <dgm:prSet presAssocID="{81C92D9F-1889-4601-933F-ABCF574F0CB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5615DD4-00CA-4BAC-AF8D-862AAA275963}" type="pres">
      <dgm:prSet presAssocID="{81C92D9F-1889-4601-933F-ABCF574F0CB3}" presName="spaceRect" presStyleCnt="0"/>
      <dgm:spPr/>
    </dgm:pt>
    <dgm:pt modelId="{3A3F5D9C-6F5A-4554-81F3-C489431D1DAB}" type="pres">
      <dgm:prSet presAssocID="{81C92D9F-1889-4601-933F-ABCF574F0CB3}" presName="parTx" presStyleLbl="revTx" presStyleIdx="1" presStyleCnt="7">
        <dgm:presLayoutVars>
          <dgm:chMax val="0"/>
          <dgm:chPref val="0"/>
        </dgm:presLayoutVars>
      </dgm:prSet>
      <dgm:spPr/>
    </dgm:pt>
    <dgm:pt modelId="{89CB3947-1D94-4ECA-A842-1D4617B3954F}" type="pres">
      <dgm:prSet presAssocID="{B44F528C-7314-417A-BDD0-7CB7A43D6663}" presName="sibTrans" presStyleCnt="0"/>
      <dgm:spPr/>
    </dgm:pt>
    <dgm:pt modelId="{B66C8497-B324-4595-AC9E-59CA6704751C}" type="pres">
      <dgm:prSet presAssocID="{5C3CECCF-1D75-4892-8608-BDCC6DF11143}" presName="compNode" presStyleCnt="0"/>
      <dgm:spPr/>
    </dgm:pt>
    <dgm:pt modelId="{C43B82DD-D7B1-4955-8941-80903C832B28}" type="pres">
      <dgm:prSet presAssocID="{5C3CECCF-1D75-4892-8608-BDCC6DF11143}" presName="bgRect" presStyleLbl="bgShp" presStyleIdx="2" presStyleCnt="7"/>
      <dgm:spPr/>
    </dgm:pt>
    <dgm:pt modelId="{023D35F5-80CB-4176-8702-813D3E1B5D06}" type="pres">
      <dgm:prSet presAssocID="{5C3CECCF-1D75-4892-8608-BDCC6DF1114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2329792-DDCD-4414-9BB5-4D03C26E13EA}" type="pres">
      <dgm:prSet presAssocID="{5C3CECCF-1D75-4892-8608-BDCC6DF11143}" presName="spaceRect" presStyleCnt="0"/>
      <dgm:spPr/>
    </dgm:pt>
    <dgm:pt modelId="{BF75D863-E4F6-4D66-94FE-67703D6DCDFC}" type="pres">
      <dgm:prSet presAssocID="{5C3CECCF-1D75-4892-8608-BDCC6DF11143}" presName="parTx" presStyleLbl="revTx" presStyleIdx="2" presStyleCnt="7">
        <dgm:presLayoutVars>
          <dgm:chMax val="0"/>
          <dgm:chPref val="0"/>
        </dgm:presLayoutVars>
      </dgm:prSet>
      <dgm:spPr/>
    </dgm:pt>
    <dgm:pt modelId="{D9B01015-53D3-4ED0-A257-5304AC0F88C7}" type="pres">
      <dgm:prSet presAssocID="{00B35306-967F-4F4A-B04B-F81FFC857526}" presName="sibTrans" presStyleCnt="0"/>
      <dgm:spPr/>
    </dgm:pt>
    <dgm:pt modelId="{A4A9458C-461C-45AC-A0B7-CAA4F156DEDC}" type="pres">
      <dgm:prSet presAssocID="{D22F0DD3-59C2-4D93-9218-0CFE1DC3CD27}" presName="compNode" presStyleCnt="0"/>
      <dgm:spPr/>
    </dgm:pt>
    <dgm:pt modelId="{FA54C94C-6E45-4C1D-9C46-4311F557F4F1}" type="pres">
      <dgm:prSet presAssocID="{D22F0DD3-59C2-4D93-9218-0CFE1DC3CD27}" presName="bgRect" presStyleLbl="bgShp" presStyleIdx="3" presStyleCnt="7"/>
      <dgm:spPr/>
    </dgm:pt>
    <dgm:pt modelId="{5738F47B-3832-4C3B-B91D-8A3A8E78422A}" type="pres">
      <dgm:prSet presAssocID="{D22F0DD3-59C2-4D93-9218-0CFE1DC3CD2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D790C413-9C1F-4C7E-8AAD-E5904F9CFD10}" type="pres">
      <dgm:prSet presAssocID="{D22F0DD3-59C2-4D93-9218-0CFE1DC3CD27}" presName="spaceRect" presStyleCnt="0"/>
      <dgm:spPr/>
    </dgm:pt>
    <dgm:pt modelId="{B6D2FF48-12F6-4613-BF7A-4BA661B5DF93}" type="pres">
      <dgm:prSet presAssocID="{D22F0DD3-59C2-4D93-9218-0CFE1DC3CD27}" presName="parTx" presStyleLbl="revTx" presStyleIdx="3" presStyleCnt="7">
        <dgm:presLayoutVars>
          <dgm:chMax val="0"/>
          <dgm:chPref val="0"/>
        </dgm:presLayoutVars>
      </dgm:prSet>
      <dgm:spPr/>
    </dgm:pt>
    <dgm:pt modelId="{763AC00E-981D-490B-B48C-2C1A2DA3AE07}" type="pres">
      <dgm:prSet presAssocID="{94F0EF27-DCCE-4B08-AAB4-A8D5FFF0BA6A}" presName="sibTrans" presStyleCnt="0"/>
      <dgm:spPr/>
    </dgm:pt>
    <dgm:pt modelId="{95A784F8-C227-4839-88E6-7A6B835BEDF6}" type="pres">
      <dgm:prSet presAssocID="{484EFDAA-AF33-4C72-8B08-06BB66BC3E14}" presName="compNode" presStyleCnt="0"/>
      <dgm:spPr/>
    </dgm:pt>
    <dgm:pt modelId="{58BF35A8-5680-41AA-9FAC-2589A1FBC427}" type="pres">
      <dgm:prSet presAssocID="{484EFDAA-AF33-4C72-8B08-06BB66BC3E14}" presName="bgRect" presStyleLbl="bgShp" presStyleIdx="4" presStyleCnt="7"/>
      <dgm:spPr/>
    </dgm:pt>
    <dgm:pt modelId="{79B15628-27DB-4592-945B-02A7E3932A3B}" type="pres">
      <dgm:prSet presAssocID="{484EFDAA-AF33-4C72-8B08-06BB66BC3E1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CA6942F1-DD78-4258-931A-7323AB2941BF}" type="pres">
      <dgm:prSet presAssocID="{484EFDAA-AF33-4C72-8B08-06BB66BC3E14}" presName="spaceRect" presStyleCnt="0"/>
      <dgm:spPr/>
    </dgm:pt>
    <dgm:pt modelId="{C207D2C0-050B-4315-AEC6-871F1197C628}" type="pres">
      <dgm:prSet presAssocID="{484EFDAA-AF33-4C72-8B08-06BB66BC3E14}" presName="parTx" presStyleLbl="revTx" presStyleIdx="4" presStyleCnt="7">
        <dgm:presLayoutVars>
          <dgm:chMax val="0"/>
          <dgm:chPref val="0"/>
        </dgm:presLayoutVars>
      </dgm:prSet>
      <dgm:spPr/>
    </dgm:pt>
    <dgm:pt modelId="{98F968C9-B1F9-493C-B940-4CCB24E45277}" type="pres">
      <dgm:prSet presAssocID="{705B0BC8-8581-4D32-885F-E5F97034D6B3}" presName="sibTrans" presStyleCnt="0"/>
      <dgm:spPr/>
    </dgm:pt>
    <dgm:pt modelId="{E1534CFA-C535-448E-8A02-9C1F5F9E25BC}" type="pres">
      <dgm:prSet presAssocID="{55CB7F1F-70D9-440A-9099-61BDCC24026B}" presName="compNode" presStyleCnt="0"/>
      <dgm:spPr/>
    </dgm:pt>
    <dgm:pt modelId="{78451D8E-015D-4461-95EB-0ED32447A40D}" type="pres">
      <dgm:prSet presAssocID="{55CB7F1F-70D9-440A-9099-61BDCC24026B}" presName="bgRect" presStyleLbl="bgShp" presStyleIdx="5" presStyleCnt="7"/>
      <dgm:spPr/>
    </dgm:pt>
    <dgm:pt modelId="{274DDA82-1E12-479E-8AF7-49C3AF13191B}" type="pres">
      <dgm:prSet presAssocID="{55CB7F1F-70D9-440A-9099-61BDCC24026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27E9AA2-9E7F-472E-BDF2-5F95F5024CE7}" type="pres">
      <dgm:prSet presAssocID="{55CB7F1F-70D9-440A-9099-61BDCC24026B}" presName="spaceRect" presStyleCnt="0"/>
      <dgm:spPr/>
    </dgm:pt>
    <dgm:pt modelId="{B19E97AA-1C20-4C3C-BC71-9815A9BC7121}" type="pres">
      <dgm:prSet presAssocID="{55CB7F1F-70D9-440A-9099-61BDCC24026B}" presName="parTx" presStyleLbl="revTx" presStyleIdx="5" presStyleCnt="7">
        <dgm:presLayoutVars>
          <dgm:chMax val="0"/>
          <dgm:chPref val="0"/>
        </dgm:presLayoutVars>
      </dgm:prSet>
      <dgm:spPr/>
    </dgm:pt>
    <dgm:pt modelId="{BA6C6C30-071D-4DED-BF69-2EED21EB0182}" type="pres">
      <dgm:prSet presAssocID="{A970A875-8752-4057-9385-EC96105D6BD2}" presName="sibTrans" presStyleCnt="0"/>
      <dgm:spPr/>
    </dgm:pt>
    <dgm:pt modelId="{35C2A88C-8F7E-4D1A-9073-24D242B01246}" type="pres">
      <dgm:prSet presAssocID="{CE45263D-FBBE-40E4-A143-E3A45DAF81C6}" presName="compNode" presStyleCnt="0"/>
      <dgm:spPr/>
    </dgm:pt>
    <dgm:pt modelId="{F7BE49DF-2D84-4F3D-A48B-31D9495E69D4}" type="pres">
      <dgm:prSet presAssocID="{CE45263D-FBBE-40E4-A143-E3A45DAF81C6}" presName="bgRect" presStyleLbl="bgShp" presStyleIdx="6" presStyleCnt="7"/>
      <dgm:spPr/>
    </dgm:pt>
    <dgm:pt modelId="{7C1676B3-9B78-4F8F-8D90-5659B7C55AFA}" type="pres">
      <dgm:prSet presAssocID="{CE45263D-FBBE-40E4-A143-E3A45DAF81C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6B0B08F-5DA6-435B-871D-B67674BFC274}" type="pres">
      <dgm:prSet presAssocID="{CE45263D-FBBE-40E4-A143-E3A45DAF81C6}" presName="spaceRect" presStyleCnt="0"/>
      <dgm:spPr/>
    </dgm:pt>
    <dgm:pt modelId="{8A600941-344C-45E6-97CA-0F60468AD5A9}" type="pres">
      <dgm:prSet presAssocID="{CE45263D-FBBE-40E4-A143-E3A45DAF81C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934DC1B-3CBE-4459-90DF-B397E96AE9E5}" srcId="{18134E96-8CCB-47B5-A9FE-C8E8BE70C02E}" destId="{55CB7F1F-70D9-440A-9099-61BDCC24026B}" srcOrd="5" destOrd="0" parTransId="{61AF0234-3D05-4350-AFB2-82C71A3512C1}" sibTransId="{A970A875-8752-4057-9385-EC96105D6BD2}"/>
    <dgm:cxn modelId="{3A36B61F-0409-45EF-BA4B-565B35B6B906}" srcId="{18134E96-8CCB-47B5-A9FE-C8E8BE70C02E}" destId="{81C92D9F-1889-4601-933F-ABCF574F0CB3}" srcOrd="1" destOrd="0" parTransId="{7CD0F110-99D1-4184-BD70-565A35977C4A}" sibTransId="{B44F528C-7314-417A-BDD0-7CB7A43D6663}"/>
    <dgm:cxn modelId="{7487792C-B83D-43D5-99F9-57FCB8DD4147}" type="presOf" srcId="{81C92D9F-1889-4601-933F-ABCF574F0CB3}" destId="{3A3F5D9C-6F5A-4554-81F3-C489431D1DAB}" srcOrd="0" destOrd="0" presId="urn:microsoft.com/office/officeart/2018/2/layout/IconVerticalSolidList"/>
    <dgm:cxn modelId="{60A56833-B446-4A36-B1D0-65D8F3002798}" type="presOf" srcId="{D22F0DD3-59C2-4D93-9218-0CFE1DC3CD27}" destId="{B6D2FF48-12F6-4613-BF7A-4BA661B5DF93}" srcOrd="0" destOrd="0" presId="urn:microsoft.com/office/officeart/2018/2/layout/IconVerticalSolidList"/>
    <dgm:cxn modelId="{B8D5593D-F269-407D-90AF-CA113D893AB8}" type="presOf" srcId="{CE45263D-FBBE-40E4-A143-E3A45DAF81C6}" destId="{8A600941-344C-45E6-97CA-0F60468AD5A9}" srcOrd="0" destOrd="0" presId="urn:microsoft.com/office/officeart/2018/2/layout/IconVerticalSolidList"/>
    <dgm:cxn modelId="{EC81B265-E661-49E2-A5F8-272B51C066F9}" type="presOf" srcId="{484EFDAA-AF33-4C72-8B08-06BB66BC3E14}" destId="{C207D2C0-050B-4315-AEC6-871F1197C628}" srcOrd="0" destOrd="0" presId="urn:microsoft.com/office/officeart/2018/2/layout/IconVerticalSolidList"/>
    <dgm:cxn modelId="{710E6D6F-73F0-4775-8B96-778EFF9D08E9}" type="presOf" srcId="{55CB7F1F-70D9-440A-9099-61BDCC24026B}" destId="{B19E97AA-1C20-4C3C-BC71-9815A9BC7121}" srcOrd="0" destOrd="0" presId="urn:microsoft.com/office/officeart/2018/2/layout/IconVerticalSolidList"/>
    <dgm:cxn modelId="{07654678-1683-4845-81EC-561E3652D625}" type="presOf" srcId="{18134E96-8CCB-47B5-A9FE-C8E8BE70C02E}" destId="{8758142B-19E1-4FF3-8B0A-A816F33127AF}" srcOrd="0" destOrd="0" presId="urn:microsoft.com/office/officeart/2018/2/layout/IconVerticalSolidList"/>
    <dgm:cxn modelId="{5D42C67D-DF21-4EE6-B315-BD1DBFBCB18C}" srcId="{18134E96-8CCB-47B5-A9FE-C8E8BE70C02E}" destId="{5C3CECCF-1D75-4892-8608-BDCC6DF11143}" srcOrd="2" destOrd="0" parTransId="{2E19E102-E3F4-49F2-9E38-775E0E77A99F}" sibTransId="{00B35306-967F-4F4A-B04B-F81FFC857526}"/>
    <dgm:cxn modelId="{095385A1-5DC6-46C0-AAF1-9805B7052290}" type="presOf" srcId="{9B03A83F-F3B4-4579-AC5F-7B2B3261C312}" destId="{A43B062E-5122-43E0-B39D-233218875D6C}" srcOrd="0" destOrd="0" presId="urn:microsoft.com/office/officeart/2018/2/layout/IconVerticalSolidList"/>
    <dgm:cxn modelId="{ED411CA9-9751-4832-A32A-56C73BEFFF57}" srcId="{18134E96-8CCB-47B5-A9FE-C8E8BE70C02E}" destId="{9B03A83F-F3B4-4579-AC5F-7B2B3261C312}" srcOrd="0" destOrd="0" parTransId="{BB75DB5D-E612-499C-98A5-77DB8C126D25}" sibTransId="{80551AD7-F045-454F-87C2-F0DF3709A51A}"/>
    <dgm:cxn modelId="{2CCC9CC5-E066-4685-9596-6BD6FD24C1AA}" srcId="{18134E96-8CCB-47B5-A9FE-C8E8BE70C02E}" destId="{484EFDAA-AF33-4C72-8B08-06BB66BC3E14}" srcOrd="4" destOrd="0" parTransId="{B72B5368-F82A-4930-AE77-D0F19DD62894}" sibTransId="{705B0BC8-8581-4D32-885F-E5F97034D6B3}"/>
    <dgm:cxn modelId="{45800ACC-BD2D-4053-AE72-5A8DAE1116E2}" srcId="{18134E96-8CCB-47B5-A9FE-C8E8BE70C02E}" destId="{CE45263D-FBBE-40E4-A143-E3A45DAF81C6}" srcOrd="6" destOrd="0" parTransId="{3AA543A9-41E6-4CDE-AB2B-771B20FCE4C3}" sibTransId="{BE3E6D45-E11E-4352-8E18-024A6078A879}"/>
    <dgm:cxn modelId="{9C3322CE-621E-45A1-BD85-0FC81E314710}" srcId="{18134E96-8CCB-47B5-A9FE-C8E8BE70C02E}" destId="{D22F0DD3-59C2-4D93-9218-0CFE1DC3CD27}" srcOrd="3" destOrd="0" parTransId="{A8E993BD-F76A-4E5B-A450-0437ACEB47EF}" sibTransId="{94F0EF27-DCCE-4B08-AAB4-A8D5FFF0BA6A}"/>
    <dgm:cxn modelId="{E4C4A1DC-0905-473B-85C1-051DC295A821}" type="presOf" srcId="{5C3CECCF-1D75-4892-8608-BDCC6DF11143}" destId="{BF75D863-E4F6-4D66-94FE-67703D6DCDFC}" srcOrd="0" destOrd="0" presId="urn:microsoft.com/office/officeart/2018/2/layout/IconVerticalSolidList"/>
    <dgm:cxn modelId="{D2A03083-DDBF-4FD9-B516-29395B3158FE}" type="presParOf" srcId="{8758142B-19E1-4FF3-8B0A-A816F33127AF}" destId="{A8C9A729-3006-4503-B0A9-1683D0119F3F}" srcOrd="0" destOrd="0" presId="urn:microsoft.com/office/officeart/2018/2/layout/IconVerticalSolidList"/>
    <dgm:cxn modelId="{13FC9F11-1AEC-457A-94AB-1282156571F2}" type="presParOf" srcId="{A8C9A729-3006-4503-B0A9-1683D0119F3F}" destId="{70D5F112-F926-499A-877B-B8A6B20E5A7D}" srcOrd="0" destOrd="0" presId="urn:microsoft.com/office/officeart/2018/2/layout/IconVerticalSolidList"/>
    <dgm:cxn modelId="{123948C1-1DFC-4255-92E6-EC402167A577}" type="presParOf" srcId="{A8C9A729-3006-4503-B0A9-1683D0119F3F}" destId="{C0B25E3A-7749-4615-B577-732136B65D9E}" srcOrd="1" destOrd="0" presId="urn:microsoft.com/office/officeart/2018/2/layout/IconVerticalSolidList"/>
    <dgm:cxn modelId="{3EA2AF89-7404-4D6B-8BB9-6634105223F1}" type="presParOf" srcId="{A8C9A729-3006-4503-B0A9-1683D0119F3F}" destId="{E0138C47-FD93-4266-8F5A-4AADC626B11D}" srcOrd="2" destOrd="0" presId="urn:microsoft.com/office/officeart/2018/2/layout/IconVerticalSolidList"/>
    <dgm:cxn modelId="{13944594-A5ED-4481-8C68-D0FCABF9A51F}" type="presParOf" srcId="{A8C9A729-3006-4503-B0A9-1683D0119F3F}" destId="{A43B062E-5122-43E0-B39D-233218875D6C}" srcOrd="3" destOrd="0" presId="urn:microsoft.com/office/officeart/2018/2/layout/IconVerticalSolidList"/>
    <dgm:cxn modelId="{DCB9E797-96F2-4880-AE3E-F12F80C3E491}" type="presParOf" srcId="{8758142B-19E1-4FF3-8B0A-A816F33127AF}" destId="{70BFDC08-B86F-4FDB-B85D-EB886277409A}" srcOrd="1" destOrd="0" presId="urn:microsoft.com/office/officeart/2018/2/layout/IconVerticalSolidList"/>
    <dgm:cxn modelId="{4A9381CE-610C-4C8E-8512-DA9D30FA2331}" type="presParOf" srcId="{8758142B-19E1-4FF3-8B0A-A816F33127AF}" destId="{F14A03A8-1715-4512-AB68-F570F5254A73}" srcOrd="2" destOrd="0" presId="urn:microsoft.com/office/officeart/2018/2/layout/IconVerticalSolidList"/>
    <dgm:cxn modelId="{66EB0AA1-1EAB-4341-BE34-D90204EA5407}" type="presParOf" srcId="{F14A03A8-1715-4512-AB68-F570F5254A73}" destId="{D865FF50-5120-4186-B2AF-2676820A652F}" srcOrd="0" destOrd="0" presId="urn:microsoft.com/office/officeart/2018/2/layout/IconVerticalSolidList"/>
    <dgm:cxn modelId="{B0D4C6F3-6260-4268-8688-1DC157E46B74}" type="presParOf" srcId="{F14A03A8-1715-4512-AB68-F570F5254A73}" destId="{358E63CE-5A92-48D3-8E57-E14E499B1D07}" srcOrd="1" destOrd="0" presId="urn:microsoft.com/office/officeart/2018/2/layout/IconVerticalSolidList"/>
    <dgm:cxn modelId="{5490F5A2-DD16-41DC-9232-A94ED64E105D}" type="presParOf" srcId="{F14A03A8-1715-4512-AB68-F570F5254A73}" destId="{85615DD4-00CA-4BAC-AF8D-862AAA275963}" srcOrd="2" destOrd="0" presId="urn:microsoft.com/office/officeart/2018/2/layout/IconVerticalSolidList"/>
    <dgm:cxn modelId="{2AA0C614-CC22-4784-AA74-0B745B380407}" type="presParOf" srcId="{F14A03A8-1715-4512-AB68-F570F5254A73}" destId="{3A3F5D9C-6F5A-4554-81F3-C489431D1DAB}" srcOrd="3" destOrd="0" presId="urn:microsoft.com/office/officeart/2018/2/layout/IconVerticalSolidList"/>
    <dgm:cxn modelId="{4171D514-1DC0-4C2F-903F-1DAE5C247935}" type="presParOf" srcId="{8758142B-19E1-4FF3-8B0A-A816F33127AF}" destId="{89CB3947-1D94-4ECA-A842-1D4617B3954F}" srcOrd="3" destOrd="0" presId="urn:microsoft.com/office/officeart/2018/2/layout/IconVerticalSolidList"/>
    <dgm:cxn modelId="{58D49D68-87E3-44B6-8357-A954111ADC1A}" type="presParOf" srcId="{8758142B-19E1-4FF3-8B0A-A816F33127AF}" destId="{B66C8497-B324-4595-AC9E-59CA6704751C}" srcOrd="4" destOrd="0" presId="urn:microsoft.com/office/officeart/2018/2/layout/IconVerticalSolidList"/>
    <dgm:cxn modelId="{F54EFD64-7BBE-4880-8C5F-07DA19BA9BF6}" type="presParOf" srcId="{B66C8497-B324-4595-AC9E-59CA6704751C}" destId="{C43B82DD-D7B1-4955-8941-80903C832B28}" srcOrd="0" destOrd="0" presId="urn:microsoft.com/office/officeart/2018/2/layout/IconVerticalSolidList"/>
    <dgm:cxn modelId="{95FE5E9F-1862-4686-8EED-14228299F2CF}" type="presParOf" srcId="{B66C8497-B324-4595-AC9E-59CA6704751C}" destId="{023D35F5-80CB-4176-8702-813D3E1B5D06}" srcOrd="1" destOrd="0" presId="urn:microsoft.com/office/officeart/2018/2/layout/IconVerticalSolidList"/>
    <dgm:cxn modelId="{CD8EE4A4-3C61-4428-B0FC-4DAE4A09B562}" type="presParOf" srcId="{B66C8497-B324-4595-AC9E-59CA6704751C}" destId="{12329792-DDCD-4414-9BB5-4D03C26E13EA}" srcOrd="2" destOrd="0" presId="urn:microsoft.com/office/officeart/2018/2/layout/IconVerticalSolidList"/>
    <dgm:cxn modelId="{09201F5B-1CF5-42D8-AE59-AA497AD9BD8B}" type="presParOf" srcId="{B66C8497-B324-4595-AC9E-59CA6704751C}" destId="{BF75D863-E4F6-4D66-94FE-67703D6DCDFC}" srcOrd="3" destOrd="0" presId="urn:microsoft.com/office/officeart/2018/2/layout/IconVerticalSolidList"/>
    <dgm:cxn modelId="{E89AEA0A-4899-4F27-8ADB-7A6ED2636F2E}" type="presParOf" srcId="{8758142B-19E1-4FF3-8B0A-A816F33127AF}" destId="{D9B01015-53D3-4ED0-A257-5304AC0F88C7}" srcOrd="5" destOrd="0" presId="urn:microsoft.com/office/officeart/2018/2/layout/IconVerticalSolidList"/>
    <dgm:cxn modelId="{539F2B1E-8502-423B-924A-1C32C3F1FB33}" type="presParOf" srcId="{8758142B-19E1-4FF3-8B0A-A816F33127AF}" destId="{A4A9458C-461C-45AC-A0B7-CAA4F156DEDC}" srcOrd="6" destOrd="0" presId="urn:microsoft.com/office/officeart/2018/2/layout/IconVerticalSolidList"/>
    <dgm:cxn modelId="{340254DD-08A5-4910-8A87-5A8FB2A803F9}" type="presParOf" srcId="{A4A9458C-461C-45AC-A0B7-CAA4F156DEDC}" destId="{FA54C94C-6E45-4C1D-9C46-4311F557F4F1}" srcOrd="0" destOrd="0" presId="urn:microsoft.com/office/officeart/2018/2/layout/IconVerticalSolidList"/>
    <dgm:cxn modelId="{0EA0ED04-833C-42B7-9CDF-4037C7485FD5}" type="presParOf" srcId="{A4A9458C-461C-45AC-A0B7-CAA4F156DEDC}" destId="{5738F47B-3832-4C3B-B91D-8A3A8E78422A}" srcOrd="1" destOrd="0" presId="urn:microsoft.com/office/officeart/2018/2/layout/IconVerticalSolidList"/>
    <dgm:cxn modelId="{8CCC75F3-5FA2-4BE2-9F1B-507904366138}" type="presParOf" srcId="{A4A9458C-461C-45AC-A0B7-CAA4F156DEDC}" destId="{D790C413-9C1F-4C7E-8AAD-E5904F9CFD10}" srcOrd="2" destOrd="0" presId="urn:microsoft.com/office/officeart/2018/2/layout/IconVerticalSolidList"/>
    <dgm:cxn modelId="{F8CC453D-0D54-449D-883A-5FFD064F8CAE}" type="presParOf" srcId="{A4A9458C-461C-45AC-A0B7-CAA4F156DEDC}" destId="{B6D2FF48-12F6-4613-BF7A-4BA661B5DF93}" srcOrd="3" destOrd="0" presId="urn:microsoft.com/office/officeart/2018/2/layout/IconVerticalSolidList"/>
    <dgm:cxn modelId="{1241171C-29AB-4FD9-B930-0ADCBBE3FBC9}" type="presParOf" srcId="{8758142B-19E1-4FF3-8B0A-A816F33127AF}" destId="{763AC00E-981D-490B-B48C-2C1A2DA3AE07}" srcOrd="7" destOrd="0" presId="urn:microsoft.com/office/officeart/2018/2/layout/IconVerticalSolidList"/>
    <dgm:cxn modelId="{DDE2A9A1-C407-407A-9749-9F580848AB50}" type="presParOf" srcId="{8758142B-19E1-4FF3-8B0A-A816F33127AF}" destId="{95A784F8-C227-4839-88E6-7A6B835BEDF6}" srcOrd="8" destOrd="0" presId="urn:microsoft.com/office/officeart/2018/2/layout/IconVerticalSolidList"/>
    <dgm:cxn modelId="{74FA6022-3FA7-47C9-B646-D75FBCFDFA16}" type="presParOf" srcId="{95A784F8-C227-4839-88E6-7A6B835BEDF6}" destId="{58BF35A8-5680-41AA-9FAC-2589A1FBC427}" srcOrd="0" destOrd="0" presId="urn:microsoft.com/office/officeart/2018/2/layout/IconVerticalSolidList"/>
    <dgm:cxn modelId="{06AD6CE6-EBBA-42C1-A034-ED6CC1CA4EA4}" type="presParOf" srcId="{95A784F8-C227-4839-88E6-7A6B835BEDF6}" destId="{79B15628-27DB-4592-945B-02A7E3932A3B}" srcOrd="1" destOrd="0" presId="urn:microsoft.com/office/officeart/2018/2/layout/IconVerticalSolidList"/>
    <dgm:cxn modelId="{BACB1672-0CD2-4948-B263-F6FB8DA3DDFF}" type="presParOf" srcId="{95A784F8-C227-4839-88E6-7A6B835BEDF6}" destId="{CA6942F1-DD78-4258-931A-7323AB2941BF}" srcOrd="2" destOrd="0" presId="urn:microsoft.com/office/officeart/2018/2/layout/IconVerticalSolidList"/>
    <dgm:cxn modelId="{C5D13565-F558-409E-B747-9ADCB522EF53}" type="presParOf" srcId="{95A784F8-C227-4839-88E6-7A6B835BEDF6}" destId="{C207D2C0-050B-4315-AEC6-871F1197C628}" srcOrd="3" destOrd="0" presId="urn:microsoft.com/office/officeart/2018/2/layout/IconVerticalSolidList"/>
    <dgm:cxn modelId="{F5041E14-6BA8-4463-832D-3AF9A1844B7B}" type="presParOf" srcId="{8758142B-19E1-4FF3-8B0A-A816F33127AF}" destId="{98F968C9-B1F9-493C-B940-4CCB24E45277}" srcOrd="9" destOrd="0" presId="urn:microsoft.com/office/officeart/2018/2/layout/IconVerticalSolidList"/>
    <dgm:cxn modelId="{C897CE94-A551-4214-8E02-36F365F92FAD}" type="presParOf" srcId="{8758142B-19E1-4FF3-8B0A-A816F33127AF}" destId="{E1534CFA-C535-448E-8A02-9C1F5F9E25BC}" srcOrd="10" destOrd="0" presId="urn:microsoft.com/office/officeart/2018/2/layout/IconVerticalSolidList"/>
    <dgm:cxn modelId="{DFCB08B1-6C45-4EFE-BE32-85CEC35DE210}" type="presParOf" srcId="{E1534CFA-C535-448E-8A02-9C1F5F9E25BC}" destId="{78451D8E-015D-4461-95EB-0ED32447A40D}" srcOrd="0" destOrd="0" presId="urn:microsoft.com/office/officeart/2018/2/layout/IconVerticalSolidList"/>
    <dgm:cxn modelId="{896C3ECD-A671-47C9-A81A-65436DE8403B}" type="presParOf" srcId="{E1534CFA-C535-448E-8A02-9C1F5F9E25BC}" destId="{274DDA82-1E12-479E-8AF7-49C3AF13191B}" srcOrd="1" destOrd="0" presId="urn:microsoft.com/office/officeart/2018/2/layout/IconVerticalSolidList"/>
    <dgm:cxn modelId="{E0F4F78A-95B5-4512-A7EB-1218000DEF99}" type="presParOf" srcId="{E1534CFA-C535-448E-8A02-9C1F5F9E25BC}" destId="{127E9AA2-9E7F-472E-BDF2-5F95F5024CE7}" srcOrd="2" destOrd="0" presId="urn:microsoft.com/office/officeart/2018/2/layout/IconVerticalSolidList"/>
    <dgm:cxn modelId="{F8450128-9259-4A12-BC00-DF9C4E13148F}" type="presParOf" srcId="{E1534CFA-C535-448E-8A02-9C1F5F9E25BC}" destId="{B19E97AA-1C20-4C3C-BC71-9815A9BC7121}" srcOrd="3" destOrd="0" presId="urn:microsoft.com/office/officeart/2018/2/layout/IconVerticalSolidList"/>
    <dgm:cxn modelId="{00A9D6C4-F9F9-488D-B6EF-55F007021F7A}" type="presParOf" srcId="{8758142B-19E1-4FF3-8B0A-A816F33127AF}" destId="{BA6C6C30-071D-4DED-BF69-2EED21EB0182}" srcOrd="11" destOrd="0" presId="urn:microsoft.com/office/officeart/2018/2/layout/IconVerticalSolidList"/>
    <dgm:cxn modelId="{73AD5293-FCBB-4AF5-A8FD-11E4644739ED}" type="presParOf" srcId="{8758142B-19E1-4FF3-8B0A-A816F33127AF}" destId="{35C2A88C-8F7E-4D1A-9073-24D242B01246}" srcOrd="12" destOrd="0" presId="urn:microsoft.com/office/officeart/2018/2/layout/IconVerticalSolidList"/>
    <dgm:cxn modelId="{8BE15468-AF20-4FB2-9EA7-797179787A7B}" type="presParOf" srcId="{35C2A88C-8F7E-4D1A-9073-24D242B01246}" destId="{F7BE49DF-2D84-4F3D-A48B-31D9495E69D4}" srcOrd="0" destOrd="0" presId="urn:microsoft.com/office/officeart/2018/2/layout/IconVerticalSolidList"/>
    <dgm:cxn modelId="{20EAA0B4-0FD9-4A36-BCAD-46905A446BE4}" type="presParOf" srcId="{35C2A88C-8F7E-4D1A-9073-24D242B01246}" destId="{7C1676B3-9B78-4F8F-8D90-5659B7C55AFA}" srcOrd="1" destOrd="0" presId="urn:microsoft.com/office/officeart/2018/2/layout/IconVerticalSolidList"/>
    <dgm:cxn modelId="{B7644CE0-4331-4367-B7BE-C93478859925}" type="presParOf" srcId="{35C2A88C-8F7E-4D1A-9073-24D242B01246}" destId="{F6B0B08F-5DA6-435B-871D-B67674BFC274}" srcOrd="2" destOrd="0" presId="urn:microsoft.com/office/officeart/2018/2/layout/IconVerticalSolidList"/>
    <dgm:cxn modelId="{524392A0-8559-4952-9932-8106A7B531AE}" type="presParOf" srcId="{35C2A88C-8F7E-4D1A-9073-24D242B01246}" destId="{8A600941-344C-45E6-97CA-0F60468AD5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 algn="ctr">
            <a:defRPr cap="all"/>
          </a:pPr>
          <a:r>
            <a:rPr lang="en-US" dirty="0"/>
            <a:t>MORE THAN JUST CREATING A LOGO!!!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49225C73-1633-42F1-AB3B-7CB183E5F8B8}">
      <dgm:prSet/>
      <dgm:spPr/>
      <dgm:t>
        <a:bodyPr/>
        <a:lstStyle/>
        <a:p>
          <a:pPr algn="ctr">
            <a:defRPr cap="all"/>
          </a:pPr>
          <a:r>
            <a:rPr lang="en-US" dirty="0"/>
            <a:t>Design choices, assets and unique branding elements work together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1C383F32-22E8-4F62-A3E0-BDC3D5F48992}">
      <dgm:prSet/>
      <dgm:spPr/>
      <dgm:t>
        <a:bodyPr/>
        <a:lstStyle/>
        <a:p>
          <a:pPr algn="ctr">
            <a:defRPr cap="all"/>
          </a:pPr>
          <a:r>
            <a:rPr lang="en-US" dirty="0"/>
            <a:t>Takes time, don’t rush or skip out on designing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4B140105-9D72-49D5-8E11-57F64E139273}" type="pres">
      <dgm:prSet presAssocID="{01A66772-F185-4D58-B8BB-E9370D7A7A2B}" presName="Name0" presStyleCnt="0">
        <dgm:presLayoutVars>
          <dgm:animLvl val="lvl"/>
          <dgm:resizeHandles val="exact"/>
        </dgm:presLayoutVars>
      </dgm:prSet>
      <dgm:spPr/>
    </dgm:pt>
    <dgm:pt modelId="{8B1D82B2-70F8-47BF-92A5-A527CEABDA92}" type="pres">
      <dgm:prSet presAssocID="{40FC4FFE-8987-4A26-B7F4-8A516F18ADAE}" presName="compositeNode" presStyleCnt="0">
        <dgm:presLayoutVars>
          <dgm:bulletEnabled val="1"/>
        </dgm:presLayoutVars>
      </dgm:prSet>
      <dgm:spPr/>
    </dgm:pt>
    <dgm:pt modelId="{2F186FCE-ACBF-484B-8E74-F5A8D8F483EC}" type="pres">
      <dgm:prSet presAssocID="{40FC4FFE-8987-4A26-B7F4-8A516F18ADAE}" presName="bgRect" presStyleLbl="alignNode1" presStyleIdx="0" presStyleCnt="3"/>
      <dgm:spPr/>
    </dgm:pt>
    <dgm:pt modelId="{5A5B9D4F-AAFA-43C9-BE9E-891537D7AFA2}" type="pres">
      <dgm:prSet presAssocID="{5B62599A-5C9B-48E7-896E-EA782AC60C8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C24E23B6-1B4F-4B82-8BBA-EF2A640313F6}" type="pres">
      <dgm:prSet presAssocID="{40FC4FFE-8987-4A26-B7F4-8A516F18ADAE}" presName="nodeRect" presStyleLbl="alignNode1" presStyleIdx="0" presStyleCnt="3">
        <dgm:presLayoutVars>
          <dgm:bulletEnabled val="1"/>
        </dgm:presLayoutVars>
      </dgm:prSet>
      <dgm:spPr/>
    </dgm:pt>
    <dgm:pt modelId="{05580703-453C-45A7-B955-88FA3D3363AF}" type="pres">
      <dgm:prSet presAssocID="{5B62599A-5C9B-48E7-896E-EA782AC60C8B}" presName="sibTrans" presStyleCnt="0"/>
      <dgm:spPr/>
    </dgm:pt>
    <dgm:pt modelId="{30C7A253-7647-4C24-9D08-ED156EAE3CF3}" type="pres">
      <dgm:prSet presAssocID="{49225C73-1633-42F1-AB3B-7CB183E5F8B8}" presName="compositeNode" presStyleCnt="0">
        <dgm:presLayoutVars>
          <dgm:bulletEnabled val="1"/>
        </dgm:presLayoutVars>
      </dgm:prSet>
      <dgm:spPr/>
    </dgm:pt>
    <dgm:pt modelId="{48600B3D-B73C-4965-B134-36AF88EA0847}" type="pres">
      <dgm:prSet presAssocID="{49225C73-1633-42F1-AB3B-7CB183E5F8B8}" presName="bgRect" presStyleLbl="alignNode1" presStyleIdx="1" presStyleCnt="3"/>
      <dgm:spPr/>
    </dgm:pt>
    <dgm:pt modelId="{60D6098B-BEF1-4A8F-AAEF-60B20FE24A57}" type="pres">
      <dgm:prSet presAssocID="{9646853A-8964-4519-A5B1-0B7D18B2983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D22E423-8DBC-4C9E-B357-C9EFE59A757D}" type="pres">
      <dgm:prSet presAssocID="{49225C73-1633-42F1-AB3B-7CB183E5F8B8}" presName="nodeRect" presStyleLbl="alignNode1" presStyleIdx="1" presStyleCnt="3">
        <dgm:presLayoutVars>
          <dgm:bulletEnabled val="1"/>
        </dgm:presLayoutVars>
      </dgm:prSet>
      <dgm:spPr/>
    </dgm:pt>
    <dgm:pt modelId="{6A625200-447F-4D55-93A0-6EAB3557CAD9}" type="pres">
      <dgm:prSet presAssocID="{9646853A-8964-4519-A5B1-0B7D18B2983D}" presName="sibTrans" presStyleCnt="0"/>
      <dgm:spPr/>
    </dgm:pt>
    <dgm:pt modelId="{1EC4EB91-79BB-4597-A5C7-1596BB431393}" type="pres">
      <dgm:prSet presAssocID="{1C383F32-22E8-4F62-A3E0-BDC3D5F48992}" presName="compositeNode" presStyleCnt="0">
        <dgm:presLayoutVars>
          <dgm:bulletEnabled val="1"/>
        </dgm:presLayoutVars>
      </dgm:prSet>
      <dgm:spPr/>
    </dgm:pt>
    <dgm:pt modelId="{58114622-F054-4AEB-B915-D742161B18A0}" type="pres">
      <dgm:prSet presAssocID="{1C383F32-22E8-4F62-A3E0-BDC3D5F48992}" presName="bgRect" presStyleLbl="alignNode1" presStyleIdx="2" presStyleCnt="3"/>
      <dgm:spPr/>
    </dgm:pt>
    <dgm:pt modelId="{B503DBE1-2948-4E29-907C-6DAB812A9DF5}" type="pres">
      <dgm:prSet presAssocID="{8500F72A-2C6D-4FDF-9C1D-CA691380EB0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C5EF77C-256A-4500-8E20-FE2BB1080E9D}" type="pres">
      <dgm:prSet presAssocID="{1C383F32-22E8-4F62-A3E0-BDC3D5F4899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264A8306-E87D-453A-9F2A-65FC14E59359}" type="presOf" srcId="{1C383F32-22E8-4F62-A3E0-BDC3D5F48992}" destId="{58114622-F054-4AEB-B915-D742161B18A0}" srcOrd="0" destOrd="0" presId="urn:microsoft.com/office/officeart/2016/7/layout/LinearBlockProcessNumbered"/>
    <dgm:cxn modelId="{A96C310D-8AFF-488E-91E5-607C471D6767}" type="presOf" srcId="{40FC4FFE-8987-4A26-B7F4-8A516F18ADAE}" destId="{2F186FCE-ACBF-484B-8E74-F5A8D8F483EC}" srcOrd="0" destOrd="0" presId="urn:microsoft.com/office/officeart/2016/7/layout/LinearBlockProcessNumbered"/>
    <dgm:cxn modelId="{37494812-97FA-4222-A9D5-214CA84DAACF}" type="presOf" srcId="{49225C73-1633-42F1-AB3B-7CB183E5F8B8}" destId="{7D22E423-8DBC-4C9E-B357-C9EFE59A757D}" srcOrd="1" destOrd="0" presId="urn:microsoft.com/office/officeart/2016/7/layout/LinearBlockProcessNumbered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2CB4E7BC-240F-4345-8C5A-3A3E973E1B3E}" type="presOf" srcId="{5B62599A-5C9B-48E7-896E-EA782AC60C8B}" destId="{5A5B9D4F-AAFA-43C9-BE9E-891537D7AFA2}" srcOrd="0" destOrd="0" presId="urn:microsoft.com/office/officeart/2016/7/layout/LinearBlockProcessNumbered"/>
    <dgm:cxn modelId="{A07703C8-451A-4A5A-9609-5EC123F0F0B0}" type="presOf" srcId="{49225C73-1633-42F1-AB3B-7CB183E5F8B8}" destId="{48600B3D-B73C-4965-B134-36AF88EA0847}" srcOrd="0" destOrd="0" presId="urn:microsoft.com/office/officeart/2016/7/layout/LinearBlockProcessNumbered"/>
    <dgm:cxn modelId="{880721E3-FB02-42B6-A610-84749C6D2785}" type="presOf" srcId="{01A66772-F185-4D58-B8BB-E9370D7A7A2B}" destId="{4B140105-9D72-49D5-8E11-57F64E139273}" srcOrd="0" destOrd="0" presId="urn:microsoft.com/office/officeart/2016/7/layout/LinearBlockProcessNumbered"/>
    <dgm:cxn modelId="{593A8CE4-85E0-4AC1-9301-46F98FFC2A41}" type="presOf" srcId="{8500F72A-2C6D-4FDF-9C1D-CA691380EB0B}" destId="{B503DBE1-2948-4E29-907C-6DAB812A9DF5}" srcOrd="0" destOrd="0" presId="urn:microsoft.com/office/officeart/2016/7/layout/LinearBlockProcessNumbered"/>
    <dgm:cxn modelId="{8C1448E9-24F0-458D-84A4-8C5F8D842A87}" type="presOf" srcId="{9646853A-8964-4519-A5B1-0B7D18B2983D}" destId="{60D6098B-BEF1-4A8F-AAEF-60B20FE24A57}" srcOrd="0" destOrd="0" presId="urn:microsoft.com/office/officeart/2016/7/layout/LinearBlockProcessNumbered"/>
    <dgm:cxn modelId="{41F6D9EB-831B-4677-A155-A9F9A95A197F}" type="presOf" srcId="{1C383F32-22E8-4F62-A3E0-BDC3D5F48992}" destId="{5C5EF77C-256A-4500-8E20-FE2BB1080E9D}" srcOrd="1" destOrd="0" presId="urn:microsoft.com/office/officeart/2016/7/layout/LinearBlockProcessNumbered"/>
    <dgm:cxn modelId="{ACFCCEF4-EB66-4102-A0F3-55C80C24D013}" type="presOf" srcId="{40FC4FFE-8987-4A26-B7F4-8A516F18ADAE}" destId="{C24E23B6-1B4F-4B82-8BBA-EF2A640313F6}" srcOrd="1" destOrd="0" presId="urn:microsoft.com/office/officeart/2016/7/layout/LinearBlockProcessNumbered"/>
    <dgm:cxn modelId="{3716B7A0-30A9-4126-997C-FC5C015E2003}" type="presParOf" srcId="{4B140105-9D72-49D5-8E11-57F64E139273}" destId="{8B1D82B2-70F8-47BF-92A5-A527CEABDA92}" srcOrd="0" destOrd="0" presId="urn:microsoft.com/office/officeart/2016/7/layout/LinearBlockProcessNumbered"/>
    <dgm:cxn modelId="{BBEB8F96-CCAE-4A7A-A6BA-41C940FEBB1A}" type="presParOf" srcId="{8B1D82B2-70F8-47BF-92A5-A527CEABDA92}" destId="{2F186FCE-ACBF-484B-8E74-F5A8D8F483EC}" srcOrd="0" destOrd="0" presId="urn:microsoft.com/office/officeart/2016/7/layout/LinearBlockProcessNumbered"/>
    <dgm:cxn modelId="{99D6FE66-83D6-44FD-9BF5-2DF0E2735750}" type="presParOf" srcId="{8B1D82B2-70F8-47BF-92A5-A527CEABDA92}" destId="{5A5B9D4F-AAFA-43C9-BE9E-891537D7AFA2}" srcOrd="1" destOrd="0" presId="urn:microsoft.com/office/officeart/2016/7/layout/LinearBlockProcessNumbered"/>
    <dgm:cxn modelId="{BAEDD789-6B29-43AB-A0B5-72DCA6EDD0A0}" type="presParOf" srcId="{8B1D82B2-70F8-47BF-92A5-A527CEABDA92}" destId="{C24E23B6-1B4F-4B82-8BBA-EF2A640313F6}" srcOrd="2" destOrd="0" presId="urn:microsoft.com/office/officeart/2016/7/layout/LinearBlockProcessNumbered"/>
    <dgm:cxn modelId="{A84E6DB0-4DBC-4028-82C5-CB17E70440B3}" type="presParOf" srcId="{4B140105-9D72-49D5-8E11-57F64E139273}" destId="{05580703-453C-45A7-B955-88FA3D3363AF}" srcOrd="1" destOrd="0" presId="urn:microsoft.com/office/officeart/2016/7/layout/LinearBlockProcessNumbered"/>
    <dgm:cxn modelId="{AA9F40F5-7D2C-4AE4-B8C9-527444C4989B}" type="presParOf" srcId="{4B140105-9D72-49D5-8E11-57F64E139273}" destId="{30C7A253-7647-4C24-9D08-ED156EAE3CF3}" srcOrd="2" destOrd="0" presId="urn:microsoft.com/office/officeart/2016/7/layout/LinearBlockProcessNumbered"/>
    <dgm:cxn modelId="{3C1646F6-859B-4910-B448-9A7F66B340E3}" type="presParOf" srcId="{30C7A253-7647-4C24-9D08-ED156EAE3CF3}" destId="{48600B3D-B73C-4965-B134-36AF88EA0847}" srcOrd="0" destOrd="0" presId="urn:microsoft.com/office/officeart/2016/7/layout/LinearBlockProcessNumbered"/>
    <dgm:cxn modelId="{B07E4519-05B2-4027-B068-AB0B90E4AED9}" type="presParOf" srcId="{30C7A253-7647-4C24-9D08-ED156EAE3CF3}" destId="{60D6098B-BEF1-4A8F-AAEF-60B20FE24A57}" srcOrd="1" destOrd="0" presId="urn:microsoft.com/office/officeart/2016/7/layout/LinearBlockProcessNumbered"/>
    <dgm:cxn modelId="{30014BFE-4569-4727-B0F3-BB86B192229B}" type="presParOf" srcId="{30C7A253-7647-4C24-9D08-ED156EAE3CF3}" destId="{7D22E423-8DBC-4C9E-B357-C9EFE59A757D}" srcOrd="2" destOrd="0" presId="urn:microsoft.com/office/officeart/2016/7/layout/LinearBlockProcessNumbered"/>
    <dgm:cxn modelId="{D4321D55-BEF8-46CD-B915-A0FFFF6B80EB}" type="presParOf" srcId="{4B140105-9D72-49D5-8E11-57F64E139273}" destId="{6A625200-447F-4D55-93A0-6EAB3557CAD9}" srcOrd="3" destOrd="0" presId="urn:microsoft.com/office/officeart/2016/7/layout/LinearBlockProcessNumbered"/>
    <dgm:cxn modelId="{D75CE2A8-9C8C-47D3-ADAF-077AB8EEBAF1}" type="presParOf" srcId="{4B140105-9D72-49D5-8E11-57F64E139273}" destId="{1EC4EB91-79BB-4597-A5C7-1596BB431393}" srcOrd="4" destOrd="0" presId="urn:microsoft.com/office/officeart/2016/7/layout/LinearBlockProcessNumbered"/>
    <dgm:cxn modelId="{95D92287-7AAD-4B54-B99C-4991EE371193}" type="presParOf" srcId="{1EC4EB91-79BB-4597-A5C7-1596BB431393}" destId="{58114622-F054-4AEB-B915-D742161B18A0}" srcOrd="0" destOrd="0" presId="urn:microsoft.com/office/officeart/2016/7/layout/LinearBlockProcessNumbered"/>
    <dgm:cxn modelId="{E228A498-D1DB-4A5E-A3D1-9DE1BB862D39}" type="presParOf" srcId="{1EC4EB91-79BB-4597-A5C7-1596BB431393}" destId="{B503DBE1-2948-4E29-907C-6DAB812A9DF5}" srcOrd="1" destOrd="0" presId="urn:microsoft.com/office/officeart/2016/7/layout/LinearBlockProcessNumbered"/>
    <dgm:cxn modelId="{4B5083F2-B380-45CA-8081-82069D0BF7C1}" type="presParOf" srcId="{1EC4EB91-79BB-4597-A5C7-1596BB431393}" destId="{5C5EF77C-256A-4500-8E20-FE2BB1080E9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5F112-F926-499A-877B-B8A6B20E5A7D}">
      <dsp:nvSpPr>
        <dsp:cNvPr id="0" name=""/>
        <dsp:cNvSpPr/>
      </dsp:nvSpPr>
      <dsp:spPr>
        <a:xfrm>
          <a:off x="0" y="437"/>
          <a:ext cx="6582555" cy="6024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25E3A-7749-4615-B577-732136B65D9E}">
      <dsp:nvSpPr>
        <dsp:cNvPr id="0" name=""/>
        <dsp:cNvSpPr/>
      </dsp:nvSpPr>
      <dsp:spPr>
        <a:xfrm>
          <a:off x="182244" y="135991"/>
          <a:ext cx="331353" cy="331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B062E-5122-43E0-B39D-233218875D6C}">
      <dsp:nvSpPr>
        <dsp:cNvPr id="0" name=""/>
        <dsp:cNvSpPr/>
      </dsp:nvSpPr>
      <dsp:spPr>
        <a:xfrm>
          <a:off x="695843" y="437"/>
          <a:ext cx="5886711" cy="60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1" tIns="63761" rIns="63761" bIns="6376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Every brand needs a logo</a:t>
          </a:r>
        </a:p>
      </dsp:txBody>
      <dsp:txXfrm>
        <a:off x="695843" y="437"/>
        <a:ext cx="5886711" cy="602461"/>
      </dsp:txXfrm>
    </dsp:sp>
    <dsp:sp modelId="{D865FF50-5120-4186-B2AF-2676820A652F}">
      <dsp:nvSpPr>
        <dsp:cNvPr id="0" name=""/>
        <dsp:cNvSpPr/>
      </dsp:nvSpPr>
      <dsp:spPr>
        <a:xfrm>
          <a:off x="0" y="753514"/>
          <a:ext cx="6582555" cy="6024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E63CE-5A92-48D3-8E57-E14E499B1D07}">
      <dsp:nvSpPr>
        <dsp:cNvPr id="0" name=""/>
        <dsp:cNvSpPr/>
      </dsp:nvSpPr>
      <dsp:spPr>
        <a:xfrm>
          <a:off x="182244" y="889068"/>
          <a:ext cx="331353" cy="331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F5D9C-6F5A-4554-81F3-C489431D1DAB}">
      <dsp:nvSpPr>
        <dsp:cNvPr id="0" name=""/>
        <dsp:cNvSpPr/>
      </dsp:nvSpPr>
      <dsp:spPr>
        <a:xfrm>
          <a:off x="695843" y="753514"/>
          <a:ext cx="5886711" cy="60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1" tIns="63761" rIns="63761" bIns="6376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Brand’s whole personality boiled down into an easy-to-recognize image</a:t>
          </a:r>
        </a:p>
      </dsp:txBody>
      <dsp:txXfrm>
        <a:off x="695843" y="753514"/>
        <a:ext cx="5886711" cy="602461"/>
      </dsp:txXfrm>
    </dsp:sp>
    <dsp:sp modelId="{C43B82DD-D7B1-4955-8941-80903C832B28}">
      <dsp:nvSpPr>
        <dsp:cNvPr id="0" name=""/>
        <dsp:cNvSpPr/>
      </dsp:nvSpPr>
      <dsp:spPr>
        <a:xfrm>
          <a:off x="0" y="1506591"/>
          <a:ext cx="6582555" cy="6024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D35F5-80CB-4176-8702-813D3E1B5D06}">
      <dsp:nvSpPr>
        <dsp:cNvPr id="0" name=""/>
        <dsp:cNvSpPr/>
      </dsp:nvSpPr>
      <dsp:spPr>
        <a:xfrm>
          <a:off x="182244" y="1642145"/>
          <a:ext cx="331353" cy="331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5D863-E4F6-4D66-94FE-67703D6DCDFC}">
      <dsp:nvSpPr>
        <dsp:cNvPr id="0" name=""/>
        <dsp:cNvSpPr/>
      </dsp:nvSpPr>
      <dsp:spPr>
        <a:xfrm>
          <a:off x="695843" y="1506591"/>
          <a:ext cx="5886711" cy="60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1" tIns="63761" rIns="63761" bIns="6376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Image sticks in your mind</a:t>
          </a:r>
        </a:p>
      </dsp:txBody>
      <dsp:txXfrm>
        <a:off x="695843" y="1506591"/>
        <a:ext cx="5886711" cy="602461"/>
      </dsp:txXfrm>
    </dsp:sp>
    <dsp:sp modelId="{FA54C94C-6E45-4C1D-9C46-4311F557F4F1}">
      <dsp:nvSpPr>
        <dsp:cNvPr id="0" name=""/>
        <dsp:cNvSpPr/>
      </dsp:nvSpPr>
      <dsp:spPr>
        <a:xfrm>
          <a:off x="0" y="2259668"/>
          <a:ext cx="6582555" cy="6024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8F47B-3832-4C3B-B91D-8A3A8E78422A}">
      <dsp:nvSpPr>
        <dsp:cNvPr id="0" name=""/>
        <dsp:cNvSpPr/>
      </dsp:nvSpPr>
      <dsp:spPr>
        <a:xfrm>
          <a:off x="182244" y="2395222"/>
          <a:ext cx="331353" cy="331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2FF48-12F6-4613-BF7A-4BA661B5DF93}">
      <dsp:nvSpPr>
        <dsp:cNvPr id="0" name=""/>
        <dsp:cNvSpPr/>
      </dsp:nvSpPr>
      <dsp:spPr>
        <a:xfrm>
          <a:off x="695843" y="2259668"/>
          <a:ext cx="5886711" cy="60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1" tIns="63761" rIns="63761" bIns="6376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Brings up memories (good, bad, indifferent)</a:t>
          </a:r>
        </a:p>
      </dsp:txBody>
      <dsp:txXfrm>
        <a:off x="695843" y="2259668"/>
        <a:ext cx="5886711" cy="602461"/>
      </dsp:txXfrm>
    </dsp:sp>
    <dsp:sp modelId="{58BF35A8-5680-41AA-9FAC-2589A1FBC427}">
      <dsp:nvSpPr>
        <dsp:cNvPr id="0" name=""/>
        <dsp:cNvSpPr/>
      </dsp:nvSpPr>
      <dsp:spPr>
        <a:xfrm>
          <a:off x="0" y="3012745"/>
          <a:ext cx="6582555" cy="6024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15628-27DB-4592-945B-02A7E3932A3B}">
      <dsp:nvSpPr>
        <dsp:cNvPr id="0" name=""/>
        <dsp:cNvSpPr/>
      </dsp:nvSpPr>
      <dsp:spPr>
        <a:xfrm>
          <a:off x="182244" y="3148298"/>
          <a:ext cx="331353" cy="3313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7D2C0-050B-4315-AEC6-871F1197C628}">
      <dsp:nvSpPr>
        <dsp:cNvPr id="0" name=""/>
        <dsp:cNvSpPr/>
      </dsp:nvSpPr>
      <dsp:spPr>
        <a:xfrm>
          <a:off x="695843" y="3012745"/>
          <a:ext cx="5886711" cy="60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1" tIns="63761" rIns="63761" bIns="6376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Should go on every asset your brand owns (business cards, website, merchandise, social media)</a:t>
          </a:r>
        </a:p>
      </dsp:txBody>
      <dsp:txXfrm>
        <a:off x="695843" y="3012745"/>
        <a:ext cx="5886711" cy="602461"/>
      </dsp:txXfrm>
    </dsp:sp>
    <dsp:sp modelId="{78451D8E-015D-4461-95EB-0ED32447A40D}">
      <dsp:nvSpPr>
        <dsp:cNvPr id="0" name=""/>
        <dsp:cNvSpPr/>
      </dsp:nvSpPr>
      <dsp:spPr>
        <a:xfrm>
          <a:off x="0" y="3765821"/>
          <a:ext cx="6582555" cy="6024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DDA82-1E12-479E-8AF7-49C3AF13191B}">
      <dsp:nvSpPr>
        <dsp:cNvPr id="0" name=""/>
        <dsp:cNvSpPr/>
      </dsp:nvSpPr>
      <dsp:spPr>
        <a:xfrm>
          <a:off x="182244" y="3901375"/>
          <a:ext cx="331353" cy="3313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E97AA-1C20-4C3C-BC71-9815A9BC7121}">
      <dsp:nvSpPr>
        <dsp:cNvPr id="0" name=""/>
        <dsp:cNvSpPr/>
      </dsp:nvSpPr>
      <dsp:spPr>
        <a:xfrm>
          <a:off x="695843" y="3765821"/>
          <a:ext cx="5886711" cy="60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1" tIns="63761" rIns="63761" bIns="6376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Represent what your brand is about</a:t>
          </a:r>
        </a:p>
      </dsp:txBody>
      <dsp:txXfrm>
        <a:off x="695843" y="3765821"/>
        <a:ext cx="5886711" cy="602461"/>
      </dsp:txXfrm>
    </dsp:sp>
    <dsp:sp modelId="{F7BE49DF-2D84-4F3D-A48B-31D9495E69D4}">
      <dsp:nvSpPr>
        <dsp:cNvPr id="0" name=""/>
        <dsp:cNvSpPr/>
      </dsp:nvSpPr>
      <dsp:spPr>
        <a:xfrm>
          <a:off x="0" y="4518898"/>
          <a:ext cx="6582555" cy="6024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676B3-9B78-4F8F-8D90-5659B7C55AFA}">
      <dsp:nvSpPr>
        <dsp:cNvPr id="0" name=""/>
        <dsp:cNvSpPr/>
      </dsp:nvSpPr>
      <dsp:spPr>
        <a:xfrm>
          <a:off x="182244" y="4654452"/>
          <a:ext cx="331353" cy="3313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00941-344C-45E6-97CA-0F60468AD5A9}">
      <dsp:nvSpPr>
        <dsp:cNvPr id="0" name=""/>
        <dsp:cNvSpPr/>
      </dsp:nvSpPr>
      <dsp:spPr>
        <a:xfrm>
          <a:off x="695843" y="4518898"/>
          <a:ext cx="5886711" cy="60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1" tIns="63761" rIns="63761" bIns="6376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Encapsulates the essence of your brand identity</a:t>
          </a:r>
        </a:p>
      </dsp:txBody>
      <dsp:txXfrm>
        <a:off x="695843" y="4518898"/>
        <a:ext cx="5886711" cy="602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86FCE-ACBF-484B-8E74-F5A8D8F483EC}">
      <dsp:nvSpPr>
        <dsp:cNvPr id="0" name=""/>
        <dsp:cNvSpPr/>
      </dsp:nvSpPr>
      <dsp:spPr>
        <a:xfrm>
          <a:off x="785" y="0"/>
          <a:ext cx="3182540" cy="37860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MORE THAN JUST CREATING A LOGO!!!</a:t>
          </a:r>
        </a:p>
      </dsp:txBody>
      <dsp:txXfrm>
        <a:off x="785" y="1514431"/>
        <a:ext cx="3182540" cy="2271648"/>
      </dsp:txXfrm>
    </dsp:sp>
    <dsp:sp modelId="{5A5B9D4F-AAFA-43C9-BE9E-891537D7AFA2}">
      <dsp:nvSpPr>
        <dsp:cNvPr id="0" name=""/>
        <dsp:cNvSpPr/>
      </dsp:nvSpPr>
      <dsp:spPr>
        <a:xfrm>
          <a:off x="785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85" y="0"/>
        <a:ext cx="3182540" cy="1514432"/>
      </dsp:txXfrm>
    </dsp:sp>
    <dsp:sp modelId="{48600B3D-B73C-4965-B134-36AF88EA0847}">
      <dsp:nvSpPr>
        <dsp:cNvPr id="0" name=""/>
        <dsp:cNvSpPr/>
      </dsp:nvSpPr>
      <dsp:spPr>
        <a:xfrm>
          <a:off x="3437929" y="0"/>
          <a:ext cx="3182540" cy="3786080"/>
        </a:xfrm>
        <a:prstGeom prst="rect">
          <a:avLst/>
        </a:prstGeom>
        <a:solidFill>
          <a:schemeClr val="accent2">
            <a:hueOff val="1163685"/>
            <a:satOff val="-12421"/>
            <a:lumOff val="99"/>
            <a:alphaOff val="0"/>
          </a:schemeClr>
        </a:solidFill>
        <a:ln w="15875" cap="flat" cmpd="sng" algn="ctr">
          <a:solidFill>
            <a:schemeClr val="accent2">
              <a:hueOff val="1163685"/>
              <a:satOff val="-12421"/>
              <a:lumOff val="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Design choices, assets and unique branding elements work together</a:t>
          </a:r>
        </a:p>
      </dsp:txBody>
      <dsp:txXfrm>
        <a:off x="3437929" y="1514431"/>
        <a:ext cx="3182540" cy="2271648"/>
      </dsp:txXfrm>
    </dsp:sp>
    <dsp:sp modelId="{60D6098B-BEF1-4A8F-AAEF-60B20FE24A57}">
      <dsp:nvSpPr>
        <dsp:cNvPr id="0" name=""/>
        <dsp:cNvSpPr/>
      </dsp:nvSpPr>
      <dsp:spPr>
        <a:xfrm>
          <a:off x="3437929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37929" y="0"/>
        <a:ext cx="3182540" cy="1514432"/>
      </dsp:txXfrm>
    </dsp:sp>
    <dsp:sp modelId="{58114622-F054-4AEB-B915-D742161B18A0}">
      <dsp:nvSpPr>
        <dsp:cNvPr id="0" name=""/>
        <dsp:cNvSpPr/>
      </dsp:nvSpPr>
      <dsp:spPr>
        <a:xfrm>
          <a:off x="6875073" y="0"/>
          <a:ext cx="3182540" cy="3786080"/>
        </a:xfrm>
        <a:prstGeom prst="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accent2">
              <a:hueOff val="2327370"/>
              <a:satOff val="-2484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Takes time, don’t rush or skip out on designing</a:t>
          </a:r>
        </a:p>
      </dsp:txBody>
      <dsp:txXfrm>
        <a:off x="6875073" y="1514431"/>
        <a:ext cx="3182540" cy="2271648"/>
      </dsp:txXfrm>
    </dsp:sp>
    <dsp:sp modelId="{B503DBE1-2948-4E29-907C-6DAB812A9DF5}">
      <dsp:nvSpPr>
        <dsp:cNvPr id="0" name=""/>
        <dsp:cNvSpPr/>
      </dsp:nvSpPr>
      <dsp:spPr>
        <a:xfrm>
          <a:off x="6875073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75073" y="0"/>
        <a:ext cx="3182540" cy="1514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39097"/>
            <a:ext cx="6096000" cy="3655656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Branding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Dr. Chastity Clemons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E1A76C-87CB-422F-9D45-247A1B25D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" b="54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4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531F5-B10D-4FCE-9066-9254EA82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SHAPES</a:t>
            </a:r>
          </a:p>
        </p:txBody>
      </p:sp>
      <p:pic>
        <p:nvPicPr>
          <p:cNvPr id="5" name="Picture 4" descr="Yellow floating 3D art">
            <a:extLst>
              <a:ext uri="{FF2B5EF4-FFF2-40B4-BE49-F238E27FC236}">
                <a16:creationId xmlns:a16="http://schemas.microsoft.com/office/drawing/2014/main" id="{8569931F-CB8E-C9D4-8285-77D0067D0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9" r="3184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BE86-55AC-461B-8FA2-DB1002E29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b="1"/>
              <a:t>Shapes become intrinsic elements of the message</a:t>
            </a:r>
            <a:br>
              <a:rPr lang="en-US" b="1"/>
            </a:br>
            <a:r>
              <a:rPr lang="en-US" b="1"/>
              <a:t>Choose shapes that convey specific brand values, determine shapes that align with brands persona</a:t>
            </a:r>
          </a:p>
          <a:p>
            <a:pPr lvl="1"/>
            <a:r>
              <a:rPr lang="en-US" b="1"/>
              <a:t>Shapes in logo</a:t>
            </a:r>
          </a:p>
          <a:p>
            <a:pPr lvl="1"/>
            <a:r>
              <a:rPr lang="en-US" b="1"/>
              <a:t>Shapes on website backgrounds</a:t>
            </a:r>
          </a:p>
          <a:p>
            <a:pPr lvl="1"/>
            <a:r>
              <a:rPr lang="en-US" b="1"/>
              <a:t>Shapes within layout design</a:t>
            </a:r>
          </a:p>
          <a:p>
            <a:pPr lvl="1"/>
            <a:r>
              <a:rPr lang="en-US" b="1"/>
              <a:t>Shapes with packaging</a:t>
            </a:r>
          </a:p>
          <a:p>
            <a:pPr lvl="1"/>
            <a:r>
              <a:rPr lang="en-US" b="1"/>
              <a:t>Shapes of your business cards</a:t>
            </a:r>
          </a:p>
          <a:p>
            <a:pPr lvl="1"/>
            <a:r>
              <a:rPr lang="en-US" b="1"/>
              <a:t>Shape of your stationary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495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2755-05AB-48E7-B1D5-1E5473AE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OF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93A8B-560B-466E-A39C-3B4BF901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4" y="2108201"/>
            <a:ext cx="11687694" cy="43020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GEOMETRIC SHAPES- </a:t>
            </a:r>
            <a:r>
              <a:rPr lang="en-US" dirty="0"/>
              <a:t>Often seen as road signs and in building structures</a:t>
            </a:r>
          </a:p>
          <a:p>
            <a:r>
              <a:rPr lang="en-US" i="1" dirty="0"/>
              <a:t>Example: </a:t>
            </a:r>
            <a:r>
              <a:rPr lang="en-US" dirty="0"/>
              <a:t>Bank or online business may use rectangles and squares to appear sturdy and reliable.</a:t>
            </a:r>
          </a:p>
          <a:p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ORGANIC SHAPES- </a:t>
            </a:r>
            <a:r>
              <a:rPr lang="en-US" dirty="0"/>
              <a:t>Often seen with foods to create a sense of fresh and balance for a brand</a:t>
            </a:r>
          </a:p>
          <a:p>
            <a:r>
              <a:rPr lang="en-US" i="1" dirty="0"/>
              <a:t>Example: </a:t>
            </a:r>
            <a:r>
              <a:rPr lang="en-US" dirty="0"/>
              <a:t>used for marketing organic foods and fresh products or to create a sense of balance.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ABSTRACT SHAPES- </a:t>
            </a:r>
            <a:r>
              <a:rPr lang="en-US" dirty="0"/>
              <a:t>Often seen when creating icons or irregular imagery, or representations of real things   </a:t>
            </a:r>
          </a:p>
          <a:p>
            <a:r>
              <a:rPr lang="en-US" i="1" dirty="0"/>
              <a:t>Example: </a:t>
            </a:r>
            <a:r>
              <a:rPr lang="en-US" dirty="0"/>
              <a:t>the stick-like figures we see in crosswalk signs, or an outline of a camera icon used to indicate pictures or photography using an icon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D4888-2CB9-4389-85F5-3DE94359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34" y="2017475"/>
            <a:ext cx="1838582" cy="5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6C99A-7249-4F1D-AD78-3345CE21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050" y="3761141"/>
            <a:ext cx="1971950" cy="762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9BA3E8-83FF-4588-92A7-5D7D20046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475" y="5781489"/>
            <a:ext cx="199100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E6B85-0ECD-4CBD-9866-EB76BFAF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TAGLINE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33CC08E-BAD4-471E-B598-B580BC74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711306"/>
            <a:ext cx="5115347" cy="511534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838A-4F93-42AA-BFE0-B15417D56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Also known as Slogans</a:t>
            </a:r>
            <a:endParaRPr lang="en-US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Flagship of brand messaging</a:t>
            </a:r>
            <a:endParaRPr lang="en-US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you communicate your brand’s unique offer</a:t>
            </a:r>
            <a:endParaRPr lang="en-US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  <a:r>
              <a:rPr lang="en-US" b="1" dirty="0"/>
              <a:t>Subway’s “Eat Fresh”</a:t>
            </a:r>
            <a:endParaRPr lang="en-US" b="1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Differentiates the from other fast foods as healthy alternative (green in their branding)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/>
              <a:t>Nike’s “Just Do It”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Don’t hesitate, take action, get up, exercise now, no excuses</a:t>
            </a:r>
          </a:p>
          <a:p>
            <a:pPr marL="749808" lvl="4" indent="0">
              <a:lnSpc>
                <a:spcPct val="90000"/>
              </a:lnSpc>
              <a:buNone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67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1465A-78DD-4133-A078-24DFB53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TAGLINE/SLOGAN GUESSING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159A-2891-4F53-A0D4-6976308E0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I'm </a:t>
            </a:r>
            <a:r>
              <a:rPr lang="en-US" b="1" dirty="0" err="1"/>
              <a:t>lovin</a:t>
            </a:r>
            <a:r>
              <a:rPr lang="en-US" b="1" dirty="0"/>
              <a:t>'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Zoom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Silly rabbi, ____ are for kids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 easy a caveman can do it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Can you hear me now?....Good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Kills bugs dead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Priceless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-1"/>
            <a:ext cx="405079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A2369-10B3-4A99-93ED-036A92FD9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58425-8D49-4EE7-95D5-D8B2BC8C1F91}"/>
              </a:ext>
            </a:extLst>
          </p:cNvPr>
          <p:cNvSpPr txBox="1"/>
          <p:nvPr/>
        </p:nvSpPr>
        <p:spPr>
          <a:xfrm>
            <a:off x="8323868" y="286601"/>
            <a:ext cx="37707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McDonalds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Mazda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TRIX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Geico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Verizon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RAID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Mastercard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A168C-87A3-4422-8251-4C01CD58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TONE OF VOICE &amp; 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BB6E9-500D-C533-4A98-CF4902E09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" r="51998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8B78-3033-4A04-AA38-AE5DCEA0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1" y="2546224"/>
            <a:ext cx="7180730" cy="41593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/>
                </a:solidFill>
              </a:rPr>
              <a:t>Specific vocabulary is a part of a brand’s tone of voice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/>
                </a:solidFill>
              </a:rPr>
              <a:t>Brand’s Tone of Voice: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FFFF"/>
                </a:solidFill>
              </a:rPr>
              <a:t>Is not what you say, but how you say it	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FFFF"/>
                </a:solidFill>
              </a:rPr>
              <a:t>Is the words they choose, their order, rhythm, pace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FFFF"/>
                </a:solidFill>
              </a:rPr>
              <a:t>is the voice the consumer reads from them (email, website, social media)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FFFF"/>
                </a:solidFill>
              </a:rPr>
              <a:t>is the most effective way to shape and reshape how the consumer perceives the brand</a:t>
            </a:r>
          </a:p>
          <a:p>
            <a:pPr marL="0" lvl="1" indent="1588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/>
                </a:solidFill>
              </a:rPr>
              <a:t>Importance of Tone of Voice:</a:t>
            </a:r>
          </a:p>
          <a:p>
            <a:pPr marL="182880" lvl="2" indent="1588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Expression of the people behind the brand</a:t>
            </a:r>
          </a:p>
          <a:p>
            <a:pPr marL="182880" lvl="2" indent="1588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FFFF"/>
                </a:solidFill>
              </a:rPr>
              <a:t>Sets you apart from the rest</a:t>
            </a:r>
          </a:p>
          <a:p>
            <a:pPr marL="182880" lvl="2" indent="1588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FFFF"/>
                </a:solidFill>
              </a:rPr>
              <a:t>Builds trust</a:t>
            </a:r>
          </a:p>
          <a:p>
            <a:pPr marL="182880" lvl="2" indent="1588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FFFF"/>
                </a:solidFill>
              </a:rPr>
              <a:t>Used to influence and persuade</a:t>
            </a:r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8402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263CA7AE-0661-4155-B3FF-184E83B0D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153" y="546050"/>
            <a:ext cx="7654565" cy="58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EDFFE-9E3B-44B5-B686-FDF26BFF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TONE OF VOICE &amp; VOCABULARY CONT.</a:t>
            </a:r>
          </a:p>
        </p:txBody>
      </p:sp>
      <p:pic>
        <p:nvPicPr>
          <p:cNvPr id="5" name="Picture 4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35BCD863-25BE-431F-924F-911624C4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0" y="2319692"/>
            <a:ext cx="3695179" cy="20785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4B9D-060E-4BBC-9B02-D8C72C17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707" y="2407436"/>
            <a:ext cx="6940036" cy="34616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 </a:t>
            </a:r>
            <a:r>
              <a:rPr lang="en-US" b="1" i="1" dirty="0"/>
              <a:t>way</a:t>
            </a:r>
            <a:r>
              <a:rPr lang="en-US" b="1" dirty="0"/>
              <a:t> </a:t>
            </a:r>
            <a:r>
              <a:rPr lang="en-US" dirty="0"/>
              <a:t>we say something that breeds a certain feeling.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can be very sensitive to language, forming impressions of people as soon as they begin to hear or read their words.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 simple request can be articulated in different ways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“You wouldn’t happen to have a pen I could borrow, would you?”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“Do you have a pen I can borrow?”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“Pass me that pen.”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794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41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83A5C-930D-47D4-9513-A5C5A556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TONE OF VOICE &amp; VOCABULARY CONT.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FD9C5-7F16-4241-B62B-58784B10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2505068"/>
            <a:ext cx="6839547" cy="416910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Starbuck, you cannot get a small coffee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It’s their unique branded vocabulary to differentiate them, they are not new words, but they coined them in this unique 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Deliberately choose to spell customer’s names wrong</a:t>
            </a:r>
          </a:p>
          <a:p>
            <a:pPr lvl="1"/>
            <a:r>
              <a:rPr lang="en-US" sz="2400" b="1" dirty="0">
                <a:solidFill>
                  <a:srgbClr val="FFFFFF"/>
                </a:solidFill>
              </a:rPr>
              <a:t>Fun ways as part of the brand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AAAB4-956C-42FC-A565-D02BD03F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82" y="2240409"/>
            <a:ext cx="3294253" cy="23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9442A-0EC3-487B-8BA8-88B0F5AC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FONTS</a:t>
            </a: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667D93-1BD3-40D5-B136-8D551A405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918929"/>
            <a:ext cx="5115347" cy="47001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66A5-90C0-4451-9D2B-C4696498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899" y="2407435"/>
            <a:ext cx="6080289" cy="39933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Wherever a brand uses:</a:t>
            </a:r>
          </a:p>
          <a:p>
            <a:pPr lvl="1"/>
            <a:r>
              <a:rPr lang="en-US" sz="2000" b="1" dirty="0"/>
              <a:t>Text</a:t>
            </a:r>
          </a:p>
          <a:p>
            <a:pPr lvl="1"/>
            <a:r>
              <a:rPr lang="en-US" sz="2000" b="1" dirty="0"/>
              <a:t>Logo</a:t>
            </a:r>
          </a:p>
          <a:p>
            <a:pPr lvl="1"/>
            <a:r>
              <a:rPr lang="en-US" sz="2000" b="1" dirty="0"/>
              <a:t>Website</a:t>
            </a:r>
          </a:p>
          <a:p>
            <a:pPr lvl="1"/>
            <a:r>
              <a:rPr lang="en-US" sz="2000" b="1" dirty="0"/>
              <a:t>Email template</a:t>
            </a:r>
          </a:p>
          <a:p>
            <a:pPr marL="0" lvl="1" indent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Cannot be chosen randomly, carefully select to communicate brand personality and values</a:t>
            </a:r>
          </a:p>
          <a:p>
            <a:pPr lvl="1"/>
            <a:r>
              <a:rPr lang="en-US" sz="2000" b="1" dirty="0"/>
              <a:t>Just like colors, correlate different emotions and traits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189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989C9-1685-4073-80BC-1959E192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PERSONAL BRANDING</a:t>
            </a:r>
          </a:p>
        </p:txBody>
      </p:sp>
      <p:pic>
        <p:nvPicPr>
          <p:cNvPr id="5" name="Picture 4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469EEC1A-F188-461C-B525-C0A31622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4" r="28306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DCAD-D380-4D7B-B8C7-2BCD85A0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329" y="2546224"/>
            <a:ext cx="7270377" cy="41414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Why should someone buy what your selling?</a:t>
            </a:r>
          </a:p>
          <a:p>
            <a:pPr>
              <a:lnSpc>
                <a:spcPct val="100000"/>
              </a:lnSpc>
            </a:pPr>
            <a:r>
              <a:rPr lang="en-US" sz="1800" b="1" i="0" dirty="0">
                <a:solidFill>
                  <a:schemeClr val="accent1"/>
                </a:solidFill>
                <a:effectLst/>
                <a:latin typeface="Mukta"/>
              </a:rPr>
              <a:t>“It’s no longer who you know, it’s who knows you.</a:t>
            </a:r>
            <a:r>
              <a:rPr lang="en-US" sz="1800" b="0" i="0" dirty="0">
                <a:solidFill>
                  <a:schemeClr val="accent1"/>
                </a:solidFill>
                <a:effectLst/>
                <a:latin typeface="Mukta"/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ukta"/>
              </a:rPr>
              <a:t>T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Mukta"/>
              </a:rPr>
              <a:t>hink of your personal brand as the icebreaker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ukta"/>
              </a:rPr>
              <a:t>ICE BREAKER- 2 Truths and a Lie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ukta"/>
              </a:rPr>
              <a:t>A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Mukta"/>
              </a:rPr>
              <a:t>s you open up, that vulnerability will allow people to not only like you, but they’ll trust you.</a:t>
            </a:r>
          </a:p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FFFFFF"/>
                </a:solidFill>
                <a:effectLst/>
                <a:latin typeface="Mukta"/>
              </a:rPr>
              <a:t>Once your customers feel like a part of your friend circle, they’ll stick around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7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FAD3F899-F322-4BA9-B08E-7FC0BAE84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141" y="905933"/>
            <a:ext cx="772372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5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4008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2CF21-C2C3-4851-BEB2-FEA83E29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485017"/>
          </a:xfrm>
        </p:spPr>
        <p:txBody>
          <a:bodyPr>
            <a:normAutofit/>
          </a:bodyPr>
          <a:lstStyle/>
          <a:p>
            <a:r>
              <a:rPr lang="en-US" dirty="0"/>
              <a:t>IMAGERY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solidFill>
            <a:srgbClr val="2F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A18632-1AE6-45A0-A499-144356334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32" y="986986"/>
            <a:ext cx="4156516" cy="204708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74F2E1-A22D-4188-A64E-E1A5F5C2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49043" y="2804318"/>
            <a:ext cx="44805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2F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A51C6-B451-4816-BD93-BE6D0965E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41" y="5010967"/>
            <a:ext cx="1923781" cy="110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26D88-F6EC-4285-9D0E-C57A94821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557" y="4570358"/>
            <a:ext cx="1360192" cy="19873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4186-2769-4ACE-B0E4-4B27B603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924" y="2978639"/>
            <a:ext cx="6344239" cy="3695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Images use in branding, marketing, advertising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Not your logo or specific pieces of content you publish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Photos and stock images you chose to use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Style of graphics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Type of background, 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Packaging, 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Banners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Imagery works closely with color and shapes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dirty="0"/>
              <a:t>What you present visually (even personal branding-dress)</a:t>
            </a:r>
          </a:p>
        </p:txBody>
      </p:sp>
    </p:spTree>
    <p:extLst>
      <p:ext uri="{BB962C8B-B14F-4D97-AF65-F5344CB8AC3E}">
        <p14:creationId xmlns:p14="http://schemas.microsoft.com/office/powerpoint/2010/main" val="150691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1CB0B0D-EB04-4C3D-AD23-8D513068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4" y="2252762"/>
            <a:ext cx="3294253" cy="23306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C0A30-D14E-4EC4-A026-929392A3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POSITIONING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B4E30-B85B-4DC7-BCC7-2BC22E06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558" y="2080862"/>
            <a:ext cx="7393757" cy="47771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13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FF"/>
                </a:solidFill>
              </a:rPr>
              <a:t>Niche in market that brand fills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FF"/>
                </a:solidFill>
              </a:rPr>
              <a:t>Persona (what it offers buyers, how does it fit among other brands in its space)Are you priced higher, lower, or the same?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FF"/>
                </a:solidFill>
              </a:rPr>
              <a:t>What make your offer more attractive?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/>
                </a:solidFill>
              </a:rPr>
              <a:t>Direct impact on branding</a:t>
            </a:r>
          </a:p>
          <a:p>
            <a:pPr marL="285750" lvl="1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en-US" sz="2000" b="1" dirty="0">
                <a:solidFill>
                  <a:srgbClr val="FFFFFF"/>
                </a:solidFill>
              </a:rPr>
              <a:t>Low prices communicates most economic-bright colors (yellow, orange)</a:t>
            </a:r>
          </a:p>
          <a:p>
            <a:pPr marL="285750" lvl="1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en-US" sz="2000" b="1" dirty="0">
                <a:solidFill>
                  <a:srgbClr val="FFFFFF"/>
                </a:solidFill>
              </a:rPr>
              <a:t>Higher prices communicate more luxury or prestige-darker hues, mysterious brand voice</a:t>
            </a:r>
          </a:p>
          <a:p>
            <a:pPr marL="285750" lvl="1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</a:rPr>
              <a:t>Interaction with other brands</a:t>
            </a:r>
          </a:p>
          <a:p>
            <a:pPr marL="468630" lvl="2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/>
                </a:solidFill>
              </a:rPr>
              <a:t>Brands you partner with</a:t>
            </a:r>
          </a:p>
          <a:p>
            <a:pPr marL="468630" lvl="2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/>
                </a:solidFill>
              </a:rPr>
              <a:t>Influencers</a:t>
            </a:r>
          </a:p>
        </p:txBody>
      </p:sp>
    </p:spTree>
    <p:extLst>
      <p:ext uri="{BB962C8B-B14F-4D97-AF65-F5344CB8AC3E}">
        <p14:creationId xmlns:p14="http://schemas.microsoft.com/office/powerpoint/2010/main" val="319974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lver car with a red background&#10;&#10;Description automatically generated with low confidence">
            <a:extLst>
              <a:ext uri="{FF2B5EF4-FFF2-40B4-BE49-F238E27FC236}">
                <a16:creationId xmlns:a16="http://schemas.microsoft.com/office/drawing/2014/main" id="{F81C3715-B070-4BA4-A36C-5F071D6B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33" y="321734"/>
            <a:ext cx="4225701" cy="2905170"/>
          </a:xfrm>
          <a:prstGeom prst="rect">
            <a:avLst/>
          </a:prstGeom>
        </p:spPr>
      </p:pic>
      <p:pic>
        <p:nvPicPr>
          <p:cNvPr id="7" name="Picture 6" descr="A car parked in front of a screen&#10;&#10;Description automatically generated with low confidence">
            <a:extLst>
              <a:ext uri="{FF2B5EF4-FFF2-40B4-BE49-F238E27FC236}">
                <a16:creationId xmlns:a16="http://schemas.microsoft.com/office/drawing/2014/main" id="{27CD7400-D33E-48E4-89B9-487D2C99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62" y="3631096"/>
            <a:ext cx="4381841" cy="2760560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brushing the teeth&#10;&#10;Description automatically generated with medium confidence">
            <a:extLst>
              <a:ext uri="{FF2B5EF4-FFF2-40B4-BE49-F238E27FC236}">
                <a16:creationId xmlns:a16="http://schemas.microsoft.com/office/drawing/2014/main" id="{4F9DC84F-3A35-43D3-B089-A80D40F29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04" y="321734"/>
            <a:ext cx="3839224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3E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6C6D5-4304-4016-8354-E0CC108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LESS COMMON ELEMENTS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2E97-3760-4102-8C45-BC81313A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" y="2799654"/>
            <a:ext cx="3836709" cy="39955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Go beyond the common elements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Sensory input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Specific experience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Taste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Smell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Interactions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User Experience (UX)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User Interface (UI)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Sound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BF67B-0F9C-40AB-B626-40961BBA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432064"/>
            <a:ext cx="6798082" cy="39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72794-5C14-491B-A4D8-64DAA722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634946"/>
            <a:ext cx="5453741" cy="1450757"/>
          </a:xfrm>
        </p:spPr>
        <p:txBody>
          <a:bodyPr>
            <a:normAutofit/>
          </a:bodyPr>
          <a:lstStyle/>
          <a:p>
            <a:r>
              <a:rPr lang="en-US" dirty="0"/>
              <a:t>TASTE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3C4A6-54C9-4336-A109-530FE26D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34" y="634947"/>
            <a:ext cx="3286671" cy="25190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45533" y="2267421"/>
            <a:ext cx="46634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53D2CB2-D457-4A2E-9F2D-8FE7755C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43" y="3405159"/>
            <a:ext cx="1399315" cy="2549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1B1147-395F-4FC9-A4A3-44B71417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680" y="3452840"/>
            <a:ext cx="1957252" cy="25254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F9E8-F79F-43E8-945A-4B0172505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454" y="2407436"/>
            <a:ext cx="6465289" cy="34616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/>
              <a:t>Consistent taste builds loyalty</a:t>
            </a:r>
          </a:p>
          <a:p>
            <a:pPr lvl="1"/>
            <a:r>
              <a:rPr lang="en-US" sz="2400" dirty="0"/>
              <a:t>Taco Bell</a:t>
            </a:r>
          </a:p>
          <a:p>
            <a:pPr lvl="2"/>
            <a:r>
              <a:rPr lang="en-US" sz="1800" dirty="0"/>
              <a:t>Not Authentic Mexican Food </a:t>
            </a:r>
          </a:p>
          <a:p>
            <a:pPr lvl="2"/>
            <a:r>
              <a:rPr lang="en-US" sz="1800" dirty="0"/>
              <a:t>Unique Flavor</a:t>
            </a:r>
          </a:p>
          <a:p>
            <a:pPr lvl="2"/>
            <a:r>
              <a:rPr lang="en-US" sz="1800" dirty="0"/>
              <a:t>won’t find in mom-and-pop taquerias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/>
              <a:t>Flavor linked to brand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54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5072D-98AB-45F7-A9AB-EACF974FB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4" y="2134428"/>
            <a:ext cx="3294253" cy="2567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6F2DD-1569-4E0C-9FDA-69AA47EF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SMELL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4AC9-04E1-407B-B871-BD6804D6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634" y="2505068"/>
            <a:ext cx="6890994" cy="38360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Signature in-store scent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On purpose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Creates unique ambience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Offers buyers opportunity to purchase smell</a:t>
            </a:r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Example: </a:t>
            </a:r>
          </a:p>
          <a:p>
            <a:pPr marL="52578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Hollister </a:t>
            </a:r>
            <a:r>
              <a:rPr lang="en-US" sz="1800" dirty="0">
                <a:solidFill>
                  <a:srgbClr val="FFFFFF"/>
                </a:solidFill>
              </a:rPr>
              <a:t>(employees spritz brand cologne throughout store)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</a:p>
          <a:p>
            <a:pPr marL="201168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2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4C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6EF32-564C-4DBA-A98D-860291F2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INTERACTIONS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58230-8DAA-49E7-B46D-89E7CC88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2505068"/>
            <a:ext cx="6851099" cy="41198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/>
                </a:solidFill>
              </a:rPr>
              <a:t>Branded interactions go beyond words and phrases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How company employees refer to themselves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1588" lvl="1" indent="-1588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/>
                </a:solidFill>
              </a:rPr>
              <a:t>Examples: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Chick-fil-A: “my pleasure” responses to consumer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Best Buy:: Not service technician, Geek Squad member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Disney Parks: Not employees, Cast Members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Starbucks: Not employees, Baristas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Taco Bell: Not cashiers, but Champions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"One of the elements about the term "employee" is that it carries a lot of baggage and can often imply an us and them or feeling of division and objectification." -</a:t>
            </a:r>
            <a:r>
              <a:rPr lang="en-US" sz="1400" b="1" dirty="0">
                <a:solidFill>
                  <a:schemeClr val="tx1"/>
                </a:solidFill>
              </a:rPr>
              <a:t>Chris Mann, CEO of Guayaki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C0EAD-CE71-493B-90F8-F52862F1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82" y="2508067"/>
            <a:ext cx="3294253" cy="18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5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4" y="0"/>
            <a:ext cx="12188256" cy="64008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84925-F1A2-4BCA-8A3D-EEA41E25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70" y="1144980"/>
            <a:ext cx="5063458" cy="1560716"/>
          </a:xfrm>
        </p:spPr>
        <p:txBody>
          <a:bodyPr>
            <a:normAutofit/>
          </a:bodyPr>
          <a:lstStyle/>
          <a:p>
            <a:r>
              <a:rPr lang="en-US" sz="3200"/>
              <a:t>USER EXPERIENCE/USER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93C1-7000-431B-BBAD-85FEEA82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7" y="2795308"/>
            <a:ext cx="5907463" cy="34640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UX- User Experience</a:t>
            </a:r>
          </a:p>
          <a:p>
            <a:pPr lvl="1"/>
            <a:r>
              <a:rPr lang="en-US" sz="2000" b="1" dirty="0"/>
              <a:t>With an app</a:t>
            </a:r>
          </a:p>
          <a:p>
            <a:pPr lvl="1"/>
            <a:r>
              <a:rPr lang="en-US" sz="2000" b="1" dirty="0"/>
              <a:t>Website</a:t>
            </a:r>
          </a:p>
          <a:p>
            <a:pPr lvl="2"/>
            <a:r>
              <a:rPr lang="en-US" sz="1700" dirty="0"/>
              <a:t>Seamless</a:t>
            </a:r>
          </a:p>
          <a:p>
            <a:pPr lvl="2"/>
            <a:r>
              <a:rPr lang="en-US" sz="1700" dirty="0"/>
              <a:t>Engagement (design your custom version of product)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UI- User Interface</a:t>
            </a:r>
          </a:p>
          <a:p>
            <a:pPr lvl="1"/>
            <a:r>
              <a:rPr lang="en-US" b="1" dirty="0"/>
              <a:t>Interface through which they have that experience </a:t>
            </a:r>
          </a:p>
          <a:p>
            <a:pPr lvl="2"/>
            <a:r>
              <a:rPr lang="en-US" sz="1700" dirty="0"/>
              <a:t>Ease of enabling user to communicate to brand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5318" y="0"/>
            <a:ext cx="4901184" cy="4021058"/>
          </a:xfrm>
          <a:prstGeom prst="rect">
            <a:avLst/>
          </a:prstGeom>
          <a:solidFill>
            <a:srgbClr val="6A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C9464-CBC6-4F82-993F-3626D34D9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30817" b="2"/>
          <a:stretch/>
        </p:blipFill>
        <p:spPr>
          <a:xfrm>
            <a:off x="6749910" y="10"/>
            <a:ext cx="4572000" cy="3858758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5318" y="4241249"/>
            <a:ext cx="4901184" cy="2616751"/>
          </a:xfrm>
          <a:prstGeom prst="rect">
            <a:avLst/>
          </a:prstGeom>
          <a:solidFill>
            <a:srgbClr val="6A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22257-FDEA-4756-8FC2-BAD59DCF3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04" r="1" b="30565"/>
          <a:stretch/>
        </p:blipFill>
        <p:spPr>
          <a:xfrm>
            <a:off x="6749910" y="4407408"/>
            <a:ext cx="4572000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88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962A3-58E3-4BF5-A574-E1E8BA8E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SOUND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8E71-768E-42BA-803B-57634653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2" y="2108201"/>
            <a:ext cx="6978466" cy="42925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Creates brand identity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Jingles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Songs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Recorded phrases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Speech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Brief musical sentence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Examples: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Netflix (app opens)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Staples (that was easy-prerecorded buttons)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Yahoo (You've Got Mail)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Seek Copyright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4E9AF-58FA-4329-AE63-EEBF54D1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06" y="2325580"/>
            <a:ext cx="3144043" cy="332613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971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785D6-F169-4D02-91A5-C571E7DE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WHAT IS BRANDING?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7C65B-AA3B-CB50-83D5-1AE3F8591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9" r="42555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7141-6BAE-4928-AF9D-E8BD599C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9" y="2108201"/>
            <a:ext cx="7183225" cy="41889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process where a business makes itself known to the public and differentiates itself from competitors.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Typically includes phrase, design or an idea the makes it easily identifiable to the public.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Creates a strong, positive perception of a company, its products or services in the customer's mind by combining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 logo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design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mission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consistent theme throughout all marketing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184062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23AB-9D7B-4CEC-B1ED-685E64A1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LOCATION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4E1B5-6147-46B4-AC9A-F74DC24A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546224"/>
            <a:ext cx="4411744" cy="43117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Important brand element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/>
                </a:solidFill>
              </a:rPr>
              <a:t>Where people see your brand has a huge impact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Not always where you conduct business, but where products and advertisements can be found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/>
                </a:solidFill>
              </a:rPr>
              <a:t>Example: </a:t>
            </a:r>
            <a:r>
              <a:rPr lang="en-US" sz="2800" dirty="0" err="1">
                <a:solidFill>
                  <a:schemeClr val="accent1"/>
                </a:solidFill>
              </a:rPr>
              <a:t>UberPOOL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F3D74-5576-407C-AE79-54F239B9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1" r="7809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6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53074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DCBCA-D6CB-4D40-89FD-B1305EB0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YOUR COMPANY BRAND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7C85D-461D-3879-D41B-21C24F58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3" r="4191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7C1B1-57A2-4A50-8A8F-148C1F7A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988" y="2588968"/>
            <a:ext cx="6913089" cy="3760891"/>
          </a:xfrm>
        </p:spPr>
        <p:txBody>
          <a:bodyPr>
            <a:normAutofit/>
          </a:bodyPr>
          <a:lstStyle/>
          <a:p>
            <a:r>
              <a:rPr lang="en-US" sz="2800" b="1" dirty="0"/>
              <a:t>Brands are important:</a:t>
            </a:r>
          </a:p>
          <a:p>
            <a:pPr lvl="1"/>
            <a:r>
              <a:rPr lang="en-US" sz="2400" b="1" dirty="0"/>
              <a:t>Represent authenticity</a:t>
            </a:r>
          </a:p>
          <a:p>
            <a:pPr lvl="1"/>
            <a:r>
              <a:rPr lang="en-US" sz="2400" b="1" dirty="0"/>
              <a:t>Promise of what the buyer is going to receive</a:t>
            </a:r>
          </a:p>
          <a:p>
            <a:pPr lvl="2"/>
            <a:r>
              <a:rPr lang="en-US" sz="1800" b="1" dirty="0"/>
              <a:t>A brand promise is a value or experience a company's customers can expect to receive every single time they interact with that company</a:t>
            </a:r>
          </a:p>
        </p:txBody>
      </p:sp>
    </p:spTree>
    <p:extLst>
      <p:ext uri="{BB962C8B-B14F-4D97-AF65-F5344CB8AC3E}">
        <p14:creationId xmlns:p14="http://schemas.microsoft.com/office/powerpoint/2010/main" val="366749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4B59-98D6-4DF3-8A24-E7C8B065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F312-267D-42B0-9F37-0E0CDA59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1978429"/>
            <a:ext cx="10806545" cy="4389120"/>
          </a:xfrm>
        </p:spPr>
        <p:txBody>
          <a:bodyPr>
            <a:normAutofit/>
          </a:bodyPr>
          <a:lstStyle/>
          <a:p>
            <a:r>
              <a:rPr lang="en-US" sz="2400" b="1" dirty="0"/>
              <a:t>Good branding creates consumer recognition of what the brand means: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13F11-FBF9-47CB-B680-48A5A76578ED}"/>
              </a:ext>
            </a:extLst>
          </p:cNvPr>
          <p:cNvSpPr txBox="1"/>
          <p:nvPr/>
        </p:nvSpPr>
        <p:spPr>
          <a:xfrm>
            <a:off x="6894250" y="2695256"/>
            <a:ext cx="4172989" cy="341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Imagery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Smell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4724F-2695-4CF1-B6EB-ED5EE1645886}"/>
              </a:ext>
            </a:extLst>
          </p:cNvPr>
          <p:cNvSpPr txBox="1"/>
          <p:nvPr/>
        </p:nvSpPr>
        <p:spPr>
          <a:xfrm>
            <a:off x="166255" y="2695661"/>
            <a:ext cx="61680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Color Palette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Tagline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Tone of Voice and Vocabulary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7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C99E2-1EF4-429E-A17E-C0B69630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LOGO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CC7F330-A077-C412-4014-C6055BF59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385000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23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CBB4B1-3849-4D19-AD82-D7D06E33F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9203"/>
            <a:ext cx="12192000" cy="24079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6D5F3-00B9-4720-AC1E-3E05C229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COMPANIES WITH STRONG BRAND IDENTITY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6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969B0-20E5-4DFD-A0DC-6D375255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COLOR PALETTE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26CC-E0DF-4E87-A6CF-A5FF6B20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Colors are key to brand identity</a:t>
            </a:r>
          </a:p>
          <a:p>
            <a:r>
              <a:rPr lang="en-US" sz="1800">
                <a:solidFill>
                  <a:srgbClr val="FFFFFF"/>
                </a:solidFill>
              </a:rPr>
              <a:t>Some companies have trademarked their signature colors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UPS brown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Tiffany blue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Fiskars orange</a:t>
            </a:r>
          </a:p>
        </p:txBody>
      </p:sp>
      <p:pic>
        <p:nvPicPr>
          <p:cNvPr id="5" name="Picture 4" descr="Colour chart with labels">
            <a:extLst>
              <a:ext uri="{FF2B5EF4-FFF2-40B4-BE49-F238E27FC236}">
                <a16:creationId xmlns:a16="http://schemas.microsoft.com/office/drawing/2014/main" id="{74BC04D9-EAEA-9AFF-9C67-DB6E8B64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2" r="8132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67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F0E9-10B0-426D-A125-8921F8DF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286604"/>
            <a:ext cx="10989425" cy="871086"/>
          </a:xfrm>
        </p:spPr>
        <p:txBody>
          <a:bodyPr/>
          <a:lstStyle/>
          <a:p>
            <a:r>
              <a:rPr lang="en-US" dirty="0"/>
              <a:t>COLOR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D703-DF6A-4043-A94D-3DF2A7B0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77" y="1174208"/>
            <a:ext cx="10858603" cy="4694885"/>
          </a:xfrm>
          <a:ln>
            <a:solidFill>
              <a:schemeClr val="bg1"/>
            </a:solidFill>
          </a:ln>
        </p:spPr>
        <p:txBody>
          <a:bodyPr/>
          <a:lstStyle/>
          <a:p>
            <a:pPr marL="0" lvl="1" indent="0"/>
            <a:r>
              <a:rPr lang="en-US" sz="2400" b="1" dirty="0">
                <a:solidFill>
                  <a:schemeClr val="tx1"/>
                </a:solidFill>
              </a:rPr>
              <a:t>Colors express key values and personality traits</a:t>
            </a:r>
          </a:p>
          <a:p>
            <a:pPr marL="0" lvl="1" indent="0"/>
            <a:endParaRPr lang="en-US" dirty="0">
              <a:solidFill>
                <a:schemeClr val="tx1"/>
              </a:solidFill>
            </a:endParaRPr>
          </a:p>
          <a:p>
            <a:pPr marL="182880" lvl="2" indent="0"/>
            <a:r>
              <a:rPr lang="en-US" sz="1800" b="1" dirty="0">
                <a:solidFill>
                  <a:srgbClr val="FF0000"/>
                </a:solidFill>
              </a:rPr>
              <a:t>RED-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Passion, action, energy, danger (stop, signs, Target logo, roses, and most effective color for inciting hunger</a:t>
            </a:r>
          </a:p>
          <a:p>
            <a:pPr marL="182880" lvl="2" indent="0"/>
            <a:r>
              <a:rPr lang="en-US" sz="1800" b="1" dirty="0">
                <a:solidFill>
                  <a:srgbClr val="F99F1B"/>
                </a:solidFill>
              </a:rPr>
              <a:t>ORANGE-</a:t>
            </a:r>
            <a:r>
              <a:rPr lang="en-US" sz="1800" dirty="0"/>
              <a:t> </a:t>
            </a:r>
            <a:r>
              <a:rPr lang="en-US" sz="1800" b="1" dirty="0"/>
              <a:t>Creativity, enthusiasm, energy, creativity, and youth. (traffic cones, high visibility clothing)</a:t>
            </a:r>
          </a:p>
          <a:p>
            <a:pPr marL="182880" lvl="2" indent="0"/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YELLOW- </a:t>
            </a:r>
            <a:r>
              <a:rPr lang="en-US" sz="1800" b="1" dirty="0"/>
              <a:t>Joy, hope, playfulness, spontaneity, and positivity. (Sunshine, smiley faces)</a:t>
            </a:r>
          </a:p>
          <a:p>
            <a:pPr marL="182880" lvl="2" indent="0"/>
            <a:r>
              <a:rPr lang="en-US" sz="1800" b="1" dirty="0">
                <a:solidFill>
                  <a:srgbClr val="0070C0"/>
                </a:solidFill>
              </a:rPr>
              <a:t>BLUE-</a:t>
            </a:r>
            <a:r>
              <a:rPr lang="en-US" sz="1800" dirty="0"/>
              <a:t> </a:t>
            </a:r>
            <a:r>
              <a:rPr lang="en-US" sz="1800" b="1" dirty="0"/>
              <a:t>Calm and trustworthy (Financial institutions- Visa, PayPal, American Express), Major corporations (GE, 	Lowe’s, Boeing)</a:t>
            </a:r>
          </a:p>
          <a:p>
            <a:pPr marL="182880" lvl="2" indent="0"/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GREEN-</a:t>
            </a:r>
            <a:r>
              <a:rPr lang="en-US" sz="1800" dirty="0"/>
              <a:t> </a:t>
            </a:r>
            <a:r>
              <a:rPr lang="en-US" sz="1800" b="1" dirty="0"/>
              <a:t>Nature, growth, wealth (trees and money)</a:t>
            </a:r>
          </a:p>
          <a:p>
            <a:pPr marL="182880" lvl="2" indent="0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BROWN- </a:t>
            </a:r>
            <a:r>
              <a:rPr lang="en-US" sz="1800" b="1" dirty="0"/>
              <a:t>Down-to-earth, warmth, nature, honesty, and wholesomeness</a:t>
            </a:r>
          </a:p>
          <a:p>
            <a:pPr marL="182880" lvl="2" indent="0"/>
            <a:r>
              <a:rPr lang="en-US" sz="1800" b="1" dirty="0">
                <a:solidFill>
                  <a:srgbClr val="7030A0"/>
                </a:solidFill>
              </a:rPr>
              <a:t>PURPLE-</a:t>
            </a:r>
            <a:r>
              <a:rPr lang="en-US" sz="1800" dirty="0"/>
              <a:t> </a:t>
            </a:r>
            <a:r>
              <a:rPr lang="en-US" sz="1800" b="1" dirty="0"/>
              <a:t>Mysterious, creativity, luxury, spirituality, wealth</a:t>
            </a:r>
          </a:p>
          <a:p>
            <a:pPr marL="182880" lvl="2" indent="0"/>
            <a:r>
              <a:rPr lang="en-US" sz="1800" b="1" dirty="0">
                <a:solidFill>
                  <a:srgbClr val="EEA8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PINK-</a:t>
            </a:r>
            <a:r>
              <a:rPr lang="en-US" sz="1800" dirty="0"/>
              <a:t> </a:t>
            </a:r>
            <a:r>
              <a:rPr lang="en-US" sz="1800" b="1" dirty="0"/>
              <a:t>Youthful, romance, playful</a:t>
            </a:r>
          </a:p>
          <a:p>
            <a:pPr marL="182880" lvl="2" indent="0"/>
            <a:endParaRPr lang="en-US" dirty="0"/>
          </a:p>
          <a:p>
            <a:pPr marL="182880" lvl="2" indent="0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9AE08-A807-40DB-BB39-0E0E1026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2" y="5410296"/>
            <a:ext cx="1553494" cy="1446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9A2C3-9EDF-4FF3-8E2E-9C476DDA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040" y="5418307"/>
            <a:ext cx="1473205" cy="145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9F08E8-92EF-41D9-9BE9-A01B76378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385" y="5422204"/>
            <a:ext cx="1462899" cy="1483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8C4340-C85A-4162-A450-E3CC998E4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695" y="5422204"/>
            <a:ext cx="1504498" cy="1446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38FECD-5A87-45B5-A426-23C08C31B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092" y="5410297"/>
            <a:ext cx="1473206" cy="144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6A150F-B61E-4ED3-87C0-4761EFAC4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023" y="5411763"/>
            <a:ext cx="1487265" cy="1467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DA0768-16CA-47F2-97F7-47FDAE0BA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614" y="5411763"/>
            <a:ext cx="1487265" cy="14462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B341EC-08F5-440C-9D3B-65DFD0712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4879" y="5411763"/>
            <a:ext cx="1462899" cy="14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321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71af3243-3dd4-4a8d-8c0d-dd76da1f02a5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{AC4D9906-3B1E-4E9A-8A02-D1BC6C7BE8CF}tf11437505_win32</Template>
  <TotalTime>3127</TotalTime>
  <Words>1415</Words>
  <Application>Microsoft Office PowerPoint</Application>
  <PresentationFormat>Widescreen</PresentationFormat>
  <Paragraphs>238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Agency FB</vt:lpstr>
      <vt:lpstr>Arial</vt:lpstr>
      <vt:lpstr>Calibri</vt:lpstr>
      <vt:lpstr>Courier New</vt:lpstr>
      <vt:lpstr>Georgia Pro Cond Light</vt:lpstr>
      <vt:lpstr>Mukta</vt:lpstr>
      <vt:lpstr>Speak Pro</vt:lpstr>
      <vt:lpstr>Wingdings</vt:lpstr>
      <vt:lpstr>RetrospectVTI</vt:lpstr>
      <vt:lpstr>Branding</vt:lpstr>
      <vt:lpstr>PERSONAL BRANDING</vt:lpstr>
      <vt:lpstr>WHAT IS BRANDING?</vt:lpstr>
      <vt:lpstr>YOUR COMPANY BRAND</vt:lpstr>
      <vt:lpstr>ELEMENTS OF BRANDING</vt:lpstr>
      <vt:lpstr>LOGO</vt:lpstr>
      <vt:lpstr>COMPANIES WITH STRONG BRAND IDENTITY</vt:lpstr>
      <vt:lpstr>COLOR PALETTE</vt:lpstr>
      <vt:lpstr>COLOR PSYCHOLOGY</vt:lpstr>
      <vt:lpstr>PowerPoint Presentation</vt:lpstr>
      <vt:lpstr>SHAPES</vt:lpstr>
      <vt:lpstr>PSYCHOLOGY OF SHAPES</vt:lpstr>
      <vt:lpstr>TAGLINE</vt:lpstr>
      <vt:lpstr>TAGLINE/SLOGAN GUESSING GAME</vt:lpstr>
      <vt:lpstr>TONE OF VOICE &amp; VOCABULARY</vt:lpstr>
      <vt:lpstr>PowerPoint Presentation</vt:lpstr>
      <vt:lpstr>TONE OF VOICE &amp; VOCABULARY CONT.</vt:lpstr>
      <vt:lpstr>TONE OF VOICE &amp; VOCABULARY CONT.</vt:lpstr>
      <vt:lpstr>FONTS</vt:lpstr>
      <vt:lpstr>PowerPoint Presentation</vt:lpstr>
      <vt:lpstr>IMAGERY</vt:lpstr>
      <vt:lpstr>POSITIONING</vt:lpstr>
      <vt:lpstr>PowerPoint Presentation</vt:lpstr>
      <vt:lpstr>LESS COMMON ELEMENTS</vt:lpstr>
      <vt:lpstr>TASTE</vt:lpstr>
      <vt:lpstr>SMELL</vt:lpstr>
      <vt:lpstr>INTERACTIONS</vt:lpstr>
      <vt:lpstr>USER EXPERIENCE/USER INTERFACE</vt:lpstr>
      <vt:lpstr>SOUND</vt:lpstr>
      <vt:lpstr>LOCATION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Branding, Out-of-Home Media, and Social Media Marketing</dc:title>
  <dc:creator>Chastity Clemons</dc:creator>
  <cp:lastModifiedBy>Chastity Clemons</cp:lastModifiedBy>
  <cp:revision>34</cp:revision>
  <dcterms:created xsi:type="dcterms:W3CDTF">2022-06-03T15:06:15Z</dcterms:created>
  <dcterms:modified xsi:type="dcterms:W3CDTF">2022-06-05T19:13:31Z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