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57" r:id="rId2"/>
    <p:sldId id="260" r:id="rId3"/>
    <p:sldId id="266" r:id="rId4"/>
    <p:sldId id="270" r:id="rId5"/>
    <p:sldId id="267" r:id="rId6"/>
    <p:sldId id="268" r:id="rId7"/>
    <p:sldId id="298" r:id="rId8"/>
    <p:sldId id="297" r:id="rId9"/>
    <p:sldId id="302" r:id="rId10"/>
    <p:sldId id="269" r:id="rId11"/>
    <p:sldId id="299" r:id="rId12"/>
    <p:sldId id="301" r:id="rId13"/>
    <p:sldId id="300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94"/>
  </p:normalViewPr>
  <p:slideViewPr>
    <p:cSldViewPr snapToGrid="0" snapToObjects="1">
      <p:cViewPr varScale="1">
        <p:scale>
          <a:sx n="77" d="100"/>
          <a:sy n="77" d="100"/>
        </p:scale>
        <p:origin x="36" y="4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67BDBF-5FD6-624D-8C98-00410986E466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EE1850-E0D2-5941-B83B-08966B3747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4339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ursingsimulation.org/article/S1876-1399%2816%2930130-X/fulltext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6b39de42f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6b39de42f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100148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61e5c0581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61e5c0581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068626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61f0591286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3" name="Google Shape;193;g61f0591286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7705263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6aef44bc6e_1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Google Shape;276;g6aef44bc6e_1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Carol ends at 25 minutes 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601982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61f0591286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1" name="Google Shape;201;g61f0591286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0661120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65c73eb3e6_0_3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65c73eb3e6_0_3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194507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657fc8340a_1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" name="Google Shape;268;g657fc8340a_1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https://www.nursingsimulation.org/article/S1876-1399%2816%2930130-X/fulltext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Criterion 1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333333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Participant evaluation is:</a:t>
            </a:r>
            <a:endParaRPr sz="900">
              <a:solidFill>
                <a:srgbClr val="333333"/>
              </a:solidFill>
              <a:highlight>
                <a:srgbClr val="FFFFFF"/>
              </a:highlight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73660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900"/>
              <a:buFont typeface="Helvetica Neue"/>
              <a:buChar char="●"/>
            </a:pPr>
            <a:r>
              <a:rPr lang="en" sz="900">
                <a:solidFill>
                  <a:srgbClr val="333333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○Directed by the objectives/outcomes and/or the intent of the simulation.</a:t>
            </a:r>
            <a:endParaRPr sz="900">
              <a:solidFill>
                <a:srgbClr val="333333"/>
              </a:solidFill>
              <a:highlight>
                <a:srgbClr val="FFFFFF"/>
              </a:highlight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73660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900"/>
              <a:buFont typeface="Helvetica Neue"/>
              <a:buChar char="●"/>
            </a:pPr>
            <a:r>
              <a:rPr lang="en" sz="900">
                <a:solidFill>
                  <a:srgbClr val="333333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○Guided by the type: formative, summative, or high-stakes evaluation.</a:t>
            </a:r>
            <a:endParaRPr sz="900">
              <a:solidFill>
                <a:srgbClr val="333333"/>
              </a:solidFill>
              <a:highlight>
                <a:srgbClr val="FFFFFF"/>
              </a:highlight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Criterion 2</a:t>
            </a:r>
            <a:endParaRPr/>
          </a:p>
          <a:p>
            <a:pPr marL="73660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900"/>
              <a:buFont typeface="Helvetica Neue"/>
              <a:buChar char="●"/>
            </a:pPr>
            <a:r>
              <a:rPr lang="en" sz="900">
                <a:solidFill>
                  <a:srgbClr val="333333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Formative evaluation is conducted to:</a:t>
            </a:r>
            <a:endParaRPr sz="900">
              <a:solidFill>
                <a:srgbClr val="333333"/>
              </a:solidFill>
              <a:highlight>
                <a:srgbClr val="FFFFFF"/>
              </a:highlight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1422400" lvl="1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900"/>
              <a:buFont typeface="Helvetica Neue"/>
              <a:buChar char="○"/>
            </a:pPr>
            <a:r>
              <a:rPr lang="en" sz="900">
                <a:solidFill>
                  <a:srgbClr val="333333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○Monitor progress toward achieving outcomes.</a:t>
            </a:r>
            <a:endParaRPr sz="900">
              <a:solidFill>
                <a:srgbClr val="333333"/>
              </a:solidFill>
              <a:highlight>
                <a:srgbClr val="FFFFFF"/>
              </a:highlight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1422400" lvl="1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900"/>
              <a:buFont typeface="Helvetica Neue"/>
              <a:buChar char="○"/>
            </a:pPr>
            <a:r>
              <a:rPr lang="en" sz="900">
                <a:solidFill>
                  <a:srgbClr val="333333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○Provide ongoing formative feedback.</a:t>
            </a:r>
            <a:r>
              <a:rPr lang="en" sz="700">
                <a:solidFill>
                  <a:srgbClr val="336699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4</a:t>
            </a:r>
            <a:r>
              <a:rPr lang="en" sz="700">
                <a:solidFill>
                  <a:srgbClr val="333333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,</a:t>
            </a:r>
            <a:r>
              <a:rPr lang="en" sz="900">
                <a:solidFill>
                  <a:srgbClr val="333333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" sz="700">
                <a:solidFill>
                  <a:srgbClr val="336699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5</a:t>
            </a:r>
            <a:endParaRPr sz="700">
              <a:solidFill>
                <a:srgbClr val="336699"/>
              </a:solidFill>
              <a:highlight>
                <a:srgbClr val="FFFFFF"/>
              </a:highlight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1422400" lvl="1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900"/>
              <a:buFont typeface="Helvetica Neue"/>
              <a:buChar char="○"/>
            </a:pPr>
            <a:r>
              <a:rPr lang="en" sz="900">
                <a:solidFill>
                  <a:srgbClr val="333333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○Support participant's clinical competencies.</a:t>
            </a:r>
            <a:endParaRPr sz="900">
              <a:solidFill>
                <a:srgbClr val="333333"/>
              </a:solidFill>
              <a:highlight>
                <a:srgbClr val="FFFFFF"/>
              </a:highlight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1422400" lvl="1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900"/>
              <a:buFont typeface="Helvetica Neue"/>
              <a:buChar char="○"/>
            </a:pPr>
            <a:r>
              <a:rPr lang="en" sz="900">
                <a:solidFill>
                  <a:srgbClr val="333333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○Identify and close gaps in knowledge and skills.</a:t>
            </a:r>
            <a:endParaRPr sz="900">
              <a:solidFill>
                <a:srgbClr val="333333"/>
              </a:solidFill>
              <a:highlight>
                <a:srgbClr val="FFFFFF"/>
              </a:highlight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1422400" lvl="1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900"/>
              <a:buFont typeface="Helvetica Neue"/>
              <a:buChar char="○"/>
            </a:pPr>
            <a:r>
              <a:rPr lang="en" sz="900">
                <a:solidFill>
                  <a:srgbClr val="333333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○Assess readiness for real-world experiences.</a:t>
            </a:r>
            <a:endParaRPr sz="900">
              <a:solidFill>
                <a:srgbClr val="333333"/>
              </a:solidFill>
              <a:highlight>
                <a:srgbClr val="FFFFFF"/>
              </a:highlight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1422400" lvl="1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900"/>
              <a:buFont typeface="Helvetica Neue"/>
              <a:buChar char="○"/>
            </a:pPr>
            <a:r>
              <a:rPr lang="en" sz="900">
                <a:solidFill>
                  <a:srgbClr val="333333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○Facilitate teaching and learning.</a:t>
            </a:r>
            <a:endParaRPr sz="900">
              <a:solidFill>
                <a:srgbClr val="333333"/>
              </a:solidFill>
              <a:highlight>
                <a:srgbClr val="FFFFFF"/>
              </a:highlight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73660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900"/>
              <a:buFont typeface="Helvetica Neue"/>
              <a:buChar char="●"/>
            </a:pPr>
            <a:endParaRPr sz="900">
              <a:solidFill>
                <a:srgbClr val="333333"/>
              </a:solidFill>
              <a:highlight>
                <a:srgbClr val="FFFFFF"/>
              </a:highlight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73660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900"/>
              <a:buFont typeface="Helvetica Neue"/>
              <a:buChar char="●"/>
            </a:pPr>
            <a:r>
              <a:rPr lang="en" sz="900">
                <a:solidFill>
                  <a:srgbClr val="333333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•Requires formally trained facilitators (see INACSL Standard: Facilitation).</a:t>
            </a:r>
            <a:endParaRPr sz="900">
              <a:solidFill>
                <a:srgbClr val="333333"/>
              </a:solidFill>
              <a:highlight>
                <a:srgbClr val="FFFFFF"/>
              </a:highlight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73660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900"/>
              <a:buFont typeface="Helvetica Neue"/>
              <a:buChar char="●"/>
            </a:pPr>
            <a:r>
              <a:rPr lang="en" sz="900">
                <a:solidFill>
                  <a:srgbClr val="333333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•Use small group ratio, ideally a minimum ratio of one facilitator per three to five students.</a:t>
            </a:r>
            <a:r>
              <a:rPr lang="en" sz="700">
                <a:solidFill>
                  <a:srgbClr val="336699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6</a:t>
            </a:r>
            <a:r>
              <a:rPr lang="en" sz="700">
                <a:solidFill>
                  <a:srgbClr val="333333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,</a:t>
            </a:r>
            <a:r>
              <a:rPr lang="en" sz="900">
                <a:solidFill>
                  <a:srgbClr val="333333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" sz="700">
                <a:solidFill>
                  <a:srgbClr val="336699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7</a:t>
            </a:r>
            <a:endParaRPr sz="700">
              <a:solidFill>
                <a:srgbClr val="336699"/>
              </a:solidFill>
              <a:highlight>
                <a:srgbClr val="FFFFFF"/>
              </a:highlight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Criterion 3</a:t>
            </a:r>
            <a:endParaRPr/>
          </a:p>
          <a:p>
            <a:pPr marL="73660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900"/>
              <a:buFont typeface="Helvetica Neue"/>
              <a:buChar char="●"/>
            </a:pPr>
            <a:r>
              <a:rPr lang="en" sz="900">
                <a:solidFill>
                  <a:srgbClr val="333333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Summative evaluation is conducted:</a:t>
            </a:r>
            <a:endParaRPr sz="900">
              <a:solidFill>
                <a:srgbClr val="333333"/>
              </a:solidFill>
              <a:highlight>
                <a:srgbClr val="FFFFFF"/>
              </a:highlight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1422400" lvl="1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900"/>
              <a:buFont typeface="Helvetica Neue"/>
              <a:buChar char="○"/>
            </a:pPr>
            <a:r>
              <a:rPr lang="en" sz="900">
                <a:solidFill>
                  <a:srgbClr val="333333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○At a discrete point in time (i.e., at the end of a course or certain time period).</a:t>
            </a:r>
            <a:endParaRPr sz="900">
              <a:solidFill>
                <a:srgbClr val="333333"/>
              </a:solidFill>
              <a:highlight>
                <a:srgbClr val="FFFFFF"/>
              </a:highlight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1422400" lvl="1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900"/>
              <a:buFont typeface="Helvetica Neue"/>
              <a:buChar char="○"/>
            </a:pPr>
            <a:r>
              <a:rPr lang="en" sz="900">
                <a:solidFill>
                  <a:srgbClr val="333333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○In a safe learning environment.</a:t>
            </a:r>
            <a:endParaRPr sz="900">
              <a:solidFill>
                <a:srgbClr val="333333"/>
              </a:solidFill>
              <a:highlight>
                <a:srgbClr val="FFFFFF"/>
              </a:highlight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1422400" lvl="1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900"/>
              <a:buFont typeface="Helvetica Neue"/>
              <a:buChar char="○"/>
            </a:pPr>
            <a:r>
              <a:rPr lang="en" sz="900">
                <a:solidFill>
                  <a:srgbClr val="333333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○After orientation to the environment and equipment.</a:t>
            </a:r>
            <a:endParaRPr sz="900">
              <a:solidFill>
                <a:srgbClr val="333333"/>
              </a:solidFill>
              <a:highlight>
                <a:srgbClr val="FFFFFF"/>
              </a:highlight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1422400" lvl="1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900"/>
              <a:buFont typeface="Helvetica Neue"/>
              <a:buChar char="○"/>
            </a:pPr>
            <a:r>
              <a:rPr lang="en" sz="900">
                <a:solidFill>
                  <a:srgbClr val="333333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○Appropriate level of fidelity necessary to achieve the participant outcomes.</a:t>
            </a:r>
            <a:endParaRPr sz="900">
              <a:solidFill>
                <a:srgbClr val="333333"/>
              </a:solidFill>
              <a:highlight>
                <a:srgbClr val="FFFFFF"/>
              </a:highlight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1422400" lvl="1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900"/>
              <a:buFont typeface="Helvetica Neue"/>
              <a:buChar char="○"/>
            </a:pPr>
            <a:r>
              <a:rPr lang="en" sz="900">
                <a:solidFill>
                  <a:srgbClr val="333333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○Utilizing a standardized format and scoring methods (i.e., utilizing a standardized scenario that includes information on when to cue, scenario length of time, and other scenario details).</a:t>
            </a:r>
            <a:endParaRPr sz="900">
              <a:solidFill>
                <a:srgbClr val="333333"/>
              </a:solidFill>
              <a:highlight>
                <a:srgbClr val="FFFFFF"/>
              </a:highlight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1422400" lvl="1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900"/>
              <a:buFont typeface="Helvetica Neue"/>
              <a:buChar char="○"/>
            </a:pPr>
            <a:r>
              <a:rPr lang="en" sz="900">
                <a:solidFill>
                  <a:srgbClr val="333333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○With a video recording of the evaluation to allow review by multiple trained evaluators.</a:t>
            </a:r>
            <a:r>
              <a:rPr lang="en" sz="700">
                <a:solidFill>
                  <a:srgbClr val="336699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6</a:t>
            </a:r>
            <a:r>
              <a:rPr lang="en" sz="700">
                <a:solidFill>
                  <a:srgbClr val="333333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,</a:t>
            </a:r>
            <a:r>
              <a:rPr lang="en" sz="900">
                <a:solidFill>
                  <a:srgbClr val="333333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" sz="700">
                <a:solidFill>
                  <a:srgbClr val="336699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8</a:t>
            </a:r>
            <a:endParaRPr sz="700">
              <a:solidFill>
                <a:srgbClr val="336699"/>
              </a:solidFill>
              <a:highlight>
                <a:srgbClr val="FFFFFF"/>
              </a:highlight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73660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900"/>
              <a:buFont typeface="Helvetica Neue"/>
              <a:buChar char="●"/>
            </a:pPr>
            <a:endParaRPr sz="900">
              <a:solidFill>
                <a:srgbClr val="333333"/>
              </a:solidFill>
              <a:highlight>
                <a:srgbClr val="FFFFFF"/>
              </a:highlight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73660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900"/>
              <a:buFont typeface="Helvetica Neue"/>
              <a:buChar char="●"/>
            </a:pPr>
            <a:r>
              <a:rPr lang="en" sz="900">
                <a:solidFill>
                  <a:srgbClr val="333333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•Use a theoretically based method to determine passing or cut scores</a:t>
            </a:r>
            <a:r>
              <a:rPr lang="en" sz="700">
                <a:solidFill>
                  <a:srgbClr val="336699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9</a:t>
            </a:r>
            <a:r>
              <a:rPr lang="en" sz="900">
                <a:solidFill>
                  <a:srgbClr val="333333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 where appropriate.</a:t>
            </a:r>
            <a:endParaRPr sz="900">
              <a:solidFill>
                <a:srgbClr val="333333"/>
              </a:solidFill>
              <a:highlight>
                <a:srgbClr val="FFFFFF"/>
              </a:highlight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73660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900"/>
              <a:buFont typeface="Helvetica Neue"/>
              <a:buChar char="●"/>
            </a:pPr>
            <a:r>
              <a:rPr lang="en" sz="900">
                <a:solidFill>
                  <a:srgbClr val="333333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•Select a valid and reliable instrument.</a:t>
            </a:r>
            <a:endParaRPr sz="900">
              <a:solidFill>
                <a:srgbClr val="333333"/>
              </a:solidFill>
              <a:highlight>
                <a:srgbClr val="FFFFFF"/>
              </a:highlight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73660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900"/>
              <a:buFont typeface="Helvetica Neue"/>
              <a:buChar char="●"/>
            </a:pPr>
            <a:r>
              <a:rPr lang="en" sz="900">
                <a:solidFill>
                  <a:srgbClr val="333333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•Provide rater training for observation-based evaluation.</a:t>
            </a:r>
            <a:r>
              <a:rPr lang="en" sz="700">
                <a:solidFill>
                  <a:srgbClr val="336699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4</a:t>
            </a:r>
            <a:r>
              <a:rPr lang="en" sz="700">
                <a:solidFill>
                  <a:srgbClr val="333333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,</a:t>
            </a:r>
            <a:r>
              <a:rPr lang="en" sz="900">
                <a:solidFill>
                  <a:srgbClr val="333333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" sz="700">
                <a:solidFill>
                  <a:srgbClr val="336699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5</a:t>
            </a:r>
            <a:endParaRPr sz="700">
              <a:solidFill>
                <a:srgbClr val="336699"/>
              </a:solidFill>
              <a:highlight>
                <a:srgbClr val="FFFFFF"/>
              </a:highlight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73660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900"/>
              <a:buFont typeface="Helvetica Neue"/>
              <a:buChar char="●"/>
            </a:pPr>
            <a:r>
              <a:rPr lang="en" sz="900">
                <a:solidFill>
                  <a:srgbClr val="333333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•Establish interrater reliability when more than one rater required.</a:t>
            </a:r>
            <a:endParaRPr sz="900">
              <a:solidFill>
                <a:srgbClr val="333333"/>
              </a:solidFill>
              <a:highlight>
                <a:srgbClr val="FFFFFF"/>
              </a:highlight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73660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900"/>
              <a:buFont typeface="Helvetica Neue"/>
              <a:buChar char="●"/>
            </a:pPr>
            <a:r>
              <a:rPr lang="en" sz="900">
                <a:solidFill>
                  <a:srgbClr val="333333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•Inform participants in advance of the evaluation process.</a:t>
            </a:r>
            <a:endParaRPr sz="900">
              <a:solidFill>
                <a:srgbClr val="333333"/>
              </a:solidFill>
              <a:highlight>
                <a:srgbClr val="FFFFFF"/>
              </a:highlight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73660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900"/>
              <a:buFont typeface="Helvetica Neue"/>
              <a:buChar char="●"/>
            </a:pPr>
            <a:r>
              <a:rPr lang="en" sz="900">
                <a:solidFill>
                  <a:srgbClr val="333333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•Provide summative feedback to participant about achievement of outcomes.</a:t>
            </a:r>
            <a:endParaRPr sz="900">
              <a:solidFill>
                <a:srgbClr val="333333"/>
              </a:solidFill>
              <a:highlight>
                <a:srgbClr val="FFFFFF"/>
              </a:highlight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Criterion 4</a:t>
            </a:r>
            <a:endParaRPr/>
          </a:p>
          <a:p>
            <a:pPr marL="73660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900"/>
              <a:buFont typeface="Helvetica Neue"/>
              <a:buChar char="●"/>
            </a:pPr>
            <a:r>
              <a:rPr lang="en" sz="900">
                <a:solidFill>
                  <a:srgbClr val="333333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High-stakes evaluation is conducted:</a:t>
            </a:r>
            <a:endParaRPr sz="900">
              <a:solidFill>
                <a:srgbClr val="333333"/>
              </a:solidFill>
              <a:highlight>
                <a:srgbClr val="FFFFFF"/>
              </a:highlight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1422400" lvl="1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900"/>
              <a:buFont typeface="Helvetica Neue"/>
              <a:buChar char="○"/>
            </a:pPr>
            <a:r>
              <a:rPr lang="en" sz="900">
                <a:solidFill>
                  <a:srgbClr val="333333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○At the end of the learning process, but may occur at other times to assess gaps in knowledge or to identify significant safety issues.</a:t>
            </a:r>
            <a:endParaRPr sz="900">
              <a:solidFill>
                <a:srgbClr val="333333"/>
              </a:solidFill>
              <a:highlight>
                <a:srgbClr val="FFFFFF"/>
              </a:highlight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1422400" lvl="1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900"/>
              <a:buFont typeface="Helvetica Neue"/>
              <a:buChar char="○"/>
            </a:pPr>
            <a:r>
              <a:rPr lang="en" sz="900">
                <a:solidFill>
                  <a:srgbClr val="333333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○Based on specific participant objectives.</a:t>
            </a:r>
            <a:endParaRPr sz="900">
              <a:solidFill>
                <a:srgbClr val="333333"/>
              </a:solidFill>
              <a:highlight>
                <a:srgbClr val="FFFFFF"/>
              </a:highlight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1422400" lvl="1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900"/>
              <a:buFont typeface="Helvetica Neue"/>
              <a:buChar char="○"/>
            </a:pPr>
            <a:r>
              <a:rPr lang="en" sz="900">
                <a:solidFill>
                  <a:srgbClr val="333333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○After the consequences and outcomes have been explained to the participants.</a:t>
            </a:r>
            <a:endParaRPr sz="900">
              <a:solidFill>
                <a:srgbClr val="333333"/>
              </a:solidFill>
              <a:highlight>
                <a:srgbClr val="FFFFFF"/>
              </a:highlight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1422400" lvl="1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900"/>
              <a:buFont typeface="Helvetica Neue"/>
              <a:buChar char="○"/>
            </a:pPr>
            <a:r>
              <a:rPr lang="en" sz="900">
                <a:solidFill>
                  <a:srgbClr val="333333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○With predetermined parameters for terminating the scenario for its completion.</a:t>
            </a:r>
            <a:endParaRPr sz="900">
              <a:solidFill>
                <a:srgbClr val="333333"/>
              </a:solidFill>
              <a:highlight>
                <a:srgbClr val="FFFFFF"/>
              </a:highlight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1422400" lvl="1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900"/>
              <a:buFont typeface="Helvetica Neue"/>
              <a:buChar char="○"/>
            </a:pPr>
            <a:r>
              <a:rPr lang="en" sz="900">
                <a:solidFill>
                  <a:srgbClr val="333333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○After the simulated-based experience has been piloted tested.</a:t>
            </a:r>
            <a:endParaRPr sz="900">
              <a:solidFill>
                <a:srgbClr val="333333"/>
              </a:solidFill>
              <a:highlight>
                <a:srgbClr val="FFFFFF"/>
              </a:highlight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1422400" lvl="1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900"/>
              <a:buFont typeface="Helvetica Neue"/>
              <a:buChar char="○"/>
            </a:pPr>
            <a:r>
              <a:rPr lang="en" sz="900">
                <a:solidFill>
                  <a:srgbClr val="333333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○By trained, nonbiased objective raters or evaluators.</a:t>
            </a:r>
            <a:endParaRPr sz="900">
              <a:solidFill>
                <a:srgbClr val="333333"/>
              </a:solidFill>
              <a:highlight>
                <a:srgbClr val="FFFFFF"/>
              </a:highlight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1422400" lvl="1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900"/>
              <a:buFont typeface="Helvetica Neue"/>
              <a:buChar char="○"/>
            </a:pPr>
            <a:r>
              <a:rPr lang="en" sz="900">
                <a:solidFill>
                  <a:srgbClr val="333333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○By an objective rater or evaluator using a comprehensive tool (i.e., checklist or rubric that clearly outlines desirable and undesirable behaviors).</a:t>
            </a:r>
            <a:endParaRPr sz="900">
              <a:solidFill>
                <a:srgbClr val="333333"/>
              </a:solidFill>
              <a:highlight>
                <a:srgbClr val="FFFFFF"/>
              </a:highlight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1422400" lvl="1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900"/>
              <a:buFont typeface="Helvetica Neue"/>
              <a:buChar char="○"/>
            </a:pPr>
            <a:r>
              <a:rPr lang="en" sz="900">
                <a:solidFill>
                  <a:srgbClr val="333333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○After the participant has had the opportunity for multiple exposures to simulation-based experiences including evaluations.</a:t>
            </a:r>
            <a:r>
              <a:rPr lang="en" sz="700">
                <a:solidFill>
                  <a:srgbClr val="336699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7</a:t>
            </a:r>
            <a:r>
              <a:rPr lang="en" sz="700">
                <a:solidFill>
                  <a:srgbClr val="333333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,</a:t>
            </a:r>
            <a:r>
              <a:rPr lang="en" sz="900">
                <a:solidFill>
                  <a:srgbClr val="333333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" sz="700">
                <a:solidFill>
                  <a:srgbClr val="336699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10</a:t>
            </a:r>
            <a:endParaRPr sz="700">
              <a:solidFill>
                <a:srgbClr val="336699"/>
              </a:solidFill>
              <a:highlight>
                <a:srgbClr val="FFFFFF"/>
              </a:highlight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73660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900"/>
              <a:buFont typeface="Helvetica Neue"/>
              <a:buChar char="●"/>
            </a:pPr>
            <a:endParaRPr sz="900">
              <a:solidFill>
                <a:srgbClr val="333333"/>
              </a:solidFill>
              <a:highlight>
                <a:srgbClr val="FFFFFF"/>
              </a:highlight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73660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900"/>
              <a:buFont typeface="Helvetica Neue"/>
              <a:buChar char="●"/>
            </a:pPr>
            <a:r>
              <a:rPr lang="en" sz="900">
                <a:solidFill>
                  <a:srgbClr val="333333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•Use an evaluation tool previously tested with similar populations.</a:t>
            </a:r>
            <a:endParaRPr sz="900">
              <a:solidFill>
                <a:srgbClr val="333333"/>
              </a:solidFill>
              <a:highlight>
                <a:srgbClr val="FFFFFF"/>
              </a:highlight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73660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900"/>
              <a:buFont typeface="Helvetica Neue"/>
              <a:buChar char="●"/>
            </a:pPr>
            <a:r>
              <a:rPr lang="en" sz="900">
                <a:solidFill>
                  <a:srgbClr val="333333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•Use more than one evaluator for each participant, either directly observed or a video recording.</a:t>
            </a:r>
            <a:r>
              <a:rPr lang="en" sz="700">
                <a:solidFill>
                  <a:srgbClr val="336699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8</a:t>
            </a:r>
            <a:endParaRPr sz="700">
              <a:solidFill>
                <a:srgbClr val="336699"/>
              </a:solidFill>
              <a:highlight>
                <a:srgbClr val="FFFFFF"/>
              </a:highlight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779742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A7DDD-016B-F74A-B24B-796AEDC2EF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024459-8DF9-BE40-9810-876A3B0ABD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24E97C-3A65-284F-857D-76E1BE6E8B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5C039-B2FA-6B4C-9B11-5ACA9334C4BA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6A1D28-8A81-C346-B825-C4D24DFAC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87ED08-5E0F-6249-94A9-3E364DCD2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CEE17-9B09-4847-A19E-68818FF60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421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D61573-08D9-F247-ABAF-EEF0D2B5FC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B7B64A-BA5A-2B44-98AE-240BC484C5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2121AA-59F4-3A42-937C-5610B78995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5C039-B2FA-6B4C-9B11-5ACA9334C4BA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950214-BB58-0E4C-9D29-8B9C6A9690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D1C928-C9B4-EE4D-97F4-AA7F77F1D0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CEE17-9B09-4847-A19E-68818FF60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321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01D2573-3EDC-1E4A-87A2-DA8BF4FA48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943DF4E-5DC6-BF4F-BD2F-DA2AC8B620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6081D5-FE08-4F49-8288-31AEBB77E3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5C039-B2FA-6B4C-9B11-5ACA9334C4BA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704153-F41C-B64F-9E73-F5DB9BBBDF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191970-5C87-E94F-8A89-B9D3B57EB6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CEE17-9B09-4847-A19E-68818FF60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9340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9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1"/>
          </p:nvPr>
        </p:nvSpPr>
        <p:spPr>
          <a:xfrm>
            <a:off x="415600" y="1688233"/>
            <a:ext cx="5333200" cy="44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2"/>
          </p:nvPr>
        </p:nvSpPr>
        <p:spPr>
          <a:xfrm>
            <a:off x="6443200" y="1688233"/>
            <a:ext cx="5333200" cy="44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6237730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cxnSp>
        <p:nvCxnSpPr>
          <p:cNvPr id="47" name="Google Shape;47;p9"/>
          <p:cNvCxnSpPr/>
          <p:nvPr/>
        </p:nvCxnSpPr>
        <p:spPr>
          <a:xfrm>
            <a:off x="6706233" y="5994000"/>
            <a:ext cx="6244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8" name="Google Shape;48;p9"/>
          <p:cNvSpPr txBox="1">
            <a:spLocks noGrp="1"/>
          </p:cNvSpPr>
          <p:nvPr>
            <p:ph type="title"/>
          </p:nvPr>
        </p:nvSpPr>
        <p:spPr>
          <a:xfrm>
            <a:off x="354000" y="1386233"/>
            <a:ext cx="5393600" cy="223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subTitle" idx="1"/>
          </p:nvPr>
        </p:nvSpPr>
        <p:spPr>
          <a:xfrm>
            <a:off x="354000" y="3635833"/>
            <a:ext cx="53936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body" idx="2"/>
          </p:nvPr>
        </p:nvSpPr>
        <p:spPr>
          <a:xfrm>
            <a:off x="6586000" y="965600"/>
            <a:ext cx="5116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9395958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928276-BC13-2D40-9B8A-9C3DEFA85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956081-F542-964D-9C1C-E4ABE78795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F1CDE9-C64F-B84A-8B86-2D3DA22F7C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5C039-B2FA-6B4C-9B11-5ACA9334C4BA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1C1432-8372-264C-89B5-C4B08AFE44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03ED22-D545-614B-919A-07BCCA2F7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CEE17-9B09-4847-A19E-68818FF60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9182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FD68B8-8C0B-BC4F-A88F-889D7AD6FC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BCE252-36B4-F643-8BA3-3A665805DF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12BCF5-7A1F-FA46-8B5E-5A778240D7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5C039-B2FA-6B4C-9B11-5ACA9334C4BA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74512A-8C1A-7742-B24A-DE51ECD530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8B20C5-84B9-6146-8A96-BEEF6F0F50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CEE17-9B09-4847-A19E-68818FF60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4477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ABEFB6-06EC-3845-BC20-FD81655AF6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B44C49-7FC5-2843-A6FF-FD14788344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394F74-A165-6A46-88D8-A24F922E52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B77B6F-1BAA-4641-953D-A3D1A57550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5C039-B2FA-6B4C-9B11-5ACA9334C4BA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FCE295-A689-D648-AE28-62461AA0D7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2C4295-E681-FB45-88CF-D072FB00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CEE17-9B09-4847-A19E-68818FF60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5092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E691E3-7729-9748-9C99-B96B8CD96E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145E02-120F-3049-BD3A-C5C89B5AD4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CF5FA5-CA49-1741-9517-9C1C119B7A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A77BEFB-A1E6-0F40-B93B-517DBBB488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8F6EA5F-B9B6-E54C-82D6-044D43A6AEB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A98E5F9-8C10-A94A-8CF3-B7AD9EFBF6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5C039-B2FA-6B4C-9B11-5ACA9334C4BA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CE610AF-7A71-164D-AAFD-B03C1B58F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B34C623-9F47-6740-8789-04A4133BD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CEE17-9B09-4847-A19E-68818FF60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692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E5D14E-8EA2-B845-8A32-688FF45A95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3213F52-253E-3A49-8ECD-19DBF4AC3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5C039-B2FA-6B4C-9B11-5ACA9334C4BA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6A9532-109A-CD4D-9782-E62E7EEE77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DA713C6-EFAF-6E49-A320-61FDA3D76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CEE17-9B09-4847-A19E-68818FF60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1097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55F62D6-F3E8-BB48-BF5E-35C16208FB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5C039-B2FA-6B4C-9B11-5ACA9334C4BA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EABD604-7355-5248-B2EF-073C4D923B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EDDAC6-351E-E244-AF71-B592D605F7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CEE17-9B09-4847-A19E-68818FF60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5115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4B73DC-3308-8F42-8DC5-EFC5EF60A1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C3FCE1-1F74-FF45-92C6-B0F62FEBEB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7E7FC1-96B1-7044-A733-492BD53949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3152DA-5491-A440-8683-9E82DEA5C4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5C039-B2FA-6B4C-9B11-5ACA9334C4BA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E821C2-F50C-CD40-B865-6BC0057097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5B1EB9-7ED8-D746-823D-9D48E09C22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CEE17-9B09-4847-A19E-68818FF60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5048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D282B4-70AB-2C49-B2EE-2A88D5E1A1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373D881-60A2-9F47-9400-773EE41FE6F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33CF0F-0EA3-A44F-BF6C-C74D33702E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1F6C02-9CB4-A84D-876C-BE627BA38C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5C039-B2FA-6B4C-9B11-5ACA9334C4BA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26301B-8A23-DF49-A9AB-F92D9646B4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41222A-8438-9446-A337-B4B33E6A64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CEE17-9B09-4847-A19E-68818FF60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8948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19B0041-AA7A-D342-86C4-9788A85FE9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0655A6-3546-934E-B141-F7274ED3F7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6AE977-5F85-9942-B599-9BEDDFB231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F5C039-B2FA-6B4C-9B11-5ACA9334C4BA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A2DCA2-581A-864F-B8D6-856BFA9C6C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C32FDD-3632-2E4A-99DE-A1C805BE9E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CCEE17-9B09-4847-A19E-68818FF60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077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5" Type="http://schemas.openxmlformats.org/officeDocument/2006/relationships/hyperlink" Target="https://www.inacsl.org/inacsl-standards-of-best-practice-simulation/" TargetMode="Externa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8"/>
          <p:cNvSpPr txBox="1">
            <a:spLocks noGrp="1"/>
          </p:cNvSpPr>
          <p:nvPr>
            <p:ph type="ctrTitle"/>
          </p:nvPr>
        </p:nvSpPr>
        <p:spPr>
          <a:xfrm>
            <a:off x="1440011" y="1903172"/>
            <a:ext cx="10956324" cy="2736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pPr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ts val="1100"/>
            </a:pPr>
            <a:endParaRPr sz="4000" dirty="0">
              <a:solidFill>
                <a:schemeClr val="accent2"/>
              </a:solidFill>
            </a:endParaRPr>
          </a:p>
          <a:p>
            <a:pPr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ts val="1100"/>
            </a:pPr>
            <a:endParaRPr sz="4000" dirty="0">
              <a:solidFill>
                <a:schemeClr val="accent2"/>
              </a:solidFill>
            </a:endParaRPr>
          </a:p>
          <a:p>
            <a:pPr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ts val="1100"/>
            </a:pPr>
            <a:r>
              <a:rPr lang="en" sz="6600" b="1" i="1" dirty="0">
                <a:solidFill>
                  <a:schemeClr val="accent2"/>
                </a:solidFill>
              </a:rPr>
              <a:t>Simulations in CSD</a:t>
            </a:r>
            <a:endParaRPr sz="6600" b="1" i="1" dirty="0">
              <a:solidFill>
                <a:schemeClr val="accent2"/>
              </a:solidFill>
            </a:endParaRPr>
          </a:p>
          <a:p>
            <a:pPr>
              <a:spcBef>
                <a:spcPts val="0"/>
              </a:spcBef>
            </a:pPr>
            <a:r>
              <a:rPr lang="en-US" sz="4000" dirty="0">
                <a:latin typeface="Comic Sans MS"/>
                <a:ea typeface="Comic Sans MS"/>
                <a:cs typeface="Comic Sans MS"/>
                <a:sym typeface="Comic Sans MS"/>
              </a:rPr>
              <a:t>And the importance of keeping your head down and eyes on the ball</a:t>
            </a:r>
            <a:endParaRPr sz="4000" dirty="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30" name="Google Shape;130;p28"/>
          <p:cNvSpPr txBox="1">
            <a:spLocks noGrp="1"/>
          </p:cNvSpPr>
          <p:nvPr>
            <p:ph type="subTitle" idx="1"/>
          </p:nvPr>
        </p:nvSpPr>
        <p:spPr>
          <a:xfrm>
            <a:off x="415600" y="5070606"/>
            <a:ext cx="11360800" cy="1056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 dirty="0">
                <a:latin typeface="PT Sans Narrow"/>
                <a:ea typeface="PT Sans Narrow"/>
                <a:cs typeface="PT Sans Narrow"/>
                <a:sym typeface="PT Sans Narrow"/>
              </a:rPr>
              <a:t>Carol C Dudding, PhD CHSE, CAPCSD Pres-Elect</a:t>
            </a:r>
            <a:endParaRPr dirty="0">
              <a:latin typeface="PT Sans Narrow"/>
              <a:ea typeface="PT Sans Narrow"/>
              <a:cs typeface="PT Sans Narrow"/>
              <a:sym typeface="PT Sans Narrow"/>
            </a:endParaRPr>
          </a:p>
          <a:p>
            <a:pPr>
              <a:spcBef>
                <a:spcPts val="0"/>
              </a:spcBef>
            </a:pPr>
            <a:r>
              <a:rPr lang="en" dirty="0">
                <a:latin typeface="PT Sans Narrow"/>
                <a:ea typeface="PT Sans Narrow"/>
                <a:cs typeface="PT Sans Narrow"/>
                <a:sym typeface="PT Sans Narrow"/>
              </a:rPr>
              <a:t>Mark </a:t>
            </a:r>
            <a:r>
              <a:rPr lang="en" dirty="0" err="1">
                <a:latin typeface="PT Sans Narrow"/>
                <a:ea typeface="PT Sans Narrow"/>
                <a:cs typeface="PT Sans Narrow"/>
                <a:sym typeface="PT Sans Narrow"/>
              </a:rPr>
              <a:t>DeRuiter</a:t>
            </a:r>
            <a:r>
              <a:rPr lang="en" dirty="0">
                <a:latin typeface="PT Sans Narrow"/>
                <a:ea typeface="PT Sans Narrow"/>
                <a:cs typeface="PT Sans Narrow"/>
                <a:sym typeface="PT Sans Narrow"/>
              </a:rPr>
              <a:t>, </a:t>
            </a:r>
            <a:r>
              <a:rPr lang="en-US" dirty="0"/>
              <a:t>PhD, MBA, CAPCSD </a:t>
            </a:r>
          </a:p>
          <a:p>
            <a:pPr>
              <a:spcBef>
                <a:spcPts val="0"/>
              </a:spcBef>
            </a:pPr>
            <a:endParaRPr lang="en" dirty="0">
              <a:latin typeface="PT Sans Narrow"/>
              <a:ea typeface="PT Sans Narrow"/>
              <a:cs typeface="PT Sans Narrow"/>
              <a:sym typeface="PT Sans Narrow"/>
            </a:endParaRPr>
          </a:p>
          <a:p>
            <a:pPr>
              <a:spcBef>
                <a:spcPts val="0"/>
              </a:spcBef>
            </a:pPr>
            <a:r>
              <a:rPr lang="en" dirty="0">
                <a:latin typeface="PT Sans Narrow"/>
                <a:ea typeface="PT Sans Narrow"/>
                <a:cs typeface="PT Sans Narrow"/>
                <a:sym typeface="PT Sans Narrow"/>
              </a:rPr>
              <a:t>Recorded April 9, 2020</a:t>
            </a:r>
            <a:endParaRPr dirty="0"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sp>
        <p:nvSpPr>
          <p:cNvPr id="131" name="Google Shape;131;p28"/>
          <p:cNvSpPr txBox="1"/>
          <p:nvPr/>
        </p:nvSpPr>
        <p:spPr>
          <a:xfrm>
            <a:off x="1154411" y="6090800"/>
            <a:ext cx="10105600" cy="7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endParaRPr sz="2400" dirty="0">
              <a:solidFill>
                <a:schemeClr val="dk2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pic>
        <p:nvPicPr>
          <p:cNvPr id="3" name="Picture 2" descr="A picture containing indoor, game, table, man&#10;&#10;Description automatically generated">
            <a:extLst>
              <a:ext uri="{FF2B5EF4-FFF2-40B4-BE49-F238E27FC236}">
                <a16:creationId xmlns:a16="http://schemas.microsoft.com/office/drawing/2014/main" id="{B746FA28-AA15-BC4D-B389-948DFAFE9D8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420" t="10976" r="29594" b="18995"/>
          <a:stretch/>
        </p:blipFill>
        <p:spPr>
          <a:xfrm>
            <a:off x="837537" y="259726"/>
            <a:ext cx="2669920" cy="2646549"/>
          </a:xfrm>
          <a:prstGeom prst="rect">
            <a:avLst/>
          </a:prstGeom>
        </p:spPr>
      </p:pic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9FC366E9-D3B8-4F44-9B25-8EBF921364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62769" y="160601"/>
            <a:ext cx="2105255" cy="1098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7510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40"/>
          <p:cNvSpPr txBox="1">
            <a:spLocks noGrp="1"/>
          </p:cNvSpPr>
          <p:nvPr>
            <p:ph type="title"/>
          </p:nvPr>
        </p:nvSpPr>
        <p:spPr>
          <a:xfrm>
            <a:off x="354000" y="386600"/>
            <a:ext cx="5393600" cy="6084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pPr>
              <a:lnSpc>
                <a:spcPct val="115000"/>
              </a:lnSpc>
            </a:pPr>
            <a:r>
              <a:rPr lang="en" dirty="0">
                <a:highlight>
                  <a:srgbClr val="FFFFFF"/>
                </a:highlight>
              </a:rPr>
              <a:t>INACSL Standards of Best Practice:</a:t>
            </a:r>
            <a:endParaRPr dirty="0">
              <a:highlight>
                <a:srgbClr val="FFFFFF"/>
              </a:highlight>
            </a:endParaRPr>
          </a:p>
          <a:p>
            <a:pPr>
              <a:lnSpc>
                <a:spcPct val="115000"/>
              </a:lnSpc>
              <a:spcBef>
                <a:spcPts val="1467"/>
              </a:spcBef>
            </a:pPr>
            <a:r>
              <a:rPr lang="en" dirty="0">
                <a:highlight>
                  <a:srgbClr val="FFFFFF"/>
                </a:highlight>
              </a:rPr>
              <a:t>Simulations</a:t>
            </a:r>
            <a:endParaRPr dirty="0">
              <a:highlight>
                <a:srgbClr val="FFFFFF"/>
              </a:highlight>
            </a:endParaRPr>
          </a:p>
          <a:p>
            <a:pPr>
              <a:lnSpc>
                <a:spcPct val="115000"/>
              </a:lnSpc>
              <a:spcBef>
                <a:spcPts val="1467"/>
              </a:spcBef>
            </a:pPr>
            <a:endParaRPr sz="2400" dirty="0">
              <a:solidFill>
                <a:srgbClr val="333333"/>
              </a:solidFill>
              <a:highlight>
                <a:srgbClr val="FFFFFF"/>
              </a:highlight>
              <a:latin typeface="Comic Sans MS"/>
              <a:ea typeface="Comic Sans MS"/>
              <a:cs typeface="Comic Sans MS"/>
              <a:sym typeface="Comic Sans MS"/>
            </a:endParaRPr>
          </a:p>
          <a:p>
            <a:pPr>
              <a:lnSpc>
                <a:spcPct val="115000"/>
              </a:lnSpc>
              <a:spcBef>
                <a:spcPts val="1467"/>
              </a:spcBef>
              <a:spcAft>
                <a:spcPts val="1467"/>
              </a:spcAft>
            </a:pPr>
            <a:endParaRPr dirty="0"/>
          </a:p>
        </p:txBody>
      </p:sp>
      <p:pic>
        <p:nvPicPr>
          <p:cNvPr id="271" name="Google Shape;271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34700" y="4431996"/>
            <a:ext cx="1832200" cy="1782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Google Shape;272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80000" y="719400"/>
            <a:ext cx="5724761" cy="5495000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Google Shape;273;p40"/>
          <p:cNvSpPr txBox="1"/>
          <p:nvPr/>
        </p:nvSpPr>
        <p:spPr>
          <a:xfrm>
            <a:off x="1" y="129600"/>
            <a:ext cx="6279999" cy="1190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467"/>
              </a:spcAft>
            </a:pPr>
            <a:r>
              <a:rPr lang="en" sz="2400" b="1" u="sng" dirty="0">
                <a:solidFill>
                  <a:schemeClr val="accent5"/>
                </a:solidFill>
                <a:latin typeface="PT Sans Narrow"/>
                <a:ea typeface="PT Sans Narrow"/>
                <a:cs typeface="PT Sans Narrow"/>
                <a:sym typeface="PT Sans Narrow"/>
                <a:hlinkClick r:id="rId5"/>
              </a:rPr>
              <a:t>https://www.inacsl.org/inacsl-standards-of-best-practice-simulation/</a:t>
            </a:r>
            <a:endParaRPr sz="3200" dirty="0"/>
          </a:p>
        </p:txBody>
      </p:sp>
    </p:spTree>
    <p:extLst>
      <p:ext uri="{BB962C8B-B14F-4D97-AF65-F5344CB8AC3E}">
        <p14:creationId xmlns:p14="http://schemas.microsoft.com/office/powerpoint/2010/main" val="29632818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green sign with white text&#10;&#10;Description automatically generated">
            <a:extLst>
              <a:ext uri="{FF2B5EF4-FFF2-40B4-BE49-F238E27FC236}">
                <a16:creationId xmlns:a16="http://schemas.microsoft.com/office/drawing/2014/main" id="{CBA0C7B2-B368-E54B-BC2D-AB9EBECAF0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7669" y="528524"/>
            <a:ext cx="4428331" cy="5800952"/>
          </a:xfrm>
          <a:prstGeom prst="rect">
            <a:avLst/>
          </a:prstGeom>
          <a:ln w="15875">
            <a:solidFill>
              <a:schemeClr val="bg2"/>
            </a:solidFill>
          </a:ln>
        </p:spPr>
      </p:pic>
      <p:pic>
        <p:nvPicPr>
          <p:cNvPr id="9" name="Picture 8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640FECA8-DA6A-FE4E-B7D1-5080BE9A11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528525"/>
            <a:ext cx="4428331" cy="5800951"/>
          </a:xfrm>
          <a:prstGeom prst="rect">
            <a:avLst/>
          </a:prstGeom>
          <a:ln w="15875">
            <a:solidFill>
              <a:schemeClr val="bg2"/>
            </a:solidFill>
          </a:ln>
        </p:spPr>
      </p:pic>
    </p:spTree>
    <p:extLst>
      <p:ext uri="{BB962C8B-B14F-4D97-AF65-F5344CB8AC3E}">
        <p14:creationId xmlns:p14="http://schemas.microsoft.com/office/powerpoint/2010/main" val="42227056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F29CC0-FA11-754F-A6E1-427D7CF5A3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600" y="121547"/>
            <a:ext cx="11360800" cy="1740504"/>
          </a:xfrm>
        </p:spPr>
        <p:txBody>
          <a:bodyPr/>
          <a:lstStyle/>
          <a:p>
            <a:r>
              <a:rPr lang="en-US" sz="3733" dirty="0"/>
              <a:t>THIS IS NOT A PROMOTION or ENDORSEMENT</a:t>
            </a:r>
            <a:br>
              <a:rPr lang="en-US" sz="3733" dirty="0"/>
            </a:br>
            <a:r>
              <a:rPr lang="en-US" sz="3733" dirty="0"/>
              <a:t>BUT IF YOUR USING IT, READ THE MANUAL or at least the FAQ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B51B56-E899-3F43-8D15-8D9503B01B3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711663-2254-D549-B09F-DC388A27EE8B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FE5C0FC-0DEA-224D-B0B0-760AD31C6E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467" y="1688233"/>
            <a:ext cx="5873733" cy="504822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232BAC7-C074-A74E-84AD-AD001782F8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2354" y="1775086"/>
            <a:ext cx="4854892" cy="4637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4000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F8BC3C-CAF7-DA45-8A30-AF46401C44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Join us for our next topics…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1923B3-2939-EC4D-AD66-857A1512047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6262" indent="0">
              <a:buNone/>
            </a:pPr>
            <a:r>
              <a:rPr lang="en-US" dirty="0"/>
              <a:t> </a:t>
            </a:r>
            <a:r>
              <a:rPr lang="en-US" sz="3200" b="1" dirty="0"/>
              <a:t>DEBRIEFING </a:t>
            </a:r>
          </a:p>
          <a:p>
            <a:pPr marL="186262" indent="0">
              <a:buNone/>
            </a:pPr>
            <a:endParaRPr lang="en-US" sz="3200" b="1" dirty="0"/>
          </a:p>
          <a:p>
            <a:pPr marL="186262" indent="0">
              <a:buNone/>
            </a:pPr>
            <a:r>
              <a:rPr lang="en-US" sz="3200" b="1" dirty="0"/>
              <a:t>THE LOGISTICS</a:t>
            </a:r>
          </a:p>
          <a:p>
            <a:pPr marL="186262" indent="0">
              <a:buNone/>
            </a:pPr>
            <a:r>
              <a:rPr lang="en-US" sz="3200" b="1" dirty="0"/>
              <a:t>	assignments</a:t>
            </a:r>
          </a:p>
          <a:p>
            <a:pPr marL="186262" indent="0">
              <a:buNone/>
            </a:pPr>
            <a:r>
              <a:rPr lang="en-US" sz="3200" b="1" dirty="0"/>
              <a:t>        documentation</a:t>
            </a:r>
          </a:p>
          <a:p>
            <a:pPr marL="186262" indent="0">
              <a:buNone/>
            </a:pPr>
            <a:r>
              <a:rPr lang="en-US" sz="3200" b="1" dirty="0"/>
              <a:t>        tracking </a:t>
            </a:r>
            <a:endParaRPr lang="en-US" b="1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6D1C75-96DC-C641-9DBD-DC50D9173127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 marL="186262" indent="0">
              <a:buNone/>
            </a:pPr>
            <a:r>
              <a:rPr lang="en-US" sz="2400" b="1" dirty="0"/>
              <a:t>We invite you to participate:</a:t>
            </a:r>
          </a:p>
          <a:p>
            <a:pPr marL="186262" indent="0">
              <a:buNone/>
            </a:pPr>
            <a:endParaRPr lang="en-US" sz="2400" b="1" dirty="0"/>
          </a:p>
          <a:p>
            <a:pPr marL="186262" indent="0">
              <a:buNone/>
            </a:pPr>
            <a:r>
              <a:rPr lang="en-US" sz="2400" b="1" dirty="0"/>
              <a:t>CAPCSD Community Conversations</a:t>
            </a:r>
          </a:p>
          <a:p>
            <a:pPr marL="186262" indent="0">
              <a:buNone/>
            </a:pPr>
            <a:endParaRPr lang="en-US" sz="2400" b="1" dirty="0"/>
          </a:p>
          <a:p>
            <a:pPr marL="186262" indent="0">
              <a:buNone/>
            </a:pPr>
            <a:r>
              <a:rPr lang="en-US" sz="2400" b="1" dirty="0"/>
              <a:t>Check the CAPCSD site for regular updates and resources </a:t>
            </a:r>
          </a:p>
          <a:p>
            <a:pPr marL="186262" indent="0">
              <a:buNone/>
            </a:pPr>
            <a:endParaRPr lang="en-US" sz="2400" b="1" dirty="0"/>
          </a:p>
          <a:p>
            <a:pPr marL="186262" indent="0">
              <a:buNone/>
            </a:pPr>
            <a:r>
              <a:rPr lang="en-US" sz="2400" b="1" dirty="0"/>
              <a:t>Look for results of the COVID Impact Survey </a:t>
            </a:r>
          </a:p>
          <a:p>
            <a:pPr marL="186262" indent="0">
              <a:buNone/>
            </a:pPr>
            <a:endParaRPr lang="en-US" sz="2400" b="1" dirty="0"/>
          </a:p>
          <a:p>
            <a:pPr marL="186262" indent="0">
              <a:buNone/>
            </a:pPr>
            <a:r>
              <a:rPr lang="en-US" sz="2400" b="1" dirty="0"/>
              <a:t>Participate in live events</a:t>
            </a:r>
          </a:p>
          <a:p>
            <a:pPr marL="186262" indent="0">
              <a:buNone/>
            </a:pPr>
            <a:endParaRPr lang="en-US" b="1" dirty="0"/>
          </a:p>
          <a:p>
            <a:pPr marL="186262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9563111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31"/>
          <p:cNvSpPr txBox="1">
            <a:spLocks noGrp="1"/>
          </p:cNvSpPr>
          <p:nvPr>
            <p:ph type="title"/>
          </p:nvPr>
        </p:nvSpPr>
        <p:spPr>
          <a:xfrm>
            <a:off x="415600" y="290300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>
              <a:buClr>
                <a:schemeClr val="dk1"/>
              </a:buClr>
              <a:buSzPts val="1100"/>
            </a:pPr>
            <a:r>
              <a:rPr lang="en"/>
              <a:t>As a result of our time together...</a:t>
            </a:r>
            <a:endParaRPr/>
          </a:p>
        </p:txBody>
      </p:sp>
      <p:sp>
        <p:nvSpPr>
          <p:cNvPr id="155" name="Google Shape;155;p31"/>
          <p:cNvSpPr txBox="1">
            <a:spLocks noGrp="1"/>
          </p:cNvSpPr>
          <p:nvPr>
            <p:ph type="body" idx="2"/>
          </p:nvPr>
        </p:nvSpPr>
        <p:spPr>
          <a:xfrm>
            <a:off x="2644529" y="1375000"/>
            <a:ext cx="7501335" cy="5005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lvl="0"/>
            <a:r>
              <a:rPr lang="en-US" sz="3200" dirty="0"/>
              <a:t>What simulation can do and not do</a:t>
            </a:r>
          </a:p>
          <a:p>
            <a:pPr marL="186262" indent="0">
              <a:buNone/>
            </a:pPr>
            <a:endParaRPr lang="en-US" sz="3200" dirty="0"/>
          </a:p>
          <a:p>
            <a:pPr lvl="0"/>
            <a:r>
              <a:rPr lang="en-US" sz="3200" dirty="0"/>
              <a:t>Types of simulations – currently focused on virtual and computer based</a:t>
            </a:r>
          </a:p>
          <a:p>
            <a:pPr marL="186262" indent="0">
              <a:buNone/>
            </a:pPr>
            <a:endParaRPr lang="en-US" sz="3200" dirty="0"/>
          </a:p>
          <a:p>
            <a:pPr lvl="0"/>
            <a:r>
              <a:rPr lang="en-US" sz="3200" dirty="0"/>
              <a:t>Identify resources for more info.</a:t>
            </a:r>
          </a:p>
          <a:p>
            <a:pPr indent="-507987">
              <a:buSzPts val="2400"/>
              <a:buFont typeface="PT Sans Narrow"/>
              <a:buChar char="❏"/>
            </a:pPr>
            <a:endParaRPr sz="3200" dirty="0"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sp>
        <p:nvSpPr>
          <p:cNvPr id="157" name="Google Shape;157;p31"/>
          <p:cNvSpPr txBox="1"/>
          <p:nvPr/>
        </p:nvSpPr>
        <p:spPr>
          <a:xfrm>
            <a:off x="415600" y="5638600"/>
            <a:ext cx="5724400" cy="14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endParaRPr sz="2400" dirty="0">
              <a:solidFill>
                <a:schemeClr val="dk2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</p:spTree>
    <p:extLst>
      <p:ext uri="{BB962C8B-B14F-4D97-AF65-F5344CB8AC3E}">
        <p14:creationId xmlns:p14="http://schemas.microsoft.com/office/powerpoint/2010/main" val="10943725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7"/>
          <p:cNvSpPr txBox="1"/>
          <p:nvPr/>
        </p:nvSpPr>
        <p:spPr>
          <a:xfrm>
            <a:off x="9989299" y="1029083"/>
            <a:ext cx="1549200" cy="36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>
              <a:buClr>
                <a:srgbClr val="000000"/>
              </a:buClr>
              <a:buSzPts val="1800"/>
            </a:pPr>
            <a:r>
              <a:rPr lang="en" sz="24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Cognitive</a:t>
            </a:r>
            <a:endParaRPr sz="1867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96" name="Google Shape;196;p37"/>
          <p:cNvSpPr txBox="1"/>
          <p:nvPr/>
        </p:nvSpPr>
        <p:spPr>
          <a:xfrm>
            <a:off x="8151925" y="6016551"/>
            <a:ext cx="1490000" cy="36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>
              <a:buClr>
                <a:srgbClr val="000000"/>
              </a:buClr>
              <a:buSzPts val="1800"/>
            </a:pPr>
            <a:r>
              <a:rPr lang="en" sz="24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Affective</a:t>
            </a:r>
            <a:endParaRPr sz="1867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97" name="Google Shape;197;p37"/>
          <p:cNvSpPr txBox="1"/>
          <p:nvPr/>
        </p:nvSpPr>
        <p:spPr>
          <a:xfrm>
            <a:off x="9863696" y="5218263"/>
            <a:ext cx="1674800" cy="64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>
              <a:buClr>
                <a:srgbClr val="000000"/>
              </a:buClr>
              <a:buSzPts val="1800"/>
            </a:pPr>
            <a:r>
              <a:rPr lang="en" sz="24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Psycho-</a:t>
            </a:r>
            <a:endParaRPr sz="1867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>
              <a:buClr>
                <a:srgbClr val="000000"/>
              </a:buClr>
              <a:buSzPts val="1800"/>
            </a:pPr>
            <a:r>
              <a:rPr lang="en" sz="24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motor</a:t>
            </a:r>
            <a:endParaRPr sz="1867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98" name="Google Shape;198;p37"/>
          <p:cNvSpPr txBox="1">
            <a:spLocks noGrp="1"/>
          </p:cNvSpPr>
          <p:nvPr>
            <p:ph type="body" idx="1"/>
          </p:nvPr>
        </p:nvSpPr>
        <p:spPr>
          <a:xfrm>
            <a:off x="1367215" y="824689"/>
            <a:ext cx="9840800" cy="32636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rtlCol="0" anchor="t" anchorCtr="0">
            <a:noAutofit/>
          </a:bodyPr>
          <a:lstStyle/>
          <a:p>
            <a:pPr marL="0" indent="0">
              <a:spcBef>
                <a:spcPts val="0"/>
              </a:spcBef>
              <a:buClr>
                <a:srgbClr val="2F5496"/>
              </a:buClr>
              <a:buSzPts val="1942"/>
              <a:buNone/>
            </a:pPr>
            <a:r>
              <a:rPr lang="en" sz="4800" b="1" i="1" dirty="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‘Simulation is a technique—not a technology—to replace or amplify real experiences with guided experiences that evoke or replicate substantial aspects of the real world in a fully interactive manner’</a:t>
            </a:r>
            <a:endParaRPr sz="4800" b="1" dirty="0">
              <a:solidFill>
                <a:schemeClr val="accent1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0" indent="0">
              <a:spcBef>
                <a:spcPts val="0"/>
              </a:spcBef>
              <a:buClr>
                <a:srgbClr val="2F5496"/>
              </a:buClr>
              <a:buSzPts val="1942"/>
              <a:buNone/>
            </a:pPr>
            <a:r>
              <a:rPr lang="en" sz="3200" b="1" dirty="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(Gaba, 2004, p. i2). </a:t>
            </a:r>
            <a:endParaRPr sz="3200" b="1" dirty="0">
              <a:solidFill>
                <a:schemeClr val="accent1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228594" indent="-117006">
              <a:buClr>
                <a:schemeClr val="dk1"/>
              </a:buClr>
              <a:buSzPts val="1318"/>
              <a:buNone/>
            </a:pPr>
            <a:endParaRPr sz="4800" dirty="0">
              <a:solidFill>
                <a:schemeClr val="accent1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0" indent="0">
              <a:buClr>
                <a:schemeClr val="dk1"/>
              </a:buClr>
              <a:buSzPts val="1942"/>
              <a:buNone/>
            </a:pPr>
            <a:endParaRPr sz="4800" dirty="0">
              <a:solidFill>
                <a:schemeClr val="accent1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</p:spTree>
    <p:extLst>
      <p:ext uri="{BB962C8B-B14F-4D97-AF65-F5344CB8AC3E}">
        <p14:creationId xmlns:p14="http://schemas.microsoft.com/office/powerpoint/2010/main" val="41361325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41"/>
          <p:cNvSpPr txBox="1">
            <a:spLocks noGrp="1"/>
          </p:cNvSpPr>
          <p:nvPr>
            <p:ph type="body" idx="2"/>
          </p:nvPr>
        </p:nvSpPr>
        <p:spPr>
          <a:xfrm>
            <a:off x="6443200" y="1688233"/>
            <a:ext cx="5333200" cy="440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spcAft>
                <a:spcPts val="2133"/>
              </a:spcAft>
              <a:buNone/>
            </a:pPr>
            <a:endParaRPr/>
          </a:p>
        </p:txBody>
      </p:sp>
      <p:pic>
        <p:nvPicPr>
          <p:cNvPr id="280" name="Google Shape;280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92623" y="1"/>
            <a:ext cx="9006756" cy="68580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997057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8"/>
          <p:cNvSpPr txBox="1">
            <a:spLocks noGrp="1"/>
          </p:cNvSpPr>
          <p:nvPr>
            <p:ph type="body" idx="1"/>
          </p:nvPr>
        </p:nvSpPr>
        <p:spPr>
          <a:xfrm>
            <a:off x="284667" y="1672431"/>
            <a:ext cx="11533600" cy="48844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rtlCol="0" anchor="t" anchorCtr="0">
            <a:noAutofit/>
          </a:bodyPr>
          <a:lstStyle/>
          <a:p>
            <a:pPr marL="228594" indent="-228594">
              <a:lnSpc>
                <a:spcPct val="80000"/>
              </a:lnSpc>
              <a:buClr>
                <a:schemeClr val="dk2"/>
              </a:buClr>
              <a:buSzPts val="2400"/>
              <a:buFont typeface="PT Sans Narrow"/>
              <a:buChar char="•"/>
            </a:pPr>
            <a:r>
              <a:rPr lang="en" sz="3200" dirty="0">
                <a:solidFill>
                  <a:schemeClr val="dk2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Bridge the gap </a:t>
            </a:r>
            <a:endParaRPr dirty="0">
              <a:solidFill>
                <a:schemeClr val="dk2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228594" indent="-228594">
              <a:lnSpc>
                <a:spcPct val="80000"/>
              </a:lnSpc>
              <a:buClr>
                <a:schemeClr val="dk2"/>
              </a:buClr>
              <a:buSzPts val="2400"/>
              <a:buFont typeface="PT Sans Narrow"/>
              <a:buChar char="•"/>
            </a:pPr>
            <a:r>
              <a:rPr lang="en" sz="3200" dirty="0">
                <a:solidFill>
                  <a:schemeClr val="dk2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Provide a safe learning environment </a:t>
            </a:r>
            <a:endParaRPr dirty="0">
              <a:solidFill>
                <a:schemeClr val="dk2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228594" indent="-228594">
              <a:lnSpc>
                <a:spcPct val="80000"/>
              </a:lnSpc>
              <a:buClr>
                <a:schemeClr val="dk2"/>
              </a:buClr>
              <a:buSzPts val="2400"/>
              <a:buFont typeface="PT Sans Narrow"/>
              <a:buChar char="•"/>
            </a:pPr>
            <a:r>
              <a:rPr lang="en" sz="3200" dirty="0">
                <a:solidFill>
                  <a:schemeClr val="dk2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Repeated practice </a:t>
            </a:r>
            <a:endParaRPr dirty="0">
              <a:solidFill>
                <a:schemeClr val="dk2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228594" indent="-228594">
              <a:lnSpc>
                <a:spcPct val="80000"/>
              </a:lnSpc>
              <a:buClr>
                <a:schemeClr val="dk2"/>
              </a:buClr>
              <a:buSzPts val="2400"/>
              <a:buFont typeface="PT Sans Narrow"/>
              <a:buChar char="•"/>
            </a:pPr>
            <a:r>
              <a:rPr lang="en" sz="3200" dirty="0">
                <a:solidFill>
                  <a:schemeClr val="dk2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Learn from mistakes</a:t>
            </a:r>
            <a:endParaRPr dirty="0">
              <a:solidFill>
                <a:schemeClr val="dk2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228594" indent="-228594">
              <a:lnSpc>
                <a:spcPct val="80000"/>
              </a:lnSpc>
              <a:buClr>
                <a:schemeClr val="dk2"/>
              </a:buClr>
              <a:buSzPts val="2400"/>
              <a:buFont typeface="PT Sans Narrow"/>
              <a:buChar char="•"/>
            </a:pPr>
            <a:r>
              <a:rPr lang="en" sz="3200" dirty="0">
                <a:solidFill>
                  <a:schemeClr val="dk2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Exposure to low- incidence cases </a:t>
            </a:r>
            <a:endParaRPr dirty="0">
              <a:solidFill>
                <a:schemeClr val="dk2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228594" indent="-228594">
              <a:lnSpc>
                <a:spcPct val="80000"/>
              </a:lnSpc>
              <a:buClr>
                <a:schemeClr val="dk2"/>
              </a:buClr>
              <a:buSzPts val="2400"/>
              <a:buFont typeface="PT Sans Narrow"/>
              <a:buChar char="•"/>
            </a:pPr>
            <a:r>
              <a:rPr lang="en" sz="3200" dirty="0">
                <a:solidFill>
                  <a:schemeClr val="dk2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Technical and non-technical skills</a:t>
            </a:r>
            <a:endParaRPr dirty="0">
              <a:solidFill>
                <a:schemeClr val="dk2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228594" indent="-228594">
              <a:lnSpc>
                <a:spcPct val="80000"/>
              </a:lnSpc>
              <a:buClr>
                <a:schemeClr val="dk2"/>
              </a:buClr>
              <a:buSzPts val="2400"/>
              <a:buFont typeface="PT Sans Narrow"/>
              <a:buChar char="•"/>
            </a:pPr>
            <a:r>
              <a:rPr lang="en" sz="3200" dirty="0">
                <a:solidFill>
                  <a:schemeClr val="dk2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Confidence building</a:t>
            </a:r>
            <a:endParaRPr dirty="0">
              <a:solidFill>
                <a:schemeClr val="dk2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228594" indent="-228594">
              <a:lnSpc>
                <a:spcPct val="80000"/>
              </a:lnSpc>
              <a:buClr>
                <a:schemeClr val="dk2"/>
              </a:buClr>
              <a:buSzPts val="2400"/>
              <a:buFont typeface="PT Sans Narrow"/>
              <a:buChar char="•"/>
            </a:pPr>
            <a:r>
              <a:rPr lang="en" sz="3200" dirty="0">
                <a:solidFill>
                  <a:schemeClr val="dk2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Reflective practice</a:t>
            </a:r>
            <a:endParaRPr dirty="0">
              <a:solidFill>
                <a:schemeClr val="dk2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457189" lvl="1" indent="0">
              <a:lnSpc>
                <a:spcPct val="80000"/>
              </a:lnSpc>
              <a:buClr>
                <a:schemeClr val="dk1"/>
              </a:buClr>
              <a:buSzPts val="1500"/>
              <a:buNone/>
            </a:pPr>
            <a:endParaRPr sz="2000" dirty="0">
              <a:solidFill>
                <a:schemeClr val="dk2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0" indent="0">
              <a:lnSpc>
                <a:spcPct val="80000"/>
              </a:lnSpc>
              <a:buClr>
                <a:schemeClr val="dk1"/>
              </a:buClr>
              <a:buSzPts val="1350"/>
              <a:buNone/>
            </a:pPr>
            <a:r>
              <a:rPr lang="en" sz="1800" dirty="0">
                <a:solidFill>
                  <a:schemeClr val="dk2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(Gaba, 2004, Ker &amp; Bradley, 2014)</a:t>
            </a:r>
            <a:endParaRPr dirty="0">
              <a:solidFill>
                <a:schemeClr val="dk2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pic>
        <p:nvPicPr>
          <p:cNvPr id="204" name="Google Shape;204;p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07135" y="2177935"/>
            <a:ext cx="4762264" cy="4130806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38"/>
          <p:cNvSpPr txBox="1">
            <a:spLocks noGrp="1"/>
          </p:cNvSpPr>
          <p:nvPr>
            <p:ph type="title"/>
          </p:nvPr>
        </p:nvSpPr>
        <p:spPr>
          <a:xfrm>
            <a:off x="456100" y="273192"/>
            <a:ext cx="10980000" cy="13256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rtlCol="0" anchor="ctr" anchorCtr="0">
            <a:noAutofit/>
          </a:bodyPr>
          <a:lstStyle/>
          <a:p>
            <a:pPr>
              <a:spcBef>
                <a:spcPts val="0"/>
              </a:spcBef>
              <a:buClr>
                <a:schemeClr val="dk1"/>
              </a:buClr>
              <a:buSzPts val="3300"/>
            </a:pPr>
            <a:r>
              <a:rPr lang="en" sz="5333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Simulation Learning Experiences (SLE)</a:t>
            </a:r>
            <a:endParaRPr sz="5333" b="1">
              <a:solidFill>
                <a:schemeClr val="accent1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sp>
        <p:nvSpPr>
          <p:cNvPr id="206" name="Google Shape;206;p38"/>
          <p:cNvSpPr/>
          <p:nvPr/>
        </p:nvSpPr>
        <p:spPr>
          <a:xfrm>
            <a:off x="5939760" y="3275112"/>
            <a:ext cx="312400" cy="30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r>
              <a:rPr lang="en"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18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583246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39"/>
          <p:cNvSpPr txBox="1">
            <a:spLocks noGrp="1"/>
          </p:cNvSpPr>
          <p:nvPr>
            <p:ph type="title"/>
          </p:nvPr>
        </p:nvSpPr>
        <p:spPr>
          <a:xfrm>
            <a:off x="442967" y="0"/>
            <a:ext cx="11424800" cy="1325600"/>
          </a:xfrm>
          <a:prstGeom prst="rect">
            <a:avLst/>
          </a:prstGeom>
        </p:spPr>
        <p:txBody>
          <a:bodyPr spcFirstLastPara="1" vert="horz" wrap="square" lIns="121900" tIns="60933" rIns="121900" bIns="60933" rtlCol="0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 sz="4800" b="1" dirty="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Stages of a SLE</a:t>
            </a:r>
            <a:endParaRPr sz="4800" b="1" dirty="0">
              <a:solidFill>
                <a:schemeClr val="accent1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grpSp>
        <p:nvGrpSpPr>
          <p:cNvPr id="212" name="Google Shape;212;p39"/>
          <p:cNvGrpSpPr/>
          <p:nvPr/>
        </p:nvGrpSpPr>
        <p:grpSpPr>
          <a:xfrm>
            <a:off x="6946433" y="1413800"/>
            <a:ext cx="4814200" cy="1719600"/>
            <a:chOff x="5209825" y="1060350"/>
            <a:chExt cx="3610650" cy="1289700"/>
          </a:xfrm>
        </p:grpSpPr>
        <p:sp>
          <p:nvSpPr>
            <p:cNvPr id="213" name="Google Shape;213;p39"/>
            <p:cNvSpPr txBox="1"/>
            <p:nvPr/>
          </p:nvSpPr>
          <p:spPr>
            <a:xfrm>
              <a:off x="6696475" y="1060350"/>
              <a:ext cx="2124000" cy="1289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r>
                <a:rPr lang="en" sz="2400" b="1" u="sng" dirty="0">
                  <a:solidFill>
                    <a:schemeClr val="accent1"/>
                  </a:solidFill>
                  <a:latin typeface="PT Sans Narrow"/>
                  <a:ea typeface="PT Sans Narrow"/>
                  <a:cs typeface="PT Sans Narrow"/>
                  <a:sym typeface="PT Sans Narrow"/>
                </a:rPr>
                <a:t>Debrief</a:t>
              </a:r>
              <a:endParaRPr sz="2400" b="1" u="sng" dirty="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endParaRPr>
            </a:p>
            <a:p>
              <a:endParaRPr sz="1733" b="1" dirty="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endParaRPr>
            </a:p>
            <a:p>
              <a:r>
                <a:rPr lang="en" sz="1733" b="1" dirty="0">
                  <a:solidFill>
                    <a:schemeClr val="accent1"/>
                  </a:solidFill>
                  <a:latin typeface="PT Sans Narrow"/>
                  <a:ea typeface="PT Sans Narrow"/>
                  <a:cs typeface="PT Sans Narrow"/>
                  <a:sym typeface="PT Sans Narrow"/>
                </a:rPr>
                <a:t>Facilitate reflection</a:t>
              </a:r>
              <a:endParaRPr sz="1733" b="1" dirty="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endParaRPr>
            </a:p>
            <a:p>
              <a:r>
                <a:rPr lang="en" sz="1733" b="1" dirty="0">
                  <a:solidFill>
                    <a:schemeClr val="accent1"/>
                  </a:solidFill>
                  <a:latin typeface="PT Sans Narrow"/>
                  <a:ea typeface="PT Sans Narrow"/>
                  <a:cs typeface="PT Sans Narrow"/>
                  <a:sym typeface="PT Sans Narrow"/>
                </a:rPr>
                <a:t>Provide feedback </a:t>
              </a:r>
              <a:endParaRPr sz="1733" b="1" dirty="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endParaRPr>
            </a:p>
            <a:p>
              <a:r>
                <a:rPr lang="en" sz="1733" b="1" dirty="0">
                  <a:solidFill>
                    <a:schemeClr val="accent1"/>
                  </a:solidFill>
                  <a:latin typeface="PT Sans Narrow"/>
                  <a:ea typeface="PT Sans Narrow"/>
                  <a:cs typeface="PT Sans Narrow"/>
                  <a:sym typeface="PT Sans Narrow"/>
                </a:rPr>
                <a:t>Foster clinical/critical thinking</a:t>
              </a:r>
              <a:endParaRPr sz="1733" b="1" dirty="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endParaRPr>
            </a:p>
          </p:txBody>
        </p:sp>
        <p:cxnSp>
          <p:nvCxnSpPr>
            <p:cNvPr id="214" name="Google Shape;214;p39"/>
            <p:cNvCxnSpPr/>
            <p:nvPr/>
          </p:nvCxnSpPr>
          <p:spPr>
            <a:xfrm>
              <a:off x="5209825" y="1705200"/>
              <a:ext cx="1286700" cy="0"/>
            </a:xfrm>
            <a:prstGeom prst="straightConnector1">
              <a:avLst/>
            </a:prstGeom>
            <a:noFill/>
            <a:ln w="9525" cap="flat" cmpd="sng">
              <a:solidFill>
                <a:srgbClr val="155B54"/>
              </a:solidFill>
              <a:prstDash val="solid"/>
              <a:round/>
              <a:headEnd type="none" w="sm" len="sm"/>
              <a:tailEnd type="oval" w="med" len="med"/>
            </a:ln>
          </p:spPr>
        </p:cxnSp>
      </p:grpSp>
      <p:grpSp>
        <p:nvGrpSpPr>
          <p:cNvPr id="215" name="Google Shape;215;p39"/>
          <p:cNvGrpSpPr/>
          <p:nvPr/>
        </p:nvGrpSpPr>
        <p:grpSpPr>
          <a:xfrm>
            <a:off x="6946433" y="4027267"/>
            <a:ext cx="4814200" cy="1719600"/>
            <a:chOff x="5209825" y="3020450"/>
            <a:chExt cx="3610650" cy="1289700"/>
          </a:xfrm>
        </p:grpSpPr>
        <p:sp>
          <p:nvSpPr>
            <p:cNvPr id="216" name="Google Shape;216;p39"/>
            <p:cNvSpPr txBox="1"/>
            <p:nvPr/>
          </p:nvSpPr>
          <p:spPr>
            <a:xfrm>
              <a:off x="6696475" y="3020450"/>
              <a:ext cx="2124000" cy="1289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r>
                <a:rPr lang="en" sz="2400" b="1" u="sng" dirty="0">
                  <a:solidFill>
                    <a:schemeClr val="accent1"/>
                  </a:solidFill>
                  <a:latin typeface="PT Sans Narrow"/>
                  <a:ea typeface="PT Sans Narrow"/>
                  <a:cs typeface="PT Sans Narrow"/>
                  <a:sym typeface="PT Sans Narrow"/>
                </a:rPr>
                <a:t>Simulation</a:t>
              </a:r>
              <a:endParaRPr sz="2400" b="1" u="sng" dirty="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endParaRPr>
            </a:p>
            <a:p>
              <a:endParaRPr sz="1733" b="1" dirty="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endParaRPr>
            </a:p>
            <a:p>
              <a:r>
                <a:rPr lang="en" sz="1733" b="1" dirty="0">
                  <a:solidFill>
                    <a:schemeClr val="accent1"/>
                  </a:solidFill>
                  <a:latin typeface="PT Sans Narrow"/>
                  <a:ea typeface="PT Sans Narrow"/>
                  <a:cs typeface="PT Sans Narrow"/>
                  <a:sym typeface="PT Sans Narrow"/>
                </a:rPr>
                <a:t>Practice in a safe environment</a:t>
              </a:r>
              <a:endParaRPr sz="1733" b="1" dirty="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endParaRPr>
            </a:p>
            <a:p>
              <a:r>
                <a:rPr lang="en" sz="1733" b="1" dirty="0">
                  <a:solidFill>
                    <a:schemeClr val="accent1"/>
                  </a:solidFill>
                  <a:latin typeface="PT Sans Narrow"/>
                  <a:ea typeface="PT Sans Narrow"/>
                  <a:cs typeface="PT Sans Narrow"/>
                  <a:sym typeface="PT Sans Narrow"/>
                </a:rPr>
                <a:t>Experience a representation of a real health care event for the purpose of practice, learning, evaluation, testing.</a:t>
              </a:r>
              <a:endParaRPr sz="1733" b="1" dirty="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endParaRPr>
            </a:p>
          </p:txBody>
        </p:sp>
        <p:cxnSp>
          <p:nvCxnSpPr>
            <p:cNvPr id="217" name="Google Shape;217;p39"/>
            <p:cNvCxnSpPr/>
            <p:nvPr/>
          </p:nvCxnSpPr>
          <p:spPr>
            <a:xfrm>
              <a:off x="5209825" y="3648300"/>
              <a:ext cx="1286700" cy="0"/>
            </a:xfrm>
            <a:prstGeom prst="straightConnector1">
              <a:avLst/>
            </a:prstGeom>
            <a:noFill/>
            <a:ln w="9525" cap="flat" cmpd="sng">
              <a:solidFill>
                <a:srgbClr val="1B786E"/>
              </a:solidFill>
              <a:prstDash val="solid"/>
              <a:round/>
              <a:headEnd type="none" w="sm" len="sm"/>
              <a:tailEnd type="oval" w="med" len="med"/>
            </a:ln>
          </p:spPr>
        </p:cxnSp>
      </p:grpSp>
      <p:grpSp>
        <p:nvGrpSpPr>
          <p:cNvPr id="218" name="Google Shape;218;p39"/>
          <p:cNvGrpSpPr/>
          <p:nvPr/>
        </p:nvGrpSpPr>
        <p:grpSpPr>
          <a:xfrm>
            <a:off x="131367" y="1818333"/>
            <a:ext cx="4783584" cy="1719600"/>
            <a:chOff x="98525" y="1516150"/>
            <a:chExt cx="3587688" cy="1289700"/>
          </a:xfrm>
        </p:grpSpPr>
        <p:sp>
          <p:nvSpPr>
            <p:cNvPr id="219" name="Google Shape;219;p39"/>
            <p:cNvSpPr txBox="1"/>
            <p:nvPr/>
          </p:nvSpPr>
          <p:spPr>
            <a:xfrm>
              <a:off x="98525" y="1516150"/>
              <a:ext cx="2543400" cy="1289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r"/>
              <a:endParaRPr sz="1600" b="1" dirty="0">
                <a:latin typeface="Roboto"/>
                <a:ea typeface="Roboto"/>
                <a:cs typeface="Roboto"/>
                <a:sym typeface="Roboto"/>
              </a:endParaRPr>
            </a:p>
            <a:p>
              <a:pPr algn="r">
                <a:spcBef>
                  <a:spcPts val="2133"/>
                </a:spcBef>
              </a:pPr>
              <a:r>
                <a:rPr lang="en-US" sz="2400" b="1" u="sng" dirty="0">
                  <a:solidFill>
                    <a:schemeClr val="dk2"/>
                  </a:solidFill>
                  <a:latin typeface="PT Sans Narrow"/>
                  <a:ea typeface="PT Sans Narrow"/>
                  <a:cs typeface="PT Sans Narrow"/>
                  <a:sym typeface="PT Sans Narrow"/>
                </a:rPr>
                <a:t>Preparation</a:t>
              </a:r>
              <a:endParaRPr sz="2400" b="1" u="sng" dirty="0">
                <a:solidFill>
                  <a:schemeClr val="dk2"/>
                </a:solidFill>
                <a:latin typeface="PT Sans Narrow"/>
                <a:ea typeface="PT Sans Narrow"/>
                <a:cs typeface="PT Sans Narrow"/>
                <a:sym typeface="PT Sans Narrow"/>
              </a:endParaRPr>
            </a:p>
            <a:p>
              <a:pPr algn="r"/>
              <a:endParaRPr sz="933" b="1" dirty="0">
                <a:solidFill>
                  <a:schemeClr val="dk2"/>
                </a:solidFill>
                <a:latin typeface="PT Sans Narrow"/>
                <a:ea typeface="PT Sans Narrow"/>
                <a:cs typeface="PT Sans Narrow"/>
                <a:sym typeface="PT Sans Narrow"/>
              </a:endParaRPr>
            </a:p>
            <a:p>
              <a:pPr algn="r"/>
              <a:r>
                <a:rPr lang="en" sz="1733" b="1" dirty="0">
                  <a:solidFill>
                    <a:schemeClr val="accent1"/>
                  </a:solidFill>
                  <a:highlight>
                    <a:srgbClr val="FFFFFF"/>
                  </a:highlight>
                  <a:latin typeface="PT Sans Narrow"/>
                  <a:ea typeface="PT Sans Narrow"/>
                  <a:cs typeface="PT Sans Narrow"/>
                  <a:sym typeface="PT Sans Narrow"/>
                </a:rPr>
                <a:t>Driven by the objectives, participant's knowledge or level of experience, </a:t>
              </a:r>
              <a:endParaRPr sz="1733" b="1" dirty="0">
                <a:solidFill>
                  <a:schemeClr val="accent1"/>
                </a:solidFill>
                <a:highlight>
                  <a:srgbClr val="FFFFFF"/>
                </a:highlight>
                <a:latin typeface="PT Sans Narrow"/>
                <a:ea typeface="PT Sans Narrow"/>
                <a:cs typeface="PT Sans Narrow"/>
                <a:sym typeface="PT Sans Narrow"/>
              </a:endParaRPr>
            </a:p>
            <a:p>
              <a:pPr algn="r"/>
              <a:r>
                <a:rPr lang="en" sz="1733" b="1" dirty="0">
                  <a:solidFill>
                    <a:schemeClr val="accent1"/>
                  </a:solidFill>
                  <a:highlight>
                    <a:srgbClr val="FFFFFF"/>
                  </a:highlight>
                  <a:latin typeface="PT Sans Narrow"/>
                  <a:ea typeface="PT Sans Narrow"/>
                  <a:cs typeface="PT Sans Narrow"/>
                  <a:sym typeface="PT Sans Narrow"/>
                </a:rPr>
                <a:t>Determine the expected outcomes</a:t>
              </a:r>
              <a:r>
                <a:rPr lang="en" sz="1733" dirty="0">
                  <a:solidFill>
                    <a:schemeClr val="accent1"/>
                  </a:solidFill>
                  <a:highlight>
                    <a:srgbClr val="FFFFFF"/>
                  </a:highlight>
                  <a:latin typeface="PT Sans Narrow"/>
                  <a:ea typeface="PT Sans Narrow"/>
                  <a:cs typeface="PT Sans Narrow"/>
                  <a:sym typeface="PT Sans Narrow"/>
                </a:rPr>
                <a:t>.</a:t>
              </a:r>
              <a:endParaRPr sz="1733" dirty="0">
                <a:solidFill>
                  <a:schemeClr val="accent1"/>
                </a:solidFill>
                <a:highlight>
                  <a:srgbClr val="FFFFFF"/>
                </a:highlight>
                <a:latin typeface="PT Sans Narrow"/>
                <a:ea typeface="PT Sans Narrow"/>
                <a:cs typeface="PT Sans Narrow"/>
                <a:sym typeface="PT Sans Narrow"/>
              </a:endParaRPr>
            </a:p>
            <a:p>
              <a:pPr algn="r"/>
              <a:r>
                <a:rPr lang="en" sz="1733" b="1" dirty="0">
                  <a:solidFill>
                    <a:schemeClr val="accent1"/>
                  </a:solidFill>
                  <a:highlight>
                    <a:srgbClr val="FFFFFF"/>
                  </a:highlight>
                  <a:latin typeface="PT Sans Narrow"/>
                  <a:ea typeface="PT Sans Narrow"/>
                  <a:cs typeface="PT Sans Narrow"/>
                  <a:sym typeface="PT Sans Narrow"/>
                </a:rPr>
                <a:t>Include an evaluation of the participant(s), facilitator(s), the SLE, the facility, and the support team</a:t>
              </a:r>
              <a:endParaRPr sz="1733" b="1" dirty="0">
                <a:solidFill>
                  <a:schemeClr val="accent1"/>
                </a:solidFill>
                <a:highlight>
                  <a:srgbClr val="FFFFFF"/>
                </a:highlight>
                <a:latin typeface="PT Sans Narrow"/>
                <a:ea typeface="PT Sans Narrow"/>
                <a:cs typeface="PT Sans Narrow"/>
                <a:sym typeface="PT Sans Narrow"/>
              </a:endParaRPr>
            </a:p>
            <a:p>
              <a:pPr algn="r"/>
              <a:endParaRPr sz="1600" dirty="0">
                <a:solidFill>
                  <a:schemeClr val="bg2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algn="r">
                <a:spcBef>
                  <a:spcPts val="2133"/>
                </a:spcBef>
              </a:pPr>
              <a:endParaRPr sz="1600" b="1" dirty="0">
                <a:latin typeface="Roboto"/>
                <a:ea typeface="Roboto"/>
                <a:cs typeface="Roboto"/>
                <a:sym typeface="Roboto"/>
              </a:endParaRPr>
            </a:p>
            <a:p>
              <a:pPr algn="r">
                <a:spcBef>
                  <a:spcPts val="2133"/>
                </a:spcBef>
                <a:spcAft>
                  <a:spcPts val="2133"/>
                </a:spcAft>
              </a:pPr>
              <a:r>
                <a:rPr lang="en" sz="1600" b="1" dirty="0">
                  <a:latin typeface="Roboto"/>
                  <a:ea typeface="Roboto"/>
                  <a:cs typeface="Roboto"/>
                  <a:sym typeface="Roboto"/>
                </a:rPr>
                <a:t> </a:t>
              </a:r>
              <a:endParaRPr sz="1067" b="1" dirty="0"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220" name="Google Shape;220;p39"/>
            <p:cNvCxnSpPr/>
            <p:nvPr/>
          </p:nvCxnSpPr>
          <p:spPr>
            <a:xfrm rot="10800000">
              <a:off x="2641913" y="1831625"/>
              <a:ext cx="1044300" cy="0"/>
            </a:xfrm>
            <a:prstGeom prst="straightConnector1">
              <a:avLst/>
            </a:prstGeom>
            <a:noFill/>
            <a:ln w="9525" cap="flat" cmpd="sng">
              <a:solidFill>
                <a:srgbClr val="1F887E"/>
              </a:solidFill>
              <a:prstDash val="solid"/>
              <a:round/>
              <a:headEnd type="none" w="sm" len="sm"/>
              <a:tailEnd type="oval" w="med" len="med"/>
            </a:ln>
          </p:spPr>
        </p:cxnSp>
      </p:grpSp>
      <p:grpSp>
        <p:nvGrpSpPr>
          <p:cNvPr id="221" name="Google Shape;221;p39"/>
          <p:cNvGrpSpPr/>
          <p:nvPr/>
        </p:nvGrpSpPr>
        <p:grpSpPr>
          <a:xfrm>
            <a:off x="512767" y="4322500"/>
            <a:ext cx="4579984" cy="1719600"/>
            <a:chOff x="517925" y="3149375"/>
            <a:chExt cx="3434988" cy="1289700"/>
          </a:xfrm>
        </p:grpSpPr>
        <p:sp>
          <p:nvSpPr>
            <p:cNvPr id="222" name="Google Shape;222;p39"/>
            <p:cNvSpPr txBox="1"/>
            <p:nvPr/>
          </p:nvSpPr>
          <p:spPr>
            <a:xfrm>
              <a:off x="517925" y="3149375"/>
              <a:ext cx="2124000" cy="1289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r"/>
              <a:r>
                <a:rPr lang="en" sz="2400" b="1" u="sng" dirty="0" err="1">
                  <a:solidFill>
                    <a:schemeClr val="dk2"/>
                  </a:solidFill>
                  <a:latin typeface="PT Sans Narrow"/>
                  <a:ea typeface="PT Sans Narrow"/>
                  <a:cs typeface="PT Sans Narrow"/>
                  <a:sym typeface="PT Sans Narrow"/>
                </a:rPr>
                <a:t>Prebrief</a:t>
              </a:r>
              <a:endParaRPr sz="2400" b="1" u="sng" dirty="0">
                <a:solidFill>
                  <a:schemeClr val="dk2"/>
                </a:solidFill>
                <a:latin typeface="PT Sans Narrow"/>
                <a:ea typeface="PT Sans Narrow"/>
                <a:cs typeface="PT Sans Narrow"/>
                <a:sym typeface="PT Sans Narrow"/>
              </a:endParaRPr>
            </a:p>
            <a:p>
              <a:pPr algn="r"/>
              <a:endParaRPr sz="800" b="1" dirty="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endParaRPr>
            </a:p>
            <a:p>
              <a:pPr algn="r"/>
              <a:r>
                <a:rPr lang="en" sz="1733" b="1" dirty="0">
                  <a:solidFill>
                    <a:schemeClr val="accent1"/>
                  </a:solidFill>
                  <a:latin typeface="PT Sans Narrow"/>
                  <a:ea typeface="PT Sans Narrow"/>
                  <a:cs typeface="PT Sans Narrow"/>
                  <a:sym typeface="PT Sans Narrow"/>
                </a:rPr>
                <a:t>Set the stage and share the rules</a:t>
              </a:r>
              <a:endParaRPr sz="1733" b="1" dirty="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endParaRPr>
            </a:p>
            <a:p>
              <a:pPr algn="r"/>
              <a:r>
                <a:rPr lang="en" sz="1733" b="1" dirty="0">
                  <a:solidFill>
                    <a:schemeClr val="accent1"/>
                  </a:solidFill>
                  <a:latin typeface="PT Sans Narrow"/>
                  <a:ea typeface="PT Sans Narrow"/>
                  <a:cs typeface="PT Sans Narrow"/>
                  <a:sym typeface="PT Sans Narrow"/>
                </a:rPr>
                <a:t>Orientation to the equipment/space</a:t>
              </a:r>
              <a:endParaRPr sz="1733" b="1" dirty="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endParaRPr>
            </a:p>
            <a:p>
              <a:pPr algn="r"/>
              <a:r>
                <a:rPr lang="en" sz="1733" b="1" dirty="0">
                  <a:solidFill>
                    <a:schemeClr val="accent1"/>
                  </a:solidFill>
                  <a:latin typeface="PT Sans Narrow"/>
                  <a:ea typeface="PT Sans Narrow"/>
                  <a:cs typeface="PT Sans Narrow"/>
                  <a:sym typeface="PT Sans Narrow"/>
                </a:rPr>
                <a:t>Introduction to the scenario</a:t>
              </a:r>
              <a:endParaRPr sz="1733" b="1" dirty="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endParaRPr>
            </a:p>
            <a:p>
              <a:pPr algn="r"/>
              <a:r>
                <a:rPr lang="en" sz="1733" b="1" dirty="0">
                  <a:solidFill>
                    <a:schemeClr val="accent1"/>
                  </a:solidFill>
                  <a:latin typeface="PT Sans Narrow"/>
                  <a:ea typeface="PT Sans Narrow"/>
                  <a:cs typeface="PT Sans Narrow"/>
                  <a:sym typeface="PT Sans Narrow"/>
                </a:rPr>
                <a:t>Sharing of objectives and assessment measures</a:t>
              </a:r>
              <a:endParaRPr sz="1733" b="1" dirty="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endParaRPr>
            </a:p>
            <a:p>
              <a:pPr algn="r">
                <a:spcAft>
                  <a:spcPts val="2133"/>
                </a:spcAft>
              </a:pPr>
              <a:endParaRPr sz="1067" b="1" dirty="0"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223" name="Google Shape;223;p39"/>
            <p:cNvCxnSpPr/>
            <p:nvPr/>
          </p:nvCxnSpPr>
          <p:spPr>
            <a:xfrm rot="10800000">
              <a:off x="2641913" y="3565625"/>
              <a:ext cx="1311000" cy="0"/>
            </a:xfrm>
            <a:prstGeom prst="straightConnector1">
              <a:avLst/>
            </a:prstGeom>
            <a:noFill/>
            <a:ln w="9525" cap="flat" cmpd="sng">
              <a:solidFill>
                <a:srgbClr val="1D7E74"/>
              </a:solidFill>
              <a:prstDash val="solid"/>
              <a:round/>
              <a:headEnd type="none" w="sm" len="sm"/>
              <a:tailEnd type="oval" w="med" len="med"/>
            </a:ln>
          </p:spPr>
        </p:cxnSp>
      </p:grpSp>
      <p:grpSp>
        <p:nvGrpSpPr>
          <p:cNvPr id="224" name="Google Shape;224;p39"/>
          <p:cNvGrpSpPr/>
          <p:nvPr/>
        </p:nvGrpSpPr>
        <p:grpSpPr>
          <a:xfrm>
            <a:off x="3584993" y="976026"/>
            <a:ext cx="5024696" cy="5032545"/>
            <a:chOff x="2675582" y="676586"/>
            <a:chExt cx="3793942" cy="3790328"/>
          </a:xfrm>
        </p:grpSpPr>
        <p:sp>
          <p:nvSpPr>
            <p:cNvPr id="225" name="Google Shape;225;p39"/>
            <p:cNvSpPr/>
            <p:nvPr/>
          </p:nvSpPr>
          <p:spPr>
            <a:xfrm rot="-7199815">
              <a:off x="3183352" y="1184485"/>
              <a:ext cx="2774659" cy="2774659"/>
            </a:xfrm>
            <a:prstGeom prst="blockArc">
              <a:avLst>
                <a:gd name="adj1" fmla="val 12622480"/>
                <a:gd name="adj2" fmla="val 18176457"/>
                <a:gd name="adj3" fmla="val 20786"/>
              </a:avLst>
            </a:prstGeom>
            <a:solidFill>
              <a:srgbClr val="0D5DD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6" name="Google Shape;226;p39"/>
            <p:cNvSpPr/>
            <p:nvPr/>
          </p:nvSpPr>
          <p:spPr>
            <a:xfrm rot="-1799815">
              <a:off x="3183352" y="1184357"/>
              <a:ext cx="2774659" cy="2774659"/>
            </a:xfrm>
            <a:prstGeom prst="blockArc">
              <a:avLst>
                <a:gd name="adj1" fmla="val 12622480"/>
                <a:gd name="adj2" fmla="val 18176457"/>
                <a:gd name="adj3" fmla="val 20786"/>
              </a:avLst>
            </a:prstGeom>
            <a:solidFill>
              <a:srgbClr val="0E65F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7" name="Google Shape;227;p39"/>
            <p:cNvSpPr/>
            <p:nvPr/>
          </p:nvSpPr>
          <p:spPr>
            <a:xfrm rot="3600185">
              <a:off x="3187094" y="1184439"/>
              <a:ext cx="2774659" cy="2774659"/>
            </a:xfrm>
            <a:prstGeom prst="blockArc">
              <a:avLst>
                <a:gd name="adj1" fmla="val 12564381"/>
                <a:gd name="adj2" fmla="val 18346131"/>
                <a:gd name="adj3" fmla="val 20844"/>
              </a:avLst>
            </a:prstGeom>
            <a:solidFill>
              <a:srgbClr val="0944A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8" name="Google Shape;228;p39"/>
            <p:cNvSpPr/>
            <p:nvPr/>
          </p:nvSpPr>
          <p:spPr>
            <a:xfrm rot="9000185">
              <a:off x="3185977" y="1184485"/>
              <a:ext cx="2774659" cy="2774659"/>
            </a:xfrm>
            <a:prstGeom prst="blockArc">
              <a:avLst>
                <a:gd name="adj1" fmla="val 12622480"/>
                <a:gd name="adj2" fmla="val 18081133"/>
                <a:gd name="adj3" fmla="val 20809"/>
              </a:avLst>
            </a:prstGeom>
            <a:solidFill>
              <a:srgbClr val="0C58D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grpSp>
          <p:nvGrpSpPr>
            <p:cNvPr id="229" name="Google Shape;229;p39"/>
            <p:cNvGrpSpPr/>
            <p:nvPr/>
          </p:nvGrpSpPr>
          <p:grpSpPr>
            <a:xfrm rot="5400000">
              <a:off x="5379663" y="2278951"/>
              <a:ext cx="585001" cy="585472"/>
              <a:chOff x="1967628" y="812211"/>
              <a:chExt cx="588000" cy="588000"/>
            </a:xfrm>
          </p:grpSpPr>
          <p:sp>
            <p:nvSpPr>
              <p:cNvPr id="230" name="Google Shape;230;p39"/>
              <p:cNvSpPr/>
              <p:nvPr/>
            </p:nvSpPr>
            <p:spPr>
              <a:xfrm rot="39023">
                <a:off x="1970909" y="815492"/>
                <a:ext cx="581437" cy="581437"/>
              </a:xfrm>
              <a:prstGeom prst="pie">
                <a:avLst>
                  <a:gd name="adj1" fmla="val 6190354"/>
                  <a:gd name="adj2" fmla="val 14996165"/>
                </a:avLst>
              </a:prstGeom>
              <a:solidFill>
                <a:srgbClr val="0C58D3"/>
              </a:solidFill>
              <a:ln>
                <a:noFill/>
              </a:ln>
              <a:effectLst>
                <a:outerShdw blurRad="142875" algn="bl" rotWithShape="0">
                  <a:srgbClr val="000000">
                    <a:alpha val="43000"/>
                  </a:srgb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31" name="Google Shape;231;p39"/>
              <p:cNvSpPr/>
              <p:nvPr/>
            </p:nvSpPr>
            <p:spPr>
              <a:xfrm rot="10800000">
                <a:off x="1970875" y="815525"/>
                <a:ext cx="581400" cy="581400"/>
              </a:xfrm>
              <a:prstGeom prst="pie">
                <a:avLst>
                  <a:gd name="adj1" fmla="val 4028252"/>
                  <a:gd name="adj2" fmla="val 17183677"/>
                </a:avLst>
              </a:prstGeom>
              <a:solidFill>
                <a:srgbClr val="0C58D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grpSp>
          <p:nvGrpSpPr>
            <p:cNvPr id="232" name="Google Shape;232;p39"/>
            <p:cNvGrpSpPr/>
            <p:nvPr/>
          </p:nvGrpSpPr>
          <p:grpSpPr>
            <a:xfrm rot="10800000">
              <a:off x="4280709" y="3378529"/>
              <a:ext cx="585001" cy="585472"/>
              <a:chOff x="1967628" y="812211"/>
              <a:chExt cx="588000" cy="588000"/>
            </a:xfrm>
          </p:grpSpPr>
          <p:sp>
            <p:nvSpPr>
              <p:cNvPr id="233" name="Google Shape;233;p39"/>
              <p:cNvSpPr/>
              <p:nvPr/>
            </p:nvSpPr>
            <p:spPr>
              <a:xfrm rot="39023">
                <a:off x="1970909" y="815492"/>
                <a:ext cx="581437" cy="581437"/>
              </a:xfrm>
              <a:prstGeom prst="pie">
                <a:avLst>
                  <a:gd name="adj1" fmla="val 6190354"/>
                  <a:gd name="adj2" fmla="val 14996165"/>
                </a:avLst>
              </a:prstGeom>
              <a:solidFill>
                <a:srgbClr val="0D5DDF"/>
              </a:solidFill>
              <a:ln>
                <a:noFill/>
              </a:ln>
              <a:effectLst>
                <a:outerShdw blurRad="142875" algn="bl" rotWithShape="0">
                  <a:srgbClr val="000000">
                    <a:alpha val="43000"/>
                  </a:srgb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34" name="Google Shape;234;p39"/>
              <p:cNvSpPr/>
              <p:nvPr/>
            </p:nvSpPr>
            <p:spPr>
              <a:xfrm rot="10800000">
                <a:off x="1970875" y="815525"/>
                <a:ext cx="581400" cy="581400"/>
              </a:xfrm>
              <a:prstGeom prst="pie">
                <a:avLst>
                  <a:gd name="adj1" fmla="val 4028252"/>
                  <a:gd name="adj2" fmla="val 17183677"/>
                </a:avLst>
              </a:prstGeom>
              <a:solidFill>
                <a:srgbClr val="0D5DD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grpSp>
          <p:nvGrpSpPr>
            <p:cNvPr id="235" name="Google Shape;235;p39"/>
            <p:cNvGrpSpPr/>
            <p:nvPr/>
          </p:nvGrpSpPr>
          <p:grpSpPr>
            <a:xfrm rot="-5400000">
              <a:off x="3179922" y="2281478"/>
              <a:ext cx="585001" cy="585472"/>
              <a:chOff x="1967628" y="812211"/>
              <a:chExt cx="588000" cy="588000"/>
            </a:xfrm>
          </p:grpSpPr>
          <p:sp>
            <p:nvSpPr>
              <p:cNvPr id="236" name="Google Shape;236;p39"/>
              <p:cNvSpPr/>
              <p:nvPr/>
            </p:nvSpPr>
            <p:spPr>
              <a:xfrm rot="39023">
                <a:off x="1970909" y="815492"/>
                <a:ext cx="581437" cy="581437"/>
              </a:xfrm>
              <a:prstGeom prst="pie">
                <a:avLst>
                  <a:gd name="adj1" fmla="val 6190354"/>
                  <a:gd name="adj2" fmla="val 14996165"/>
                </a:avLst>
              </a:prstGeom>
              <a:solidFill>
                <a:srgbClr val="0E65F0"/>
              </a:solidFill>
              <a:ln>
                <a:noFill/>
              </a:ln>
              <a:effectLst>
                <a:outerShdw blurRad="142875" algn="bl" rotWithShape="0">
                  <a:srgbClr val="000000">
                    <a:alpha val="43000"/>
                  </a:srgb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37" name="Google Shape;237;p39"/>
              <p:cNvSpPr/>
              <p:nvPr/>
            </p:nvSpPr>
            <p:spPr>
              <a:xfrm rot="10800000">
                <a:off x="1970875" y="815525"/>
                <a:ext cx="581400" cy="581400"/>
              </a:xfrm>
              <a:prstGeom prst="pie">
                <a:avLst>
                  <a:gd name="adj1" fmla="val 4028252"/>
                  <a:gd name="adj2" fmla="val 17183677"/>
                </a:avLst>
              </a:prstGeom>
              <a:solidFill>
                <a:srgbClr val="0E65F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sp>
          <p:nvSpPr>
            <p:cNvPr id="238" name="Google Shape;238;p39"/>
            <p:cNvSpPr txBox="1"/>
            <p:nvPr/>
          </p:nvSpPr>
          <p:spPr>
            <a:xfrm>
              <a:off x="3214513" y="2360618"/>
              <a:ext cx="507900" cy="266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algn="ctr"/>
              <a:r>
                <a:rPr lang="en" sz="2133" b="1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1</a:t>
              </a:r>
              <a:endParaRPr sz="2133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39" name="Google Shape;239;p39"/>
            <p:cNvSpPr txBox="1"/>
            <p:nvPr/>
          </p:nvSpPr>
          <p:spPr>
            <a:xfrm>
              <a:off x="4335750" y="3460301"/>
              <a:ext cx="507900" cy="266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algn="ctr"/>
              <a:r>
                <a:rPr lang="en" sz="2133" b="1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2</a:t>
              </a:r>
              <a:endParaRPr sz="2133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40" name="Google Shape;240;p39"/>
            <p:cNvSpPr txBox="1"/>
            <p:nvPr/>
          </p:nvSpPr>
          <p:spPr>
            <a:xfrm>
              <a:off x="5419402" y="2360618"/>
              <a:ext cx="507900" cy="266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algn="ctr"/>
              <a:r>
                <a:rPr lang="en" sz="2133" b="1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3</a:t>
              </a:r>
              <a:endParaRPr sz="2133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grpSp>
          <p:nvGrpSpPr>
            <p:cNvPr id="241" name="Google Shape;241;p39"/>
            <p:cNvGrpSpPr/>
            <p:nvPr/>
          </p:nvGrpSpPr>
          <p:grpSpPr>
            <a:xfrm>
              <a:off x="4261689" y="1180926"/>
              <a:ext cx="585001" cy="585530"/>
              <a:chOff x="1967628" y="812211"/>
              <a:chExt cx="588000" cy="588000"/>
            </a:xfrm>
          </p:grpSpPr>
          <p:sp>
            <p:nvSpPr>
              <p:cNvPr id="242" name="Google Shape;242;p39"/>
              <p:cNvSpPr/>
              <p:nvPr/>
            </p:nvSpPr>
            <p:spPr>
              <a:xfrm rot="39023">
                <a:off x="1970909" y="815492"/>
                <a:ext cx="581437" cy="581437"/>
              </a:xfrm>
              <a:prstGeom prst="pie">
                <a:avLst>
                  <a:gd name="adj1" fmla="val 6190354"/>
                  <a:gd name="adj2" fmla="val 14996165"/>
                </a:avLst>
              </a:prstGeom>
              <a:solidFill>
                <a:srgbClr val="0944A1"/>
              </a:solidFill>
              <a:ln>
                <a:noFill/>
              </a:ln>
              <a:effectLst>
                <a:outerShdw blurRad="142875" algn="bl" rotWithShape="0">
                  <a:srgbClr val="000000">
                    <a:alpha val="43000"/>
                  </a:srgb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43" name="Google Shape;243;p39"/>
              <p:cNvSpPr/>
              <p:nvPr/>
            </p:nvSpPr>
            <p:spPr>
              <a:xfrm rot="10800000">
                <a:off x="1970875" y="815525"/>
                <a:ext cx="581400" cy="581400"/>
              </a:xfrm>
              <a:prstGeom prst="pie">
                <a:avLst>
                  <a:gd name="adj1" fmla="val 4028252"/>
                  <a:gd name="adj2" fmla="val 17183677"/>
                </a:avLst>
              </a:prstGeom>
              <a:solidFill>
                <a:srgbClr val="0944A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sp>
          <p:nvSpPr>
            <p:cNvPr id="244" name="Google Shape;244;p39"/>
            <p:cNvSpPr txBox="1"/>
            <p:nvPr/>
          </p:nvSpPr>
          <p:spPr>
            <a:xfrm>
              <a:off x="4335750" y="1254446"/>
              <a:ext cx="507900" cy="266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algn="ctr"/>
              <a:r>
                <a:rPr lang="en" sz="2133" b="1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4</a:t>
              </a:r>
              <a:endParaRPr sz="2133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45" name="Google Shape;245;p39"/>
          <p:cNvGrpSpPr/>
          <p:nvPr/>
        </p:nvGrpSpPr>
        <p:grpSpPr>
          <a:xfrm>
            <a:off x="3584993" y="976026"/>
            <a:ext cx="5024696" cy="5032545"/>
            <a:chOff x="2675582" y="676586"/>
            <a:chExt cx="3793942" cy="3790328"/>
          </a:xfrm>
        </p:grpSpPr>
        <p:sp>
          <p:nvSpPr>
            <p:cNvPr id="246" name="Google Shape;246;p39"/>
            <p:cNvSpPr/>
            <p:nvPr/>
          </p:nvSpPr>
          <p:spPr>
            <a:xfrm rot="-7199815">
              <a:off x="3183352" y="1184485"/>
              <a:ext cx="2774659" cy="2774659"/>
            </a:xfrm>
            <a:prstGeom prst="blockArc">
              <a:avLst>
                <a:gd name="adj1" fmla="val 12622480"/>
                <a:gd name="adj2" fmla="val 18176457"/>
                <a:gd name="adj3" fmla="val 20786"/>
              </a:avLst>
            </a:prstGeom>
            <a:solidFill>
              <a:srgbClr val="1D7E7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7" name="Google Shape;247;p39"/>
            <p:cNvSpPr/>
            <p:nvPr/>
          </p:nvSpPr>
          <p:spPr>
            <a:xfrm rot="-1799815">
              <a:off x="3183352" y="1184357"/>
              <a:ext cx="2774659" cy="2774659"/>
            </a:xfrm>
            <a:prstGeom prst="blockArc">
              <a:avLst>
                <a:gd name="adj1" fmla="val 12622480"/>
                <a:gd name="adj2" fmla="val 18176457"/>
                <a:gd name="adj3" fmla="val 20786"/>
              </a:avLst>
            </a:prstGeom>
            <a:solidFill>
              <a:srgbClr val="1F887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8" name="Google Shape;248;p39"/>
            <p:cNvSpPr/>
            <p:nvPr/>
          </p:nvSpPr>
          <p:spPr>
            <a:xfrm rot="3600185">
              <a:off x="3187094" y="1184439"/>
              <a:ext cx="2774659" cy="2774659"/>
            </a:xfrm>
            <a:prstGeom prst="blockArc">
              <a:avLst>
                <a:gd name="adj1" fmla="val 12564381"/>
                <a:gd name="adj2" fmla="val 18346131"/>
                <a:gd name="adj3" fmla="val 20844"/>
              </a:avLst>
            </a:prstGeom>
            <a:solidFill>
              <a:srgbClr val="155B5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9" name="Google Shape;249;p39"/>
            <p:cNvSpPr/>
            <p:nvPr/>
          </p:nvSpPr>
          <p:spPr>
            <a:xfrm rot="9000185">
              <a:off x="3185977" y="1184485"/>
              <a:ext cx="2774659" cy="2774659"/>
            </a:xfrm>
            <a:prstGeom prst="blockArc">
              <a:avLst>
                <a:gd name="adj1" fmla="val 12622480"/>
                <a:gd name="adj2" fmla="val 18081133"/>
                <a:gd name="adj3" fmla="val 20809"/>
              </a:avLst>
            </a:prstGeom>
            <a:solidFill>
              <a:srgbClr val="1B786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grpSp>
          <p:nvGrpSpPr>
            <p:cNvPr id="250" name="Google Shape;250;p39"/>
            <p:cNvGrpSpPr/>
            <p:nvPr/>
          </p:nvGrpSpPr>
          <p:grpSpPr>
            <a:xfrm rot="5400000">
              <a:off x="5379663" y="2278951"/>
              <a:ext cx="585001" cy="585472"/>
              <a:chOff x="1967628" y="812211"/>
              <a:chExt cx="588000" cy="588000"/>
            </a:xfrm>
          </p:grpSpPr>
          <p:sp>
            <p:nvSpPr>
              <p:cNvPr id="251" name="Google Shape;251;p39"/>
              <p:cNvSpPr/>
              <p:nvPr/>
            </p:nvSpPr>
            <p:spPr>
              <a:xfrm rot="39023">
                <a:off x="1970909" y="815492"/>
                <a:ext cx="581437" cy="581437"/>
              </a:xfrm>
              <a:prstGeom prst="pie">
                <a:avLst>
                  <a:gd name="adj1" fmla="val 6190354"/>
                  <a:gd name="adj2" fmla="val 14996165"/>
                </a:avLst>
              </a:prstGeom>
              <a:solidFill>
                <a:srgbClr val="1B786E"/>
              </a:solidFill>
              <a:ln>
                <a:noFill/>
              </a:ln>
              <a:effectLst>
                <a:outerShdw blurRad="142875" algn="bl" rotWithShape="0">
                  <a:srgbClr val="000000">
                    <a:alpha val="43000"/>
                  </a:srgb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52" name="Google Shape;252;p39"/>
              <p:cNvSpPr/>
              <p:nvPr/>
            </p:nvSpPr>
            <p:spPr>
              <a:xfrm rot="10800000">
                <a:off x="1970875" y="815525"/>
                <a:ext cx="581400" cy="581400"/>
              </a:xfrm>
              <a:prstGeom prst="pie">
                <a:avLst>
                  <a:gd name="adj1" fmla="val 4028252"/>
                  <a:gd name="adj2" fmla="val 17183677"/>
                </a:avLst>
              </a:prstGeom>
              <a:solidFill>
                <a:srgbClr val="1B786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grpSp>
          <p:nvGrpSpPr>
            <p:cNvPr id="253" name="Google Shape;253;p39"/>
            <p:cNvGrpSpPr/>
            <p:nvPr/>
          </p:nvGrpSpPr>
          <p:grpSpPr>
            <a:xfrm rot="10800000">
              <a:off x="4280709" y="3378529"/>
              <a:ext cx="585001" cy="585472"/>
              <a:chOff x="1967628" y="812211"/>
              <a:chExt cx="588000" cy="588000"/>
            </a:xfrm>
          </p:grpSpPr>
          <p:sp>
            <p:nvSpPr>
              <p:cNvPr id="254" name="Google Shape;254;p39"/>
              <p:cNvSpPr/>
              <p:nvPr/>
            </p:nvSpPr>
            <p:spPr>
              <a:xfrm rot="39023">
                <a:off x="1970909" y="815492"/>
                <a:ext cx="581437" cy="581437"/>
              </a:xfrm>
              <a:prstGeom prst="pie">
                <a:avLst>
                  <a:gd name="adj1" fmla="val 6190354"/>
                  <a:gd name="adj2" fmla="val 14996165"/>
                </a:avLst>
              </a:prstGeom>
              <a:solidFill>
                <a:srgbClr val="1D7E74"/>
              </a:solidFill>
              <a:ln>
                <a:noFill/>
              </a:ln>
              <a:effectLst>
                <a:outerShdw blurRad="142875" algn="bl" rotWithShape="0">
                  <a:srgbClr val="000000">
                    <a:alpha val="43000"/>
                  </a:srgb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55" name="Google Shape;255;p39"/>
              <p:cNvSpPr/>
              <p:nvPr/>
            </p:nvSpPr>
            <p:spPr>
              <a:xfrm rot="10800000">
                <a:off x="1970875" y="815525"/>
                <a:ext cx="581400" cy="581400"/>
              </a:xfrm>
              <a:prstGeom prst="pie">
                <a:avLst>
                  <a:gd name="adj1" fmla="val 4028252"/>
                  <a:gd name="adj2" fmla="val 17183677"/>
                </a:avLst>
              </a:prstGeom>
              <a:solidFill>
                <a:srgbClr val="1D7E7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grpSp>
          <p:nvGrpSpPr>
            <p:cNvPr id="256" name="Google Shape;256;p39"/>
            <p:cNvGrpSpPr/>
            <p:nvPr/>
          </p:nvGrpSpPr>
          <p:grpSpPr>
            <a:xfrm rot="-5400000">
              <a:off x="3179922" y="2281478"/>
              <a:ext cx="585001" cy="585472"/>
              <a:chOff x="1967628" y="812211"/>
              <a:chExt cx="588000" cy="588000"/>
            </a:xfrm>
          </p:grpSpPr>
          <p:sp>
            <p:nvSpPr>
              <p:cNvPr id="257" name="Google Shape;257;p39"/>
              <p:cNvSpPr/>
              <p:nvPr/>
            </p:nvSpPr>
            <p:spPr>
              <a:xfrm rot="39023">
                <a:off x="1970909" y="815492"/>
                <a:ext cx="581437" cy="581437"/>
              </a:xfrm>
              <a:prstGeom prst="pie">
                <a:avLst>
                  <a:gd name="adj1" fmla="val 6190354"/>
                  <a:gd name="adj2" fmla="val 14996165"/>
                </a:avLst>
              </a:prstGeom>
              <a:solidFill>
                <a:srgbClr val="1F887E"/>
              </a:solidFill>
              <a:ln>
                <a:noFill/>
              </a:ln>
              <a:effectLst>
                <a:outerShdw blurRad="142875" algn="bl" rotWithShape="0">
                  <a:srgbClr val="000000">
                    <a:alpha val="43000"/>
                  </a:srgb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58" name="Google Shape;258;p39"/>
              <p:cNvSpPr/>
              <p:nvPr/>
            </p:nvSpPr>
            <p:spPr>
              <a:xfrm rot="10800000">
                <a:off x="1970875" y="815525"/>
                <a:ext cx="581400" cy="581400"/>
              </a:xfrm>
              <a:prstGeom prst="pie">
                <a:avLst>
                  <a:gd name="adj1" fmla="val 4028252"/>
                  <a:gd name="adj2" fmla="val 17183677"/>
                </a:avLst>
              </a:prstGeom>
              <a:solidFill>
                <a:srgbClr val="1F887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sp>
          <p:nvSpPr>
            <p:cNvPr id="259" name="Google Shape;259;p39"/>
            <p:cNvSpPr txBox="1"/>
            <p:nvPr/>
          </p:nvSpPr>
          <p:spPr>
            <a:xfrm>
              <a:off x="3214513" y="2360618"/>
              <a:ext cx="507900" cy="266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algn="ctr"/>
              <a:r>
                <a:rPr lang="en" sz="2133" b="1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01</a:t>
              </a:r>
              <a:endParaRPr sz="2133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60" name="Google Shape;260;p39"/>
            <p:cNvSpPr txBox="1"/>
            <p:nvPr/>
          </p:nvSpPr>
          <p:spPr>
            <a:xfrm>
              <a:off x="4335750" y="3460301"/>
              <a:ext cx="507900" cy="266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algn="ctr"/>
              <a:r>
                <a:rPr lang="en" sz="2133" b="1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02</a:t>
              </a:r>
              <a:endParaRPr sz="2133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61" name="Google Shape;261;p39"/>
            <p:cNvSpPr txBox="1"/>
            <p:nvPr/>
          </p:nvSpPr>
          <p:spPr>
            <a:xfrm>
              <a:off x="5419402" y="2360618"/>
              <a:ext cx="507900" cy="266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algn="ctr"/>
              <a:r>
                <a:rPr lang="en" sz="2133" b="1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03</a:t>
              </a:r>
              <a:endParaRPr sz="2133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grpSp>
          <p:nvGrpSpPr>
            <p:cNvPr id="262" name="Google Shape;262;p39"/>
            <p:cNvGrpSpPr/>
            <p:nvPr/>
          </p:nvGrpSpPr>
          <p:grpSpPr>
            <a:xfrm>
              <a:off x="4261689" y="1180926"/>
              <a:ext cx="585001" cy="585530"/>
              <a:chOff x="1967628" y="812211"/>
              <a:chExt cx="588000" cy="588000"/>
            </a:xfrm>
          </p:grpSpPr>
          <p:sp>
            <p:nvSpPr>
              <p:cNvPr id="263" name="Google Shape;263;p39"/>
              <p:cNvSpPr/>
              <p:nvPr/>
            </p:nvSpPr>
            <p:spPr>
              <a:xfrm rot="39023">
                <a:off x="1970909" y="815492"/>
                <a:ext cx="581437" cy="581437"/>
              </a:xfrm>
              <a:prstGeom prst="pie">
                <a:avLst>
                  <a:gd name="adj1" fmla="val 6190354"/>
                  <a:gd name="adj2" fmla="val 14996165"/>
                </a:avLst>
              </a:prstGeom>
              <a:solidFill>
                <a:srgbClr val="155B54"/>
              </a:solidFill>
              <a:ln>
                <a:noFill/>
              </a:ln>
              <a:effectLst>
                <a:outerShdw blurRad="142875" algn="bl" rotWithShape="0">
                  <a:srgbClr val="000000">
                    <a:alpha val="43000"/>
                  </a:srgb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64" name="Google Shape;264;p39"/>
              <p:cNvSpPr/>
              <p:nvPr/>
            </p:nvSpPr>
            <p:spPr>
              <a:xfrm rot="10800000">
                <a:off x="1970875" y="815525"/>
                <a:ext cx="581400" cy="581400"/>
              </a:xfrm>
              <a:prstGeom prst="pie">
                <a:avLst>
                  <a:gd name="adj1" fmla="val 4028252"/>
                  <a:gd name="adj2" fmla="val 17183677"/>
                </a:avLst>
              </a:prstGeom>
              <a:solidFill>
                <a:srgbClr val="155B5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sp>
          <p:nvSpPr>
            <p:cNvPr id="265" name="Google Shape;265;p39"/>
            <p:cNvSpPr txBox="1"/>
            <p:nvPr/>
          </p:nvSpPr>
          <p:spPr>
            <a:xfrm>
              <a:off x="4335750" y="1254446"/>
              <a:ext cx="507900" cy="266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algn="ctr"/>
              <a:r>
                <a:rPr lang="en" sz="2133" b="1" dirty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04</a:t>
              </a:r>
              <a:endParaRPr sz="2133" b="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pic>
        <p:nvPicPr>
          <p:cNvPr id="57" name="Picture 56">
            <a:extLst>
              <a:ext uri="{FF2B5EF4-FFF2-40B4-BE49-F238E27FC236}">
                <a16:creationId xmlns:a16="http://schemas.microsoft.com/office/drawing/2014/main" id="{A65CAAA8-C1E7-7048-B31B-B3352DFE58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2679" y="2330682"/>
            <a:ext cx="5374454" cy="2670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233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9045D7-330C-7046-A93D-E713DB3B31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23944" y="2901295"/>
            <a:ext cx="5580888" cy="4351200"/>
          </a:xfrm>
        </p:spPr>
        <p:txBody>
          <a:bodyPr/>
          <a:lstStyle/>
          <a:p>
            <a:pPr marL="126997" indent="0">
              <a:buNone/>
            </a:pPr>
            <a:r>
              <a:rPr lang="en-US" b="1" dirty="0">
                <a:solidFill>
                  <a:schemeClr val="accent1"/>
                </a:solidFill>
              </a:rPr>
              <a:t>Debriefing is the ‘heart and soul’ of any simulation experience</a:t>
            </a:r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FB61895C-17F5-FB48-8797-3F1014B5E9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26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160"/>
                    </a14:imgEffect>
                    <a14:imgEffect>
                      <a14:saturation sat="15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1320" y="1524000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18981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72DA93-03C8-A844-8AAC-D5BEF7594A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-3434301" y="1825625"/>
            <a:ext cx="10515600" cy="43512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9ACE9306-F1F0-FC45-BFBF-53A47BCC45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8398" y="600495"/>
            <a:ext cx="8343193" cy="5892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107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7A0BCF-04D2-4A43-90DE-AB6A00991E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687" y="1736725"/>
            <a:ext cx="3276600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ASHA Standards</a:t>
            </a:r>
            <a:br>
              <a:rPr lang="en-US" dirty="0"/>
            </a:br>
            <a:br>
              <a:rPr lang="en-US" dirty="0"/>
            </a:br>
            <a:r>
              <a:rPr lang="en-US" dirty="0"/>
              <a:t>FAQs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EB6F7A8-3EFF-2449-A3C5-B5D0D885AC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46443" y="480095"/>
            <a:ext cx="7335079" cy="5896978"/>
          </a:xfrm>
        </p:spPr>
      </p:pic>
    </p:spTree>
    <p:extLst>
      <p:ext uri="{BB962C8B-B14F-4D97-AF65-F5344CB8AC3E}">
        <p14:creationId xmlns:p14="http://schemas.microsoft.com/office/powerpoint/2010/main" val="9840795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862</Words>
  <Application>Microsoft Office PowerPoint</Application>
  <PresentationFormat>Widescreen</PresentationFormat>
  <Paragraphs>133</Paragraphs>
  <Slides>13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Calibri</vt:lpstr>
      <vt:lpstr>Calibri Light</vt:lpstr>
      <vt:lpstr>Comic Sans MS</vt:lpstr>
      <vt:lpstr>Helvetica Neue</vt:lpstr>
      <vt:lpstr>PT Sans Narrow</vt:lpstr>
      <vt:lpstr>Roboto</vt:lpstr>
      <vt:lpstr>Office Theme</vt:lpstr>
      <vt:lpstr>  Simulations in CSD And the importance of keeping your head down and eyes on the ball</vt:lpstr>
      <vt:lpstr>As a result of our time together...</vt:lpstr>
      <vt:lpstr>PowerPoint Presentation</vt:lpstr>
      <vt:lpstr>PowerPoint Presentation</vt:lpstr>
      <vt:lpstr>Simulation Learning Experiences (SLE)</vt:lpstr>
      <vt:lpstr>Stages of a SLE</vt:lpstr>
      <vt:lpstr>PowerPoint Presentation</vt:lpstr>
      <vt:lpstr>PowerPoint Presentation</vt:lpstr>
      <vt:lpstr>ASHA Standards  FAQs</vt:lpstr>
      <vt:lpstr>INACSL Standards of Best Practice: Simulations  </vt:lpstr>
      <vt:lpstr>PowerPoint Presentation</vt:lpstr>
      <vt:lpstr>THIS IS NOT A PROMOTION or ENDORSEMENT BUT IF YOUR USING IT, READ THE MANUAL or at least the FAQ</vt:lpstr>
      <vt:lpstr>Join us for our next topics…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Simulations in CSD And the importance of keeping your head down and eyes on the ball</dc:title>
  <dc:creator>Dudding, Carol Cardinale - duddincc</dc:creator>
  <cp:lastModifiedBy>ned@capcsd.org</cp:lastModifiedBy>
  <cp:revision>9</cp:revision>
  <dcterms:created xsi:type="dcterms:W3CDTF">2020-04-09T14:02:51Z</dcterms:created>
  <dcterms:modified xsi:type="dcterms:W3CDTF">2020-04-09T20:30:05Z</dcterms:modified>
</cp:coreProperties>
</file>