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92" r:id="rId2"/>
    <p:sldId id="393" r:id="rId3"/>
    <p:sldId id="401" r:id="rId4"/>
    <p:sldId id="394" r:id="rId5"/>
    <p:sldId id="395" r:id="rId6"/>
    <p:sldId id="259" r:id="rId7"/>
    <p:sldId id="402" r:id="rId8"/>
    <p:sldId id="403" r:id="rId9"/>
    <p:sldId id="404" r:id="rId10"/>
    <p:sldId id="409" r:id="rId11"/>
    <p:sldId id="405" r:id="rId12"/>
    <p:sldId id="406" r:id="rId13"/>
    <p:sldId id="407" r:id="rId14"/>
    <p:sldId id="408" r:id="rId15"/>
    <p:sldId id="275" r:id="rId16"/>
    <p:sldId id="257" r:id="rId17"/>
    <p:sldId id="256" r:id="rId18"/>
    <p:sldId id="410" r:id="rId19"/>
    <p:sldId id="260" r:id="rId20"/>
    <p:sldId id="261" r:id="rId21"/>
    <p:sldId id="262" r:id="rId22"/>
    <p:sldId id="281" r:id="rId23"/>
    <p:sldId id="282" r:id="rId24"/>
    <p:sldId id="278" r:id="rId25"/>
    <p:sldId id="279" r:id="rId26"/>
    <p:sldId id="284" r:id="rId27"/>
    <p:sldId id="285" r:id="rId28"/>
    <p:sldId id="266" r:id="rId29"/>
    <p:sldId id="268" r:id="rId30"/>
    <p:sldId id="269" r:id="rId31"/>
    <p:sldId id="271" r:id="rId32"/>
    <p:sldId id="272" r:id="rId33"/>
    <p:sldId id="263" r:id="rId34"/>
    <p:sldId id="276"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Lewis" initials="CL" lastIdx="21" clrIdx="0">
    <p:extLst>
      <p:ext uri="{19B8F6BF-5375-455C-9EA6-DF929625EA0E}">
        <p15:presenceInfo xmlns:p15="http://schemas.microsoft.com/office/powerpoint/2012/main" userId="S-1-5-21-1229272821-1563985344-1801674531-4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21B"/>
    <a:srgbClr val="ED1C24"/>
    <a:srgbClr val="ABC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82" y="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EFD57E-8A7C-473D-82E1-599B37087C5C}" type="datetimeFigureOut">
              <a:rPr lang="en-US" smtClean="0"/>
              <a:t>5/10/2019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59C53F-FF88-4B4A-A082-DF123433C2FF}" type="slidenum">
              <a:rPr lang="en-US" smtClean="0"/>
              <a:t>‹#›</a:t>
            </a:fld>
            <a:endParaRPr lang="en-US"/>
          </a:p>
        </p:txBody>
      </p:sp>
    </p:spTree>
    <p:extLst>
      <p:ext uri="{BB962C8B-B14F-4D97-AF65-F5344CB8AC3E}">
        <p14:creationId xmlns:p14="http://schemas.microsoft.com/office/powerpoint/2010/main" val="73900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4E079-9AA1-40E3-89E0-ABFD9D5527BA}" type="slidenum">
              <a:rPr lang="en-US" smtClean="0"/>
              <a:pPr/>
              <a:t>1</a:t>
            </a:fld>
            <a:endParaRPr lang="en-US" dirty="0"/>
          </a:p>
        </p:txBody>
      </p:sp>
    </p:spTree>
    <p:extLst>
      <p:ext uri="{BB962C8B-B14F-4D97-AF65-F5344CB8AC3E}">
        <p14:creationId xmlns:p14="http://schemas.microsoft.com/office/powerpoint/2010/main" val="428440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4E079-9AA1-40E3-89E0-ABFD9D5527BA}" type="slidenum">
              <a:rPr lang="en-US" smtClean="0"/>
              <a:pPr/>
              <a:t>2</a:t>
            </a:fld>
            <a:endParaRPr lang="en-US" dirty="0"/>
          </a:p>
        </p:txBody>
      </p:sp>
    </p:spTree>
    <p:extLst>
      <p:ext uri="{BB962C8B-B14F-4D97-AF65-F5344CB8AC3E}">
        <p14:creationId xmlns:p14="http://schemas.microsoft.com/office/powerpoint/2010/main" val="154971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4E079-9AA1-40E3-89E0-ABFD9D5527BA}" type="slidenum">
              <a:rPr lang="en-US" smtClean="0"/>
              <a:pPr/>
              <a:t>4</a:t>
            </a:fld>
            <a:endParaRPr lang="en-US" dirty="0"/>
          </a:p>
        </p:txBody>
      </p:sp>
    </p:spTree>
    <p:extLst>
      <p:ext uri="{BB962C8B-B14F-4D97-AF65-F5344CB8AC3E}">
        <p14:creationId xmlns:p14="http://schemas.microsoft.com/office/powerpoint/2010/main" val="257244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4E079-9AA1-40E3-89E0-ABFD9D5527BA}" type="slidenum">
              <a:rPr lang="en-US" smtClean="0"/>
              <a:pPr/>
              <a:t>5</a:t>
            </a:fld>
            <a:endParaRPr lang="en-US" dirty="0"/>
          </a:p>
        </p:txBody>
      </p:sp>
    </p:spTree>
    <p:extLst>
      <p:ext uri="{BB962C8B-B14F-4D97-AF65-F5344CB8AC3E}">
        <p14:creationId xmlns:p14="http://schemas.microsoft.com/office/powerpoint/2010/main" val="2818933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9901" y="133350"/>
            <a:ext cx="3124197" cy="762000"/>
          </a:xfrm>
          <a:prstGeom prst="rect">
            <a:avLst/>
          </a:prstGeom>
        </p:spPr>
      </p:pic>
      <p:sp>
        <p:nvSpPr>
          <p:cNvPr id="2" name="TextBox 1">
            <a:extLst>
              <a:ext uri="{FF2B5EF4-FFF2-40B4-BE49-F238E27FC236}">
                <a16:creationId xmlns:a16="http://schemas.microsoft.com/office/drawing/2014/main" id="{4ABC8FA7-DDF7-478B-93E9-73B64B2E17DF}"/>
              </a:ext>
            </a:extLst>
          </p:cNvPr>
          <p:cNvSpPr txBox="1"/>
          <p:nvPr userDrawn="1"/>
        </p:nvSpPr>
        <p:spPr>
          <a:xfrm>
            <a:off x="228600" y="4552950"/>
            <a:ext cx="2209800" cy="53340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BE31666D-24D6-4F48-8459-7F81E9763FE7}"/>
              </a:ext>
            </a:extLst>
          </p:cNvPr>
          <p:cNvSpPr txBox="1"/>
          <p:nvPr userDrawn="1"/>
        </p:nvSpPr>
        <p:spPr>
          <a:xfrm>
            <a:off x="6781800" y="4552950"/>
            <a:ext cx="2209800" cy="533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0879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285648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254388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399066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239850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220682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108872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45633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29701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171545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193150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DE41648-8976-4162-8B16-73A6E10A2D7C}"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03C52B4-A794-4150-9310-EFB1A73CCEF1}" type="slidenum">
              <a:rPr lang="en-US" smtClean="0"/>
              <a:t>‹#›</a:t>
            </a:fld>
            <a:endParaRPr lang="en-US"/>
          </a:p>
        </p:txBody>
      </p:sp>
    </p:spTree>
    <p:extLst>
      <p:ext uri="{BB962C8B-B14F-4D97-AF65-F5344CB8AC3E}">
        <p14:creationId xmlns:p14="http://schemas.microsoft.com/office/powerpoint/2010/main" val="45167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4727709"/>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7.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54E59-DDC2-4B45-A04E-7FF40DC54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1047750"/>
            <a:ext cx="8046720" cy="3352800"/>
          </a:xfrm>
          <a:prstGeom prst="rect">
            <a:avLst/>
          </a:prstGeom>
        </p:spPr>
      </p:pic>
      <p:sp>
        <p:nvSpPr>
          <p:cNvPr id="8" name="TextBox 7">
            <a:extLst>
              <a:ext uri="{FF2B5EF4-FFF2-40B4-BE49-F238E27FC236}">
                <a16:creationId xmlns:a16="http://schemas.microsoft.com/office/drawing/2014/main" id="{F4FD05D0-5742-473B-ADB3-02037880FDB7}"/>
              </a:ext>
            </a:extLst>
          </p:cNvPr>
          <p:cNvSpPr txBox="1"/>
          <p:nvPr/>
        </p:nvSpPr>
        <p:spPr>
          <a:xfrm>
            <a:off x="152400" y="4663559"/>
            <a:ext cx="28194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#DataStrategyForum2019</a:t>
            </a:r>
          </a:p>
        </p:txBody>
      </p:sp>
      <p:sp>
        <p:nvSpPr>
          <p:cNvPr id="2" name="Rectangle 1">
            <a:extLst>
              <a:ext uri="{FF2B5EF4-FFF2-40B4-BE49-F238E27FC236}">
                <a16:creationId xmlns:a16="http://schemas.microsoft.com/office/drawing/2014/main" id="{5AED9F09-A43F-4F82-A050-3684E45E61A4}"/>
              </a:ext>
            </a:extLst>
          </p:cNvPr>
          <p:cNvSpPr/>
          <p:nvPr/>
        </p:nvSpPr>
        <p:spPr>
          <a:xfrm>
            <a:off x="6553200" y="379095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34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04800" y="148816"/>
            <a:ext cx="5181600" cy="707886"/>
          </a:xfrm>
          <a:prstGeom prst="rect">
            <a:avLst/>
          </a:prstGeom>
          <a:noFill/>
        </p:spPr>
        <p:txBody>
          <a:bodyPr wrap="square" rtlCol="0">
            <a:spAutoFit/>
          </a:bodyPr>
          <a:lstStyle/>
          <a:p>
            <a:r>
              <a:rPr lang="en-US" sz="4000" b="1" dirty="0" err="1">
                <a:solidFill>
                  <a:srgbClr val="D0021B"/>
                </a:solidFill>
                <a:latin typeface="Century Gothic" panose="020B0502020202020204" pitchFamily="34" charset="0"/>
                <a:cs typeface="Arial" panose="020B0604020202020204" pitchFamily="34" charset="0"/>
              </a:rPr>
              <a:t>Whova</a:t>
            </a:r>
            <a:r>
              <a:rPr lang="en-US" sz="4000" b="1" dirty="0">
                <a:solidFill>
                  <a:srgbClr val="D0021B"/>
                </a:solidFill>
                <a:latin typeface="Century Gothic" panose="020B0502020202020204" pitchFamily="34" charset="0"/>
                <a:cs typeface="Arial" panose="020B0604020202020204" pitchFamily="34" charset="0"/>
              </a:rPr>
              <a:t> Mobile App</a:t>
            </a:r>
          </a:p>
        </p:txBody>
      </p:sp>
      <p:pic>
        <p:nvPicPr>
          <p:cNvPr id="14" name="Picture 13">
            <a:extLst>
              <a:ext uri="{FF2B5EF4-FFF2-40B4-BE49-F238E27FC236}">
                <a16:creationId xmlns:a16="http://schemas.microsoft.com/office/drawing/2014/main" id="{D3A7551E-699A-4793-8D5E-31B34CC56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700" y="2235577"/>
            <a:ext cx="3857100" cy="1253558"/>
          </a:xfrm>
          <a:prstGeom prst="rect">
            <a:avLst/>
          </a:prstGeom>
        </p:spPr>
      </p:pic>
      <p:sp>
        <p:nvSpPr>
          <p:cNvPr id="3" name="TextBox 2">
            <a:extLst>
              <a:ext uri="{FF2B5EF4-FFF2-40B4-BE49-F238E27FC236}">
                <a16:creationId xmlns:a16="http://schemas.microsoft.com/office/drawing/2014/main" id="{9B0437C3-18F2-4308-AB8F-ED41B77F89AA}"/>
              </a:ext>
            </a:extLst>
          </p:cNvPr>
          <p:cNvSpPr txBox="1"/>
          <p:nvPr/>
        </p:nvSpPr>
        <p:spPr>
          <a:xfrm>
            <a:off x="1752600" y="1581150"/>
            <a:ext cx="1524000" cy="381000"/>
          </a:xfrm>
          <a:prstGeom prst="rect">
            <a:avLst/>
          </a:prstGeom>
          <a:noFill/>
        </p:spPr>
        <p:txBody>
          <a:bodyPr wrap="square" rtlCol="0">
            <a:spAutoFit/>
          </a:bodyPr>
          <a:lstStyle/>
          <a:p>
            <a:r>
              <a:rPr lang="en-US" dirty="0"/>
              <a:t>Sponsored by</a:t>
            </a:r>
          </a:p>
        </p:txBody>
      </p:sp>
    </p:spTree>
    <p:extLst>
      <p:ext uri="{BB962C8B-B14F-4D97-AF65-F5344CB8AC3E}">
        <p14:creationId xmlns:p14="http://schemas.microsoft.com/office/powerpoint/2010/main" val="112474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04800" y="148816"/>
            <a:ext cx="5181600" cy="707886"/>
          </a:xfrm>
          <a:prstGeom prst="rect">
            <a:avLst/>
          </a:prstGeom>
          <a:noFill/>
        </p:spPr>
        <p:txBody>
          <a:bodyPr wrap="square" rtlCol="0">
            <a:spAutoFit/>
          </a:bodyPr>
          <a:lstStyle/>
          <a:p>
            <a:r>
              <a:rPr lang="en-US" sz="4000" b="1" dirty="0">
                <a:solidFill>
                  <a:srgbClr val="D0021B"/>
                </a:solidFill>
                <a:latin typeface="Century Gothic" panose="020B0502020202020204" pitchFamily="34" charset="0"/>
                <a:cs typeface="Arial" panose="020B0604020202020204" pitchFamily="34" charset="0"/>
              </a:rPr>
              <a:t>Table Top Displays</a:t>
            </a:r>
          </a:p>
        </p:txBody>
      </p:sp>
      <p:pic>
        <p:nvPicPr>
          <p:cNvPr id="5" name="Picture 4">
            <a:extLst>
              <a:ext uri="{FF2B5EF4-FFF2-40B4-BE49-F238E27FC236}">
                <a16:creationId xmlns:a16="http://schemas.microsoft.com/office/drawing/2014/main" id="{5CD7F38B-244B-4F65-B0BF-E0E0813DD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013" y="1206029"/>
            <a:ext cx="3219973" cy="1302735"/>
          </a:xfrm>
          <a:prstGeom prst="rect">
            <a:avLst/>
          </a:prstGeom>
        </p:spPr>
      </p:pic>
      <p:pic>
        <p:nvPicPr>
          <p:cNvPr id="11" name="Picture 10">
            <a:extLst>
              <a:ext uri="{FF2B5EF4-FFF2-40B4-BE49-F238E27FC236}">
                <a16:creationId xmlns:a16="http://schemas.microsoft.com/office/drawing/2014/main" id="{936313AB-AEE3-40EC-BDC7-424F2F302C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750839"/>
            <a:ext cx="2415788" cy="1230524"/>
          </a:xfrm>
          <a:prstGeom prst="rect">
            <a:avLst/>
          </a:prstGeom>
        </p:spPr>
      </p:pic>
      <p:pic>
        <p:nvPicPr>
          <p:cNvPr id="15" name="Picture 14">
            <a:extLst>
              <a:ext uri="{FF2B5EF4-FFF2-40B4-BE49-F238E27FC236}">
                <a16:creationId xmlns:a16="http://schemas.microsoft.com/office/drawing/2014/main" id="{C4D67D7B-FF80-49D4-936E-2F477226754E}"/>
              </a:ext>
            </a:extLst>
          </p:cNvPr>
          <p:cNvPicPr>
            <a:picLocks noChangeAspect="1"/>
          </p:cNvPicPr>
          <p:nvPr/>
        </p:nvPicPr>
        <p:blipFill rotWithShape="1">
          <a:blip r:embed="rId6">
            <a:extLst>
              <a:ext uri="{28A0092B-C50C-407E-A947-70E740481C1C}">
                <a14:useLocalDpi xmlns:a14="http://schemas.microsoft.com/office/drawing/2010/main" val="0"/>
              </a:ext>
            </a:extLst>
          </a:blip>
          <a:srcRect l="11111" t="36937" r="12500" b="44522"/>
          <a:stretch/>
        </p:blipFill>
        <p:spPr>
          <a:xfrm>
            <a:off x="4605012" y="3276569"/>
            <a:ext cx="4191000" cy="508576"/>
          </a:xfrm>
          <a:prstGeom prst="rect">
            <a:avLst/>
          </a:prstGeom>
        </p:spPr>
      </p:pic>
    </p:spTree>
    <p:extLst>
      <p:ext uri="{BB962C8B-B14F-4D97-AF65-F5344CB8AC3E}">
        <p14:creationId xmlns:p14="http://schemas.microsoft.com/office/powerpoint/2010/main" val="256258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42900" y="-14329"/>
            <a:ext cx="6629400" cy="1077218"/>
          </a:xfrm>
          <a:prstGeom prst="rect">
            <a:avLst/>
          </a:prstGeom>
          <a:noFill/>
        </p:spPr>
        <p:txBody>
          <a:bodyPr wrap="square" rtlCol="0">
            <a:spAutoFit/>
          </a:bodyPr>
          <a:lstStyle/>
          <a:p>
            <a:r>
              <a:rPr lang="en-US" sz="3200" b="1" dirty="0">
                <a:solidFill>
                  <a:srgbClr val="D0021B"/>
                </a:solidFill>
                <a:latin typeface="Century Gothic" panose="020B0502020202020204" pitchFamily="34" charset="0"/>
                <a:cs typeface="Arial" panose="020B0604020202020204" pitchFamily="34" charset="0"/>
              </a:rPr>
              <a:t>Data Strategy Committee</a:t>
            </a:r>
          </a:p>
          <a:p>
            <a:r>
              <a:rPr lang="en-US" sz="3200" b="1" dirty="0">
                <a:solidFill>
                  <a:srgbClr val="D0021B"/>
                </a:solidFill>
                <a:latin typeface="Century Gothic" panose="020B0502020202020204" pitchFamily="34" charset="0"/>
                <a:cs typeface="Arial" panose="020B0604020202020204" pitchFamily="34" charset="0"/>
              </a:rPr>
              <a:t>Co-Chairs</a:t>
            </a:r>
          </a:p>
        </p:txBody>
      </p:sp>
      <p:sp>
        <p:nvSpPr>
          <p:cNvPr id="3" name="TextBox 2">
            <a:extLst>
              <a:ext uri="{FF2B5EF4-FFF2-40B4-BE49-F238E27FC236}">
                <a16:creationId xmlns:a16="http://schemas.microsoft.com/office/drawing/2014/main" id="{9D7139C8-BE63-4CFD-BC23-7589E76EB47A}"/>
              </a:ext>
            </a:extLst>
          </p:cNvPr>
          <p:cNvSpPr txBox="1"/>
          <p:nvPr/>
        </p:nvSpPr>
        <p:spPr>
          <a:xfrm>
            <a:off x="32344" y="1047750"/>
            <a:ext cx="9135000" cy="3939540"/>
          </a:xfrm>
          <a:prstGeom prst="rect">
            <a:avLst/>
          </a:prstGeom>
          <a:noFill/>
        </p:spPr>
        <p:txBody>
          <a:bodyPr wrap="square" rtlCol="0">
            <a:spAutoFit/>
          </a:bodyPr>
          <a:lstStyle/>
          <a:p>
            <a:pPr algn="ctr"/>
            <a:r>
              <a:rPr lang="en-US" sz="4000" dirty="0">
                <a:solidFill>
                  <a:srgbClr val="D0021B"/>
                </a:solidFill>
                <a:effectLst>
                  <a:outerShdw blurRad="38100" dist="38100" dir="2700000" algn="tl">
                    <a:srgbClr val="000000">
                      <a:alpha val="43137"/>
                    </a:srgbClr>
                  </a:outerShdw>
                </a:effectLst>
              </a:rPr>
              <a:t>Zack Carpenter</a:t>
            </a:r>
            <a:br>
              <a:rPr lang="en-US" sz="3200" dirty="0">
                <a:solidFill>
                  <a:srgbClr val="D0021B"/>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Vice President, Nova List</a:t>
            </a:r>
          </a:p>
          <a:p>
            <a:pPr algn="ctr"/>
            <a:endParaRPr lang="en-US" dirty="0">
              <a:effectLst>
                <a:outerShdw blurRad="38100" dist="38100" dir="2700000" algn="tl">
                  <a:srgbClr val="000000">
                    <a:alpha val="43137"/>
                  </a:srgbClr>
                </a:outerShdw>
              </a:effectLst>
            </a:endParaRPr>
          </a:p>
          <a:p>
            <a:pPr algn="ctr"/>
            <a:r>
              <a:rPr lang="en-US" sz="4000" dirty="0">
                <a:solidFill>
                  <a:srgbClr val="D0021B"/>
                </a:solidFill>
                <a:effectLst>
                  <a:outerShdw blurRad="38100" dist="38100" dir="2700000" algn="tl">
                    <a:srgbClr val="000000">
                      <a:alpha val="43137"/>
                    </a:srgbClr>
                  </a:outerShdw>
                </a:effectLst>
              </a:rPr>
              <a:t>Dan Sonners</a:t>
            </a:r>
            <a:br>
              <a:rPr lang="en-US" sz="3200" dirty="0">
                <a:solidFill>
                  <a:srgbClr val="D0021B"/>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Assistant Vice President, Director of Nonprofit Marketing</a:t>
            </a:r>
          </a:p>
          <a:p>
            <a:pPr algn="ctr"/>
            <a:r>
              <a:rPr lang="en-US" sz="3200" dirty="0">
                <a:effectLst>
                  <a:outerShdw blurRad="38100" dist="38100" dir="2700000" algn="tl">
                    <a:srgbClr val="000000">
                      <a:alpha val="43137"/>
                    </a:srgbClr>
                  </a:outerShdw>
                </a:effectLst>
              </a:rPr>
              <a:t>Conrad Direct</a:t>
            </a:r>
          </a:p>
          <a:p>
            <a:endParaRPr lang="en-US" dirty="0"/>
          </a:p>
        </p:txBody>
      </p:sp>
    </p:spTree>
    <p:extLst>
      <p:ext uri="{BB962C8B-B14F-4D97-AF65-F5344CB8AC3E}">
        <p14:creationId xmlns:p14="http://schemas.microsoft.com/office/powerpoint/2010/main" val="386836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42900" y="133350"/>
            <a:ext cx="6629400" cy="584775"/>
          </a:xfrm>
          <a:prstGeom prst="rect">
            <a:avLst/>
          </a:prstGeom>
          <a:noFill/>
        </p:spPr>
        <p:txBody>
          <a:bodyPr wrap="square" rtlCol="0">
            <a:spAutoFit/>
          </a:bodyPr>
          <a:lstStyle/>
          <a:p>
            <a:r>
              <a:rPr lang="en-US" sz="3200" b="1" dirty="0">
                <a:solidFill>
                  <a:srgbClr val="D0021B"/>
                </a:solidFill>
                <a:latin typeface="Century Gothic" panose="020B0502020202020204" pitchFamily="34" charset="0"/>
                <a:cs typeface="Arial" panose="020B0604020202020204" pitchFamily="34" charset="0"/>
              </a:rPr>
              <a:t>Data Strategy Committee</a:t>
            </a:r>
          </a:p>
        </p:txBody>
      </p:sp>
      <p:sp>
        <p:nvSpPr>
          <p:cNvPr id="3" name="TextBox 2">
            <a:extLst>
              <a:ext uri="{FF2B5EF4-FFF2-40B4-BE49-F238E27FC236}">
                <a16:creationId xmlns:a16="http://schemas.microsoft.com/office/drawing/2014/main" id="{9D7139C8-BE63-4CFD-BC23-7589E76EB47A}"/>
              </a:ext>
            </a:extLst>
          </p:cNvPr>
          <p:cNvSpPr txBox="1"/>
          <p:nvPr/>
        </p:nvSpPr>
        <p:spPr>
          <a:xfrm>
            <a:off x="32344" y="1047750"/>
            <a:ext cx="9135000" cy="3970318"/>
          </a:xfrm>
          <a:prstGeom prst="rect">
            <a:avLst/>
          </a:prstGeom>
          <a:noFill/>
        </p:spPr>
        <p:txBody>
          <a:bodyPr wrap="square" rtlCol="0">
            <a:spAutoFit/>
          </a:bodyPr>
          <a:lstStyle/>
          <a:p>
            <a:pPr algn="ctr"/>
            <a:r>
              <a:rPr lang="en-US" sz="2400" dirty="0">
                <a:solidFill>
                  <a:srgbClr val="D0021B"/>
                </a:solidFill>
                <a:effectLst>
                  <a:outerShdw blurRad="38100" dist="38100" dir="2700000" algn="tl">
                    <a:srgbClr val="000000">
                      <a:alpha val="43137"/>
                    </a:srgbClr>
                  </a:outerShdw>
                </a:effectLst>
              </a:rPr>
              <a:t>Lori Magill-Cook, </a:t>
            </a:r>
            <a:r>
              <a:rPr lang="en-US" sz="2400" dirty="0">
                <a:effectLst>
                  <a:outerShdw blurRad="38100" dist="38100" dir="2700000" algn="tl">
                    <a:srgbClr val="000000">
                      <a:alpha val="43137"/>
                    </a:srgbClr>
                  </a:outerShdw>
                </a:effectLst>
              </a:rPr>
              <a:t>Executive Vice President, ALC</a:t>
            </a:r>
          </a:p>
          <a:p>
            <a:pPr algn="ctr"/>
            <a:r>
              <a:rPr lang="en-US" sz="2400" dirty="0">
                <a:solidFill>
                  <a:srgbClr val="D0021B"/>
                </a:solidFill>
                <a:effectLst>
                  <a:outerShdw blurRad="38100" dist="38100" dir="2700000" algn="tl">
                    <a:srgbClr val="000000">
                      <a:alpha val="43137"/>
                    </a:srgbClr>
                  </a:outerShdw>
                </a:effectLst>
              </a:rPr>
              <a:t>Heather Philpot, </a:t>
            </a:r>
            <a:r>
              <a:rPr lang="en-US" sz="2400" dirty="0">
                <a:effectLst>
                  <a:outerShdw blurRad="38100" dist="38100" dir="2700000" algn="tl">
                    <a:srgbClr val="000000">
                      <a:alpha val="43137"/>
                    </a:srgbClr>
                  </a:outerShdw>
                </a:effectLst>
              </a:rPr>
              <a:t>Senior Vice President Political &amp; Public Affairs, Infogroup</a:t>
            </a:r>
          </a:p>
          <a:p>
            <a:pPr algn="ctr"/>
            <a:r>
              <a:rPr lang="en-US" sz="2400" dirty="0">
                <a:solidFill>
                  <a:srgbClr val="D0021B"/>
                </a:solidFill>
                <a:effectLst>
                  <a:outerShdw blurRad="38100" dist="38100" dir="2700000" algn="tl">
                    <a:srgbClr val="000000">
                      <a:alpha val="43137"/>
                    </a:srgbClr>
                  </a:outerShdw>
                </a:effectLst>
              </a:rPr>
              <a:t>Krista Sassaman, </a:t>
            </a:r>
            <a:r>
              <a:rPr lang="en-US" sz="2400" dirty="0">
                <a:effectLst>
                  <a:outerShdw blurRad="38100" dist="38100" dir="2700000" algn="tl">
                    <a:srgbClr val="000000">
                      <a:alpha val="43137"/>
                    </a:srgbClr>
                  </a:outerShdw>
                </a:effectLst>
              </a:rPr>
              <a:t>Senior Director, ABD Direct</a:t>
            </a:r>
          </a:p>
          <a:p>
            <a:pPr algn="ctr"/>
            <a:r>
              <a:rPr lang="en-US" sz="2400" dirty="0">
                <a:solidFill>
                  <a:srgbClr val="D0021B"/>
                </a:solidFill>
                <a:effectLst>
                  <a:outerShdw blurRad="38100" dist="38100" dir="2700000" algn="tl">
                    <a:srgbClr val="000000">
                      <a:alpha val="43137"/>
                    </a:srgbClr>
                  </a:outerShdw>
                </a:effectLst>
              </a:rPr>
              <a:t>Bruce Demaree, </a:t>
            </a:r>
            <a:r>
              <a:rPr lang="en-US" sz="2400" dirty="0">
                <a:effectLst>
                  <a:outerShdw blurRad="38100" dist="38100" dir="2700000" algn="tl">
                    <a:srgbClr val="000000">
                      <a:alpha val="43137"/>
                    </a:srgbClr>
                  </a:outerShdw>
                </a:effectLst>
              </a:rPr>
              <a:t>President, </a:t>
            </a:r>
            <a:r>
              <a:rPr lang="en-US" sz="2400" dirty="0" err="1">
                <a:effectLst>
                  <a:outerShdw blurRad="38100" dist="38100" dir="2700000" algn="tl">
                    <a:srgbClr val="000000">
                      <a:alpha val="43137"/>
                    </a:srgbClr>
                  </a:outerShdw>
                </a:effectLst>
              </a:rPr>
              <a:t>DonorBase</a:t>
            </a:r>
            <a:endParaRPr lang="en-US" sz="2400" dirty="0">
              <a:effectLst>
                <a:outerShdw blurRad="38100" dist="38100" dir="2700000" algn="tl">
                  <a:srgbClr val="000000">
                    <a:alpha val="43137"/>
                  </a:srgbClr>
                </a:outerShdw>
              </a:effectLst>
            </a:endParaRPr>
          </a:p>
          <a:p>
            <a:pPr algn="ctr"/>
            <a:r>
              <a:rPr lang="en-US" sz="2400" dirty="0">
                <a:solidFill>
                  <a:srgbClr val="D0021B"/>
                </a:solidFill>
                <a:effectLst>
                  <a:outerShdw blurRad="38100" dist="38100" dir="2700000" algn="tl">
                    <a:srgbClr val="000000">
                      <a:alpha val="43137"/>
                    </a:srgbClr>
                  </a:outerShdw>
                </a:effectLst>
              </a:rPr>
              <a:t>Gabrianne Williams</a:t>
            </a:r>
          </a:p>
          <a:p>
            <a:pPr algn="ctr"/>
            <a:r>
              <a:rPr lang="en-US" sz="2400" dirty="0">
                <a:solidFill>
                  <a:srgbClr val="D0021B"/>
                </a:solidFill>
                <a:effectLst>
                  <a:outerShdw blurRad="38100" dist="38100" dir="2700000" algn="tl">
                    <a:srgbClr val="000000">
                      <a:alpha val="43137"/>
                    </a:srgbClr>
                  </a:outerShdw>
                </a:effectLst>
              </a:rPr>
              <a:t>Tracy Dietz, </a:t>
            </a:r>
            <a:r>
              <a:rPr lang="en-US" sz="2400" dirty="0">
                <a:effectLst>
                  <a:outerShdw blurRad="38100" dist="38100" dir="2700000" algn="tl">
                    <a:srgbClr val="000000">
                      <a:alpha val="43137"/>
                    </a:srgbClr>
                  </a:outerShdw>
                </a:effectLst>
              </a:rPr>
              <a:t>CEO, </a:t>
            </a:r>
            <a:r>
              <a:rPr lang="en-US" sz="2400" dirty="0" err="1">
                <a:effectLst>
                  <a:outerShdw blurRad="38100" dist="38100" dir="2700000" algn="tl">
                    <a:srgbClr val="000000">
                      <a:alpha val="43137"/>
                    </a:srgbClr>
                  </a:outerShdw>
                </a:effectLst>
              </a:rPr>
              <a:t>DonorBureau</a:t>
            </a:r>
            <a:endParaRPr lang="en-US" sz="2400" dirty="0">
              <a:effectLst>
                <a:outerShdw blurRad="38100" dist="38100" dir="2700000" algn="tl">
                  <a:srgbClr val="000000">
                    <a:alpha val="43137"/>
                  </a:srgbClr>
                </a:outerShdw>
              </a:effectLst>
            </a:endParaRPr>
          </a:p>
          <a:p>
            <a:pPr algn="ctr"/>
            <a:r>
              <a:rPr lang="en-US" sz="2400" dirty="0">
                <a:solidFill>
                  <a:srgbClr val="D0021B"/>
                </a:solidFill>
                <a:effectLst>
                  <a:outerShdw blurRad="38100" dist="38100" dir="2700000" algn="tl">
                    <a:srgbClr val="000000">
                      <a:alpha val="43137"/>
                    </a:srgbClr>
                  </a:outerShdw>
                </a:effectLst>
              </a:rPr>
              <a:t>Samantha Muljadi, </a:t>
            </a:r>
            <a:r>
              <a:rPr lang="en-US" sz="2400" dirty="0">
                <a:effectLst>
                  <a:outerShdw blurRad="38100" dist="38100" dir="2700000" algn="tl">
                    <a:srgbClr val="000000">
                      <a:alpha val="43137"/>
                    </a:srgbClr>
                  </a:outerShdw>
                </a:effectLst>
              </a:rPr>
              <a:t>Associate Director, Marketing &amp; Strategy</a:t>
            </a:r>
          </a:p>
          <a:p>
            <a:pPr algn="ctr"/>
            <a:r>
              <a:rPr lang="en-US" sz="2400" dirty="0">
                <a:solidFill>
                  <a:srgbClr val="D0021B"/>
                </a:solidFill>
                <a:effectLst>
                  <a:outerShdw blurRad="38100" dist="38100" dir="2700000" algn="tl">
                    <a:srgbClr val="000000">
                      <a:alpha val="43137"/>
                    </a:srgbClr>
                  </a:outerShdw>
                </a:effectLst>
              </a:rPr>
              <a:t>Sherene Kelly, </a:t>
            </a:r>
            <a:r>
              <a:rPr lang="en-US" sz="2400" dirty="0">
                <a:effectLst>
                  <a:outerShdw blurRad="38100" dist="38100" dir="2700000" algn="tl">
                    <a:srgbClr val="000000">
                      <a:alpha val="43137"/>
                    </a:srgbClr>
                  </a:outerShdw>
                </a:effectLst>
              </a:rPr>
              <a:t>Executive Vice President, Sales &amp; Marketing, </a:t>
            </a:r>
            <a:r>
              <a:rPr lang="en-US" sz="2400" dirty="0" err="1">
                <a:effectLst>
                  <a:outerShdw blurRad="38100" dist="38100" dir="2700000" algn="tl">
                    <a:srgbClr val="000000">
                      <a:alpha val="43137"/>
                    </a:srgbClr>
                  </a:outerShdw>
                </a:effectLst>
              </a:rPr>
              <a:t>DonorBase</a:t>
            </a:r>
            <a:endParaRPr lang="en-US" sz="2400" dirty="0">
              <a:effectLst>
                <a:outerShdw blurRad="38100" dist="38100" dir="2700000" algn="tl">
                  <a:srgbClr val="000000">
                    <a:alpha val="43137"/>
                  </a:srgbClr>
                </a:outerShdw>
              </a:effectLst>
            </a:endParaRPr>
          </a:p>
          <a:p>
            <a:endParaRPr lang="en-US" dirty="0">
              <a:solidFill>
                <a:srgbClr val="D0021B"/>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3682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42900" y="-14329"/>
            <a:ext cx="6629400" cy="1077218"/>
          </a:xfrm>
          <a:prstGeom prst="rect">
            <a:avLst/>
          </a:prstGeom>
          <a:noFill/>
        </p:spPr>
        <p:txBody>
          <a:bodyPr wrap="square" rtlCol="0">
            <a:spAutoFit/>
          </a:bodyPr>
          <a:lstStyle/>
          <a:p>
            <a:r>
              <a:rPr lang="en-US" sz="3200" b="1" dirty="0">
                <a:solidFill>
                  <a:srgbClr val="D0021B"/>
                </a:solidFill>
                <a:latin typeface="Century Gothic" panose="020B0502020202020204" pitchFamily="34" charset="0"/>
                <a:cs typeface="Arial" panose="020B0604020202020204" pitchFamily="34" charset="0"/>
              </a:rPr>
              <a:t>Data Strategy Committee</a:t>
            </a:r>
          </a:p>
          <a:p>
            <a:r>
              <a:rPr lang="en-US" sz="3200" b="1" dirty="0">
                <a:solidFill>
                  <a:srgbClr val="D0021B"/>
                </a:solidFill>
                <a:latin typeface="Century Gothic" panose="020B0502020202020204" pitchFamily="34" charset="0"/>
                <a:cs typeface="Arial" panose="020B0604020202020204" pitchFamily="34" charset="0"/>
              </a:rPr>
              <a:t>Co-Chair Welcome Remarks</a:t>
            </a:r>
          </a:p>
        </p:txBody>
      </p:sp>
      <p:sp>
        <p:nvSpPr>
          <p:cNvPr id="3" name="TextBox 2">
            <a:extLst>
              <a:ext uri="{FF2B5EF4-FFF2-40B4-BE49-F238E27FC236}">
                <a16:creationId xmlns:a16="http://schemas.microsoft.com/office/drawing/2014/main" id="{9D7139C8-BE63-4CFD-BC23-7589E76EB47A}"/>
              </a:ext>
            </a:extLst>
          </p:cNvPr>
          <p:cNvSpPr txBox="1"/>
          <p:nvPr/>
        </p:nvSpPr>
        <p:spPr>
          <a:xfrm>
            <a:off x="21000" y="1254894"/>
            <a:ext cx="9135000" cy="2739211"/>
          </a:xfrm>
          <a:prstGeom prst="rect">
            <a:avLst/>
          </a:prstGeom>
          <a:noFill/>
        </p:spPr>
        <p:txBody>
          <a:bodyPr wrap="square" rtlCol="0">
            <a:spAutoFit/>
          </a:bodyPr>
          <a:lstStyle/>
          <a:p>
            <a:pPr algn="ctr"/>
            <a:endParaRPr lang="en-US" dirty="0">
              <a:effectLst>
                <a:outerShdw blurRad="38100" dist="38100" dir="2700000" algn="tl">
                  <a:srgbClr val="000000">
                    <a:alpha val="43137"/>
                  </a:srgbClr>
                </a:outerShdw>
              </a:effectLst>
            </a:endParaRPr>
          </a:p>
          <a:p>
            <a:pPr algn="ctr"/>
            <a:r>
              <a:rPr lang="en-US" sz="4000" dirty="0">
                <a:solidFill>
                  <a:srgbClr val="D0021B"/>
                </a:solidFill>
                <a:effectLst>
                  <a:outerShdw blurRad="38100" dist="38100" dir="2700000" algn="tl">
                    <a:srgbClr val="000000">
                      <a:alpha val="43137"/>
                    </a:srgbClr>
                  </a:outerShdw>
                </a:effectLst>
              </a:rPr>
              <a:t>Dan Sonners</a:t>
            </a:r>
            <a:br>
              <a:rPr lang="en-US" sz="3200" dirty="0">
                <a:solidFill>
                  <a:srgbClr val="D0021B"/>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Assistant Vice President, Director of Nonprofit Marketing</a:t>
            </a:r>
          </a:p>
          <a:p>
            <a:pPr algn="ctr"/>
            <a:r>
              <a:rPr lang="en-US" sz="3200" dirty="0">
                <a:effectLst>
                  <a:outerShdw blurRad="38100" dist="38100" dir="2700000" algn="tl">
                    <a:srgbClr val="000000">
                      <a:alpha val="43137"/>
                    </a:srgbClr>
                  </a:outerShdw>
                </a:effectLst>
              </a:rPr>
              <a:t>Conrad Direct</a:t>
            </a:r>
          </a:p>
          <a:p>
            <a:endParaRPr lang="en-US" dirty="0"/>
          </a:p>
        </p:txBody>
      </p:sp>
    </p:spTree>
    <p:extLst>
      <p:ext uri="{BB962C8B-B14F-4D97-AF65-F5344CB8AC3E}">
        <p14:creationId xmlns:p14="http://schemas.microsoft.com/office/powerpoint/2010/main" val="174160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8FEC97ED-4A8E-4272-BB9B-00971AF889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CAF3BC8-0B63-4BD8-9C75-A43C711477D2}"/>
              </a:ext>
            </a:extLst>
          </p:cNvPr>
          <p:cNvSpPr/>
          <p:nvPr/>
        </p:nvSpPr>
        <p:spPr>
          <a:xfrm>
            <a:off x="0" y="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a:extLst>
              <a:ext uri="{FF2B5EF4-FFF2-40B4-BE49-F238E27FC236}">
                <a16:creationId xmlns:a16="http://schemas.microsoft.com/office/drawing/2014/main" id="{805CDC34-6913-4FF5-9F3C-ED73D432D8BC}"/>
              </a:ext>
            </a:extLst>
          </p:cNvPr>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053" name="Picture 7">
            <a:extLst>
              <a:ext uri="{FF2B5EF4-FFF2-40B4-BE49-F238E27FC236}">
                <a16:creationId xmlns:a16="http://schemas.microsoft.com/office/drawing/2014/main" id="{C64A29AB-73D5-485D-8D36-25F410747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4695825"/>
            <a:ext cx="11549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a:extLst>
              <a:ext uri="{FF2B5EF4-FFF2-40B4-BE49-F238E27FC236}">
                <a16:creationId xmlns:a16="http://schemas.microsoft.com/office/drawing/2014/main" id="{80A524E3-2EA1-43B6-9800-79587F881196}"/>
              </a:ext>
            </a:extLst>
          </p:cNvPr>
          <p:cNvSpPr txBox="1">
            <a:spLocks noChangeArrowheads="1"/>
          </p:cNvSpPr>
          <p:nvPr/>
        </p:nvSpPr>
        <p:spPr bwMode="auto">
          <a:xfrm>
            <a:off x="152400" y="4663678"/>
            <a:ext cx="2819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a:solidFill>
                  <a:schemeClr val="bg1"/>
                </a:solidFill>
              </a:rPr>
              <a:t>#DataStrategyForum2019</a:t>
            </a:r>
          </a:p>
        </p:txBody>
      </p:sp>
      <p:sp>
        <p:nvSpPr>
          <p:cNvPr id="12" name="TextBox 11">
            <a:extLst>
              <a:ext uri="{FF2B5EF4-FFF2-40B4-BE49-F238E27FC236}">
                <a16:creationId xmlns:a16="http://schemas.microsoft.com/office/drawing/2014/main" id="{F88438B4-81B0-460E-8AE8-AE3D63ED2C53}"/>
              </a:ext>
            </a:extLst>
          </p:cNvPr>
          <p:cNvSpPr txBox="1"/>
          <p:nvPr/>
        </p:nvSpPr>
        <p:spPr>
          <a:xfrm>
            <a:off x="304800" y="192881"/>
            <a:ext cx="2514600" cy="515526"/>
          </a:xfrm>
          <a:prstGeom prst="rect">
            <a:avLst/>
          </a:prstGeom>
          <a:noFill/>
        </p:spPr>
        <p:txBody>
          <a:bodyPr>
            <a:spAutoFit/>
          </a:bodyPr>
          <a:lstStyle/>
          <a:p>
            <a:pPr>
              <a:defRPr/>
            </a:pPr>
            <a:r>
              <a:rPr lang="en-US" sz="1400" b="1" dirty="0">
                <a:solidFill>
                  <a:schemeClr val="bg1"/>
                </a:solidFill>
                <a:latin typeface="Century Gothic" panose="020B0502020202020204" pitchFamily="34" charset="0"/>
                <a:cs typeface="Arial" panose="020B0604020202020204" pitchFamily="34" charset="0"/>
              </a:rPr>
              <a:t>DATA STRATEGY</a:t>
            </a:r>
          </a:p>
          <a:p>
            <a:pPr>
              <a:defRPr/>
            </a:pPr>
            <a:r>
              <a:rPr lang="en-US" sz="1350" b="1" dirty="0">
                <a:solidFill>
                  <a:schemeClr val="bg1"/>
                </a:solidFill>
                <a:latin typeface="Century Gothic" panose="020B0502020202020204" pitchFamily="34" charset="0"/>
                <a:cs typeface="Arial" panose="020B0604020202020204" pitchFamily="34" charset="0"/>
              </a:rPr>
              <a:t>FORUM 2019</a:t>
            </a:r>
          </a:p>
        </p:txBody>
      </p:sp>
      <p:sp>
        <p:nvSpPr>
          <p:cNvPr id="13" name="TextBox 12">
            <a:extLst>
              <a:ext uri="{FF2B5EF4-FFF2-40B4-BE49-F238E27FC236}">
                <a16:creationId xmlns:a16="http://schemas.microsoft.com/office/drawing/2014/main" id="{B0AF7413-47AA-4367-8770-F71A3B94200E}"/>
              </a:ext>
            </a:extLst>
          </p:cNvPr>
          <p:cNvSpPr txBox="1"/>
          <p:nvPr/>
        </p:nvSpPr>
        <p:spPr>
          <a:xfrm>
            <a:off x="6324600" y="223838"/>
            <a:ext cx="2514600" cy="523220"/>
          </a:xfrm>
          <a:prstGeom prst="rect">
            <a:avLst/>
          </a:prstGeom>
          <a:noFill/>
        </p:spPr>
        <p:txBody>
          <a:bodyPr>
            <a:spAutoFit/>
          </a:bodyPr>
          <a:lstStyle/>
          <a:p>
            <a:pPr algn="r">
              <a:defRPr/>
            </a:pPr>
            <a:r>
              <a:rPr lang="en-US" sz="1400" b="1" dirty="0">
                <a:solidFill>
                  <a:srgbClr val="D0021B"/>
                </a:solidFill>
                <a:latin typeface="Century Gothic" panose="020B0502020202020204" pitchFamily="34" charset="0"/>
                <a:cs typeface="Arial" panose="020B0604020202020204" pitchFamily="34" charset="0"/>
              </a:rPr>
              <a:t>Multi-Channel Marketing:</a:t>
            </a:r>
          </a:p>
          <a:p>
            <a:pPr algn="r">
              <a:defRPr/>
            </a:pPr>
            <a:r>
              <a:rPr lang="en-US" sz="1400" b="1" dirty="0">
                <a:solidFill>
                  <a:srgbClr val="D0021B"/>
                </a:solidFill>
                <a:latin typeface="Century Gothic" panose="020B0502020202020204" pitchFamily="34" charset="0"/>
                <a:cs typeface="Arial" panose="020B0604020202020204" pitchFamily="34" charset="0"/>
              </a:rPr>
              <a:t>Breaking Down The Walls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83F2289-D2B1-40C9-939F-1ACDD3564917}"/>
              </a:ext>
            </a:extLst>
          </p:cNvPr>
          <p:cNvSpPr>
            <a:spLocks noGrp="1"/>
          </p:cNvSpPr>
          <p:nvPr>
            <p:ph type="title"/>
          </p:nvPr>
        </p:nvSpPr>
        <p:spPr/>
        <p:txBody>
          <a:bodyPr/>
          <a:lstStyle/>
          <a:p>
            <a:pPr eaLnBrk="1" hangingPunct="1"/>
            <a:endParaRPr lang="en-US" altLang="en-US"/>
          </a:p>
        </p:txBody>
      </p:sp>
      <p:pic>
        <p:nvPicPr>
          <p:cNvPr id="3075" name="Content Placeholder 3">
            <a:extLst>
              <a:ext uri="{FF2B5EF4-FFF2-40B4-BE49-F238E27FC236}">
                <a16:creationId xmlns:a16="http://schemas.microsoft.com/office/drawing/2014/main" id="{CF5EFA16-D06A-4F0A-AD7E-0272BC5FB8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3804" y="0"/>
            <a:ext cx="5436394" cy="5513785"/>
          </a:xfrm>
        </p:spPr>
      </p:pic>
    </p:spTree>
  </p:cSld>
  <p:clrMapOvr>
    <a:masterClrMapping/>
  </p:clrMapOvr>
  <p:transition spd="med" advTm="4273">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428FCD5-3FAE-4B90-8193-B62ED3A2400A}"/>
              </a:ext>
            </a:extLst>
          </p:cNvPr>
          <p:cNvSpPr>
            <a:spLocks noGrp="1"/>
          </p:cNvSpPr>
          <p:nvPr>
            <p:ph type="ctrTitle"/>
          </p:nvPr>
        </p:nvSpPr>
        <p:spPr>
          <a:xfrm>
            <a:off x="2434829" y="1098947"/>
            <a:ext cx="2682478" cy="400050"/>
          </a:xfrm>
        </p:spPr>
        <p:txBody>
          <a:bodyPr>
            <a:normAutofit fontScale="90000"/>
          </a:bodyPr>
          <a:lstStyle/>
          <a:p>
            <a:pPr eaLnBrk="1" hangingPunct="1"/>
            <a:endParaRPr lang="en-US" altLang="en-US"/>
          </a:p>
        </p:txBody>
      </p:sp>
      <p:sp>
        <p:nvSpPr>
          <p:cNvPr id="4099" name="Subtitle 2">
            <a:extLst>
              <a:ext uri="{FF2B5EF4-FFF2-40B4-BE49-F238E27FC236}">
                <a16:creationId xmlns:a16="http://schemas.microsoft.com/office/drawing/2014/main" id="{787E9BDC-FC21-4035-98A8-3A58EB686D4A}"/>
              </a:ext>
            </a:extLst>
          </p:cNvPr>
          <p:cNvSpPr>
            <a:spLocks noGrp="1"/>
          </p:cNvSpPr>
          <p:nvPr>
            <p:ph type="subTitle" idx="1"/>
          </p:nvPr>
        </p:nvSpPr>
        <p:spPr/>
        <p:txBody>
          <a:bodyPr/>
          <a:lstStyle/>
          <a:p>
            <a:pPr eaLnBrk="1" hangingPunct="1"/>
            <a:endParaRPr lang="en-US" altLang="en-US"/>
          </a:p>
        </p:txBody>
      </p:sp>
      <p:pic>
        <p:nvPicPr>
          <p:cNvPr id="4100" name="Picture 3">
            <a:extLst>
              <a:ext uri="{FF2B5EF4-FFF2-40B4-BE49-F238E27FC236}">
                <a16:creationId xmlns:a16="http://schemas.microsoft.com/office/drawing/2014/main" id="{EED65515-B5CF-4B56-AEF8-B3BC630EEC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
            <a:ext cx="2647950" cy="269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648"/>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86A3FEA-30CE-43BD-B870-E16C413B6ECB}"/>
              </a:ext>
            </a:extLst>
          </p:cNvPr>
          <p:cNvSpPr>
            <a:spLocks noGrp="1"/>
          </p:cNvSpPr>
          <p:nvPr>
            <p:ph type="ctrTitle"/>
          </p:nvPr>
        </p:nvSpPr>
        <p:spPr>
          <a:xfrm>
            <a:off x="2434829" y="1098947"/>
            <a:ext cx="2682478" cy="400050"/>
          </a:xfrm>
        </p:spPr>
        <p:txBody>
          <a:bodyPr>
            <a:normAutofit fontScale="90000"/>
          </a:bodyPr>
          <a:lstStyle/>
          <a:p>
            <a:pPr eaLnBrk="1" hangingPunct="1"/>
            <a:endParaRPr lang="en-US" altLang="en-US"/>
          </a:p>
        </p:txBody>
      </p:sp>
      <p:sp>
        <p:nvSpPr>
          <p:cNvPr id="5123" name="Subtitle 2">
            <a:extLst>
              <a:ext uri="{FF2B5EF4-FFF2-40B4-BE49-F238E27FC236}">
                <a16:creationId xmlns:a16="http://schemas.microsoft.com/office/drawing/2014/main" id="{9BD55E3A-5C79-45AC-A5D2-D11692E3B3B9}"/>
              </a:ext>
            </a:extLst>
          </p:cNvPr>
          <p:cNvSpPr>
            <a:spLocks noGrp="1"/>
          </p:cNvSpPr>
          <p:nvPr>
            <p:ph type="subTitle" idx="1"/>
          </p:nvPr>
        </p:nvSpPr>
        <p:spPr/>
        <p:txBody>
          <a:bodyPr/>
          <a:lstStyle/>
          <a:p>
            <a:pPr eaLnBrk="1" hangingPunct="1"/>
            <a:endParaRPr lang="en-US" altLang="en-US"/>
          </a:p>
        </p:txBody>
      </p:sp>
      <p:pic>
        <p:nvPicPr>
          <p:cNvPr id="5124" name="Picture 3">
            <a:extLst>
              <a:ext uri="{FF2B5EF4-FFF2-40B4-BE49-F238E27FC236}">
                <a16:creationId xmlns:a16="http://schemas.microsoft.com/office/drawing/2014/main" id="{49F86CE3-C676-4071-A686-6471D0C181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1"/>
            <a:ext cx="2647950" cy="26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a:extLst>
              <a:ext uri="{FF2B5EF4-FFF2-40B4-BE49-F238E27FC236}">
                <a16:creationId xmlns:a16="http://schemas.microsoft.com/office/drawing/2014/main" id="{34CB9D6B-E9EC-4910-97AA-DD743A6A4B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791" y="-10716"/>
            <a:ext cx="2950369" cy="26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56">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372A9DD-993B-4D7D-AE7E-D94C2F207335}"/>
              </a:ext>
            </a:extLst>
          </p:cNvPr>
          <p:cNvSpPr>
            <a:spLocks noGrp="1"/>
          </p:cNvSpPr>
          <p:nvPr>
            <p:ph type="ctrTitle"/>
          </p:nvPr>
        </p:nvSpPr>
        <p:spPr>
          <a:xfrm>
            <a:off x="2434829" y="1098947"/>
            <a:ext cx="2682478" cy="400050"/>
          </a:xfrm>
        </p:spPr>
        <p:txBody>
          <a:bodyPr>
            <a:normAutofit fontScale="90000"/>
          </a:bodyPr>
          <a:lstStyle/>
          <a:p>
            <a:pPr eaLnBrk="1" hangingPunct="1"/>
            <a:endParaRPr lang="en-US" altLang="en-US"/>
          </a:p>
        </p:txBody>
      </p:sp>
      <p:sp>
        <p:nvSpPr>
          <p:cNvPr id="6147" name="Subtitle 2">
            <a:extLst>
              <a:ext uri="{FF2B5EF4-FFF2-40B4-BE49-F238E27FC236}">
                <a16:creationId xmlns:a16="http://schemas.microsoft.com/office/drawing/2014/main" id="{19D2FB21-1622-4138-A56E-D35CE2D5D0A0}"/>
              </a:ext>
            </a:extLst>
          </p:cNvPr>
          <p:cNvSpPr>
            <a:spLocks noGrp="1"/>
          </p:cNvSpPr>
          <p:nvPr>
            <p:ph type="subTitle" idx="1"/>
          </p:nvPr>
        </p:nvSpPr>
        <p:spPr/>
        <p:txBody>
          <a:bodyPr/>
          <a:lstStyle/>
          <a:p>
            <a:pPr eaLnBrk="1" hangingPunct="1"/>
            <a:endParaRPr lang="en-US" altLang="en-US"/>
          </a:p>
        </p:txBody>
      </p:sp>
      <p:pic>
        <p:nvPicPr>
          <p:cNvPr id="6148" name="Picture 3">
            <a:extLst>
              <a:ext uri="{FF2B5EF4-FFF2-40B4-BE49-F238E27FC236}">
                <a16:creationId xmlns:a16="http://schemas.microsoft.com/office/drawing/2014/main" id="{CCCDB1E7-0CC4-422C-A6A2-DFB0E6675A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1"/>
            <a:ext cx="2647950" cy="26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BEC8DD55-F34A-43C6-B73A-2B29E0C2E3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791" y="-10716"/>
            <a:ext cx="2950369" cy="26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E6A9AB2C-87EE-4698-AA3B-61ED04E754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91"/>
            <a:ext cx="3048000" cy="26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56">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5D7F4B-6EC6-4587-855C-0235C47233AD}"/>
              </a:ext>
            </a:extLst>
          </p:cNvPr>
          <p:cNvSpPr txBox="1"/>
          <p:nvPr/>
        </p:nvSpPr>
        <p:spPr>
          <a:xfrm>
            <a:off x="1257300" y="3562350"/>
            <a:ext cx="6629400" cy="1200329"/>
          </a:xfrm>
          <a:prstGeom prst="rect">
            <a:avLst/>
          </a:prstGeom>
          <a:noFill/>
        </p:spPr>
        <p:txBody>
          <a:bodyPr wrap="square" rtlCol="0">
            <a:spAutoFit/>
          </a:bodyPr>
          <a:lstStyle/>
          <a:p>
            <a:r>
              <a:rPr lang="en-US" dirty="0"/>
              <a:t>2018 Brought huge shifts in charitable giving. Carol Rhine, Principal Fundraising Analyst at Target Analytics will provide a review of industry indices and reports revealing the state of our industry sector and what we can expect for the future.</a:t>
            </a:r>
            <a:endParaRPr lang="en-US" sz="1600" dirty="0"/>
          </a:p>
        </p:txBody>
      </p:sp>
      <p:pic>
        <p:nvPicPr>
          <p:cNvPr id="5" name="Picture 4">
            <a:extLst>
              <a:ext uri="{FF2B5EF4-FFF2-40B4-BE49-F238E27FC236}">
                <a16:creationId xmlns:a16="http://schemas.microsoft.com/office/drawing/2014/main" id="{9C38F629-EF03-4EDF-8A77-FA4A70192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71550"/>
            <a:ext cx="7772400" cy="2590800"/>
          </a:xfrm>
          <a:prstGeom prst="rect">
            <a:avLst/>
          </a:prstGeom>
        </p:spPr>
      </p:pic>
    </p:spTree>
    <p:extLst>
      <p:ext uri="{BB962C8B-B14F-4D97-AF65-F5344CB8AC3E}">
        <p14:creationId xmlns:p14="http://schemas.microsoft.com/office/powerpoint/2010/main" val="72338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3EDF96-9A5C-4C23-B84D-D6D46D0CE61A}"/>
              </a:ext>
            </a:extLst>
          </p:cNvPr>
          <p:cNvSpPr>
            <a:spLocks noGrp="1"/>
          </p:cNvSpPr>
          <p:nvPr>
            <p:ph type="title"/>
          </p:nvPr>
        </p:nvSpPr>
        <p:spPr/>
        <p:txBody>
          <a:bodyPr/>
          <a:lstStyle/>
          <a:p>
            <a:pPr eaLnBrk="1" hangingPunct="1"/>
            <a:endParaRPr lang="en-US" altLang="en-US"/>
          </a:p>
        </p:txBody>
      </p:sp>
      <p:pic>
        <p:nvPicPr>
          <p:cNvPr id="7171" name="Content Placeholder 3">
            <a:extLst>
              <a:ext uri="{FF2B5EF4-FFF2-40B4-BE49-F238E27FC236}">
                <a16:creationId xmlns:a16="http://schemas.microsoft.com/office/drawing/2014/main" id="{37ACEDE8-1542-44BA-894C-F5250C09A8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1638" y="854869"/>
            <a:ext cx="5800725" cy="3263504"/>
          </a:xfrm>
        </p:spPr>
      </p:pic>
      <p:sp>
        <p:nvSpPr>
          <p:cNvPr id="7172" name="TextBox 4">
            <a:extLst>
              <a:ext uri="{FF2B5EF4-FFF2-40B4-BE49-F238E27FC236}">
                <a16:creationId xmlns:a16="http://schemas.microsoft.com/office/drawing/2014/main" id="{B2289661-C44E-4CA4-88D3-7674E9B51CE5}"/>
              </a:ext>
            </a:extLst>
          </p:cNvPr>
          <p:cNvSpPr txBox="1">
            <a:spLocks noChangeArrowheads="1"/>
          </p:cNvSpPr>
          <p:nvPr/>
        </p:nvSpPr>
        <p:spPr bwMode="auto">
          <a:xfrm>
            <a:off x="3593306" y="4278199"/>
            <a:ext cx="1957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b="1">
                <a:solidFill>
                  <a:schemeClr val="bg1"/>
                </a:solidFill>
                <a:latin typeface="Times New Roman" panose="02020603050405020304" pitchFamily="18" charset="0"/>
                <a:cs typeface="Times New Roman" panose="02020603050405020304" pitchFamily="18" charset="0"/>
              </a:rPr>
              <a:t>         June 29, 2007</a:t>
            </a:r>
          </a:p>
          <a:p>
            <a:pPr eaLnBrk="1" hangingPunct="1">
              <a:lnSpc>
                <a:spcPct val="100000"/>
              </a:lnSpc>
              <a:spcBef>
                <a:spcPct val="0"/>
              </a:spcBef>
              <a:buFontTx/>
              <a:buNone/>
            </a:pPr>
            <a:r>
              <a:rPr lang="en-US" altLang="en-US" sz="1350" b="1">
                <a:solidFill>
                  <a:schemeClr val="bg1"/>
                </a:solidFill>
                <a:latin typeface="Times New Roman" panose="02020603050405020304" pitchFamily="18" charset="0"/>
                <a:cs typeface="Times New Roman" panose="02020603050405020304" pitchFamily="18" charset="0"/>
              </a:rPr>
              <a:t>       iPhone Unveiled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E0703C7-5D2F-4CD9-9C1D-88D7775CF657}"/>
              </a:ext>
            </a:extLst>
          </p:cNvPr>
          <p:cNvSpPr>
            <a:spLocks noGrp="1"/>
          </p:cNvSpPr>
          <p:nvPr>
            <p:ph type="title"/>
          </p:nvPr>
        </p:nvSpPr>
        <p:spPr/>
        <p:txBody>
          <a:bodyPr/>
          <a:lstStyle/>
          <a:p>
            <a:pPr eaLnBrk="1" hangingPunct="1"/>
            <a:endParaRPr lang="en-US" altLang="en-US"/>
          </a:p>
        </p:txBody>
      </p:sp>
      <p:sp>
        <p:nvSpPr>
          <p:cNvPr id="8195" name="Content Placeholder 2">
            <a:extLst>
              <a:ext uri="{FF2B5EF4-FFF2-40B4-BE49-F238E27FC236}">
                <a16:creationId xmlns:a16="http://schemas.microsoft.com/office/drawing/2014/main" id="{72AB093F-C346-4722-9FCB-753BF7D30CBB}"/>
              </a:ext>
            </a:extLst>
          </p:cNvPr>
          <p:cNvSpPr>
            <a:spLocks noGrp="1"/>
          </p:cNvSpPr>
          <p:nvPr>
            <p:ph idx="1"/>
          </p:nvPr>
        </p:nvSpPr>
        <p:spPr/>
        <p:txBody>
          <a:bodyPr/>
          <a:lstStyle/>
          <a:p>
            <a:pPr marL="0" indent="0" algn="ctr">
              <a:buNone/>
            </a:pPr>
            <a:endParaRPr lang="en-US" altLang="en-US">
              <a:solidFill>
                <a:srgbClr val="FF0000"/>
              </a:solidFill>
              <a:latin typeface="Arial Black" panose="020B0A04020102020204" pitchFamily="34" charset="0"/>
            </a:endParaRPr>
          </a:p>
          <a:p>
            <a:pPr marL="0" indent="0" algn="ctr">
              <a:buNone/>
            </a:pPr>
            <a:endParaRPr lang="en-US" altLang="en-US" sz="3375">
              <a:solidFill>
                <a:srgbClr val="FF0000"/>
              </a:solidFill>
              <a:latin typeface="Arial Black" panose="020B0A04020102020204" pitchFamily="34" charset="0"/>
            </a:endParaRPr>
          </a:p>
          <a:p>
            <a:pPr marL="0" indent="0" algn="ctr">
              <a:buNone/>
            </a:pPr>
            <a:r>
              <a:rPr lang="en-US" altLang="en-US" sz="3375">
                <a:solidFill>
                  <a:srgbClr val="FF0000"/>
                </a:solidFill>
                <a:latin typeface="Arial Black" panose="020B0A04020102020204" pitchFamily="34" charset="0"/>
              </a:rPr>
              <a:t>“Don’t They Know </a:t>
            </a:r>
          </a:p>
          <a:p>
            <a:pPr marL="0" indent="0" algn="ctr">
              <a:buNone/>
            </a:pPr>
            <a:r>
              <a:rPr lang="en-US" altLang="en-US" sz="3375">
                <a:solidFill>
                  <a:srgbClr val="FF0000"/>
                </a:solidFill>
                <a:latin typeface="Arial Black" panose="020B0A04020102020204" pitchFamily="34" charset="0"/>
              </a:rPr>
              <a:t>Direct Mail Is Dying?!”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7DB529E-261D-456C-B2F6-EEAAC36BD717}"/>
              </a:ext>
            </a:extLst>
          </p:cNvPr>
          <p:cNvSpPr>
            <a:spLocks noGrp="1"/>
          </p:cNvSpPr>
          <p:nvPr>
            <p:ph type="title"/>
          </p:nvPr>
        </p:nvSpPr>
        <p:spPr/>
        <p:txBody>
          <a:bodyPr/>
          <a:lstStyle/>
          <a:p>
            <a:endParaRPr lang="en-US" altLang="en-US"/>
          </a:p>
        </p:txBody>
      </p:sp>
      <p:pic>
        <p:nvPicPr>
          <p:cNvPr id="9219" name="Content Placeholder 1">
            <a:extLst>
              <a:ext uri="{FF2B5EF4-FFF2-40B4-BE49-F238E27FC236}">
                <a16:creationId xmlns:a16="http://schemas.microsoft.com/office/drawing/2014/main" id="{CAE71250-7AB7-4B99-B3E1-8B5225D6A8C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1" y="11906"/>
            <a:ext cx="2060972" cy="2547938"/>
          </a:xfrm>
        </p:spPr>
      </p:pic>
      <p:pic>
        <p:nvPicPr>
          <p:cNvPr id="9220" name="Picture 2">
            <a:extLst>
              <a:ext uri="{FF2B5EF4-FFF2-40B4-BE49-F238E27FC236}">
                <a16:creationId xmlns:a16="http://schemas.microsoft.com/office/drawing/2014/main" id="{E9CEEC03-C2A7-474E-942D-D3F2912D8B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60" y="2547937"/>
            <a:ext cx="2077641"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a:extLst>
              <a:ext uri="{FF2B5EF4-FFF2-40B4-BE49-F238E27FC236}">
                <a16:creationId xmlns:a16="http://schemas.microsoft.com/office/drawing/2014/main" id="{AFC2B0ED-DCFE-4FF9-A2C1-5574EE5E1B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781" y="0"/>
            <a:ext cx="2095500" cy="255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a16="http://schemas.microsoft.com/office/drawing/2014/main" id="{DD8BD28F-1E20-4FC9-8378-FF8A78D464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9781" y="2547938"/>
            <a:ext cx="2077641" cy="260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22A5FD0-02CA-4402-8EDB-FDF14B61A75E}"/>
              </a:ext>
            </a:extLst>
          </p:cNvPr>
          <p:cNvSpPr>
            <a:spLocks noGrp="1"/>
          </p:cNvSpPr>
          <p:nvPr>
            <p:ph type="title"/>
          </p:nvPr>
        </p:nvSpPr>
        <p:spPr/>
        <p:txBody>
          <a:bodyPr/>
          <a:lstStyle/>
          <a:p>
            <a:endParaRPr lang="en-US" altLang="en-US"/>
          </a:p>
        </p:txBody>
      </p:sp>
      <p:pic>
        <p:nvPicPr>
          <p:cNvPr id="10243" name="Content Placeholder 1">
            <a:extLst>
              <a:ext uri="{FF2B5EF4-FFF2-40B4-BE49-F238E27FC236}">
                <a16:creationId xmlns:a16="http://schemas.microsoft.com/office/drawing/2014/main" id="{770BD706-32B7-489B-B698-6BA1D462DE0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1" y="11906"/>
            <a:ext cx="2060972" cy="2547938"/>
          </a:xfrm>
        </p:spPr>
      </p:pic>
      <p:pic>
        <p:nvPicPr>
          <p:cNvPr id="10244" name="Picture 2">
            <a:extLst>
              <a:ext uri="{FF2B5EF4-FFF2-40B4-BE49-F238E27FC236}">
                <a16:creationId xmlns:a16="http://schemas.microsoft.com/office/drawing/2014/main" id="{046A35A1-7EE5-48BD-8D7C-C43DBC2731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60" y="2547937"/>
            <a:ext cx="2077641"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a:extLst>
              <a:ext uri="{FF2B5EF4-FFF2-40B4-BE49-F238E27FC236}">
                <a16:creationId xmlns:a16="http://schemas.microsoft.com/office/drawing/2014/main" id="{297C7481-9141-4471-8A09-1FAC81B261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781" y="0"/>
            <a:ext cx="2095500" cy="255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a:extLst>
              <a:ext uri="{FF2B5EF4-FFF2-40B4-BE49-F238E27FC236}">
                <a16:creationId xmlns:a16="http://schemas.microsoft.com/office/drawing/2014/main" id="{D4648E47-0918-4048-AC3E-2CAE21F8F4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7610" y="946548"/>
            <a:ext cx="3506390" cy="320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a:extLst>
              <a:ext uri="{FF2B5EF4-FFF2-40B4-BE49-F238E27FC236}">
                <a16:creationId xmlns:a16="http://schemas.microsoft.com/office/drawing/2014/main" id="{FC323897-81C0-433C-8664-6613F22D3D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9781" y="2547938"/>
            <a:ext cx="2077641" cy="260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6">
            <a:extLst>
              <a:ext uri="{FF2B5EF4-FFF2-40B4-BE49-F238E27FC236}">
                <a16:creationId xmlns:a16="http://schemas.microsoft.com/office/drawing/2014/main" id="{97647D1F-098F-4BDD-B9FC-BA2C15D5343B}"/>
              </a:ext>
            </a:extLst>
          </p:cNvPr>
          <p:cNvSpPr txBox="1">
            <a:spLocks noChangeArrowheads="1"/>
          </p:cNvSpPr>
          <p:nvPr/>
        </p:nvSpPr>
        <p:spPr bwMode="auto">
          <a:xfrm>
            <a:off x="4533900" y="2282428"/>
            <a:ext cx="722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a:solidFill>
                  <a:srgbClr val="FF0000"/>
                </a:solidFill>
              </a:rPr>
              <a: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A1142FC-F3ED-4A17-B5BD-E0CCA6B599FA}"/>
              </a:ext>
            </a:extLst>
          </p:cNvPr>
          <p:cNvSpPr>
            <a:spLocks noGrp="1"/>
          </p:cNvSpPr>
          <p:nvPr>
            <p:ph type="title"/>
          </p:nvPr>
        </p:nvSpPr>
        <p:spPr/>
        <p:txBody>
          <a:bodyPr/>
          <a:lstStyle/>
          <a:p>
            <a:endParaRPr lang="en-US" altLang="en-US"/>
          </a:p>
        </p:txBody>
      </p:sp>
      <p:pic>
        <p:nvPicPr>
          <p:cNvPr id="11267" name="Content Placeholder 1">
            <a:extLst>
              <a:ext uri="{FF2B5EF4-FFF2-40B4-BE49-F238E27FC236}">
                <a16:creationId xmlns:a16="http://schemas.microsoft.com/office/drawing/2014/main" id="{A69A419D-CC75-4FB1-967D-044E00B3AA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926" t="19797" r="11939" b="20322"/>
          <a:stretch/>
        </p:blipFill>
        <p:spPr>
          <a:xfrm>
            <a:off x="152400" y="1504950"/>
            <a:ext cx="3733800" cy="1905000"/>
          </a:xfrm>
        </p:spPr>
      </p:pic>
      <p:pic>
        <p:nvPicPr>
          <p:cNvPr id="11268" name="Picture 2">
            <a:extLst>
              <a:ext uri="{FF2B5EF4-FFF2-40B4-BE49-F238E27FC236}">
                <a16:creationId xmlns:a16="http://schemas.microsoft.com/office/drawing/2014/main" id="{0C50F9A8-5DEC-4641-8C86-FAF6BAD649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1448" y="798910"/>
            <a:ext cx="328255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3">
            <a:extLst>
              <a:ext uri="{FF2B5EF4-FFF2-40B4-BE49-F238E27FC236}">
                <a16:creationId xmlns:a16="http://schemas.microsoft.com/office/drawing/2014/main" id="{3D75F6AB-8C1E-48A3-AF1E-B17B68471933}"/>
              </a:ext>
            </a:extLst>
          </p:cNvPr>
          <p:cNvSpPr txBox="1">
            <a:spLocks noChangeArrowheads="1"/>
          </p:cNvSpPr>
          <p:nvPr/>
        </p:nvSpPr>
        <p:spPr bwMode="auto">
          <a:xfrm>
            <a:off x="4100513" y="2124075"/>
            <a:ext cx="942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a:solidFill>
                  <a:srgbClr val="FF0000"/>
                </a:solidFill>
              </a:rPr>
              <a:t>VS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128E75E-BB44-46E1-9DC4-E4BF6C5B6CA0}"/>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id="{24DF149C-19EE-4C16-A4B5-51F9E22C0713}"/>
              </a:ext>
            </a:extLst>
          </p:cNvPr>
          <p:cNvSpPr>
            <a:spLocks noGrp="1"/>
          </p:cNvSpPr>
          <p:nvPr>
            <p:ph idx="1"/>
          </p:nvPr>
        </p:nvSpPr>
        <p:spPr/>
        <p:txBody>
          <a:bodyPr/>
          <a:lstStyle/>
          <a:p>
            <a:pPr marL="0" indent="0">
              <a:buNone/>
            </a:pPr>
            <a:endParaRPr lang="en-US" altLang="en-US"/>
          </a:p>
        </p:txBody>
      </p:sp>
      <p:sp>
        <p:nvSpPr>
          <p:cNvPr id="3" name="TextBox 2">
            <a:extLst>
              <a:ext uri="{FF2B5EF4-FFF2-40B4-BE49-F238E27FC236}">
                <a16:creationId xmlns:a16="http://schemas.microsoft.com/office/drawing/2014/main" id="{4E7844B5-B3C2-4E68-A1F7-7E784D136CFB}"/>
              </a:ext>
            </a:extLst>
          </p:cNvPr>
          <p:cNvSpPr txBox="1"/>
          <p:nvPr/>
        </p:nvSpPr>
        <p:spPr>
          <a:xfrm>
            <a:off x="2393156" y="0"/>
            <a:ext cx="4710113" cy="784830"/>
          </a:xfrm>
          <a:prstGeom prst="rect">
            <a:avLst/>
          </a:prstGeom>
          <a:solidFill>
            <a:schemeClr val="bg2"/>
          </a:solidFill>
        </p:spPr>
        <p:txBody>
          <a:bodyPr>
            <a:spAutoFit/>
          </a:bodyPr>
          <a:lstStyle/>
          <a:p>
            <a:pPr>
              <a:defRPr/>
            </a:pPr>
            <a:r>
              <a:rPr lang="en-US" sz="4500" b="1" dirty="0">
                <a:solidFill>
                  <a:schemeClr val="accent1">
                    <a:lumMod val="50000"/>
                  </a:schemeClr>
                </a:solidFill>
              </a:rPr>
              <a:t>     DIRECT MAIL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6641836-161B-4CC2-B2D9-371AC5F5017A}"/>
              </a:ext>
            </a:extLst>
          </p:cNvPr>
          <p:cNvSpPr>
            <a:spLocks noGrp="1"/>
          </p:cNvSpPr>
          <p:nvPr>
            <p:ph type="title"/>
          </p:nvPr>
        </p:nvSpPr>
        <p:spPr/>
        <p:txBody>
          <a:bodyPr/>
          <a:lstStyle/>
          <a:p>
            <a:endParaRPr lang="en-US" altLang="en-US"/>
          </a:p>
        </p:txBody>
      </p:sp>
      <p:sp>
        <p:nvSpPr>
          <p:cNvPr id="3" name="TextBox 2">
            <a:extLst>
              <a:ext uri="{FF2B5EF4-FFF2-40B4-BE49-F238E27FC236}">
                <a16:creationId xmlns:a16="http://schemas.microsoft.com/office/drawing/2014/main" id="{022FA463-BA46-4038-ACE3-7AA5A25B5028}"/>
              </a:ext>
            </a:extLst>
          </p:cNvPr>
          <p:cNvSpPr txBox="1"/>
          <p:nvPr/>
        </p:nvSpPr>
        <p:spPr>
          <a:xfrm>
            <a:off x="2405063" y="0"/>
            <a:ext cx="5089922" cy="784830"/>
          </a:xfrm>
          <a:prstGeom prst="rect">
            <a:avLst/>
          </a:prstGeom>
          <a:solidFill>
            <a:schemeClr val="bg2"/>
          </a:solidFill>
        </p:spPr>
        <p:txBody>
          <a:bodyPr>
            <a:spAutoFit/>
          </a:bodyPr>
          <a:lstStyle/>
          <a:p>
            <a:pPr>
              <a:defRPr/>
            </a:pPr>
            <a:r>
              <a:rPr lang="en-US" sz="4500" b="1" dirty="0">
                <a:solidFill>
                  <a:schemeClr val="accent1">
                    <a:lumMod val="50000"/>
                  </a:schemeClr>
                </a:solidFill>
              </a:rPr>
              <a:t>     DIRECT MAIL </a:t>
            </a:r>
          </a:p>
        </p:txBody>
      </p:sp>
      <p:sp>
        <p:nvSpPr>
          <p:cNvPr id="2" name="TextBox 1">
            <a:extLst>
              <a:ext uri="{FF2B5EF4-FFF2-40B4-BE49-F238E27FC236}">
                <a16:creationId xmlns:a16="http://schemas.microsoft.com/office/drawing/2014/main" id="{B1D8036F-CB0E-438F-87CD-BEEE8C333DF3}"/>
              </a:ext>
            </a:extLst>
          </p:cNvPr>
          <p:cNvSpPr txBox="1"/>
          <p:nvPr/>
        </p:nvSpPr>
        <p:spPr>
          <a:xfrm>
            <a:off x="2405063" y="4381500"/>
            <a:ext cx="5089922" cy="784830"/>
          </a:xfrm>
          <a:prstGeom prst="rect">
            <a:avLst/>
          </a:prstGeom>
          <a:solidFill>
            <a:schemeClr val="bg2"/>
          </a:solidFill>
        </p:spPr>
        <p:txBody>
          <a:bodyPr>
            <a:spAutoFit/>
          </a:bodyPr>
          <a:lstStyle/>
          <a:p>
            <a:pPr>
              <a:defRPr/>
            </a:pPr>
            <a:r>
              <a:rPr lang="en-US" sz="4500" b="1" dirty="0">
                <a:solidFill>
                  <a:schemeClr val="accent1">
                    <a:lumMod val="50000"/>
                  </a:schemeClr>
                </a:solidFill>
              </a:rPr>
              <a:t>     WEB TRAFFIC </a:t>
            </a:r>
          </a:p>
        </p:txBody>
      </p:sp>
      <p:sp>
        <p:nvSpPr>
          <p:cNvPr id="13317" name="Content Placeholder 3">
            <a:extLst>
              <a:ext uri="{FF2B5EF4-FFF2-40B4-BE49-F238E27FC236}">
                <a16:creationId xmlns:a16="http://schemas.microsoft.com/office/drawing/2014/main" id="{9DD2DE4B-BA67-437E-ADFC-3F2EBAC9AB00}"/>
              </a:ext>
            </a:extLst>
          </p:cNvPr>
          <p:cNvSpPr>
            <a:spLocks noGrp="1"/>
          </p:cNvSpPr>
          <p:nvPr>
            <p:ph idx="1"/>
          </p:nvPr>
        </p:nvSpPr>
        <p:spPr>
          <a:xfrm>
            <a:off x="628650" y="1019175"/>
            <a:ext cx="7886700" cy="3263504"/>
          </a:xfrm>
        </p:spPr>
        <p:txBody>
          <a:bodyPr/>
          <a:lstStyle/>
          <a:p>
            <a:endParaRPr lang="en-US" altLang="en-US"/>
          </a:p>
        </p:txBody>
      </p:sp>
      <p:sp>
        <p:nvSpPr>
          <p:cNvPr id="6" name="Curved Right Arrow 5">
            <a:extLst>
              <a:ext uri="{FF2B5EF4-FFF2-40B4-BE49-F238E27FC236}">
                <a16:creationId xmlns:a16="http://schemas.microsoft.com/office/drawing/2014/main" id="{B474469D-E21D-4DCC-A39B-706790320C2F}"/>
              </a:ext>
            </a:extLst>
          </p:cNvPr>
          <p:cNvSpPr/>
          <p:nvPr/>
        </p:nvSpPr>
        <p:spPr>
          <a:xfrm>
            <a:off x="1621632" y="300038"/>
            <a:ext cx="783431" cy="47910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2B2B02E-97AB-4126-B043-79FA9AC615FF}"/>
              </a:ext>
            </a:extLst>
          </p:cNvPr>
          <p:cNvSpPr>
            <a:spLocks noGrp="1"/>
          </p:cNvSpPr>
          <p:nvPr>
            <p:ph type="title"/>
          </p:nvPr>
        </p:nvSpPr>
        <p:spPr/>
        <p:txBody>
          <a:bodyPr/>
          <a:lstStyle/>
          <a:p>
            <a:endParaRPr lang="en-US" altLang="en-US"/>
          </a:p>
        </p:txBody>
      </p:sp>
      <p:sp>
        <p:nvSpPr>
          <p:cNvPr id="3" name="TextBox 2">
            <a:extLst>
              <a:ext uri="{FF2B5EF4-FFF2-40B4-BE49-F238E27FC236}">
                <a16:creationId xmlns:a16="http://schemas.microsoft.com/office/drawing/2014/main" id="{25B58CC0-CE77-41AD-9B3C-B6BFB3799911}"/>
              </a:ext>
            </a:extLst>
          </p:cNvPr>
          <p:cNvSpPr txBox="1"/>
          <p:nvPr/>
        </p:nvSpPr>
        <p:spPr>
          <a:xfrm>
            <a:off x="2405063" y="0"/>
            <a:ext cx="5028010" cy="784830"/>
          </a:xfrm>
          <a:prstGeom prst="rect">
            <a:avLst/>
          </a:prstGeom>
          <a:solidFill>
            <a:schemeClr val="bg2"/>
          </a:solidFill>
        </p:spPr>
        <p:txBody>
          <a:bodyPr>
            <a:spAutoFit/>
          </a:bodyPr>
          <a:lstStyle/>
          <a:p>
            <a:pPr>
              <a:defRPr/>
            </a:pPr>
            <a:r>
              <a:rPr lang="en-US" sz="4500" b="1" dirty="0">
                <a:solidFill>
                  <a:schemeClr val="accent1">
                    <a:lumMod val="50000"/>
                  </a:schemeClr>
                </a:solidFill>
              </a:rPr>
              <a:t>     DIRECT MAIL </a:t>
            </a:r>
          </a:p>
        </p:txBody>
      </p:sp>
      <p:sp>
        <p:nvSpPr>
          <p:cNvPr id="2" name="TextBox 1">
            <a:extLst>
              <a:ext uri="{FF2B5EF4-FFF2-40B4-BE49-F238E27FC236}">
                <a16:creationId xmlns:a16="http://schemas.microsoft.com/office/drawing/2014/main" id="{382B8E98-F89D-4CFF-899E-6FC063725578}"/>
              </a:ext>
            </a:extLst>
          </p:cNvPr>
          <p:cNvSpPr txBox="1"/>
          <p:nvPr/>
        </p:nvSpPr>
        <p:spPr>
          <a:xfrm>
            <a:off x="2405063" y="4381500"/>
            <a:ext cx="5028010" cy="784830"/>
          </a:xfrm>
          <a:prstGeom prst="rect">
            <a:avLst/>
          </a:prstGeom>
          <a:solidFill>
            <a:schemeClr val="bg2"/>
          </a:solidFill>
        </p:spPr>
        <p:txBody>
          <a:bodyPr>
            <a:spAutoFit/>
          </a:bodyPr>
          <a:lstStyle/>
          <a:p>
            <a:pPr>
              <a:defRPr/>
            </a:pPr>
            <a:r>
              <a:rPr lang="en-US" sz="4500" b="1" dirty="0">
                <a:solidFill>
                  <a:schemeClr val="accent1">
                    <a:lumMod val="50000"/>
                  </a:schemeClr>
                </a:solidFill>
              </a:rPr>
              <a:t>     WEB TRAFFIC </a:t>
            </a:r>
          </a:p>
        </p:txBody>
      </p:sp>
      <p:pic>
        <p:nvPicPr>
          <p:cNvPr id="14341" name="Content Placeholder 7">
            <a:extLst>
              <a:ext uri="{FF2B5EF4-FFF2-40B4-BE49-F238E27FC236}">
                <a16:creationId xmlns:a16="http://schemas.microsoft.com/office/drawing/2014/main" id="{9DA86A53-25D0-4E26-9A08-CC7845D881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0913" y="1581150"/>
            <a:ext cx="2856310" cy="1795463"/>
          </a:xfrm>
        </p:spPr>
      </p:pic>
      <p:sp>
        <p:nvSpPr>
          <p:cNvPr id="6" name="Curved Right Arrow 5">
            <a:extLst>
              <a:ext uri="{FF2B5EF4-FFF2-40B4-BE49-F238E27FC236}">
                <a16:creationId xmlns:a16="http://schemas.microsoft.com/office/drawing/2014/main" id="{382ACF48-1254-426B-BA1B-83A51EE9B9A5}"/>
              </a:ext>
            </a:extLst>
          </p:cNvPr>
          <p:cNvSpPr/>
          <p:nvPr/>
        </p:nvSpPr>
        <p:spPr>
          <a:xfrm>
            <a:off x="1621632" y="300038"/>
            <a:ext cx="783431" cy="47910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9" name="Down Arrow 8">
            <a:extLst>
              <a:ext uri="{FF2B5EF4-FFF2-40B4-BE49-F238E27FC236}">
                <a16:creationId xmlns:a16="http://schemas.microsoft.com/office/drawing/2014/main" id="{B371E8EF-A855-4760-8D5A-52EEBA38734D}"/>
              </a:ext>
            </a:extLst>
          </p:cNvPr>
          <p:cNvSpPr/>
          <p:nvPr/>
        </p:nvSpPr>
        <p:spPr>
          <a:xfrm>
            <a:off x="4676775" y="922735"/>
            <a:ext cx="485775" cy="49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Down Arrow 9">
            <a:extLst>
              <a:ext uri="{FF2B5EF4-FFF2-40B4-BE49-F238E27FC236}">
                <a16:creationId xmlns:a16="http://schemas.microsoft.com/office/drawing/2014/main" id="{3DAE896F-D916-4BB1-B907-FE7485731006}"/>
              </a:ext>
            </a:extLst>
          </p:cNvPr>
          <p:cNvSpPr/>
          <p:nvPr/>
        </p:nvSpPr>
        <p:spPr>
          <a:xfrm>
            <a:off x="4638675" y="3609975"/>
            <a:ext cx="560785" cy="539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F01307C-5F98-45E4-ABB7-8F9AF53B21F4}"/>
              </a:ext>
            </a:extLst>
          </p:cNvPr>
          <p:cNvSpPr>
            <a:spLocks noGrp="1"/>
          </p:cNvSpPr>
          <p:nvPr>
            <p:ph type="title"/>
          </p:nvPr>
        </p:nvSpPr>
        <p:spPr/>
        <p:txBody>
          <a:bodyPr/>
          <a:lstStyle/>
          <a:p>
            <a:pPr eaLnBrk="1" hangingPunct="1"/>
            <a:endParaRPr lang="en-US" altLang="en-US"/>
          </a:p>
        </p:txBody>
      </p:sp>
      <p:pic>
        <p:nvPicPr>
          <p:cNvPr id="15363" name="Content Placeholder 3">
            <a:extLst>
              <a:ext uri="{FF2B5EF4-FFF2-40B4-BE49-F238E27FC236}">
                <a16:creationId xmlns:a16="http://schemas.microsoft.com/office/drawing/2014/main" id="{BB803BFB-6FBC-4C07-8D68-94E588DAA1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643187"/>
            <a:ext cx="5000625" cy="25003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E86B-015D-41AF-99F2-D775A4907AFC}"/>
              </a:ext>
            </a:extLst>
          </p:cNvPr>
          <p:cNvSpPr>
            <a:spLocks noGrp="1"/>
          </p:cNvSpPr>
          <p:nvPr>
            <p:ph type="title"/>
          </p:nvPr>
        </p:nvSpPr>
        <p:spPr>
          <a:xfrm>
            <a:off x="1154906" y="354806"/>
            <a:ext cx="7886700" cy="729854"/>
          </a:xfrm>
        </p:spPr>
        <p:txBody>
          <a:bodyPr rtlCol="0">
            <a:normAutofit fontScale="90000"/>
          </a:bodyPr>
          <a:lstStyle/>
          <a:p>
            <a:pPr>
              <a:defRPr/>
            </a:pPr>
            <a:r>
              <a:rPr lang="en-US" dirty="0">
                <a:solidFill>
                  <a:srgbClr val="FFFF00"/>
                </a:solidFill>
                <a:latin typeface="Arial Black" panose="020B0A04020102020204" pitchFamily="34" charset="0"/>
              </a:rPr>
              <a:t>             </a:t>
            </a:r>
            <a:br>
              <a:rPr lang="en-US" dirty="0">
                <a:solidFill>
                  <a:srgbClr val="FFFF00"/>
                </a:solidFill>
                <a:latin typeface="Arial Black" panose="020B0A04020102020204" pitchFamily="34" charset="0"/>
              </a:rPr>
            </a:br>
            <a:br>
              <a:rPr lang="en-US" dirty="0">
                <a:solidFill>
                  <a:srgbClr val="FFFF00"/>
                </a:solidFill>
              </a:rPr>
            </a:br>
            <a:endParaRPr lang="en-US" dirty="0">
              <a:solidFill>
                <a:srgbClr val="FFFF00"/>
              </a:solidFill>
            </a:endParaRPr>
          </a:p>
        </p:txBody>
      </p:sp>
      <p:pic>
        <p:nvPicPr>
          <p:cNvPr id="16387" name="Content Placeholder 3">
            <a:extLst>
              <a:ext uri="{FF2B5EF4-FFF2-40B4-BE49-F238E27FC236}">
                <a16:creationId xmlns:a16="http://schemas.microsoft.com/office/drawing/2014/main" id="{FBE4F693-64E9-425D-87E9-BE1E4CFD80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643187"/>
            <a:ext cx="5000625" cy="2500313"/>
          </a:xfrm>
        </p:spPr>
      </p:pic>
      <p:sp>
        <p:nvSpPr>
          <p:cNvPr id="16388" name="TextBox 2">
            <a:extLst>
              <a:ext uri="{FF2B5EF4-FFF2-40B4-BE49-F238E27FC236}">
                <a16:creationId xmlns:a16="http://schemas.microsoft.com/office/drawing/2014/main" id="{C09646DE-1208-4DBD-913D-A93F385E8916}"/>
              </a:ext>
            </a:extLst>
          </p:cNvPr>
          <p:cNvSpPr txBox="1">
            <a:spLocks noChangeArrowheads="1"/>
          </p:cNvSpPr>
          <p:nvPr/>
        </p:nvSpPr>
        <p:spPr bwMode="auto">
          <a:xfrm>
            <a:off x="739379" y="1604963"/>
            <a:ext cx="766524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150">
                <a:solidFill>
                  <a:srgbClr val="FFFF00"/>
                </a:solidFill>
                <a:latin typeface="Arial Black" panose="020B0A04020102020204" pitchFamily="34" charset="0"/>
              </a:rPr>
              <a:t> “Other Bars Are Not The Enemy”   </a:t>
            </a:r>
            <a:endParaRPr lang="en-US" altLang="en-US" sz="31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maw.org/wp-content/uploads/2019/02/DM-201-Philly.png">
            <a:extLst>
              <a:ext uri="{FF2B5EF4-FFF2-40B4-BE49-F238E27FC236}">
                <a16:creationId xmlns:a16="http://schemas.microsoft.com/office/drawing/2014/main" id="{5E2D07CB-D5A0-46FC-80EE-13361FE8E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39"/>
          <a:stretch/>
        </p:blipFill>
        <p:spPr bwMode="auto">
          <a:xfrm>
            <a:off x="2030212" y="971550"/>
            <a:ext cx="5083575" cy="1989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C286FF-79E2-4862-B855-4156B78D3688}"/>
              </a:ext>
            </a:extLst>
          </p:cNvPr>
          <p:cNvSpPr txBox="1"/>
          <p:nvPr/>
        </p:nvSpPr>
        <p:spPr>
          <a:xfrm>
            <a:off x="1973700" y="2970225"/>
            <a:ext cx="5448300" cy="646331"/>
          </a:xfrm>
          <a:prstGeom prst="rect">
            <a:avLst/>
          </a:prstGeom>
          <a:noFill/>
        </p:spPr>
        <p:txBody>
          <a:bodyPr wrap="square" rtlCol="0">
            <a:spAutoFit/>
          </a:bodyPr>
          <a:lstStyle/>
          <a:p>
            <a:r>
              <a:rPr lang="en-US" b="1" cap="all" dirty="0"/>
              <a:t>MAY 22  |  8:45AM - 4:45PM</a:t>
            </a:r>
          </a:p>
          <a:p>
            <a:r>
              <a:rPr lang="en-US" b="1" dirty="0"/>
              <a:t>NAPCO  |  1500 Spring Garden St #1200  |  Philadelphia</a:t>
            </a:r>
            <a:endParaRPr lang="en-US" dirty="0"/>
          </a:p>
        </p:txBody>
      </p:sp>
      <p:sp>
        <p:nvSpPr>
          <p:cNvPr id="3" name="TextBox 2">
            <a:extLst>
              <a:ext uri="{FF2B5EF4-FFF2-40B4-BE49-F238E27FC236}">
                <a16:creationId xmlns:a16="http://schemas.microsoft.com/office/drawing/2014/main" id="{DAB1798E-6A1D-42F1-AB92-8AA8661FF104}"/>
              </a:ext>
            </a:extLst>
          </p:cNvPr>
          <p:cNvSpPr txBox="1"/>
          <p:nvPr/>
        </p:nvSpPr>
        <p:spPr>
          <a:xfrm>
            <a:off x="1943099" y="3616556"/>
            <a:ext cx="5257800" cy="584775"/>
          </a:xfrm>
          <a:prstGeom prst="rect">
            <a:avLst/>
          </a:prstGeom>
          <a:noFill/>
        </p:spPr>
        <p:txBody>
          <a:bodyPr wrap="square" rtlCol="0">
            <a:spAutoFit/>
          </a:bodyPr>
          <a:lstStyle/>
          <a:p>
            <a:pPr algn="ctr"/>
            <a:r>
              <a:rPr lang="en-US" sz="3200" b="1" dirty="0"/>
              <a:t>Buy One, Get One!</a:t>
            </a:r>
          </a:p>
        </p:txBody>
      </p:sp>
      <p:sp>
        <p:nvSpPr>
          <p:cNvPr id="4" name="TextBox 3">
            <a:extLst>
              <a:ext uri="{FF2B5EF4-FFF2-40B4-BE49-F238E27FC236}">
                <a16:creationId xmlns:a16="http://schemas.microsoft.com/office/drawing/2014/main" id="{642F4223-9133-4150-A99A-0D76A75D29D4}"/>
              </a:ext>
            </a:extLst>
          </p:cNvPr>
          <p:cNvSpPr txBox="1"/>
          <p:nvPr/>
        </p:nvSpPr>
        <p:spPr>
          <a:xfrm>
            <a:off x="420601" y="4312912"/>
            <a:ext cx="3124200" cy="646331"/>
          </a:xfrm>
          <a:prstGeom prst="rect">
            <a:avLst/>
          </a:prstGeom>
          <a:noFill/>
        </p:spPr>
        <p:txBody>
          <a:bodyPr wrap="square" rtlCol="0">
            <a:spAutoFit/>
          </a:bodyPr>
          <a:lstStyle/>
          <a:p>
            <a:r>
              <a:rPr lang="en-US" b="1" i="1" dirty="0">
                <a:solidFill>
                  <a:srgbClr val="C00000"/>
                </a:solidFill>
                <a:effectLst>
                  <a:outerShdw blurRad="38100" dist="38100" dir="2700000" algn="tl">
                    <a:srgbClr val="000000">
                      <a:alpha val="43137"/>
                    </a:srgbClr>
                  </a:outerShdw>
                </a:effectLst>
              </a:rPr>
              <a:t>Agencies: </a:t>
            </a:r>
            <a:r>
              <a:rPr lang="en-US" b="1" dirty="0">
                <a:effectLst>
                  <a:outerShdw blurRad="38100" dist="38100" dir="2700000" algn="tl">
                    <a:srgbClr val="000000">
                      <a:alpha val="43137"/>
                    </a:srgbClr>
                  </a:outerShdw>
                </a:effectLst>
              </a:rPr>
              <a:t>Buy One, get one free to take a nonprofit client</a:t>
            </a:r>
          </a:p>
        </p:txBody>
      </p:sp>
      <p:sp>
        <p:nvSpPr>
          <p:cNvPr id="6" name="TextBox 5">
            <a:extLst>
              <a:ext uri="{FF2B5EF4-FFF2-40B4-BE49-F238E27FC236}">
                <a16:creationId xmlns:a16="http://schemas.microsoft.com/office/drawing/2014/main" id="{75B36029-8ADB-4E35-AC6A-5D3C5BB4575C}"/>
              </a:ext>
            </a:extLst>
          </p:cNvPr>
          <p:cNvSpPr txBox="1"/>
          <p:nvPr/>
        </p:nvSpPr>
        <p:spPr>
          <a:xfrm>
            <a:off x="5372100" y="4312911"/>
            <a:ext cx="3390900" cy="646331"/>
          </a:xfrm>
          <a:prstGeom prst="rect">
            <a:avLst/>
          </a:prstGeom>
          <a:noFill/>
        </p:spPr>
        <p:txBody>
          <a:bodyPr wrap="square" rtlCol="0">
            <a:spAutoFit/>
          </a:bodyPr>
          <a:lstStyle/>
          <a:p>
            <a:r>
              <a:rPr lang="en-US" b="1" i="1" dirty="0">
                <a:solidFill>
                  <a:srgbClr val="C00000"/>
                </a:solidFill>
                <a:effectLst>
                  <a:outerShdw blurRad="38100" dist="38100" dir="2700000" algn="tl">
                    <a:srgbClr val="000000">
                      <a:alpha val="43137"/>
                    </a:srgbClr>
                  </a:outerShdw>
                </a:effectLst>
              </a:rPr>
              <a:t>Nonprofits: </a:t>
            </a:r>
            <a:r>
              <a:rPr lang="en-US" b="1" dirty="0">
                <a:effectLst>
                  <a:outerShdw blurRad="38100" dist="38100" dir="2700000" algn="tl">
                    <a:srgbClr val="000000">
                      <a:alpha val="43137"/>
                    </a:srgbClr>
                  </a:outerShdw>
                </a:effectLst>
              </a:rPr>
              <a:t>Buy One, get one free to take a nonprofit colleague!</a:t>
            </a:r>
          </a:p>
        </p:txBody>
      </p:sp>
    </p:spTree>
    <p:extLst>
      <p:ext uri="{BB962C8B-B14F-4D97-AF65-F5344CB8AC3E}">
        <p14:creationId xmlns:p14="http://schemas.microsoft.com/office/powerpoint/2010/main" val="750385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91D7-3E84-40D7-98B6-D95ACD0D276B}"/>
              </a:ext>
            </a:extLst>
          </p:cNvPr>
          <p:cNvSpPr>
            <a:spLocks noGrp="1"/>
          </p:cNvSpPr>
          <p:nvPr>
            <p:ph type="title"/>
          </p:nvPr>
        </p:nvSpPr>
        <p:spPr>
          <a:xfrm>
            <a:off x="1154906" y="354806"/>
            <a:ext cx="7886700" cy="729854"/>
          </a:xfrm>
        </p:spPr>
        <p:txBody>
          <a:bodyPr rtlCol="0">
            <a:normAutofit fontScale="90000"/>
          </a:bodyPr>
          <a:lstStyle/>
          <a:p>
            <a:pPr>
              <a:defRPr/>
            </a:pPr>
            <a:r>
              <a:rPr lang="en-US" dirty="0">
                <a:solidFill>
                  <a:srgbClr val="FFFF00"/>
                </a:solidFill>
                <a:latin typeface="Arial Black" panose="020B0A04020102020204" pitchFamily="34" charset="0"/>
              </a:rPr>
              <a:t>             </a:t>
            </a:r>
            <a:br>
              <a:rPr lang="en-US" dirty="0">
                <a:solidFill>
                  <a:srgbClr val="FFFF00"/>
                </a:solidFill>
                <a:latin typeface="Arial Black" panose="020B0A04020102020204" pitchFamily="34" charset="0"/>
              </a:rPr>
            </a:br>
            <a:br>
              <a:rPr lang="en-US" dirty="0">
                <a:solidFill>
                  <a:srgbClr val="FFFF00"/>
                </a:solidFill>
              </a:rPr>
            </a:br>
            <a:endParaRPr lang="en-US" dirty="0">
              <a:solidFill>
                <a:srgbClr val="FFFF00"/>
              </a:solidFill>
            </a:endParaRPr>
          </a:p>
        </p:txBody>
      </p:sp>
      <p:pic>
        <p:nvPicPr>
          <p:cNvPr id="17411" name="Content Placeholder 3">
            <a:extLst>
              <a:ext uri="{FF2B5EF4-FFF2-40B4-BE49-F238E27FC236}">
                <a16:creationId xmlns:a16="http://schemas.microsoft.com/office/drawing/2014/main" id="{71344086-9BC7-4228-A74D-CE5C45BD3B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643187"/>
            <a:ext cx="5000625" cy="2500313"/>
          </a:xfrm>
        </p:spPr>
      </p:pic>
      <p:sp>
        <p:nvSpPr>
          <p:cNvPr id="3" name="TextBox 2">
            <a:extLst>
              <a:ext uri="{FF2B5EF4-FFF2-40B4-BE49-F238E27FC236}">
                <a16:creationId xmlns:a16="http://schemas.microsoft.com/office/drawing/2014/main" id="{07D6A6EA-62C8-4C7B-BE5E-4F4B13B3F7C9}"/>
              </a:ext>
            </a:extLst>
          </p:cNvPr>
          <p:cNvSpPr txBox="1"/>
          <p:nvPr/>
        </p:nvSpPr>
        <p:spPr>
          <a:xfrm>
            <a:off x="738868" y="1604442"/>
            <a:ext cx="7666265" cy="577081"/>
          </a:xfrm>
          <a:prstGeom prst="rect">
            <a:avLst/>
          </a:prstGeom>
          <a:noFill/>
        </p:spPr>
        <p:txBody>
          <a:bodyPr>
            <a:spAutoFit/>
          </a:bodyPr>
          <a:lstStyle/>
          <a:p>
            <a:pPr>
              <a:defRPr/>
            </a:pPr>
            <a:r>
              <a:rPr lang="en-US" sz="3150" dirty="0">
                <a:solidFill>
                  <a:srgbClr val="FFFF00"/>
                </a:solidFill>
                <a:latin typeface="Arial Black" panose="020B0A04020102020204" pitchFamily="34" charset="0"/>
              </a:rPr>
              <a:t> “Other </a:t>
            </a:r>
            <a:r>
              <a:rPr lang="en-US" sz="3150" strike="dblStrike" dirty="0">
                <a:solidFill>
                  <a:srgbClr val="FFFF00"/>
                </a:solidFill>
                <a:latin typeface="Arial Black" panose="020B0A04020102020204" pitchFamily="34" charset="0"/>
              </a:rPr>
              <a:t>Bars</a:t>
            </a:r>
            <a:r>
              <a:rPr lang="en-US" sz="3150" dirty="0">
                <a:solidFill>
                  <a:srgbClr val="FFFF00"/>
                </a:solidFill>
                <a:latin typeface="Arial Black" panose="020B0A04020102020204" pitchFamily="34" charset="0"/>
              </a:rPr>
              <a:t> Are Not The Enemy”   </a:t>
            </a:r>
            <a:endParaRPr lang="en-US" sz="3150" dirty="0"/>
          </a:p>
        </p:txBody>
      </p:sp>
      <p:sp>
        <p:nvSpPr>
          <p:cNvPr id="17413" name="TextBox 3">
            <a:extLst>
              <a:ext uri="{FF2B5EF4-FFF2-40B4-BE49-F238E27FC236}">
                <a16:creationId xmlns:a16="http://schemas.microsoft.com/office/drawing/2014/main" id="{FCC84186-83E4-476A-B514-EA6A6A3F3C4D}"/>
              </a:ext>
            </a:extLst>
          </p:cNvPr>
          <p:cNvSpPr txBox="1">
            <a:spLocks noChangeArrowheads="1"/>
          </p:cNvSpPr>
          <p:nvPr/>
        </p:nvSpPr>
        <p:spPr bwMode="auto">
          <a:xfrm>
            <a:off x="2071688" y="1175148"/>
            <a:ext cx="27312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150" b="1">
                <a:solidFill>
                  <a:srgbClr val="FF0000"/>
                </a:solidFill>
                <a:latin typeface="Times New Roman" panose="02020603050405020304" pitchFamily="18" charset="0"/>
                <a:cs typeface="Times New Roman" panose="02020603050405020304" pitchFamily="18" charset="0"/>
              </a:rPr>
              <a:t>Channels</a:t>
            </a:r>
            <a:r>
              <a:rPr lang="en-US" altLang="en-US" sz="1350">
                <a:solidFill>
                  <a:srgbClr val="FF0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7322-EF80-43C4-A6C8-A5ECC6B4E825}"/>
              </a:ext>
            </a:extLst>
          </p:cNvPr>
          <p:cNvSpPr>
            <a:spLocks noGrp="1"/>
          </p:cNvSpPr>
          <p:nvPr>
            <p:ph type="title"/>
          </p:nvPr>
        </p:nvSpPr>
        <p:spPr>
          <a:xfrm>
            <a:off x="1154906" y="333375"/>
            <a:ext cx="7886700" cy="729854"/>
          </a:xfrm>
        </p:spPr>
        <p:txBody>
          <a:bodyPr rtlCol="0">
            <a:normAutofit fontScale="90000"/>
          </a:bodyPr>
          <a:lstStyle/>
          <a:p>
            <a:pPr>
              <a:defRPr/>
            </a:pPr>
            <a:r>
              <a:rPr lang="en-US" dirty="0">
                <a:solidFill>
                  <a:srgbClr val="FFFF00"/>
                </a:solidFill>
                <a:latin typeface="Arial Black" panose="020B0A04020102020204" pitchFamily="34" charset="0"/>
              </a:rPr>
              <a:t>             </a:t>
            </a:r>
            <a:br>
              <a:rPr lang="en-US" dirty="0">
                <a:solidFill>
                  <a:srgbClr val="FFFF00"/>
                </a:solidFill>
                <a:latin typeface="Arial Black" panose="020B0A04020102020204" pitchFamily="34" charset="0"/>
              </a:rPr>
            </a:br>
            <a:br>
              <a:rPr lang="en-US" dirty="0">
                <a:solidFill>
                  <a:srgbClr val="FFFF00"/>
                </a:solidFill>
              </a:rPr>
            </a:br>
            <a:endParaRPr lang="en-US" dirty="0">
              <a:solidFill>
                <a:srgbClr val="FFFF00"/>
              </a:solidFill>
            </a:endParaRPr>
          </a:p>
        </p:txBody>
      </p:sp>
      <p:pic>
        <p:nvPicPr>
          <p:cNvPr id="18435" name="Content Placeholder 3">
            <a:extLst>
              <a:ext uri="{FF2B5EF4-FFF2-40B4-BE49-F238E27FC236}">
                <a16:creationId xmlns:a16="http://schemas.microsoft.com/office/drawing/2014/main" id="{84B4729B-D83F-446F-B4EF-C084B000CE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643187"/>
            <a:ext cx="5000625" cy="2500313"/>
          </a:xfrm>
        </p:spPr>
      </p:pic>
      <p:sp>
        <p:nvSpPr>
          <p:cNvPr id="3" name="TextBox 2">
            <a:extLst>
              <a:ext uri="{FF2B5EF4-FFF2-40B4-BE49-F238E27FC236}">
                <a16:creationId xmlns:a16="http://schemas.microsoft.com/office/drawing/2014/main" id="{E3191477-8D4C-48DC-8362-79AD8A7037F2}"/>
              </a:ext>
            </a:extLst>
          </p:cNvPr>
          <p:cNvSpPr txBox="1"/>
          <p:nvPr/>
        </p:nvSpPr>
        <p:spPr>
          <a:xfrm>
            <a:off x="738868" y="1604442"/>
            <a:ext cx="7666265" cy="577081"/>
          </a:xfrm>
          <a:prstGeom prst="rect">
            <a:avLst/>
          </a:prstGeom>
          <a:noFill/>
        </p:spPr>
        <p:txBody>
          <a:bodyPr>
            <a:spAutoFit/>
          </a:bodyPr>
          <a:lstStyle/>
          <a:p>
            <a:pPr>
              <a:defRPr/>
            </a:pPr>
            <a:r>
              <a:rPr lang="en-US" sz="3150" dirty="0">
                <a:solidFill>
                  <a:srgbClr val="FFFF00"/>
                </a:solidFill>
                <a:latin typeface="Arial Black" panose="020B0A04020102020204" pitchFamily="34" charset="0"/>
              </a:rPr>
              <a:t> “Other </a:t>
            </a:r>
            <a:r>
              <a:rPr lang="en-US" sz="3150" strike="dblStrike" dirty="0">
                <a:solidFill>
                  <a:srgbClr val="FFFF00"/>
                </a:solidFill>
                <a:latin typeface="Arial Black" panose="020B0A04020102020204" pitchFamily="34" charset="0"/>
              </a:rPr>
              <a:t>Bars</a:t>
            </a:r>
            <a:r>
              <a:rPr lang="en-US" sz="3150" dirty="0">
                <a:solidFill>
                  <a:srgbClr val="FFFF00"/>
                </a:solidFill>
                <a:latin typeface="Arial Black" panose="020B0A04020102020204" pitchFamily="34" charset="0"/>
              </a:rPr>
              <a:t> Are Not The Enemy”   </a:t>
            </a:r>
            <a:endParaRPr lang="en-US" sz="3150" dirty="0"/>
          </a:p>
        </p:txBody>
      </p:sp>
      <p:sp>
        <p:nvSpPr>
          <p:cNvPr id="11269" name="TextBox 3">
            <a:extLst>
              <a:ext uri="{FF2B5EF4-FFF2-40B4-BE49-F238E27FC236}">
                <a16:creationId xmlns:a16="http://schemas.microsoft.com/office/drawing/2014/main" id="{5651E996-D107-4FE7-BE7C-AA33A5D33821}"/>
              </a:ext>
            </a:extLst>
          </p:cNvPr>
          <p:cNvSpPr txBox="1">
            <a:spLocks noChangeArrowheads="1"/>
          </p:cNvSpPr>
          <p:nvPr/>
        </p:nvSpPr>
        <p:spPr bwMode="auto">
          <a:xfrm>
            <a:off x="2071688" y="698759"/>
            <a:ext cx="27312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150" b="1" dirty="0">
                <a:solidFill>
                  <a:srgbClr val="FF0000"/>
                </a:solidFill>
                <a:latin typeface="Times New Roman" panose="02020603050405020304" pitchFamily="18" charset="0"/>
                <a:cs typeface="Times New Roman" panose="02020603050405020304" pitchFamily="18" charset="0"/>
              </a:rPr>
              <a:t>Ideas</a:t>
            </a:r>
          </a:p>
          <a:p>
            <a:pPr eaLnBrk="1" hangingPunct="1">
              <a:defRPr/>
            </a:pPr>
            <a:r>
              <a:rPr lang="en-US" altLang="en-US" sz="3150" b="1" strike="dblStrike" dirty="0">
                <a:solidFill>
                  <a:srgbClr val="FF0000"/>
                </a:solidFill>
                <a:latin typeface="Times New Roman" panose="02020603050405020304" pitchFamily="18" charset="0"/>
                <a:cs typeface="Times New Roman" panose="02020603050405020304" pitchFamily="18" charset="0"/>
              </a:rPr>
              <a:t>Channels</a:t>
            </a:r>
            <a:r>
              <a:rPr lang="en-US" altLang="en-US" sz="1350" strike="dblStrike" dirty="0">
                <a:solidFill>
                  <a:srgbClr val="FF0000"/>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4FD-0E4E-4CC0-9139-ADB97292E4D2}"/>
              </a:ext>
            </a:extLst>
          </p:cNvPr>
          <p:cNvSpPr>
            <a:spLocks noGrp="1"/>
          </p:cNvSpPr>
          <p:nvPr>
            <p:ph type="title"/>
          </p:nvPr>
        </p:nvSpPr>
        <p:spPr>
          <a:xfrm>
            <a:off x="1154906" y="333375"/>
            <a:ext cx="7886700" cy="729854"/>
          </a:xfrm>
        </p:spPr>
        <p:txBody>
          <a:bodyPr rtlCol="0">
            <a:normAutofit fontScale="90000"/>
          </a:bodyPr>
          <a:lstStyle/>
          <a:p>
            <a:pPr>
              <a:defRPr/>
            </a:pPr>
            <a:r>
              <a:rPr lang="en-US" dirty="0">
                <a:solidFill>
                  <a:srgbClr val="FFFF00"/>
                </a:solidFill>
                <a:latin typeface="Arial Black" panose="020B0A04020102020204" pitchFamily="34" charset="0"/>
              </a:rPr>
              <a:t>             </a:t>
            </a:r>
            <a:br>
              <a:rPr lang="en-US" dirty="0">
                <a:solidFill>
                  <a:srgbClr val="FFFF00"/>
                </a:solidFill>
                <a:latin typeface="Arial Black" panose="020B0A04020102020204" pitchFamily="34" charset="0"/>
              </a:rPr>
            </a:br>
            <a:br>
              <a:rPr lang="en-US" dirty="0">
                <a:solidFill>
                  <a:srgbClr val="FFFF00"/>
                </a:solidFill>
              </a:rPr>
            </a:br>
            <a:endParaRPr lang="en-US" dirty="0">
              <a:solidFill>
                <a:srgbClr val="FFFF00"/>
              </a:solidFill>
            </a:endParaRPr>
          </a:p>
        </p:txBody>
      </p:sp>
      <p:pic>
        <p:nvPicPr>
          <p:cNvPr id="19459" name="Content Placeholder 3">
            <a:extLst>
              <a:ext uri="{FF2B5EF4-FFF2-40B4-BE49-F238E27FC236}">
                <a16:creationId xmlns:a16="http://schemas.microsoft.com/office/drawing/2014/main" id="{33C51A3B-D10A-4D82-ABF8-D67D62100B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643187"/>
            <a:ext cx="5000625" cy="2500313"/>
          </a:xfrm>
        </p:spPr>
      </p:pic>
      <p:sp>
        <p:nvSpPr>
          <p:cNvPr id="3" name="TextBox 2">
            <a:extLst>
              <a:ext uri="{FF2B5EF4-FFF2-40B4-BE49-F238E27FC236}">
                <a16:creationId xmlns:a16="http://schemas.microsoft.com/office/drawing/2014/main" id="{E7429FB4-1EAE-4073-80C7-D1D01D4BF159}"/>
              </a:ext>
            </a:extLst>
          </p:cNvPr>
          <p:cNvSpPr txBox="1"/>
          <p:nvPr/>
        </p:nvSpPr>
        <p:spPr>
          <a:xfrm>
            <a:off x="738868" y="1604442"/>
            <a:ext cx="7666265" cy="577081"/>
          </a:xfrm>
          <a:prstGeom prst="rect">
            <a:avLst/>
          </a:prstGeom>
          <a:noFill/>
        </p:spPr>
        <p:txBody>
          <a:bodyPr>
            <a:spAutoFit/>
          </a:bodyPr>
          <a:lstStyle/>
          <a:p>
            <a:pPr>
              <a:defRPr/>
            </a:pPr>
            <a:r>
              <a:rPr lang="en-US" sz="3150" dirty="0">
                <a:solidFill>
                  <a:srgbClr val="FFFF00"/>
                </a:solidFill>
                <a:latin typeface="Arial Black" panose="020B0A04020102020204" pitchFamily="34" charset="0"/>
              </a:rPr>
              <a:t> “Other </a:t>
            </a:r>
            <a:r>
              <a:rPr lang="en-US" sz="3150" strike="dblStrike" dirty="0">
                <a:solidFill>
                  <a:srgbClr val="FFFF00"/>
                </a:solidFill>
                <a:latin typeface="Arial Black" panose="020B0A04020102020204" pitchFamily="34" charset="0"/>
              </a:rPr>
              <a:t>Bars</a:t>
            </a:r>
            <a:r>
              <a:rPr lang="en-US" sz="3150" dirty="0">
                <a:solidFill>
                  <a:srgbClr val="FFFF00"/>
                </a:solidFill>
                <a:latin typeface="Arial Black" panose="020B0A04020102020204" pitchFamily="34" charset="0"/>
              </a:rPr>
              <a:t> Are Not The Enemy”   </a:t>
            </a:r>
            <a:endParaRPr lang="en-US" sz="3150" dirty="0"/>
          </a:p>
        </p:txBody>
      </p:sp>
      <p:sp>
        <p:nvSpPr>
          <p:cNvPr id="11269" name="TextBox 3">
            <a:extLst>
              <a:ext uri="{FF2B5EF4-FFF2-40B4-BE49-F238E27FC236}">
                <a16:creationId xmlns:a16="http://schemas.microsoft.com/office/drawing/2014/main" id="{CB3FBFF8-4D3B-4E02-B045-49C20DF783C2}"/>
              </a:ext>
            </a:extLst>
          </p:cNvPr>
          <p:cNvSpPr txBox="1">
            <a:spLocks noChangeArrowheads="1"/>
          </p:cNvSpPr>
          <p:nvPr/>
        </p:nvSpPr>
        <p:spPr bwMode="auto">
          <a:xfrm>
            <a:off x="2071688" y="238938"/>
            <a:ext cx="2731294"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150" b="1" dirty="0">
                <a:solidFill>
                  <a:srgbClr val="FF0000"/>
                </a:solidFill>
                <a:latin typeface="Times New Roman" panose="02020603050405020304" pitchFamily="18" charset="0"/>
                <a:cs typeface="Times New Roman" panose="02020603050405020304" pitchFamily="18" charset="0"/>
              </a:rPr>
              <a:t>Companies</a:t>
            </a:r>
          </a:p>
          <a:p>
            <a:pPr eaLnBrk="1" hangingPunct="1">
              <a:defRPr/>
            </a:pPr>
            <a:r>
              <a:rPr lang="en-US" altLang="en-US" sz="3150" b="1" strike="dblStrike" dirty="0">
                <a:solidFill>
                  <a:srgbClr val="FF0000"/>
                </a:solidFill>
                <a:latin typeface="Times New Roman" panose="02020603050405020304" pitchFamily="18" charset="0"/>
                <a:cs typeface="Times New Roman" panose="02020603050405020304" pitchFamily="18" charset="0"/>
              </a:rPr>
              <a:t>Ideas</a:t>
            </a:r>
          </a:p>
          <a:p>
            <a:pPr eaLnBrk="1" hangingPunct="1">
              <a:defRPr/>
            </a:pPr>
            <a:r>
              <a:rPr lang="en-US" altLang="en-US" sz="3150" b="1" strike="dblStrike" dirty="0">
                <a:solidFill>
                  <a:srgbClr val="FF0000"/>
                </a:solidFill>
                <a:latin typeface="Times New Roman" panose="02020603050405020304" pitchFamily="18" charset="0"/>
                <a:cs typeface="Times New Roman" panose="02020603050405020304" pitchFamily="18" charset="0"/>
              </a:rPr>
              <a:t>Channels</a:t>
            </a:r>
            <a:r>
              <a:rPr lang="en-US" altLang="en-US" sz="1350" strike="dblStrike" dirty="0">
                <a:solidFill>
                  <a:srgbClr val="FF0000"/>
                </a:solidFill>
              </a:rPr>
              <a: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BA94DD6-0DF6-436E-B06C-39809B21D217}"/>
              </a:ext>
            </a:extLst>
          </p:cNvPr>
          <p:cNvSpPr>
            <a:spLocks noGrp="1"/>
          </p:cNvSpPr>
          <p:nvPr>
            <p:ph type="title"/>
          </p:nvPr>
        </p:nvSpPr>
        <p:spPr/>
        <p:txBody>
          <a:bodyPr/>
          <a:lstStyle/>
          <a:p>
            <a:pPr eaLnBrk="1" hangingPunct="1"/>
            <a:endParaRPr lang="en-US" altLang="en-US"/>
          </a:p>
        </p:txBody>
      </p:sp>
      <p:pic>
        <p:nvPicPr>
          <p:cNvPr id="20483" name="Content Placeholder 3">
            <a:extLst>
              <a:ext uri="{FF2B5EF4-FFF2-40B4-BE49-F238E27FC236}">
                <a16:creationId xmlns:a16="http://schemas.microsoft.com/office/drawing/2014/main" id="{0F9881A2-46F6-4AAA-A507-EA606168EE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81" y="1369219"/>
            <a:ext cx="6624638" cy="326350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5A205E65-552B-4023-B61D-B08779C929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32FB8E4-FFEF-4C11-A470-79506866E432}"/>
              </a:ext>
            </a:extLst>
          </p:cNvPr>
          <p:cNvSpPr/>
          <p:nvPr/>
        </p:nvSpPr>
        <p:spPr>
          <a:xfrm>
            <a:off x="0" y="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a:extLst>
              <a:ext uri="{FF2B5EF4-FFF2-40B4-BE49-F238E27FC236}">
                <a16:creationId xmlns:a16="http://schemas.microsoft.com/office/drawing/2014/main" id="{112A4BC7-162F-4988-95DE-3EE6356C4F16}"/>
              </a:ext>
            </a:extLst>
          </p:cNvPr>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1509" name="Picture 7">
            <a:extLst>
              <a:ext uri="{FF2B5EF4-FFF2-40B4-BE49-F238E27FC236}">
                <a16:creationId xmlns:a16="http://schemas.microsoft.com/office/drawing/2014/main" id="{3407D6A8-6433-47F5-8542-F84C88295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4695825"/>
            <a:ext cx="11549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8">
            <a:extLst>
              <a:ext uri="{FF2B5EF4-FFF2-40B4-BE49-F238E27FC236}">
                <a16:creationId xmlns:a16="http://schemas.microsoft.com/office/drawing/2014/main" id="{9CA6CFA7-CA03-4902-882E-D722F9B5454F}"/>
              </a:ext>
            </a:extLst>
          </p:cNvPr>
          <p:cNvSpPr txBox="1">
            <a:spLocks noChangeArrowheads="1"/>
          </p:cNvSpPr>
          <p:nvPr/>
        </p:nvSpPr>
        <p:spPr bwMode="auto">
          <a:xfrm>
            <a:off x="152400" y="4663678"/>
            <a:ext cx="2819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a:solidFill>
                  <a:schemeClr val="bg1"/>
                </a:solidFill>
              </a:rPr>
              <a:t>#DataStrategyForum2019</a:t>
            </a:r>
          </a:p>
        </p:txBody>
      </p:sp>
      <p:sp>
        <p:nvSpPr>
          <p:cNvPr id="12" name="TextBox 11">
            <a:extLst>
              <a:ext uri="{FF2B5EF4-FFF2-40B4-BE49-F238E27FC236}">
                <a16:creationId xmlns:a16="http://schemas.microsoft.com/office/drawing/2014/main" id="{ADAA25C8-82DC-4437-BBDE-E502802512CF}"/>
              </a:ext>
            </a:extLst>
          </p:cNvPr>
          <p:cNvSpPr txBox="1"/>
          <p:nvPr/>
        </p:nvSpPr>
        <p:spPr>
          <a:xfrm>
            <a:off x="304800" y="192881"/>
            <a:ext cx="2514600" cy="515526"/>
          </a:xfrm>
          <a:prstGeom prst="rect">
            <a:avLst/>
          </a:prstGeom>
          <a:noFill/>
        </p:spPr>
        <p:txBody>
          <a:bodyPr>
            <a:spAutoFit/>
          </a:bodyPr>
          <a:lstStyle/>
          <a:p>
            <a:pPr>
              <a:defRPr/>
            </a:pPr>
            <a:r>
              <a:rPr lang="en-US" sz="1400" b="1" dirty="0">
                <a:solidFill>
                  <a:schemeClr val="bg1"/>
                </a:solidFill>
                <a:latin typeface="Century Gothic" panose="020B0502020202020204" pitchFamily="34" charset="0"/>
                <a:cs typeface="Arial" panose="020B0604020202020204" pitchFamily="34" charset="0"/>
              </a:rPr>
              <a:t>DATA STRATEGY</a:t>
            </a:r>
          </a:p>
          <a:p>
            <a:pPr>
              <a:defRPr/>
            </a:pPr>
            <a:r>
              <a:rPr lang="en-US" sz="1350" b="1" dirty="0">
                <a:solidFill>
                  <a:schemeClr val="bg1"/>
                </a:solidFill>
                <a:latin typeface="Century Gothic" panose="020B0502020202020204" pitchFamily="34" charset="0"/>
                <a:cs typeface="Arial" panose="020B0604020202020204" pitchFamily="34" charset="0"/>
              </a:rPr>
              <a:t>FORUM 2019</a:t>
            </a:r>
          </a:p>
        </p:txBody>
      </p:sp>
      <p:sp>
        <p:nvSpPr>
          <p:cNvPr id="13" name="TextBox 12">
            <a:extLst>
              <a:ext uri="{FF2B5EF4-FFF2-40B4-BE49-F238E27FC236}">
                <a16:creationId xmlns:a16="http://schemas.microsoft.com/office/drawing/2014/main" id="{AF2C597C-6F4C-4373-BAD5-0B372BD3F19B}"/>
              </a:ext>
            </a:extLst>
          </p:cNvPr>
          <p:cNvSpPr txBox="1"/>
          <p:nvPr/>
        </p:nvSpPr>
        <p:spPr>
          <a:xfrm>
            <a:off x="6324600" y="223838"/>
            <a:ext cx="2514600" cy="523220"/>
          </a:xfrm>
          <a:prstGeom prst="rect">
            <a:avLst/>
          </a:prstGeom>
          <a:noFill/>
        </p:spPr>
        <p:txBody>
          <a:bodyPr>
            <a:spAutoFit/>
          </a:bodyPr>
          <a:lstStyle/>
          <a:p>
            <a:pPr algn="r">
              <a:defRPr/>
            </a:pPr>
            <a:r>
              <a:rPr lang="en-US" sz="1400" b="1" dirty="0">
                <a:solidFill>
                  <a:srgbClr val="D0021B"/>
                </a:solidFill>
                <a:latin typeface="Century Gothic" panose="020B0502020202020204" pitchFamily="34" charset="0"/>
                <a:cs typeface="Arial" panose="020B0604020202020204" pitchFamily="34" charset="0"/>
              </a:rPr>
              <a:t>Multi-Channel Marketing:</a:t>
            </a:r>
          </a:p>
          <a:p>
            <a:pPr algn="r">
              <a:defRPr/>
            </a:pPr>
            <a:r>
              <a:rPr lang="en-US" sz="1400" b="1" dirty="0">
                <a:solidFill>
                  <a:srgbClr val="D0021B"/>
                </a:solidFill>
                <a:latin typeface="Century Gothic" panose="020B0502020202020204" pitchFamily="34" charset="0"/>
                <a:cs typeface="Arial" panose="020B0604020202020204" pitchFamily="34" charset="0"/>
              </a:rPr>
              <a:t>Breaking Down The Walls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5D7F4B-6EC6-4587-855C-0235C47233AD}"/>
              </a:ext>
            </a:extLst>
          </p:cNvPr>
          <p:cNvSpPr txBox="1"/>
          <p:nvPr/>
        </p:nvSpPr>
        <p:spPr>
          <a:xfrm>
            <a:off x="1257300" y="3626706"/>
            <a:ext cx="6629400" cy="1200329"/>
          </a:xfrm>
          <a:prstGeom prst="rect">
            <a:avLst/>
          </a:prstGeom>
          <a:noFill/>
        </p:spPr>
        <p:txBody>
          <a:bodyPr wrap="square" rtlCol="0">
            <a:spAutoFit/>
          </a:bodyPr>
          <a:lstStyle/>
          <a:p>
            <a:r>
              <a:rPr lang="en-US" dirty="0"/>
              <a:t>Digital Day brings together some of the industry’s leading digital marketing experts. They will share their knowledge and provide you with answers to your toughest online marketing questions to help you save time, bolster your response, and increase revenue.</a:t>
            </a:r>
            <a:endParaRPr lang="en-US" sz="1600" dirty="0"/>
          </a:p>
        </p:txBody>
      </p:sp>
      <p:pic>
        <p:nvPicPr>
          <p:cNvPr id="3" name="Picture 2">
            <a:extLst>
              <a:ext uri="{FF2B5EF4-FFF2-40B4-BE49-F238E27FC236}">
                <a16:creationId xmlns:a16="http://schemas.microsoft.com/office/drawing/2014/main" id="{8674255C-3405-4447-A016-A30A9902D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047750"/>
            <a:ext cx="6629400" cy="2522406"/>
          </a:xfrm>
          <a:prstGeom prst="rect">
            <a:avLst/>
          </a:prstGeom>
        </p:spPr>
      </p:pic>
    </p:spTree>
    <p:extLst>
      <p:ext uri="{BB962C8B-B14F-4D97-AF65-F5344CB8AC3E}">
        <p14:creationId xmlns:p14="http://schemas.microsoft.com/office/powerpoint/2010/main" val="258065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0C11DA-6E41-436B-9941-CCCCAF8F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6350"/>
            <a:ext cx="9144000" cy="3048000"/>
          </a:xfrm>
          <a:prstGeom prst="rect">
            <a:avLst/>
          </a:prstGeom>
        </p:spPr>
      </p:pic>
    </p:spTree>
    <p:extLst>
      <p:ext uri="{BB962C8B-B14F-4D97-AF65-F5344CB8AC3E}">
        <p14:creationId xmlns:p14="http://schemas.microsoft.com/office/powerpoint/2010/main" val="146524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304800" y="193387"/>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6324600" y="224165"/>
            <a:ext cx="2514600" cy="523220"/>
          </a:xfrm>
          <a:prstGeom prst="rect">
            <a:avLst/>
          </a:prstGeom>
          <a:noFill/>
        </p:spPr>
        <p:txBody>
          <a:bodyPr wrap="square" rtlCol="0">
            <a:spAutoFit/>
          </a:bodyPr>
          <a:lstStyle/>
          <a:p>
            <a:pPr algn="r"/>
            <a:r>
              <a:rPr lang="en-US" sz="1400" b="1" dirty="0">
                <a:solidFill>
                  <a:srgbClr val="D0021B"/>
                </a:solidFill>
                <a:latin typeface="Century Gothic" panose="020B0502020202020204" pitchFamily="34" charset="0"/>
                <a:cs typeface="Arial" panose="020B0604020202020204" pitchFamily="34" charset="0"/>
              </a:rPr>
              <a:t>Multi-Channel Marketing:</a:t>
            </a:r>
          </a:p>
          <a:p>
            <a:pPr algn="r"/>
            <a:r>
              <a:rPr lang="en-US" sz="1400" b="1" dirty="0">
                <a:solidFill>
                  <a:srgbClr val="D0021B"/>
                </a:solidFill>
                <a:latin typeface="Century Gothic" panose="020B0502020202020204" pitchFamily="34" charset="0"/>
                <a:cs typeface="Arial" panose="020B0604020202020204" pitchFamily="34" charset="0"/>
              </a:rPr>
              <a:t>Breaking Down The Walls</a:t>
            </a:r>
          </a:p>
        </p:txBody>
      </p:sp>
      <p:sp>
        <p:nvSpPr>
          <p:cNvPr id="3" name="TextBox 2">
            <a:extLst>
              <a:ext uri="{FF2B5EF4-FFF2-40B4-BE49-F238E27FC236}">
                <a16:creationId xmlns:a16="http://schemas.microsoft.com/office/drawing/2014/main" id="{D316DEF7-955D-45A7-9FC2-1066AD71D914}"/>
              </a:ext>
            </a:extLst>
          </p:cNvPr>
          <p:cNvSpPr txBox="1"/>
          <p:nvPr/>
        </p:nvSpPr>
        <p:spPr>
          <a:xfrm>
            <a:off x="876300" y="1352550"/>
            <a:ext cx="7391400" cy="1323439"/>
          </a:xfrm>
          <a:prstGeom prst="rect">
            <a:avLst/>
          </a:prstGeom>
          <a:noFill/>
        </p:spPr>
        <p:txBody>
          <a:bodyPr wrap="square" rtlCol="0">
            <a:spAutoFit/>
          </a:bodyPr>
          <a:lstStyle/>
          <a:p>
            <a:pPr algn="ctr"/>
            <a:r>
              <a:rPr lang="en-US" sz="4000" b="1" dirty="0"/>
              <a:t>For sponsorship information, program questions or to register:</a:t>
            </a:r>
          </a:p>
        </p:txBody>
      </p:sp>
      <p:sp>
        <p:nvSpPr>
          <p:cNvPr id="4" name="TextBox 3">
            <a:extLst>
              <a:ext uri="{FF2B5EF4-FFF2-40B4-BE49-F238E27FC236}">
                <a16:creationId xmlns:a16="http://schemas.microsoft.com/office/drawing/2014/main" id="{39699E22-A9EB-435C-8686-08DB1852D538}"/>
              </a:ext>
            </a:extLst>
          </p:cNvPr>
          <p:cNvSpPr txBox="1"/>
          <p:nvPr/>
        </p:nvSpPr>
        <p:spPr>
          <a:xfrm>
            <a:off x="1981200" y="2860061"/>
            <a:ext cx="5181600" cy="1200329"/>
          </a:xfrm>
          <a:prstGeom prst="rect">
            <a:avLst/>
          </a:prstGeom>
          <a:noFill/>
        </p:spPr>
        <p:txBody>
          <a:bodyPr wrap="square" rtlCol="0">
            <a:spAutoFit/>
          </a:bodyPr>
          <a:lstStyle/>
          <a:p>
            <a:pPr algn="ctr"/>
            <a:r>
              <a:rPr lang="en-US" sz="7200" b="1" dirty="0">
                <a:solidFill>
                  <a:srgbClr val="ED1C24"/>
                </a:solidFill>
              </a:rPr>
              <a:t>dmaw.org</a:t>
            </a:r>
          </a:p>
        </p:txBody>
      </p:sp>
    </p:spTree>
    <p:extLst>
      <p:ext uri="{BB962C8B-B14F-4D97-AF65-F5344CB8AC3E}">
        <p14:creationId xmlns:p14="http://schemas.microsoft.com/office/powerpoint/2010/main" val="95655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04800" y="148816"/>
            <a:ext cx="3352800" cy="707886"/>
          </a:xfrm>
          <a:prstGeom prst="rect">
            <a:avLst/>
          </a:prstGeom>
          <a:noFill/>
        </p:spPr>
        <p:txBody>
          <a:bodyPr wrap="square" rtlCol="0">
            <a:spAutoFit/>
          </a:bodyPr>
          <a:lstStyle/>
          <a:p>
            <a:r>
              <a:rPr lang="en-US" sz="4000" b="1" dirty="0">
                <a:solidFill>
                  <a:srgbClr val="D0021B"/>
                </a:solidFill>
                <a:latin typeface="Century Gothic" panose="020B0502020202020204" pitchFamily="34" charset="0"/>
                <a:cs typeface="Arial" panose="020B0604020202020204" pitchFamily="34" charset="0"/>
              </a:rPr>
              <a:t>SPONSORS</a:t>
            </a:r>
          </a:p>
        </p:txBody>
      </p:sp>
      <p:pic>
        <p:nvPicPr>
          <p:cNvPr id="10" name="Picture 9">
            <a:extLst>
              <a:ext uri="{FF2B5EF4-FFF2-40B4-BE49-F238E27FC236}">
                <a16:creationId xmlns:a16="http://schemas.microsoft.com/office/drawing/2014/main" id="{72DCD2B7-67F8-4800-99BB-0E945B481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63" y="1509830"/>
            <a:ext cx="3886200" cy="627459"/>
          </a:xfrm>
          <a:prstGeom prst="rect">
            <a:avLst/>
          </a:prstGeom>
        </p:spPr>
      </p:pic>
      <p:pic>
        <p:nvPicPr>
          <p:cNvPr id="4" name="Picture 3">
            <a:extLst>
              <a:ext uri="{FF2B5EF4-FFF2-40B4-BE49-F238E27FC236}">
                <a16:creationId xmlns:a16="http://schemas.microsoft.com/office/drawing/2014/main" id="{9B341561-20EC-40BC-A485-17F46F2A2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640" y="2926056"/>
            <a:ext cx="2714646" cy="882260"/>
          </a:xfrm>
          <a:prstGeom prst="rect">
            <a:avLst/>
          </a:prstGeom>
        </p:spPr>
      </p:pic>
      <p:pic>
        <p:nvPicPr>
          <p:cNvPr id="11" name="Picture 10">
            <a:extLst>
              <a:ext uri="{FF2B5EF4-FFF2-40B4-BE49-F238E27FC236}">
                <a16:creationId xmlns:a16="http://schemas.microsoft.com/office/drawing/2014/main" id="{70FA5D84-6A06-4056-90AF-3D7E46746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4183" y="1378761"/>
            <a:ext cx="3043366" cy="889599"/>
          </a:xfrm>
          <a:prstGeom prst="rect">
            <a:avLst/>
          </a:prstGeom>
        </p:spPr>
      </p:pic>
      <p:pic>
        <p:nvPicPr>
          <p:cNvPr id="16" name="Picture 15">
            <a:extLst>
              <a:ext uri="{FF2B5EF4-FFF2-40B4-BE49-F238E27FC236}">
                <a16:creationId xmlns:a16="http://schemas.microsoft.com/office/drawing/2014/main" id="{C835F1A5-7107-4B96-B0AE-F1ED42CEE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6492" y="2516479"/>
            <a:ext cx="1938749" cy="1776413"/>
          </a:xfrm>
          <a:prstGeom prst="rect">
            <a:avLst/>
          </a:prstGeom>
        </p:spPr>
      </p:pic>
    </p:spTree>
    <p:extLst>
      <p:ext uri="{BB962C8B-B14F-4D97-AF65-F5344CB8AC3E}">
        <p14:creationId xmlns:p14="http://schemas.microsoft.com/office/powerpoint/2010/main" val="428118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04800" y="148816"/>
            <a:ext cx="3352800" cy="707886"/>
          </a:xfrm>
          <a:prstGeom prst="rect">
            <a:avLst/>
          </a:prstGeom>
          <a:noFill/>
        </p:spPr>
        <p:txBody>
          <a:bodyPr wrap="square" rtlCol="0">
            <a:spAutoFit/>
          </a:bodyPr>
          <a:lstStyle/>
          <a:p>
            <a:r>
              <a:rPr lang="en-US" sz="4000" b="1" dirty="0">
                <a:solidFill>
                  <a:srgbClr val="D0021B"/>
                </a:solidFill>
                <a:latin typeface="Century Gothic" panose="020B0502020202020204" pitchFamily="34" charset="0"/>
                <a:cs typeface="Arial" panose="020B0604020202020204" pitchFamily="34" charset="0"/>
              </a:rPr>
              <a:t>SPONSORS</a:t>
            </a:r>
          </a:p>
        </p:txBody>
      </p:sp>
      <p:pic>
        <p:nvPicPr>
          <p:cNvPr id="5" name="Picture 4">
            <a:extLst>
              <a:ext uri="{FF2B5EF4-FFF2-40B4-BE49-F238E27FC236}">
                <a16:creationId xmlns:a16="http://schemas.microsoft.com/office/drawing/2014/main" id="{C65E0263-21C3-4B72-89EF-979AA9347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077" y="1315953"/>
            <a:ext cx="3058920" cy="1039515"/>
          </a:xfrm>
          <a:prstGeom prst="rect">
            <a:avLst/>
          </a:prstGeom>
        </p:spPr>
      </p:pic>
      <p:pic>
        <p:nvPicPr>
          <p:cNvPr id="11" name="Picture 10">
            <a:extLst>
              <a:ext uri="{FF2B5EF4-FFF2-40B4-BE49-F238E27FC236}">
                <a16:creationId xmlns:a16="http://schemas.microsoft.com/office/drawing/2014/main" id="{7565E7C0-F1D9-44A5-970B-E4F9A7603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000" y="3002179"/>
            <a:ext cx="3657600" cy="914400"/>
          </a:xfrm>
          <a:prstGeom prst="rect">
            <a:avLst/>
          </a:prstGeom>
        </p:spPr>
      </p:pic>
      <p:pic>
        <p:nvPicPr>
          <p:cNvPr id="15" name="Picture 14">
            <a:extLst>
              <a:ext uri="{FF2B5EF4-FFF2-40B4-BE49-F238E27FC236}">
                <a16:creationId xmlns:a16="http://schemas.microsoft.com/office/drawing/2014/main" id="{B4A37EA7-259E-4953-92F8-0AC82EB07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76" y="1297005"/>
            <a:ext cx="3657600" cy="1045433"/>
          </a:xfrm>
          <a:prstGeom prst="rect">
            <a:avLst/>
          </a:prstGeom>
        </p:spPr>
      </p:pic>
      <p:pic>
        <p:nvPicPr>
          <p:cNvPr id="17" name="Picture 16">
            <a:extLst>
              <a:ext uri="{FF2B5EF4-FFF2-40B4-BE49-F238E27FC236}">
                <a16:creationId xmlns:a16="http://schemas.microsoft.com/office/drawing/2014/main" id="{D3ECFBC3-4C59-4645-9888-DFF0177243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400" y="2913002"/>
            <a:ext cx="3103153" cy="903450"/>
          </a:xfrm>
          <a:prstGeom prst="rect">
            <a:avLst/>
          </a:prstGeom>
        </p:spPr>
      </p:pic>
    </p:spTree>
    <p:extLst>
      <p:ext uri="{BB962C8B-B14F-4D97-AF65-F5344CB8AC3E}">
        <p14:creationId xmlns:p14="http://schemas.microsoft.com/office/powerpoint/2010/main" val="115243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 y="11550"/>
            <a:ext cx="9144000" cy="5143500"/>
          </a:xfrm>
          <a:prstGeom prst="rect">
            <a:avLst/>
          </a:prstGeom>
        </p:spPr>
      </p:pic>
      <p:sp>
        <p:nvSpPr>
          <p:cNvPr id="6" name="Rectangle 5"/>
          <p:cNvSpPr/>
          <p:nvPr/>
        </p:nvSpPr>
        <p:spPr>
          <a:xfrm>
            <a:off x="0" y="11550"/>
            <a:ext cx="9144000" cy="971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52950"/>
            <a:ext cx="9144000" cy="590550"/>
          </a:xfrm>
          <a:prstGeom prst="rect">
            <a:avLst/>
          </a:prstGeom>
          <a:solidFill>
            <a:srgbClr val="A2B9C7"/>
          </a:solidFill>
          <a:ln>
            <a:solidFill>
              <a:srgbClr val="A2B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696006"/>
            <a:ext cx="1155195" cy="304438"/>
          </a:xfrm>
          <a:prstGeom prst="rect">
            <a:avLst/>
          </a:prstGeom>
        </p:spPr>
      </p:pic>
      <p:sp>
        <p:nvSpPr>
          <p:cNvPr id="9" name="TextBox 8"/>
          <p:cNvSpPr txBox="1"/>
          <p:nvPr/>
        </p:nvSpPr>
        <p:spPr>
          <a:xfrm>
            <a:off x="152400" y="4663559"/>
            <a:ext cx="2819400" cy="369332"/>
          </a:xfrm>
          <a:prstGeom prst="rect">
            <a:avLst/>
          </a:prstGeom>
          <a:noFill/>
        </p:spPr>
        <p:txBody>
          <a:bodyPr wrap="square" rtlCol="0">
            <a:spAutoFit/>
          </a:bodyPr>
          <a:lstStyle/>
          <a:p>
            <a:r>
              <a:rPr lang="en-US" dirty="0">
                <a:solidFill>
                  <a:schemeClr val="bg1"/>
                </a:solidFill>
              </a:rPr>
              <a:t>#DataStrategyForum2019</a:t>
            </a:r>
          </a:p>
        </p:txBody>
      </p:sp>
      <p:sp>
        <p:nvSpPr>
          <p:cNvPr id="12" name="TextBox 11"/>
          <p:cNvSpPr txBox="1"/>
          <p:nvPr/>
        </p:nvSpPr>
        <p:spPr>
          <a:xfrm>
            <a:off x="7391400" y="177466"/>
            <a:ext cx="2514600" cy="584775"/>
          </a:xfrm>
          <a:prstGeom prst="rect">
            <a:avLst/>
          </a:prstGeom>
          <a:noFill/>
        </p:spPr>
        <p:txBody>
          <a:bodyPr wrap="square" rtlCol="0">
            <a:spAutoFit/>
          </a:bodyPr>
          <a:lstStyle/>
          <a:p>
            <a:r>
              <a:rPr lang="en-US" sz="1400" b="1" dirty="0">
                <a:solidFill>
                  <a:schemeClr val="bg1"/>
                </a:solidFill>
                <a:latin typeface="Century Gothic" panose="020B0502020202020204" pitchFamily="34" charset="0"/>
                <a:cs typeface="Arial" panose="020B0604020202020204" pitchFamily="34" charset="0"/>
              </a:rPr>
              <a:t>DATA STRATEGY</a:t>
            </a:r>
          </a:p>
          <a:p>
            <a:r>
              <a:rPr lang="en-US" b="1" dirty="0">
                <a:solidFill>
                  <a:schemeClr val="bg1"/>
                </a:solidFill>
                <a:latin typeface="Century Gothic" panose="020B0502020202020204" pitchFamily="34" charset="0"/>
                <a:cs typeface="Arial" panose="020B0604020202020204" pitchFamily="34" charset="0"/>
              </a:rPr>
              <a:t>FORUM 2019</a:t>
            </a:r>
          </a:p>
        </p:txBody>
      </p:sp>
      <p:sp>
        <p:nvSpPr>
          <p:cNvPr id="13" name="TextBox 12"/>
          <p:cNvSpPr txBox="1"/>
          <p:nvPr/>
        </p:nvSpPr>
        <p:spPr>
          <a:xfrm>
            <a:off x="304800" y="148816"/>
            <a:ext cx="3352800" cy="707886"/>
          </a:xfrm>
          <a:prstGeom prst="rect">
            <a:avLst/>
          </a:prstGeom>
          <a:noFill/>
        </p:spPr>
        <p:txBody>
          <a:bodyPr wrap="square" rtlCol="0">
            <a:spAutoFit/>
          </a:bodyPr>
          <a:lstStyle/>
          <a:p>
            <a:r>
              <a:rPr lang="en-US" sz="4000" b="1" dirty="0">
                <a:solidFill>
                  <a:srgbClr val="D0021B"/>
                </a:solidFill>
                <a:latin typeface="Century Gothic" panose="020B0502020202020204" pitchFamily="34" charset="0"/>
                <a:cs typeface="Arial" panose="020B0604020202020204" pitchFamily="34" charset="0"/>
              </a:rPr>
              <a:t>SPONSORS</a:t>
            </a:r>
          </a:p>
        </p:txBody>
      </p:sp>
      <p:pic>
        <p:nvPicPr>
          <p:cNvPr id="5" name="Picture 4">
            <a:extLst>
              <a:ext uri="{FF2B5EF4-FFF2-40B4-BE49-F238E27FC236}">
                <a16:creationId xmlns:a16="http://schemas.microsoft.com/office/drawing/2014/main" id="{4224DC7C-B968-411C-80E6-C2ED8A29E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616" y="1318048"/>
            <a:ext cx="2603218" cy="734686"/>
          </a:xfrm>
          <a:prstGeom prst="rect">
            <a:avLst/>
          </a:prstGeom>
        </p:spPr>
      </p:pic>
      <p:pic>
        <p:nvPicPr>
          <p:cNvPr id="11" name="Picture 10">
            <a:extLst>
              <a:ext uri="{FF2B5EF4-FFF2-40B4-BE49-F238E27FC236}">
                <a16:creationId xmlns:a16="http://schemas.microsoft.com/office/drawing/2014/main" id="{454AC1E7-D18E-4528-A61E-C6FDC6DDBA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10" t="23675" r="16931" b="30255"/>
          <a:stretch/>
        </p:blipFill>
        <p:spPr>
          <a:xfrm>
            <a:off x="6675916" y="1126156"/>
            <a:ext cx="2185433" cy="1120082"/>
          </a:xfrm>
          <a:prstGeom prst="rect">
            <a:avLst/>
          </a:prstGeom>
        </p:spPr>
      </p:pic>
      <p:pic>
        <p:nvPicPr>
          <p:cNvPr id="15" name="Picture 14">
            <a:extLst>
              <a:ext uri="{FF2B5EF4-FFF2-40B4-BE49-F238E27FC236}">
                <a16:creationId xmlns:a16="http://schemas.microsoft.com/office/drawing/2014/main" id="{E254F4B2-A024-4C0F-BE4B-A55A6B159D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68" b="33712"/>
          <a:stretch/>
        </p:blipFill>
        <p:spPr>
          <a:xfrm>
            <a:off x="3239287" y="2415991"/>
            <a:ext cx="2417540" cy="970378"/>
          </a:xfrm>
          <a:prstGeom prst="rect">
            <a:avLst/>
          </a:prstGeom>
        </p:spPr>
      </p:pic>
      <p:pic>
        <p:nvPicPr>
          <p:cNvPr id="17" name="Picture 16">
            <a:extLst>
              <a:ext uri="{FF2B5EF4-FFF2-40B4-BE49-F238E27FC236}">
                <a16:creationId xmlns:a16="http://schemas.microsoft.com/office/drawing/2014/main" id="{2E4B0150-6C2D-4123-80BF-6E31A4EDE0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905" y="2428504"/>
            <a:ext cx="2020852" cy="1064315"/>
          </a:xfrm>
          <a:prstGeom prst="rect">
            <a:avLst/>
          </a:prstGeom>
        </p:spPr>
      </p:pic>
      <p:pic>
        <p:nvPicPr>
          <p:cNvPr id="19" name="Picture 18">
            <a:extLst>
              <a:ext uri="{FF2B5EF4-FFF2-40B4-BE49-F238E27FC236}">
                <a16:creationId xmlns:a16="http://schemas.microsoft.com/office/drawing/2014/main" id="{4F2C933D-DBBD-44BD-8FCC-FCA0A32EA7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682" y="1245460"/>
            <a:ext cx="2572154" cy="722853"/>
          </a:xfrm>
          <a:prstGeom prst="rect">
            <a:avLst/>
          </a:prstGeom>
        </p:spPr>
      </p:pic>
      <p:pic>
        <p:nvPicPr>
          <p:cNvPr id="21" name="Picture 20">
            <a:extLst>
              <a:ext uri="{FF2B5EF4-FFF2-40B4-BE49-F238E27FC236}">
                <a16:creationId xmlns:a16="http://schemas.microsoft.com/office/drawing/2014/main" id="{F109D2F9-888A-486D-AC06-D8E9E0995B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598" y="3740993"/>
            <a:ext cx="2961689" cy="557785"/>
          </a:xfrm>
          <a:prstGeom prst="rect">
            <a:avLst/>
          </a:prstGeom>
        </p:spPr>
      </p:pic>
      <p:pic>
        <p:nvPicPr>
          <p:cNvPr id="23" name="Picture 22">
            <a:extLst>
              <a:ext uri="{FF2B5EF4-FFF2-40B4-BE49-F238E27FC236}">
                <a16:creationId xmlns:a16="http://schemas.microsoft.com/office/drawing/2014/main" id="{7AF52A51-B32A-4660-951E-199FAB23988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677" t="34439" r="10267" b="42696"/>
          <a:stretch/>
        </p:blipFill>
        <p:spPr>
          <a:xfrm>
            <a:off x="4495800" y="3749932"/>
            <a:ext cx="3878445" cy="560857"/>
          </a:xfrm>
          <a:prstGeom prst="rect">
            <a:avLst/>
          </a:prstGeom>
        </p:spPr>
      </p:pic>
      <p:pic>
        <p:nvPicPr>
          <p:cNvPr id="25" name="Picture 24">
            <a:extLst>
              <a:ext uri="{FF2B5EF4-FFF2-40B4-BE49-F238E27FC236}">
                <a16:creationId xmlns:a16="http://schemas.microsoft.com/office/drawing/2014/main" id="{19C0A407-BFBA-4B01-BE16-CE034DE0BC9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756" t="19802" b="7449"/>
          <a:stretch/>
        </p:blipFill>
        <p:spPr>
          <a:xfrm>
            <a:off x="417243" y="2561797"/>
            <a:ext cx="2126736" cy="774296"/>
          </a:xfrm>
          <a:prstGeom prst="rect">
            <a:avLst/>
          </a:prstGeom>
        </p:spPr>
      </p:pic>
    </p:spTree>
    <p:extLst>
      <p:ext uri="{BB962C8B-B14F-4D97-AF65-F5344CB8AC3E}">
        <p14:creationId xmlns:p14="http://schemas.microsoft.com/office/powerpoint/2010/main" val="91497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334</Words>
  <Application>Microsoft Office PowerPoint</Application>
  <PresentationFormat>On-screen Show (16:9)</PresentationFormat>
  <Paragraphs>106</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Cooper</dc:creator>
  <cp:lastModifiedBy>Donna Tschiffely</cp:lastModifiedBy>
  <cp:revision>37</cp:revision>
  <cp:lastPrinted>2019-05-08T21:05:26Z</cp:lastPrinted>
  <dcterms:created xsi:type="dcterms:W3CDTF">2019-04-22T14:22:35Z</dcterms:created>
  <dcterms:modified xsi:type="dcterms:W3CDTF">2019-05-10T14:54:53Z</dcterms:modified>
</cp:coreProperties>
</file>