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3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omments/comment1.xml" ContentType="application/vnd.openxmlformats-officedocument.presentationml.comment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 id="2147483680" r:id="rId2"/>
  </p:sldMasterIdLst>
  <p:notesMasterIdLst>
    <p:notesMasterId r:id="rId83"/>
  </p:notesMasterIdLst>
  <p:sldIdLst>
    <p:sldId id="590" r:id="rId3"/>
    <p:sldId id="367" r:id="rId4"/>
    <p:sldId id="418" r:id="rId5"/>
    <p:sldId id="459" r:id="rId6"/>
    <p:sldId id="377" r:id="rId7"/>
    <p:sldId id="370" r:id="rId8"/>
    <p:sldId id="378" r:id="rId9"/>
    <p:sldId id="430" r:id="rId10"/>
    <p:sldId id="429" r:id="rId11"/>
    <p:sldId id="305" r:id="rId12"/>
    <p:sldId id="594" r:id="rId13"/>
    <p:sldId id="388" r:id="rId14"/>
    <p:sldId id="424" r:id="rId15"/>
    <p:sldId id="501" r:id="rId16"/>
    <p:sldId id="529" r:id="rId17"/>
    <p:sldId id="608" r:id="rId18"/>
    <p:sldId id="361" r:id="rId19"/>
    <p:sldId id="515" r:id="rId20"/>
    <p:sldId id="531" r:id="rId21"/>
    <p:sldId id="533" r:id="rId22"/>
    <p:sldId id="604" r:id="rId23"/>
    <p:sldId id="472" r:id="rId24"/>
    <p:sldId id="478" r:id="rId25"/>
    <p:sldId id="389" r:id="rId26"/>
    <p:sldId id="496" r:id="rId27"/>
    <p:sldId id="497" r:id="rId28"/>
    <p:sldId id="362" r:id="rId29"/>
    <p:sldId id="503" r:id="rId30"/>
    <p:sldId id="485" r:id="rId31"/>
    <p:sldId id="504" r:id="rId32"/>
    <p:sldId id="502" r:id="rId33"/>
    <p:sldId id="486" r:id="rId34"/>
    <p:sldId id="609" r:id="rId35"/>
    <p:sldId id="610" r:id="rId36"/>
    <p:sldId id="508" r:id="rId37"/>
    <p:sldId id="511" r:id="rId38"/>
    <p:sldId id="542" r:id="rId39"/>
    <p:sldId id="602" r:id="rId40"/>
    <p:sldId id="600" r:id="rId41"/>
    <p:sldId id="390" r:id="rId42"/>
    <p:sldId id="473" r:id="rId43"/>
    <p:sldId id="596" r:id="rId44"/>
    <p:sldId id="414" r:id="rId45"/>
    <p:sldId id="477" r:id="rId46"/>
    <p:sldId id="541" r:id="rId47"/>
    <p:sldId id="588" r:id="rId48"/>
    <p:sldId id="391" r:id="rId49"/>
    <p:sldId id="398" r:id="rId50"/>
    <p:sldId id="498" r:id="rId51"/>
    <p:sldId id="499" r:id="rId52"/>
    <p:sldId id="500" r:id="rId53"/>
    <p:sldId id="474" r:id="rId54"/>
    <p:sldId id="614" r:id="rId55"/>
    <p:sldId id="580" r:id="rId56"/>
    <p:sldId id="579" r:id="rId57"/>
    <p:sldId id="598" r:id="rId58"/>
    <p:sldId id="605" r:id="rId59"/>
    <p:sldId id="606" r:id="rId60"/>
    <p:sldId id="607" r:id="rId61"/>
    <p:sldId id="613" r:id="rId62"/>
    <p:sldId id="599" r:id="rId63"/>
    <p:sldId id="524" r:id="rId64"/>
    <p:sldId id="523" r:id="rId65"/>
    <p:sldId id="525" r:id="rId66"/>
    <p:sldId id="526" r:id="rId67"/>
    <p:sldId id="392" r:id="rId68"/>
    <p:sldId id="396" r:id="rId69"/>
    <p:sldId id="431" r:id="rId70"/>
    <p:sldId id="458" r:id="rId71"/>
    <p:sldId id="519" r:id="rId72"/>
    <p:sldId id="456" r:id="rId73"/>
    <p:sldId id="457" r:id="rId74"/>
    <p:sldId id="512" r:id="rId75"/>
    <p:sldId id="513" r:id="rId76"/>
    <p:sldId id="592" r:id="rId77"/>
    <p:sldId id="593" r:id="rId78"/>
    <p:sldId id="369" r:id="rId79"/>
    <p:sldId id="494" r:id="rId80"/>
    <p:sldId id="495" r:id="rId81"/>
    <p:sldId id="339" r:id="rId8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7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nis Lonergan" initials="DL" lastIdx="1" clrIdx="0">
    <p:extLst>
      <p:ext uri="{19B8F6BF-5375-455C-9EA6-DF929625EA0E}">
        <p15:presenceInfo xmlns:p15="http://schemas.microsoft.com/office/powerpoint/2012/main" userId="73817c583438f56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310"/>
    <a:srgbClr val="A0BB21"/>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0" autoAdjust="0"/>
    <p:restoredTop sz="76973" autoAdjust="0"/>
  </p:normalViewPr>
  <p:slideViewPr>
    <p:cSldViewPr snapToGrid="0">
      <p:cViewPr varScale="1">
        <p:scale>
          <a:sx n="88" d="100"/>
          <a:sy n="88" d="100"/>
        </p:scale>
        <p:origin x="1296" y="78"/>
      </p:cViewPr>
      <p:guideLst>
        <p:guide orient="horz" pos="2184"/>
        <p:guide pos="37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75609502810381"/>
          <c:y val="7.0006790358206422E-2"/>
          <c:w val="0.82243129822661432"/>
          <c:h val="0.78736392456950755"/>
        </c:manualLayout>
      </c:layout>
      <c:barChart>
        <c:barDir val="col"/>
        <c:grouping val="clustered"/>
        <c:varyColors val="0"/>
        <c:ser>
          <c:idx val="0"/>
          <c:order val="0"/>
          <c:tx>
            <c:strRef>
              <c:f>Sheet1!$B$1</c:f>
              <c:strCache>
                <c:ptCount val="1"/>
                <c:pt idx="0">
                  <c:v>Matching Gift</c:v>
                </c:pt>
              </c:strCache>
            </c:strRef>
          </c:tx>
          <c:spPr>
            <a:solidFill>
              <a:schemeClr val="accent1"/>
            </a:solidFill>
            <a:ln>
              <a:noFill/>
            </a:ln>
            <a:effectLst/>
          </c:spPr>
          <c:invertIfNegative val="0"/>
          <c:cat>
            <c:strRef>
              <c:f>Sheet1!$A$2:$A$3</c:f>
              <c:strCache>
                <c:ptCount val="2"/>
                <c:pt idx="0">
                  <c:v>Campaign 1</c:v>
                </c:pt>
                <c:pt idx="1">
                  <c:v>Campaign 2</c:v>
                </c:pt>
              </c:strCache>
            </c:strRef>
          </c:cat>
          <c:val>
            <c:numRef>
              <c:f>Sheet1!$B$2:$B$3</c:f>
              <c:numCache>
                <c:formatCode>General</c:formatCode>
                <c:ptCount val="2"/>
                <c:pt idx="0">
                  <c:v>1852</c:v>
                </c:pt>
                <c:pt idx="1">
                  <c:v>3185</c:v>
                </c:pt>
              </c:numCache>
            </c:numRef>
          </c:val>
          <c:extLst>
            <c:ext xmlns:c16="http://schemas.microsoft.com/office/drawing/2014/chart" uri="{C3380CC4-5D6E-409C-BE32-E72D297353CC}">
              <c16:uniqueId val="{00000000-FAE9-4811-8E58-9CD7C0DD6576}"/>
            </c:ext>
          </c:extLst>
        </c:ser>
        <c:ser>
          <c:idx val="1"/>
          <c:order val="1"/>
          <c:tx>
            <c:strRef>
              <c:f>Sheet1!$C$1</c:f>
              <c:strCache>
                <c:ptCount val="1"/>
                <c:pt idx="0">
                  <c:v>No Matching Gift</c:v>
                </c:pt>
              </c:strCache>
            </c:strRef>
          </c:tx>
          <c:spPr>
            <a:solidFill>
              <a:schemeClr val="accent2"/>
            </a:solidFill>
            <a:ln>
              <a:noFill/>
            </a:ln>
            <a:effectLst/>
          </c:spPr>
          <c:invertIfNegative val="0"/>
          <c:cat>
            <c:strRef>
              <c:f>Sheet1!$A$2:$A$3</c:f>
              <c:strCache>
                <c:ptCount val="2"/>
                <c:pt idx="0">
                  <c:v>Campaign 1</c:v>
                </c:pt>
                <c:pt idx="1">
                  <c:v>Campaign 2</c:v>
                </c:pt>
              </c:strCache>
            </c:strRef>
          </c:cat>
          <c:val>
            <c:numRef>
              <c:f>Sheet1!$C$2:$C$3</c:f>
              <c:numCache>
                <c:formatCode>General</c:formatCode>
                <c:ptCount val="2"/>
                <c:pt idx="0">
                  <c:v>1051</c:v>
                </c:pt>
                <c:pt idx="1">
                  <c:v>1635</c:v>
                </c:pt>
              </c:numCache>
            </c:numRef>
          </c:val>
          <c:extLst>
            <c:ext xmlns:c16="http://schemas.microsoft.com/office/drawing/2014/chart" uri="{C3380CC4-5D6E-409C-BE32-E72D297353CC}">
              <c16:uniqueId val="{00000001-FAE9-4811-8E58-9CD7C0DD6576}"/>
            </c:ext>
          </c:extLst>
        </c:ser>
        <c:dLbls>
          <c:showLegendKey val="0"/>
          <c:showVal val="0"/>
          <c:showCatName val="0"/>
          <c:showSerName val="0"/>
          <c:showPercent val="0"/>
          <c:showBubbleSize val="0"/>
        </c:dLbls>
        <c:gapWidth val="219"/>
        <c:overlap val="-27"/>
        <c:axId val="412279240"/>
        <c:axId val="412280808"/>
      </c:barChart>
      <c:catAx>
        <c:axId val="412279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2280808"/>
        <c:crosses val="autoZero"/>
        <c:auto val="1"/>
        <c:lblAlgn val="ctr"/>
        <c:lblOffset val="100"/>
        <c:noMultiLvlLbl val="0"/>
      </c:catAx>
      <c:valAx>
        <c:axId val="4122808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2279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Net Revenue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$15 Control</c:v>
                </c:pt>
              </c:strCache>
            </c:strRef>
          </c:tx>
          <c:spPr>
            <a:solidFill>
              <a:schemeClr val="accent1"/>
            </a:solidFill>
            <a:ln>
              <a:noFill/>
            </a:ln>
            <a:effectLst/>
          </c:spPr>
          <c:invertIfNegative val="0"/>
          <c:cat>
            <c:strRef>
              <c:f>Sheet1!$A$2</c:f>
              <c:strCache>
                <c:ptCount val="1"/>
                <c:pt idx="0">
                  <c:v>Net Revenue</c:v>
                </c:pt>
              </c:strCache>
            </c:strRef>
          </c:cat>
          <c:val>
            <c:numRef>
              <c:f>Sheet1!$B$2</c:f>
              <c:numCache>
                <c:formatCode>"$"#,##0_);[Red]\("$"#,##0\)</c:formatCode>
                <c:ptCount val="1"/>
                <c:pt idx="0">
                  <c:v>-8790</c:v>
                </c:pt>
              </c:numCache>
            </c:numRef>
          </c:val>
          <c:extLst>
            <c:ext xmlns:c16="http://schemas.microsoft.com/office/drawing/2014/chart" uri="{C3380CC4-5D6E-409C-BE32-E72D297353CC}">
              <c16:uniqueId val="{00000000-67B0-479F-9D8D-58651FE9F213}"/>
            </c:ext>
          </c:extLst>
        </c:ser>
        <c:ser>
          <c:idx val="1"/>
          <c:order val="1"/>
          <c:tx>
            <c:strRef>
              <c:f>Sheet1!$C$1</c:f>
              <c:strCache>
                <c:ptCount val="1"/>
                <c:pt idx="0">
                  <c:v>$25 Test</c:v>
                </c:pt>
              </c:strCache>
            </c:strRef>
          </c:tx>
          <c:spPr>
            <a:solidFill>
              <a:schemeClr val="accent2"/>
            </a:solidFill>
            <a:ln>
              <a:noFill/>
            </a:ln>
            <a:effectLst/>
          </c:spPr>
          <c:invertIfNegative val="0"/>
          <c:cat>
            <c:strRef>
              <c:f>Sheet1!$A$2</c:f>
              <c:strCache>
                <c:ptCount val="1"/>
                <c:pt idx="0">
                  <c:v>Net Revenue</c:v>
                </c:pt>
              </c:strCache>
            </c:strRef>
          </c:cat>
          <c:val>
            <c:numRef>
              <c:f>Sheet1!$C$2</c:f>
              <c:numCache>
                <c:formatCode>"$"#,##0_);[Red]\("$"#,##0\)</c:formatCode>
                <c:ptCount val="1"/>
                <c:pt idx="0">
                  <c:v>-11488</c:v>
                </c:pt>
              </c:numCache>
            </c:numRef>
          </c:val>
          <c:extLst>
            <c:ext xmlns:c16="http://schemas.microsoft.com/office/drawing/2014/chart" uri="{C3380CC4-5D6E-409C-BE32-E72D297353CC}">
              <c16:uniqueId val="{00000001-67B0-479F-9D8D-58651FE9F213}"/>
            </c:ext>
          </c:extLst>
        </c:ser>
        <c:dLbls>
          <c:showLegendKey val="0"/>
          <c:showVal val="0"/>
          <c:showCatName val="0"/>
          <c:showSerName val="0"/>
          <c:showPercent val="0"/>
          <c:showBubbleSize val="0"/>
        </c:dLbls>
        <c:gapWidth val="219"/>
        <c:overlap val="-27"/>
        <c:axId val="412281592"/>
        <c:axId val="412282376"/>
      </c:barChart>
      <c:catAx>
        <c:axId val="412281592"/>
        <c:scaling>
          <c:orientation val="minMax"/>
        </c:scaling>
        <c:delete val="1"/>
        <c:axPos val="b"/>
        <c:numFmt formatCode="General" sourceLinked="1"/>
        <c:majorTickMark val="none"/>
        <c:minorTickMark val="none"/>
        <c:tickLblPos val="nextTo"/>
        <c:crossAx val="412282376"/>
        <c:crosses val="autoZero"/>
        <c:auto val="1"/>
        <c:lblAlgn val="ctr"/>
        <c:lblOffset val="100"/>
        <c:noMultiLvlLbl val="0"/>
      </c:catAx>
      <c:valAx>
        <c:axId val="41228237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2281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Year 1 Net Revenue</a:t>
            </a:r>
          </a:p>
        </c:rich>
      </c:tx>
      <c:layout>
        <c:manualLayout>
          <c:xMode val="edge"/>
          <c:yMode val="edge"/>
          <c:x val="0.33906908172625566"/>
          <c:y val="0"/>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231449922668443"/>
          <c:y val="0.11346085171243056"/>
          <c:w val="0.86365719540047881"/>
          <c:h val="0.76558666810863352"/>
        </c:manualLayout>
      </c:layout>
      <c:barChart>
        <c:barDir val="col"/>
        <c:grouping val="clustered"/>
        <c:varyColors val="0"/>
        <c:ser>
          <c:idx val="1"/>
          <c:order val="0"/>
          <c:tx>
            <c:strRef>
              <c:f>'Avg gift and net revenue'!$E$12</c:f>
              <c:strCache>
                <c:ptCount val="1"/>
                <c:pt idx="0">
                  <c:v>Bucket hat</c:v>
                </c:pt>
              </c:strCache>
            </c:strRef>
          </c:tx>
          <c:spPr>
            <a:solidFill>
              <a:schemeClr val="accent2"/>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'Avg gift and net revenue'!$F$10:$G$10</c:f>
              <c:strCache>
                <c:ptCount val="2"/>
                <c:pt idx="0">
                  <c:v>Control - $15</c:v>
                </c:pt>
                <c:pt idx="1">
                  <c:v>Test - $25</c:v>
                </c:pt>
              </c:strCache>
            </c:strRef>
          </c:cat>
          <c:val>
            <c:numRef>
              <c:f>'Avg gift and net revenue'!$F$12:$G$12</c:f>
              <c:numCache>
                <c:formatCode>_("$"* #,##0.00_);_("$"* \(#,##0.00\);_("$"* "-"??_);_(@_)</c:formatCode>
                <c:ptCount val="2"/>
                <c:pt idx="0">
                  <c:v>2265.5499999999993</c:v>
                </c:pt>
                <c:pt idx="1">
                  <c:v>2158.739999999998</c:v>
                </c:pt>
              </c:numCache>
            </c:numRef>
          </c:val>
          <c:extLst>
            <c:ext xmlns:c16="http://schemas.microsoft.com/office/drawing/2014/chart" uri="{C3380CC4-5D6E-409C-BE32-E72D297353CC}">
              <c16:uniqueId val="{00000000-682E-4F72-B727-FEF2EA01C045}"/>
            </c:ext>
          </c:extLst>
        </c:ser>
        <c:dLbls>
          <c:showLegendKey val="0"/>
          <c:showVal val="0"/>
          <c:showCatName val="0"/>
          <c:showSerName val="0"/>
          <c:showPercent val="0"/>
          <c:showBubbleSize val="0"/>
        </c:dLbls>
        <c:gapWidth val="219"/>
        <c:axId val="310543064"/>
        <c:axId val="310543456"/>
      </c:barChart>
      <c:catAx>
        <c:axId val="310543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310543456"/>
        <c:crosses val="autoZero"/>
        <c:auto val="1"/>
        <c:lblAlgn val="ctr"/>
        <c:lblOffset val="100"/>
        <c:noMultiLvlLbl val="0"/>
      </c:catAx>
      <c:valAx>
        <c:axId val="31054345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10543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Year 3 Net Revenue</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'Avg gift and net revenue'!$E$22</c:f>
              <c:strCache>
                <c:ptCount val="1"/>
                <c:pt idx="0">
                  <c:v>Bucket hat</c:v>
                </c:pt>
              </c:strCache>
            </c:strRef>
          </c:tx>
          <c:spPr>
            <a:solidFill>
              <a:schemeClr val="accent2"/>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'Avg gift and net revenue'!$F$20:$G$20</c:f>
              <c:strCache>
                <c:ptCount val="2"/>
                <c:pt idx="0">
                  <c:v>Control - $15</c:v>
                </c:pt>
                <c:pt idx="1">
                  <c:v>Test - $25</c:v>
                </c:pt>
              </c:strCache>
            </c:strRef>
          </c:cat>
          <c:val>
            <c:numRef>
              <c:f>'Avg gift and net revenue'!$F$22:$G$22</c:f>
              <c:numCache>
                <c:formatCode>_("$"* #,##0.00_);_("$"* \(#,##0.00\);_("$"* "-"??_);_(@_)</c:formatCode>
                <c:ptCount val="2"/>
                <c:pt idx="0">
                  <c:v>28514.55</c:v>
                </c:pt>
                <c:pt idx="1">
                  <c:v>25252.639999999999</c:v>
                </c:pt>
              </c:numCache>
            </c:numRef>
          </c:val>
          <c:extLst>
            <c:ext xmlns:c16="http://schemas.microsoft.com/office/drawing/2014/chart" uri="{C3380CC4-5D6E-409C-BE32-E72D297353CC}">
              <c16:uniqueId val="{00000000-2499-41ED-AE97-CDE3A0F913CB}"/>
            </c:ext>
          </c:extLst>
        </c:ser>
        <c:dLbls>
          <c:showLegendKey val="0"/>
          <c:showVal val="0"/>
          <c:showCatName val="0"/>
          <c:showSerName val="0"/>
          <c:showPercent val="0"/>
          <c:showBubbleSize val="0"/>
        </c:dLbls>
        <c:gapWidth val="219"/>
        <c:axId val="310545024"/>
        <c:axId val="417581328"/>
      </c:barChart>
      <c:catAx>
        <c:axId val="31054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417581328"/>
        <c:crosses val="autoZero"/>
        <c:auto val="1"/>
        <c:lblAlgn val="ctr"/>
        <c:lblOffset val="100"/>
        <c:noMultiLvlLbl val="0"/>
      </c:catAx>
      <c:valAx>
        <c:axId val="41758132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10545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4-09T23:20:48.120" idx="1">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27648-6B31-4C24-A1C7-61380EA9A009}" type="doc">
      <dgm:prSet loTypeId="urn:microsoft.com/office/officeart/2011/layout/CircleProcess" loCatId="process" qsTypeId="urn:microsoft.com/office/officeart/2005/8/quickstyle/simple1" qsCatId="simple" csTypeId="urn:microsoft.com/office/officeart/2005/8/colors/accent1_2" csCatId="accent1" phldr="1"/>
      <dgm:spPr/>
    </dgm:pt>
    <dgm:pt modelId="{F65551F3-6659-443F-917B-E3E24D3ABB88}">
      <dgm:prSet phldrT="[Text]" custT="1"/>
      <dgm:spPr/>
      <dgm:t>
        <a:bodyPr/>
        <a:lstStyle/>
        <a:p>
          <a:r>
            <a:rPr lang="en-US" sz="1600" dirty="0">
              <a:latin typeface="Calibri" panose="020F0502020204030204" pitchFamily="34" charset="0"/>
              <a:cs typeface="Calibri" panose="020F0502020204030204" pitchFamily="34" charset="0"/>
            </a:rPr>
            <a:t>Choose tests where there is a “reason to believe” the change will improve the campaign.</a:t>
          </a:r>
        </a:p>
      </dgm:t>
    </dgm:pt>
    <dgm:pt modelId="{49E994A6-C3D1-417E-A9CD-7F82AD919BAB}" type="parTrans" cxnId="{DCA14A82-0D43-4D2D-A3D8-263283E42E39}">
      <dgm:prSet/>
      <dgm:spPr/>
      <dgm:t>
        <a:bodyPr/>
        <a:lstStyle/>
        <a:p>
          <a:endParaRPr lang="en-US">
            <a:latin typeface="Calibri" panose="020F0502020204030204" pitchFamily="34" charset="0"/>
            <a:cs typeface="Calibri" panose="020F0502020204030204" pitchFamily="34" charset="0"/>
          </a:endParaRPr>
        </a:p>
      </dgm:t>
    </dgm:pt>
    <dgm:pt modelId="{FF75C98D-BE11-49A5-99FB-13CCF9A517B6}" type="sibTrans" cxnId="{DCA14A82-0D43-4D2D-A3D8-263283E42E39}">
      <dgm:prSet/>
      <dgm:spPr/>
      <dgm:t>
        <a:bodyPr/>
        <a:lstStyle/>
        <a:p>
          <a:endParaRPr lang="en-US">
            <a:latin typeface="Calibri" panose="020F0502020204030204" pitchFamily="34" charset="0"/>
            <a:cs typeface="Calibri" panose="020F0502020204030204" pitchFamily="34" charset="0"/>
          </a:endParaRPr>
        </a:p>
      </dgm:t>
    </dgm:pt>
    <dgm:pt modelId="{BBAD4F1F-83AA-4827-AFC2-AB40ED827EF1}">
      <dgm:prSet phldrT="[Text]" custT="1"/>
      <dgm:spPr/>
      <dgm:t>
        <a:bodyPr/>
        <a:lstStyle/>
        <a:p>
          <a:r>
            <a:rPr lang="en-US" sz="1600" dirty="0">
              <a:solidFill>
                <a:schemeClr val="accent2"/>
              </a:solidFill>
              <a:latin typeface="Calibri" panose="020F0502020204030204" pitchFamily="34" charset="0"/>
              <a:cs typeface="Calibri" panose="020F0502020204030204" pitchFamily="34" charset="0"/>
            </a:rPr>
            <a:t>What information informs the testing decision?</a:t>
          </a:r>
        </a:p>
      </dgm:t>
    </dgm:pt>
    <dgm:pt modelId="{78AC413B-22CE-436D-B2DA-0E78B9D0B52A}" type="parTrans" cxnId="{C22267A2-B035-4C49-86D0-6B7DEE1199FA}">
      <dgm:prSet/>
      <dgm:spPr/>
      <dgm:t>
        <a:bodyPr/>
        <a:lstStyle/>
        <a:p>
          <a:endParaRPr lang="en-US">
            <a:latin typeface="Calibri" panose="020F0502020204030204" pitchFamily="34" charset="0"/>
            <a:cs typeface="Calibri" panose="020F0502020204030204" pitchFamily="34" charset="0"/>
          </a:endParaRPr>
        </a:p>
      </dgm:t>
    </dgm:pt>
    <dgm:pt modelId="{F5AE75CC-2AF0-4AD0-8A52-63BE44E24391}" type="sibTrans" cxnId="{C22267A2-B035-4C49-86D0-6B7DEE1199FA}">
      <dgm:prSet/>
      <dgm:spPr/>
      <dgm:t>
        <a:bodyPr/>
        <a:lstStyle/>
        <a:p>
          <a:endParaRPr lang="en-US">
            <a:latin typeface="Calibri" panose="020F0502020204030204" pitchFamily="34" charset="0"/>
            <a:cs typeface="Calibri" panose="020F0502020204030204" pitchFamily="34" charset="0"/>
          </a:endParaRPr>
        </a:p>
      </dgm:t>
    </dgm:pt>
    <dgm:pt modelId="{DC60205F-AFAE-4C70-B7C0-86B6224D543C}">
      <dgm:prSet phldrT="[Text]" custT="1"/>
      <dgm:spPr/>
      <dgm:t>
        <a:bodyPr/>
        <a:lstStyle/>
        <a:p>
          <a:r>
            <a:rPr lang="en-US" sz="1600" dirty="0">
              <a:latin typeface="Calibri" panose="020F0502020204030204" pitchFamily="34" charset="0"/>
              <a:cs typeface="Calibri" panose="020F0502020204030204" pitchFamily="34" charset="0"/>
            </a:rPr>
            <a:t>Test one element at a time to isolate the impact of the variable change.</a:t>
          </a:r>
        </a:p>
      </dgm:t>
    </dgm:pt>
    <dgm:pt modelId="{66A72F6A-682F-4C57-8378-5D9292AF56C3}" type="parTrans" cxnId="{E5B936DE-A860-4865-AA8B-F299856AEAC8}">
      <dgm:prSet/>
      <dgm:spPr/>
      <dgm:t>
        <a:bodyPr/>
        <a:lstStyle/>
        <a:p>
          <a:endParaRPr lang="en-US">
            <a:latin typeface="Calibri" panose="020F0502020204030204" pitchFamily="34" charset="0"/>
            <a:cs typeface="Calibri" panose="020F0502020204030204" pitchFamily="34" charset="0"/>
          </a:endParaRPr>
        </a:p>
      </dgm:t>
    </dgm:pt>
    <dgm:pt modelId="{73F99D55-17DA-40EE-A73D-402FC20377E0}" type="sibTrans" cxnId="{E5B936DE-A860-4865-AA8B-F299856AEAC8}">
      <dgm:prSet/>
      <dgm:spPr/>
      <dgm:t>
        <a:bodyPr/>
        <a:lstStyle/>
        <a:p>
          <a:endParaRPr lang="en-US">
            <a:latin typeface="Calibri" panose="020F0502020204030204" pitchFamily="34" charset="0"/>
            <a:cs typeface="Calibri" panose="020F0502020204030204" pitchFamily="34" charset="0"/>
          </a:endParaRPr>
        </a:p>
      </dgm:t>
    </dgm:pt>
    <dgm:pt modelId="{722F66D0-54D7-4C1F-BF0B-B66A483C4BC5}">
      <dgm:prSet phldrT="[Text]" custT="1"/>
      <dgm:spPr/>
      <dgm:t>
        <a:bodyPr/>
        <a:lstStyle/>
        <a:p>
          <a:r>
            <a:rPr lang="en-US" sz="1600" dirty="0">
              <a:latin typeface="Calibri" panose="020F0502020204030204" pitchFamily="34" charset="0"/>
              <a:cs typeface="Calibri" panose="020F0502020204030204" pitchFamily="34" charset="0"/>
            </a:rPr>
            <a:t>Ensure the goal of the test is clear – what will be the measure of success?</a:t>
          </a:r>
        </a:p>
      </dgm:t>
    </dgm:pt>
    <dgm:pt modelId="{40A22832-481D-4B12-876F-35525942A902}" type="parTrans" cxnId="{4131ED39-CFD5-46BE-B917-46D105C15A1B}">
      <dgm:prSet/>
      <dgm:spPr/>
      <dgm:t>
        <a:bodyPr/>
        <a:lstStyle/>
        <a:p>
          <a:endParaRPr lang="en-US">
            <a:latin typeface="Calibri" panose="020F0502020204030204" pitchFamily="34" charset="0"/>
            <a:cs typeface="Calibri" panose="020F0502020204030204" pitchFamily="34" charset="0"/>
          </a:endParaRPr>
        </a:p>
      </dgm:t>
    </dgm:pt>
    <dgm:pt modelId="{A6635620-289D-4AA2-924B-D4A54A7AA141}" type="sibTrans" cxnId="{4131ED39-CFD5-46BE-B917-46D105C15A1B}">
      <dgm:prSet/>
      <dgm:spPr/>
      <dgm:t>
        <a:bodyPr/>
        <a:lstStyle/>
        <a:p>
          <a:endParaRPr lang="en-US">
            <a:latin typeface="Calibri" panose="020F0502020204030204" pitchFamily="34" charset="0"/>
            <a:cs typeface="Calibri" panose="020F0502020204030204" pitchFamily="34" charset="0"/>
          </a:endParaRPr>
        </a:p>
      </dgm:t>
    </dgm:pt>
    <dgm:pt modelId="{A0CEAC4E-A1B0-4E82-9221-87928D0D7350}">
      <dgm:prSet phldrT="[Text]" custT="1"/>
      <dgm:spPr/>
      <dgm:t>
        <a:bodyPr/>
        <a:lstStyle/>
        <a:p>
          <a:r>
            <a:rPr lang="en-US" sz="1400" dirty="0">
              <a:latin typeface="Calibri" panose="020F0502020204030204" pitchFamily="34" charset="0"/>
              <a:cs typeface="Calibri" panose="020F0502020204030204" pitchFamily="34" charset="0"/>
            </a:rPr>
            <a:t>Ensure the statistical significance of your test – use a sample size calculator to accurately project your panels.</a:t>
          </a:r>
        </a:p>
      </dgm:t>
    </dgm:pt>
    <dgm:pt modelId="{FB9D3B33-91B9-4DBB-8230-296F2CEF64DF}" type="parTrans" cxnId="{56AD2ACD-FC42-4683-833E-8CE5028400AC}">
      <dgm:prSet/>
      <dgm:spPr/>
      <dgm:t>
        <a:bodyPr/>
        <a:lstStyle/>
        <a:p>
          <a:endParaRPr lang="en-US">
            <a:latin typeface="Calibri" panose="020F0502020204030204" pitchFamily="34" charset="0"/>
            <a:cs typeface="Calibri" panose="020F0502020204030204" pitchFamily="34" charset="0"/>
          </a:endParaRPr>
        </a:p>
      </dgm:t>
    </dgm:pt>
    <dgm:pt modelId="{8596EBBD-367E-4C52-8FAA-32FA2519ED76}" type="sibTrans" cxnId="{56AD2ACD-FC42-4683-833E-8CE5028400AC}">
      <dgm:prSet/>
      <dgm:spPr/>
      <dgm:t>
        <a:bodyPr/>
        <a:lstStyle/>
        <a:p>
          <a:endParaRPr lang="en-US">
            <a:latin typeface="Calibri" panose="020F0502020204030204" pitchFamily="34" charset="0"/>
            <a:cs typeface="Calibri" panose="020F0502020204030204" pitchFamily="34" charset="0"/>
          </a:endParaRPr>
        </a:p>
      </dgm:t>
    </dgm:pt>
    <dgm:pt modelId="{6322B77F-2DE6-4E87-9D96-9B000975A372}">
      <dgm:prSet phldrT="[Text]" custT="1"/>
      <dgm:spPr/>
      <dgm:t>
        <a:bodyPr/>
        <a:lstStyle/>
        <a:p>
          <a:r>
            <a:rPr lang="en-US" sz="1600" dirty="0">
              <a:solidFill>
                <a:schemeClr val="accent2"/>
              </a:solidFill>
              <a:latin typeface="Calibri" panose="020F0502020204030204" pitchFamily="34" charset="0"/>
              <a:cs typeface="Calibri" panose="020F0502020204030204" pitchFamily="34" charset="0"/>
            </a:rPr>
            <a:t>Carrier? Copy? Ask string?</a:t>
          </a:r>
        </a:p>
      </dgm:t>
    </dgm:pt>
    <dgm:pt modelId="{1D962714-3CC7-49E1-BBA6-8E9C3E773F8D}" type="parTrans" cxnId="{77C21638-A3F2-480E-BC65-7EA125E1C27D}">
      <dgm:prSet/>
      <dgm:spPr/>
      <dgm:t>
        <a:bodyPr/>
        <a:lstStyle/>
        <a:p>
          <a:endParaRPr lang="en-US">
            <a:latin typeface="Calibri" panose="020F0502020204030204" pitchFamily="34" charset="0"/>
            <a:cs typeface="Calibri" panose="020F0502020204030204" pitchFamily="34" charset="0"/>
          </a:endParaRPr>
        </a:p>
      </dgm:t>
    </dgm:pt>
    <dgm:pt modelId="{054DA88C-0B70-437D-BFBD-A3909FAB1F57}" type="sibTrans" cxnId="{77C21638-A3F2-480E-BC65-7EA125E1C27D}">
      <dgm:prSet/>
      <dgm:spPr/>
      <dgm:t>
        <a:bodyPr/>
        <a:lstStyle/>
        <a:p>
          <a:endParaRPr lang="en-US">
            <a:latin typeface="Calibri" panose="020F0502020204030204" pitchFamily="34" charset="0"/>
            <a:cs typeface="Calibri" panose="020F0502020204030204" pitchFamily="34" charset="0"/>
          </a:endParaRPr>
        </a:p>
      </dgm:t>
    </dgm:pt>
    <dgm:pt modelId="{A0604230-4618-4C72-B83E-182E1D54093E}">
      <dgm:prSet phldrT="[Text]" custT="1"/>
      <dgm:spPr/>
      <dgm:t>
        <a:bodyPr/>
        <a:lstStyle/>
        <a:p>
          <a:r>
            <a:rPr lang="en-US" sz="1600" dirty="0">
              <a:solidFill>
                <a:schemeClr val="accent2"/>
              </a:solidFill>
              <a:latin typeface="Calibri" panose="020F0502020204030204" pitchFamily="34" charset="0"/>
              <a:cs typeface="Calibri" panose="020F0502020204030204" pitchFamily="34" charset="0"/>
            </a:rPr>
            <a:t>20% lift in response rate? 10% lift in average gift? 15% reduction in cost?</a:t>
          </a:r>
        </a:p>
      </dgm:t>
    </dgm:pt>
    <dgm:pt modelId="{948400A8-9C33-4DA6-BC5A-7F0739CDFDF1}" type="parTrans" cxnId="{0585829B-62E5-454A-8437-0150D9D38D8C}">
      <dgm:prSet/>
      <dgm:spPr/>
      <dgm:t>
        <a:bodyPr/>
        <a:lstStyle/>
        <a:p>
          <a:endParaRPr lang="en-US">
            <a:latin typeface="Calibri" panose="020F0502020204030204" pitchFamily="34" charset="0"/>
            <a:cs typeface="Calibri" panose="020F0502020204030204" pitchFamily="34" charset="0"/>
          </a:endParaRPr>
        </a:p>
      </dgm:t>
    </dgm:pt>
    <dgm:pt modelId="{F68A303C-135B-4F69-94C7-A0058DB76DA7}" type="sibTrans" cxnId="{0585829B-62E5-454A-8437-0150D9D38D8C}">
      <dgm:prSet/>
      <dgm:spPr/>
      <dgm:t>
        <a:bodyPr/>
        <a:lstStyle/>
        <a:p>
          <a:endParaRPr lang="en-US">
            <a:latin typeface="Calibri" panose="020F0502020204030204" pitchFamily="34" charset="0"/>
            <a:cs typeface="Calibri" panose="020F0502020204030204" pitchFamily="34" charset="0"/>
          </a:endParaRPr>
        </a:p>
      </dgm:t>
    </dgm:pt>
    <dgm:pt modelId="{928C7B96-B9A5-404E-9196-9E65C1FDE19C}" type="pres">
      <dgm:prSet presAssocID="{41727648-6B31-4C24-A1C7-61380EA9A009}" presName="Name0" presStyleCnt="0">
        <dgm:presLayoutVars>
          <dgm:chMax val="11"/>
          <dgm:chPref val="11"/>
          <dgm:dir/>
          <dgm:resizeHandles/>
        </dgm:presLayoutVars>
      </dgm:prSet>
      <dgm:spPr/>
    </dgm:pt>
    <dgm:pt modelId="{06EE70BB-6358-4167-83CA-2D47D5CF57A1}" type="pres">
      <dgm:prSet presAssocID="{A0CEAC4E-A1B0-4E82-9221-87928D0D7350}" presName="Accent4" presStyleCnt="0"/>
      <dgm:spPr/>
    </dgm:pt>
    <dgm:pt modelId="{46C70F1E-1B2E-4D38-83A9-7BEB9FEE3E9A}" type="pres">
      <dgm:prSet presAssocID="{A0CEAC4E-A1B0-4E82-9221-87928D0D7350}" presName="Accent" presStyleLbl="node1" presStyleIdx="0" presStyleCnt="4"/>
      <dgm:spPr/>
    </dgm:pt>
    <dgm:pt modelId="{54260489-C070-4B0E-8F06-63CABDE87765}" type="pres">
      <dgm:prSet presAssocID="{A0CEAC4E-A1B0-4E82-9221-87928D0D7350}" presName="ParentBackground4" presStyleCnt="0"/>
      <dgm:spPr/>
    </dgm:pt>
    <dgm:pt modelId="{6404E621-FE4D-4028-8056-B5E4C373B277}" type="pres">
      <dgm:prSet presAssocID="{A0CEAC4E-A1B0-4E82-9221-87928D0D7350}" presName="ParentBackground" presStyleLbl="fgAcc1" presStyleIdx="0" presStyleCnt="4"/>
      <dgm:spPr/>
    </dgm:pt>
    <dgm:pt modelId="{C80875A8-B66A-4970-957A-609B1EC8FAC6}" type="pres">
      <dgm:prSet presAssocID="{A0CEAC4E-A1B0-4E82-9221-87928D0D7350}" presName="Parent4" presStyleLbl="revTx" presStyleIdx="0" presStyleCnt="3">
        <dgm:presLayoutVars>
          <dgm:chMax val="1"/>
          <dgm:chPref val="1"/>
          <dgm:bulletEnabled val="1"/>
        </dgm:presLayoutVars>
      </dgm:prSet>
      <dgm:spPr/>
    </dgm:pt>
    <dgm:pt modelId="{CCE549FC-751D-45D7-B73F-B70EDA50CB2B}" type="pres">
      <dgm:prSet presAssocID="{722F66D0-54D7-4C1F-BF0B-B66A483C4BC5}" presName="Accent3" presStyleCnt="0"/>
      <dgm:spPr/>
    </dgm:pt>
    <dgm:pt modelId="{EB647D31-956E-4DCA-9F39-D96002DB1F47}" type="pres">
      <dgm:prSet presAssocID="{722F66D0-54D7-4C1F-BF0B-B66A483C4BC5}" presName="Accent" presStyleLbl="node1" presStyleIdx="1" presStyleCnt="4"/>
      <dgm:spPr/>
    </dgm:pt>
    <dgm:pt modelId="{710584D8-A424-4121-919C-306D2C02E96C}" type="pres">
      <dgm:prSet presAssocID="{722F66D0-54D7-4C1F-BF0B-B66A483C4BC5}" presName="ParentBackground3" presStyleCnt="0"/>
      <dgm:spPr/>
    </dgm:pt>
    <dgm:pt modelId="{E1FF0D2B-3888-45C4-B211-89ADC75D46AC}" type="pres">
      <dgm:prSet presAssocID="{722F66D0-54D7-4C1F-BF0B-B66A483C4BC5}" presName="ParentBackground" presStyleLbl="fgAcc1" presStyleIdx="1" presStyleCnt="4"/>
      <dgm:spPr/>
    </dgm:pt>
    <dgm:pt modelId="{0F5D9608-D50F-4B80-86C2-CD4E82BAFA8E}" type="pres">
      <dgm:prSet presAssocID="{722F66D0-54D7-4C1F-BF0B-B66A483C4BC5}" presName="Child3" presStyleLbl="revTx" presStyleIdx="0" presStyleCnt="3">
        <dgm:presLayoutVars>
          <dgm:chMax val="0"/>
          <dgm:chPref val="0"/>
          <dgm:bulletEnabled val="1"/>
        </dgm:presLayoutVars>
      </dgm:prSet>
      <dgm:spPr/>
    </dgm:pt>
    <dgm:pt modelId="{26005F19-2FD5-47A0-A3D8-1A4CE327F4A0}" type="pres">
      <dgm:prSet presAssocID="{722F66D0-54D7-4C1F-BF0B-B66A483C4BC5}" presName="Parent3" presStyleLbl="revTx" presStyleIdx="0" presStyleCnt="3">
        <dgm:presLayoutVars>
          <dgm:chMax val="1"/>
          <dgm:chPref val="1"/>
          <dgm:bulletEnabled val="1"/>
        </dgm:presLayoutVars>
      </dgm:prSet>
      <dgm:spPr/>
    </dgm:pt>
    <dgm:pt modelId="{62D72882-A746-4C1A-8CE2-E34A76845F02}" type="pres">
      <dgm:prSet presAssocID="{DC60205F-AFAE-4C70-B7C0-86B6224D543C}" presName="Accent2" presStyleCnt="0"/>
      <dgm:spPr/>
    </dgm:pt>
    <dgm:pt modelId="{65B22A90-0FE1-4AE0-B500-D85310150980}" type="pres">
      <dgm:prSet presAssocID="{DC60205F-AFAE-4C70-B7C0-86B6224D543C}" presName="Accent" presStyleLbl="node1" presStyleIdx="2" presStyleCnt="4"/>
      <dgm:spPr/>
    </dgm:pt>
    <dgm:pt modelId="{A36EF865-B234-4CBB-9FB1-BAE79B8BE3E3}" type="pres">
      <dgm:prSet presAssocID="{DC60205F-AFAE-4C70-B7C0-86B6224D543C}" presName="ParentBackground2" presStyleCnt="0"/>
      <dgm:spPr/>
    </dgm:pt>
    <dgm:pt modelId="{22C05422-C04D-4616-8E4B-4BF6DF5E73DD}" type="pres">
      <dgm:prSet presAssocID="{DC60205F-AFAE-4C70-B7C0-86B6224D543C}" presName="ParentBackground" presStyleLbl="fgAcc1" presStyleIdx="2" presStyleCnt="4"/>
      <dgm:spPr/>
    </dgm:pt>
    <dgm:pt modelId="{6BFD1C62-7743-4462-9EEB-4834DE489E88}" type="pres">
      <dgm:prSet presAssocID="{DC60205F-AFAE-4C70-B7C0-86B6224D543C}" presName="Child2" presStyleLbl="revTx" presStyleIdx="1" presStyleCnt="3">
        <dgm:presLayoutVars>
          <dgm:chMax val="0"/>
          <dgm:chPref val="0"/>
          <dgm:bulletEnabled val="1"/>
        </dgm:presLayoutVars>
      </dgm:prSet>
      <dgm:spPr/>
    </dgm:pt>
    <dgm:pt modelId="{6A3E1FF6-C70F-4272-91DF-1F39A8F28657}" type="pres">
      <dgm:prSet presAssocID="{DC60205F-AFAE-4C70-B7C0-86B6224D543C}" presName="Parent2" presStyleLbl="revTx" presStyleIdx="1" presStyleCnt="3">
        <dgm:presLayoutVars>
          <dgm:chMax val="1"/>
          <dgm:chPref val="1"/>
          <dgm:bulletEnabled val="1"/>
        </dgm:presLayoutVars>
      </dgm:prSet>
      <dgm:spPr/>
    </dgm:pt>
    <dgm:pt modelId="{DF00F04D-C616-4A07-971A-79740E0A721A}" type="pres">
      <dgm:prSet presAssocID="{F65551F3-6659-443F-917B-E3E24D3ABB88}" presName="Accent1" presStyleCnt="0"/>
      <dgm:spPr/>
    </dgm:pt>
    <dgm:pt modelId="{4C83842D-5CF2-4D17-B6EE-F7DA9AE9BE1A}" type="pres">
      <dgm:prSet presAssocID="{F65551F3-6659-443F-917B-E3E24D3ABB88}" presName="Accent" presStyleLbl="node1" presStyleIdx="3" presStyleCnt="4"/>
      <dgm:spPr/>
    </dgm:pt>
    <dgm:pt modelId="{A93FF260-5883-42DA-832F-924D88BA9AE8}" type="pres">
      <dgm:prSet presAssocID="{F65551F3-6659-443F-917B-E3E24D3ABB88}" presName="ParentBackground1" presStyleCnt="0"/>
      <dgm:spPr/>
    </dgm:pt>
    <dgm:pt modelId="{651492DC-FC33-449B-AD9E-12CD407EFD5E}" type="pres">
      <dgm:prSet presAssocID="{F65551F3-6659-443F-917B-E3E24D3ABB88}" presName="ParentBackground" presStyleLbl="fgAcc1" presStyleIdx="3" presStyleCnt="4"/>
      <dgm:spPr/>
    </dgm:pt>
    <dgm:pt modelId="{5B34041D-7917-48A3-9963-EADB9BA949EA}" type="pres">
      <dgm:prSet presAssocID="{F65551F3-6659-443F-917B-E3E24D3ABB88}" presName="Child1" presStyleLbl="revTx" presStyleIdx="2" presStyleCnt="3">
        <dgm:presLayoutVars>
          <dgm:chMax val="0"/>
          <dgm:chPref val="0"/>
          <dgm:bulletEnabled val="1"/>
        </dgm:presLayoutVars>
      </dgm:prSet>
      <dgm:spPr/>
    </dgm:pt>
    <dgm:pt modelId="{1F9CEA1B-1534-4606-B082-06B63076328A}" type="pres">
      <dgm:prSet presAssocID="{F65551F3-6659-443F-917B-E3E24D3ABB88}" presName="Parent1" presStyleLbl="revTx" presStyleIdx="2" presStyleCnt="3">
        <dgm:presLayoutVars>
          <dgm:chMax val="1"/>
          <dgm:chPref val="1"/>
          <dgm:bulletEnabled val="1"/>
        </dgm:presLayoutVars>
      </dgm:prSet>
      <dgm:spPr/>
    </dgm:pt>
  </dgm:ptLst>
  <dgm:cxnLst>
    <dgm:cxn modelId="{8984051D-0F0E-44F2-A30E-00FCCB438C77}" type="presOf" srcId="{722F66D0-54D7-4C1F-BF0B-B66A483C4BC5}" destId="{E1FF0D2B-3888-45C4-B211-89ADC75D46AC}" srcOrd="0" destOrd="0" presId="urn:microsoft.com/office/officeart/2011/layout/CircleProcess"/>
    <dgm:cxn modelId="{3A709833-AB38-48E6-A979-8AD98A9C7C1D}" type="presOf" srcId="{F65551F3-6659-443F-917B-E3E24D3ABB88}" destId="{1F9CEA1B-1534-4606-B082-06B63076328A}" srcOrd="1" destOrd="0" presId="urn:microsoft.com/office/officeart/2011/layout/CircleProcess"/>
    <dgm:cxn modelId="{77C21638-A3F2-480E-BC65-7EA125E1C27D}" srcId="{DC60205F-AFAE-4C70-B7C0-86B6224D543C}" destId="{6322B77F-2DE6-4E87-9D96-9B000975A372}" srcOrd="0" destOrd="0" parTransId="{1D962714-3CC7-49E1-BBA6-8E9C3E773F8D}" sibTransId="{054DA88C-0B70-437D-BFBD-A3909FAB1F57}"/>
    <dgm:cxn modelId="{4131ED39-CFD5-46BE-B917-46D105C15A1B}" srcId="{41727648-6B31-4C24-A1C7-61380EA9A009}" destId="{722F66D0-54D7-4C1F-BF0B-B66A483C4BC5}" srcOrd="2" destOrd="0" parTransId="{40A22832-481D-4B12-876F-35525942A902}" sibTransId="{A6635620-289D-4AA2-924B-D4A54A7AA141}"/>
    <dgm:cxn modelId="{F11CFC5E-4D2F-4599-A1CB-D5806292BA14}" type="presOf" srcId="{DC60205F-AFAE-4C70-B7C0-86B6224D543C}" destId="{22C05422-C04D-4616-8E4B-4BF6DF5E73DD}" srcOrd="0" destOrd="0" presId="urn:microsoft.com/office/officeart/2011/layout/CircleProcess"/>
    <dgm:cxn modelId="{D0953E46-BA92-4627-B1B3-156BB8F51016}" type="presOf" srcId="{A0CEAC4E-A1B0-4E82-9221-87928D0D7350}" destId="{6404E621-FE4D-4028-8056-B5E4C373B277}" srcOrd="0" destOrd="0" presId="urn:microsoft.com/office/officeart/2011/layout/CircleProcess"/>
    <dgm:cxn modelId="{F7383470-FF63-48E9-9FB5-D23B0BFF49A3}" type="presOf" srcId="{722F66D0-54D7-4C1F-BF0B-B66A483C4BC5}" destId="{26005F19-2FD5-47A0-A3D8-1A4CE327F4A0}" srcOrd="1" destOrd="0" presId="urn:microsoft.com/office/officeart/2011/layout/CircleProcess"/>
    <dgm:cxn modelId="{82238750-D8AF-410F-8C49-E7ABD036B6D4}" type="presOf" srcId="{6322B77F-2DE6-4E87-9D96-9B000975A372}" destId="{6BFD1C62-7743-4462-9EEB-4834DE489E88}" srcOrd="0" destOrd="0" presId="urn:microsoft.com/office/officeart/2011/layout/CircleProcess"/>
    <dgm:cxn modelId="{F8C0365A-B02B-49CB-BD5B-69BE02B1B284}" type="presOf" srcId="{A0CEAC4E-A1B0-4E82-9221-87928D0D7350}" destId="{C80875A8-B66A-4970-957A-609B1EC8FAC6}" srcOrd="1" destOrd="0" presId="urn:microsoft.com/office/officeart/2011/layout/CircleProcess"/>
    <dgm:cxn modelId="{061B307B-16EF-4387-96F4-3543830CB1C3}" type="presOf" srcId="{DC60205F-AFAE-4C70-B7C0-86B6224D543C}" destId="{6A3E1FF6-C70F-4272-91DF-1F39A8F28657}" srcOrd="1" destOrd="0" presId="urn:microsoft.com/office/officeart/2011/layout/CircleProcess"/>
    <dgm:cxn modelId="{DCA14A82-0D43-4D2D-A3D8-263283E42E39}" srcId="{41727648-6B31-4C24-A1C7-61380EA9A009}" destId="{F65551F3-6659-443F-917B-E3E24D3ABB88}" srcOrd="0" destOrd="0" parTransId="{49E994A6-C3D1-417E-A9CD-7F82AD919BAB}" sibTransId="{FF75C98D-BE11-49A5-99FB-13CCF9A517B6}"/>
    <dgm:cxn modelId="{43CCD587-D783-4990-8F98-5A79B98F6372}" type="presOf" srcId="{BBAD4F1F-83AA-4827-AFC2-AB40ED827EF1}" destId="{5B34041D-7917-48A3-9963-EADB9BA949EA}" srcOrd="0" destOrd="0" presId="urn:microsoft.com/office/officeart/2011/layout/CircleProcess"/>
    <dgm:cxn modelId="{58324B89-F632-418B-94CE-BDA85357B491}" type="presOf" srcId="{F65551F3-6659-443F-917B-E3E24D3ABB88}" destId="{651492DC-FC33-449B-AD9E-12CD407EFD5E}" srcOrd="0" destOrd="0" presId="urn:microsoft.com/office/officeart/2011/layout/CircleProcess"/>
    <dgm:cxn modelId="{0543EF95-8B02-4C64-9DB0-C03037E6EDF6}" type="presOf" srcId="{A0604230-4618-4C72-B83E-182E1D54093E}" destId="{0F5D9608-D50F-4B80-86C2-CD4E82BAFA8E}" srcOrd="0" destOrd="0" presId="urn:microsoft.com/office/officeart/2011/layout/CircleProcess"/>
    <dgm:cxn modelId="{0585829B-62E5-454A-8437-0150D9D38D8C}" srcId="{722F66D0-54D7-4C1F-BF0B-B66A483C4BC5}" destId="{A0604230-4618-4C72-B83E-182E1D54093E}" srcOrd="0" destOrd="0" parTransId="{948400A8-9C33-4DA6-BC5A-7F0739CDFDF1}" sibTransId="{F68A303C-135B-4F69-94C7-A0058DB76DA7}"/>
    <dgm:cxn modelId="{C22267A2-B035-4C49-86D0-6B7DEE1199FA}" srcId="{F65551F3-6659-443F-917B-E3E24D3ABB88}" destId="{BBAD4F1F-83AA-4827-AFC2-AB40ED827EF1}" srcOrd="0" destOrd="0" parTransId="{78AC413B-22CE-436D-B2DA-0E78B9D0B52A}" sibTransId="{F5AE75CC-2AF0-4AD0-8A52-63BE44E24391}"/>
    <dgm:cxn modelId="{B63952A4-9BA6-4E5F-9D23-124818F859DC}" type="presOf" srcId="{41727648-6B31-4C24-A1C7-61380EA9A009}" destId="{928C7B96-B9A5-404E-9196-9E65C1FDE19C}" srcOrd="0" destOrd="0" presId="urn:microsoft.com/office/officeart/2011/layout/CircleProcess"/>
    <dgm:cxn modelId="{56AD2ACD-FC42-4683-833E-8CE5028400AC}" srcId="{41727648-6B31-4C24-A1C7-61380EA9A009}" destId="{A0CEAC4E-A1B0-4E82-9221-87928D0D7350}" srcOrd="3" destOrd="0" parTransId="{FB9D3B33-91B9-4DBB-8230-296F2CEF64DF}" sibTransId="{8596EBBD-367E-4C52-8FAA-32FA2519ED76}"/>
    <dgm:cxn modelId="{E5B936DE-A860-4865-AA8B-F299856AEAC8}" srcId="{41727648-6B31-4C24-A1C7-61380EA9A009}" destId="{DC60205F-AFAE-4C70-B7C0-86B6224D543C}" srcOrd="1" destOrd="0" parTransId="{66A72F6A-682F-4C57-8378-5D9292AF56C3}" sibTransId="{73F99D55-17DA-40EE-A73D-402FC20377E0}"/>
    <dgm:cxn modelId="{2C4D1656-665B-46E8-A41E-D4BC1454D3EF}" type="presParOf" srcId="{928C7B96-B9A5-404E-9196-9E65C1FDE19C}" destId="{06EE70BB-6358-4167-83CA-2D47D5CF57A1}" srcOrd="0" destOrd="0" presId="urn:microsoft.com/office/officeart/2011/layout/CircleProcess"/>
    <dgm:cxn modelId="{3A95A3DC-AD95-45FF-B826-ABFD98892B4A}" type="presParOf" srcId="{06EE70BB-6358-4167-83CA-2D47D5CF57A1}" destId="{46C70F1E-1B2E-4D38-83A9-7BEB9FEE3E9A}" srcOrd="0" destOrd="0" presId="urn:microsoft.com/office/officeart/2011/layout/CircleProcess"/>
    <dgm:cxn modelId="{BD20FA07-7C23-432B-A645-440368BD68E9}" type="presParOf" srcId="{928C7B96-B9A5-404E-9196-9E65C1FDE19C}" destId="{54260489-C070-4B0E-8F06-63CABDE87765}" srcOrd="1" destOrd="0" presId="urn:microsoft.com/office/officeart/2011/layout/CircleProcess"/>
    <dgm:cxn modelId="{043007C3-7B8C-49EF-AEA7-1F9AB73CBFA4}" type="presParOf" srcId="{54260489-C070-4B0E-8F06-63CABDE87765}" destId="{6404E621-FE4D-4028-8056-B5E4C373B277}" srcOrd="0" destOrd="0" presId="urn:microsoft.com/office/officeart/2011/layout/CircleProcess"/>
    <dgm:cxn modelId="{A79E6CD8-09C4-496D-BBA6-BA33621EBF80}" type="presParOf" srcId="{928C7B96-B9A5-404E-9196-9E65C1FDE19C}" destId="{C80875A8-B66A-4970-957A-609B1EC8FAC6}" srcOrd="2" destOrd="0" presId="urn:microsoft.com/office/officeart/2011/layout/CircleProcess"/>
    <dgm:cxn modelId="{09711A0A-3309-47C1-8D1E-3F77DCAF7D0A}" type="presParOf" srcId="{928C7B96-B9A5-404E-9196-9E65C1FDE19C}" destId="{CCE549FC-751D-45D7-B73F-B70EDA50CB2B}" srcOrd="3" destOrd="0" presId="urn:microsoft.com/office/officeart/2011/layout/CircleProcess"/>
    <dgm:cxn modelId="{924F97AB-6018-4896-84DE-B1B3962D234B}" type="presParOf" srcId="{CCE549FC-751D-45D7-B73F-B70EDA50CB2B}" destId="{EB647D31-956E-4DCA-9F39-D96002DB1F47}" srcOrd="0" destOrd="0" presId="urn:microsoft.com/office/officeart/2011/layout/CircleProcess"/>
    <dgm:cxn modelId="{A891CF99-2DEF-4C7F-84BB-16AE67244B35}" type="presParOf" srcId="{928C7B96-B9A5-404E-9196-9E65C1FDE19C}" destId="{710584D8-A424-4121-919C-306D2C02E96C}" srcOrd="4" destOrd="0" presId="urn:microsoft.com/office/officeart/2011/layout/CircleProcess"/>
    <dgm:cxn modelId="{A8D33864-E62E-4A30-826B-055C4221014A}" type="presParOf" srcId="{710584D8-A424-4121-919C-306D2C02E96C}" destId="{E1FF0D2B-3888-45C4-B211-89ADC75D46AC}" srcOrd="0" destOrd="0" presId="urn:microsoft.com/office/officeart/2011/layout/CircleProcess"/>
    <dgm:cxn modelId="{DBCA47B3-12DC-4522-A306-1238FC89B08E}" type="presParOf" srcId="{928C7B96-B9A5-404E-9196-9E65C1FDE19C}" destId="{0F5D9608-D50F-4B80-86C2-CD4E82BAFA8E}" srcOrd="5" destOrd="0" presId="urn:microsoft.com/office/officeart/2011/layout/CircleProcess"/>
    <dgm:cxn modelId="{3EF8B711-CFB7-486D-A1CE-F774187F3B16}" type="presParOf" srcId="{928C7B96-B9A5-404E-9196-9E65C1FDE19C}" destId="{26005F19-2FD5-47A0-A3D8-1A4CE327F4A0}" srcOrd="6" destOrd="0" presId="urn:microsoft.com/office/officeart/2011/layout/CircleProcess"/>
    <dgm:cxn modelId="{DB070EF5-8CFD-4413-96F4-38AAD59A727A}" type="presParOf" srcId="{928C7B96-B9A5-404E-9196-9E65C1FDE19C}" destId="{62D72882-A746-4C1A-8CE2-E34A76845F02}" srcOrd="7" destOrd="0" presId="urn:microsoft.com/office/officeart/2011/layout/CircleProcess"/>
    <dgm:cxn modelId="{16BA91E9-AC7A-4B5A-95C7-27357F03609B}" type="presParOf" srcId="{62D72882-A746-4C1A-8CE2-E34A76845F02}" destId="{65B22A90-0FE1-4AE0-B500-D85310150980}" srcOrd="0" destOrd="0" presId="urn:microsoft.com/office/officeart/2011/layout/CircleProcess"/>
    <dgm:cxn modelId="{C0124CB7-170E-4AFC-B5C9-B0409E5B159E}" type="presParOf" srcId="{928C7B96-B9A5-404E-9196-9E65C1FDE19C}" destId="{A36EF865-B234-4CBB-9FB1-BAE79B8BE3E3}" srcOrd="8" destOrd="0" presId="urn:microsoft.com/office/officeart/2011/layout/CircleProcess"/>
    <dgm:cxn modelId="{8B089B90-3F0D-4F73-9EDB-B50BA9F34628}" type="presParOf" srcId="{A36EF865-B234-4CBB-9FB1-BAE79B8BE3E3}" destId="{22C05422-C04D-4616-8E4B-4BF6DF5E73DD}" srcOrd="0" destOrd="0" presId="urn:microsoft.com/office/officeart/2011/layout/CircleProcess"/>
    <dgm:cxn modelId="{EC1EDAF1-D43C-412C-9F0F-42B81AF92F90}" type="presParOf" srcId="{928C7B96-B9A5-404E-9196-9E65C1FDE19C}" destId="{6BFD1C62-7743-4462-9EEB-4834DE489E88}" srcOrd="9" destOrd="0" presId="urn:microsoft.com/office/officeart/2011/layout/CircleProcess"/>
    <dgm:cxn modelId="{1163D257-BA89-4224-80B6-17C0C09F10D5}" type="presParOf" srcId="{928C7B96-B9A5-404E-9196-9E65C1FDE19C}" destId="{6A3E1FF6-C70F-4272-91DF-1F39A8F28657}" srcOrd="10" destOrd="0" presId="urn:microsoft.com/office/officeart/2011/layout/CircleProcess"/>
    <dgm:cxn modelId="{69659D93-7A1A-4E1F-B737-2D115D9BC345}" type="presParOf" srcId="{928C7B96-B9A5-404E-9196-9E65C1FDE19C}" destId="{DF00F04D-C616-4A07-971A-79740E0A721A}" srcOrd="11" destOrd="0" presId="urn:microsoft.com/office/officeart/2011/layout/CircleProcess"/>
    <dgm:cxn modelId="{1A19DEA5-FB5E-4D4B-8272-3D6FF1A9F4A2}" type="presParOf" srcId="{DF00F04D-C616-4A07-971A-79740E0A721A}" destId="{4C83842D-5CF2-4D17-B6EE-F7DA9AE9BE1A}" srcOrd="0" destOrd="0" presId="urn:microsoft.com/office/officeart/2011/layout/CircleProcess"/>
    <dgm:cxn modelId="{FB93D151-23C4-4CA1-93A4-D0E51E8B72C4}" type="presParOf" srcId="{928C7B96-B9A5-404E-9196-9E65C1FDE19C}" destId="{A93FF260-5883-42DA-832F-924D88BA9AE8}" srcOrd="12" destOrd="0" presId="urn:microsoft.com/office/officeart/2011/layout/CircleProcess"/>
    <dgm:cxn modelId="{51083AA0-72E4-4A5C-821F-8F031C58255D}" type="presParOf" srcId="{A93FF260-5883-42DA-832F-924D88BA9AE8}" destId="{651492DC-FC33-449B-AD9E-12CD407EFD5E}" srcOrd="0" destOrd="0" presId="urn:microsoft.com/office/officeart/2011/layout/CircleProcess"/>
    <dgm:cxn modelId="{23B626A6-42FF-4114-936E-8DED23B46C12}" type="presParOf" srcId="{928C7B96-B9A5-404E-9196-9E65C1FDE19C}" destId="{5B34041D-7917-48A3-9963-EADB9BA949EA}" srcOrd="13" destOrd="0" presId="urn:microsoft.com/office/officeart/2011/layout/CircleProcess"/>
    <dgm:cxn modelId="{EC32EBA8-BC00-4FA8-B8E7-BECA0A75AB64}" type="presParOf" srcId="{928C7B96-B9A5-404E-9196-9E65C1FDE19C}" destId="{1F9CEA1B-1534-4606-B082-06B63076328A}"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B4EF9A-0C5F-4B72-AF3E-3BE811A56EA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176115E-AAEC-4B25-9836-ED8F241A5883}">
      <dgm:prSet phldrT="[Text]"/>
      <dgm:spPr/>
      <dgm:t>
        <a:bodyPr/>
        <a:lstStyle/>
        <a:p>
          <a:r>
            <a:rPr lang="en-US" dirty="0"/>
            <a:t>A difference in results may be insignificant and within the margin of error.</a:t>
          </a:r>
        </a:p>
      </dgm:t>
    </dgm:pt>
    <dgm:pt modelId="{12AF677A-B2DC-4E8C-945B-4838BB402B32}" type="parTrans" cxnId="{3C8B9796-9558-4903-A18F-9EC389B79EA9}">
      <dgm:prSet/>
      <dgm:spPr/>
      <dgm:t>
        <a:bodyPr/>
        <a:lstStyle/>
        <a:p>
          <a:endParaRPr lang="en-US"/>
        </a:p>
      </dgm:t>
    </dgm:pt>
    <dgm:pt modelId="{9C18F5B6-CD16-4ECB-ABB9-CB353D467F85}" type="sibTrans" cxnId="{3C8B9796-9558-4903-A18F-9EC389B79EA9}">
      <dgm:prSet/>
      <dgm:spPr/>
      <dgm:t>
        <a:bodyPr/>
        <a:lstStyle/>
        <a:p>
          <a:endParaRPr lang="en-US"/>
        </a:p>
      </dgm:t>
    </dgm:pt>
    <dgm:pt modelId="{DDBD0231-8E42-4B14-9C39-EC6A481B142D}">
      <dgm:prSet phldrT="[Text]"/>
      <dgm:spPr/>
      <dgm:t>
        <a:bodyPr/>
        <a:lstStyle/>
        <a:p>
          <a:r>
            <a:rPr lang="en-US" dirty="0"/>
            <a:t>Use a calculator designed to identify significant differences before determining a winning test.</a:t>
          </a:r>
        </a:p>
      </dgm:t>
    </dgm:pt>
    <dgm:pt modelId="{EB64505A-0961-47DB-8551-25767882EFCA}" type="parTrans" cxnId="{66A9AEF3-563F-42E0-8737-F5DFE8D9730D}">
      <dgm:prSet/>
      <dgm:spPr/>
      <dgm:t>
        <a:bodyPr/>
        <a:lstStyle/>
        <a:p>
          <a:endParaRPr lang="en-US"/>
        </a:p>
      </dgm:t>
    </dgm:pt>
    <dgm:pt modelId="{00F12895-BC9B-4664-8E3C-31D561238F9D}" type="sibTrans" cxnId="{66A9AEF3-563F-42E0-8737-F5DFE8D9730D}">
      <dgm:prSet/>
      <dgm:spPr/>
      <dgm:t>
        <a:bodyPr/>
        <a:lstStyle/>
        <a:p>
          <a:endParaRPr lang="en-US"/>
        </a:p>
      </dgm:t>
    </dgm:pt>
    <dgm:pt modelId="{082354A5-932F-4C17-A145-A42E8AE5499B}">
      <dgm:prSet phldrT="[Text]"/>
      <dgm:spPr/>
      <dgm:t>
        <a:bodyPr/>
        <a:lstStyle/>
        <a:p>
          <a:r>
            <a:rPr lang="en-US" dirty="0"/>
            <a:t>Use roll-out costs to extrapolate the true impact of the test at full quantities.</a:t>
          </a:r>
        </a:p>
      </dgm:t>
    </dgm:pt>
    <dgm:pt modelId="{F0C963C1-0210-4146-B184-0892767EBD48}" type="parTrans" cxnId="{282FA30E-E4DD-421E-886C-C8A9227E97FD}">
      <dgm:prSet/>
      <dgm:spPr/>
      <dgm:t>
        <a:bodyPr/>
        <a:lstStyle/>
        <a:p>
          <a:endParaRPr lang="en-US"/>
        </a:p>
      </dgm:t>
    </dgm:pt>
    <dgm:pt modelId="{A5B83F3D-40FE-4FE9-BE1D-ABA0B3A962A6}" type="sibTrans" cxnId="{282FA30E-E4DD-421E-886C-C8A9227E97FD}">
      <dgm:prSet/>
      <dgm:spPr/>
      <dgm:t>
        <a:bodyPr/>
        <a:lstStyle/>
        <a:p>
          <a:endParaRPr lang="en-US"/>
        </a:p>
      </dgm:t>
    </dgm:pt>
    <dgm:pt modelId="{F1814F9C-B431-4565-ACC9-2548F6E6BEB6}" type="pres">
      <dgm:prSet presAssocID="{FDB4EF9A-0C5F-4B72-AF3E-3BE811A56EAB}" presName="Name0" presStyleCnt="0">
        <dgm:presLayoutVars>
          <dgm:chMax val="7"/>
          <dgm:chPref val="7"/>
          <dgm:dir/>
        </dgm:presLayoutVars>
      </dgm:prSet>
      <dgm:spPr/>
    </dgm:pt>
    <dgm:pt modelId="{FA8EB687-EC35-4BEB-BE27-937534F33514}" type="pres">
      <dgm:prSet presAssocID="{FDB4EF9A-0C5F-4B72-AF3E-3BE811A56EAB}" presName="Name1" presStyleCnt="0"/>
      <dgm:spPr/>
    </dgm:pt>
    <dgm:pt modelId="{4190D168-2F62-4523-8BCC-857006E158FE}" type="pres">
      <dgm:prSet presAssocID="{FDB4EF9A-0C5F-4B72-AF3E-3BE811A56EAB}" presName="cycle" presStyleCnt="0"/>
      <dgm:spPr/>
    </dgm:pt>
    <dgm:pt modelId="{C1F1A819-9017-4C93-9862-C0B0D1F48C34}" type="pres">
      <dgm:prSet presAssocID="{FDB4EF9A-0C5F-4B72-AF3E-3BE811A56EAB}" presName="srcNode" presStyleLbl="node1" presStyleIdx="0" presStyleCnt="3"/>
      <dgm:spPr/>
    </dgm:pt>
    <dgm:pt modelId="{31FC0F52-CB57-4071-BAC7-5A9CA0815259}" type="pres">
      <dgm:prSet presAssocID="{FDB4EF9A-0C5F-4B72-AF3E-3BE811A56EAB}" presName="conn" presStyleLbl="parChTrans1D2" presStyleIdx="0" presStyleCnt="1"/>
      <dgm:spPr/>
    </dgm:pt>
    <dgm:pt modelId="{8ED248CE-9E43-4030-9E23-B6ABBB984D65}" type="pres">
      <dgm:prSet presAssocID="{FDB4EF9A-0C5F-4B72-AF3E-3BE811A56EAB}" presName="extraNode" presStyleLbl="node1" presStyleIdx="0" presStyleCnt="3"/>
      <dgm:spPr/>
    </dgm:pt>
    <dgm:pt modelId="{857EC2EC-BA92-47F7-AA05-B3B1BDD5BD67}" type="pres">
      <dgm:prSet presAssocID="{FDB4EF9A-0C5F-4B72-AF3E-3BE811A56EAB}" presName="dstNode" presStyleLbl="node1" presStyleIdx="0" presStyleCnt="3"/>
      <dgm:spPr/>
    </dgm:pt>
    <dgm:pt modelId="{144F44F1-9FAE-424D-BAD7-65FB2B498DBA}" type="pres">
      <dgm:prSet presAssocID="{3176115E-AAEC-4B25-9836-ED8F241A5883}" presName="text_1" presStyleLbl="node1" presStyleIdx="0" presStyleCnt="3">
        <dgm:presLayoutVars>
          <dgm:bulletEnabled val="1"/>
        </dgm:presLayoutVars>
      </dgm:prSet>
      <dgm:spPr/>
    </dgm:pt>
    <dgm:pt modelId="{1F208BB6-FED6-47A1-B627-FF0EE0FBCA1E}" type="pres">
      <dgm:prSet presAssocID="{3176115E-AAEC-4B25-9836-ED8F241A5883}" presName="accent_1" presStyleCnt="0"/>
      <dgm:spPr/>
    </dgm:pt>
    <dgm:pt modelId="{CBAC4FC3-90D1-439E-80C5-69DD2517E1BC}" type="pres">
      <dgm:prSet presAssocID="{3176115E-AAEC-4B25-9836-ED8F241A5883}" presName="accentRepeatNode" presStyleLbl="solidFgAcc1" presStyleIdx="0" presStyleCnt="3"/>
      <dgm:spPr/>
    </dgm:pt>
    <dgm:pt modelId="{84C7874D-BDE3-4A26-96B0-46EA648F6CF6}" type="pres">
      <dgm:prSet presAssocID="{DDBD0231-8E42-4B14-9C39-EC6A481B142D}" presName="text_2" presStyleLbl="node1" presStyleIdx="1" presStyleCnt="3">
        <dgm:presLayoutVars>
          <dgm:bulletEnabled val="1"/>
        </dgm:presLayoutVars>
      </dgm:prSet>
      <dgm:spPr/>
    </dgm:pt>
    <dgm:pt modelId="{EDB0E7D5-FADE-4F4F-BB3C-AA73A3AB2E6A}" type="pres">
      <dgm:prSet presAssocID="{DDBD0231-8E42-4B14-9C39-EC6A481B142D}" presName="accent_2" presStyleCnt="0"/>
      <dgm:spPr/>
    </dgm:pt>
    <dgm:pt modelId="{AA39AF74-25D8-4715-A433-B4AB2EF20E0F}" type="pres">
      <dgm:prSet presAssocID="{DDBD0231-8E42-4B14-9C39-EC6A481B142D}" presName="accentRepeatNode" presStyleLbl="solidFgAcc1" presStyleIdx="1" presStyleCnt="3"/>
      <dgm:spPr/>
    </dgm:pt>
    <dgm:pt modelId="{E659BF3A-1E9D-4309-B4F7-C46C9637F584}" type="pres">
      <dgm:prSet presAssocID="{082354A5-932F-4C17-A145-A42E8AE5499B}" presName="text_3" presStyleLbl="node1" presStyleIdx="2" presStyleCnt="3">
        <dgm:presLayoutVars>
          <dgm:bulletEnabled val="1"/>
        </dgm:presLayoutVars>
      </dgm:prSet>
      <dgm:spPr/>
    </dgm:pt>
    <dgm:pt modelId="{3989EC18-AE33-4A19-8CD8-8C5242024A23}" type="pres">
      <dgm:prSet presAssocID="{082354A5-932F-4C17-A145-A42E8AE5499B}" presName="accent_3" presStyleCnt="0"/>
      <dgm:spPr/>
    </dgm:pt>
    <dgm:pt modelId="{68E6A3CD-F97E-48DD-B93D-A40C50CCEA6D}" type="pres">
      <dgm:prSet presAssocID="{082354A5-932F-4C17-A145-A42E8AE5499B}" presName="accentRepeatNode" presStyleLbl="solidFgAcc1" presStyleIdx="2" presStyleCnt="3"/>
      <dgm:spPr/>
    </dgm:pt>
  </dgm:ptLst>
  <dgm:cxnLst>
    <dgm:cxn modelId="{282FA30E-E4DD-421E-886C-C8A9227E97FD}" srcId="{FDB4EF9A-0C5F-4B72-AF3E-3BE811A56EAB}" destId="{082354A5-932F-4C17-A145-A42E8AE5499B}" srcOrd="2" destOrd="0" parTransId="{F0C963C1-0210-4146-B184-0892767EBD48}" sibTransId="{A5B83F3D-40FE-4FE9-BE1D-ABA0B3A962A6}"/>
    <dgm:cxn modelId="{8FC17D20-4EB5-4E26-A33E-53D5EFA856E8}" type="presOf" srcId="{9C18F5B6-CD16-4ECB-ABB9-CB353D467F85}" destId="{31FC0F52-CB57-4071-BAC7-5A9CA0815259}" srcOrd="0" destOrd="0" presId="urn:microsoft.com/office/officeart/2008/layout/VerticalCurvedList"/>
    <dgm:cxn modelId="{8563CF2A-67F2-4F24-B5BC-1F14DDC86C40}" type="presOf" srcId="{DDBD0231-8E42-4B14-9C39-EC6A481B142D}" destId="{84C7874D-BDE3-4A26-96B0-46EA648F6CF6}" srcOrd="0" destOrd="0" presId="urn:microsoft.com/office/officeart/2008/layout/VerticalCurvedList"/>
    <dgm:cxn modelId="{0C207C2C-4430-4D60-9DEE-0BA0827DE223}" type="presOf" srcId="{FDB4EF9A-0C5F-4B72-AF3E-3BE811A56EAB}" destId="{F1814F9C-B431-4565-ACC9-2548F6E6BEB6}" srcOrd="0" destOrd="0" presId="urn:microsoft.com/office/officeart/2008/layout/VerticalCurvedList"/>
    <dgm:cxn modelId="{B1F98F3E-5582-49B3-96DE-B61769637494}" type="presOf" srcId="{082354A5-932F-4C17-A145-A42E8AE5499B}" destId="{E659BF3A-1E9D-4309-B4F7-C46C9637F584}" srcOrd="0" destOrd="0" presId="urn:microsoft.com/office/officeart/2008/layout/VerticalCurvedList"/>
    <dgm:cxn modelId="{DE63E666-92D0-47E6-B89A-049161CAAAF0}" type="presOf" srcId="{3176115E-AAEC-4B25-9836-ED8F241A5883}" destId="{144F44F1-9FAE-424D-BAD7-65FB2B498DBA}" srcOrd="0" destOrd="0" presId="urn:microsoft.com/office/officeart/2008/layout/VerticalCurvedList"/>
    <dgm:cxn modelId="{3C8B9796-9558-4903-A18F-9EC389B79EA9}" srcId="{FDB4EF9A-0C5F-4B72-AF3E-3BE811A56EAB}" destId="{3176115E-AAEC-4B25-9836-ED8F241A5883}" srcOrd="0" destOrd="0" parTransId="{12AF677A-B2DC-4E8C-945B-4838BB402B32}" sibTransId="{9C18F5B6-CD16-4ECB-ABB9-CB353D467F85}"/>
    <dgm:cxn modelId="{66A9AEF3-563F-42E0-8737-F5DFE8D9730D}" srcId="{FDB4EF9A-0C5F-4B72-AF3E-3BE811A56EAB}" destId="{DDBD0231-8E42-4B14-9C39-EC6A481B142D}" srcOrd="1" destOrd="0" parTransId="{EB64505A-0961-47DB-8551-25767882EFCA}" sibTransId="{00F12895-BC9B-4664-8E3C-31D561238F9D}"/>
    <dgm:cxn modelId="{89ADB672-60C6-4193-B470-0D45F85F5D00}" type="presParOf" srcId="{F1814F9C-B431-4565-ACC9-2548F6E6BEB6}" destId="{FA8EB687-EC35-4BEB-BE27-937534F33514}" srcOrd="0" destOrd="0" presId="urn:microsoft.com/office/officeart/2008/layout/VerticalCurvedList"/>
    <dgm:cxn modelId="{ED9EC71A-BAA9-4E7C-9616-4670D2FDD6A6}" type="presParOf" srcId="{FA8EB687-EC35-4BEB-BE27-937534F33514}" destId="{4190D168-2F62-4523-8BCC-857006E158FE}" srcOrd="0" destOrd="0" presId="urn:microsoft.com/office/officeart/2008/layout/VerticalCurvedList"/>
    <dgm:cxn modelId="{20CFC28E-9BF4-400D-BA42-A55169007807}" type="presParOf" srcId="{4190D168-2F62-4523-8BCC-857006E158FE}" destId="{C1F1A819-9017-4C93-9862-C0B0D1F48C34}" srcOrd="0" destOrd="0" presId="urn:microsoft.com/office/officeart/2008/layout/VerticalCurvedList"/>
    <dgm:cxn modelId="{C426C61C-9D0C-4209-8243-706A4D113982}" type="presParOf" srcId="{4190D168-2F62-4523-8BCC-857006E158FE}" destId="{31FC0F52-CB57-4071-BAC7-5A9CA0815259}" srcOrd="1" destOrd="0" presId="urn:microsoft.com/office/officeart/2008/layout/VerticalCurvedList"/>
    <dgm:cxn modelId="{81B6DD6C-FDE2-495A-86F2-E1CD13316C80}" type="presParOf" srcId="{4190D168-2F62-4523-8BCC-857006E158FE}" destId="{8ED248CE-9E43-4030-9E23-B6ABBB984D65}" srcOrd="2" destOrd="0" presId="urn:microsoft.com/office/officeart/2008/layout/VerticalCurvedList"/>
    <dgm:cxn modelId="{76C761DB-89E6-42EC-9B68-A4E7E23D3D40}" type="presParOf" srcId="{4190D168-2F62-4523-8BCC-857006E158FE}" destId="{857EC2EC-BA92-47F7-AA05-B3B1BDD5BD67}" srcOrd="3" destOrd="0" presId="urn:microsoft.com/office/officeart/2008/layout/VerticalCurvedList"/>
    <dgm:cxn modelId="{A4078526-C4DF-41F0-8593-194EE6460A78}" type="presParOf" srcId="{FA8EB687-EC35-4BEB-BE27-937534F33514}" destId="{144F44F1-9FAE-424D-BAD7-65FB2B498DBA}" srcOrd="1" destOrd="0" presId="urn:microsoft.com/office/officeart/2008/layout/VerticalCurvedList"/>
    <dgm:cxn modelId="{6D18AA3A-E6A9-4192-A91C-5E9A83EC7A63}" type="presParOf" srcId="{FA8EB687-EC35-4BEB-BE27-937534F33514}" destId="{1F208BB6-FED6-47A1-B627-FF0EE0FBCA1E}" srcOrd="2" destOrd="0" presId="urn:microsoft.com/office/officeart/2008/layout/VerticalCurvedList"/>
    <dgm:cxn modelId="{6C07CD5A-294A-4768-9CEF-E0E1F275563F}" type="presParOf" srcId="{1F208BB6-FED6-47A1-B627-FF0EE0FBCA1E}" destId="{CBAC4FC3-90D1-439E-80C5-69DD2517E1BC}" srcOrd="0" destOrd="0" presId="urn:microsoft.com/office/officeart/2008/layout/VerticalCurvedList"/>
    <dgm:cxn modelId="{3D8B9FFE-92A5-47A4-AC73-A3AB8D72C52B}" type="presParOf" srcId="{FA8EB687-EC35-4BEB-BE27-937534F33514}" destId="{84C7874D-BDE3-4A26-96B0-46EA648F6CF6}" srcOrd="3" destOrd="0" presId="urn:microsoft.com/office/officeart/2008/layout/VerticalCurvedList"/>
    <dgm:cxn modelId="{1176A872-E5D2-4050-9B4D-3E9894CC10BF}" type="presParOf" srcId="{FA8EB687-EC35-4BEB-BE27-937534F33514}" destId="{EDB0E7D5-FADE-4F4F-BB3C-AA73A3AB2E6A}" srcOrd="4" destOrd="0" presId="urn:microsoft.com/office/officeart/2008/layout/VerticalCurvedList"/>
    <dgm:cxn modelId="{021D4594-F779-4C30-8D28-62E0AD787A38}" type="presParOf" srcId="{EDB0E7D5-FADE-4F4F-BB3C-AA73A3AB2E6A}" destId="{AA39AF74-25D8-4715-A433-B4AB2EF20E0F}" srcOrd="0" destOrd="0" presId="urn:microsoft.com/office/officeart/2008/layout/VerticalCurvedList"/>
    <dgm:cxn modelId="{609DF99E-66BC-4B8F-9023-FF2EED79320F}" type="presParOf" srcId="{FA8EB687-EC35-4BEB-BE27-937534F33514}" destId="{E659BF3A-1E9D-4309-B4F7-C46C9637F584}" srcOrd="5" destOrd="0" presId="urn:microsoft.com/office/officeart/2008/layout/VerticalCurvedList"/>
    <dgm:cxn modelId="{362EC192-8FAD-4A55-A1E5-27F501A68F43}" type="presParOf" srcId="{FA8EB687-EC35-4BEB-BE27-937534F33514}" destId="{3989EC18-AE33-4A19-8CD8-8C5242024A23}" srcOrd="6" destOrd="0" presId="urn:microsoft.com/office/officeart/2008/layout/VerticalCurvedList"/>
    <dgm:cxn modelId="{01B4241B-EA8F-4973-8CA5-2F8FC6A373B3}" type="presParOf" srcId="{3989EC18-AE33-4A19-8CD8-8C5242024A23}" destId="{68E6A3CD-F97E-48DD-B93D-A40C50CCEA6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70F1E-1B2E-4D38-83A9-7BEB9FEE3E9A}">
      <dsp:nvSpPr>
        <dsp:cNvPr id="0" name=""/>
        <dsp:cNvSpPr/>
      </dsp:nvSpPr>
      <dsp:spPr>
        <a:xfrm>
          <a:off x="7434780" y="1611773"/>
          <a:ext cx="2218081" cy="221819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04E621-FE4D-4028-8056-B5E4C373B277}">
      <dsp:nvSpPr>
        <dsp:cNvPr id="0" name=""/>
        <dsp:cNvSpPr/>
      </dsp:nvSpPr>
      <dsp:spPr>
        <a:xfrm>
          <a:off x="7508970" y="1685726"/>
          <a:ext cx="2070653" cy="2070289"/>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Ensure the statistical significance of your test – use a sample size calculator to accurately project your panels.</a:t>
          </a:r>
        </a:p>
      </dsp:txBody>
      <dsp:txXfrm>
        <a:off x="7804778" y="1981537"/>
        <a:ext cx="1479038" cy="1478667"/>
      </dsp:txXfrm>
    </dsp:sp>
    <dsp:sp modelId="{EB647D31-956E-4DCA-9F39-D96002DB1F47}">
      <dsp:nvSpPr>
        <dsp:cNvPr id="0" name=""/>
        <dsp:cNvSpPr/>
      </dsp:nvSpPr>
      <dsp:spPr>
        <a:xfrm rot="2700000">
          <a:off x="5132979" y="1611617"/>
          <a:ext cx="2218117" cy="2218117"/>
        </a:xfrm>
        <a:prstGeom prst="teardrop">
          <a:avLst>
            <a:gd name="adj" fmla="val 1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FF0D2B-3888-45C4-B211-89ADC75D46AC}">
      <dsp:nvSpPr>
        <dsp:cNvPr id="0" name=""/>
        <dsp:cNvSpPr/>
      </dsp:nvSpPr>
      <dsp:spPr>
        <a:xfrm>
          <a:off x="5216699" y="1685726"/>
          <a:ext cx="2070653" cy="2070289"/>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Ensure the goal of the test is clear – what will be the measure of success?</a:t>
          </a:r>
        </a:p>
      </dsp:txBody>
      <dsp:txXfrm>
        <a:off x="5512506" y="1981537"/>
        <a:ext cx="1479038" cy="1478667"/>
      </dsp:txXfrm>
    </dsp:sp>
    <dsp:sp modelId="{0F5D9608-D50F-4B80-86C2-CD4E82BAFA8E}">
      <dsp:nvSpPr>
        <dsp:cNvPr id="0" name=""/>
        <dsp:cNvSpPr/>
      </dsp:nvSpPr>
      <dsp:spPr>
        <a:xfrm>
          <a:off x="5216699" y="3870836"/>
          <a:ext cx="2070653" cy="1215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accent2"/>
              </a:solidFill>
              <a:latin typeface="Calibri" panose="020F0502020204030204" pitchFamily="34" charset="0"/>
              <a:cs typeface="Calibri" panose="020F0502020204030204" pitchFamily="34" charset="0"/>
            </a:rPr>
            <a:t>20% lift in response rate? 10% lift in average gift? 15% reduction in cost?</a:t>
          </a:r>
        </a:p>
      </dsp:txBody>
      <dsp:txXfrm>
        <a:off x="5216699" y="3870836"/>
        <a:ext cx="2070653" cy="1215939"/>
      </dsp:txXfrm>
    </dsp:sp>
    <dsp:sp modelId="{65B22A90-0FE1-4AE0-B500-D85310150980}">
      <dsp:nvSpPr>
        <dsp:cNvPr id="0" name=""/>
        <dsp:cNvSpPr/>
      </dsp:nvSpPr>
      <dsp:spPr>
        <a:xfrm rot="2700000">
          <a:off x="2850220" y="1611617"/>
          <a:ext cx="2218117" cy="2218117"/>
        </a:xfrm>
        <a:prstGeom prst="teardrop">
          <a:avLst>
            <a:gd name="adj" fmla="val 1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C05422-C04D-4616-8E4B-4BF6DF5E73DD}">
      <dsp:nvSpPr>
        <dsp:cNvPr id="0" name=""/>
        <dsp:cNvSpPr/>
      </dsp:nvSpPr>
      <dsp:spPr>
        <a:xfrm>
          <a:off x="2924427" y="1685726"/>
          <a:ext cx="2070653" cy="2070289"/>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Test one element at a time to isolate the impact of the variable change.</a:t>
          </a:r>
        </a:p>
      </dsp:txBody>
      <dsp:txXfrm>
        <a:off x="3220235" y="1981537"/>
        <a:ext cx="1479038" cy="1478667"/>
      </dsp:txXfrm>
    </dsp:sp>
    <dsp:sp modelId="{6BFD1C62-7743-4462-9EEB-4834DE489E88}">
      <dsp:nvSpPr>
        <dsp:cNvPr id="0" name=""/>
        <dsp:cNvSpPr/>
      </dsp:nvSpPr>
      <dsp:spPr>
        <a:xfrm>
          <a:off x="2924427" y="3870836"/>
          <a:ext cx="2070653" cy="1215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accent2"/>
              </a:solidFill>
              <a:latin typeface="Calibri" panose="020F0502020204030204" pitchFamily="34" charset="0"/>
              <a:cs typeface="Calibri" panose="020F0502020204030204" pitchFamily="34" charset="0"/>
            </a:rPr>
            <a:t>Carrier? Copy? Ask string?</a:t>
          </a:r>
        </a:p>
      </dsp:txBody>
      <dsp:txXfrm>
        <a:off x="2924427" y="3870836"/>
        <a:ext cx="2070653" cy="1215939"/>
      </dsp:txXfrm>
    </dsp:sp>
    <dsp:sp modelId="{4C83842D-5CF2-4D17-B6EE-F7DA9AE9BE1A}">
      <dsp:nvSpPr>
        <dsp:cNvPr id="0" name=""/>
        <dsp:cNvSpPr/>
      </dsp:nvSpPr>
      <dsp:spPr>
        <a:xfrm rot="2700000">
          <a:off x="557948" y="1611617"/>
          <a:ext cx="2218117" cy="2218117"/>
        </a:xfrm>
        <a:prstGeom prst="teardrop">
          <a:avLst>
            <a:gd name="adj" fmla="val 1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1492DC-FC33-449B-AD9E-12CD407EFD5E}">
      <dsp:nvSpPr>
        <dsp:cNvPr id="0" name=""/>
        <dsp:cNvSpPr/>
      </dsp:nvSpPr>
      <dsp:spPr>
        <a:xfrm>
          <a:off x="632156" y="1685726"/>
          <a:ext cx="2070653" cy="2070289"/>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Choose tests where there is a “reason to believe” the change will improve the campaign.</a:t>
          </a:r>
        </a:p>
      </dsp:txBody>
      <dsp:txXfrm>
        <a:off x="927964" y="1981537"/>
        <a:ext cx="1479038" cy="1478667"/>
      </dsp:txXfrm>
    </dsp:sp>
    <dsp:sp modelId="{5B34041D-7917-48A3-9963-EADB9BA949EA}">
      <dsp:nvSpPr>
        <dsp:cNvPr id="0" name=""/>
        <dsp:cNvSpPr/>
      </dsp:nvSpPr>
      <dsp:spPr>
        <a:xfrm>
          <a:off x="632156" y="3870836"/>
          <a:ext cx="2070653" cy="1215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accent2"/>
              </a:solidFill>
              <a:latin typeface="Calibri" panose="020F0502020204030204" pitchFamily="34" charset="0"/>
              <a:cs typeface="Calibri" panose="020F0502020204030204" pitchFamily="34" charset="0"/>
            </a:rPr>
            <a:t>What information informs the testing decision?</a:t>
          </a:r>
        </a:p>
      </dsp:txBody>
      <dsp:txXfrm>
        <a:off x="632156" y="3870836"/>
        <a:ext cx="2070653" cy="12159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C0F52-CB57-4071-BAC7-5A9CA0815259}">
      <dsp:nvSpPr>
        <dsp:cNvPr id="0" name=""/>
        <dsp:cNvSpPr/>
      </dsp:nvSpPr>
      <dsp:spPr>
        <a:xfrm>
          <a:off x="-4252339" y="-652415"/>
          <a:ext cx="5066548" cy="5066548"/>
        </a:xfrm>
        <a:prstGeom prst="blockArc">
          <a:avLst>
            <a:gd name="adj1" fmla="val 18900000"/>
            <a:gd name="adj2" fmla="val 2700000"/>
            <a:gd name="adj3" fmla="val 426"/>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4F44F1-9FAE-424D-BAD7-65FB2B498DBA}">
      <dsp:nvSpPr>
        <dsp:cNvPr id="0" name=""/>
        <dsp:cNvSpPr/>
      </dsp:nvSpPr>
      <dsp:spPr>
        <a:xfrm>
          <a:off x="523625" y="376171"/>
          <a:ext cx="7368179" cy="75234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717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 difference in results may be insignificant and within the margin of error.</a:t>
          </a:r>
        </a:p>
      </dsp:txBody>
      <dsp:txXfrm>
        <a:off x="523625" y="376171"/>
        <a:ext cx="7368179" cy="752343"/>
      </dsp:txXfrm>
    </dsp:sp>
    <dsp:sp modelId="{CBAC4FC3-90D1-439E-80C5-69DD2517E1BC}">
      <dsp:nvSpPr>
        <dsp:cNvPr id="0" name=""/>
        <dsp:cNvSpPr/>
      </dsp:nvSpPr>
      <dsp:spPr>
        <a:xfrm>
          <a:off x="53411" y="282128"/>
          <a:ext cx="940429" cy="940429"/>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C7874D-BDE3-4A26-96B0-46EA648F6CF6}">
      <dsp:nvSpPr>
        <dsp:cNvPr id="0" name=""/>
        <dsp:cNvSpPr/>
      </dsp:nvSpPr>
      <dsp:spPr>
        <a:xfrm>
          <a:off x="797102" y="1504687"/>
          <a:ext cx="7094702" cy="75234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717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Use a calculator designed to identify significant differences before determining a winning test.</a:t>
          </a:r>
        </a:p>
      </dsp:txBody>
      <dsp:txXfrm>
        <a:off x="797102" y="1504687"/>
        <a:ext cx="7094702" cy="752343"/>
      </dsp:txXfrm>
    </dsp:sp>
    <dsp:sp modelId="{AA39AF74-25D8-4715-A433-B4AB2EF20E0F}">
      <dsp:nvSpPr>
        <dsp:cNvPr id="0" name=""/>
        <dsp:cNvSpPr/>
      </dsp:nvSpPr>
      <dsp:spPr>
        <a:xfrm>
          <a:off x="326887" y="1410644"/>
          <a:ext cx="940429" cy="940429"/>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59BF3A-1E9D-4309-B4F7-C46C9637F584}">
      <dsp:nvSpPr>
        <dsp:cNvPr id="0" name=""/>
        <dsp:cNvSpPr/>
      </dsp:nvSpPr>
      <dsp:spPr>
        <a:xfrm>
          <a:off x="523625" y="2633202"/>
          <a:ext cx="7368179" cy="75234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717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Use roll-out costs to extrapolate the true impact of the test at full quantities.</a:t>
          </a:r>
        </a:p>
      </dsp:txBody>
      <dsp:txXfrm>
        <a:off x="523625" y="2633202"/>
        <a:ext cx="7368179" cy="752343"/>
      </dsp:txXfrm>
    </dsp:sp>
    <dsp:sp modelId="{68E6A3CD-F97E-48DD-B93D-A40C50CCEA6D}">
      <dsp:nvSpPr>
        <dsp:cNvPr id="0" name=""/>
        <dsp:cNvSpPr/>
      </dsp:nvSpPr>
      <dsp:spPr>
        <a:xfrm>
          <a:off x="53411" y="2539159"/>
          <a:ext cx="940429" cy="940429"/>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png"/></Relationships>
</file>

<file path=ppt/drawings/drawing1.xml><?xml version="1.0" encoding="utf-8"?>
<c:userShapes xmlns:c="http://schemas.openxmlformats.org/drawingml/2006/chart">
  <cdr:relSizeAnchor xmlns:cdr="http://schemas.openxmlformats.org/drawingml/2006/chartDrawing">
    <cdr:from>
      <cdr:x>0.17693</cdr:x>
      <cdr:y>0.32031</cdr:y>
    </cdr:from>
    <cdr:to>
      <cdr:x>0.36538</cdr:x>
      <cdr:y>0.44581</cdr:y>
    </cdr:to>
    <cdr:sp macro="" textlink="">
      <cdr:nvSpPr>
        <cdr:cNvPr id="2" name="TextBox 5"/>
        <cdr:cNvSpPr txBox="1"/>
      </cdr:nvSpPr>
      <cdr:spPr>
        <a:xfrm xmlns:a="http://schemas.openxmlformats.org/drawingml/2006/main">
          <a:off x="954089" y="1492518"/>
          <a:ext cx="1016218"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dirty="0"/>
            <a:t>76% higher!</a:t>
          </a:r>
        </a:p>
      </cdr:txBody>
    </cdr:sp>
  </cdr:relSizeAnchor>
  <cdr:relSizeAnchor xmlns:cdr="http://schemas.openxmlformats.org/drawingml/2006/chartDrawing">
    <cdr:from>
      <cdr:x>0.59056</cdr:x>
      <cdr:y>0.00874</cdr:y>
    </cdr:from>
    <cdr:to>
      <cdr:x>0.77046</cdr:x>
      <cdr:y>0.13424</cdr:y>
    </cdr:to>
    <cdr:sp macro="" textlink="">
      <cdr:nvSpPr>
        <cdr:cNvPr id="3" name="TextBox 9"/>
        <cdr:cNvSpPr txBox="1"/>
      </cdr:nvSpPr>
      <cdr:spPr>
        <a:xfrm xmlns:a="http://schemas.openxmlformats.org/drawingml/2006/main">
          <a:off x="3184597" y="40728"/>
          <a:ext cx="970112"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dirty="0"/>
            <a:t>94% higher!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60" tIns="46579" rIns="93160" bIns="46579" rtlCol="0"/>
          <a:lstStyle>
            <a:lvl1pPr algn="l">
              <a:defRPr sz="1200"/>
            </a:lvl1pPr>
          </a:lstStyle>
          <a:p>
            <a:endParaRPr lang="en-US" dirty="0"/>
          </a:p>
        </p:txBody>
      </p:sp>
      <p:sp>
        <p:nvSpPr>
          <p:cNvPr id="3" name="Date Placeholder 2"/>
          <p:cNvSpPr>
            <a:spLocks noGrp="1"/>
          </p:cNvSpPr>
          <p:nvPr>
            <p:ph type="dt" idx="1"/>
          </p:nvPr>
        </p:nvSpPr>
        <p:spPr>
          <a:xfrm>
            <a:off x="3970940" y="1"/>
            <a:ext cx="3037840" cy="464820"/>
          </a:xfrm>
          <a:prstGeom prst="rect">
            <a:avLst/>
          </a:prstGeom>
        </p:spPr>
        <p:txBody>
          <a:bodyPr vert="horz" lIns="93160" tIns="46579" rIns="93160" bIns="46579" rtlCol="0"/>
          <a:lstStyle>
            <a:lvl1pPr algn="r">
              <a:defRPr sz="1200"/>
            </a:lvl1pPr>
          </a:lstStyle>
          <a:p>
            <a:fld id="{259B6C32-170F-47AE-857E-B3610620EECD}" type="datetimeFigureOut">
              <a:rPr lang="en-US" smtClean="0"/>
              <a:pPr/>
              <a:t>5/14/2019</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0" tIns="46579" rIns="93160" bIns="46579"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0" tIns="46579" rIns="93160" bIns="4657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0" tIns="46579" rIns="93160" bIns="465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160" tIns="46579" rIns="93160" bIns="46579" rtlCol="0" anchor="b"/>
          <a:lstStyle>
            <a:lvl1pPr algn="r">
              <a:defRPr sz="1200"/>
            </a:lvl1pPr>
          </a:lstStyle>
          <a:p>
            <a:fld id="{097C29F1-9FBE-4914-979B-C3F43285CDDC}" type="slidenum">
              <a:rPr lang="en-US" smtClean="0"/>
              <a:pPr/>
              <a:t>‹#›</a:t>
            </a:fld>
            <a:endParaRPr lang="en-US" dirty="0"/>
          </a:p>
        </p:txBody>
      </p:sp>
    </p:spTree>
    <p:extLst>
      <p:ext uri="{BB962C8B-B14F-4D97-AF65-F5344CB8AC3E}">
        <p14:creationId xmlns:p14="http://schemas.microsoft.com/office/powerpoint/2010/main" val="2254184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1</a:t>
            </a:fld>
            <a:endParaRPr lang="en-US" dirty="0"/>
          </a:p>
        </p:txBody>
      </p:sp>
    </p:spTree>
    <p:extLst>
      <p:ext uri="{BB962C8B-B14F-4D97-AF65-F5344CB8AC3E}">
        <p14:creationId xmlns:p14="http://schemas.microsoft.com/office/powerpoint/2010/main" val="411492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406400" y="696913"/>
            <a:ext cx="6197600" cy="3486150"/>
          </a:xfrm>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dirty="0"/>
              <a:t>Each organization is different and not all best practices are universal.  </a:t>
            </a:r>
          </a:p>
          <a:p>
            <a:pPr marL="171450" lvl="0" indent="-171450">
              <a:buFont typeface="Arial" panose="020B0604020202020204" pitchFamily="34" charset="0"/>
              <a:buChar char="•"/>
            </a:pPr>
            <a:r>
              <a:rPr lang="en-US" dirty="0"/>
              <a:t>Use testing to determine what works for your organization. </a:t>
            </a:r>
          </a:p>
          <a:p>
            <a:pPr marL="171450" lvl="0" indent="-171450">
              <a:buFont typeface="Arial" panose="020B0604020202020204" pitchFamily="34" charset="0"/>
              <a:buChar char="•"/>
            </a:pPr>
            <a:r>
              <a:rPr lang="en-US" dirty="0"/>
              <a:t>Test making incremental or large changes, seeing their impact, while minimizing overall risk.</a:t>
            </a:r>
          </a:p>
          <a:p>
            <a:pPr marL="171450" lvl="0" indent="-171450">
              <a:buFont typeface="Arial" panose="020B0604020202020204" pitchFamily="34" charset="0"/>
              <a:buChar char="•"/>
            </a:pPr>
            <a:r>
              <a:rPr lang="en-US" dirty="0"/>
              <a:t>Testing helps find ways to improve performance, can save money, and improve the bottom line.</a:t>
            </a:r>
          </a:p>
          <a:p>
            <a:endParaRPr lang="en-US" dirty="0">
              <a:ea typeface="ＭＳ Ｐゴシック" pitchFamily="34" charset="-128"/>
            </a:endParaRPr>
          </a:p>
        </p:txBody>
      </p:sp>
    </p:spTree>
    <p:extLst>
      <p:ext uri="{BB962C8B-B14F-4D97-AF65-F5344CB8AC3E}">
        <p14:creationId xmlns:p14="http://schemas.microsoft.com/office/powerpoint/2010/main" val="3472760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406400" y="696913"/>
            <a:ext cx="6197600" cy="3486150"/>
          </a:xfrm>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dirty="0"/>
              <a:t>Each organization is different and not all best practices are universal.  </a:t>
            </a:r>
          </a:p>
          <a:p>
            <a:pPr marL="171450" lvl="0" indent="-171450">
              <a:buFont typeface="Arial" panose="020B0604020202020204" pitchFamily="34" charset="0"/>
              <a:buChar char="•"/>
            </a:pPr>
            <a:r>
              <a:rPr lang="en-US" dirty="0"/>
              <a:t>Use testing to determine what works for your organization. </a:t>
            </a:r>
          </a:p>
          <a:p>
            <a:pPr marL="171450" lvl="0" indent="-171450">
              <a:buFont typeface="Arial" panose="020B0604020202020204" pitchFamily="34" charset="0"/>
              <a:buChar char="•"/>
            </a:pPr>
            <a:r>
              <a:rPr lang="en-US" dirty="0"/>
              <a:t>Test making incremental or large changes, seeing their impact, while minimizing overall risk.</a:t>
            </a:r>
          </a:p>
          <a:p>
            <a:pPr marL="171450" lvl="0" indent="-171450">
              <a:buFont typeface="Arial" panose="020B0604020202020204" pitchFamily="34" charset="0"/>
              <a:buChar char="•"/>
            </a:pPr>
            <a:r>
              <a:rPr lang="en-US" dirty="0"/>
              <a:t>Testing helps find ways to improve performance, can save money, and improve the bottom line.</a:t>
            </a:r>
          </a:p>
          <a:p>
            <a:endParaRPr lang="en-US" dirty="0">
              <a:ea typeface="ＭＳ Ｐゴシック" pitchFamily="34" charset="-128"/>
            </a:endParaRPr>
          </a:p>
        </p:txBody>
      </p:sp>
    </p:spTree>
    <p:extLst>
      <p:ext uri="{BB962C8B-B14F-4D97-AF65-F5344CB8AC3E}">
        <p14:creationId xmlns:p14="http://schemas.microsoft.com/office/powerpoint/2010/main" val="3131053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406400" y="696913"/>
            <a:ext cx="6197600" cy="3486150"/>
          </a:xfrm>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160668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2937">
              <a:defRPr/>
            </a:pPr>
            <a:r>
              <a:rPr lang="en-US" dirty="0">
                <a:solidFill>
                  <a:schemeClr val="bg1"/>
                </a:solidFill>
                <a:latin typeface="Calibri" pitchFamily="34" charset="0"/>
                <a:cs typeface="Calibri" pitchFamily="34" charset="0"/>
              </a:rPr>
              <a:t>The red/gold carrier had a higher response rate, average gift, and resulting revenue/m of $2,515 vs. $2,175. </a:t>
            </a:r>
            <a:endParaRPr lang="en-US" u="sng"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13</a:t>
            </a:fld>
            <a:endParaRPr lang="en-US" dirty="0"/>
          </a:p>
        </p:txBody>
      </p:sp>
    </p:spTree>
    <p:extLst>
      <p:ext uri="{BB962C8B-B14F-4D97-AF65-F5344CB8AC3E}">
        <p14:creationId xmlns:p14="http://schemas.microsoft.com/office/powerpoint/2010/main" val="4057768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control package with no image on the OE has a higher response rate (2.62% vs. 2.08%) and $12.61 higher average gift.   = 26% lift in RR alone</a:t>
            </a:r>
          </a:p>
        </p:txBody>
      </p:sp>
      <p:sp>
        <p:nvSpPr>
          <p:cNvPr id="4" name="Slide Number Placeholder 3"/>
          <p:cNvSpPr>
            <a:spLocks noGrp="1"/>
          </p:cNvSpPr>
          <p:nvPr>
            <p:ph type="sldNum" sz="quarter" idx="10"/>
          </p:nvPr>
        </p:nvSpPr>
        <p:spPr/>
        <p:txBody>
          <a:bodyPr/>
          <a:lstStyle/>
          <a:p>
            <a:fld id="{097C29F1-9FBE-4914-979B-C3F43285CDDC}" type="slidenum">
              <a:rPr lang="en-US" smtClean="0"/>
              <a:pPr/>
              <a:t>14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55430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Wanted</a:t>
            </a:r>
            <a:r>
              <a:rPr lang="en-US" baseline="0" dirty="0"/>
              <a:t> to dramatize the horror of Darfur and appeal to the many donors who came in on that issue. But the photograph didn’t work.</a:t>
            </a:r>
          </a:p>
          <a:p>
            <a:r>
              <a:rPr lang="en-US" baseline="0" dirty="0"/>
              <a:t>This is a recurring problem, especially with appeals. Anything that looks like an acquisition can fall flat with current donors.</a:t>
            </a:r>
          </a:p>
          <a:p>
            <a:r>
              <a:rPr lang="en-US" baseline="0" dirty="0"/>
              <a:t>It’s a perfect illustration of the, “If you love it, it will probably fail.”</a:t>
            </a:r>
          </a:p>
          <a:p>
            <a:r>
              <a:rPr lang="en-US" baseline="0" dirty="0"/>
              <a:t>The copy on the winning envelope is not want I consider a teaser – it’s business copy, which can be more effective than a teaser:</a:t>
            </a:r>
          </a:p>
          <a:p>
            <a:r>
              <a:rPr lang="en-US" baseline="0" dirty="0"/>
              <a:t>“Important document, open immediately”</a:t>
            </a:r>
          </a:p>
          <a:p>
            <a:r>
              <a:rPr lang="en-US" baseline="0" dirty="0"/>
              <a:t>“Person request for Mr. Name </a:t>
            </a:r>
            <a:r>
              <a:rPr lang="en-US" baseline="0" dirty="0" err="1"/>
              <a:t>Name</a:t>
            </a:r>
            <a:r>
              <a:rPr lang="en-US" baseline="0" dirty="0"/>
              <a:t>.”</a:t>
            </a:r>
          </a:p>
          <a:p>
            <a:r>
              <a:rPr lang="en-US" baseline="0" dirty="0"/>
              <a:t>“Do not bend”</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15</a:t>
            </a:fld>
            <a:endParaRPr lang="en-US" dirty="0"/>
          </a:p>
        </p:txBody>
      </p:sp>
    </p:spTree>
    <p:extLst>
      <p:ext uri="{BB962C8B-B14F-4D97-AF65-F5344CB8AC3E}">
        <p14:creationId xmlns:p14="http://schemas.microsoft.com/office/powerpoint/2010/main" val="800779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again is a rather soft teaser that didn’t work. For Compassion &amp; Choices, an organization that works to improve care and choice at the end of life,</a:t>
            </a:r>
          </a:p>
          <a:p>
            <a:r>
              <a:rPr lang="en-US" dirty="0"/>
              <a:t>Donors are extremely invested in the organization’s strategies and progress. It’s a highly effective group that has passed 5 new aid in dying laws in the</a:t>
            </a:r>
          </a:p>
          <a:p>
            <a:r>
              <a:rPr lang="en-US" dirty="0"/>
              <a:t>Past four years. So we crafted this teaser to suggest that this was a thoughtful letter outlining challenges and opportunities, but donors favored the plain envelope.</a:t>
            </a:r>
          </a:p>
        </p:txBody>
      </p:sp>
      <p:sp>
        <p:nvSpPr>
          <p:cNvPr id="4" name="Slide Number Placeholder 3"/>
          <p:cNvSpPr>
            <a:spLocks noGrp="1"/>
          </p:cNvSpPr>
          <p:nvPr>
            <p:ph type="sldNum" sz="quarter" idx="5"/>
          </p:nvPr>
        </p:nvSpPr>
        <p:spPr/>
        <p:txBody>
          <a:bodyPr/>
          <a:lstStyle/>
          <a:p>
            <a:fld id="{097C29F1-9FBE-4914-979B-C3F43285CDDC}" type="slidenum">
              <a:rPr lang="en-US" smtClean="0"/>
              <a:pPr/>
              <a:t>16</a:t>
            </a:fld>
            <a:endParaRPr lang="en-US" dirty="0"/>
          </a:p>
        </p:txBody>
      </p:sp>
    </p:spTree>
    <p:extLst>
      <p:ext uri="{BB962C8B-B14F-4D97-AF65-F5344CB8AC3E}">
        <p14:creationId xmlns:p14="http://schemas.microsoft.com/office/powerpoint/2010/main" val="4194728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971081" y="8828730"/>
            <a:ext cx="3037735" cy="46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75" tIns="45736" rIns="91475" bIns="45736" anchor="b"/>
          <a:lstStyle>
            <a:lvl1pPr defTabSz="909638">
              <a:defRPr sz="2400">
                <a:solidFill>
                  <a:schemeClr val="tx1"/>
                </a:solidFill>
                <a:latin typeface="Arial" charset="0"/>
                <a:ea typeface="ＭＳ Ｐゴシック" pitchFamily="34" charset="-128"/>
              </a:defRPr>
            </a:lvl1pPr>
            <a:lvl2pPr marL="742950" indent="-285750" defTabSz="909638">
              <a:defRPr sz="2400">
                <a:solidFill>
                  <a:schemeClr val="tx1"/>
                </a:solidFill>
                <a:latin typeface="Arial" charset="0"/>
                <a:ea typeface="ＭＳ Ｐゴシック" pitchFamily="34" charset="-128"/>
              </a:defRPr>
            </a:lvl2pPr>
            <a:lvl3pPr marL="1143000" indent="-228600" defTabSz="909638">
              <a:defRPr sz="2400">
                <a:solidFill>
                  <a:schemeClr val="tx1"/>
                </a:solidFill>
                <a:latin typeface="Arial" charset="0"/>
                <a:ea typeface="ＭＳ Ｐゴシック" pitchFamily="34" charset="-128"/>
              </a:defRPr>
            </a:lvl3pPr>
            <a:lvl4pPr marL="1600200" indent="-228600" defTabSz="909638">
              <a:defRPr sz="2400">
                <a:solidFill>
                  <a:schemeClr val="tx1"/>
                </a:solidFill>
                <a:latin typeface="Arial" charset="0"/>
                <a:ea typeface="ＭＳ Ｐゴシック" pitchFamily="34" charset="-128"/>
              </a:defRPr>
            </a:lvl4pPr>
            <a:lvl5pPr marL="2057400" indent="-228600" defTabSz="909638">
              <a:defRPr sz="2400">
                <a:solidFill>
                  <a:schemeClr val="tx1"/>
                </a:solidFill>
                <a:latin typeface="Arial" charset="0"/>
                <a:ea typeface="ＭＳ Ｐゴシック" pitchFamily="34" charset="-128"/>
              </a:defRPr>
            </a:lvl5pPr>
            <a:lvl6pPr marL="2514600" indent="-228600" defTabSz="90963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0963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0963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09638"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hangingPunct="1"/>
            <a:fld id="{0ED62E3F-ACE4-4B11-98F8-789FFBF43417}" type="slidenum">
              <a:rPr lang="en-US" sz="1100"/>
              <a:pPr algn="r" eaLnBrk="1" hangingPunct="1"/>
              <a:t>17</a:t>
            </a:fld>
            <a:endParaRPr lang="en-US" sz="1100" dirty="0"/>
          </a:p>
        </p:txBody>
      </p:sp>
      <p:sp>
        <p:nvSpPr>
          <p:cNvPr id="82947" name="Rectangle 2"/>
          <p:cNvSpPr>
            <a:spLocks noGrp="1" noRot="1" noChangeAspect="1" noChangeArrowheads="1" noTextEdit="1"/>
          </p:cNvSpPr>
          <p:nvPr>
            <p:ph type="sldImg"/>
          </p:nvPr>
        </p:nvSpPr>
        <p:spPr>
          <a:xfrm>
            <a:off x="406400" y="696913"/>
            <a:ext cx="6197600" cy="3486150"/>
          </a:xfrm>
          <a:ln/>
        </p:spPr>
      </p:sp>
      <p:sp>
        <p:nvSpPr>
          <p:cNvPr id="82948" name="Rectangle 3"/>
          <p:cNvSpPr>
            <a:spLocks noGrp="1" noChangeArrowheads="1"/>
          </p:cNvSpPr>
          <p:nvPr>
            <p:ph type="body" idx="1"/>
          </p:nvPr>
        </p:nvSpPr>
        <p:spPr>
          <a:xfrm>
            <a:off x="697239" y="4415158"/>
            <a:ext cx="5615926" cy="41852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75" tIns="45736" rIns="91475" bIns="45736"/>
          <a:lstStyle/>
          <a:p>
            <a:pPr eaLnBrk="1" hangingPunct="1"/>
            <a:r>
              <a:rPr lang="en-US" dirty="0">
                <a:ea typeface="ＭＳ Ｐゴシック" pitchFamily="34" charset="-128"/>
              </a:rPr>
              <a:t>These packages look very similar but, but prove that words matter.</a:t>
            </a:r>
          </a:p>
          <a:p>
            <a:pPr eaLnBrk="1" hangingPunct="1"/>
            <a:r>
              <a:rPr lang="en-US" dirty="0">
                <a:ea typeface="ＭＳ Ｐゴシック" pitchFamily="34" charset="-128"/>
              </a:rPr>
              <a:t>“They are not worthless” is a statement of passion, although donors may not think that about a pig.</a:t>
            </a:r>
          </a:p>
          <a:p>
            <a:pPr eaLnBrk="1" hangingPunct="1"/>
            <a:r>
              <a:rPr lang="en-US" dirty="0">
                <a:ea typeface="ＭＳ Ｐゴシック" pitchFamily="34" charset="-128"/>
              </a:rPr>
              <a:t>“Brutally kicked, beaten and burned” is a much more in-your-face assault, something to rile up donors, especially with the kicker, “And it’s not against the law.”</a:t>
            </a:r>
          </a:p>
          <a:p>
            <a:pPr eaLnBrk="1" hangingPunct="1"/>
            <a:r>
              <a:rPr lang="en-US" dirty="0">
                <a:ea typeface="ＭＳ Ｐゴシック" pitchFamily="34" charset="-128"/>
              </a:rPr>
              <a:t>The more aggressive carrier achieved a 1% increase in revenue/m – </a:t>
            </a:r>
            <a:r>
              <a:rPr lang="en-US" dirty="0" err="1">
                <a:ea typeface="ＭＳ Ｐゴシック" pitchFamily="34" charset="-128"/>
              </a:rPr>
              <a:t>rr</a:t>
            </a:r>
            <a:r>
              <a:rPr lang="en-US" dirty="0">
                <a:ea typeface="ＭＳ Ｐゴシック" pitchFamily="34" charset="-128"/>
              </a:rPr>
              <a:t> and avg gift</a:t>
            </a:r>
            <a:r>
              <a:rPr lang="en-US" baseline="0" dirty="0">
                <a:ea typeface="ＭＳ Ｐゴシック" pitchFamily="34" charset="-128"/>
              </a:rPr>
              <a:t> stronger for more aggressive teaser; different images/animals had been tested previously and Julia pig rolled out as the image before testing teasers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Kicked</a:t>
            </a:r>
            <a:r>
              <a:rPr lang="en-US" baseline="0" dirty="0">
                <a:ea typeface="ＭＳ Ｐゴシック" pitchFamily="34" charset="-128"/>
              </a:rPr>
              <a:t>: 1.04% RR, $23.02 AG, rev/M $238</a:t>
            </a:r>
            <a:endParaRPr lang="en-US" dirty="0">
              <a:ea typeface="ＭＳ Ｐゴシック" pitchFamily="34" charset="-128"/>
            </a:endParaRPr>
          </a:p>
          <a:p>
            <a:pPr eaLnBrk="1" hangingPunct="1"/>
            <a:r>
              <a:rPr lang="en-US" baseline="0" dirty="0">
                <a:ea typeface="ＭＳ Ｐゴシック" pitchFamily="34" charset="-128"/>
              </a:rPr>
              <a:t>Worthless: .89% RR, $21.95 AG, rev/M $196</a:t>
            </a:r>
            <a:endParaRPr lang="en-US" dirty="0">
              <a:ea typeface="ＭＳ Ｐゴシック" pitchFamily="34" charset="-128"/>
            </a:endParaRPr>
          </a:p>
          <a:p>
            <a:pPr eaLnBrk="1" hangingPunct="1"/>
            <a:endParaRPr lang="en-US" dirty="0">
              <a:ea typeface="ＭＳ Ｐゴシック" pitchFamily="34" charset="-128"/>
            </a:endParaRPr>
          </a:p>
          <a:p>
            <a:pPr eaLnBrk="1" hangingPunct="1"/>
            <a:endParaRPr lang="en-US" dirty="0">
              <a:ea typeface="ＭＳ Ｐゴシック" pitchFamily="34" charset="-128"/>
            </a:endParaRPr>
          </a:p>
        </p:txBody>
      </p:sp>
    </p:spTree>
    <p:extLst>
      <p:ext uri="{BB962C8B-B14F-4D97-AF65-F5344CB8AC3E}">
        <p14:creationId xmlns:p14="http://schemas.microsoft.com/office/powerpoint/2010/main" val="342737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receipt package was the control we inherited. We had urged NPF to make</a:t>
            </a:r>
            <a:r>
              <a:rPr lang="en-US" baseline="0" dirty="0"/>
              <a:t> better and more frequent use of its fantastic images, so thought this test would knock it out of the park. It had the same image as the calendar cover. But the receipt package buried it. Here’s a case where, as a creative director, I dearly want beautiful images to work, especially for an organization like National Park Foundation. I want to create packages that stand out. But those crazy donors have other ideas.</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18</a:t>
            </a:fld>
            <a:endParaRPr lang="en-US" dirty="0"/>
          </a:p>
        </p:txBody>
      </p:sp>
    </p:spTree>
    <p:extLst>
      <p:ext uri="{BB962C8B-B14F-4D97-AF65-F5344CB8AC3E}">
        <p14:creationId xmlns:p14="http://schemas.microsoft.com/office/powerpoint/2010/main" val="4085767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tried again here. This is NPF’s R-3, which mails a month ahead of National</a:t>
            </a:r>
            <a:r>
              <a:rPr lang="en-US" baseline="0" dirty="0"/>
              <a:t> Park Week. We wanted member to imagine themselves inside the parks, and included a message form to send to a park ranger. How many ways can you say “BOMB”? Are you beginning to see a pattern?</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19</a:t>
            </a:fld>
            <a:endParaRPr lang="en-US" dirty="0"/>
          </a:p>
        </p:txBody>
      </p:sp>
    </p:spTree>
    <p:extLst>
      <p:ext uri="{BB962C8B-B14F-4D97-AF65-F5344CB8AC3E}">
        <p14:creationId xmlns:p14="http://schemas.microsoft.com/office/powerpoint/2010/main" val="476813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406400" y="696913"/>
            <a:ext cx="6197600" cy="3486150"/>
          </a:xfrm>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537942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as I said early, strive to be counterintuitive. What the donors rejected on the carrier, they embraced on the letter itself.</a:t>
            </a:r>
            <a:r>
              <a:rPr lang="en-US" baseline="0" dirty="0"/>
              <a:t> We almost never put images on letterhead or pictures within letters, although that’s worth testing in a variety of circumstances. But we stubbornly wanted to prove to ourselves that beautiful park imagery could work, and in this case it did – on Renewal 4. This is now the control. The image is also featured on the reply form. This approach could be used by a museum, a university, a hospital, or any cause that can be visualized in an arresting way.</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20</a:t>
            </a:fld>
            <a:endParaRPr lang="en-US" dirty="0"/>
          </a:p>
        </p:txBody>
      </p:sp>
    </p:spTree>
    <p:extLst>
      <p:ext uri="{BB962C8B-B14F-4D97-AF65-F5344CB8AC3E}">
        <p14:creationId xmlns:p14="http://schemas.microsoft.com/office/powerpoint/2010/main" val="1759013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 urgent carrier won. Later added tote</a:t>
            </a:r>
            <a:r>
              <a:rPr lang="en-US" baseline="0" dirty="0"/>
              <a:t> bag offer, and the white renewal with no offer won again. This was IRC’s last renewal in the series, and on the principle that it’s cheaper to reinstate than acquire, even with a premium, we aggressively tested in this position.  Sometimes no matter how fancy a writer you want to be, nothing can beat the words “FREE GIFT.”</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21</a:t>
            </a:fld>
            <a:endParaRPr lang="en-US" dirty="0"/>
          </a:p>
        </p:txBody>
      </p:sp>
    </p:spTree>
    <p:extLst>
      <p:ext uri="{BB962C8B-B14F-4D97-AF65-F5344CB8AC3E}">
        <p14:creationId xmlns:p14="http://schemas.microsoft.com/office/powerpoint/2010/main" val="2355206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141413"/>
            <a:ext cx="5476875" cy="3081337"/>
          </a:xfrm>
        </p:spPr>
      </p:sp>
      <p:sp>
        <p:nvSpPr>
          <p:cNvPr id="3" name="Notes Placeholder 2"/>
          <p:cNvSpPr>
            <a:spLocks noGrp="1"/>
          </p:cNvSpPr>
          <p:nvPr>
            <p:ph type="body" idx="1"/>
          </p:nvPr>
        </p:nvSpPr>
        <p:spPr/>
        <p:txBody>
          <a:bodyPr/>
          <a:lstStyle/>
          <a:p>
            <a:pPr defTabSz="912937">
              <a:defRPr/>
            </a:pPr>
            <a:r>
              <a:rPr lang="en-US" dirty="0"/>
              <a:t>NTHP – tested adding a deadline to the OE – the </a:t>
            </a:r>
            <a:r>
              <a:rPr lang="en-US" b="1" dirty="0"/>
              <a:t>deadline won </a:t>
            </a:r>
            <a:r>
              <a:rPr lang="en-US" dirty="0"/>
              <a:t>with a 26%</a:t>
            </a:r>
            <a:r>
              <a:rPr lang="en-US" baseline="0" dirty="0"/>
              <a:t> higher Rev/M due to a higher avg gift and flat RR.</a:t>
            </a:r>
          </a:p>
          <a:p>
            <a:pPr defTabSz="912937">
              <a:defRPr/>
            </a:pPr>
            <a:r>
              <a:rPr lang="en-US" baseline="0" dirty="0"/>
              <a:t>Donors often respond to be told what to do. As they triage their daily mail, they are more likely to toss a soft message than a more explicit one. For a transactional package like a renewal, a deadline makes perfect sense. It also works, obviously, for matches and year-end.</a:t>
            </a:r>
            <a:endParaRPr lang="en-US" dirty="0"/>
          </a:p>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22</a:t>
            </a:fld>
            <a:endParaRPr lang="en-US" dirty="0"/>
          </a:p>
        </p:txBody>
      </p:sp>
    </p:spTree>
    <p:extLst>
      <p:ext uri="{BB962C8B-B14F-4D97-AF65-F5344CB8AC3E}">
        <p14:creationId xmlns:p14="http://schemas.microsoft.com/office/powerpoint/2010/main" val="3927376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test was split incorrectly – wasn’t an Nth split so results</a:t>
            </a:r>
            <a:r>
              <a:rPr lang="en-US" baseline="0" dirty="0"/>
              <a:t> were invalid!</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23</a:t>
            </a:fld>
            <a:endParaRPr lang="en-US" dirty="0"/>
          </a:p>
        </p:txBody>
      </p:sp>
    </p:spTree>
    <p:extLst>
      <p:ext uri="{BB962C8B-B14F-4D97-AF65-F5344CB8AC3E}">
        <p14:creationId xmlns:p14="http://schemas.microsoft.com/office/powerpoint/2010/main" val="4097372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406400" y="696913"/>
            <a:ext cx="6197600" cy="3486150"/>
          </a:xfrm>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247265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22883" name="Rectangle 3"/>
          <p:cNvSpPr>
            <a:spLocks noGrp="1"/>
          </p:cNvSpPr>
          <p:nvPr>
            <p:ph type="body" idx="1"/>
          </p:nvPr>
        </p:nvSpPr>
        <p:spPr>
          <a:noFill/>
          <a:ln/>
        </p:spPr>
        <p:txBody>
          <a:bodyPr/>
          <a:lstStyle/>
          <a:p>
            <a:r>
              <a:rPr lang="en-US" dirty="0"/>
              <a:t>Control =</a:t>
            </a:r>
            <a:r>
              <a:rPr lang="en-US" baseline="0" dirty="0"/>
              <a:t> 3.48%RR, $47 AG</a:t>
            </a:r>
          </a:p>
          <a:p>
            <a:r>
              <a:rPr lang="en-US" baseline="0" dirty="0"/>
              <a:t>Test = 4.54%RR, $57 AG</a:t>
            </a:r>
            <a:endParaRPr lang="en-US" dirty="0"/>
          </a:p>
        </p:txBody>
      </p:sp>
    </p:spTree>
    <p:extLst>
      <p:ext uri="{BB962C8B-B14F-4D97-AF65-F5344CB8AC3E}">
        <p14:creationId xmlns:p14="http://schemas.microsoft.com/office/powerpoint/2010/main" val="1362212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22883" name="Rectangle 3"/>
          <p:cNvSpPr>
            <a:spLocks noGrp="1"/>
          </p:cNvSpPr>
          <p:nvPr>
            <p:ph type="body" idx="1"/>
          </p:nvPr>
        </p:nvSpPr>
        <p:spPr>
          <a:noFill/>
          <a:ln/>
        </p:spPr>
        <p:txBody>
          <a:bodyPr/>
          <a:lstStyle/>
          <a:p>
            <a:r>
              <a:rPr lang="en-US" dirty="0"/>
              <a:t>Control =</a:t>
            </a:r>
            <a:r>
              <a:rPr lang="en-US" baseline="0" dirty="0"/>
              <a:t> 3.48%RR, $47 AG</a:t>
            </a:r>
          </a:p>
          <a:p>
            <a:r>
              <a:rPr lang="en-US" baseline="0" dirty="0"/>
              <a:t>Test = 4.54%RR, $57 AG</a:t>
            </a:r>
          </a:p>
          <a:p>
            <a:endParaRPr lang="en-US" baseline="0" dirty="0"/>
          </a:p>
          <a:p>
            <a:r>
              <a:rPr lang="en-US" sz="1200" dirty="0">
                <a:solidFill>
                  <a:schemeClr val="bg1"/>
                </a:solidFill>
              </a:rPr>
              <a:t>Including a matching gift can dramatically raise rev/M.</a:t>
            </a:r>
            <a:endParaRPr lang="en-US" dirty="0"/>
          </a:p>
        </p:txBody>
      </p:sp>
    </p:spTree>
    <p:extLst>
      <p:ext uri="{BB962C8B-B14F-4D97-AF65-F5344CB8AC3E}">
        <p14:creationId xmlns:p14="http://schemas.microsoft.com/office/powerpoint/2010/main" val="1177460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971081" y="8828730"/>
            <a:ext cx="3037735" cy="46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75" tIns="45736" rIns="91475" bIns="45736" anchor="b"/>
          <a:lstStyle>
            <a:lvl1pPr defTabSz="909638">
              <a:defRPr sz="2400">
                <a:solidFill>
                  <a:schemeClr val="tx1"/>
                </a:solidFill>
                <a:latin typeface="Arial" charset="0"/>
                <a:ea typeface="ＭＳ Ｐゴシック" pitchFamily="34" charset="-128"/>
              </a:defRPr>
            </a:lvl1pPr>
            <a:lvl2pPr marL="742950" indent="-285750" defTabSz="909638">
              <a:defRPr sz="2400">
                <a:solidFill>
                  <a:schemeClr val="tx1"/>
                </a:solidFill>
                <a:latin typeface="Arial" charset="0"/>
                <a:ea typeface="ＭＳ Ｐゴシック" pitchFamily="34" charset="-128"/>
              </a:defRPr>
            </a:lvl2pPr>
            <a:lvl3pPr marL="1143000" indent="-228600" defTabSz="909638">
              <a:defRPr sz="2400">
                <a:solidFill>
                  <a:schemeClr val="tx1"/>
                </a:solidFill>
                <a:latin typeface="Arial" charset="0"/>
                <a:ea typeface="ＭＳ Ｐゴシック" pitchFamily="34" charset="-128"/>
              </a:defRPr>
            </a:lvl3pPr>
            <a:lvl4pPr marL="1600200" indent="-228600" defTabSz="909638">
              <a:defRPr sz="2400">
                <a:solidFill>
                  <a:schemeClr val="tx1"/>
                </a:solidFill>
                <a:latin typeface="Arial" charset="0"/>
                <a:ea typeface="ＭＳ Ｐゴシック" pitchFamily="34" charset="-128"/>
              </a:defRPr>
            </a:lvl4pPr>
            <a:lvl5pPr marL="2057400" indent="-228600" defTabSz="909638">
              <a:defRPr sz="2400">
                <a:solidFill>
                  <a:schemeClr val="tx1"/>
                </a:solidFill>
                <a:latin typeface="Arial" charset="0"/>
                <a:ea typeface="ＭＳ Ｐゴシック" pitchFamily="34" charset="-128"/>
              </a:defRPr>
            </a:lvl5pPr>
            <a:lvl6pPr marL="2514600" indent="-228600" defTabSz="90963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0963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0963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09638"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hangingPunct="1"/>
            <a:fld id="{0ED62E3F-ACE4-4B11-98F8-789FFBF43417}" type="slidenum">
              <a:rPr lang="en-US" sz="1100"/>
              <a:pPr algn="r" eaLnBrk="1" hangingPunct="1"/>
              <a:t>27</a:t>
            </a:fld>
            <a:endParaRPr lang="en-US" sz="1100" dirty="0"/>
          </a:p>
        </p:txBody>
      </p:sp>
      <p:sp>
        <p:nvSpPr>
          <p:cNvPr id="82947" name="Rectangle 2"/>
          <p:cNvSpPr>
            <a:spLocks noGrp="1" noRot="1" noChangeAspect="1" noChangeArrowheads="1" noTextEdit="1"/>
          </p:cNvSpPr>
          <p:nvPr>
            <p:ph type="sldImg"/>
          </p:nvPr>
        </p:nvSpPr>
        <p:spPr>
          <a:xfrm>
            <a:off x="406400" y="696913"/>
            <a:ext cx="6197600" cy="3486150"/>
          </a:xfrm>
          <a:ln/>
        </p:spPr>
      </p:sp>
      <p:sp>
        <p:nvSpPr>
          <p:cNvPr id="82948" name="Rectangle 3"/>
          <p:cNvSpPr>
            <a:spLocks noGrp="1" noChangeArrowheads="1"/>
          </p:cNvSpPr>
          <p:nvPr>
            <p:ph type="body" idx="1"/>
          </p:nvPr>
        </p:nvSpPr>
        <p:spPr>
          <a:xfrm>
            <a:off x="697239" y="4415158"/>
            <a:ext cx="5615926" cy="41852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75" tIns="45736" rIns="91475" bIns="45736"/>
          <a:lstStyle/>
          <a:p>
            <a:pPr algn="l" eaLnBrk="1" hangingPunct="1"/>
            <a:r>
              <a:rPr lang="en-US" sz="1200" b="0" dirty="0">
                <a:solidFill>
                  <a:srgbClr val="FFFFFF"/>
                </a:solidFill>
              </a:rPr>
              <a:t>Added discount to carrier teaser/ changed PS discount language from $3 to 10% discount</a:t>
            </a:r>
          </a:p>
          <a:p>
            <a:pPr algn="l" eaLnBrk="1" hangingPunct="1"/>
            <a:r>
              <a:rPr lang="en-US" sz="1200" b="0" dirty="0">
                <a:solidFill>
                  <a:srgbClr val="FFFFFF"/>
                </a:solidFill>
              </a:rPr>
              <a:t>Discount won at 90% confidence – rolled out</a:t>
            </a:r>
          </a:p>
          <a:p>
            <a:pPr algn="l" eaLnBrk="1" hangingPunct="1"/>
            <a:r>
              <a:rPr lang="en-US" sz="1200" b="0" dirty="0">
                <a:solidFill>
                  <a:srgbClr val="FFFFFF"/>
                </a:solidFill>
              </a:rPr>
              <a:t>Avalon Campaign - A0209 </a:t>
            </a:r>
          </a:p>
          <a:p>
            <a:pPr algn="l" eaLnBrk="1" hangingPunct="1"/>
            <a:endParaRPr lang="en-US" sz="1200" b="0" dirty="0">
              <a:solidFill>
                <a:srgbClr val="FFFFFF"/>
              </a:solidFill>
            </a:endParaRPr>
          </a:p>
          <a:p>
            <a:pPr algn="l" eaLnBrk="1" hangingPunct="1"/>
            <a:endParaRPr lang="en-US" sz="1100" b="0" dirty="0">
              <a:solidFill>
                <a:srgbClr val="FFFFFF"/>
              </a:solidFill>
            </a:endParaRPr>
          </a:p>
        </p:txBody>
      </p:sp>
    </p:spTree>
    <p:extLst>
      <p:ext uri="{BB962C8B-B14F-4D97-AF65-F5344CB8AC3E}">
        <p14:creationId xmlns:p14="http://schemas.microsoft.com/office/powerpoint/2010/main" val="1824138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bg1"/>
                </a:solidFill>
              </a:rPr>
              <a:t>First, NPCA tested a $25 ask against the $15 control to measure upfront results against ROI.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2000" dirty="0"/>
              <a:t>$25 had lower response, as expected.</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2100" i="1" dirty="0"/>
              <a:t>So initial net revenue favored the control with less of a revenue loss.</a:t>
            </a:r>
          </a:p>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28</a:t>
            </a:fld>
            <a:endParaRPr lang="en-US" dirty="0"/>
          </a:p>
        </p:txBody>
      </p:sp>
    </p:spTree>
    <p:extLst>
      <p:ext uri="{BB962C8B-B14F-4D97-AF65-F5344CB8AC3E}">
        <p14:creationId xmlns:p14="http://schemas.microsoft.com/office/powerpoint/2010/main" val="3651280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84163" indent="-284163" eaLnBrk="1" hangingPunct="1">
              <a:defRPr/>
            </a:pPr>
            <a:r>
              <a:rPr lang="en-US" altLang="en-US" sz="2400" dirty="0"/>
              <a:t>Year 1 net revenue was essentially the same.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sz="2100" i="1" dirty="0"/>
          </a:p>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29</a:t>
            </a:fld>
            <a:endParaRPr lang="en-US" dirty="0"/>
          </a:p>
        </p:txBody>
      </p:sp>
    </p:spTree>
    <p:extLst>
      <p:ext uri="{BB962C8B-B14F-4D97-AF65-F5344CB8AC3E}">
        <p14:creationId xmlns:p14="http://schemas.microsoft.com/office/powerpoint/2010/main" val="3155082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3</a:t>
            </a:fld>
            <a:endParaRPr lang="en-US" dirty="0"/>
          </a:p>
        </p:txBody>
      </p:sp>
    </p:spTree>
    <p:extLst>
      <p:ext uri="{BB962C8B-B14F-4D97-AF65-F5344CB8AC3E}">
        <p14:creationId xmlns:p14="http://schemas.microsoft.com/office/powerpoint/2010/main" val="2298307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85750" indent="-285750">
              <a:lnSpc>
                <a:spcPct val="110000"/>
              </a:lnSpc>
              <a:spcAft>
                <a:spcPts val="600"/>
              </a:spcAft>
              <a:buFont typeface="Arial" panose="020B0604020202020204" pitchFamily="34" charset="0"/>
              <a:buChar char="•"/>
              <a:defRPr/>
            </a:pPr>
            <a:r>
              <a:rPr lang="en-US" sz="2400" dirty="0">
                <a:latin typeface="+mn-lt"/>
              </a:rPr>
              <a:t>Over three years, net revenue favored the control ($15 ask).</a:t>
            </a:r>
          </a:p>
          <a:p>
            <a:pPr marL="285750" indent="-285750">
              <a:lnSpc>
                <a:spcPct val="110000"/>
              </a:lnSpc>
              <a:spcAft>
                <a:spcPts val="600"/>
              </a:spcAft>
              <a:buFont typeface="Arial" panose="020B0604020202020204" pitchFamily="34" charset="0"/>
              <a:buChar char="•"/>
              <a:defRPr/>
            </a:pPr>
            <a:r>
              <a:rPr lang="en-US" sz="2400" dirty="0">
                <a:latin typeface="+mn-lt"/>
              </a:rPr>
              <a:t>While a higher-value donor is being acquired with the $25 ask, that value is not quite high enough in this test to offset the far lower initial join quantity</a:t>
            </a:r>
            <a:r>
              <a:rPr lang="en-US" sz="2400" i="1" dirty="0">
                <a:latin typeface="+mn-lt"/>
              </a:rPr>
              <a:t>.</a:t>
            </a:r>
            <a:endParaRPr lang="en-US" sz="2400" dirty="0">
              <a:latin typeface="+mn-lt"/>
            </a:endParaRPr>
          </a:p>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30</a:t>
            </a:fld>
            <a:endParaRPr lang="en-US" dirty="0"/>
          </a:p>
        </p:txBody>
      </p:sp>
    </p:spTree>
    <p:extLst>
      <p:ext uri="{BB962C8B-B14F-4D97-AF65-F5344CB8AC3E}">
        <p14:creationId xmlns:p14="http://schemas.microsoft.com/office/powerpoint/2010/main" val="4165567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248">
              <a:defRPr/>
            </a:pPr>
            <a:r>
              <a:rPr lang="en-US" altLang="en-US" dirty="0">
                <a:solidFill>
                  <a:schemeClr val="bg1"/>
                </a:solidFill>
              </a:rPr>
              <a:t>Then, NPCA performed a six month test of their $15 premium control against no premium. </a:t>
            </a:r>
          </a:p>
          <a:p>
            <a:pPr marL="285703" lvl="1" indent="-285703" defTabSz="914248">
              <a:buFont typeface="Arial" panose="020B0604020202020204" pitchFamily="34" charset="0"/>
              <a:buChar char="•"/>
              <a:defRPr/>
            </a:pPr>
            <a:r>
              <a:rPr lang="en-US" altLang="en-US" sz="1800" dirty="0"/>
              <a:t>As expected, the upfront performance indicated a decline in new joins for the no premium panel. </a:t>
            </a:r>
          </a:p>
          <a:p>
            <a:pPr marL="285703" lvl="1" indent="-285703" defTabSz="914248">
              <a:buFont typeface="Arial" panose="020B0604020202020204" pitchFamily="34" charset="0"/>
              <a:buChar char="•"/>
              <a:defRPr/>
            </a:pPr>
            <a:r>
              <a:rPr lang="en-US" altLang="en-US" sz="1800" i="1" dirty="0"/>
              <a:t>Average gift still slightly favored the premium package.</a:t>
            </a:r>
          </a:p>
          <a:p>
            <a:pPr marL="285703" indent="-285703">
              <a:spcBef>
                <a:spcPct val="0"/>
              </a:spcBef>
              <a:buFont typeface="Arial" panose="020B0604020202020204" pitchFamily="34" charset="0"/>
              <a:buChar char="•"/>
            </a:pPr>
            <a:r>
              <a:rPr lang="en-US" altLang="en-US" sz="1800" i="1" dirty="0"/>
              <a:t>Net revenue was virtually tied with the cost of the premium included</a:t>
            </a:r>
            <a:endParaRPr lang="en-US" altLang="en-US" sz="2400" i="1"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sz="2100" i="1" dirty="0"/>
          </a:p>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31</a:t>
            </a:fld>
            <a:endParaRPr lang="en-US" dirty="0"/>
          </a:p>
        </p:txBody>
      </p:sp>
    </p:spTree>
    <p:extLst>
      <p:ext uri="{BB962C8B-B14F-4D97-AF65-F5344CB8AC3E}">
        <p14:creationId xmlns:p14="http://schemas.microsoft.com/office/powerpoint/2010/main" val="2887937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sz="2100" dirty="0"/>
              <a:t>Evaluating the new joins from each group at 2 years out unveiled more interesting findings about the test.</a:t>
            </a: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US" altLang="en-US" sz="2100" i="1" dirty="0"/>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sz="2400" i="1" dirty="0"/>
              <a:t>Despite far fewer joins, the No Premium group produced similar net revenue after one year, but Year 2 net revenue strongly favored premium joins due to higher initial volume of premium acquired donors.</a:t>
            </a:r>
          </a:p>
          <a:p>
            <a:pPr eaLnBrk="1" hangingPunct="1">
              <a:lnSpc>
                <a:spcPct val="100000"/>
              </a:lnSpc>
              <a:spcBef>
                <a:spcPct val="0"/>
              </a:spcBef>
              <a:buFontTx/>
              <a:buNone/>
            </a:pPr>
            <a:endParaRPr lang="en-US" altLang="en-US" sz="1800" i="1" dirty="0"/>
          </a:p>
          <a:p>
            <a:pPr defTabSz="914248">
              <a:defRPr/>
            </a:pPr>
            <a:r>
              <a:rPr lang="en-US" altLang="en-US" dirty="0">
                <a:solidFill>
                  <a:schemeClr val="bg1"/>
                </a:solidFill>
              </a:rPr>
              <a:t>SO … premium offer stands as</a:t>
            </a:r>
            <a:r>
              <a:rPr lang="en-US" altLang="en-US" baseline="0" dirty="0">
                <a:solidFill>
                  <a:schemeClr val="bg1"/>
                </a:solidFill>
              </a:rPr>
              <a:t> the control</a:t>
            </a:r>
            <a:r>
              <a:rPr lang="en-US" altLang="en-US" dirty="0">
                <a:solidFill>
                  <a:schemeClr val="bg1"/>
                </a:solidFill>
              </a:rPr>
              <a:t> given the higher number of new joins with better long-term net revenue.</a:t>
            </a:r>
          </a:p>
          <a:p>
            <a:pPr marL="3429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altLang="en-US" sz="2400" dirty="0"/>
          </a:p>
          <a:p>
            <a:pPr marL="0" marR="0" lvl="1" indent="0" algn="l" defTabSz="914400" rtl="0" eaLnBrk="1" fontAlgn="auto" latinLnBrk="0" hangingPunct="1">
              <a:lnSpc>
                <a:spcPct val="100000"/>
              </a:lnSpc>
              <a:spcBef>
                <a:spcPct val="0"/>
              </a:spcBef>
              <a:spcAft>
                <a:spcPts val="0"/>
              </a:spcAft>
              <a:buClrTx/>
              <a:buSzTx/>
              <a:buFontTx/>
              <a:buNone/>
              <a:tabLst/>
              <a:defRPr/>
            </a:pPr>
            <a:endParaRPr lang="en-US" altLang="en-US" sz="2100" dirty="0"/>
          </a:p>
          <a:p>
            <a:pPr eaLnBrk="1" hangingPunct="1">
              <a:lnSpc>
                <a:spcPct val="100000"/>
              </a:lnSpc>
              <a:spcBef>
                <a:spcPct val="0"/>
              </a:spcBef>
              <a:buFontTx/>
              <a:buNone/>
            </a:pPr>
            <a:endParaRPr lang="en-US" altLang="en-US" sz="1800" i="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32</a:t>
            </a:fld>
            <a:endParaRPr lang="en-US" dirty="0"/>
          </a:p>
        </p:txBody>
      </p:sp>
    </p:spTree>
    <p:extLst>
      <p:ext uri="{BB962C8B-B14F-4D97-AF65-F5344CB8AC3E}">
        <p14:creationId xmlns:p14="http://schemas.microsoft.com/office/powerpoint/2010/main" val="1615140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and again we see that match packages which take the donor by the hand and illustrate the process and impact of the match do better than standard reply forms. The checks you often see are tried and true successes, but expensive. For amfAR, we tested a plain 2-color reply against a more visual double panel reply in four color. Research is a difficult thing to picture, but amfAR donors are very into the science, even when it can be difficult to explain in lay terms. This package worked because the impact was plain for the donor to see, and the response form was simply more interesting to engage with.</a:t>
            </a:r>
          </a:p>
        </p:txBody>
      </p:sp>
      <p:sp>
        <p:nvSpPr>
          <p:cNvPr id="4" name="Slide Number Placeholder 3"/>
          <p:cNvSpPr>
            <a:spLocks noGrp="1"/>
          </p:cNvSpPr>
          <p:nvPr>
            <p:ph type="sldNum" sz="quarter" idx="5"/>
          </p:nvPr>
        </p:nvSpPr>
        <p:spPr/>
        <p:txBody>
          <a:bodyPr/>
          <a:lstStyle/>
          <a:p>
            <a:fld id="{097C29F1-9FBE-4914-979B-C3F43285CDDC}" type="slidenum">
              <a:rPr lang="en-US" smtClean="0"/>
              <a:pPr/>
              <a:t>33</a:t>
            </a:fld>
            <a:endParaRPr lang="en-US" dirty="0"/>
          </a:p>
        </p:txBody>
      </p:sp>
    </p:spTree>
    <p:extLst>
      <p:ext uri="{BB962C8B-B14F-4D97-AF65-F5344CB8AC3E}">
        <p14:creationId xmlns:p14="http://schemas.microsoft.com/office/powerpoint/2010/main" val="3139674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survey went out with an Acadia image, which didn’t resonate as well in states like Arizona which had no such parks. We shifted to testing the outline of a state image on carriers, which is now the control,</a:t>
            </a:r>
            <a:r>
              <a:rPr lang="en-US" baseline="0" dirty="0"/>
              <a:t> inviting people to “Represent the state of California in a national parks survey.” Then, because CA is home to the largest number of NPF donors, we did a California-only test with an image of Yosemite, which did gangbusters. We are now developing similar packages for other states where the number of donors makes it cost-effective, such as New York, Massachusetts and Florida.</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34</a:t>
            </a:fld>
            <a:endParaRPr lang="en-US" dirty="0"/>
          </a:p>
        </p:txBody>
      </p:sp>
    </p:spTree>
    <p:extLst>
      <p:ext uri="{BB962C8B-B14F-4D97-AF65-F5344CB8AC3E}">
        <p14:creationId xmlns:p14="http://schemas.microsoft.com/office/powerpoint/2010/main" val="2077753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always strive</a:t>
            </a:r>
            <a:r>
              <a:rPr lang="en-US" baseline="0" dirty="0"/>
              <a:t> to connect premiums with an organization’s mission. Calendars do that if they feature imagery of the work. For American Farmland Trust, we inherited a costly acquisition package with an expensive to produce and mail plush animal. We tested it against a mission-focused Farmer’s Almanac, which completely amplifies AFT’s mission about the nobility and importance of family farmers. Plus, people keep it on hand all year, it is published annually, and thus works exceedingly well in renewals. It is also much cheaper to produce and fulfill.</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35</a:t>
            </a:fld>
            <a:endParaRPr lang="en-US" dirty="0"/>
          </a:p>
        </p:txBody>
      </p:sp>
    </p:spTree>
    <p:extLst>
      <p:ext uri="{BB962C8B-B14F-4D97-AF65-F5344CB8AC3E}">
        <p14:creationId xmlns:p14="http://schemas.microsoft.com/office/powerpoint/2010/main" val="1240120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 has done gangbusters with its No Farms, No Food campaign. The bumper sticker is practically ubiquitous</a:t>
            </a:r>
            <a:r>
              <a:rPr lang="en-US" baseline="0" dirty="0"/>
              <a:t> and is an outstanding calling card. We tested the message in a variety of permutations, and cannot beat the sticker. We tried a drinks coaster and a magnet, both with the NFNF message and with this special 35</a:t>
            </a:r>
            <a:r>
              <a:rPr lang="en-US" baseline="30000" dirty="0"/>
              <a:t>th</a:t>
            </a:r>
            <a:r>
              <a:rPr lang="en-US" baseline="0" dirty="0"/>
              <a:t> anniversary message, to no avail.</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36</a:t>
            </a:fld>
            <a:endParaRPr lang="en-US" dirty="0"/>
          </a:p>
        </p:txBody>
      </p:sp>
    </p:spTree>
    <p:extLst>
      <p:ext uri="{BB962C8B-B14F-4D97-AF65-F5344CB8AC3E}">
        <p14:creationId xmlns:p14="http://schemas.microsoft.com/office/powerpoint/2010/main" val="1621626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AmfAR</a:t>
            </a:r>
            <a:r>
              <a:rPr lang="en-US" baseline="0" dirty="0"/>
              <a:t> did very well with its Whoopi Goldberg acquisition package. Whoopi lived in San Francisco at the beginning of the AIDS crisis and has a very personal message about her loss of friends and activism. We tested the package with and without the tote bag premium offer, and surprisingly the tote bag won. AIDS acquisition can be a tough sell, so offering something like this very high quality tote, combine with Whoopi’s good name and sincere message, worked for the high-end donors we pursue for amfAR. Personally, I would have guessed that a Whoopi package without the gimmick of a premium would work better, but again, donors had other ideas.</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37</a:t>
            </a:fld>
            <a:endParaRPr lang="en-US" dirty="0"/>
          </a:p>
        </p:txBody>
      </p:sp>
    </p:spTree>
    <p:extLst>
      <p:ext uri="{BB962C8B-B14F-4D97-AF65-F5344CB8AC3E}">
        <p14:creationId xmlns:p14="http://schemas.microsoft.com/office/powerpoint/2010/main" val="1397233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very proud of this test because it stems from my own anal </a:t>
            </a:r>
            <a:r>
              <a:rPr lang="en-US" dirty="0" err="1"/>
              <a:t>retentativeness</a:t>
            </a:r>
            <a:r>
              <a:rPr lang="en-US" dirty="0"/>
              <a:t> and desire to see things orderly. When we took on NPF from its prior agency, we thought the label forms were too busy, too cluttered, too difficult to take in. The great images, though small, were undercut even further by distributing them randomly across the form so donors couldn’t take them in and appreciate them.</a:t>
            </a:r>
          </a:p>
        </p:txBody>
      </p:sp>
      <p:sp>
        <p:nvSpPr>
          <p:cNvPr id="4" name="Slide Number Placeholder 3"/>
          <p:cNvSpPr>
            <a:spLocks noGrp="1"/>
          </p:cNvSpPr>
          <p:nvPr>
            <p:ph type="sldNum" sz="quarter" idx="10"/>
          </p:nvPr>
        </p:nvSpPr>
        <p:spPr/>
        <p:txBody>
          <a:bodyPr/>
          <a:lstStyle/>
          <a:p>
            <a:fld id="{097C29F1-9FBE-4914-979B-C3F43285CDDC}" type="slidenum">
              <a:rPr lang="en-US" smtClean="0"/>
              <a:pPr/>
              <a:t>38</a:t>
            </a:fld>
            <a:endParaRPr lang="en-US" dirty="0"/>
          </a:p>
        </p:txBody>
      </p:sp>
    </p:spTree>
    <p:extLst>
      <p:ext uri="{BB962C8B-B14F-4D97-AF65-F5344CB8AC3E}">
        <p14:creationId xmlns:p14="http://schemas.microsoft.com/office/powerpoint/2010/main" val="2810709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Grouping them is just easier on the eye and more appealing. This format is now the NPF control and we tend to use it with all our label packages.</a:t>
            </a:r>
          </a:p>
        </p:txBody>
      </p:sp>
      <p:sp>
        <p:nvSpPr>
          <p:cNvPr id="4" name="Slide Number Placeholder 3"/>
          <p:cNvSpPr>
            <a:spLocks noGrp="1"/>
          </p:cNvSpPr>
          <p:nvPr>
            <p:ph type="sldNum" sz="quarter" idx="5"/>
          </p:nvPr>
        </p:nvSpPr>
        <p:spPr/>
        <p:txBody>
          <a:bodyPr/>
          <a:lstStyle/>
          <a:p>
            <a:fld id="{097C29F1-9FBE-4914-979B-C3F43285CDDC}" type="slidenum">
              <a:rPr lang="en-US" smtClean="0"/>
              <a:pPr/>
              <a:t>39</a:t>
            </a:fld>
            <a:endParaRPr lang="en-US" dirty="0"/>
          </a:p>
        </p:txBody>
      </p:sp>
    </p:spTree>
    <p:extLst>
      <p:ext uri="{BB962C8B-B14F-4D97-AF65-F5344CB8AC3E}">
        <p14:creationId xmlns:p14="http://schemas.microsoft.com/office/powerpoint/2010/main" val="472811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4</a:t>
            </a:fld>
            <a:endParaRPr lang="en-US" dirty="0"/>
          </a:p>
        </p:txBody>
      </p:sp>
    </p:spTree>
    <p:extLst>
      <p:ext uri="{BB962C8B-B14F-4D97-AF65-F5344CB8AC3E}">
        <p14:creationId xmlns:p14="http://schemas.microsoft.com/office/powerpoint/2010/main" val="634616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406400" y="696913"/>
            <a:ext cx="6197600" cy="3486150"/>
          </a:xfrm>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015245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141413"/>
            <a:ext cx="5476875" cy="3081337"/>
          </a:xfrm>
        </p:spPr>
      </p:sp>
      <p:sp>
        <p:nvSpPr>
          <p:cNvPr id="3" name="Notes Placeholder 2"/>
          <p:cNvSpPr>
            <a:spLocks noGrp="1"/>
          </p:cNvSpPr>
          <p:nvPr>
            <p:ph type="body" idx="1"/>
          </p:nvPr>
        </p:nvSpPr>
        <p:spPr/>
        <p:txBody>
          <a:bodyPr/>
          <a:lstStyle/>
          <a:p>
            <a:pPr defTabSz="912937">
              <a:defRPr/>
            </a:pPr>
            <a:r>
              <a:rPr lang="en-US" dirty="0"/>
              <a:t> TTOR – tested a new membership package in acquisition and it won </a:t>
            </a:r>
          </a:p>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41</a:t>
            </a:fld>
            <a:endParaRPr lang="en-US" dirty="0"/>
          </a:p>
        </p:txBody>
      </p:sp>
    </p:spTree>
    <p:extLst>
      <p:ext uri="{BB962C8B-B14F-4D97-AF65-F5344CB8AC3E}">
        <p14:creationId xmlns:p14="http://schemas.microsoft.com/office/powerpoint/2010/main" val="2138363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 out won on costs. The</a:t>
            </a:r>
            <a:r>
              <a:rPr lang="en-US" baseline="0" dirty="0"/>
              <a:t> tip-on lifted response rate and average gift slightly, but not enough to justify the higher costs. We can infer that NPF donors, being outdoor/environmentally conscious people, responded more favorably to the paper card.</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42</a:t>
            </a:fld>
            <a:endParaRPr lang="en-US" dirty="0"/>
          </a:p>
        </p:txBody>
      </p:sp>
    </p:spTree>
    <p:extLst>
      <p:ext uri="{BB962C8B-B14F-4D97-AF65-F5344CB8AC3E}">
        <p14:creationId xmlns:p14="http://schemas.microsoft.com/office/powerpoint/2010/main" val="30043212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970737" y="8830665"/>
            <a:ext cx="3038145" cy="464205"/>
          </a:xfrm>
          <a:prstGeom prst="rect">
            <a:avLst/>
          </a:prstGeom>
          <a:noFill/>
          <a:ln w="9525">
            <a:noFill/>
            <a:miter lim="800000"/>
            <a:headEnd/>
            <a:tailEnd/>
          </a:ln>
        </p:spPr>
        <p:txBody>
          <a:bodyPr lIns="89737" tIns="44870" rIns="89737" bIns="44870" anchor="b"/>
          <a:lstStyle/>
          <a:p>
            <a:pPr algn="r" defTabSz="897661">
              <a:spcBef>
                <a:spcPct val="0"/>
              </a:spcBef>
            </a:pPr>
            <a:fld id="{C32CB908-CF2E-4C81-B2EF-ABF316901798}" type="slidenum">
              <a:rPr lang="en-US" sz="1200"/>
              <a:pPr algn="r" defTabSz="897661">
                <a:spcBef>
                  <a:spcPct val="0"/>
                </a:spcBef>
              </a:pPr>
              <a:t>43</a:t>
            </a:fld>
            <a:endParaRPr lang="en-US" sz="1200" dirty="0"/>
          </a:p>
        </p:txBody>
      </p:sp>
      <p:sp>
        <p:nvSpPr>
          <p:cNvPr id="69635" name="Rectangle 2"/>
          <p:cNvSpPr>
            <a:spLocks noGrp="1" noRot="1" noChangeAspect="1" noChangeArrowheads="1" noTextEdit="1"/>
          </p:cNvSpPr>
          <p:nvPr>
            <p:ph type="sldImg"/>
          </p:nvPr>
        </p:nvSpPr>
        <p:spPr>
          <a:xfrm>
            <a:off x="-838200" y="696913"/>
            <a:ext cx="8613775" cy="4846637"/>
          </a:xfrm>
          <a:ln/>
        </p:spPr>
      </p:sp>
      <p:sp>
        <p:nvSpPr>
          <p:cNvPr id="69636" name="Rectangle 3"/>
          <p:cNvSpPr>
            <a:spLocks noGrp="1" noChangeArrowheads="1"/>
          </p:cNvSpPr>
          <p:nvPr>
            <p:ph type="body" idx="1"/>
          </p:nvPr>
        </p:nvSpPr>
        <p:spPr>
          <a:noFill/>
          <a:ln/>
        </p:spPr>
        <p:txBody>
          <a:bodyPr/>
          <a:lstStyle/>
          <a:p>
            <a:pPr defTabSz="895800">
              <a:defRPr/>
            </a:pPr>
            <a:r>
              <a:rPr lang="en-US" sz="1200" i="1" kern="1200" dirty="0">
                <a:solidFill>
                  <a:schemeClr val="tx1"/>
                </a:solidFill>
                <a:effectLst/>
                <a:latin typeface="+mn-lt"/>
                <a:ea typeface="+mn-ea"/>
                <a:cs typeface="+mn-cs"/>
              </a:rPr>
              <a:t>Place cards (one to keep for</a:t>
            </a:r>
            <a:r>
              <a:rPr lang="en-US" sz="1200" i="1" kern="1200" baseline="0" dirty="0">
                <a:solidFill>
                  <a:schemeClr val="tx1"/>
                </a:solidFill>
                <a:effectLst/>
                <a:latin typeface="+mn-lt"/>
                <a:ea typeface="+mn-ea"/>
                <a:cs typeface="+mn-cs"/>
              </a:rPr>
              <a:t> your table and one to write a message on and send back) </a:t>
            </a:r>
            <a:r>
              <a:rPr lang="en-US" sz="1200" i="1" kern="1200" dirty="0">
                <a:solidFill>
                  <a:schemeClr val="tx1"/>
                </a:solidFill>
                <a:effectLst/>
                <a:latin typeface="+mn-lt"/>
                <a:ea typeface="+mn-ea"/>
                <a:cs typeface="+mn-cs"/>
              </a:rPr>
              <a:t>were tested against the control placemat insert</a:t>
            </a:r>
            <a:r>
              <a:rPr lang="en-US" sz="1200" kern="1200" dirty="0">
                <a:solidFill>
                  <a:schemeClr val="tx1"/>
                </a:solidFill>
                <a:effectLst/>
                <a:latin typeface="+mn-lt"/>
                <a:ea typeface="+mn-ea"/>
                <a:cs typeface="+mn-cs"/>
              </a:rPr>
              <a:t>. The control is currently leading with a 0.22% higher response, but the test average gift is higher by $1.05. The CONTROL WINS, but at less than 80% confidence. Avalon recommends maintaining the control.</a:t>
            </a:r>
            <a:endParaRPr lang="en-US" dirty="0"/>
          </a:p>
        </p:txBody>
      </p:sp>
    </p:spTree>
    <p:extLst>
      <p:ext uri="{BB962C8B-B14F-4D97-AF65-F5344CB8AC3E}">
        <p14:creationId xmlns:p14="http://schemas.microsoft.com/office/powerpoint/2010/main" val="16897103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RR was 1% point </a:t>
            </a:r>
            <a:r>
              <a:rPr lang="en-US" baseline="0" dirty="0"/>
              <a:t>higher with a slightly lower avg. gift.  Net per M was 16% higher with the petition.</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44</a:t>
            </a:fld>
            <a:endParaRPr lang="en-US" dirty="0"/>
          </a:p>
        </p:txBody>
      </p:sp>
    </p:spTree>
    <p:extLst>
      <p:ext uri="{BB962C8B-B14F-4D97-AF65-F5344CB8AC3E}">
        <p14:creationId xmlns:p14="http://schemas.microsoft.com/office/powerpoint/2010/main" val="11172217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a:t>
            </a:r>
            <a:r>
              <a:rPr lang="en-US" baseline="0" dirty="0"/>
              <a:t> a test was very list-specific in terms of results. We tested petition vs. a survey, and the petition won with advocacy lists like NRDC and Food and Water Watch, while the survey won with environmental and mainstream lists. It was a wash on models.</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45</a:t>
            </a:fld>
            <a:endParaRPr lang="en-US" dirty="0"/>
          </a:p>
        </p:txBody>
      </p:sp>
    </p:spTree>
    <p:extLst>
      <p:ext uri="{BB962C8B-B14F-4D97-AF65-F5344CB8AC3E}">
        <p14:creationId xmlns:p14="http://schemas.microsoft.com/office/powerpoint/2010/main" val="35033775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Friends of Heifer sustainer campaign, we had an objective to begin including several involvement or </a:t>
            </a:r>
            <a:r>
              <a:rPr lang="en-US" dirty="0" err="1"/>
              <a:t>bounceback</a:t>
            </a:r>
            <a:r>
              <a:rPr lang="en-US" dirty="0"/>
              <a:t> devices over the course of a year in their monthly mailings. This message to a child device was an extraordinary success. 50% of the panel of recipients sent the cards back with emotional messages</a:t>
            </a:r>
            <a:r>
              <a:rPr lang="en-US" baseline="0" dirty="0"/>
              <a:t> – we had stacks and stacks of them to go through and they were incredibly moving. This particular mailing also had the highest check pledge fulfillment rate EVER. We promised donors we would distribute the cards to Heifer project participants, and several months later we sent them a letter from Heifer CEO Pierre Ferrari talking about distributing hundreds of cards in Malawi. This “loopback” technique affirms the integrity of the ask, reflects super-well on Heifer, and deepens the donor’s faith in the organization and its work.</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46</a:t>
            </a:fld>
            <a:endParaRPr lang="en-US" dirty="0"/>
          </a:p>
        </p:txBody>
      </p:sp>
    </p:spTree>
    <p:extLst>
      <p:ext uri="{BB962C8B-B14F-4D97-AF65-F5344CB8AC3E}">
        <p14:creationId xmlns:p14="http://schemas.microsoft.com/office/powerpoint/2010/main" val="2823442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406400" y="696913"/>
            <a:ext cx="6197600" cy="3486150"/>
          </a:xfrm>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0017909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05816">
              <a:defRPr/>
            </a:pPr>
            <a:r>
              <a:rPr lang="en-US" dirty="0"/>
              <a:t>The "enemies" letter (which featured more forceful, direct language about threats to the Bay) won the test with 90% confidence.</a:t>
            </a:r>
          </a:p>
        </p:txBody>
      </p:sp>
      <p:sp>
        <p:nvSpPr>
          <p:cNvPr id="4" name="Slide Number Placeholder 3"/>
          <p:cNvSpPr>
            <a:spLocks noGrp="1"/>
          </p:cNvSpPr>
          <p:nvPr>
            <p:ph type="sldNum" sz="quarter" idx="10"/>
          </p:nvPr>
        </p:nvSpPr>
        <p:spPr/>
        <p:txBody>
          <a:bodyPr/>
          <a:lstStyle/>
          <a:p>
            <a:fld id="{097C29F1-9FBE-4914-979B-C3F43285CDDC}" type="slidenum">
              <a:rPr lang="en-US" smtClean="0"/>
              <a:pPr/>
              <a:t>48</a:t>
            </a:fld>
            <a:endParaRPr lang="en-US" dirty="0"/>
          </a:p>
        </p:txBody>
      </p:sp>
    </p:spTree>
    <p:extLst>
      <p:ext uri="{BB962C8B-B14F-4D97-AF65-F5344CB8AC3E}">
        <p14:creationId xmlns:p14="http://schemas.microsoft.com/office/powerpoint/2010/main" val="23649721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10000"/>
          </a:bodyPr>
          <a:lstStyle/>
          <a:p>
            <a:pPr defTabSz="948507">
              <a:defRPr/>
            </a:pPr>
            <a:r>
              <a:rPr lang="en-US" dirty="0"/>
              <a:t>Story package – Mike Fay’s trek across Africa that led to the creation of 13 national parks in Gabon. </a:t>
            </a:r>
          </a:p>
          <a:p>
            <a:pPr defTabSz="948507">
              <a:defRPr/>
            </a:pPr>
            <a:endParaRPr lang="en-US" dirty="0"/>
          </a:p>
          <a:p>
            <a:pPr defTabSz="948507">
              <a:defRPr/>
            </a:pPr>
            <a:r>
              <a:rPr lang="en-US" dirty="0"/>
              <a:t>Dear Friend,</a:t>
            </a:r>
          </a:p>
          <a:p>
            <a:pPr defTabSz="948507">
              <a:defRPr/>
            </a:pPr>
            <a:r>
              <a:rPr lang="en-US" dirty="0"/>
              <a:t>You could feel the wilderness closing in around you. </a:t>
            </a:r>
          </a:p>
          <a:p>
            <a:pPr defTabSz="948507">
              <a:defRPr/>
            </a:pPr>
            <a:r>
              <a:rPr lang="en-US" dirty="0"/>
              <a:t>It was Day 103. There were lots of days and many miles to go. But for now, I was in a Green Abyss deep in the heart of central Africa. The vegetation was 15 feet high and so thick that I wasn’t sure if we were going to make it. </a:t>
            </a:r>
          </a:p>
          <a:p>
            <a:pPr defTabSz="948507">
              <a:defRPr/>
            </a:pPr>
            <a:r>
              <a:rPr lang="en-US" dirty="0"/>
              <a:t>Some days, my team and I were lucky if we covered a mile in a ten-hour slog through the forest. At night, it was a struggle just to find a place to camp.</a:t>
            </a:r>
          </a:p>
          <a:p>
            <a:pPr defTabSz="948507">
              <a:defRPr/>
            </a:pPr>
            <a:r>
              <a:rPr lang="en-US" dirty="0"/>
              <a:t>Finding water to drink was even harder. </a:t>
            </a:r>
          </a:p>
          <a:p>
            <a:pPr defTabSz="948507">
              <a:defRPr/>
            </a:pPr>
            <a:r>
              <a:rPr lang="en-US" dirty="0"/>
              <a:t>For almost a month, there wasn’t a stream or river in sight. So you survived by any means possible — even if it meant drinking from swamps and mud holes.</a:t>
            </a:r>
          </a:p>
          <a:p>
            <a:pPr defTabSz="948507">
              <a:defRPr/>
            </a:pPr>
            <a:r>
              <a:rPr lang="en-US" dirty="0"/>
              <a:t>Despite it all, I still felt like the luckiest guy on Earth.</a:t>
            </a:r>
          </a:p>
          <a:p>
            <a:pPr defTabSz="948507">
              <a:defRPr/>
            </a:pPr>
            <a:r>
              <a:rPr lang="en-US" dirty="0"/>
              <a:t>You would’ve, too. Few people had ever seen this place before. Each day brought a new discovery or wildlife encounter that revealed a little more of the beauty and mystery of one of the last pristine areas on the African continent.</a:t>
            </a:r>
          </a:p>
          <a:p>
            <a:pPr defTabSz="948507">
              <a:defRPr/>
            </a:pPr>
            <a:r>
              <a:rPr lang="en-US" dirty="0"/>
              <a:t>In this Green Abyss, you encounter lowland gorillas making their first contact with humans.</a:t>
            </a:r>
          </a:p>
          <a:p>
            <a:pPr defTabSz="948507">
              <a:defRPr/>
            </a:pPr>
            <a:r>
              <a:rPr lang="en-US" dirty="0"/>
              <a:t>You come face-to-face, literally, with elephants that have never seen people. They react to you with curiosity instead of fear. Chimpanzees here have well defined territories and a very complex social structure because their world is free from human interference.</a:t>
            </a:r>
          </a:p>
          <a:p>
            <a:pPr defTabSz="948507">
              <a:defRPr/>
            </a:pPr>
            <a:r>
              <a:rPr lang="en-US" dirty="0"/>
              <a:t>I knew that if I wanted to save this place and these animals from the threats closing in on them, there was only one thing that I could do:</a:t>
            </a:r>
          </a:p>
          <a:p>
            <a:pPr defTabSz="948507">
              <a:defRPr/>
            </a:pPr>
            <a:r>
              <a:rPr lang="en-US" dirty="0"/>
              <a:t>In the spirit of discovery and exploration, I had to keep walking.</a:t>
            </a:r>
          </a:p>
          <a:p>
            <a:pPr defTabSz="948507">
              <a:defRPr/>
            </a:pPr>
            <a:r>
              <a:rPr lang="en-US" dirty="0"/>
              <a:t>Exploration and accomplishment gets in your blood creating a spirit that I think you share.</a:t>
            </a:r>
          </a:p>
          <a:p>
            <a:pPr defTabSz="948507">
              <a:defRPr/>
            </a:pPr>
            <a:r>
              <a:rPr lang="en-US" dirty="0"/>
              <a:t>And that’s why I’m asking you to become a Contributing Member today of the National Geographic Society.</a:t>
            </a:r>
          </a:p>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49</a:t>
            </a:fld>
            <a:endParaRPr lang="en-US" dirty="0"/>
          </a:p>
        </p:txBody>
      </p:sp>
    </p:spTree>
    <p:extLst>
      <p:ext uri="{BB962C8B-B14F-4D97-AF65-F5344CB8AC3E}">
        <p14:creationId xmlns:p14="http://schemas.microsoft.com/office/powerpoint/2010/main" val="578245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results between the two package are very close. Only one gift separates them and though the photo band test package has a slightly higher average gift, statistically, there is no winner at 80% confidence. The increased cost of rolling out with a 4-color carrier – almost $100/M more than no color band - is so high that we would not recommend rolling out with a package like this especially since it did not provide a huge lift in response.</a:t>
            </a:r>
          </a:p>
        </p:txBody>
      </p:sp>
      <p:sp>
        <p:nvSpPr>
          <p:cNvPr id="4" name="Slide Number Placeholder 3"/>
          <p:cNvSpPr>
            <a:spLocks noGrp="1"/>
          </p:cNvSpPr>
          <p:nvPr>
            <p:ph type="sldNum" sz="quarter" idx="10"/>
          </p:nvPr>
        </p:nvSpPr>
        <p:spPr/>
        <p:txBody>
          <a:bodyPr/>
          <a:lstStyle/>
          <a:p>
            <a:fld id="{097C29F1-9FBE-4914-979B-C3F43285CDDC}" type="slidenum">
              <a:rPr lang="en-US" smtClean="0"/>
              <a:pPr/>
              <a:t>5</a:t>
            </a:fld>
            <a:endParaRPr lang="en-US" dirty="0"/>
          </a:p>
        </p:txBody>
      </p:sp>
    </p:spTree>
    <p:extLst>
      <p:ext uri="{BB962C8B-B14F-4D97-AF65-F5344CB8AC3E}">
        <p14:creationId xmlns:p14="http://schemas.microsoft.com/office/powerpoint/2010/main" val="34444470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Avalon has since developed a NEW control that has lifted baseline response rates by more than 75% AND increased the average gift more than 10% </a:t>
            </a:r>
            <a:endPar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50</a:t>
            </a:fld>
            <a:endParaRPr lang="en-US" dirty="0"/>
          </a:p>
        </p:txBody>
      </p:sp>
    </p:spTree>
    <p:extLst>
      <p:ext uri="{BB962C8B-B14F-4D97-AF65-F5344CB8AC3E}">
        <p14:creationId xmlns:p14="http://schemas.microsoft.com/office/powerpoint/2010/main" val="11136168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85750" indent="-285750">
              <a:spcAft>
                <a:spcPts val="600"/>
              </a:spcAft>
              <a:buFont typeface="Arial" pitchFamily="34" charset="0"/>
              <a:buChar char="•"/>
            </a:pPr>
            <a:r>
              <a:rPr lang="en-US" dirty="0"/>
              <a:t>Email strategy mirrored messaging of direct mail </a:t>
            </a:r>
          </a:p>
          <a:p>
            <a:pPr marL="285750" indent="-285750">
              <a:spcAft>
                <a:spcPts val="600"/>
              </a:spcAft>
              <a:buFont typeface="Arial" pitchFamily="34" charset="0"/>
              <a:buChar char="•"/>
            </a:pPr>
            <a:r>
              <a:rPr lang="en-US" dirty="0"/>
              <a:t>Targeted same universe as DM plus email-only prospects</a:t>
            </a:r>
          </a:p>
          <a:p>
            <a:pPr marL="285750" indent="-285750">
              <a:spcAft>
                <a:spcPts val="600"/>
              </a:spcAft>
              <a:buFont typeface="Arial" pitchFamily="34" charset="0"/>
              <a:buChar char="•"/>
            </a:pPr>
            <a:r>
              <a:rPr lang="en-US" dirty="0"/>
              <a:t>Testing:  format, timing, subject lines, calls to action</a:t>
            </a:r>
          </a:p>
          <a:p>
            <a:pPr marL="285750" indent="-285750">
              <a:spcAft>
                <a:spcPts val="600"/>
              </a:spcAft>
              <a:buFont typeface="Arial" pitchFamily="34" charset="0"/>
              <a:buChar char="•"/>
            </a:pPr>
            <a:r>
              <a:rPr lang="en-US" dirty="0"/>
              <a:t>Like in the DM, the RSVP messaging won out over the story/Mike Fay messaging</a:t>
            </a:r>
          </a:p>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51</a:t>
            </a:fld>
            <a:endParaRPr lang="en-US" dirty="0"/>
          </a:p>
        </p:txBody>
      </p:sp>
    </p:spTree>
    <p:extLst>
      <p:ext uri="{BB962C8B-B14F-4D97-AF65-F5344CB8AC3E}">
        <p14:creationId xmlns:p14="http://schemas.microsoft.com/office/powerpoint/2010/main" val="31089471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141413"/>
            <a:ext cx="5476875" cy="3081337"/>
          </a:xfrm>
        </p:spPr>
      </p:sp>
      <p:sp>
        <p:nvSpPr>
          <p:cNvPr id="3" name="Notes Placeholder 2"/>
          <p:cNvSpPr>
            <a:spLocks noGrp="1"/>
          </p:cNvSpPr>
          <p:nvPr>
            <p:ph type="body" idx="1"/>
          </p:nvPr>
        </p:nvSpPr>
        <p:spPr/>
        <p:txBody>
          <a:bodyPr/>
          <a:lstStyle/>
          <a:p>
            <a:pPr defTabSz="912937">
              <a:defRPr/>
            </a:pPr>
            <a:r>
              <a:rPr lang="en-US"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KC – Control won- tested an assumptive ask in the handwritten note at the book of the notecard – the assumptive language lost at 90%+</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52</a:t>
            </a:fld>
            <a:endParaRPr lang="en-US" dirty="0"/>
          </a:p>
        </p:txBody>
      </p:sp>
    </p:spTree>
    <p:extLst>
      <p:ext uri="{BB962C8B-B14F-4D97-AF65-F5344CB8AC3E}">
        <p14:creationId xmlns:p14="http://schemas.microsoft.com/office/powerpoint/2010/main" val="170223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also be put into the “testing to settle an argument” section, but it works here as well. This is an example of how the use of a single word can sway a package’s performance. Compassion &amp; Choices did a lot of message research around its campaign to pass the California End of Life Option Act, and found that voters strongly preferred the word “option” over “choice.” We believed that “choice” was much more powerful word, and one that resonated especially with the many donors who came in from women’s choice lists. This was a letter written by a daughter who found her father dead in his bed from a self-inflicted gunshot wound. He had Parkinson’s disease, I believe. She loved and respected him a great deal, and he had a great life story. But the disease sapped him of his independence and quality of life, and as Maryland didn’t have a medical aid in dying law, he chose this very violence way to end his life. Set aside the horror of that image and focus on the emotion around personal empowerment and autonomy. “Decision” in this case is a bloodless word, removed from consequence. The same is true for “option” – a human being HAS options but we MAKE choices. It is a much more personal and empowering word, and even though it’s used just three times in this entire package, it beat the version that used “decision” and “options” almost 2-1 in terms of response and income. It settled an argument with the client and enabled us to continue using the language we knew worked best. </a:t>
            </a:r>
          </a:p>
        </p:txBody>
      </p:sp>
      <p:sp>
        <p:nvSpPr>
          <p:cNvPr id="4" name="Slide Number Placeholder 3"/>
          <p:cNvSpPr>
            <a:spLocks noGrp="1"/>
          </p:cNvSpPr>
          <p:nvPr>
            <p:ph type="sldNum" sz="quarter" idx="10"/>
          </p:nvPr>
        </p:nvSpPr>
        <p:spPr/>
        <p:txBody>
          <a:bodyPr/>
          <a:lstStyle/>
          <a:p>
            <a:fld id="{097C29F1-9FBE-4914-979B-C3F43285CDDC}" type="slidenum">
              <a:rPr lang="en-US" smtClean="0"/>
              <a:pPr/>
              <a:t>53</a:t>
            </a:fld>
            <a:endParaRPr lang="en-US" dirty="0"/>
          </a:p>
        </p:txBody>
      </p:sp>
    </p:spTree>
    <p:extLst>
      <p:ext uri="{BB962C8B-B14F-4D97-AF65-F5344CB8AC3E}">
        <p14:creationId xmlns:p14="http://schemas.microsoft.com/office/powerpoint/2010/main" val="6941917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my all-time favorite message test. We were</a:t>
            </a:r>
            <a:r>
              <a:rPr lang="en-US" baseline="0" dirty="0"/>
              <a:t> lucky enough to work with Bette Midler’s New York Restoration Project in its earliest years. This was also a time when acquisition returns were high enough that many clients going into the mail for the first time could afford to develop two completely different packages to test message and other variables. For Bette, we were worried that she might come across as a celebrity dilettante, when in fact she was quite serious, knowledgeable and hands-on with her work to clean-up and repair parks.</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54</a:t>
            </a:fld>
            <a:endParaRPr lang="en-US" dirty="0"/>
          </a:p>
        </p:txBody>
      </p:sp>
    </p:spTree>
    <p:extLst>
      <p:ext uri="{BB962C8B-B14F-4D97-AF65-F5344CB8AC3E}">
        <p14:creationId xmlns:p14="http://schemas.microsoft.com/office/powerpoint/2010/main" val="6504211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B48BB5-0E8C-458B-8AEA-32543D8F5B7F}" type="slidenum">
              <a:rPr lang="en-US" smtClean="0"/>
              <a:t>55</a:t>
            </a:fld>
            <a:endParaRPr lang="en-US"/>
          </a:p>
        </p:txBody>
      </p:sp>
    </p:spTree>
    <p:extLst>
      <p:ext uri="{BB962C8B-B14F-4D97-AF65-F5344CB8AC3E}">
        <p14:creationId xmlns:p14="http://schemas.microsoft.com/office/powerpoint/2010/main" val="8367592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 to change message to do this test, from I to she.</a:t>
            </a:r>
            <a:r>
              <a:rPr lang="en-US" baseline="0" dirty="0"/>
              <a:t> Had a higher open rate on MY story and a better click through rate, but both efforts got the same number of gifts. Small file, not statistically significant, but even small files should be testing. “I” is a powerful word in direct mail. It’s why we don’t use two signers, and strive for personal storytellers to sign letters and lift notes. It’s as true for email as it is for letters. “I” makes a direct connection – me and you in a dialog. “She” or “Her” is over there somewhere….. Off to the side and less impactful.</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56</a:t>
            </a:fld>
            <a:endParaRPr lang="en-US" dirty="0"/>
          </a:p>
        </p:txBody>
      </p:sp>
    </p:spTree>
    <p:extLst>
      <p:ext uri="{BB962C8B-B14F-4D97-AF65-F5344CB8AC3E}">
        <p14:creationId xmlns:p14="http://schemas.microsoft.com/office/powerpoint/2010/main" val="1776052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control invitation package we created for the Friends of Heifer program. It’s worked very well for a number of years, but we wanted to test something different.</a:t>
            </a:r>
          </a:p>
        </p:txBody>
      </p:sp>
      <p:sp>
        <p:nvSpPr>
          <p:cNvPr id="4" name="Slide Number Placeholder 3"/>
          <p:cNvSpPr>
            <a:spLocks noGrp="1"/>
          </p:cNvSpPr>
          <p:nvPr>
            <p:ph type="sldNum" sz="quarter" idx="5"/>
          </p:nvPr>
        </p:nvSpPr>
        <p:spPr/>
        <p:txBody>
          <a:bodyPr/>
          <a:lstStyle/>
          <a:p>
            <a:fld id="{097C29F1-9FBE-4914-979B-C3F43285CDDC}" type="slidenum">
              <a:rPr lang="en-US" smtClean="0"/>
              <a:pPr/>
              <a:t>57</a:t>
            </a:fld>
            <a:endParaRPr lang="en-US" dirty="0"/>
          </a:p>
        </p:txBody>
      </p:sp>
    </p:spTree>
    <p:extLst>
      <p:ext uri="{BB962C8B-B14F-4D97-AF65-F5344CB8AC3E}">
        <p14:creationId xmlns:p14="http://schemas.microsoft.com/office/powerpoint/2010/main" val="40337093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an objective to use more “peer of the donor” messaging in the sustainer program, and somehow someone at Heifer identified a woman named Marge Brown …. Marge from Little Rock. We couldn’t have invented a more appealing or on-message donor if we tried.</a:t>
            </a:r>
          </a:p>
        </p:txBody>
      </p:sp>
      <p:sp>
        <p:nvSpPr>
          <p:cNvPr id="4" name="Slide Number Placeholder 3"/>
          <p:cNvSpPr>
            <a:spLocks noGrp="1"/>
          </p:cNvSpPr>
          <p:nvPr>
            <p:ph type="sldNum" sz="quarter" idx="5"/>
          </p:nvPr>
        </p:nvSpPr>
        <p:spPr/>
        <p:txBody>
          <a:bodyPr/>
          <a:lstStyle/>
          <a:p>
            <a:fld id="{097C29F1-9FBE-4914-979B-C3F43285CDDC}" type="slidenum">
              <a:rPr lang="en-US" smtClean="0"/>
              <a:pPr/>
              <a:t>58</a:t>
            </a:fld>
            <a:endParaRPr lang="en-US" dirty="0"/>
          </a:p>
        </p:txBody>
      </p:sp>
    </p:spTree>
    <p:extLst>
      <p:ext uri="{BB962C8B-B14F-4D97-AF65-F5344CB8AC3E}">
        <p14:creationId xmlns:p14="http://schemas.microsoft.com/office/powerpoint/2010/main" val="4120316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went so far as to clear space on our wall for the Maxi, but the letter tanked.</a:t>
            </a:r>
          </a:p>
        </p:txBody>
      </p:sp>
      <p:sp>
        <p:nvSpPr>
          <p:cNvPr id="4" name="Slide Number Placeholder 3"/>
          <p:cNvSpPr>
            <a:spLocks noGrp="1"/>
          </p:cNvSpPr>
          <p:nvPr>
            <p:ph type="sldNum" sz="quarter" idx="10"/>
          </p:nvPr>
        </p:nvSpPr>
        <p:spPr/>
        <p:txBody>
          <a:bodyPr/>
          <a:lstStyle/>
          <a:p>
            <a:fld id="{097C29F1-9FBE-4914-979B-C3F43285CDDC}" type="slidenum">
              <a:rPr lang="en-US" smtClean="0"/>
              <a:pPr/>
              <a:t>59</a:t>
            </a:fld>
            <a:endParaRPr lang="en-US" dirty="0"/>
          </a:p>
        </p:txBody>
      </p:sp>
    </p:spTree>
    <p:extLst>
      <p:ext uri="{BB962C8B-B14F-4D97-AF65-F5344CB8AC3E}">
        <p14:creationId xmlns:p14="http://schemas.microsoft.com/office/powerpoint/2010/main" val="3037768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White carrier won with 95% confidence – 22% more gifts, $24% higher</a:t>
            </a:r>
            <a:r>
              <a:rPr lang="en-US" baseline="0" dirty="0"/>
              <a:t> revenue.  </a:t>
            </a:r>
            <a:r>
              <a:rPr lang="en-US" baseline="0" dirty="0" err="1"/>
              <a:t>Avg</a:t>
            </a:r>
            <a:r>
              <a:rPr lang="en-US" baseline="0" dirty="0"/>
              <a:t> gift close but much higher RR – 1.27% vs 1.04%. Lower cost. Net per donor was significantly lower.</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6</a:t>
            </a:fld>
            <a:endParaRPr lang="en-US" dirty="0"/>
          </a:p>
        </p:txBody>
      </p:sp>
    </p:spTree>
    <p:extLst>
      <p:ext uri="{BB962C8B-B14F-4D97-AF65-F5344CB8AC3E}">
        <p14:creationId xmlns:p14="http://schemas.microsoft.com/office/powerpoint/2010/main" val="25862131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reason I can think of is that donors like to mess with you.</a:t>
            </a:r>
          </a:p>
        </p:txBody>
      </p:sp>
      <p:sp>
        <p:nvSpPr>
          <p:cNvPr id="4" name="Slide Number Placeholder 3"/>
          <p:cNvSpPr>
            <a:spLocks noGrp="1"/>
          </p:cNvSpPr>
          <p:nvPr>
            <p:ph type="sldNum" sz="quarter" idx="5"/>
          </p:nvPr>
        </p:nvSpPr>
        <p:spPr/>
        <p:txBody>
          <a:bodyPr/>
          <a:lstStyle/>
          <a:p>
            <a:fld id="{097C29F1-9FBE-4914-979B-C3F43285CDDC}" type="slidenum">
              <a:rPr lang="en-US" smtClean="0"/>
              <a:pPr/>
              <a:t>60</a:t>
            </a:fld>
            <a:endParaRPr lang="en-US" dirty="0"/>
          </a:p>
        </p:txBody>
      </p:sp>
    </p:spTree>
    <p:extLst>
      <p:ext uri="{BB962C8B-B14F-4D97-AF65-F5344CB8AC3E}">
        <p14:creationId xmlns:p14="http://schemas.microsoft.com/office/powerpoint/2010/main" val="11266506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variation on the “I” point of view as well as trying out new signers.  Eric Muscatell is amfAR’s director of philanthropy. He’s a very flamboyant, “big” personality, and another person I would consider a “peer of the donor.” In contrast to Dr. Jeffrey Laurence, amfAR’s medical director, Eric can speak about complex research ideas in lay terms and connect with donors much more personally.</a:t>
            </a:r>
          </a:p>
          <a:p>
            <a:endParaRPr lang="en-US" dirty="0"/>
          </a:p>
          <a:p>
            <a:r>
              <a:rPr lang="en-US" dirty="0"/>
              <a:t>Even though the Eric letter performed about 20% lower than the Dr. Laurence letter, we’re still glad we used it and will use him again, in email and in lift notes. It’s very worthwhile to introduce your donors to multiple people in your organization, because they can all speak from different vantage points and convey their own stories and motivations.</a:t>
            </a:r>
          </a:p>
        </p:txBody>
      </p:sp>
      <p:sp>
        <p:nvSpPr>
          <p:cNvPr id="4" name="Slide Number Placeholder 3"/>
          <p:cNvSpPr>
            <a:spLocks noGrp="1"/>
          </p:cNvSpPr>
          <p:nvPr>
            <p:ph type="sldNum" sz="quarter" idx="5"/>
          </p:nvPr>
        </p:nvSpPr>
        <p:spPr/>
        <p:txBody>
          <a:bodyPr/>
          <a:lstStyle/>
          <a:p>
            <a:fld id="{097C29F1-9FBE-4914-979B-C3F43285CDDC}" type="slidenum">
              <a:rPr lang="en-US" smtClean="0"/>
              <a:pPr/>
              <a:t>61</a:t>
            </a:fld>
            <a:endParaRPr lang="en-US" dirty="0"/>
          </a:p>
        </p:txBody>
      </p:sp>
    </p:spTree>
    <p:extLst>
      <p:ext uri="{BB962C8B-B14F-4D97-AF65-F5344CB8AC3E}">
        <p14:creationId xmlns:p14="http://schemas.microsoft.com/office/powerpoint/2010/main" val="41507152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406400" y="696913"/>
            <a:ext cx="6197600" cy="3486150"/>
          </a:xfrm>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Seasonality is another factor to keep in mind. Every organization has its preferred months to prospect and other months where appeals for some reason or another don’t perform. Testing can help inform lots of decisions.</a:t>
            </a:r>
          </a:p>
          <a:p>
            <a:endParaRPr lang="en-US" dirty="0">
              <a:ea typeface="ＭＳ Ｐゴシック" pitchFamily="34" charset="-128"/>
            </a:endParaRPr>
          </a:p>
        </p:txBody>
      </p:sp>
    </p:spTree>
    <p:extLst>
      <p:ext uri="{BB962C8B-B14F-4D97-AF65-F5344CB8AC3E}">
        <p14:creationId xmlns:p14="http://schemas.microsoft.com/office/powerpoint/2010/main" val="37090373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wish list in the center is in Heifer’s child nutrition control package, a major success in our lapsed recapture campaign. The look of it, with script font and legal paper stands out and has special authenticity and appeal in a package about children. We thought it could be adapted successfully for the holiday season, and we were right. We also thought we could be more specific with the kind of wish list it was, and we were wrong.</a:t>
            </a:r>
          </a:p>
        </p:txBody>
      </p:sp>
      <p:sp>
        <p:nvSpPr>
          <p:cNvPr id="4" name="Slide Number Placeholder 3"/>
          <p:cNvSpPr>
            <a:spLocks noGrp="1"/>
          </p:cNvSpPr>
          <p:nvPr>
            <p:ph type="sldNum" sz="quarter" idx="10"/>
          </p:nvPr>
        </p:nvSpPr>
        <p:spPr/>
        <p:txBody>
          <a:bodyPr/>
          <a:lstStyle/>
          <a:p>
            <a:fld id="{91B48BB5-0E8C-458B-8AEA-32543D8F5B7F}" type="slidenum">
              <a:rPr lang="en-US" smtClean="0"/>
              <a:t>63</a:t>
            </a:fld>
            <a:endParaRPr lang="en-US"/>
          </a:p>
        </p:txBody>
      </p:sp>
    </p:spTree>
    <p:extLst>
      <p:ext uri="{BB962C8B-B14F-4D97-AF65-F5344CB8AC3E}">
        <p14:creationId xmlns:p14="http://schemas.microsoft.com/office/powerpoint/2010/main" val="42699819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Farmland Trust is another organization with no end of beautiful pictures. Our spring card package appeal is a perennial winner, so we thought it was a given that we could adapt it to the winter months.</a:t>
            </a:r>
          </a:p>
        </p:txBody>
      </p:sp>
      <p:sp>
        <p:nvSpPr>
          <p:cNvPr id="4" name="Slide Number Placeholder 3"/>
          <p:cNvSpPr>
            <a:spLocks noGrp="1"/>
          </p:cNvSpPr>
          <p:nvPr>
            <p:ph type="sldNum" sz="quarter" idx="10"/>
          </p:nvPr>
        </p:nvSpPr>
        <p:spPr/>
        <p:txBody>
          <a:bodyPr/>
          <a:lstStyle/>
          <a:p>
            <a:fld id="{097C29F1-9FBE-4914-979B-C3F43285CDDC}" type="slidenum">
              <a:rPr lang="en-US" smtClean="0"/>
              <a:pPr/>
              <a:t>64</a:t>
            </a:fld>
            <a:endParaRPr lang="en-US" dirty="0"/>
          </a:p>
        </p:txBody>
      </p:sp>
    </p:spTree>
    <p:extLst>
      <p:ext uri="{BB962C8B-B14F-4D97-AF65-F5344CB8AC3E}">
        <p14:creationId xmlns:p14="http://schemas.microsoft.com/office/powerpoint/2010/main" val="39887090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ways can you say “bomb.”? These are great images, but they lacked the sunshine, farmer’s market and food on the plate resonance of the spring card images.</a:t>
            </a:r>
          </a:p>
        </p:txBody>
      </p:sp>
      <p:sp>
        <p:nvSpPr>
          <p:cNvPr id="4" name="Slide Number Placeholder 3"/>
          <p:cNvSpPr>
            <a:spLocks noGrp="1"/>
          </p:cNvSpPr>
          <p:nvPr>
            <p:ph type="sldNum" sz="quarter" idx="5"/>
          </p:nvPr>
        </p:nvSpPr>
        <p:spPr/>
        <p:txBody>
          <a:bodyPr/>
          <a:lstStyle/>
          <a:p>
            <a:fld id="{097C29F1-9FBE-4914-979B-C3F43285CDDC}" type="slidenum">
              <a:rPr lang="en-US" smtClean="0"/>
              <a:pPr/>
              <a:t>65</a:t>
            </a:fld>
            <a:endParaRPr lang="en-US" dirty="0"/>
          </a:p>
        </p:txBody>
      </p:sp>
    </p:spTree>
    <p:extLst>
      <p:ext uri="{BB962C8B-B14F-4D97-AF65-F5344CB8AC3E}">
        <p14:creationId xmlns:p14="http://schemas.microsoft.com/office/powerpoint/2010/main" val="41995038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406400" y="696913"/>
            <a:ext cx="6197600" cy="3486150"/>
          </a:xfrm>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6614524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Concern over people being sick</a:t>
            </a:r>
            <a:r>
              <a:rPr lang="en-US" baseline="0" dirty="0"/>
              <a:t> of messaging around Wolves.  Tested Wolf vs. Jaguar.  </a:t>
            </a:r>
            <a:r>
              <a:rPr lang="en-US" dirty="0"/>
              <a:t>9.28% higher revenue/M for Wolves over Jaguars</a:t>
            </a:r>
          </a:p>
        </p:txBody>
      </p:sp>
      <p:sp>
        <p:nvSpPr>
          <p:cNvPr id="4" name="Slide Number Placeholder 3"/>
          <p:cNvSpPr>
            <a:spLocks noGrp="1"/>
          </p:cNvSpPr>
          <p:nvPr>
            <p:ph type="sldNum" sz="quarter" idx="10"/>
          </p:nvPr>
        </p:nvSpPr>
        <p:spPr/>
        <p:txBody>
          <a:bodyPr/>
          <a:lstStyle/>
          <a:p>
            <a:fld id="{097C29F1-9FBE-4914-979B-C3F43285CDDC}" type="slidenum">
              <a:rPr lang="en-US" smtClean="0"/>
              <a:pPr/>
              <a:t>67</a:t>
            </a:fld>
            <a:endParaRPr lang="en-US" dirty="0"/>
          </a:p>
        </p:txBody>
      </p:sp>
    </p:spTree>
    <p:extLst>
      <p:ext uri="{BB962C8B-B14F-4D97-AF65-F5344CB8AC3E}">
        <p14:creationId xmlns:p14="http://schemas.microsoft.com/office/powerpoint/2010/main" val="18532926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Control</a:t>
            </a:r>
            <a:r>
              <a:rPr lang="en-US" baseline="0" dirty="0"/>
              <a:t> had 6% higher RR, Tagline test had 6% higher Rev/M than control!</a:t>
            </a:r>
          </a:p>
          <a:p>
            <a:endParaRPr lang="en-US" baseline="0" dirty="0"/>
          </a:p>
          <a:p>
            <a:r>
              <a:rPr lang="en-US" baseline="0" dirty="0"/>
              <a:t>90</a:t>
            </a:r>
            <a:r>
              <a:rPr lang="en-US" baseline="30000" dirty="0"/>
              <a:t>th</a:t>
            </a:r>
            <a:r>
              <a:rPr lang="en-US" baseline="0" dirty="0"/>
              <a:t> logo failed big time</a:t>
            </a:r>
          </a:p>
          <a:p>
            <a:r>
              <a:rPr lang="en-US" baseline="0" dirty="0"/>
              <a:t>Tested tagline instead – tagline had 6% higher rev/M than control</a:t>
            </a:r>
          </a:p>
          <a:p>
            <a:r>
              <a:rPr lang="en-US" dirty="0"/>
              <a:t>More recently,</a:t>
            </a:r>
            <a:r>
              <a:rPr lang="en-US" baseline="0" dirty="0"/>
              <a:t> tested u</a:t>
            </a:r>
            <a:r>
              <a:rPr lang="en-US" dirty="0"/>
              <a:t>sing 97</a:t>
            </a:r>
            <a:r>
              <a:rPr lang="en-US" baseline="30000" dirty="0"/>
              <a:t>th</a:t>
            </a:r>
            <a:r>
              <a:rPr lang="en-US" dirty="0"/>
              <a:t> </a:t>
            </a:r>
            <a:r>
              <a:rPr lang="en-US" dirty="0" err="1"/>
              <a:t>anniv</a:t>
            </a:r>
            <a:r>
              <a:rPr lang="en-US" dirty="0"/>
              <a:t> tagline</a:t>
            </a:r>
            <a:r>
              <a:rPr lang="en-US" baseline="0" dirty="0"/>
              <a:t> and that </a:t>
            </a:r>
            <a:r>
              <a:rPr lang="en-US" dirty="0"/>
              <a:t>won against control - wanted to make sure it wouldn’t suppress </a:t>
            </a:r>
            <a:r>
              <a:rPr lang="en-US" baseline="0" dirty="0"/>
              <a:t>response ahead of their centennial year</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68</a:t>
            </a:fld>
            <a:endParaRPr lang="en-US" dirty="0"/>
          </a:p>
        </p:txBody>
      </p:sp>
    </p:spTree>
    <p:extLst>
      <p:ext uri="{BB962C8B-B14F-4D97-AF65-F5344CB8AC3E}">
        <p14:creationId xmlns:p14="http://schemas.microsoft.com/office/powerpoint/2010/main" val="605192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determine the impact of letter length, a 2-page letter was tested against the 4-page control. </a:t>
            </a:r>
            <a:r>
              <a:rPr lang="en-US" sz="1200" b="1" kern="1200" dirty="0">
                <a:solidFill>
                  <a:schemeClr val="tx1"/>
                </a:solidFill>
                <a:effectLst/>
                <a:latin typeface="+mn-lt"/>
                <a:ea typeface="+mn-ea"/>
                <a:cs typeface="+mn-cs"/>
              </a:rPr>
              <a:t>4-page control letter had a higher response rate and higher average gift (with no outliers) and won at a 95% confidence rate</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69</a:t>
            </a:fld>
            <a:endParaRPr lang="en-US" dirty="0"/>
          </a:p>
        </p:txBody>
      </p:sp>
    </p:spTree>
    <p:extLst>
      <p:ext uri="{BB962C8B-B14F-4D97-AF65-F5344CB8AC3E}">
        <p14:creationId xmlns:p14="http://schemas.microsoft.com/office/powerpoint/2010/main" val="2794388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Long copy had double the response and a slightly higher average gift</a:t>
            </a:r>
          </a:p>
          <a:p>
            <a:r>
              <a:rPr lang="en-US" dirty="0"/>
              <a:t>If your file is into wonky</a:t>
            </a:r>
            <a:r>
              <a:rPr lang="en-US" baseline="0" dirty="0"/>
              <a:t> nuanced stuff… give it to ‘</a:t>
            </a:r>
            <a:r>
              <a:rPr lang="en-US" baseline="0" dirty="0" err="1"/>
              <a:t>em</a:t>
            </a:r>
            <a:r>
              <a:rPr lang="en-US" baseline="0" dirty="0"/>
              <a:t>!</a:t>
            </a: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7</a:t>
            </a:fld>
            <a:endParaRPr lang="en-US" dirty="0"/>
          </a:p>
        </p:txBody>
      </p:sp>
    </p:spTree>
    <p:extLst>
      <p:ext uri="{BB962C8B-B14F-4D97-AF65-F5344CB8AC3E}">
        <p14:creationId xmlns:p14="http://schemas.microsoft.com/office/powerpoint/2010/main" val="31083955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case where the agency won the argument. amfAR has very high design standards which they like to employ across platforms, from the gala events to their e-solicitations.  But the format they preferred for us to use had limitations, and they were very reluctant to try more technique-driven efforts like this statement outreach on the right. And even though the statement effort won across all metrics, giving us something nice to gloat about, amfAR proved yet again that the client calls the shots and we won’t be using it again!</a:t>
            </a:r>
          </a:p>
        </p:txBody>
      </p:sp>
      <p:sp>
        <p:nvSpPr>
          <p:cNvPr id="4" name="Slide Number Placeholder 3"/>
          <p:cNvSpPr>
            <a:spLocks noGrp="1"/>
          </p:cNvSpPr>
          <p:nvPr>
            <p:ph type="sldNum" sz="quarter" idx="5"/>
          </p:nvPr>
        </p:nvSpPr>
        <p:spPr/>
        <p:txBody>
          <a:bodyPr/>
          <a:lstStyle/>
          <a:p>
            <a:fld id="{097C29F1-9FBE-4914-979B-C3F43285CDDC}" type="slidenum">
              <a:rPr lang="en-US" smtClean="0"/>
              <a:pPr/>
              <a:t>70</a:t>
            </a:fld>
            <a:endParaRPr lang="en-US" dirty="0"/>
          </a:p>
        </p:txBody>
      </p:sp>
    </p:spTree>
    <p:extLst>
      <p:ext uri="{BB962C8B-B14F-4D97-AF65-F5344CB8AC3E}">
        <p14:creationId xmlns:p14="http://schemas.microsoft.com/office/powerpoint/2010/main" val="1318931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406400" y="696913"/>
            <a:ext cx="6197600" cy="3486150"/>
          </a:xfrm>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8356527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Involve production partner in the process to ensure cost</a:t>
            </a:r>
            <a:r>
              <a:rPr lang="en-US" baseline="0" dirty="0"/>
              <a:t> efficiencies!</a:t>
            </a:r>
            <a:endParaRPr lang="en-US" dirty="0"/>
          </a:p>
          <a:p>
            <a:endParaRPr lang="en-US" dirty="0"/>
          </a:p>
          <a:p>
            <a:r>
              <a:rPr lang="en-US" dirty="0"/>
              <a:t>Different sizes/formats – NPCA calendar, trim</a:t>
            </a:r>
            <a:r>
              <a:rPr lang="en-US" baseline="0" dirty="0"/>
              <a:t> ¼ inch!</a:t>
            </a:r>
          </a:p>
          <a:p>
            <a:endParaRPr lang="en-US" baseline="0" dirty="0"/>
          </a:p>
          <a:p>
            <a:r>
              <a:rPr lang="en-US" sz="1200" dirty="0"/>
              <a:t>While four-color might seem more like a bigger bang, test using two-color monotones instead for a less expensive option. Your key points will still stand out, but at a much lower cost.</a:t>
            </a:r>
            <a:br>
              <a:rPr lang="en-US" sz="1200" dirty="0"/>
            </a:br>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72</a:t>
            </a:fld>
            <a:endParaRPr lang="en-US" dirty="0"/>
          </a:p>
        </p:txBody>
      </p:sp>
    </p:spTree>
    <p:extLst>
      <p:ext uri="{BB962C8B-B14F-4D97-AF65-F5344CB8AC3E}">
        <p14:creationId xmlns:p14="http://schemas.microsoft.com/office/powerpoint/2010/main" val="39567060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is better.  We doubled the love with the label sheet on the left and had a winner. Note the grouped images!</a:t>
            </a:r>
          </a:p>
        </p:txBody>
      </p:sp>
      <p:sp>
        <p:nvSpPr>
          <p:cNvPr id="4" name="Slide Number Placeholder 3"/>
          <p:cNvSpPr>
            <a:spLocks noGrp="1"/>
          </p:cNvSpPr>
          <p:nvPr>
            <p:ph type="sldNum" sz="quarter" idx="10"/>
          </p:nvPr>
        </p:nvSpPr>
        <p:spPr/>
        <p:txBody>
          <a:bodyPr/>
          <a:lstStyle/>
          <a:p>
            <a:fld id="{097C29F1-9FBE-4914-979B-C3F43285CDDC}" type="slidenum">
              <a:rPr lang="en-US" smtClean="0"/>
              <a:pPr/>
              <a:t>73</a:t>
            </a:fld>
            <a:endParaRPr lang="en-US" dirty="0"/>
          </a:p>
        </p:txBody>
      </p:sp>
    </p:spTree>
    <p:extLst>
      <p:ext uri="{BB962C8B-B14F-4D97-AF65-F5344CB8AC3E}">
        <p14:creationId xmlns:p14="http://schemas.microsoft.com/office/powerpoint/2010/main" val="34162701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got greedy again and proved that less is more, besides being cheaper and more environmentally friendly.</a:t>
            </a:r>
          </a:p>
        </p:txBody>
      </p:sp>
      <p:sp>
        <p:nvSpPr>
          <p:cNvPr id="4" name="Slide Number Placeholder 3"/>
          <p:cNvSpPr>
            <a:spLocks noGrp="1"/>
          </p:cNvSpPr>
          <p:nvPr>
            <p:ph type="sldNum" sz="quarter" idx="5"/>
          </p:nvPr>
        </p:nvSpPr>
        <p:spPr/>
        <p:txBody>
          <a:bodyPr/>
          <a:lstStyle/>
          <a:p>
            <a:fld id="{097C29F1-9FBE-4914-979B-C3F43285CDDC}" type="slidenum">
              <a:rPr lang="en-US" smtClean="0"/>
              <a:pPr/>
              <a:t>74</a:t>
            </a:fld>
            <a:endParaRPr lang="en-US" dirty="0"/>
          </a:p>
        </p:txBody>
      </p:sp>
    </p:spTree>
    <p:extLst>
      <p:ext uri="{BB962C8B-B14F-4D97-AF65-F5344CB8AC3E}">
        <p14:creationId xmlns:p14="http://schemas.microsoft.com/office/powerpoint/2010/main" val="23173661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old test but an instructive one. Poetry Society of America went into the mail about the same time as Bette Midler’s organization, when we could afford to test two different packages. It was known for its “Poetry in Motion” </a:t>
            </a:r>
            <a:r>
              <a:rPr lang="en-US" dirty="0" err="1"/>
              <a:t>plackards</a:t>
            </a:r>
            <a:r>
              <a:rPr lang="en-US" dirty="0"/>
              <a:t> on subways and buses, so we used one of those in a package. But poets also like to be recognized for their work, which is often done with little attention, so we thought an invitation package would also be strong. And we loved the green dolor.</a:t>
            </a:r>
          </a:p>
        </p:txBody>
      </p:sp>
      <p:sp>
        <p:nvSpPr>
          <p:cNvPr id="4" name="Slide Number Placeholder 3"/>
          <p:cNvSpPr>
            <a:spLocks noGrp="1"/>
          </p:cNvSpPr>
          <p:nvPr>
            <p:ph type="sldNum" sz="quarter" idx="10"/>
          </p:nvPr>
        </p:nvSpPr>
        <p:spPr/>
        <p:txBody>
          <a:bodyPr/>
          <a:lstStyle/>
          <a:p>
            <a:fld id="{097C29F1-9FBE-4914-979B-C3F43285CDDC}" type="slidenum">
              <a:rPr lang="en-US" smtClean="0"/>
              <a:pPr/>
              <a:t>75</a:t>
            </a:fld>
            <a:endParaRPr lang="en-US" dirty="0"/>
          </a:p>
        </p:txBody>
      </p:sp>
    </p:spTree>
    <p:extLst>
      <p:ext uri="{BB962C8B-B14F-4D97-AF65-F5344CB8AC3E}">
        <p14:creationId xmlns:p14="http://schemas.microsoft.com/office/powerpoint/2010/main" val="8228976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wanted to see if we could test out of the full-bleed carrier and produce the envelope more cheaply. I was certain that we couldn’t, but yet again….  I was wrong.</a:t>
            </a:r>
          </a:p>
        </p:txBody>
      </p:sp>
      <p:sp>
        <p:nvSpPr>
          <p:cNvPr id="4" name="Slide Number Placeholder 3"/>
          <p:cNvSpPr>
            <a:spLocks noGrp="1"/>
          </p:cNvSpPr>
          <p:nvPr>
            <p:ph type="sldNum" sz="quarter" idx="5"/>
          </p:nvPr>
        </p:nvSpPr>
        <p:spPr/>
        <p:txBody>
          <a:bodyPr/>
          <a:lstStyle/>
          <a:p>
            <a:fld id="{097C29F1-9FBE-4914-979B-C3F43285CDDC}" type="slidenum">
              <a:rPr lang="en-US" smtClean="0"/>
              <a:pPr/>
              <a:t>76</a:t>
            </a:fld>
            <a:endParaRPr lang="en-US" dirty="0"/>
          </a:p>
        </p:txBody>
      </p:sp>
    </p:spTree>
    <p:extLst>
      <p:ext uri="{BB962C8B-B14F-4D97-AF65-F5344CB8AC3E}">
        <p14:creationId xmlns:p14="http://schemas.microsoft.com/office/powerpoint/2010/main" val="26254337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406400" y="696913"/>
            <a:ext cx="6197600" cy="3486150"/>
          </a:xfrm>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2776961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22883" name="Rectangle 3"/>
          <p:cNvSpPr>
            <a:spLocks noGrp="1"/>
          </p:cNvSpPr>
          <p:nvPr>
            <p:ph type="body" idx="1"/>
          </p:nvPr>
        </p:nvSpPr>
        <p:spPr>
          <a:noFill/>
          <a:ln/>
        </p:spPr>
        <p:txBody>
          <a:bodyPr/>
          <a:lstStyle/>
          <a:p>
            <a:pPr marL="228600" indent="-228600">
              <a:buAutoNum type="arabicParenR"/>
            </a:pPr>
            <a:r>
              <a:rPr lang="en-US" b="1" dirty="0">
                <a:ea typeface="Calibri" panose="020F0502020204030204" pitchFamily="34" charset="0"/>
              </a:rPr>
              <a:t>Allocate 25% of your acquisition and house file budget to testing.</a:t>
            </a:r>
          </a:p>
          <a:p>
            <a:r>
              <a:rPr lang="en-US" b="1" dirty="0">
                <a:solidFill>
                  <a:srgbClr val="92D050"/>
                </a:solidFill>
                <a:ea typeface="Calibri" panose="020F0502020204030204" pitchFamily="34" charset="0"/>
              </a:rPr>
              <a:t>Note: This depends on the client’s budget and risk tolerance.</a:t>
            </a:r>
          </a:p>
          <a:p>
            <a:endParaRPr lang="en-US" dirty="0">
              <a:ea typeface="Calibri" panose="020F0502020204030204" pitchFamily="34" charset="0"/>
            </a:endParaRPr>
          </a:p>
          <a:p>
            <a:r>
              <a:rPr lang="en-US" b="1" dirty="0">
                <a:ea typeface="Calibri" panose="020F0502020204030204" pitchFamily="34" charset="0"/>
              </a:rPr>
              <a:t>2) Of the 25%, put 10% into incremental and 15% into big ideas.</a:t>
            </a:r>
          </a:p>
          <a:p>
            <a:endParaRPr lang="en-US" dirty="0"/>
          </a:p>
        </p:txBody>
      </p:sp>
    </p:spTree>
    <p:extLst>
      <p:ext uri="{BB962C8B-B14F-4D97-AF65-F5344CB8AC3E}">
        <p14:creationId xmlns:p14="http://schemas.microsoft.com/office/powerpoint/2010/main" val="8080146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22883" name="Rectangle 3"/>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4115975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7C29F1-9FBE-4914-979B-C3F43285CDDC}" type="slidenum">
              <a:rPr lang="en-US" smtClean="0"/>
              <a:pPr/>
              <a:t>8</a:t>
            </a:fld>
            <a:endParaRPr lang="en-US" dirty="0"/>
          </a:p>
        </p:txBody>
      </p:sp>
    </p:spTree>
    <p:extLst>
      <p:ext uri="{BB962C8B-B14F-4D97-AF65-F5344CB8AC3E}">
        <p14:creationId xmlns:p14="http://schemas.microsoft.com/office/powerpoint/2010/main" val="12873469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406400" y="696913"/>
            <a:ext cx="6197600" cy="3486150"/>
          </a:xfrm>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519017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7C29F1-9FBE-4914-979B-C3F43285CDDC}" type="slidenum">
              <a:rPr lang="en-US" smtClean="0"/>
              <a:pPr/>
              <a:t>9</a:t>
            </a:fld>
            <a:endParaRPr lang="en-US" dirty="0"/>
          </a:p>
        </p:txBody>
      </p:sp>
    </p:spTree>
    <p:extLst>
      <p:ext uri="{BB962C8B-B14F-4D97-AF65-F5344CB8AC3E}">
        <p14:creationId xmlns:p14="http://schemas.microsoft.com/office/powerpoint/2010/main" val="3652679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44CC3F9-E82C-4840-8941-478D875CBAF1}"/>
              </a:ext>
            </a:extLst>
          </p:cNvPr>
          <p:cNvSpPr>
            <a:spLocks noGrp="1"/>
          </p:cNvSpPr>
          <p:nvPr>
            <p:ph type="sldNum" sz="quarter" idx="10"/>
          </p:nvPr>
        </p:nvSpPr>
        <p:spPr>
          <a:xfrm>
            <a:off x="6074034" y="6356351"/>
            <a:ext cx="578709" cy="365125"/>
          </a:xfrm>
          <a:prstGeom prst="rect">
            <a:avLst/>
          </a:prstGeom>
        </p:spPr>
        <p:txBody>
          <a:bodyPr/>
          <a:lstStyle>
            <a:lvl1pPr algn="ctr">
              <a:defRPr sz="1200" b="0">
                <a:latin typeface="+mn-lt"/>
              </a:defRPr>
            </a:lvl1pPr>
          </a:lstStyle>
          <a:p>
            <a:fld id="{73DC115C-BDF1-4C47-9B8B-D6B5A430CBAF}" type="slidenum">
              <a:rPr lang="en-US" smtClean="0"/>
              <a:pPr/>
              <a:t>‹#›</a:t>
            </a:fld>
            <a:endParaRPr lang="en-US" dirty="0"/>
          </a:p>
        </p:txBody>
      </p:sp>
    </p:spTree>
    <p:extLst>
      <p:ext uri="{BB962C8B-B14F-4D97-AF65-F5344CB8AC3E}">
        <p14:creationId xmlns:p14="http://schemas.microsoft.com/office/powerpoint/2010/main" val="3599034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C7E9C0-8F18-4423-9E33-7284D8BED0C0}" type="datetimeFigureOut">
              <a:rPr lang="en-US" smtClean="0"/>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215D05-36FE-4C55-B8DF-7719D1027CFE}"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11562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C7E9C0-8F18-4423-9E33-7284D8BED0C0}" type="datetimeFigureOut">
              <a:rPr lang="en-US" smtClean="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215D05-36FE-4C55-B8DF-7719D1027CFE}" type="slidenum">
              <a:rPr lang="en-US" smtClean="0"/>
              <a:t>‹#›</a:t>
            </a:fld>
            <a:endParaRPr lang="en-US" dirty="0"/>
          </a:p>
        </p:txBody>
      </p:sp>
    </p:spTree>
    <p:extLst>
      <p:ext uri="{BB962C8B-B14F-4D97-AF65-F5344CB8AC3E}">
        <p14:creationId xmlns:p14="http://schemas.microsoft.com/office/powerpoint/2010/main" val="374452425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C7E9C0-8F18-4423-9E33-7284D8BED0C0}" type="datetimeFigureOut">
              <a:rPr lang="en-US" smtClean="0"/>
              <a:t>5/14/2019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215D05-36FE-4C55-B8DF-7719D1027CFE}" type="slidenum">
              <a:rPr lang="en-US" smtClean="0"/>
              <a:t>‹#›</a:t>
            </a:fld>
            <a:endParaRPr lang="en-US" dirty="0"/>
          </a:p>
        </p:txBody>
      </p:sp>
    </p:spTree>
    <p:extLst>
      <p:ext uri="{BB962C8B-B14F-4D97-AF65-F5344CB8AC3E}">
        <p14:creationId xmlns:p14="http://schemas.microsoft.com/office/powerpoint/2010/main" val="396009941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C7E9C0-8F18-4423-9E33-7284D8BED0C0}" type="datetimeFigureOut">
              <a:rPr lang="en-US" smtClean="0"/>
              <a:t>5/14/2019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215D05-36FE-4C55-B8DF-7719D1027CFE}" type="slidenum">
              <a:rPr lang="en-US" smtClean="0"/>
              <a:t>‹#›</a:t>
            </a:fld>
            <a:endParaRPr lang="en-US" dirty="0"/>
          </a:p>
        </p:txBody>
      </p:sp>
    </p:spTree>
    <p:extLst>
      <p:ext uri="{BB962C8B-B14F-4D97-AF65-F5344CB8AC3E}">
        <p14:creationId xmlns:p14="http://schemas.microsoft.com/office/powerpoint/2010/main" val="153023356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0CFDE70-99AC-4ECF-8CAD-03C84C11C194}" type="datetimeFigureOut">
              <a:rPr lang="en-US" smtClean="0"/>
              <a:t>5/14/2019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1176205-358A-4A52-9AAA-18C4D93BED86}" type="slidenum">
              <a:rPr lang="en-US" smtClean="0"/>
              <a:t>‹#›</a:t>
            </a:fld>
            <a:endParaRPr lang="en-US"/>
          </a:p>
        </p:txBody>
      </p:sp>
    </p:spTree>
    <p:extLst>
      <p:ext uri="{BB962C8B-B14F-4D97-AF65-F5344CB8AC3E}">
        <p14:creationId xmlns:p14="http://schemas.microsoft.com/office/powerpoint/2010/main" val="1394364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274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71121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77390" y="2086892"/>
            <a:ext cx="2362200" cy="2286000"/>
          </a:xfrm>
        </p:spPr>
        <p:txBody>
          <a:bodyPr anchor="ctr" anchorCtr="0">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1038" y="5791200"/>
            <a:ext cx="2362200" cy="51400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1203" y="6459784"/>
            <a:ext cx="2618510" cy="365125"/>
          </a:xfrm>
        </p:spPr>
        <p:txBody>
          <a:bodyPr/>
          <a:lstStyle>
            <a:lvl1pPr algn="l">
              <a:defRPr/>
            </a:lvl1pPr>
          </a:lstStyle>
          <a:p>
            <a:fld id="{4EC7E9C0-8F18-4423-9E33-7284D8BED0C0}" type="datetimeFigureOut">
              <a:rPr lang="en-US" smtClean="0"/>
              <a:t>5/14/2019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8215D05-36FE-4C55-B8DF-7719D1027CFE}" type="slidenum">
              <a:rPr lang="en-US" smtClean="0"/>
              <a:t>‹#›</a:t>
            </a:fld>
            <a:endParaRPr lang="en-US" dirty="0"/>
          </a:p>
        </p:txBody>
      </p:sp>
    </p:spTree>
    <p:extLst>
      <p:ext uri="{BB962C8B-B14F-4D97-AF65-F5344CB8AC3E}">
        <p14:creationId xmlns:p14="http://schemas.microsoft.com/office/powerpoint/2010/main" val="313131917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C7E9C0-8F18-4423-9E33-7284D8BED0C0}" type="datetimeFigureOut">
              <a:rPr lang="en-US" smtClean="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215D05-36FE-4C55-B8DF-7719D1027CFE}" type="slidenum">
              <a:rPr lang="en-US" smtClean="0"/>
              <a:t>‹#›</a:t>
            </a:fld>
            <a:endParaRPr lang="en-US" dirty="0"/>
          </a:p>
        </p:txBody>
      </p:sp>
    </p:spTree>
    <p:extLst>
      <p:ext uri="{BB962C8B-B14F-4D97-AF65-F5344CB8AC3E}">
        <p14:creationId xmlns:p14="http://schemas.microsoft.com/office/powerpoint/2010/main" val="304863775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7E9C0-8F18-4423-9E33-7284D8BED0C0}" type="datetimeFigureOut">
              <a:rPr lang="en-US" smtClean="0"/>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215D05-36FE-4C55-B8DF-7719D1027CFE}" type="slidenum">
              <a:rPr lang="en-US" smtClean="0"/>
              <a:t>‹#›</a:t>
            </a:fld>
            <a:endParaRPr lang="en-US" dirty="0"/>
          </a:p>
        </p:txBody>
      </p:sp>
    </p:spTree>
    <p:extLst>
      <p:ext uri="{BB962C8B-B14F-4D97-AF65-F5344CB8AC3E}">
        <p14:creationId xmlns:p14="http://schemas.microsoft.com/office/powerpoint/2010/main" val="249799453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7E9C0-8F18-4423-9E33-7284D8BED0C0}" type="datetimeFigureOut">
              <a:rPr lang="en-US" smtClean="0"/>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215D05-36FE-4C55-B8DF-7719D1027CFE}" type="slidenum">
              <a:rPr lang="en-US" smtClean="0"/>
              <a:t>‹#›</a:t>
            </a:fld>
            <a:endParaRPr lang="en-US" dirty="0"/>
          </a:p>
        </p:txBody>
      </p:sp>
    </p:spTree>
    <p:extLst>
      <p:ext uri="{BB962C8B-B14F-4D97-AF65-F5344CB8AC3E}">
        <p14:creationId xmlns:p14="http://schemas.microsoft.com/office/powerpoint/2010/main" val="400132182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44CC3F9-E82C-4840-8941-478D875CBAF1}"/>
              </a:ext>
            </a:extLst>
          </p:cNvPr>
          <p:cNvSpPr>
            <a:spLocks noGrp="1"/>
          </p:cNvSpPr>
          <p:nvPr>
            <p:ph type="sldNum" sz="quarter" idx="10"/>
          </p:nvPr>
        </p:nvSpPr>
        <p:spPr>
          <a:xfrm>
            <a:off x="6074034" y="6356351"/>
            <a:ext cx="578709" cy="365125"/>
          </a:xfrm>
          <a:prstGeom prst="rect">
            <a:avLst/>
          </a:prstGeom>
        </p:spPr>
        <p:txBody>
          <a:bodyPr/>
          <a:lstStyle>
            <a:lvl1pPr algn="ctr">
              <a:defRPr sz="1200" b="0">
                <a:latin typeface="+mn-lt"/>
              </a:defRPr>
            </a:lvl1pPr>
          </a:lstStyle>
          <a:p>
            <a:fld id="{73DC115C-BDF1-4C47-9B8B-D6B5A430CBAF}" type="slidenum">
              <a:rPr lang="en-US" smtClean="0"/>
              <a:pPr/>
              <a:t>‹#›</a:t>
            </a:fld>
            <a:endParaRPr lang="en-US" dirty="0"/>
          </a:p>
        </p:txBody>
      </p:sp>
    </p:spTree>
    <p:extLst>
      <p:ext uri="{BB962C8B-B14F-4D97-AF65-F5344CB8AC3E}">
        <p14:creationId xmlns:p14="http://schemas.microsoft.com/office/powerpoint/2010/main" val="1588622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_Cover">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1467BC8C-E7BE-417E-92C5-3684FBACEF3B}"/>
              </a:ext>
            </a:extLst>
          </p:cNvPr>
          <p:cNvSpPr>
            <a:spLocks noGrp="1"/>
          </p:cNvSpPr>
          <p:nvPr>
            <p:ph type="pic" sz="quarter" idx="11"/>
          </p:nvPr>
        </p:nvSpPr>
        <p:spPr>
          <a:xfrm>
            <a:off x="2" y="1617816"/>
            <a:ext cx="12191997" cy="4011504"/>
          </a:xfrm>
          <a:prstGeom prst="rect">
            <a:avLst/>
          </a:prstGeom>
        </p:spPr>
        <p:txBody>
          <a:bodyPr/>
          <a:lstStyle>
            <a:lvl1pPr>
              <a:defRPr/>
            </a:lvl1pPr>
          </a:lstStyle>
          <a:p>
            <a:endParaRPr lang="en-US" dirty="0"/>
          </a:p>
          <a:p>
            <a:r>
              <a:rPr lang="en-US" dirty="0"/>
              <a:t>Picture</a:t>
            </a:r>
          </a:p>
        </p:txBody>
      </p:sp>
      <p:sp>
        <p:nvSpPr>
          <p:cNvPr id="6" name="Rectangle 5">
            <a:extLst>
              <a:ext uri="{FF2B5EF4-FFF2-40B4-BE49-F238E27FC236}">
                <a16:creationId xmlns:a16="http://schemas.microsoft.com/office/drawing/2014/main" id="{B107A84D-CC63-467E-88C8-5B91AF2B7CF0}"/>
              </a:ext>
            </a:extLst>
          </p:cNvPr>
          <p:cNvSpPr/>
          <p:nvPr userDrawn="1"/>
        </p:nvSpPr>
        <p:spPr>
          <a:xfrm>
            <a:off x="2" y="5629320"/>
            <a:ext cx="12191999" cy="1233377"/>
          </a:xfrm>
          <a:prstGeom prst="rect">
            <a:avLst/>
          </a:prstGeom>
          <a:solidFill>
            <a:srgbClr val="32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ysClr val="windowText" lastClr="000000"/>
              </a:solidFill>
            </a:endParaRPr>
          </a:p>
        </p:txBody>
      </p:sp>
      <p:pic>
        <p:nvPicPr>
          <p:cNvPr id="7" name="Picture 6">
            <a:extLst>
              <a:ext uri="{FF2B5EF4-FFF2-40B4-BE49-F238E27FC236}">
                <a16:creationId xmlns:a16="http://schemas.microsoft.com/office/drawing/2014/main" id="{2C0E0241-AD5B-4E86-BFAA-2C1A6E35ED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29" y="0"/>
            <a:ext cx="12209929" cy="1617816"/>
          </a:xfrm>
          <a:prstGeom prst="rect">
            <a:avLst/>
          </a:prstGeom>
        </p:spPr>
      </p:pic>
      <p:sp>
        <p:nvSpPr>
          <p:cNvPr id="8" name="TextBox 7">
            <a:extLst>
              <a:ext uri="{FF2B5EF4-FFF2-40B4-BE49-F238E27FC236}">
                <a16:creationId xmlns:a16="http://schemas.microsoft.com/office/drawing/2014/main" id="{C81AA2A5-F741-4844-838D-A582A69741F9}"/>
              </a:ext>
            </a:extLst>
          </p:cNvPr>
          <p:cNvSpPr txBox="1"/>
          <p:nvPr userDrawn="1"/>
        </p:nvSpPr>
        <p:spPr>
          <a:xfrm>
            <a:off x="6396719" y="6500261"/>
            <a:ext cx="5689600" cy="253916"/>
          </a:xfrm>
          <a:prstGeom prst="rect">
            <a:avLst/>
          </a:prstGeom>
          <a:noFill/>
        </p:spPr>
        <p:txBody>
          <a:bodyPr wrap="square" rtlCol="0">
            <a:spAutoFit/>
          </a:bodyPr>
          <a:lstStyle/>
          <a:p>
            <a:pPr algn="r"/>
            <a:r>
              <a:rPr lang="en-US" sz="1050" b="1" dirty="0">
                <a:solidFill>
                  <a:schemeClr val="bg1"/>
                </a:solidFill>
              </a:rPr>
              <a:t>©2019 Avalon Consulting Group. All Rights Reserved. </a:t>
            </a:r>
          </a:p>
        </p:txBody>
      </p:sp>
      <p:sp>
        <p:nvSpPr>
          <p:cNvPr id="10" name="Text Placeholder 2">
            <a:extLst>
              <a:ext uri="{FF2B5EF4-FFF2-40B4-BE49-F238E27FC236}">
                <a16:creationId xmlns:a16="http://schemas.microsoft.com/office/drawing/2014/main" id="{FC352F03-75B3-4F83-9BF9-BC28C16EF54E}"/>
              </a:ext>
            </a:extLst>
          </p:cNvPr>
          <p:cNvSpPr>
            <a:spLocks noGrp="1"/>
          </p:cNvSpPr>
          <p:nvPr>
            <p:ph type="body" sz="quarter" idx="10" hasCustomPrompt="1"/>
          </p:nvPr>
        </p:nvSpPr>
        <p:spPr>
          <a:xfrm>
            <a:off x="4734984" y="496580"/>
            <a:ext cx="7457017" cy="830263"/>
          </a:xfrm>
          <a:prstGeom prst="rect">
            <a:avLst/>
          </a:prstGeom>
        </p:spPr>
        <p:txBody>
          <a:bodyPr/>
          <a:lstStyle>
            <a:lvl1pPr marL="0" indent="0">
              <a:buNone/>
              <a:defRPr b="1" baseline="0">
                <a:solidFill>
                  <a:schemeClr val="bg1"/>
                </a:solidFill>
              </a:defRPr>
            </a:lvl1pPr>
            <a:lvl2pPr marL="457200" indent="0">
              <a:buNone/>
              <a:defRPr b="1" i="1">
                <a:solidFill>
                  <a:schemeClr val="bg1"/>
                </a:solidFill>
                <a:latin typeface="+mj-lt"/>
              </a:defRPr>
            </a:lvl2pPr>
          </a:lstStyle>
          <a:p>
            <a:pPr lvl="0"/>
            <a:r>
              <a:rPr lang="en-US" dirty="0"/>
              <a:t>Header Text to go here</a:t>
            </a:r>
          </a:p>
          <a:p>
            <a:pPr lvl="1"/>
            <a:r>
              <a:rPr lang="en-US" dirty="0" err="1"/>
              <a:t>Subheader</a:t>
            </a:r>
            <a:r>
              <a:rPr lang="en-US" dirty="0"/>
              <a:t> text</a:t>
            </a:r>
          </a:p>
        </p:txBody>
      </p:sp>
      <p:sp>
        <p:nvSpPr>
          <p:cNvPr id="11" name="Text Placeholder 14">
            <a:extLst>
              <a:ext uri="{FF2B5EF4-FFF2-40B4-BE49-F238E27FC236}">
                <a16:creationId xmlns:a16="http://schemas.microsoft.com/office/drawing/2014/main" id="{95F095DA-A3F4-418E-AB11-E8A06C0E3E59}"/>
              </a:ext>
            </a:extLst>
          </p:cNvPr>
          <p:cNvSpPr>
            <a:spLocks noGrp="1"/>
          </p:cNvSpPr>
          <p:nvPr>
            <p:ph type="body" sz="quarter" idx="12" hasCustomPrompt="1"/>
          </p:nvPr>
        </p:nvSpPr>
        <p:spPr>
          <a:xfrm>
            <a:off x="7981508" y="5672920"/>
            <a:ext cx="3841897" cy="579024"/>
          </a:xfrm>
          <a:prstGeom prst="rect">
            <a:avLst/>
          </a:prstGeom>
        </p:spPr>
        <p:txBody>
          <a:bodyPr/>
          <a:lstStyle>
            <a:lvl2pPr marL="457200" indent="0">
              <a:buNone/>
              <a:defRPr sz="2000" b="1">
                <a:solidFill>
                  <a:schemeClr val="bg1"/>
                </a:solidFill>
              </a:defRPr>
            </a:lvl2pPr>
          </a:lstStyle>
          <a:p>
            <a:pPr lvl="1"/>
            <a:r>
              <a:rPr lang="en-US" dirty="0"/>
              <a:t>Date</a:t>
            </a:r>
          </a:p>
        </p:txBody>
      </p:sp>
    </p:spTree>
    <p:extLst>
      <p:ext uri="{BB962C8B-B14F-4D97-AF65-F5344CB8AC3E}">
        <p14:creationId xmlns:p14="http://schemas.microsoft.com/office/powerpoint/2010/main" val="1969275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95185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693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700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530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878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797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620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94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375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325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0767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descr="New_Green_interna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204095" cy="1328928"/>
          </a:xfrm>
          <a:prstGeom prst="rect">
            <a:avLst/>
          </a:prstGeom>
        </p:spPr>
      </p:pic>
    </p:spTree>
    <p:extLst>
      <p:ext uri="{BB962C8B-B14F-4D97-AF65-F5344CB8AC3E}">
        <p14:creationId xmlns:p14="http://schemas.microsoft.com/office/powerpoint/2010/main" val="1437275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0335FC57-AF2E-43F3-8B25-9E2FB4454855}"/>
              </a:ext>
            </a:extLst>
          </p:cNvPr>
          <p:cNvSpPr>
            <a:spLocks noGrp="1"/>
          </p:cNvSpPr>
          <p:nvPr>
            <p:ph type="pic" sz="quarter" idx="11"/>
          </p:nvPr>
        </p:nvSpPr>
        <p:spPr>
          <a:xfrm>
            <a:off x="0" y="3017523"/>
            <a:ext cx="12192000" cy="2708765"/>
          </a:xfrm>
          <a:prstGeom prst="rect">
            <a:avLst/>
          </a:prstGeom>
        </p:spPr>
        <p:txBody>
          <a:bodyPr/>
          <a:lstStyle/>
          <a:p>
            <a:endParaRPr lang="en-US" dirty="0"/>
          </a:p>
        </p:txBody>
      </p:sp>
      <p:pic>
        <p:nvPicPr>
          <p:cNvPr id="5" name="Picture 4">
            <a:extLst>
              <a:ext uri="{FF2B5EF4-FFF2-40B4-BE49-F238E27FC236}">
                <a16:creationId xmlns:a16="http://schemas.microsoft.com/office/drawing/2014/main" id="{9FFCF210-4FD6-4485-AF7D-0C4FFADCD3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0931" y="5726288"/>
            <a:ext cx="12222931" cy="1131715"/>
          </a:xfrm>
          <a:prstGeom prst="rect">
            <a:avLst/>
          </a:prstGeom>
        </p:spPr>
      </p:pic>
      <p:pic>
        <p:nvPicPr>
          <p:cNvPr id="6" name="Picture 5">
            <a:extLst>
              <a:ext uri="{FF2B5EF4-FFF2-40B4-BE49-F238E27FC236}">
                <a16:creationId xmlns:a16="http://schemas.microsoft.com/office/drawing/2014/main" id="{88EE911E-6AE7-49FD-925C-3714E44BD9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5099" y="484438"/>
            <a:ext cx="3337284" cy="912797"/>
          </a:xfrm>
          <a:prstGeom prst="rect">
            <a:avLst/>
          </a:prstGeom>
        </p:spPr>
      </p:pic>
      <p:sp>
        <p:nvSpPr>
          <p:cNvPr id="7" name="Title 1">
            <a:extLst>
              <a:ext uri="{FF2B5EF4-FFF2-40B4-BE49-F238E27FC236}">
                <a16:creationId xmlns:a16="http://schemas.microsoft.com/office/drawing/2014/main" id="{AF3E34B6-02D9-488D-B0A2-6BB1C5631807}"/>
              </a:ext>
            </a:extLst>
          </p:cNvPr>
          <p:cNvSpPr>
            <a:spLocks noGrp="1"/>
          </p:cNvSpPr>
          <p:nvPr>
            <p:ph type="title" hasCustomPrompt="1"/>
          </p:nvPr>
        </p:nvSpPr>
        <p:spPr>
          <a:xfrm>
            <a:off x="978196" y="1724883"/>
            <a:ext cx="10722501" cy="837567"/>
          </a:xfrm>
          <a:prstGeom prst="rect">
            <a:avLst/>
          </a:prstGeom>
        </p:spPr>
        <p:txBody>
          <a:bodyPr/>
          <a:lstStyle>
            <a:lvl1pPr>
              <a:defRPr baseline="0">
                <a:solidFill>
                  <a:schemeClr val="accent5"/>
                </a:solidFill>
                <a:latin typeface="+mn-lt"/>
              </a:defRPr>
            </a:lvl1pPr>
          </a:lstStyle>
          <a:p>
            <a:r>
              <a:rPr lang="en-US" dirty="0"/>
              <a:t>Title Page</a:t>
            </a:r>
          </a:p>
        </p:txBody>
      </p:sp>
    </p:spTree>
    <p:extLst>
      <p:ext uri="{BB962C8B-B14F-4D97-AF65-F5344CB8AC3E}">
        <p14:creationId xmlns:p14="http://schemas.microsoft.com/office/powerpoint/2010/main" val="3993735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8A39F5D-6FFD-41E4-939B-B76DC4470408}" type="datetimeFigureOut">
              <a:rPr lang="en-US" smtClean="0"/>
              <a:t>5/14/2019</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9EBB33A1-6FE8-4373-B374-250FF2083C59}" type="slidenum">
              <a:rPr lang="en-US" smtClean="0"/>
              <a:t>‹#›</a:t>
            </a:fld>
            <a:endParaRPr lang="en-US"/>
          </a:p>
        </p:txBody>
      </p:sp>
    </p:spTree>
    <p:extLst>
      <p:ext uri="{BB962C8B-B14F-4D97-AF65-F5344CB8AC3E}">
        <p14:creationId xmlns:p14="http://schemas.microsoft.com/office/powerpoint/2010/main" val="140629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A39F5D-6FFD-41E4-939B-B76DC4470408}"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B33A1-6FE8-4373-B374-250FF2083C5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683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7E9C0-8F18-4423-9E33-7284D8BED0C0}" type="datetimeFigureOut">
              <a:rPr lang="en-US" smtClean="0"/>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215D05-36FE-4C55-B8DF-7719D1027CFE}" type="slidenum">
              <a:rPr lang="en-US" smtClean="0"/>
              <a:t>‹#›</a:t>
            </a:fld>
            <a:endParaRPr lang="en-US" dirty="0"/>
          </a:p>
        </p:txBody>
      </p:sp>
    </p:spTree>
    <p:extLst>
      <p:ext uri="{BB962C8B-B14F-4D97-AF65-F5344CB8AC3E}">
        <p14:creationId xmlns:p14="http://schemas.microsoft.com/office/powerpoint/2010/main" val="255105226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2" r:id="rId2"/>
    <p:sldLayoutId id="2147483665" r:id="rId3"/>
    <p:sldLayoutId id="2147483674" r:id="rId4"/>
    <p:sldLayoutId id="2147483676" r:id="rId5"/>
    <p:sldLayoutId id="2147483677" r:id="rId6"/>
    <p:sldLayoutId id="2147483679"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EC7E9C0-8F18-4423-9E33-7284D8BED0C0}" type="datetimeFigureOut">
              <a:rPr lang="en-US" smtClean="0"/>
              <a:t>5/14/2019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8215D05-36FE-4C55-B8DF-7719D1027CFE}"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93293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49.jpg"/><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56.emf"/></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27.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62.png"/><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65.jp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71.jpg"/></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80.jpg"/><Relationship Id="rId4" Type="http://schemas.openxmlformats.org/officeDocument/2006/relationships/image" Target="../media/image79.jp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88.jpe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92.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96.jpg"/></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99.jpg"/><Relationship Id="rId4" Type="http://schemas.openxmlformats.org/officeDocument/2006/relationships/image" Target="../media/image98.jpg"/></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119.png"/></Relationships>
</file>

<file path=ppt/slides/_rels/slide52.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pn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s>
</file>

<file path=ppt/slides/_rels/slide53.xml.rels><?xml version="1.0" encoding="UTF-8" standalone="yes"?>
<Relationships xmlns="http://schemas.openxmlformats.org/package/2006/relationships"><Relationship Id="rId8" Type="http://schemas.openxmlformats.org/officeDocument/2006/relationships/image" Target="../media/image130.jpg"/><Relationship Id="rId3" Type="http://schemas.openxmlformats.org/officeDocument/2006/relationships/image" Target="../media/image125.jpeg"/><Relationship Id="rId7" Type="http://schemas.openxmlformats.org/officeDocument/2006/relationships/image" Target="../media/image129.jpg"/><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image" Target="../media/image128.jpg"/><Relationship Id="rId5" Type="http://schemas.openxmlformats.org/officeDocument/2006/relationships/image" Target="../media/image127.jpg"/><Relationship Id="rId4" Type="http://schemas.openxmlformats.org/officeDocument/2006/relationships/image" Target="../media/image126.jpeg"/><Relationship Id="rId9" Type="http://schemas.openxmlformats.org/officeDocument/2006/relationships/image" Target="../media/image131.jpg"/></Relationships>
</file>

<file path=ppt/slides/_rels/slide5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image" Target="../media/image135.jpg"/><Relationship Id="rId5" Type="http://schemas.openxmlformats.org/officeDocument/2006/relationships/image" Target="../media/image134.jpeg"/><Relationship Id="rId4" Type="http://schemas.openxmlformats.org/officeDocument/2006/relationships/image" Target="../media/image133.jpg"/></Relationships>
</file>

<file path=ppt/slides/_rels/slide55.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138.jpeg"/></Relationships>
</file>

<file path=ppt/slides/_rels/slide5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5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image" Target="../media/image146.jpg"/><Relationship Id="rId5" Type="http://schemas.openxmlformats.org/officeDocument/2006/relationships/image" Target="../media/image145.jpeg"/><Relationship Id="rId4" Type="http://schemas.openxmlformats.org/officeDocument/2006/relationships/image" Target="../media/image144.jpeg"/></Relationships>
</file>

<file path=ppt/slides/_rels/slide59.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148.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61.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150.jpg"/></Relationships>
</file>

<file path=ppt/slides/_rels/slide6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3.xml"/><Relationship Id="rId1" Type="http://schemas.openxmlformats.org/officeDocument/2006/relationships/slideLayout" Target="../slideLayouts/slideLayout14.xml"/><Relationship Id="rId5" Type="http://schemas.openxmlformats.org/officeDocument/2006/relationships/image" Target="../media/image154.jpeg"/><Relationship Id="rId4" Type="http://schemas.openxmlformats.org/officeDocument/2006/relationships/image" Target="../media/image153.jpeg"/></Relationships>
</file>

<file path=ppt/slides/_rels/slide64.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64.xml"/><Relationship Id="rId1" Type="http://schemas.openxmlformats.org/officeDocument/2006/relationships/slideLayout" Target="../slideLayouts/slideLayout14.xml"/><Relationship Id="rId6" Type="http://schemas.openxmlformats.org/officeDocument/2006/relationships/image" Target="../media/image158.jpeg"/><Relationship Id="rId5" Type="http://schemas.openxmlformats.org/officeDocument/2006/relationships/image" Target="../media/image157.jpg"/><Relationship Id="rId4" Type="http://schemas.openxmlformats.org/officeDocument/2006/relationships/image" Target="../media/image156.jpg"/></Relationships>
</file>

<file path=ppt/slides/_rels/slide65.xml.rels><?xml version="1.0" encoding="UTF-8" standalone="yes"?>
<Relationships xmlns="http://schemas.openxmlformats.org/package/2006/relationships"><Relationship Id="rId3" Type="http://schemas.openxmlformats.org/officeDocument/2006/relationships/image" Target="../media/image159.jpg"/><Relationship Id="rId7" Type="http://schemas.openxmlformats.org/officeDocument/2006/relationships/image" Target="../media/image163.jpg"/><Relationship Id="rId2" Type="http://schemas.openxmlformats.org/officeDocument/2006/relationships/notesSlide" Target="../notesSlides/notesSlide65.xml"/><Relationship Id="rId1" Type="http://schemas.openxmlformats.org/officeDocument/2006/relationships/slideLayout" Target="../slideLayouts/slideLayout14.xml"/><Relationship Id="rId6" Type="http://schemas.openxmlformats.org/officeDocument/2006/relationships/image" Target="../media/image162.jpg"/><Relationship Id="rId5" Type="http://schemas.openxmlformats.org/officeDocument/2006/relationships/image" Target="../media/image161.jpg"/><Relationship Id="rId4" Type="http://schemas.openxmlformats.org/officeDocument/2006/relationships/image" Target="../media/image160.jpg"/></Relationships>
</file>

<file path=ppt/slides/_rels/slide6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166.jpeg"/></Relationships>
</file>

<file path=ppt/slides/_rels/slide6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8.xml"/><Relationship Id="rId1" Type="http://schemas.openxmlformats.org/officeDocument/2006/relationships/slideLayout" Target="../slideLayouts/slideLayout14.xml"/><Relationship Id="rId5" Type="http://schemas.openxmlformats.org/officeDocument/2006/relationships/image" Target="../media/image169.jpeg"/><Relationship Id="rId4" Type="http://schemas.openxmlformats.org/officeDocument/2006/relationships/image" Target="../media/image168.jpeg"/></Relationships>
</file>

<file path=ppt/slides/_rels/slide6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9.xml"/><Relationship Id="rId1" Type="http://schemas.openxmlformats.org/officeDocument/2006/relationships/slideLayout" Target="../slideLayouts/slideLayout14.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0.xml"/><Relationship Id="rId1" Type="http://schemas.openxmlformats.org/officeDocument/2006/relationships/slideLayout" Target="../slideLayouts/slideLayout14.xml"/><Relationship Id="rId4" Type="http://schemas.openxmlformats.org/officeDocument/2006/relationships/image" Target="../media/image175.png"/></Relationships>
</file>

<file path=ppt/slides/_rels/slide71.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73.xml"/><Relationship Id="rId1" Type="http://schemas.openxmlformats.org/officeDocument/2006/relationships/slideLayout" Target="../slideLayouts/slideLayout14.xml"/><Relationship Id="rId4" Type="http://schemas.openxmlformats.org/officeDocument/2006/relationships/comments" Target="../comments/comment1.xml"/></Relationships>
</file>

<file path=ppt/slides/_rels/slide7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74.xml"/><Relationship Id="rId1" Type="http://schemas.openxmlformats.org/officeDocument/2006/relationships/slideLayout" Target="../slideLayouts/slideLayout14.xml"/><Relationship Id="rId5" Type="http://schemas.openxmlformats.org/officeDocument/2006/relationships/image" Target="../media/image180.jpeg"/><Relationship Id="rId4" Type="http://schemas.openxmlformats.org/officeDocument/2006/relationships/image" Target="../media/image179.jpeg"/></Relationships>
</file>

<file path=ppt/slides/_rels/slide75.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8.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3.jpeg"/><Relationship Id="rId7" Type="http://schemas.openxmlformats.org/officeDocument/2006/relationships/diagramColors" Target="../diagrams/colors2.xml"/><Relationship Id="rId2" Type="http://schemas.openxmlformats.org/officeDocument/2006/relationships/notesSlide" Target="../notesSlides/notesSlide79.xml"/><Relationship Id="rId1" Type="http://schemas.openxmlformats.org/officeDocument/2006/relationships/slideLayout" Target="../slideLayouts/slideLayout14.xml"/><Relationship Id="rId6" Type="http://schemas.openxmlformats.org/officeDocument/2006/relationships/diagramQuickStyle" Target="../diagrams/quickStyle2.xml"/><Relationship Id="rId11" Type="http://schemas.openxmlformats.org/officeDocument/2006/relationships/image" Target="../media/image186.jpeg"/><Relationship Id="rId5" Type="http://schemas.openxmlformats.org/officeDocument/2006/relationships/diagramLayout" Target="../diagrams/layout2.xml"/><Relationship Id="rId10" Type="http://schemas.openxmlformats.org/officeDocument/2006/relationships/image" Target="../media/image185.jpeg"/><Relationship Id="rId4" Type="http://schemas.openxmlformats.org/officeDocument/2006/relationships/diagramData" Target="../diagrams/data2.xml"/><Relationship Id="rId9" Type="http://schemas.openxmlformats.org/officeDocument/2006/relationships/image" Target="../media/image184.png"/></Relationships>
</file>

<file path=ppt/slides/_rels/slide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hyperlink" Target="mailto:kerrik@avalonconsulting.net" TargetMode="External"/><Relationship Id="rId2" Type="http://schemas.openxmlformats.org/officeDocument/2006/relationships/notesSlide" Target="../notesSlides/notesSlide80.xml"/><Relationship Id="rId1" Type="http://schemas.openxmlformats.org/officeDocument/2006/relationships/slideLayout" Target="../slideLayouts/slideLayout14.xml"/><Relationship Id="rId5" Type="http://schemas.openxmlformats.org/officeDocument/2006/relationships/image" Target="../media/image187.png"/><Relationship Id="rId4" Type="http://schemas.openxmlformats.org/officeDocument/2006/relationships/hyperlink" Target="mailto:dbl@eidolonnyc.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p:cNvSpPr/>
          <p:nvPr/>
        </p:nvSpPr>
        <p:spPr>
          <a:xfrm rot="10800000">
            <a:off x="6544920" y="0"/>
            <a:ext cx="5638913" cy="6858000"/>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741724"/>
            <a:ext cx="8827247" cy="1470025"/>
          </a:xfrm>
        </p:spPr>
        <p:txBody>
          <a:bodyPr anchor="ctr" anchorCtr="0"/>
          <a:lstStyle/>
          <a:p>
            <a:r>
              <a:rPr lang="en-US" dirty="0">
                <a:latin typeface="Calibri (Headings)"/>
              </a:rPr>
              <a:t>Direct Marketing 201:</a:t>
            </a:r>
            <a:br>
              <a:rPr lang="en-US" dirty="0">
                <a:latin typeface="Calibri (Headings)"/>
              </a:rPr>
            </a:br>
            <a:r>
              <a:rPr lang="en-US" dirty="0">
                <a:latin typeface="Calibri (Headings)"/>
              </a:rPr>
              <a:t>The Metrics of </a:t>
            </a:r>
            <a:r>
              <a:rPr lang="en-US" dirty="0">
                <a:solidFill>
                  <a:schemeClr val="accent3"/>
                </a:solidFill>
                <a:latin typeface="AR CHRISTY" panose="02000000000000000000" pitchFamily="2" charset="0"/>
              </a:rPr>
              <a:t>Creative</a:t>
            </a:r>
            <a:r>
              <a:rPr lang="en-US" dirty="0">
                <a:latin typeface="Calibri (Headings)"/>
              </a:rPr>
              <a:t> Testing</a:t>
            </a:r>
            <a:endParaRPr lang="en-US" dirty="0"/>
          </a:p>
        </p:txBody>
      </p:sp>
      <p:sp>
        <p:nvSpPr>
          <p:cNvPr id="3" name="Subtitle 2"/>
          <p:cNvSpPr>
            <a:spLocks noGrp="1"/>
          </p:cNvSpPr>
          <p:nvPr>
            <p:ph type="subTitle" idx="1"/>
          </p:nvPr>
        </p:nvSpPr>
        <p:spPr>
          <a:xfrm>
            <a:off x="1130281" y="4106873"/>
            <a:ext cx="2523403" cy="1170141"/>
          </a:xfrm>
        </p:spPr>
        <p:txBody>
          <a:bodyPr anchor="ctr" anchorCtr="0"/>
          <a:lstStyle/>
          <a:p>
            <a:pPr algn="l">
              <a:lnSpc>
                <a:spcPts val="1900"/>
              </a:lnSpc>
              <a:spcBef>
                <a:spcPts val="0"/>
              </a:spcBef>
            </a:pPr>
            <a:r>
              <a:rPr lang="en-US" dirty="0"/>
              <a:t>Kerri Kerr</a:t>
            </a:r>
          </a:p>
          <a:p>
            <a:pPr algn="l">
              <a:lnSpc>
                <a:spcPts val="1900"/>
              </a:lnSpc>
              <a:spcBef>
                <a:spcPts val="0"/>
              </a:spcBef>
            </a:pPr>
            <a:r>
              <a:rPr lang="en-US" sz="1600" dirty="0"/>
              <a:t>Chief Operating Officer</a:t>
            </a:r>
          </a:p>
          <a:p>
            <a:pPr algn="l">
              <a:lnSpc>
                <a:spcPts val="1900"/>
              </a:lnSpc>
              <a:spcBef>
                <a:spcPts val="0"/>
              </a:spcBef>
            </a:pPr>
            <a:r>
              <a:rPr lang="en-US" sz="1600" dirty="0"/>
              <a:t>Avalon Consulting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3414" y="657384"/>
            <a:ext cx="2128892" cy="505778"/>
          </a:xfrm>
          <a:prstGeom prst="rect">
            <a:avLst/>
          </a:prstGeom>
        </p:spPr>
      </p:pic>
      <p:sp>
        <p:nvSpPr>
          <p:cNvPr id="8" name="TextBox 7"/>
          <p:cNvSpPr txBox="1"/>
          <p:nvPr/>
        </p:nvSpPr>
        <p:spPr>
          <a:xfrm>
            <a:off x="8382000" y="5314953"/>
            <a:ext cx="2514600" cy="584775"/>
          </a:xfrm>
          <a:prstGeom prst="rect">
            <a:avLst/>
          </a:prstGeom>
          <a:noFill/>
        </p:spPr>
        <p:txBody>
          <a:bodyPr wrap="square" rtlCol="0">
            <a:spAutoFit/>
          </a:bodyPr>
          <a:lstStyle/>
          <a:p>
            <a:r>
              <a:rPr lang="en-US" sz="3200" dirty="0">
                <a:solidFill>
                  <a:schemeClr val="bg2"/>
                </a:solidFill>
                <a:latin typeface="Gotham Bold" pitchFamily="50" charset="0"/>
                <a:cs typeface="Aharoni" panose="02010803020104030203" pitchFamily="2" charset="-79"/>
              </a:rPr>
              <a:t>#DM201</a:t>
            </a:r>
          </a:p>
        </p:txBody>
      </p:sp>
      <p:sp>
        <p:nvSpPr>
          <p:cNvPr id="13" name="Isosceles Triangle 12"/>
          <p:cNvSpPr/>
          <p:nvPr/>
        </p:nvSpPr>
        <p:spPr>
          <a:xfrm>
            <a:off x="6544920" y="2764465"/>
            <a:ext cx="5670812" cy="4093535"/>
          </a:xfrm>
          <a:prstGeom prst="triangle">
            <a:avLst>
              <a:gd name="adj" fmla="val 403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p:cNvSpPr txBox="1">
            <a:spLocks/>
          </p:cNvSpPr>
          <p:nvPr/>
        </p:nvSpPr>
        <p:spPr>
          <a:xfrm>
            <a:off x="3763097" y="4103350"/>
            <a:ext cx="3530438" cy="1211603"/>
          </a:xfrm>
          <a:prstGeom prst="rect">
            <a:avLst/>
          </a:prstGeom>
        </p:spPr>
        <p:txBody>
          <a:bodyPr anchor="ctr" anchorCtr="0"/>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ts val="1900"/>
              </a:lnSpc>
              <a:spcBef>
                <a:spcPts val="0"/>
              </a:spcBef>
            </a:pPr>
            <a:r>
              <a:rPr lang="en-US" dirty="0"/>
              <a:t>Dennis Lonergan</a:t>
            </a:r>
          </a:p>
          <a:p>
            <a:pPr algn="l">
              <a:lnSpc>
                <a:spcPts val="1900"/>
              </a:lnSpc>
              <a:spcBef>
                <a:spcPts val="0"/>
              </a:spcBef>
            </a:pPr>
            <a:r>
              <a:rPr lang="en-US" sz="1600" dirty="0"/>
              <a:t>President</a:t>
            </a:r>
          </a:p>
          <a:p>
            <a:pPr algn="l">
              <a:lnSpc>
                <a:spcPts val="1900"/>
              </a:lnSpc>
              <a:spcBef>
                <a:spcPts val="0"/>
              </a:spcBef>
            </a:pPr>
            <a:r>
              <a:rPr lang="en-US" sz="1600" dirty="0"/>
              <a:t>Eidolon Communications</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191" y="5167785"/>
            <a:ext cx="1993673" cy="73194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7600" y="5277014"/>
            <a:ext cx="2067184" cy="779213"/>
          </a:xfrm>
          <a:prstGeom prst="rect">
            <a:avLst/>
          </a:prstGeom>
        </p:spPr>
      </p:pic>
    </p:spTree>
    <p:extLst>
      <p:ext uri="{BB962C8B-B14F-4D97-AF65-F5344CB8AC3E}">
        <p14:creationId xmlns:p14="http://schemas.microsoft.com/office/powerpoint/2010/main" val="335466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6B338C-1352-4AD3-9554-DB2CD54CB03A}"/>
              </a:ext>
            </a:extLst>
          </p:cNvPr>
          <p:cNvSpPr>
            <a:spLocks noChangeArrowheads="1"/>
          </p:cNvSpPr>
          <p:nvPr/>
        </p:nvSpPr>
        <p:spPr bwMode="auto">
          <a:xfrm>
            <a:off x="2862437" y="1651218"/>
            <a:ext cx="6467126" cy="3631763"/>
          </a:xfrm>
          <a:prstGeom prst="rect">
            <a:avLst/>
          </a:prstGeom>
          <a:noFill/>
          <a:ln w="9525" algn="ctr">
            <a:noFill/>
            <a:miter lim="800000"/>
            <a:headEnd/>
            <a:tailEnd/>
          </a:ln>
        </p:spPr>
        <p:txBody>
          <a:bodyPr wrap="square">
            <a:spAutoFit/>
          </a:bodyPr>
          <a:lstStyle/>
          <a:p>
            <a:pPr marL="285750" indent="-285750">
              <a:spcAft>
                <a:spcPts val="1200"/>
              </a:spcAft>
              <a:buBlip>
                <a:blip r:embed="rId3">
                  <a:extLst/>
                </a:blip>
              </a:buBlip>
            </a:pPr>
            <a:r>
              <a:rPr lang="en-US" sz="3000" dirty="0">
                <a:solidFill>
                  <a:schemeClr val="accent2"/>
                </a:solidFill>
                <a:latin typeface="Calibri" panose="020F0502020204030204" pitchFamily="34" charset="0"/>
                <a:cs typeface="Calibri" panose="020F0502020204030204" pitchFamily="34" charset="0"/>
              </a:rPr>
              <a:t>Get People to open your solicitation</a:t>
            </a:r>
          </a:p>
          <a:p>
            <a:pPr marL="285750" indent="-285750">
              <a:spcAft>
                <a:spcPts val="1200"/>
              </a:spcAft>
              <a:buBlip>
                <a:blip r:embed="rId3">
                  <a:extLst/>
                </a:blip>
              </a:buBlip>
            </a:pPr>
            <a:r>
              <a:rPr lang="en-US" sz="3000" dirty="0">
                <a:solidFill>
                  <a:schemeClr val="accent2"/>
                </a:solidFill>
                <a:latin typeface="Calibri" panose="020F0502020204030204" pitchFamily="34" charset="0"/>
                <a:cs typeface="Calibri" panose="020F0502020204030204" pitchFamily="34" charset="0"/>
              </a:rPr>
              <a:t>Increase response/revenue</a:t>
            </a:r>
          </a:p>
          <a:p>
            <a:pPr marL="285750" indent="-285750">
              <a:spcAft>
                <a:spcPts val="1200"/>
              </a:spcAft>
              <a:buBlip>
                <a:blip r:embed="rId3">
                  <a:extLst/>
                </a:blip>
              </a:buBlip>
            </a:pPr>
            <a:r>
              <a:rPr lang="en-US" sz="3000" dirty="0">
                <a:solidFill>
                  <a:schemeClr val="accent2"/>
                </a:solidFill>
                <a:latin typeface="Calibri" panose="020F0502020204030204" pitchFamily="34" charset="0"/>
                <a:cs typeface="Calibri" panose="020F0502020204030204" pitchFamily="34" charset="0"/>
              </a:rPr>
              <a:t>Include engagement</a:t>
            </a:r>
          </a:p>
          <a:p>
            <a:pPr marL="285750" indent="-285750">
              <a:spcAft>
                <a:spcPts val="1200"/>
              </a:spcAft>
              <a:buBlip>
                <a:blip r:embed="rId3">
                  <a:extLst/>
                </a:blip>
              </a:buBlip>
            </a:pPr>
            <a:r>
              <a:rPr lang="en-US" sz="3000" dirty="0">
                <a:solidFill>
                  <a:schemeClr val="accent2"/>
                </a:solidFill>
                <a:latin typeface="Calibri" panose="020F0502020204030204" pitchFamily="34" charset="0"/>
                <a:cs typeface="Calibri" panose="020F0502020204030204" pitchFamily="34" charset="0"/>
              </a:rPr>
              <a:t>Settle an argument</a:t>
            </a:r>
          </a:p>
          <a:p>
            <a:pPr marL="285750" indent="-285750">
              <a:spcAft>
                <a:spcPts val="1200"/>
              </a:spcAft>
              <a:buBlip>
                <a:blip r:embed="rId3">
                  <a:extLst/>
                </a:blip>
              </a:buBlip>
            </a:pPr>
            <a:r>
              <a:rPr lang="en-US" sz="3000" dirty="0">
                <a:solidFill>
                  <a:schemeClr val="accent2"/>
                </a:solidFill>
                <a:latin typeface="Calibri" panose="020F0502020204030204" pitchFamily="34" charset="0"/>
                <a:cs typeface="Calibri" panose="020F0502020204030204" pitchFamily="34" charset="0"/>
              </a:rPr>
              <a:t>Determine what messaging resonates</a:t>
            </a:r>
          </a:p>
          <a:p>
            <a:pPr marL="285750" indent="-285750">
              <a:spcAft>
                <a:spcPts val="1200"/>
              </a:spcAft>
              <a:buBlip>
                <a:blip r:embed="rId3">
                  <a:extLst/>
                </a:blip>
              </a:buBlip>
            </a:pPr>
            <a:r>
              <a:rPr lang="en-US" sz="3000" dirty="0">
                <a:solidFill>
                  <a:schemeClr val="accent2"/>
                </a:solidFill>
                <a:latin typeface="Calibri" panose="020F0502020204030204" pitchFamily="34" charset="0"/>
                <a:cs typeface="Calibri" panose="020F0502020204030204" pitchFamily="34" charset="0"/>
              </a:rPr>
              <a:t>Save Costs</a:t>
            </a:r>
          </a:p>
        </p:txBody>
      </p:sp>
      <p:sp>
        <p:nvSpPr>
          <p:cNvPr id="5" name="Text Box 13">
            <a:extLst>
              <a:ext uri="{FF2B5EF4-FFF2-40B4-BE49-F238E27FC236}">
                <a16:creationId xmlns:a16="http://schemas.microsoft.com/office/drawing/2014/main" id="{7074F7C9-30F0-4E31-A930-96EC12868BAB}"/>
              </a:ext>
            </a:extLst>
          </p:cNvPr>
          <p:cNvSpPr txBox="1">
            <a:spLocks noChangeArrowheads="1"/>
          </p:cNvSpPr>
          <p:nvPr/>
        </p:nvSpPr>
        <p:spPr bwMode="auto">
          <a:xfrm>
            <a:off x="2631506" y="766431"/>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rgbClr val="002060"/>
                </a:solidFill>
                <a:latin typeface="Calibri" panose="020F0502020204030204" pitchFamily="34" charset="0"/>
                <a:cs typeface="Calibri" panose="020F0502020204030204" pitchFamily="34" charset="0"/>
              </a:rPr>
              <a:t>Testing Can Have Many Goals:</a:t>
            </a:r>
          </a:p>
        </p:txBody>
      </p:sp>
    </p:spTree>
    <p:extLst>
      <p:ext uri="{BB962C8B-B14F-4D97-AF65-F5344CB8AC3E}">
        <p14:creationId xmlns:p14="http://schemas.microsoft.com/office/powerpoint/2010/main" val="2241976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6B338C-1352-4AD3-9554-DB2CD54CB03A}"/>
              </a:ext>
            </a:extLst>
          </p:cNvPr>
          <p:cNvSpPr>
            <a:spLocks noChangeArrowheads="1"/>
          </p:cNvSpPr>
          <p:nvPr/>
        </p:nvSpPr>
        <p:spPr bwMode="auto">
          <a:xfrm>
            <a:off x="1828800" y="1651218"/>
            <a:ext cx="9629029" cy="3631763"/>
          </a:xfrm>
          <a:prstGeom prst="rect">
            <a:avLst/>
          </a:prstGeom>
          <a:noFill/>
          <a:ln w="9525" algn="ctr">
            <a:noFill/>
            <a:miter lim="800000"/>
            <a:headEnd/>
            <a:tailEnd/>
          </a:ln>
        </p:spPr>
        <p:txBody>
          <a:bodyPr wrap="square">
            <a:spAutoFit/>
          </a:bodyPr>
          <a:lstStyle/>
          <a:p>
            <a:pPr marL="457200" indent="-457200">
              <a:spcAft>
                <a:spcPts val="1200"/>
              </a:spcAft>
              <a:buFont typeface="Arial" panose="020B0604020202020204" pitchFamily="34" charset="0"/>
              <a:buChar char="•"/>
            </a:pPr>
            <a:r>
              <a:rPr lang="en-US" sz="3000" dirty="0">
                <a:solidFill>
                  <a:schemeClr val="accent2"/>
                </a:solidFill>
                <a:latin typeface="Calibri" panose="020F0502020204030204" pitchFamily="34" charset="0"/>
                <a:cs typeface="Calibri" panose="020F0502020204030204" pitchFamily="34" charset="0"/>
              </a:rPr>
              <a:t>What works for one client may not work for another</a:t>
            </a:r>
          </a:p>
          <a:p>
            <a:pPr marL="457200" indent="-457200">
              <a:spcAft>
                <a:spcPts val="1200"/>
              </a:spcAft>
              <a:buFont typeface="Arial" panose="020B0604020202020204" pitchFamily="34" charset="0"/>
              <a:buChar char="•"/>
            </a:pPr>
            <a:r>
              <a:rPr lang="en-US" sz="3000" dirty="0">
                <a:solidFill>
                  <a:schemeClr val="accent2"/>
                </a:solidFill>
                <a:latin typeface="Calibri" panose="020F0502020204030204" pitchFamily="34" charset="0"/>
                <a:cs typeface="Calibri" panose="020F0502020204030204" pitchFamily="34" charset="0"/>
              </a:rPr>
              <a:t>Seasonality may have impact</a:t>
            </a:r>
          </a:p>
          <a:p>
            <a:pPr marL="457200" indent="-457200">
              <a:spcAft>
                <a:spcPts val="1200"/>
              </a:spcAft>
              <a:buFont typeface="Arial" panose="020B0604020202020204" pitchFamily="34" charset="0"/>
              <a:buChar char="•"/>
            </a:pPr>
            <a:r>
              <a:rPr lang="en-US" sz="3000" dirty="0">
                <a:solidFill>
                  <a:schemeClr val="accent2"/>
                </a:solidFill>
                <a:latin typeface="Calibri" panose="020F0502020204030204" pitchFamily="34" charset="0"/>
                <a:cs typeface="Calibri" panose="020F0502020204030204" pitchFamily="34" charset="0"/>
              </a:rPr>
              <a:t>Current events may have impact</a:t>
            </a:r>
          </a:p>
          <a:p>
            <a:pPr marL="457200" indent="-457200">
              <a:spcAft>
                <a:spcPts val="1200"/>
              </a:spcAft>
              <a:buFont typeface="Arial" panose="020B0604020202020204" pitchFamily="34" charset="0"/>
              <a:buChar char="•"/>
            </a:pPr>
            <a:r>
              <a:rPr lang="en-US" sz="3000" dirty="0">
                <a:solidFill>
                  <a:schemeClr val="accent2"/>
                </a:solidFill>
                <a:latin typeface="Calibri" panose="020F0502020204030204" pitchFamily="34" charset="0"/>
                <a:cs typeface="Calibri" panose="020F0502020204030204" pitchFamily="34" charset="0"/>
              </a:rPr>
              <a:t>Strive to be counterintuitive</a:t>
            </a:r>
          </a:p>
          <a:p>
            <a:pPr marL="457200" indent="-457200">
              <a:spcAft>
                <a:spcPts val="1200"/>
              </a:spcAft>
              <a:buFont typeface="Arial" panose="020B0604020202020204" pitchFamily="34" charset="0"/>
              <a:buChar char="•"/>
            </a:pPr>
            <a:r>
              <a:rPr lang="en-US" sz="3000" dirty="0">
                <a:solidFill>
                  <a:schemeClr val="accent2"/>
                </a:solidFill>
                <a:latin typeface="Calibri" panose="020F0502020204030204" pitchFamily="34" charset="0"/>
                <a:cs typeface="Calibri" panose="020F0502020204030204" pitchFamily="34" charset="0"/>
              </a:rPr>
              <a:t>Picking favorites is the kiss of death!</a:t>
            </a:r>
          </a:p>
          <a:p>
            <a:pPr marL="457200" indent="-457200">
              <a:spcAft>
                <a:spcPts val="1200"/>
              </a:spcAft>
              <a:buFont typeface="Arial" panose="020B0604020202020204" pitchFamily="34" charset="0"/>
              <a:buChar char="•"/>
            </a:pPr>
            <a:endParaRPr lang="en-US" sz="3000" dirty="0">
              <a:solidFill>
                <a:schemeClr val="accent2"/>
              </a:solidFill>
              <a:latin typeface="Calibri" panose="020F0502020204030204" pitchFamily="34" charset="0"/>
              <a:cs typeface="Calibri" panose="020F0502020204030204" pitchFamily="34" charset="0"/>
            </a:endParaRPr>
          </a:p>
        </p:txBody>
      </p:sp>
      <p:sp>
        <p:nvSpPr>
          <p:cNvPr id="5" name="Text Box 13">
            <a:extLst>
              <a:ext uri="{FF2B5EF4-FFF2-40B4-BE49-F238E27FC236}">
                <a16:creationId xmlns:a16="http://schemas.microsoft.com/office/drawing/2014/main" id="{7074F7C9-30F0-4E31-A930-96EC12868BAB}"/>
              </a:ext>
            </a:extLst>
          </p:cNvPr>
          <p:cNvSpPr txBox="1">
            <a:spLocks noChangeArrowheads="1"/>
          </p:cNvSpPr>
          <p:nvPr/>
        </p:nvSpPr>
        <p:spPr bwMode="auto">
          <a:xfrm>
            <a:off x="2631506" y="766431"/>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rgbClr val="002060"/>
                </a:solidFill>
                <a:latin typeface="Calibri" panose="020F0502020204030204" pitchFamily="34" charset="0"/>
                <a:cs typeface="Calibri" panose="020F0502020204030204" pitchFamily="34" charset="0"/>
              </a:rPr>
              <a:t>Testing Can Have Many Caveats: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7065" t="16667" r="75627"/>
          <a:stretch/>
        </p:blipFill>
        <p:spPr>
          <a:xfrm flipH="1">
            <a:off x="1876474" y="1778434"/>
            <a:ext cx="195313" cy="53910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7065" t="16667" r="75627"/>
          <a:stretch/>
        </p:blipFill>
        <p:spPr>
          <a:xfrm flipH="1">
            <a:off x="1876473" y="2360358"/>
            <a:ext cx="195313" cy="539108"/>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7065" t="16667" r="75627"/>
          <a:stretch/>
        </p:blipFill>
        <p:spPr>
          <a:xfrm flipH="1">
            <a:off x="1876473" y="2970191"/>
            <a:ext cx="195313" cy="539108"/>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7065" t="16667" r="75627"/>
          <a:stretch/>
        </p:blipFill>
        <p:spPr>
          <a:xfrm flipH="1">
            <a:off x="1876473" y="3539757"/>
            <a:ext cx="195313" cy="539108"/>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7065" t="16667" r="75627"/>
          <a:stretch/>
        </p:blipFill>
        <p:spPr>
          <a:xfrm flipH="1">
            <a:off x="1873002" y="4204766"/>
            <a:ext cx="195313" cy="539108"/>
          </a:xfrm>
          <a:prstGeom prst="rect">
            <a:avLst/>
          </a:prstGeom>
        </p:spPr>
      </p:pic>
    </p:spTree>
    <p:extLst>
      <p:ext uri="{BB962C8B-B14F-4D97-AF65-F5344CB8AC3E}">
        <p14:creationId xmlns:p14="http://schemas.microsoft.com/office/powerpoint/2010/main" val="859185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1998662" y="1437020"/>
            <a:ext cx="8042275" cy="836612"/>
          </a:xfrm>
          <a:prstGeom prst="rect">
            <a:avLst/>
          </a:prstGeom>
        </p:spPr>
        <p:txBody>
          <a:bodyPr>
            <a:normAutofit fontScale="90000"/>
          </a:bodyPr>
          <a:lstStyle/>
          <a:p>
            <a:pPr algn="ctr" eaLnBrk="1" hangingPunct="1"/>
            <a:r>
              <a:rPr lang="en-US" sz="4000" dirty="0">
                <a:solidFill>
                  <a:srgbClr val="002060"/>
                </a:solidFill>
                <a:latin typeface="Calibri" panose="020F0502020204030204" pitchFamily="34" charset="0"/>
                <a:cs typeface="Calibri" panose="020F0502020204030204" pitchFamily="34" charset="0"/>
              </a:rPr>
              <a:t>Testing Carriers: </a:t>
            </a:r>
            <a:br>
              <a:rPr lang="en-US" sz="4000" dirty="0">
                <a:solidFill>
                  <a:srgbClr val="002060"/>
                </a:solidFill>
                <a:latin typeface="Calibri" panose="020F0502020204030204" pitchFamily="34" charset="0"/>
                <a:cs typeface="Calibri" panose="020F0502020204030204" pitchFamily="34" charset="0"/>
              </a:rPr>
            </a:br>
            <a:r>
              <a:rPr lang="en-US" sz="4000" dirty="0">
                <a:solidFill>
                  <a:srgbClr val="002060"/>
                </a:solidFill>
                <a:latin typeface="Calibri" panose="020F0502020204030204" pitchFamily="34" charset="0"/>
                <a:cs typeface="Calibri" panose="020F0502020204030204" pitchFamily="34" charset="0"/>
              </a:rPr>
              <a:t>Getting Them Into the Envelope</a:t>
            </a:r>
          </a:p>
        </p:txBody>
      </p:sp>
      <p:pic>
        <p:nvPicPr>
          <p:cNvPr id="11266" name="Picture 2" descr="assorted-color paper and brown wooden pencil">
            <a:extLst>
              <a:ext uri="{FF2B5EF4-FFF2-40B4-BE49-F238E27FC236}">
                <a16:creationId xmlns:a16="http://schemas.microsoft.com/office/drawing/2014/main" id="{9E5EF9C9-3E42-47DD-8137-22649723CA48}"/>
              </a:ext>
            </a:extLst>
          </p:cNvPr>
          <p:cNvPicPr>
            <a:picLocks noGrp="1" noChangeAspect="1" noChangeArrowheads="1"/>
          </p:cNvPicPr>
          <p:nvPr>
            <p:ph type="pic" sz="quarter" idx="4294967295"/>
          </p:nvPr>
        </p:nvPicPr>
        <p:blipFill rotWithShape="1">
          <a:blip r:embed="rId3">
            <a:extLst>
              <a:ext uri="{28A0092B-C50C-407E-A947-70E740481C1C}">
                <a14:useLocalDpi xmlns:a14="http://schemas.microsoft.com/office/drawing/2010/main" val="0"/>
              </a:ext>
            </a:extLst>
          </a:blip>
          <a:srcRect t="30976" b="30976"/>
          <a:stretch/>
        </p:blipFill>
        <p:spPr bwMode="auto">
          <a:xfrm>
            <a:off x="0" y="3246438"/>
            <a:ext cx="12192000" cy="309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811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4710" y="4394218"/>
            <a:ext cx="2320834" cy="1477328"/>
          </a:xfrm>
          <a:prstGeom prst="rect">
            <a:avLst/>
          </a:prstGeom>
          <a:solidFill>
            <a:schemeClr val="accent2">
              <a:lumMod val="20000"/>
              <a:lumOff val="80000"/>
            </a:schemeClr>
          </a:solidFill>
        </p:spPr>
        <p:txBody>
          <a:bodyPr wrap="square">
            <a:spAutoFit/>
          </a:bodyPr>
          <a:lstStyle/>
          <a:p>
            <a:pPr marL="285750" indent="-285750">
              <a:buClr>
                <a:schemeClr val="accent4">
                  <a:lumMod val="50000"/>
                </a:schemeClr>
              </a:buClr>
              <a:buSzPct val="105000"/>
              <a:buFont typeface="Wingdings" pitchFamily="2" charset="2"/>
              <a:buChar char="ü"/>
              <a:defRPr/>
            </a:pPr>
            <a:r>
              <a:rPr lang="en-US" dirty="0">
                <a:latin typeface="Calibri" pitchFamily="34" charset="0"/>
                <a:cs typeface="Calibri" pitchFamily="34" charset="0"/>
              </a:rPr>
              <a:t>The red/gold carrier had a higher response rate, average gift, and 16% higher REV/M. </a:t>
            </a:r>
            <a:endParaRPr lang="en-US" u="sng" dirty="0"/>
          </a:p>
        </p:txBody>
      </p:sp>
      <p:sp>
        <p:nvSpPr>
          <p:cNvPr id="7" name="Text Box 13">
            <a:extLst>
              <a:ext uri="{FF2B5EF4-FFF2-40B4-BE49-F238E27FC236}">
                <a16:creationId xmlns:a16="http://schemas.microsoft.com/office/drawing/2014/main" id="{1E6D87B4-7CBC-42CD-B3D9-02F0CAD419A7}"/>
              </a:ext>
            </a:extLst>
          </p:cNvPr>
          <p:cNvSpPr txBox="1">
            <a:spLocks noChangeArrowheads="1"/>
          </p:cNvSpPr>
          <p:nvPr/>
        </p:nvSpPr>
        <p:spPr bwMode="auto">
          <a:xfrm>
            <a:off x="3268931" y="342594"/>
            <a:ext cx="56541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Image vs. Design Treatment</a:t>
            </a:r>
          </a:p>
        </p:txBody>
      </p:sp>
      <p:pic>
        <p:nvPicPr>
          <p:cNvPr id="3" name="Picture 2"/>
          <p:cNvPicPr>
            <a:picLocks noChangeAspect="1"/>
          </p:cNvPicPr>
          <p:nvPr/>
        </p:nvPicPr>
        <p:blipFill>
          <a:blip r:embed="rId3"/>
          <a:stretch>
            <a:fillRect/>
          </a:stretch>
        </p:blipFill>
        <p:spPr>
          <a:xfrm>
            <a:off x="1480783" y="1128582"/>
            <a:ext cx="4323113" cy="3200400"/>
          </a:xfrm>
          <a:prstGeom prst="rect">
            <a:avLst/>
          </a:prstGeom>
          <a:effectLst>
            <a:outerShdw blurRad="50800" dist="38100" dir="2700000" algn="tl" rotWithShape="0">
              <a:schemeClr val="bg1">
                <a:lumMod val="65000"/>
                <a:alpha val="40000"/>
              </a:schemeClr>
            </a:outerShdw>
          </a:effectLst>
        </p:spPr>
      </p:pic>
      <p:pic>
        <p:nvPicPr>
          <p:cNvPr id="8" name="Picture 7"/>
          <p:cNvPicPr>
            <a:picLocks noChangeAspect="1"/>
          </p:cNvPicPr>
          <p:nvPr/>
        </p:nvPicPr>
        <p:blipFill>
          <a:blip r:embed="rId4"/>
          <a:stretch>
            <a:fillRect/>
          </a:stretch>
        </p:blipFill>
        <p:spPr>
          <a:xfrm>
            <a:off x="6146402" y="2671146"/>
            <a:ext cx="4505982" cy="3200400"/>
          </a:xfrm>
          <a:prstGeom prst="rect">
            <a:avLst/>
          </a:prstGeom>
          <a:effectLst>
            <a:outerShdw blurRad="50800" dist="38100" dir="2700000" algn="tl" rotWithShape="0">
              <a:schemeClr val="bg1">
                <a:lumMod val="65000"/>
                <a:alpha val="40000"/>
              </a:schemeClr>
            </a:outerShdw>
          </a:effectLst>
        </p:spPr>
      </p:pic>
    </p:spTree>
    <p:extLst>
      <p:ext uri="{BB962C8B-B14F-4D97-AF65-F5344CB8AC3E}">
        <p14:creationId xmlns:p14="http://schemas.microsoft.com/office/powerpoint/2010/main" val="101257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16200000">
            <a:off x="2557526" y="2487853"/>
            <a:ext cx="1974590" cy="4660334"/>
          </a:xfrm>
          <a:prstGeom prst="rect">
            <a:avLst/>
          </a:prstGeom>
          <a:ln w="3175">
            <a:solidFill>
              <a:schemeClr val="bg1">
                <a:lumMod val="65000"/>
              </a:schemeClr>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rot="16200000">
            <a:off x="7573116" y="1125260"/>
            <a:ext cx="1975104" cy="4584015"/>
          </a:xfrm>
          <a:prstGeom prst="rect">
            <a:avLst/>
          </a:prstGeom>
          <a:ln w="3175">
            <a:solidFill>
              <a:schemeClr val="bg1">
                <a:lumMod val="65000"/>
              </a:schemeClr>
            </a:solidFill>
          </a:ln>
          <a:effectLst>
            <a:outerShdw blurRad="50800" dist="38100" dir="2700000" algn="tl" rotWithShape="0">
              <a:prstClr val="black">
                <a:alpha val="40000"/>
              </a:prstClr>
            </a:outerShdw>
          </a:effectLst>
        </p:spPr>
      </p:pic>
      <p:sp>
        <p:nvSpPr>
          <p:cNvPr id="14" name="TextBox 13"/>
          <p:cNvSpPr txBox="1"/>
          <p:nvPr/>
        </p:nvSpPr>
        <p:spPr>
          <a:xfrm>
            <a:off x="1436489" y="4560618"/>
            <a:ext cx="1482509" cy="387798"/>
          </a:xfrm>
          <a:prstGeom prst="rect">
            <a:avLst/>
          </a:prstGeom>
          <a:solidFill>
            <a:schemeClr val="accent1"/>
          </a:solidFill>
          <a:ln>
            <a:solidFill>
              <a:schemeClr val="accent1"/>
            </a:solidFill>
          </a:ln>
        </p:spPr>
        <p:txBody>
          <a:bodyPr wrap="square" rtlCol="0">
            <a:spAutoFit/>
          </a:bodyPr>
          <a:lstStyle/>
          <a:p>
            <a:pPr algn="ctr">
              <a:lnSpc>
                <a:spcPct val="120000"/>
              </a:lnSpc>
            </a:pPr>
            <a:r>
              <a:rPr lang="en-US" sz="1600" b="1" dirty="0">
                <a:solidFill>
                  <a:schemeClr val="bg1"/>
                </a:solidFill>
                <a:latin typeface="Arial" pitchFamily="34" charset="0"/>
                <a:cs typeface="Arial" pitchFamily="34" charset="0"/>
              </a:rPr>
              <a:t>Control Back</a:t>
            </a:r>
          </a:p>
        </p:txBody>
      </p:sp>
      <p:sp>
        <p:nvSpPr>
          <p:cNvPr id="15" name="TextBox 14"/>
          <p:cNvSpPr txBox="1"/>
          <p:nvPr/>
        </p:nvSpPr>
        <p:spPr>
          <a:xfrm>
            <a:off x="8806501" y="2041917"/>
            <a:ext cx="1302096" cy="387798"/>
          </a:xfrm>
          <a:prstGeom prst="rect">
            <a:avLst/>
          </a:prstGeom>
          <a:solidFill>
            <a:schemeClr val="accent1"/>
          </a:solidFill>
          <a:ln>
            <a:solidFill>
              <a:schemeClr val="accent1"/>
            </a:solidFill>
          </a:ln>
        </p:spPr>
        <p:txBody>
          <a:bodyPr wrap="square" rtlCol="0">
            <a:spAutoFit/>
          </a:bodyPr>
          <a:lstStyle/>
          <a:p>
            <a:pPr algn="ctr">
              <a:lnSpc>
                <a:spcPct val="120000"/>
              </a:lnSpc>
            </a:pPr>
            <a:r>
              <a:rPr lang="en-US" sz="1600" b="1" dirty="0">
                <a:solidFill>
                  <a:schemeClr val="bg1"/>
                </a:solidFill>
                <a:latin typeface="Arial" pitchFamily="34" charset="0"/>
                <a:cs typeface="Arial" pitchFamily="34" charset="0"/>
              </a:rPr>
              <a:t>Test Back</a:t>
            </a:r>
          </a:p>
        </p:txBody>
      </p:sp>
      <p:pic>
        <p:nvPicPr>
          <p:cNvPr id="2" name="Picture 1"/>
          <p:cNvPicPr>
            <a:picLocks noChangeAspect="1"/>
          </p:cNvPicPr>
          <p:nvPr/>
        </p:nvPicPr>
        <p:blipFill>
          <a:blip r:embed="rId5"/>
          <a:stretch>
            <a:fillRect/>
          </a:stretch>
        </p:blipFill>
        <p:spPr>
          <a:xfrm rot="16200000">
            <a:off x="2546179" y="46108"/>
            <a:ext cx="1997283" cy="4660332"/>
          </a:xfrm>
          <a:prstGeom prst="rect">
            <a:avLst/>
          </a:prstGeom>
          <a:ln w="3175">
            <a:solidFill>
              <a:schemeClr val="bg1">
                <a:lumMod val="65000"/>
              </a:schemeClr>
            </a:solidFill>
          </a:ln>
          <a:effectLst>
            <a:outerShdw blurRad="50800" dist="38100" dir="2700000" algn="tl" rotWithShape="0">
              <a:prstClr val="black">
                <a:alpha val="40000"/>
              </a:prstClr>
            </a:outerShdw>
          </a:effectLst>
        </p:spPr>
      </p:pic>
      <p:sp>
        <p:nvSpPr>
          <p:cNvPr id="16" name="TextBox 15"/>
          <p:cNvSpPr txBox="1"/>
          <p:nvPr/>
        </p:nvSpPr>
        <p:spPr>
          <a:xfrm flipH="1">
            <a:off x="4960224" y="1447520"/>
            <a:ext cx="833545" cy="387798"/>
          </a:xfrm>
          <a:prstGeom prst="rect">
            <a:avLst/>
          </a:prstGeom>
          <a:solidFill>
            <a:schemeClr val="accent1"/>
          </a:solidFill>
          <a:ln>
            <a:solidFill>
              <a:schemeClr val="accent1"/>
            </a:solidFill>
          </a:ln>
        </p:spPr>
        <p:txBody>
          <a:bodyPr wrap="square" rtlCol="0">
            <a:spAutoFit/>
          </a:bodyPr>
          <a:lstStyle/>
          <a:p>
            <a:pPr algn="ctr">
              <a:lnSpc>
                <a:spcPct val="120000"/>
              </a:lnSpc>
            </a:pPr>
            <a:r>
              <a:rPr lang="en-US" sz="1600" b="1" dirty="0">
                <a:solidFill>
                  <a:schemeClr val="bg1"/>
                </a:solidFill>
                <a:latin typeface="Arial" pitchFamily="34" charset="0"/>
                <a:cs typeface="Arial" pitchFamily="34" charset="0"/>
              </a:rPr>
              <a:t>Front</a:t>
            </a:r>
          </a:p>
        </p:txBody>
      </p:sp>
      <p:sp>
        <p:nvSpPr>
          <p:cNvPr id="9" name="TextBox 8"/>
          <p:cNvSpPr txBox="1"/>
          <p:nvPr/>
        </p:nvSpPr>
        <p:spPr>
          <a:xfrm>
            <a:off x="6629730" y="4792618"/>
            <a:ext cx="2288916" cy="1274195"/>
          </a:xfrm>
          <a:prstGeom prst="rect">
            <a:avLst/>
          </a:prstGeom>
          <a:solidFill>
            <a:schemeClr val="accent2">
              <a:lumMod val="20000"/>
              <a:lumOff val="80000"/>
            </a:schemeClr>
          </a:solidFill>
        </p:spPr>
        <p:txBody>
          <a:bodyPr wrap="square" rtlCol="0">
            <a:spAutoFit/>
          </a:bodyPr>
          <a:lstStyle/>
          <a:p>
            <a:pPr marL="285750" indent="-285750">
              <a:lnSpc>
                <a:spcPct val="120000"/>
              </a:lnSpc>
              <a:buFont typeface="Wingdings" panose="05000000000000000000" pitchFamily="2" charset="2"/>
              <a:buChar char="ü"/>
            </a:pPr>
            <a:r>
              <a:rPr lang="en-US" sz="1600" dirty="0"/>
              <a:t>Plain carrier had a 26% higher response rate and higher average gift</a:t>
            </a:r>
            <a:endParaRPr lang="en-US" sz="1600" dirty="0">
              <a:latin typeface="Arial" pitchFamily="34" charset="0"/>
              <a:cs typeface="Arial" pitchFamily="34" charset="0"/>
            </a:endParaRPr>
          </a:p>
        </p:txBody>
      </p:sp>
      <p:sp>
        <p:nvSpPr>
          <p:cNvPr id="11" name="Text Box 13">
            <a:extLst>
              <a:ext uri="{FF2B5EF4-FFF2-40B4-BE49-F238E27FC236}">
                <a16:creationId xmlns:a16="http://schemas.microsoft.com/office/drawing/2014/main" id="{AC34AE71-2BC3-495F-A288-085FB05805E9}"/>
              </a:ext>
            </a:extLst>
          </p:cNvPr>
          <p:cNvSpPr txBox="1">
            <a:spLocks noChangeArrowheads="1"/>
          </p:cNvSpPr>
          <p:nvPr/>
        </p:nvSpPr>
        <p:spPr bwMode="auto">
          <a:xfrm>
            <a:off x="2618753" y="444743"/>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Plain Carrier vs. Image</a:t>
            </a:r>
          </a:p>
        </p:txBody>
      </p:sp>
    </p:spTree>
    <p:extLst>
      <p:ext uri="{BB962C8B-B14F-4D97-AF65-F5344CB8AC3E}">
        <p14:creationId xmlns:p14="http://schemas.microsoft.com/office/powerpoint/2010/main" val="310029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RC_Darfur_Color_Carrie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7299" y="2187529"/>
            <a:ext cx="5898082" cy="2524349"/>
          </a:xfrm>
          <a:prstGeom prst="rect">
            <a:avLst/>
          </a:prstGeom>
          <a:noFill/>
          <a:ln>
            <a:noFill/>
          </a:ln>
        </p:spPr>
      </p:pic>
      <p:pic>
        <p:nvPicPr>
          <p:cNvPr id="3" name="Picture 2" descr="IRC_Darfur_Carrier copy"/>
          <p:cNvPicPr>
            <a:picLocks noGrp="1" noChangeAspect="1"/>
          </p:cNvPicPr>
          <p:nvPr isPhoto="1"/>
        </p:nvPicPr>
        <p:blipFill rotWithShape="1">
          <a:blip r:embed="rId4">
            <a:lum/>
            <a:extLst>
              <a:ext uri="{28A0092B-C50C-407E-A947-70E740481C1C}">
                <a14:useLocalDpi xmlns:a14="http://schemas.microsoft.com/office/drawing/2010/main" val="0"/>
              </a:ext>
            </a:extLst>
          </a:blip>
          <a:srcRect l="4708" t="8056" r="4982" b="10334"/>
          <a:stretch/>
        </p:blipFill>
        <p:spPr>
          <a:xfrm>
            <a:off x="6201365" y="2187529"/>
            <a:ext cx="5760461" cy="2540409"/>
          </a:xfrm>
          <a:prstGeom prst="rect">
            <a:avLst/>
          </a:prstGeom>
          <a:noFill/>
          <a:ln>
            <a:noFill/>
          </a:ln>
        </p:spPr>
      </p:pic>
      <p:sp>
        <p:nvSpPr>
          <p:cNvPr id="6" name="Text Box 13">
            <a:extLst>
              <a:ext uri="{FF2B5EF4-FFF2-40B4-BE49-F238E27FC236}">
                <a16:creationId xmlns:a16="http://schemas.microsoft.com/office/drawing/2014/main" id="{AC34AE71-2BC3-495F-A288-085FB05805E9}"/>
              </a:ext>
            </a:extLst>
          </p:cNvPr>
          <p:cNvSpPr txBox="1">
            <a:spLocks noChangeArrowheads="1"/>
          </p:cNvSpPr>
          <p:nvPr/>
        </p:nvSpPr>
        <p:spPr bwMode="auto">
          <a:xfrm>
            <a:off x="2618753" y="444743"/>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Plain Carrier vs. Image</a:t>
            </a:r>
          </a:p>
        </p:txBody>
      </p:sp>
      <p:sp>
        <p:nvSpPr>
          <p:cNvPr id="7" name="TextBox 6"/>
          <p:cNvSpPr txBox="1"/>
          <p:nvPr/>
        </p:nvSpPr>
        <p:spPr>
          <a:xfrm>
            <a:off x="7825229" y="4868818"/>
            <a:ext cx="2512731" cy="1274195"/>
          </a:xfrm>
          <a:prstGeom prst="rect">
            <a:avLst/>
          </a:prstGeom>
          <a:solidFill>
            <a:schemeClr val="accent2">
              <a:lumMod val="20000"/>
              <a:lumOff val="80000"/>
            </a:schemeClr>
          </a:solidFill>
        </p:spPr>
        <p:txBody>
          <a:bodyPr wrap="square" rtlCol="0">
            <a:spAutoFit/>
          </a:bodyPr>
          <a:lstStyle/>
          <a:p>
            <a:pPr marL="285750" indent="-285750">
              <a:lnSpc>
                <a:spcPct val="120000"/>
              </a:lnSpc>
              <a:buFont typeface="Wingdings" panose="05000000000000000000" pitchFamily="2" charset="2"/>
              <a:buChar char="ü"/>
            </a:pPr>
            <a:r>
              <a:rPr lang="en-US" sz="1600" dirty="0"/>
              <a:t>Stronger response rate</a:t>
            </a:r>
          </a:p>
          <a:p>
            <a:pPr marL="285750" indent="-285750">
              <a:lnSpc>
                <a:spcPct val="120000"/>
              </a:lnSpc>
              <a:buFont typeface="Wingdings" panose="05000000000000000000" pitchFamily="2" charset="2"/>
              <a:buChar char="ü"/>
            </a:pPr>
            <a:r>
              <a:rPr lang="en-US" sz="1600" dirty="0"/>
              <a:t>Higher average gift</a:t>
            </a:r>
          </a:p>
          <a:p>
            <a:pPr marL="285750" indent="-285750">
              <a:lnSpc>
                <a:spcPct val="120000"/>
              </a:lnSpc>
              <a:buFont typeface="Wingdings" panose="05000000000000000000" pitchFamily="2" charset="2"/>
              <a:buChar char="ü"/>
            </a:pPr>
            <a:r>
              <a:rPr lang="en-US" sz="1600" dirty="0"/>
              <a:t>Lower cost</a:t>
            </a:r>
          </a:p>
          <a:p>
            <a:pPr marL="285750" indent="-285750">
              <a:lnSpc>
                <a:spcPct val="120000"/>
              </a:lnSpc>
              <a:buFont typeface="Wingdings" panose="05000000000000000000" pitchFamily="2" charset="2"/>
              <a:buChar char="ü"/>
            </a:pPr>
            <a:r>
              <a:rPr lang="en-US" sz="1600" dirty="0"/>
              <a:t>Better net</a:t>
            </a:r>
            <a:endParaRPr lang="en-US" sz="1600" dirty="0">
              <a:latin typeface="Arial" pitchFamily="34" charset="0"/>
              <a:cs typeface="Arial" pitchFamily="34" charset="0"/>
            </a:endParaRPr>
          </a:p>
        </p:txBody>
      </p:sp>
      <p:sp>
        <p:nvSpPr>
          <p:cNvPr id="8" name="Explosion 1 7"/>
          <p:cNvSpPr/>
          <p:nvPr/>
        </p:nvSpPr>
        <p:spPr>
          <a:xfrm>
            <a:off x="10103831" y="1251311"/>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30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mp;C_0818_SeptAppeal_Carriers">
            <a:extLst>
              <a:ext uri="{FF2B5EF4-FFF2-40B4-BE49-F238E27FC236}">
                <a16:creationId xmlns:a16="http://schemas.microsoft.com/office/drawing/2014/main" id="{921D9259-991C-4642-A117-6498D66339F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350875" y="1283799"/>
            <a:ext cx="6785344" cy="2944733"/>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C&amp;C_0818_SeptAppeal_Carrier-blank"/>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5064996" y="3144144"/>
            <a:ext cx="6784848" cy="2944518"/>
          </a:xfrm>
          <a:prstGeom prst="rect">
            <a:avLst/>
          </a:prstGeom>
          <a:noFill/>
          <a:ln>
            <a:solidFill>
              <a:schemeClr val="tx1"/>
            </a:solidFill>
          </a:ln>
          <a:effectLst>
            <a:outerShdw blurRad="50800" dist="38100" dir="2700000" algn="tl" rotWithShape="0">
              <a:prstClr val="black">
                <a:alpha val="40000"/>
              </a:prstClr>
            </a:outerShdw>
          </a:effectLst>
        </p:spPr>
      </p:pic>
      <p:sp>
        <p:nvSpPr>
          <p:cNvPr id="5" name="Text Box 13">
            <a:extLst>
              <a:ext uri="{FF2B5EF4-FFF2-40B4-BE49-F238E27FC236}">
                <a16:creationId xmlns:a16="http://schemas.microsoft.com/office/drawing/2014/main" id="{010BDF70-F874-4E79-BFA7-ADC5AB6F691A}"/>
              </a:ext>
            </a:extLst>
          </p:cNvPr>
          <p:cNvSpPr txBox="1">
            <a:spLocks noChangeArrowheads="1"/>
          </p:cNvSpPr>
          <p:nvPr/>
        </p:nvSpPr>
        <p:spPr bwMode="auto">
          <a:xfrm>
            <a:off x="2555306" y="170121"/>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Teaser vs. Blind</a:t>
            </a:r>
          </a:p>
        </p:txBody>
      </p:sp>
      <p:sp>
        <p:nvSpPr>
          <p:cNvPr id="6" name="Explosion 1 5"/>
          <p:cNvSpPr/>
          <p:nvPr/>
        </p:nvSpPr>
        <p:spPr>
          <a:xfrm>
            <a:off x="9960707" y="2483763"/>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25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3"/>
          <p:cNvSpPr txBox="1">
            <a:spLocks noChangeArrowheads="1"/>
          </p:cNvSpPr>
          <p:nvPr/>
        </p:nvSpPr>
        <p:spPr bwMode="auto">
          <a:xfrm>
            <a:off x="2631506" y="278979"/>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Teaser and Photo Testing</a:t>
            </a:r>
          </a:p>
        </p:txBody>
      </p:sp>
      <p:pic>
        <p:nvPicPr>
          <p:cNvPr id="10242" name="Picture 9" descr="image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0626" y="1003462"/>
            <a:ext cx="5120640" cy="228028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7" descr="image0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3467100"/>
            <a:ext cx="5120640" cy="226823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290957" y="4087851"/>
            <a:ext cx="2529444" cy="1200329"/>
          </a:xfrm>
          <a:prstGeom prst="rect">
            <a:avLst/>
          </a:prstGeom>
          <a:solidFill>
            <a:schemeClr val="accent2">
              <a:lumMod val="20000"/>
              <a:lumOff val="80000"/>
            </a:schemeClr>
          </a:solidFill>
        </p:spPr>
        <p:txBody>
          <a:bodyPr wrap="square">
            <a:spAutoFit/>
          </a:bodyPr>
          <a:lstStyle/>
          <a:p>
            <a:pPr marL="285750" indent="-285750">
              <a:buFont typeface="Wingdings" panose="05000000000000000000" pitchFamily="2" charset="2"/>
              <a:buChar char="ü"/>
            </a:pPr>
            <a:r>
              <a:rPr lang="en-US" dirty="0">
                <a:latin typeface="Calibri" pitchFamily="34" charset="0"/>
                <a:cs typeface="Calibri" pitchFamily="34" charset="0"/>
              </a:rPr>
              <a:t>21% increase in revenue/m – response rate and avg. gift stronger</a:t>
            </a:r>
          </a:p>
        </p:txBody>
      </p:sp>
    </p:spTree>
    <p:extLst>
      <p:ext uri="{BB962C8B-B14F-4D97-AF65-F5344CB8AC3E}">
        <p14:creationId xmlns:p14="http://schemas.microsoft.com/office/powerpoint/2010/main" val="142708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lendarFUOE copy"/>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77153" y="2144268"/>
            <a:ext cx="5120640" cy="2645664"/>
          </a:xfrm>
          <a:prstGeom prst="rect">
            <a:avLst/>
          </a:prstGeom>
          <a:noFill/>
          <a:ln>
            <a:noFill/>
          </a:ln>
          <a:effectLst>
            <a:outerShdw blurRad="50800" dist="38100" dir="2700000" algn="tl" rotWithShape="0">
              <a:prstClr val="black">
                <a:alpha val="40000"/>
              </a:prstClr>
            </a:outerShdw>
          </a:effectLst>
        </p:spPr>
      </p:pic>
      <p:pic>
        <p:nvPicPr>
          <p:cNvPr id="3" name="Picture 2" descr="NPF_0717_CalFU_Acq_Lapsed_Carrier copy">
            <a:extLst>
              <a:ext uri="{FF2B5EF4-FFF2-40B4-BE49-F238E27FC236}">
                <a16:creationId xmlns:a16="http://schemas.microsoft.com/office/drawing/2014/main" id="{7F6BC552-FB83-4AA3-833E-2C8E6C50AF1D}"/>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6302899" y="2154269"/>
            <a:ext cx="5120640" cy="2635663"/>
          </a:xfrm>
          <a:prstGeom prst="rect">
            <a:avLst/>
          </a:prstGeom>
          <a:noFill/>
          <a:ln>
            <a:solidFill>
              <a:schemeClr val="tx1"/>
            </a:solidFill>
          </a:ln>
          <a:effectLst>
            <a:outerShdw blurRad="50800" dist="38100" dir="2700000" algn="tl" rotWithShape="0">
              <a:prstClr val="black">
                <a:alpha val="40000"/>
              </a:prstClr>
            </a:outerShdw>
          </a:effectLst>
        </p:spPr>
      </p:pic>
      <p:sp>
        <p:nvSpPr>
          <p:cNvPr id="5" name="Explosion 1 4"/>
          <p:cNvSpPr/>
          <p:nvPr/>
        </p:nvSpPr>
        <p:spPr>
          <a:xfrm>
            <a:off x="10002120" y="1191694"/>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3"/>
          <p:cNvSpPr txBox="1">
            <a:spLocks noChangeArrowheads="1"/>
          </p:cNvSpPr>
          <p:nvPr/>
        </p:nvSpPr>
        <p:spPr bwMode="auto">
          <a:xfrm>
            <a:off x="2631506" y="278979"/>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Teaser and Photo Testing</a:t>
            </a:r>
          </a:p>
        </p:txBody>
      </p:sp>
    </p:spTree>
    <p:extLst>
      <p:ext uri="{BB962C8B-B14F-4D97-AF65-F5344CB8AC3E}">
        <p14:creationId xmlns:p14="http://schemas.microsoft.com/office/powerpoint/2010/main" val="104646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F_0218_R3_Carriers-2WishYouWereHere"/>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80121" y="2245399"/>
            <a:ext cx="5667945" cy="2459799"/>
          </a:xfrm>
          <a:prstGeom prst="rect">
            <a:avLst/>
          </a:prstGeom>
          <a:noFill/>
          <a:ln>
            <a:solidFill>
              <a:schemeClr val="tx1"/>
            </a:solidFill>
          </a:ln>
          <a:effectLst>
            <a:outerShdw blurRad="50800" dist="38100" dir="2700000" algn="tl" rotWithShape="0">
              <a:prstClr val="black">
                <a:alpha val="40000"/>
              </a:prstClr>
            </a:outerShdw>
          </a:effectLst>
        </p:spPr>
      </p:pic>
      <p:pic>
        <p:nvPicPr>
          <p:cNvPr id="3" name="Picture 2" descr="NPF_0218_R3_Carriers-1"/>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6184979" y="2245399"/>
            <a:ext cx="5669280" cy="2443401"/>
          </a:xfrm>
          <a:prstGeom prst="rect">
            <a:avLst/>
          </a:prstGeom>
          <a:noFill/>
          <a:ln>
            <a:solidFill>
              <a:schemeClr val="tx1"/>
            </a:solidFill>
          </a:ln>
          <a:effectLst>
            <a:outerShdw blurRad="50800" dist="38100" dir="2700000" algn="tl" rotWithShape="0">
              <a:prstClr val="black">
                <a:alpha val="40000"/>
              </a:prstClr>
            </a:outerShdw>
          </a:effectLst>
        </p:spPr>
      </p:pic>
      <p:sp>
        <p:nvSpPr>
          <p:cNvPr id="4" name="Text Box 13"/>
          <p:cNvSpPr txBox="1">
            <a:spLocks noChangeArrowheads="1"/>
          </p:cNvSpPr>
          <p:nvPr/>
        </p:nvSpPr>
        <p:spPr bwMode="auto">
          <a:xfrm>
            <a:off x="2631506" y="278979"/>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Teaser and Photo Testing</a:t>
            </a:r>
          </a:p>
        </p:txBody>
      </p:sp>
      <p:sp>
        <p:nvSpPr>
          <p:cNvPr id="5" name="Explosion 1 4"/>
          <p:cNvSpPr/>
          <p:nvPr/>
        </p:nvSpPr>
        <p:spPr>
          <a:xfrm>
            <a:off x="10002120" y="1191694"/>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15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3873500" y="2741612"/>
            <a:ext cx="4445000" cy="1450975"/>
          </a:xfrm>
          <a:prstGeom prst="rect">
            <a:avLst/>
          </a:prstGeom>
        </p:spPr>
        <p:txBody>
          <a:bodyPr>
            <a:normAutofit/>
          </a:bodyPr>
          <a:lstStyle/>
          <a:p>
            <a:pPr eaLnBrk="1" hangingPunct="1"/>
            <a:r>
              <a:rPr lang="en-US" sz="4000" dirty="0">
                <a:solidFill>
                  <a:srgbClr val="002060"/>
                </a:solidFill>
                <a:latin typeface="Calibri (Headings)"/>
              </a:rPr>
              <a:t>Testing QUIZ!</a:t>
            </a:r>
            <a:br>
              <a:rPr lang="en-US" sz="4000" dirty="0">
                <a:solidFill>
                  <a:srgbClr val="002060"/>
                </a:solidFill>
                <a:latin typeface="Calibri (Headings)"/>
              </a:rPr>
            </a:br>
            <a:r>
              <a:rPr lang="en-US" sz="4000" dirty="0">
                <a:solidFill>
                  <a:srgbClr val="002060"/>
                </a:solidFill>
                <a:latin typeface="Calibri (Headings)"/>
              </a:rPr>
              <a:t>Which Test Won?</a:t>
            </a:r>
          </a:p>
        </p:txBody>
      </p:sp>
    </p:spTree>
    <p:extLst>
      <p:ext uri="{BB962C8B-B14F-4D97-AF65-F5344CB8AC3E}">
        <p14:creationId xmlns:p14="http://schemas.microsoft.com/office/powerpoint/2010/main" val="3290752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F_0318_R4_Lets-Pic"/>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389750" y="806498"/>
            <a:ext cx="4239259" cy="5486400"/>
          </a:xfrm>
          <a:prstGeom prst="rect">
            <a:avLst/>
          </a:prstGeom>
          <a:noFill/>
          <a:ln>
            <a:solidFill>
              <a:schemeClr val="tx1"/>
            </a:solidFill>
          </a:ln>
          <a:effectLst>
            <a:outerShdw blurRad="50800" dist="38100" dir="2700000" algn="tl" rotWithShape="0">
              <a:prstClr val="black">
                <a:alpha val="40000"/>
              </a:prstClr>
            </a:outerShdw>
          </a:effectLst>
        </p:spPr>
      </p:pic>
      <p:pic>
        <p:nvPicPr>
          <p:cNvPr id="3" name="Picture 2" descr="NPF_0318_R4_Lets-NoPic"/>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1410591" y="806498"/>
            <a:ext cx="4239259" cy="5486400"/>
          </a:xfrm>
          <a:prstGeom prst="rect">
            <a:avLst/>
          </a:prstGeom>
          <a:noFill/>
          <a:ln>
            <a:solidFill>
              <a:schemeClr val="tx1"/>
            </a:solidFill>
          </a:ln>
          <a:effectLst>
            <a:outerShdw blurRad="50800" dist="38100" dir="2700000" algn="tl" rotWithShape="0">
              <a:prstClr val="black">
                <a:alpha val="40000"/>
              </a:prstClr>
            </a:outerShdw>
          </a:effectLst>
        </p:spPr>
      </p:pic>
      <p:sp>
        <p:nvSpPr>
          <p:cNvPr id="4" name="Text Box 13"/>
          <p:cNvSpPr txBox="1">
            <a:spLocks noChangeArrowheads="1"/>
          </p:cNvSpPr>
          <p:nvPr/>
        </p:nvSpPr>
        <p:spPr bwMode="auto">
          <a:xfrm>
            <a:off x="2555306" y="278979"/>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Plain Letterhead vs. Photo</a:t>
            </a:r>
          </a:p>
        </p:txBody>
      </p:sp>
      <p:sp>
        <p:nvSpPr>
          <p:cNvPr id="5" name="Explosion 1 4"/>
          <p:cNvSpPr/>
          <p:nvPr/>
        </p:nvSpPr>
        <p:spPr>
          <a:xfrm>
            <a:off x="10002120" y="1191694"/>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561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C_Aug_Renewal_carrier">
            <a:extLst>
              <a:ext uri="{FF2B5EF4-FFF2-40B4-BE49-F238E27FC236}">
                <a16:creationId xmlns:a16="http://schemas.microsoft.com/office/drawing/2014/main" id="{E16B656E-D860-49FC-B174-BF0DC60D83B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33400" y="2073348"/>
            <a:ext cx="7082130" cy="3661867"/>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IRC_Renewal5_carrier-1">
            <a:extLst>
              <a:ext uri="{FF2B5EF4-FFF2-40B4-BE49-F238E27FC236}">
                <a16:creationId xmlns:a16="http://schemas.microsoft.com/office/drawing/2014/main" id="{FEDB0764-AFD1-4370-AC34-CFBCB4248B24}"/>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5869171" y="766480"/>
            <a:ext cx="5966637" cy="3054794"/>
          </a:xfrm>
          <a:prstGeom prst="rect">
            <a:avLst/>
          </a:prstGeom>
          <a:ln>
            <a:solidFill>
              <a:schemeClr val="tx1"/>
            </a:solidFill>
          </a:ln>
          <a:effectLst>
            <a:outerShdw blurRad="50800" dist="38100" dir="2700000" algn="tl" rotWithShape="0">
              <a:prstClr val="black">
                <a:alpha val="40000"/>
              </a:prstClr>
            </a:outerShdw>
          </a:effectLst>
        </p:spPr>
      </p:pic>
      <p:sp>
        <p:nvSpPr>
          <p:cNvPr id="5" name="Text Box 13">
            <a:extLst>
              <a:ext uri="{FF2B5EF4-FFF2-40B4-BE49-F238E27FC236}">
                <a16:creationId xmlns:a16="http://schemas.microsoft.com/office/drawing/2014/main" id="{010BDF70-F874-4E79-BFA7-ADC5AB6F691A}"/>
              </a:ext>
            </a:extLst>
          </p:cNvPr>
          <p:cNvSpPr txBox="1">
            <a:spLocks noChangeArrowheads="1"/>
          </p:cNvSpPr>
          <p:nvPr/>
        </p:nvSpPr>
        <p:spPr bwMode="auto">
          <a:xfrm>
            <a:off x="1598402" y="766480"/>
            <a:ext cx="34733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Last-Ditch Renewals</a:t>
            </a:r>
          </a:p>
        </p:txBody>
      </p:sp>
      <p:pic>
        <p:nvPicPr>
          <p:cNvPr id="6" name="Picture 5" descr="IRC_Renewal5_carrier-2">
            <a:extLst>
              <a:ext uri="{FF2B5EF4-FFF2-40B4-BE49-F238E27FC236}">
                <a16:creationId xmlns:a16="http://schemas.microsoft.com/office/drawing/2014/main" id="{7977C122-F7C3-4764-8F9A-CB15DDEC4BD0}"/>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893134" y="2337409"/>
            <a:ext cx="6072963" cy="3133744"/>
          </a:xfrm>
          <a:prstGeom prst="rect">
            <a:avLst/>
          </a:prstGeom>
          <a:ln>
            <a:solidFill>
              <a:schemeClr val="tx1"/>
            </a:solidFill>
          </a:ln>
          <a:effectLst>
            <a:outerShdw blurRad="50800" dist="38100" dir="2700000" algn="tl" rotWithShape="0">
              <a:prstClr val="black">
                <a:alpha val="40000"/>
              </a:prstClr>
            </a:outerShdw>
          </a:effectLst>
        </p:spPr>
      </p:pic>
      <p:sp>
        <p:nvSpPr>
          <p:cNvPr id="7" name="Explosion 1 6"/>
          <p:cNvSpPr/>
          <p:nvPr/>
        </p:nvSpPr>
        <p:spPr>
          <a:xfrm>
            <a:off x="10020337" y="253023"/>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72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8620" y="3704114"/>
            <a:ext cx="5120640" cy="2223436"/>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9697" y="1243664"/>
            <a:ext cx="5120640" cy="2223436"/>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1940486" y="4063436"/>
            <a:ext cx="3076814" cy="1421928"/>
          </a:xfrm>
          <a:prstGeom prst="rect">
            <a:avLst/>
          </a:prstGeom>
          <a:solidFill>
            <a:schemeClr val="accent2">
              <a:lumMod val="20000"/>
              <a:lumOff val="80000"/>
            </a:schemeClr>
          </a:solidFill>
        </p:spPr>
        <p:txBody>
          <a:bodyPr wrap="square" rtlCol="0">
            <a:spAutoFit/>
          </a:bodyPr>
          <a:lstStyle/>
          <a:p>
            <a:pPr marL="285750" indent="-285750">
              <a:lnSpc>
                <a:spcPct val="120000"/>
              </a:lnSpc>
              <a:buFont typeface="Wingdings" panose="05000000000000000000" pitchFamily="2" charset="2"/>
              <a:buChar char="ü"/>
            </a:pPr>
            <a:r>
              <a:rPr lang="en-US" dirty="0"/>
              <a:t>Deadline won with a 26% higher Rev/M due to a higher average gift and flat response rate</a:t>
            </a:r>
            <a:endParaRPr lang="en-US" dirty="0">
              <a:latin typeface="Arial" pitchFamily="34" charset="0"/>
              <a:cs typeface="Arial" pitchFamily="34" charset="0"/>
            </a:endParaRPr>
          </a:p>
        </p:txBody>
      </p:sp>
      <p:sp>
        <p:nvSpPr>
          <p:cNvPr id="7" name="object 2">
            <a:extLst>
              <a:ext uri="{FF2B5EF4-FFF2-40B4-BE49-F238E27FC236}">
                <a16:creationId xmlns:a16="http://schemas.microsoft.com/office/drawing/2014/main" id="{B39AA555-E698-4AE9-8541-A52CEF552B5B}"/>
              </a:ext>
            </a:extLst>
          </p:cNvPr>
          <p:cNvSpPr txBox="1">
            <a:spLocks/>
          </p:cNvSpPr>
          <p:nvPr/>
        </p:nvSpPr>
        <p:spPr>
          <a:xfrm>
            <a:off x="1618149" y="463992"/>
            <a:ext cx="8955701" cy="492443"/>
          </a:xfrm>
          <a:prstGeom prst="rect">
            <a:avLst/>
          </a:prstGeom>
        </p:spPr>
        <p:txBody>
          <a:bodyPr vert="horz" wrap="square" lIns="0" tIns="0"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206"/>
            <a:r>
              <a:rPr lang="en-US" sz="3200" b="1" dirty="0">
                <a:solidFill>
                  <a:srgbClr val="314A63"/>
                </a:solidFill>
                <a:latin typeface="Calibri" panose="020F0502020204030204" pitchFamily="34" charset="0"/>
                <a:cs typeface="Calibri" panose="020F0502020204030204" pitchFamily="34" charset="0"/>
              </a:rPr>
              <a:t>Testing a Deadline</a:t>
            </a:r>
          </a:p>
        </p:txBody>
      </p:sp>
    </p:spTree>
    <p:extLst>
      <p:ext uri="{BB962C8B-B14F-4D97-AF65-F5344CB8AC3E}">
        <p14:creationId xmlns:p14="http://schemas.microsoft.com/office/powerpoint/2010/main" val="383654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5431" y="1225815"/>
            <a:ext cx="5120640" cy="2241285"/>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stretch>
            <a:fillRect/>
          </a:stretch>
        </p:blipFill>
        <p:spPr>
          <a:xfrm>
            <a:off x="5868738" y="3633382"/>
            <a:ext cx="5120640" cy="2260367"/>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p:cNvSpPr txBox="1"/>
          <p:nvPr/>
        </p:nvSpPr>
        <p:spPr>
          <a:xfrm>
            <a:off x="7446546" y="2134014"/>
            <a:ext cx="1418781" cy="535531"/>
          </a:xfrm>
          <a:prstGeom prst="rect">
            <a:avLst/>
          </a:prstGeom>
          <a:solidFill>
            <a:srgbClr val="FF0000"/>
          </a:solidFill>
          <a:ln>
            <a:solidFill>
              <a:schemeClr val="accent1"/>
            </a:solidFill>
          </a:ln>
        </p:spPr>
        <p:txBody>
          <a:bodyPr wrap="square" rtlCol="0">
            <a:spAutoFit/>
          </a:bodyPr>
          <a:lstStyle/>
          <a:p>
            <a:pPr>
              <a:lnSpc>
                <a:spcPct val="120000"/>
              </a:lnSpc>
            </a:pPr>
            <a:r>
              <a:rPr lang="en-US" sz="2400" b="1" dirty="0">
                <a:solidFill>
                  <a:schemeClr val="bg1"/>
                </a:solidFill>
                <a:latin typeface="Arial" pitchFamily="34" charset="0"/>
                <a:cs typeface="Arial" pitchFamily="34" charset="0"/>
              </a:rPr>
              <a:t>INVALID</a:t>
            </a:r>
          </a:p>
        </p:txBody>
      </p:sp>
      <p:sp>
        <p:nvSpPr>
          <p:cNvPr id="6" name="Text Box 13">
            <a:extLst>
              <a:ext uri="{FF2B5EF4-FFF2-40B4-BE49-F238E27FC236}">
                <a16:creationId xmlns:a16="http://schemas.microsoft.com/office/drawing/2014/main" id="{7864BD9D-07A3-41A6-BCB5-FF6E352E8468}"/>
              </a:ext>
            </a:extLst>
          </p:cNvPr>
          <p:cNvSpPr txBox="1">
            <a:spLocks noChangeArrowheads="1"/>
          </p:cNvSpPr>
          <p:nvPr/>
        </p:nvSpPr>
        <p:spPr bwMode="auto">
          <a:xfrm>
            <a:off x="2287467" y="394902"/>
            <a:ext cx="76777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And a reminder to check your test panels…</a:t>
            </a:r>
          </a:p>
        </p:txBody>
      </p:sp>
    </p:spTree>
    <p:extLst>
      <p:ext uri="{BB962C8B-B14F-4D97-AF65-F5344CB8AC3E}">
        <p14:creationId xmlns:p14="http://schemas.microsoft.com/office/powerpoint/2010/main" val="397528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2074862" y="1154113"/>
            <a:ext cx="8042275" cy="836612"/>
          </a:xfrm>
          <a:prstGeom prst="rect">
            <a:avLst/>
          </a:prstGeom>
        </p:spPr>
        <p:txBody>
          <a:bodyPr>
            <a:normAutofit fontScale="90000"/>
          </a:bodyPr>
          <a:lstStyle/>
          <a:p>
            <a:pPr algn="ctr" eaLnBrk="1" hangingPunct="1"/>
            <a:r>
              <a:rPr lang="en-US" sz="4000" dirty="0">
                <a:solidFill>
                  <a:srgbClr val="002060"/>
                </a:solidFill>
                <a:latin typeface="Calibri" panose="020F0502020204030204" pitchFamily="34" charset="0"/>
                <a:cs typeface="Calibri" panose="020F0502020204030204" pitchFamily="34" charset="0"/>
              </a:rPr>
              <a:t>Testing Offers: </a:t>
            </a:r>
            <a:br>
              <a:rPr lang="en-US" sz="4000" dirty="0">
                <a:solidFill>
                  <a:srgbClr val="002060"/>
                </a:solidFill>
                <a:latin typeface="Calibri" panose="020F0502020204030204" pitchFamily="34" charset="0"/>
                <a:cs typeface="Calibri" panose="020F0502020204030204" pitchFamily="34" charset="0"/>
              </a:rPr>
            </a:br>
            <a:r>
              <a:rPr lang="en-US" sz="4000" dirty="0">
                <a:solidFill>
                  <a:srgbClr val="002060"/>
                </a:solidFill>
                <a:latin typeface="Calibri" panose="020F0502020204030204" pitchFamily="34" charset="0"/>
                <a:cs typeface="Calibri" panose="020F0502020204030204" pitchFamily="34" charset="0"/>
              </a:rPr>
              <a:t>Compelling Donors to Respond</a:t>
            </a:r>
          </a:p>
        </p:txBody>
      </p:sp>
      <p:pic>
        <p:nvPicPr>
          <p:cNvPr id="12294" name="Picture 6" descr="person standing near table">
            <a:extLst>
              <a:ext uri="{FF2B5EF4-FFF2-40B4-BE49-F238E27FC236}">
                <a16:creationId xmlns:a16="http://schemas.microsoft.com/office/drawing/2014/main" id="{022C9EBE-8E6E-479E-8D76-26BD74D35875}"/>
              </a:ext>
            </a:extLst>
          </p:cNvPr>
          <p:cNvPicPr>
            <a:picLocks noGrp="1" noChangeAspect="1" noChangeArrowheads="1"/>
          </p:cNvPicPr>
          <p:nvPr>
            <p:ph type="pic" sz="quarter" idx="4294967295"/>
          </p:nvPr>
        </p:nvPicPr>
        <p:blipFill rotWithShape="1">
          <a:blip r:embed="rId3">
            <a:extLst>
              <a:ext uri="{28A0092B-C50C-407E-A947-70E740481C1C}">
                <a14:useLocalDpi xmlns:a14="http://schemas.microsoft.com/office/drawing/2010/main" val="0"/>
              </a:ext>
            </a:extLst>
          </a:blip>
          <a:srcRect t="30947" b="30947"/>
          <a:stretch/>
        </p:blipFill>
        <p:spPr bwMode="auto">
          <a:xfrm>
            <a:off x="-2" y="3246438"/>
            <a:ext cx="12192001" cy="309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811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687133" y="1660434"/>
            <a:ext cx="6163371" cy="2702560"/>
          </a:xfrm>
          <a:prstGeom prst="rect">
            <a:avLst/>
          </a:prstGeom>
          <a:effectLst/>
        </p:spPr>
      </p:pic>
      <p:pic>
        <p:nvPicPr>
          <p:cNvPr id="5" name="Picture 4"/>
          <p:cNvPicPr>
            <a:picLocks noChangeAspect="1"/>
          </p:cNvPicPr>
          <p:nvPr/>
        </p:nvPicPr>
        <p:blipFill>
          <a:blip r:embed="rId4" cstate="print"/>
          <a:stretch>
            <a:fillRect/>
          </a:stretch>
        </p:blipFill>
        <p:spPr>
          <a:xfrm>
            <a:off x="4386790" y="3231732"/>
            <a:ext cx="6163056" cy="2730969"/>
          </a:xfrm>
          <a:prstGeom prst="rect">
            <a:avLst/>
          </a:prstGeom>
          <a:effectLst/>
        </p:spPr>
      </p:pic>
      <p:sp>
        <p:nvSpPr>
          <p:cNvPr id="7" name="Oval 6"/>
          <p:cNvSpPr/>
          <p:nvPr/>
        </p:nvSpPr>
        <p:spPr>
          <a:xfrm>
            <a:off x="7635139" y="4045893"/>
            <a:ext cx="3126377" cy="461554"/>
          </a:xfrm>
          <a:prstGeom prst="ellipse">
            <a:avLst/>
          </a:prstGeom>
          <a:noFill/>
          <a:ln w="539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049514" y="1813084"/>
            <a:ext cx="2297629" cy="1274195"/>
          </a:xfrm>
          <a:prstGeom prst="rect">
            <a:avLst/>
          </a:prstGeom>
          <a:solidFill>
            <a:schemeClr val="accent2">
              <a:lumMod val="20000"/>
              <a:lumOff val="80000"/>
            </a:schemeClr>
          </a:solidFill>
        </p:spPr>
        <p:txBody>
          <a:bodyPr wrap="square" rtlCol="0">
            <a:spAutoFit/>
          </a:bodyPr>
          <a:lstStyle/>
          <a:p>
            <a:pPr marL="285750" indent="-285750">
              <a:lnSpc>
                <a:spcPct val="120000"/>
              </a:lnSpc>
              <a:buFont typeface="Wingdings" panose="05000000000000000000" pitchFamily="2" charset="2"/>
              <a:buChar char="ü"/>
            </a:pPr>
            <a:r>
              <a:rPr lang="en-US" sz="1600" dirty="0">
                <a:latin typeface="Arial" pitchFamily="34" charset="0"/>
                <a:cs typeface="Arial" pitchFamily="34" charset="0"/>
              </a:rPr>
              <a:t>30% increase in response rate, and 20% lift in average gift!</a:t>
            </a:r>
          </a:p>
        </p:txBody>
      </p:sp>
      <p:sp>
        <p:nvSpPr>
          <p:cNvPr id="8" name="Text Box 13">
            <a:extLst>
              <a:ext uri="{FF2B5EF4-FFF2-40B4-BE49-F238E27FC236}">
                <a16:creationId xmlns:a16="http://schemas.microsoft.com/office/drawing/2014/main" id="{A6760FEE-89EA-46DE-9AAE-F6B4DC886991}"/>
              </a:ext>
            </a:extLst>
          </p:cNvPr>
          <p:cNvSpPr txBox="1">
            <a:spLocks noChangeArrowheads="1"/>
          </p:cNvSpPr>
          <p:nvPr/>
        </p:nvSpPr>
        <p:spPr bwMode="auto">
          <a:xfrm>
            <a:off x="2631506" y="475508"/>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To boost response: </a:t>
            </a:r>
            <a:r>
              <a:rPr lang="en-US" sz="3200" dirty="0">
                <a:solidFill>
                  <a:schemeClr val="accent2"/>
                </a:solidFill>
                <a:latin typeface="Calibri" panose="020F0502020204030204" pitchFamily="34" charset="0"/>
                <a:cs typeface="Calibri" panose="020F0502020204030204" pitchFamily="34" charset="0"/>
              </a:rPr>
              <a:t>Include call to action</a:t>
            </a:r>
          </a:p>
        </p:txBody>
      </p:sp>
    </p:spTree>
    <p:extLst>
      <p:ext uri="{BB962C8B-B14F-4D97-AF65-F5344CB8AC3E}">
        <p14:creationId xmlns:p14="http://schemas.microsoft.com/office/powerpoint/2010/main" val="162163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p:nvPr>
            <p:extLst>
              <p:ext uri="{D42A27DB-BD31-4B8C-83A1-F6EECF244321}">
                <p14:modId xmlns:p14="http://schemas.microsoft.com/office/powerpoint/2010/main" val="1379314259"/>
              </p:ext>
            </p:extLst>
          </p:nvPr>
        </p:nvGraphicFramePr>
        <p:xfrm>
          <a:off x="1284893" y="1436923"/>
          <a:ext cx="5392510" cy="4659548"/>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p:cNvGrpSpPr/>
          <p:nvPr/>
        </p:nvGrpSpPr>
        <p:grpSpPr>
          <a:xfrm>
            <a:off x="6879286" y="1436923"/>
            <a:ext cx="4293572" cy="4531136"/>
            <a:chOff x="7298386" y="1388093"/>
            <a:chExt cx="4293572" cy="4531136"/>
          </a:xfrm>
        </p:grpSpPr>
        <p:pic>
          <p:nvPicPr>
            <p:cNvPr id="4" name="Picture 3"/>
            <p:cNvPicPr>
              <a:picLocks noChangeAspect="1"/>
            </p:cNvPicPr>
            <p:nvPr/>
          </p:nvPicPr>
          <p:blipFill>
            <a:blip r:embed="rId4" cstate="print"/>
            <a:stretch>
              <a:fillRect/>
            </a:stretch>
          </p:blipFill>
          <p:spPr>
            <a:xfrm rot="369870">
              <a:off x="7339221" y="1388093"/>
              <a:ext cx="4252737" cy="1856036"/>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5" cstate="print"/>
            <a:stretch>
              <a:fillRect/>
            </a:stretch>
          </p:blipFill>
          <p:spPr>
            <a:xfrm rot="21334621">
              <a:off x="7505663" y="2900046"/>
              <a:ext cx="3545266" cy="153549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6" cstate="print"/>
            <a:stretch>
              <a:fillRect/>
            </a:stretch>
          </p:blipFill>
          <p:spPr>
            <a:xfrm rot="333564">
              <a:off x="7298386" y="4308868"/>
              <a:ext cx="3737257" cy="1610361"/>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sp>
        <p:nvSpPr>
          <p:cNvPr id="7" name="Text Box 13">
            <a:extLst>
              <a:ext uri="{FF2B5EF4-FFF2-40B4-BE49-F238E27FC236}">
                <a16:creationId xmlns:a16="http://schemas.microsoft.com/office/drawing/2014/main" id="{A747AB89-5E3A-4587-B96A-E583CBED5CEC}"/>
              </a:ext>
            </a:extLst>
          </p:cNvPr>
          <p:cNvSpPr txBox="1">
            <a:spLocks noChangeArrowheads="1"/>
          </p:cNvSpPr>
          <p:nvPr/>
        </p:nvSpPr>
        <p:spPr bwMode="auto">
          <a:xfrm>
            <a:off x="2557153" y="379654"/>
            <a:ext cx="70776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To boost response: </a:t>
            </a:r>
            <a:r>
              <a:rPr lang="en-US" sz="3200" dirty="0">
                <a:solidFill>
                  <a:schemeClr val="accent2"/>
                </a:solidFill>
                <a:latin typeface="Calibri" panose="020F0502020204030204" pitchFamily="34" charset="0"/>
                <a:cs typeface="Calibri" panose="020F0502020204030204" pitchFamily="34" charset="0"/>
              </a:rPr>
              <a:t>Include matching gifts</a:t>
            </a:r>
            <a:endParaRPr lang="en-US" sz="3200" b="1"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4993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8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201" y="1114426"/>
            <a:ext cx="4240369" cy="2863402"/>
          </a:xfrm>
          <a:prstGeom prst="rect">
            <a:avLst/>
          </a:prstGeom>
          <a:noFill/>
          <a:ln w="9525" algn="ctr">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38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61" y="3212400"/>
            <a:ext cx="4242816" cy="2823019"/>
          </a:xfrm>
          <a:prstGeom prst="rect">
            <a:avLst/>
          </a:prstGeom>
          <a:noFill/>
          <a:ln w="9525" algn="ctr">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28525" y="1442221"/>
            <a:ext cx="2027536" cy="1569660"/>
          </a:xfrm>
          <a:prstGeom prst="rect">
            <a:avLst/>
          </a:prstGeom>
          <a:solidFill>
            <a:schemeClr val="accent2">
              <a:lumMod val="20000"/>
              <a:lumOff val="80000"/>
            </a:schemeClr>
          </a:solidFill>
        </p:spPr>
        <p:txBody>
          <a:bodyPr wrap="square" rtlCol="0">
            <a:spAutoFit/>
          </a:bodyPr>
          <a:lstStyle/>
          <a:p>
            <a:pPr marL="285750" indent="-285750">
              <a:lnSpc>
                <a:spcPct val="120000"/>
              </a:lnSpc>
              <a:buFont typeface="Wingdings" panose="05000000000000000000" pitchFamily="2" charset="2"/>
              <a:buChar char="ü"/>
            </a:pPr>
            <a:r>
              <a:rPr lang="en-US" sz="1600" dirty="0">
                <a:latin typeface="Arial" pitchFamily="34" charset="0"/>
                <a:cs typeface="Arial" pitchFamily="34" charset="0"/>
              </a:rPr>
              <a:t>Brought in 10% more members, discount offer won at 90% confidence. </a:t>
            </a:r>
          </a:p>
        </p:txBody>
      </p:sp>
      <p:sp>
        <p:nvSpPr>
          <p:cNvPr id="6" name="Text Box 13">
            <a:extLst>
              <a:ext uri="{FF2B5EF4-FFF2-40B4-BE49-F238E27FC236}">
                <a16:creationId xmlns:a16="http://schemas.microsoft.com/office/drawing/2014/main" id="{4529FA95-9613-4FCE-965C-17BE5B098D21}"/>
              </a:ext>
            </a:extLst>
          </p:cNvPr>
          <p:cNvSpPr txBox="1">
            <a:spLocks noChangeArrowheads="1"/>
          </p:cNvSpPr>
          <p:nvPr/>
        </p:nvSpPr>
        <p:spPr bwMode="auto">
          <a:xfrm>
            <a:off x="2631506" y="359234"/>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Discount Offer</a:t>
            </a:r>
          </a:p>
        </p:txBody>
      </p:sp>
    </p:spTree>
    <p:extLst>
      <p:ext uri="{BB962C8B-B14F-4D97-AF65-F5344CB8AC3E}">
        <p14:creationId xmlns:p14="http://schemas.microsoft.com/office/powerpoint/2010/main" val="418920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3">
            <a:extLst>
              <a:ext uri="{FF2B5EF4-FFF2-40B4-BE49-F238E27FC236}">
                <a16:creationId xmlns:a16="http://schemas.microsoft.com/office/drawing/2014/main" id="{BDBEE4FD-69B6-4C34-B62A-7CE4474A13AD}"/>
              </a:ext>
            </a:extLst>
          </p:cNvPr>
          <p:cNvSpPr txBox="1">
            <a:spLocks noChangeArrowheads="1"/>
          </p:cNvSpPr>
          <p:nvPr/>
        </p:nvSpPr>
        <p:spPr bwMode="auto">
          <a:xfrm>
            <a:off x="2437884" y="366381"/>
            <a:ext cx="73162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Ask string testing:  Upfront Net Revenue</a:t>
            </a:r>
          </a:p>
        </p:txBody>
      </p:sp>
      <p:graphicFrame>
        <p:nvGraphicFramePr>
          <p:cNvPr id="4" name="Chart 3"/>
          <p:cNvGraphicFramePr/>
          <p:nvPr>
            <p:extLst>
              <p:ext uri="{D42A27DB-BD31-4B8C-83A1-F6EECF244321}">
                <p14:modId xmlns:p14="http://schemas.microsoft.com/office/powerpoint/2010/main" val="3999725257"/>
              </p:ext>
            </p:extLst>
          </p:nvPr>
        </p:nvGraphicFramePr>
        <p:xfrm>
          <a:off x="3048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8957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3">
            <a:extLst>
              <a:ext uri="{FF2B5EF4-FFF2-40B4-BE49-F238E27FC236}">
                <a16:creationId xmlns:a16="http://schemas.microsoft.com/office/drawing/2014/main" id="{BDBEE4FD-69B6-4C34-B62A-7CE4474A13AD}"/>
              </a:ext>
            </a:extLst>
          </p:cNvPr>
          <p:cNvSpPr txBox="1">
            <a:spLocks noChangeArrowheads="1"/>
          </p:cNvSpPr>
          <p:nvPr/>
        </p:nvSpPr>
        <p:spPr bwMode="auto">
          <a:xfrm>
            <a:off x="2286252" y="356856"/>
            <a:ext cx="7618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Ask string testing:  1 Year Later</a:t>
            </a:r>
          </a:p>
        </p:txBody>
      </p:sp>
      <p:graphicFrame>
        <p:nvGraphicFramePr>
          <p:cNvPr id="7" name="Chart 6"/>
          <p:cNvGraphicFramePr>
            <a:graphicFrameLocks/>
          </p:cNvGraphicFramePr>
          <p:nvPr>
            <p:extLst>
              <p:ext uri="{D42A27DB-BD31-4B8C-83A1-F6EECF244321}">
                <p14:modId xmlns:p14="http://schemas.microsoft.com/office/powerpoint/2010/main" val="1251293910"/>
              </p:ext>
            </p:extLst>
          </p:nvPr>
        </p:nvGraphicFramePr>
        <p:xfrm>
          <a:off x="1958691" y="1360984"/>
          <a:ext cx="8273143" cy="42410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3818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18223" y="4977746"/>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outerShdw blurRad="50800" dist="39000" dir="5460000" algn="tl">
                    <a:srgbClr val="000000">
                      <a:alpha val="38000"/>
                    </a:srgbClr>
                  </a:outerShdw>
                </a:effectLst>
              </a:rPr>
              <a:t>A</a:t>
            </a:r>
          </a:p>
        </p:txBody>
      </p:sp>
      <p:sp>
        <p:nvSpPr>
          <p:cNvPr id="7" name="Rectangle 6"/>
          <p:cNvSpPr/>
          <p:nvPr/>
        </p:nvSpPr>
        <p:spPr>
          <a:xfrm>
            <a:off x="8404623" y="4979455"/>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outerShdw blurRad="50800" dist="39000" dir="5460000" algn="tl">
                    <a:srgbClr val="000000">
                      <a:alpha val="38000"/>
                    </a:srgbClr>
                  </a:outerShdw>
                </a:effectLst>
              </a:rPr>
              <a:t>B</a:t>
            </a:r>
          </a:p>
        </p:txBody>
      </p:sp>
      <p:pic>
        <p:nvPicPr>
          <p:cNvPr id="3" name="Picture 2"/>
          <p:cNvPicPr>
            <a:picLocks noChangeAspect="1"/>
          </p:cNvPicPr>
          <p:nvPr/>
        </p:nvPicPr>
        <p:blipFill>
          <a:blip r:embed="rId3"/>
          <a:stretch>
            <a:fillRect/>
          </a:stretch>
        </p:blipFill>
        <p:spPr>
          <a:xfrm>
            <a:off x="731520" y="1143000"/>
            <a:ext cx="5058210" cy="3657600"/>
          </a:xfrm>
          <a:prstGeom prst="rect">
            <a:avLst/>
          </a:prstGeom>
          <a:effectLst>
            <a:outerShdw blurRad="50800" dist="38100" dir="2700000" algn="tl" rotWithShape="0">
              <a:schemeClr val="bg1">
                <a:lumMod val="65000"/>
                <a:alpha val="40000"/>
              </a:schemeClr>
            </a:outerShdw>
          </a:effectLst>
        </p:spPr>
      </p:pic>
      <p:pic>
        <p:nvPicPr>
          <p:cNvPr id="5" name="Picture 4"/>
          <p:cNvPicPr>
            <a:picLocks noChangeAspect="1"/>
          </p:cNvPicPr>
          <p:nvPr/>
        </p:nvPicPr>
        <p:blipFill>
          <a:blip r:embed="rId4"/>
          <a:stretch>
            <a:fillRect/>
          </a:stretch>
        </p:blipFill>
        <p:spPr>
          <a:xfrm>
            <a:off x="6217920" y="1143000"/>
            <a:ext cx="5058210" cy="3657600"/>
          </a:xfrm>
          <a:prstGeom prst="rect">
            <a:avLst/>
          </a:prstGeom>
          <a:effectLst>
            <a:outerShdw blurRad="50800" dist="38100" dir="2700000" algn="tl" rotWithShape="0">
              <a:schemeClr val="bg1">
                <a:lumMod val="65000"/>
                <a:alpha val="40000"/>
              </a:schemeClr>
            </a:outerShdw>
          </a:effectLst>
        </p:spPr>
      </p:pic>
    </p:spTree>
    <p:extLst>
      <p:ext uri="{BB962C8B-B14F-4D97-AF65-F5344CB8AC3E}">
        <p14:creationId xmlns:p14="http://schemas.microsoft.com/office/powerpoint/2010/main" val="2034720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3">
            <a:extLst>
              <a:ext uri="{FF2B5EF4-FFF2-40B4-BE49-F238E27FC236}">
                <a16:creationId xmlns:a16="http://schemas.microsoft.com/office/drawing/2014/main" id="{BDBEE4FD-69B6-4C34-B62A-7CE4474A13AD}"/>
              </a:ext>
            </a:extLst>
          </p:cNvPr>
          <p:cNvSpPr txBox="1">
            <a:spLocks noChangeArrowheads="1"/>
          </p:cNvSpPr>
          <p:nvPr/>
        </p:nvSpPr>
        <p:spPr bwMode="auto">
          <a:xfrm>
            <a:off x="2286990" y="356856"/>
            <a:ext cx="7618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Ask string testing:  2 Years Later</a:t>
            </a:r>
          </a:p>
        </p:txBody>
      </p:sp>
      <p:graphicFrame>
        <p:nvGraphicFramePr>
          <p:cNvPr id="4" name="Chart 3"/>
          <p:cNvGraphicFramePr>
            <a:graphicFrameLocks/>
          </p:cNvGraphicFramePr>
          <p:nvPr/>
        </p:nvGraphicFramePr>
        <p:xfrm>
          <a:off x="2060402" y="1211121"/>
          <a:ext cx="7933508" cy="44587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13945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3">
            <a:extLst>
              <a:ext uri="{FF2B5EF4-FFF2-40B4-BE49-F238E27FC236}">
                <a16:creationId xmlns:a16="http://schemas.microsoft.com/office/drawing/2014/main" id="{BDBEE4FD-69B6-4C34-B62A-7CE4474A13AD}"/>
              </a:ext>
            </a:extLst>
          </p:cNvPr>
          <p:cNvSpPr txBox="1">
            <a:spLocks noChangeArrowheads="1"/>
          </p:cNvSpPr>
          <p:nvPr/>
        </p:nvSpPr>
        <p:spPr bwMode="auto">
          <a:xfrm>
            <a:off x="2188276" y="328281"/>
            <a:ext cx="78154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Premium vs. No Premium: Upfront Results</a:t>
            </a:r>
          </a:p>
        </p:txBody>
      </p:sp>
      <p:graphicFrame>
        <p:nvGraphicFramePr>
          <p:cNvPr id="7" name="Chart 6"/>
          <p:cNvGraphicFramePr>
            <a:graphicFrameLocks/>
          </p:cNvGraphicFramePr>
          <p:nvPr>
            <p:extLst>
              <p:ext uri="{D42A27DB-BD31-4B8C-83A1-F6EECF244321}">
                <p14:modId xmlns:p14="http://schemas.microsoft.com/office/powerpoint/2010/main" val="1097264571"/>
              </p:ext>
            </p:extLst>
          </p:nvPr>
        </p:nvGraphicFramePr>
        <p:xfrm>
          <a:off x="2611228" y="1577665"/>
          <a:ext cx="6969544" cy="3778869"/>
        </p:xfrm>
        <a:graphic>
          <a:graphicData uri="http://schemas.openxmlformats.org/presentationml/2006/ole">
            <mc:AlternateContent xmlns:mc="http://schemas.openxmlformats.org/markup-compatibility/2006">
              <mc:Choice xmlns:v="urn:schemas-microsoft-com:vml" Requires="v">
                <p:oleObj spid="_x0000_s9254" r:id="rId4" imgW="7657240" imgH="4163929" progId="Excel.Chart.8">
                  <p:embed/>
                </p:oleObj>
              </mc:Choice>
              <mc:Fallback>
                <p:oleObj r:id="rId4" imgW="7657240" imgH="4163929" progId="Excel.Chart.8">
                  <p:embed/>
                  <p:pic>
                    <p:nvPicPr>
                      <p:cNvPr id="5" name="Char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228" y="1577665"/>
                        <a:ext cx="6969544" cy="3778869"/>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76867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id="{570D8BFA-66BA-467D-A547-66333ECC4B0E}"/>
              </a:ext>
            </a:extLst>
          </p:cNvPr>
          <p:cNvSpPr txBox="1">
            <a:spLocks noChangeArrowheads="1"/>
          </p:cNvSpPr>
          <p:nvPr/>
        </p:nvSpPr>
        <p:spPr bwMode="auto">
          <a:xfrm>
            <a:off x="2425031" y="299706"/>
            <a:ext cx="73894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Premium vs. No Premium: 1-2 Years Later</a:t>
            </a: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1306" y="1323902"/>
            <a:ext cx="8849388" cy="428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435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mfAR_0618_June_Match_Appeal_Reply">
            <a:extLst>
              <a:ext uri="{FF2B5EF4-FFF2-40B4-BE49-F238E27FC236}">
                <a16:creationId xmlns:a16="http://schemas.microsoft.com/office/drawing/2014/main" id="{9C838048-2126-4E00-97F6-B98B29042CE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373912" y="2008833"/>
            <a:ext cx="6531295" cy="2690757"/>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amfAR_0618_June_Match_Appeal_Reply_Test">
            <a:extLst>
              <a:ext uri="{FF2B5EF4-FFF2-40B4-BE49-F238E27FC236}">
                <a16:creationId xmlns:a16="http://schemas.microsoft.com/office/drawing/2014/main" id="{641A368A-0CA9-4BC7-BD19-F4F282C49D5F}"/>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6648480" y="1118587"/>
            <a:ext cx="5426562" cy="4471247"/>
          </a:xfrm>
          <a:prstGeom prst="rect">
            <a:avLst/>
          </a:prstGeom>
          <a:ln>
            <a:solidFill>
              <a:schemeClr val="tx1"/>
            </a:solidFill>
          </a:ln>
          <a:effectLst>
            <a:outerShdw blurRad="50800" dist="38100" dir="2700000" algn="tl" rotWithShape="0">
              <a:prstClr val="black">
                <a:alpha val="40000"/>
              </a:prstClr>
            </a:outerShdw>
          </a:effectLst>
        </p:spPr>
      </p:pic>
      <p:sp>
        <p:nvSpPr>
          <p:cNvPr id="5" name="Text Box 13">
            <a:extLst>
              <a:ext uri="{FF2B5EF4-FFF2-40B4-BE49-F238E27FC236}">
                <a16:creationId xmlns:a16="http://schemas.microsoft.com/office/drawing/2014/main" id="{010BDF70-F874-4E79-BFA7-ADC5AB6F691A}"/>
              </a:ext>
            </a:extLst>
          </p:cNvPr>
          <p:cNvSpPr txBox="1">
            <a:spLocks noChangeArrowheads="1"/>
          </p:cNvSpPr>
          <p:nvPr/>
        </p:nvSpPr>
        <p:spPr bwMode="auto">
          <a:xfrm>
            <a:off x="2555306" y="170121"/>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Reply Configurations</a:t>
            </a:r>
          </a:p>
        </p:txBody>
      </p:sp>
      <p:sp>
        <p:nvSpPr>
          <p:cNvPr id="6" name="Explosion 1 5"/>
          <p:cNvSpPr/>
          <p:nvPr/>
        </p:nvSpPr>
        <p:spPr>
          <a:xfrm>
            <a:off x="6905207" y="4444281"/>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10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1176205-358A-4A52-9AAA-18C4D93BED86}" type="slidenum">
              <a:rPr lang="en-US" smtClean="0"/>
              <a:t>34</a:t>
            </a:fld>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660" t="3014" r="4904" b="3305"/>
          <a:stretch/>
        </p:blipFill>
        <p:spPr>
          <a:xfrm>
            <a:off x="2324792" y="813882"/>
            <a:ext cx="3339697" cy="5462499"/>
          </a:xfrm>
          <a:prstGeom prst="rect">
            <a:avLst/>
          </a:prstGeom>
          <a:ln>
            <a:solidFill>
              <a:schemeClr val="tx1"/>
            </a:solidFill>
          </a:ln>
          <a:effectLst>
            <a:outerShdw blurRad="50800" dist="38100" dir="2700000" algn="tl" rotWithShape="0">
              <a:prstClr val="black">
                <a:alpha val="40000"/>
              </a:prstClr>
            </a:outerShdw>
          </a:effectLst>
        </p:spPr>
      </p:pic>
      <p:sp>
        <p:nvSpPr>
          <p:cNvPr id="11" name="Text Box 13">
            <a:extLst>
              <a:ext uri="{FF2B5EF4-FFF2-40B4-BE49-F238E27FC236}">
                <a16:creationId xmlns:a16="http://schemas.microsoft.com/office/drawing/2014/main" id="{010BDF70-F874-4E79-BFA7-ADC5AB6F691A}"/>
              </a:ext>
            </a:extLst>
          </p:cNvPr>
          <p:cNvSpPr txBox="1">
            <a:spLocks noChangeArrowheads="1"/>
          </p:cNvSpPr>
          <p:nvPr/>
        </p:nvSpPr>
        <p:spPr bwMode="auto">
          <a:xfrm>
            <a:off x="2555306" y="170121"/>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State-Based Personalization</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5392" t="16652" r="5271" b="3536"/>
          <a:stretch/>
        </p:blipFill>
        <p:spPr>
          <a:xfrm>
            <a:off x="6020221" y="813882"/>
            <a:ext cx="3880237" cy="5473505"/>
          </a:xfrm>
          <a:prstGeom prst="rect">
            <a:avLst/>
          </a:prstGeom>
          <a:ln>
            <a:solidFill>
              <a:schemeClr val="tx1"/>
            </a:solidFill>
          </a:ln>
          <a:effectLst>
            <a:outerShdw blurRad="50800" dist="38100" dir="2700000" algn="tl" rotWithShape="0">
              <a:prstClr val="black">
                <a:alpha val="40000"/>
              </a:prstClr>
            </a:outerShdw>
          </a:effectLst>
        </p:spPr>
      </p:pic>
      <p:sp>
        <p:nvSpPr>
          <p:cNvPr id="12" name="Explosion 1 11"/>
          <p:cNvSpPr/>
          <p:nvPr/>
        </p:nvSpPr>
        <p:spPr>
          <a:xfrm>
            <a:off x="9845760" y="477453"/>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9107" t="83232" r="6353" b="3304"/>
          <a:stretch/>
        </p:blipFill>
        <p:spPr>
          <a:xfrm>
            <a:off x="2415481" y="1588168"/>
            <a:ext cx="460066" cy="493689"/>
          </a:xfrm>
          <a:prstGeom prst="rect">
            <a:avLst/>
          </a:prstGeom>
          <a:ln>
            <a:noFill/>
          </a:ln>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3205" y="1629887"/>
            <a:ext cx="442342" cy="510956"/>
          </a:xfrm>
          <a:prstGeom prst="rect">
            <a:avLst/>
          </a:prstGeom>
        </p:spPr>
      </p:pic>
    </p:spTree>
    <p:extLst>
      <p:ext uri="{BB962C8B-B14F-4D97-AF65-F5344CB8AC3E}">
        <p14:creationId xmlns:p14="http://schemas.microsoft.com/office/powerpoint/2010/main" val="336470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FT_0219_Almanac_Buckslip"/>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549900" y="3731326"/>
            <a:ext cx="5486400" cy="2260283"/>
          </a:xfrm>
          <a:prstGeom prst="rect">
            <a:avLst/>
          </a:prstGeom>
          <a:noFill/>
          <a:ln>
            <a:noFill/>
          </a:ln>
        </p:spPr>
      </p:pic>
      <p:sp>
        <p:nvSpPr>
          <p:cNvPr id="7" name="Arrow: Left 6">
            <a:extLst>
              <a:ext uri="{FF2B5EF4-FFF2-40B4-BE49-F238E27FC236}">
                <a16:creationId xmlns:a16="http://schemas.microsoft.com/office/drawing/2014/main" id="{83AC02CD-CAF1-435A-AA0E-6D8B20CD0DB5}"/>
              </a:ext>
            </a:extLst>
          </p:cNvPr>
          <p:cNvSpPr/>
          <p:nvPr/>
        </p:nvSpPr>
        <p:spPr>
          <a:xfrm rot="10800000">
            <a:off x="2952750" y="4002452"/>
            <a:ext cx="2273300" cy="692150"/>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descr="AFT_0216_Cow_Buckslip"/>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533400" y="1255964"/>
            <a:ext cx="5486400" cy="2260282"/>
          </a:xfrm>
          <a:prstGeom prst="rect">
            <a:avLst/>
          </a:prstGeom>
          <a:noFill/>
          <a:ln>
            <a:noFill/>
          </a:ln>
        </p:spPr>
      </p:pic>
      <p:sp>
        <p:nvSpPr>
          <p:cNvPr id="5" name="TextBox 4">
            <a:extLst>
              <a:ext uri="{FF2B5EF4-FFF2-40B4-BE49-F238E27FC236}">
                <a16:creationId xmlns:a16="http://schemas.microsoft.com/office/drawing/2014/main" id="{290364BB-2BE1-4A35-B87B-51EC09898297}"/>
              </a:ext>
            </a:extLst>
          </p:cNvPr>
          <p:cNvSpPr txBox="1"/>
          <p:nvPr/>
        </p:nvSpPr>
        <p:spPr>
          <a:xfrm>
            <a:off x="2952749" y="4198486"/>
            <a:ext cx="3054350" cy="300082"/>
          </a:xfrm>
          <a:prstGeom prst="rect">
            <a:avLst/>
          </a:prstGeom>
          <a:noFill/>
        </p:spPr>
        <p:txBody>
          <a:bodyPr wrap="square" rtlCol="0">
            <a:spAutoFit/>
          </a:bodyPr>
          <a:lstStyle/>
          <a:p>
            <a:r>
              <a:rPr lang="en-US" sz="1350" b="1" dirty="0">
                <a:solidFill>
                  <a:schemeClr val="bg1"/>
                </a:solidFill>
              </a:rPr>
              <a:t>Mission-Based</a:t>
            </a:r>
            <a:r>
              <a:rPr lang="en-US" sz="1350" b="1" dirty="0"/>
              <a:t> </a:t>
            </a:r>
            <a:r>
              <a:rPr lang="en-US" sz="1350" b="1" dirty="0">
                <a:solidFill>
                  <a:schemeClr val="bg1"/>
                </a:solidFill>
              </a:rPr>
              <a:t>Control</a:t>
            </a:r>
          </a:p>
        </p:txBody>
      </p:sp>
      <p:grpSp>
        <p:nvGrpSpPr>
          <p:cNvPr id="10" name="Group 9"/>
          <p:cNvGrpSpPr/>
          <p:nvPr/>
        </p:nvGrpSpPr>
        <p:grpSpPr>
          <a:xfrm>
            <a:off x="6019800" y="2147570"/>
            <a:ext cx="2940051" cy="692150"/>
            <a:chOff x="6686551" y="1416050"/>
            <a:chExt cx="2940051" cy="692150"/>
          </a:xfrm>
        </p:grpSpPr>
        <p:sp>
          <p:nvSpPr>
            <p:cNvPr id="6" name="Arrow: Left 5">
              <a:extLst>
                <a:ext uri="{FF2B5EF4-FFF2-40B4-BE49-F238E27FC236}">
                  <a16:creationId xmlns:a16="http://schemas.microsoft.com/office/drawing/2014/main" id="{996008D7-01A2-4D35-8B07-1FED78C8D785}"/>
                </a:ext>
              </a:extLst>
            </p:cNvPr>
            <p:cNvSpPr/>
            <p:nvPr/>
          </p:nvSpPr>
          <p:spPr>
            <a:xfrm>
              <a:off x="6686551" y="1416050"/>
              <a:ext cx="2273300" cy="692150"/>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38541C3B-0090-4639-B152-BF1C52ECE96A}"/>
                </a:ext>
              </a:extLst>
            </p:cNvPr>
            <p:cNvSpPr txBox="1"/>
            <p:nvPr/>
          </p:nvSpPr>
          <p:spPr>
            <a:xfrm>
              <a:off x="6775452" y="1612084"/>
              <a:ext cx="2851150" cy="300082"/>
            </a:xfrm>
            <a:prstGeom prst="rect">
              <a:avLst/>
            </a:prstGeom>
            <a:noFill/>
          </p:spPr>
          <p:txBody>
            <a:bodyPr wrap="square" rtlCol="0">
              <a:spAutoFit/>
            </a:bodyPr>
            <a:lstStyle/>
            <a:p>
              <a:r>
                <a:rPr lang="en-US" sz="1350" b="1" dirty="0">
                  <a:solidFill>
                    <a:schemeClr val="bg1"/>
                  </a:solidFill>
                </a:rPr>
                <a:t>Longtime Control Premium</a:t>
              </a:r>
            </a:p>
          </p:txBody>
        </p:sp>
      </p:grpSp>
      <p:sp>
        <p:nvSpPr>
          <p:cNvPr id="8" name="TextBox 7">
            <a:extLst>
              <a:ext uri="{FF2B5EF4-FFF2-40B4-BE49-F238E27FC236}">
                <a16:creationId xmlns:a16="http://schemas.microsoft.com/office/drawing/2014/main" id="{4BCF5EC9-9125-4263-A3DB-CE5435A9B3B9}"/>
              </a:ext>
            </a:extLst>
          </p:cNvPr>
          <p:cNvSpPr txBox="1"/>
          <p:nvPr/>
        </p:nvSpPr>
        <p:spPr>
          <a:xfrm>
            <a:off x="3003550" y="4694603"/>
            <a:ext cx="2012951" cy="923330"/>
          </a:xfrm>
          <a:prstGeom prst="rect">
            <a:avLst/>
          </a:prstGeom>
          <a:solidFill>
            <a:srgbClr val="92D050">
              <a:alpha val="50000"/>
            </a:srgbClr>
          </a:solidFill>
        </p:spPr>
        <p:txBody>
          <a:bodyPr wrap="square" rtlCol="0">
            <a:spAutoFit/>
          </a:bodyPr>
          <a:lstStyle/>
          <a:p>
            <a:pPr marL="214313" indent="-214313">
              <a:buFontTx/>
              <a:buChar char="-"/>
            </a:pPr>
            <a:r>
              <a:rPr lang="en-US" sz="1350" dirty="0"/>
              <a:t>Cheaper to fulfill</a:t>
            </a:r>
          </a:p>
          <a:p>
            <a:pPr marL="214313" indent="-214313">
              <a:buFontTx/>
              <a:buChar char="-"/>
            </a:pPr>
            <a:r>
              <a:rPr lang="en-US" sz="1350" dirty="0"/>
              <a:t>Brings in better donors</a:t>
            </a:r>
          </a:p>
          <a:p>
            <a:pPr marL="214313" indent="-214313">
              <a:buFontTx/>
              <a:buChar char="-"/>
            </a:pPr>
            <a:r>
              <a:rPr lang="en-US" sz="1350" dirty="0"/>
              <a:t>Amplifies mission</a:t>
            </a:r>
          </a:p>
        </p:txBody>
      </p:sp>
      <p:sp>
        <p:nvSpPr>
          <p:cNvPr id="9" name="Text Box 13">
            <a:extLst>
              <a:ext uri="{FF2B5EF4-FFF2-40B4-BE49-F238E27FC236}">
                <a16:creationId xmlns:a16="http://schemas.microsoft.com/office/drawing/2014/main" id="{570D8BFA-66BA-467D-A547-66333ECC4B0E}"/>
              </a:ext>
            </a:extLst>
          </p:cNvPr>
          <p:cNvSpPr txBox="1">
            <a:spLocks noChangeArrowheads="1"/>
          </p:cNvSpPr>
          <p:nvPr/>
        </p:nvSpPr>
        <p:spPr bwMode="auto">
          <a:xfrm>
            <a:off x="2325090" y="271212"/>
            <a:ext cx="73894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Mission-Based vs. Standard Premium</a:t>
            </a:r>
          </a:p>
        </p:txBody>
      </p:sp>
      <p:sp>
        <p:nvSpPr>
          <p:cNvPr id="11" name="Explosion 1 10"/>
          <p:cNvSpPr/>
          <p:nvPr/>
        </p:nvSpPr>
        <p:spPr>
          <a:xfrm>
            <a:off x="9878995" y="2343604"/>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80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0222" y="3921211"/>
            <a:ext cx="1352557" cy="1083123"/>
          </a:xfrm>
          <a:prstGeom prst="rect">
            <a:avLst/>
          </a:prstGeom>
        </p:spPr>
      </p:pic>
      <p:pic>
        <p:nvPicPr>
          <p:cNvPr id="7" name="Picture 6">
            <a:extLst>
              <a:ext uri="{FF2B5EF4-FFF2-40B4-BE49-F238E27FC236}">
                <a16:creationId xmlns:a16="http://schemas.microsoft.com/office/drawing/2014/main" id="{A79CAB4A-4962-4E8C-ABBE-76AE5DAB2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67507">
            <a:off x="1166735" y="2680704"/>
            <a:ext cx="1354835" cy="901666"/>
          </a:xfrm>
          <a:prstGeom prst="rect">
            <a:avLst/>
          </a:prstGeom>
        </p:spPr>
      </p:pic>
      <p:pic>
        <p:nvPicPr>
          <p:cNvPr id="9" name="Picture 8">
            <a:extLst>
              <a:ext uri="{FF2B5EF4-FFF2-40B4-BE49-F238E27FC236}">
                <a16:creationId xmlns:a16="http://schemas.microsoft.com/office/drawing/2014/main" id="{255805F6-A5FA-437B-9005-522B97199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19875">
            <a:off x="9533331" y="2112714"/>
            <a:ext cx="1357467" cy="903332"/>
          </a:xfrm>
          <a:prstGeom prst="rect">
            <a:avLst/>
          </a:prstGeom>
        </p:spPr>
      </p:pic>
      <p:pic>
        <p:nvPicPr>
          <p:cNvPr id="2" name="Picture 1" descr="AFT_0915_magnet"/>
          <p:cNvPicPr>
            <a:picLocks noGrp="1" noChangeAspect="1"/>
          </p:cNvPicPr>
          <p:nvPr isPhoto="1"/>
        </p:nvPicPr>
        <p:blipFill>
          <a:blip r:embed="rId6">
            <a:lum/>
            <a:extLst>
              <a:ext uri="{28A0092B-C50C-407E-A947-70E740481C1C}">
                <a14:useLocalDpi xmlns:a14="http://schemas.microsoft.com/office/drawing/2010/main" val="0"/>
              </a:ext>
            </a:extLst>
          </a:blip>
          <a:stretch>
            <a:fillRect/>
          </a:stretch>
        </p:blipFill>
        <p:spPr>
          <a:xfrm>
            <a:off x="6997145" y="3091536"/>
            <a:ext cx="4800600" cy="2742474"/>
          </a:xfrm>
          <a:prstGeom prst="rect">
            <a:avLst/>
          </a:prstGeom>
          <a:noFill/>
          <a:ln>
            <a:solidFill>
              <a:schemeClr val="tx1"/>
            </a:solidFill>
          </a:ln>
          <a:effectLst>
            <a:outerShdw blurRad="50800" dist="38100" dir="2700000" algn="tl" rotWithShape="0">
              <a:prstClr val="black">
                <a:alpha val="40000"/>
              </a:prstClr>
            </a:outerShdw>
          </a:effectLst>
        </p:spPr>
      </p:pic>
      <p:pic>
        <p:nvPicPr>
          <p:cNvPr id="3" name="Picture 2" descr="AFT_2018_NFNF_Quality_Decal copy"/>
          <p:cNvPicPr>
            <a:picLocks noGrp="1" noChangeAspect="1"/>
          </p:cNvPicPr>
          <p:nvPr isPhoto="1"/>
        </p:nvPicPr>
        <p:blipFill>
          <a:blip r:embed="rId7">
            <a:lum/>
            <a:extLst>
              <a:ext uri="{28A0092B-C50C-407E-A947-70E740481C1C}">
                <a14:useLocalDpi xmlns:a14="http://schemas.microsoft.com/office/drawing/2010/main" val="0"/>
              </a:ext>
            </a:extLst>
          </a:blip>
          <a:stretch>
            <a:fillRect/>
          </a:stretch>
        </p:blipFill>
        <p:spPr>
          <a:xfrm>
            <a:off x="685299" y="364317"/>
            <a:ext cx="4800600" cy="2400300"/>
          </a:xfrm>
          <a:prstGeom prst="rect">
            <a:avLst/>
          </a:prstGeom>
          <a:noFill/>
          <a:ln>
            <a:solidFill>
              <a:schemeClr val="tx1"/>
            </a:solidFill>
          </a:ln>
          <a:effectLst>
            <a:outerShdw blurRad="50800" dist="38100" dir="2700000" algn="tl" rotWithShape="0">
              <a:prstClr val="black">
                <a:alpha val="40000"/>
              </a:prstClr>
            </a:outerShdw>
          </a:effectLst>
        </p:spPr>
      </p:pic>
      <p:pic>
        <p:nvPicPr>
          <p:cNvPr id="8" name="Picture 7" descr="AFT_0114_NFNF_Coaster"/>
          <p:cNvPicPr>
            <a:picLocks noGrp="1" noChangeAspect="1"/>
          </p:cNvPicPr>
          <p:nvPr isPhoto="1"/>
        </p:nvPicPr>
        <p:blipFill>
          <a:blip r:embed="rId8" cstate="print">
            <a:lum/>
            <a:extLst>
              <a:ext uri="{28A0092B-C50C-407E-A947-70E740481C1C}">
                <a14:useLocalDpi xmlns:a14="http://schemas.microsoft.com/office/drawing/2010/main" val="0"/>
              </a:ext>
            </a:extLst>
          </a:blip>
          <a:stretch>
            <a:fillRect/>
          </a:stretch>
        </p:blipFill>
        <p:spPr>
          <a:xfrm>
            <a:off x="3521845" y="2991701"/>
            <a:ext cx="2942144" cy="2942144"/>
          </a:xfrm>
          <a:prstGeom prst="rect">
            <a:avLst/>
          </a:prstGeom>
          <a:noFill/>
          <a:ln>
            <a:noFill/>
          </a:ln>
        </p:spPr>
      </p:pic>
      <p:sp>
        <p:nvSpPr>
          <p:cNvPr id="10" name="Text Box 13">
            <a:extLst>
              <a:ext uri="{FF2B5EF4-FFF2-40B4-BE49-F238E27FC236}">
                <a16:creationId xmlns:a16="http://schemas.microsoft.com/office/drawing/2014/main" id="{570D8BFA-66BA-467D-A547-66333ECC4B0E}"/>
              </a:ext>
            </a:extLst>
          </p:cNvPr>
          <p:cNvSpPr txBox="1">
            <a:spLocks noChangeArrowheads="1"/>
          </p:cNvSpPr>
          <p:nvPr/>
        </p:nvSpPr>
        <p:spPr bwMode="auto">
          <a:xfrm>
            <a:off x="6285043" y="708533"/>
            <a:ext cx="329134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dirty="0">
                <a:solidFill>
                  <a:schemeClr val="accent2"/>
                </a:solidFill>
                <a:latin typeface="Calibri" panose="020F0502020204030204" pitchFamily="34" charset="0"/>
                <a:cs typeface="Calibri" panose="020F0502020204030204" pitchFamily="34" charset="0"/>
              </a:rPr>
              <a:t>Sticker vs.</a:t>
            </a:r>
          </a:p>
          <a:p>
            <a:pPr algn="ctr"/>
            <a:r>
              <a:rPr lang="en-US" sz="3200" b="1" dirty="0">
                <a:solidFill>
                  <a:schemeClr val="accent2"/>
                </a:solidFill>
                <a:latin typeface="Calibri" panose="020F0502020204030204" pitchFamily="34" charset="0"/>
                <a:cs typeface="Calibri" panose="020F0502020204030204" pitchFamily="34" charset="0"/>
              </a:rPr>
              <a:t>Coaster vs.</a:t>
            </a:r>
          </a:p>
          <a:p>
            <a:pPr algn="ctr"/>
            <a:r>
              <a:rPr lang="en-US" sz="3200" b="1" dirty="0">
                <a:solidFill>
                  <a:schemeClr val="accent2"/>
                </a:solidFill>
                <a:latin typeface="Calibri" panose="020F0502020204030204" pitchFamily="34" charset="0"/>
                <a:cs typeface="Calibri" panose="020F0502020204030204" pitchFamily="34" charset="0"/>
              </a:rPr>
              <a:t>Magnet</a:t>
            </a:r>
          </a:p>
        </p:txBody>
      </p:sp>
      <p:sp>
        <p:nvSpPr>
          <p:cNvPr id="11" name="Explosion 1 10"/>
          <p:cNvSpPr/>
          <p:nvPr/>
        </p:nvSpPr>
        <p:spPr>
          <a:xfrm>
            <a:off x="5082744" y="1173942"/>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32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mfAR_0718_AugAcq_Tote_Buckslip">
            <a:extLst>
              <a:ext uri="{FF2B5EF4-FFF2-40B4-BE49-F238E27FC236}">
                <a16:creationId xmlns:a16="http://schemas.microsoft.com/office/drawing/2014/main" id="{B1DB7F3D-C3E6-47E4-A329-D9C99BACBD1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032063" y="1806480"/>
            <a:ext cx="5689159" cy="332123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480" t="12572" r="6485" b="12762"/>
          <a:stretch/>
        </p:blipFill>
        <p:spPr>
          <a:xfrm>
            <a:off x="659959" y="3553807"/>
            <a:ext cx="5088834" cy="2232432"/>
          </a:xfrm>
          <a:prstGeom prst="rect">
            <a:avLst/>
          </a:prstGeom>
        </p:spPr>
      </p:pic>
      <p:grpSp>
        <p:nvGrpSpPr>
          <p:cNvPr id="6" name="Group 5"/>
          <p:cNvGrpSpPr/>
          <p:nvPr/>
        </p:nvGrpSpPr>
        <p:grpSpPr>
          <a:xfrm>
            <a:off x="659959" y="1089329"/>
            <a:ext cx="5088834" cy="2231136"/>
            <a:chOff x="962108" y="885160"/>
            <a:chExt cx="7490130" cy="3286694"/>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6311" t="12396" r="6496" b="12782"/>
            <a:stretch/>
          </p:blipFill>
          <p:spPr>
            <a:xfrm>
              <a:off x="962108" y="885160"/>
              <a:ext cx="7490130" cy="3286694"/>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0814" t="28056" r="7159" b="45335"/>
            <a:stretch/>
          </p:blipFill>
          <p:spPr>
            <a:xfrm>
              <a:off x="5565913" y="2528507"/>
              <a:ext cx="2751151" cy="1168843"/>
            </a:xfrm>
            <a:prstGeom prst="rect">
              <a:avLst/>
            </a:prstGeom>
          </p:spPr>
        </p:pic>
      </p:grpSp>
      <p:sp>
        <p:nvSpPr>
          <p:cNvPr id="7" name="Text Box 13">
            <a:extLst>
              <a:ext uri="{FF2B5EF4-FFF2-40B4-BE49-F238E27FC236}">
                <a16:creationId xmlns:a16="http://schemas.microsoft.com/office/drawing/2014/main" id="{570D8BFA-66BA-467D-A547-66333ECC4B0E}"/>
              </a:ext>
            </a:extLst>
          </p:cNvPr>
          <p:cNvSpPr txBox="1">
            <a:spLocks noChangeArrowheads="1"/>
          </p:cNvSpPr>
          <p:nvPr/>
        </p:nvSpPr>
        <p:spPr bwMode="auto">
          <a:xfrm>
            <a:off x="2325090" y="271212"/>
            <a:ext cx="73894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Premium vs. Non-Premium</a:t>
            </a:r>
          </a:p>
        </p:txBody>
      </p:sp>
      <p:sp>
        <p:nvSpPr>
          <p:cNvPr id="8" name="Explosion 1 7"/>
          <p:cNvSpPr/>
          <p:nvPr/>
        </p:nvSpPr>
        <p:spPr>
          <a:xfrm>
            <a:off x="659959" y="4428906"/>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76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F_1017_NovAcq_LabelReplies-grouped"/>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r="49774"/>
          <a:stretch/>
        </p:blipFill>
        <p:spPr>
          <a:xfrm>
            <a:off x="764184" y="2399303"/>
            <a:ext cx="2838095" cy="3657600"/>
          </a:xfrm>
          <a:prstGeom prst="rect">
            <a:avLst/>
          </a:prstGeom>
          <a:noFill/>
          <a:ln>
            <a:solidFill>
              <a:schemeClr val="tx1"/>
            </a:solidFill>
          </a:ln>
          <a:effectLst>
            <a:outerShdw blurRad="50800" dist="38100" dir="2700000" algn="tl" rotWithShape="0">
              <a:prstClr val="black">
                <a:alpha val="40000"/>
              </a:prstClr>
            </a:outerShdw>
          </a:effectLst>
        </p:spPr>
      </p:pic>
      <p:pic>
        <p:nvPicPr>
          <p:cNvPr id="3" name="Picture 2" descr="NPF_1017_NovAcq_LabelReplies-initials"/>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r="49861"/>
          <a:stretch/>
        </p:blipFill>
        <p:spPr>
          <a:xfrm>
            <a:off x="3627811" y="1262899"/>
            <a:ext cx="2833190" cy="36576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3" descr="NPF_1017_NovAcq_LabelsReplies-hearts"/>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r="49920"/>
          <a:stretch/>
        </p:blipFill>
        <p:spPr>
          <a:xfrm>
            <a:off x="6512065" y="2152812"/>
            <a:ext cx="2829859" cy="3657600"/>
          </a:xfrm>
          <a:prstGeom prst="rect">
            <a:avLst/>
          </a:prstGeom>
          <a:noFill/>
          <a:ln>
            <a:solidFill>
              <a:schemeClr val="tx1"/>
            </a:solidFill>
          </a:ln>
          <a:effectLst>
            <a:outerShdw blurRad="50800" dist="38100" dir="2700000" algn="tl" rotWithShape="0">
              <a:prstClr val="black">
                <a:alpha val="40000"/>
              </a:prstClr>
            </a:outerShdw>
          </a:effectLst>
        </p:spPr>
      </p:pic>
      <p:pic>
        <p:nvPicPr>
          <p:cNvPr id="5" name="Picture 4" descr="NPF_1017_NovAcq_LabelsReplies-LoveParks"/>
          <p:cNvPicPr>
            <a:picLocks noGrp="1" noChangeAspect="1"/>
          </p:cNvPicPr>
          <p:nvPr isPhoto="1"/>
        </p:nvPicPr>
        <p:blipFill rotWithShape="1">
          <a:blip r:embed="rId6" cstate="print">
            <a:lum/>
            <a:extLst>
              <a:ext uri="{28A0092B-C50C-407E-A947-70E740481C1C}">
                <a14:useLocalDpi xmlns:a14="http://schemas.microsoft.com/office/drawing/2010/main" val="0"/>
              </a:ext>
            </a:extLst>
          </a:blip>
          <a:srcRect r="49979"/>
          <a:stretch/>
        </p:blipFill>
        <p:spPr>
          <a:xfrm>
            <a:off x="8809286" y="960748"/>
            <a:ext cx="2826496" cy="3657600"/>
          </a:xfrm>
          <a:prstGeom prst="rect">
            <a:avLst/>
          </a:prstGeom>
          <a:noFill/>
          <a:ln>
            <a:solidFill>
              <a:schemeClr val="tx1"/>
            </a:solidFill>
          </a:ln>
          <a:effectLst>
            <a:outerShdw blurRad="50800" dist="38100" dir="2700000" algn="tl" rotWithShape="0">
              <a:prstClr val="black">
                <a:alpha val="40000"/>
              </a:prstClr>
            </a:outerShdw>
          </a:effectLst>
        </p:spPr>
      </p:pic>
      <p:sp>
        <p:nvSpPr>
          <p:cNvPr id="6" name="Text Box 13">
            <a:extLst>
              <a:ext uri="{FF2B5EF4-FFF2-40B4-BE49-F238E27FC236}">
                <a16:creationId xmlns:a16="http://schemas.microsoft.com/office/drawing/2014/main" id="{570D8BFA-66BA-467D-A547-66333ECC4B0E}"/>
              </a:ext>
            </a:extLst>
          </p:cNvPr>
          <p:cNvSpPr txBox="1">
            <a:spLocks noChangeArrowheads="1"/>
          </p:cNvSpPr>
          <p:nvPr/>
        </p:nvSpPr>
        <p:spPr bwMode="auto">
          <a:xfrm>
            <a:off x="2325090" y="271212"/>
            <a:ext cx="73894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Label Configurations</a:t>
            </a:r>
          </a:p>
        </p:txBody>
      </p:sp>
      <p:sp>
        <p:nvSpPr>
          <p:cNvPr id="7" name="Explosion 1 6"/>
          <p:cNvSpPr/>
          <p:nvPr/>
        </p:nvSpPr>
        <p:spPr>
          <a:xfrm>
            <a:off x="450948" y="1688632"/>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97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F_1017_NovAcq_LabelReplies-grouped"/>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781809" y="855987"/>
            <a:ext cx="8475981" cy="5486400"/>
          </a:xfrm>
          <a:prstGeom prst="rect">
            <a:avLst/>
          </a:prstGeom>
          <a:noFill/>
          <a:ln>
            <a:solidFill>
              <a:schemeClr val="tx1"/>
            </a:solidFill>
          </a:ln>
          <a:effectLst>
            <a:outerShdw blurRad="50800" dist="38100" dir="2700000" algn="tl" rotWithShape="0">
              <a:prstClr val="black">
                <a:alpha val="40000"/>
              </a:prstClr>
            </a:outerShdw>
          </a:effectLst>
        </p:spPr>
      </p:pic>
      <p:sp>
        <p:nvSpPr>
          <p:cNvPr id="3" name="Text Box 13">
            <a:extLst>
              <a:ext uri="{FF2B5EF4-FFF2-40B4-BE49-F238E27FC236}">
                <a16:creationId xmlns:a16="http://schemas.microsoft.com/office/drawing/2014/main" id="{570D8BFA-66BA-467D-A547-66333ECC4B0E}"/>
              </a:ext>
            </a:extLst>
          </p:cNvPr>
          <p:cNvSpPr txBox="1">
            <a:spLocks noChangeArrowheads="1"/>
          </p:cNvSpPr>
          <p:nvPr/>
        </p:nvSpPr>
        <p:spPr bwMode="auto">
          <a:xfrm>
            <a:off x="2325090" y="271212"/>
            <a:ext cx="73894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Label Configurations</a:t>
            </a:r>
          </a:p>
        </p:txBody>
      </p:sp>
    </p:spTree>
    <p:extLst>
      <p:ext uri="{BB962C8B-B14F-4D97-AF65-F5344CB8AC3E}">
        <p14:creationId xmlns:p14="http://schemas.microsoft.com/office/powerpoint/2010/main" val="3199518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706" y="1140346"/>
            <a:ext cx="5524709" cy="3657600"/>
          </a:xfrm>
          <a:prstGeom prst="rect">
            <a:avLst/>
          </a:prstGeom>
          <a:noFill/>
          <a:ln>
            <a:noFill/>
          </a:ln>
          <a:effectLst>
            <a:outerShdw blurRad="50800" dist="38100" dir="2700000" algn="tl" rotWithShape="0">
              <a:schemeClr val="bg1">
                <a:lumMod val="65000"/>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828" y="4686922"/>
            <a:ext cx="1414463" cy="15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1811" y="4623126"/>
            <a:ext cx="1444625" cy="15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7920" y="1140346"/>
            <a:ext cx="5492408" cy="3657600"/>
          </a:xfrm>
          <a:prstGeom prst="rect">
            <a:avLst/>
          </a:prstGeom>
          <a:noFill/>
          <a:ln w="9525">
            <a:solidFill>
              <a:schemeClr val="bg1">
                <a:lumMod val="65000"/>
              </a:schemeClr>
            </a:solidFill>
            <a:miter lim="800000"/>
            <a:headEnd/>
            <a:tailEnd/>
          </a:ln>
          <a:effectLst>
            <a:outerShdw blurRad="50800" dist="38100" dir="2700000" algn="tl" rotWithShape="0">
              <a:schemeClr val="bg1">
                <a:lumMod val="65000"/>
                <a:alpha val="40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91441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2074862" y="487363"/>
            <a:ext cx="8042275" cy="836612"/>
          </a:xfrm>
          <a:prstGeom prst="rect">
            <a:avLst/>
          </a:prstGeom>
        </p:spPr>
        <p:txBody>
          <a:bodyPr>
            <a:normAutofit fontScale="90000"/>
          </a:bodyPr>
          <a:lstStyle/>
          <a:p>
            <a:pPr algn="ctr" eaLnBrk="1" hangingPunct="1"/>
            <a:r>
              <a:rPr lang="en-US" sz="4000" dirty="0">
                <a:solidFill>
                  <a:srgbClr val="002060"/>
                </a:solidFill>
                <a:latin typeface="Calibri" panose="020F0502020204030204" pitchFamily="34" charset="0"/>
                <a:cs typeface="Calibri" panose="020F0502020204030204" pitchFamily="34" charset="0"/>
              </a:rPr>
              <a:t>Testing Engagement Devices:</a:t>
            </a:r>
            <a:br>
              <a:rPr lang="en-US" sz="4000" dirty="0">
                <a:solidFill>
                  <a:srgbClr val="002060"/>
                </a:solidFill>
                <a:latin typeface="Calibri" panose="020F0502020204030204" pitchFamily="34" charset="0"/>
                <a:cs typeface="Calibri" panose="020F0502020204030204" pitchFamily="34" charset="0"/>
              </a:rPr>
            </a:br>
            <a:r>
              <a:rPr lang="en-US" sz="4000" dirty="0">
                <a:solidFill>
                  <a:srgbClr val="002060"/>
                </a:solidFill>
                <a:latin typeface="Calibri" panose="020F0502020204030204" pitchFamily="34" charset="0"/>
                <a:cs typeface="Calibri" panose="020F0502020204030204" pitchFamily="34" charset="0"/>
              </a:rPr>
              <a:t>Engaging Beyond Giving</a:t>
            </a:r>
          </a:p>
        </p:txBody>
      </p:sp>
      <p:pic>
        <p:nvPicPr>
          <p:cNvPr id="13314" name="Picture 2" descr="group of people huddling">
            <a:extLst>
              <a:ext uri="{FF2B5EF4-FFF2-40B4-BE49-F238E27FC236}">
                <a16:creationId xmlns:a16="http://schemas.microsoft.com/office/drawing/2014/main" id="{B99419F8-B0B6-4379-9852-BC376D3C83A9}"/>
              </a:ext>
            </a:extLst>
          </p:cNvPr>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t="30947" b="30947"/>
          <a:stretch>
            <a:fillRect/>
          </a:stretch>
        </p:blipFill>
        <p:spPr bwMode="auto">
          <a:xfrm>
            <a:off x="0" y="3246438"/>
            <a:ext cx="12192001" cy="309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811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60106"/>
          <a:stretch/>
        </p:blipFill>
        <p:spPr>
          <a:xfrm>
            <a:off x="872844" y="1040530"/>
            <a:ext cx="4972148" cy="3266761"/>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b="60041"/>
          <a:stretch/>
        </p:blipFill>
        <p:spPr>
          <a:xfrm>
            <a:off x="6096000" y="2774313"/>
            <a:ext cx="4970401" cy="3270989"/>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3" name="Text Box 3"/>
          <p:cNvSpPr txBox="1">
            <a:spLocks noChangeArrowheads="1"/>
          </p:cNvSpPr>
          <p:nvPr/>
        </p:nvSpPr>
        <p:spPr bwMode="auto">
          <a:xfrm>
            <a:off x="2421727" y="125570"/>
            <a:ext cx="7099300" cy="431800"/>
          </a:xfrm>
          <a:prstGeom prst="rect">
            <a:avLst/>
          </a:prstGeom>
          <a:noFill/>
          <a:ln w="9525">
            <a:noFill/>
            <a:miter lim="800000"/>
            <a:headEnd/>
            <a:tailEnd/>
          </a:ln>
        </p:spPr>
        <p:txBody>
          <a:bodyPr/>
          <a:lstStyle/>
          <a:p>
            <a:pPr algn="ctr">
              <a:lnSpc>
                <a:spcPct val="100000"/>
              </a:lnSpc>
              <a:spcBef>
                <a:spcPct val="0"/>
              </a:spcBef>
            </a:pPr>
            <a:r>
              <a:rPr lang="en-US" sz="3200" b="1" dirty="0">
                <a:solidFill>
                  <a:schemeClr val="bg1"/>
                </a:solidFill>
                <a:latin typeface="Arial" charset="0"/>
                <a:ea typeface="ＭＳ Ｐゴシック" pitchFamily="34" charset="-128"/>
              </a:rPr>
              <a:t>Member Card</a:t>
            </a:r>
            <a:r>
              <a:rPr lang="en-US" sz="2400" b="1" dirty="0">
                <a:solidFill>
                  <a:schemeClr val="bg1"/>
                </a:solidFill>
                <a:latin typeface="Calibri" pitchFamily="34" charset="0"/>
                <a:cs typeface="Calibri" pitchFamily="34" charset="0"/>
              </a:rPr>
              <a:t> </a:t>
            </a:r>
            <a:r>
              <a:rPr lang="en-US" sz="3200" b="1" dirty="0">
                <a:solidFill>
                  <a:schemeClr val="bg1"/>
                </a:solidFill>
                <a:latin typeface="Arial" charset="0"/>
                <a:ea typeface="ＭＳ Ｐゴシック" pitchFamily="34" charset="-128"/>
              </a:rPr>
              <a:t>Test</a:t>
            </a:r>
          </a:p>
        </p:txBody>
      </p:sp>
      <p:sp>
        <p:nvSpPr>
          <p:cNvPr id="6" name="Text Box 13">
            <a:extLst>
              <a:ext uri="{FF2B5EF4-FFF2-40B4-BE49-F238E27FC236}">
                <a16:creationId xmlns:a16="http://schemas.microsoft.com/office/drawing/2014/main" id="{B2878EB6-081F-438F-B75A-EF49049C86A9}"/>
              </a:ext>
            </a:extLst>
          </p:cNvPr>
          <p:cNvSpPr txBox="1">
            <a:spLocks noChangeArrowheads="1"/>
          </p:cNvSpPr>
          <p:nvPr/>
        </p:nvSpPr>
        <p:spPr bwMode="auto">
          <a:xfrm>
            <a:off x="2631506" y="341470"/>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Member Card Test</a:t>
            </a:r>
          </a:p>
        </p:txBody>
      </p:sp>
    </p:spTree>
    <p:extLst>
      <p:ext uri="{BB962C8B-B14F-4D97-AF65-F5344CB8AC3E}">
        <p14:creationId xmlns:p14="http://schemas.microsoft.com/office/powerpoint/2010/main" val="3531851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F_1217_R1_Membercard"/>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331994" y="1313513"/>
            <a:ext cx="5486400" cy="3447454"/>
          </a:xfrm>
          <a:prstGeom prst="rect">
            <a:avLst/>
          </a:prstGeom>
          <a:noFill/>
          <a:ln>
            <a:noFill/>
          </a:ln>
          <a:effectLst>
            <a:outerShdw blurRad="50800" dist="38100" dir="2700000" algn="tl" rotWithShape="0">
              <a:prstClr val="black">
                <a:alpha val="40000"/>
              </a:prstClr>
            </a:outerShdw>
          </a:effectLst>
        </p:spPr>
      </p:pic>
      <p:pic>
        <p:nvPicPr>
          <p:cNvPr id="4" name="Picture 3" descr="NPF_1217_R1_Membercard"/>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41376" y="2389154"/>
            <a:ext cx="5486400" cy="3447454"/>
          </a:xfrm>
          <a:prstGeom prst="rect">
            <a:avLst/>
          </a:prstGeom>
          <a:noFill/>
          <a:ln w="25400" cap="rnd">
            <a:solidFill>
              <a:schemeClr val="tx1"/>
            </a:solidFill>
            <a:prstDash val="lgDashDot"/>
          </a:ln>
          <a:effectLst>
            <a:outerShdw blurRad="50800" dist="38100" dir="2700000" algn="tl" rotWithShape="0">
              <a:prstClr val="black">
                <a:alpha val="40000"/>
              </a:prstClr>
            </a:outerShdw>
          </a:effectLst>
        </p:spPr>
      </p:pic>
      <p:sp>
        <p:nvSpPr>
          <p:cNvPr id="5" name="Text Box 13">
            <a:extLst>
              <a:ext uri="{FF2B5EF4-FFF2-40B4-BE49-F238E27FC236}">
                <a16:creationId xmlns:a16="http://schemas.microsoft.com/office/drawing/2014/main" id="{B2878EB6-081F-438F-B75A-EF49049C86A9}"/>
              </a:ext>
            </a:extLst>
          </p:cNvPr>
          <p:cNvSpPr txBox="1">
            <a:spLocks noChangeArrowheads="1"/>
          </p:cNvSpPr>
          <p:nvPr/>
        </p:nvSpPr>
        <p:spPr bwMode="auto">
          <a:xfrm>
            <a:off x="2555306" y="341470"/>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Member Card Test: Tip-on vs. </a:t>
            </a:r>
            <a:r>
              <a:rPr lang="en-US" sz="3200" b="1" dirty="0" err="1">
                <a:solidFill>
                  <a:schemeClr val="accent2"/>
                </a:solidFill>
                <a:latin typeface="Calibri" panose="020F0502020204030204" pitchFamily="34" charset="0"/>
                <a:cs typeface="Calibri" panose="020F0502020204030204" pitchFamily="34" charset="0"/>
              </a:rPr>
              <a:t>Perfed</a:t>
            </a:r>
            <a:endParaRPr lang="en-US" sz="3200" b="1" dirty="0">
              <a:solidFill>
                <a:schemeClr val="accent2"/>
              </a:solidFill>
              <a:latin typeface="Calibri" panose="020F0502020204030204" pitchFamily="34" charset="0"/>
              <a:cs typeface="Calibri" panose="020F0502020204030204" pitchFamily="34" charset="0"/>
            </a:endParaRPr>
          </a:p>
        </p:txBody>
      </p:sp>
      <p:sp>
        <p:nvSpPr>
          <p:cNvPr id="6" name="Explosion 1 5"/>
          <p:cNvSpPr/>
          <p:nvPr/>
        </p:nvSpPr>
        <p:spPr>
          <a:xfrm>
            <a:off x="10387879" y="1593816"/>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092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57249" y="2328227"/>
            <a:ext cx="5095875" cy="3304033"/>
          </a:xfrm>
          <a:prstGeom prst="rect">
            <a:avLst/>
          </a:prstGeom>
          <a:ln>
            <a:solidFill>
              <a:schemeClr val="accent5"/>
            </a:solidFill>
          </a:ln>
          <a:effectLst>
            <a:outerShdw blurRad="50800" dist="38100" algn="l" rotWithShape="0">
              <a:prstClr val="black">
                <a:alpha val="40000"/>
              </a:prstClr>
            </a:outerShdw>
          </a:effectLst>
        </p:spPr>
      </p:pic>
      <p:pic>
        <p:nvPicPr>
          <p:cNvPr id="10" name="Picture 9"/>
          <p:cNvPicPr>
            <a:picLocks noChangeAspect="1"/>
          </p:cNvPicPr>
          <p:nvPr/>
        </p:nvPicPr>
        <p:blipFill>
          <a:blip r:embed="rId4"/>
          <a:stretch>
            <a:fillRect/>
          </a:stretch>
        </p:blipFill>
        <p:spPr>
          <a:xfrm>
            <a:off x="7686605" y="913056"/>
            <a:ext cx="3527281" cy="2508906"/>
          </a:xfrm>
          <a:prstGeom prst="rect">
            <a:avLst/>
          </a:prstGeom>
          <a:ln>
            <a:solidFill>
              <a:schemeClr val="accent5"/>
            </a:solidFill>
          </a:ln>
          <a:effectLst>
            <a:outerShdw blurRad="50800" dist="38100" algn="l" rotWithShape="0">
              <a:prstClr val="black">
                <a:alpha val="40000"/>
              </a:prstClr>
            </a:outerShdw>
          </a:effectLst>
        </p:spPr>
      </p:pic>
      <p:pic>
        <p:nvPicPr>
          <p:cNvPr id="11" name="Picture 10"/>
          <p:cNvPicPr>
            <a:picLocks noChangeAspect="1"/>
          </p:cNvPicPr>
          <p:nvPr/>
        </p:nvPicPr>
        <p:blipFill rotWithShape="1">
          <a:blip r:embed="rId5"/>
          <a:srcRect r="2174"/>
          <a:stretch/>
        </p:blipFill>
        <p:spPr>
          <a:xfrm rot="10800000">
            <a:off x="7686604" y="3660205"/>
            <a:ext cx="3527282" cy="2544623"/>
          </a:xfrm>
          <a:prstGeom prst="rect">
            <a:avLst/>
          </a:prstGeom>
          <a:ln>
            <a:solidFill>
              <a:schemeClr val="accent5"/>
            </a:solidFill>
          </a:ln>
          <a:effectLst>
            <a:outerShdw blurRad="50800" dist="38100" algn="l" rotWithShape="0">
              <a:prstClr val="black">
                <a:alpha val="40000"/>
              </a:prstClr>
            </a:outerShdw>
          </a:effectLst>
        </p:spPr>
      </p:pic>
      <p:sp>
        <p:nvSpPr>
          <p:cNvPr id="14" name="TextBox 13"/>
          <p:cNvSpPr txBox="1"/>
          <p:nvPr/>
        </p:nvSpPr>
        <p:spPr>
          <a:xfrm>
            <a:off x="2885652" y="1898832"/>
            <a:ext cx="1039067" cy="387798"/>
          </a:xfrm>
          <a:prstGeom prst="rect">
            <a:avLst/>
          </a:prstGeom>
          <a:noFill/>
        </p:spPr>
        <p:txBody>
          <a:bodyPr wrap="none" rtlCol="0">
            <a:spAutoFit/>
          </a:bodyPr>
          <a:lstStyle/>
          <a:p>
            <a:pPr>
              <a:lnSpc>
                <a:spcPct val="120000"/>
              </a:lnSpc>
            </a:pPr>
            <a:r>
              <a:rPr lang="en-US" sz="1600" dirty="0">
                <a:latin typeface="Arial" pitchFamily="34" charset="0"/>
                <a:cs typeface="Arial" pitchFamily="34" charset="0"/>
              </a:rPr>
              <a:t>Placemat</a:t>
            </a:r>
          </a:p>
        </p:txBody>
      </p:sp>
      <p:sp>
        <p:nvSpPr>
          <p:cNvPr id="18" name="TextBox 17"/>
          <p:cNvSpPr txBox="1"/>
          <p:nvPr/>
        </p:nvSpPr>
        <p:spPr>
          <a:xfrm>
            <a:off x="6280740" y="3273201"/>
            <a:ext cx="1300356" cy="387798"/>
          </a:xfrm>
          <a:prstGeom prst="rect">
            <a:avLst/>
          </a:prstGeom>
          <a:noFill/>
        </p:spPr>
        <p:txBody>
          <a:bodyPr wrap="none" rtlCol="0">
            <a:spAutoFit/>
          </a:bodyPr>
          <a:lstStyle/>
          <a:p>
            <a:pPr>
              <a:lnSpc>
                <a:spcPct val="120000"/>
              </a:lnSpc>
            </a:pPr>
            <a:r>
              <a:rPr lang="en-US" sz="1600" dirty="0">
                <a:latin typeface="Arial" pitchFamily="34" charset="0"/>
                <a:cs typeface="Arial" pitchFamily="34" charset="0"/>
              </a:rPr>
              <a:t>Place Cards</a:t>
            </a:r>
          </a:p>
        </p:txBody>
      </p:sp>
      <p:sp>
        <p:nvSpPr>
          <p:cNvPr id="9" name="Text Box 13">
            <a:extLst>
              <a:ext uri="{FF2B5EF4-FFF2-40B4-BE49-F238E27FC236}">
                <a16:creationId xmlns:a16="http://schemas.microsoft.com/office/drawing/2014/main" id="{8690AD29-49FA-42D6-B785-044DE07425F4}"/>
              </a:ext>
            </a:extLst>
          </p:cNvPr>
          <p:cNvSpPr txBox="1">
            <a:spLocks noChangeArrowheads="1"/>
          </p:cNvSpPr>
          <p:nvPr/>
        </p:nvSpPr>
        <p:spPr bwMode="auto">
          <a:xfrm>
            <a:off x="2631506" y="328281"/>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Mission Relevant Engagement Test</a:t>
            </a:r>
          </a:p>
        </p:txBody>
      </p:sp>
    </p:spTree>
    <p:extLst>
      <p:ext uri="{BB962C8B-B14F-4D97-AF65-F5344CB8AC3E}">
        <p14:creationId xmlns:p14="http://schemas.microsoft.com/office/powerpoint/2010/main" val="2218465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38184" y="987214"/>
            <a:ext cx="3858441" cy="5162127"/>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502839" y="1990726"/>
            <a:ext cx="5770549" cy="2446658"/>
          </a:xfrm>
          <a:prstGeom prst="rect">
            <a:avLst/>
          </a:prstGeom>
          <a:ln>
            <a:solidFill>
              <a:schemeClr val="tx1"/>
            </a:solidFill>
          </a:ln>
          <a:effectLst>
            <a:outerShdw blurRad="50800" dist="38100" dir="2700000" algn="tl" rotWithShape="0">
              <a:prstClr val="black">
                <a:alpha val="40000"/>
              </a:prstClr>
            </a:outerShdw>
          </a:effectLst>
        </p:spPr>
      </p:pic>
      <p:sp>
        <p:nvSpPr>
          <p:cNvPr id="5" name="Text Box 13">
            <a:extLst>
              <a:ext uri="{FF2B5EF4-FFF2-40B4-BE49-F238E27FC236}">
                <a16:creationId xmlns:a16="http://schemas.microsoft.com/office/drawing/2014/main" id="{189247AC-7562-40DD-9BB1-A6207C193A02}"/>
              </a:ext>
            </a:extLst>
          </p:cNvPr>
          <p:cNvSpPr txBox="1">
            <a:spLocks noChangeArrowheads="1"/>
          </p:cNvSpPr>
          <p:nvPr/>
        </p:nvSpPr>
        <p:spPr bwMode="auto">
          <a:xfrm>
            <a:off x="2631506" y="309231"/>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Petition to Congress Test</a:t>
            </a:r>
          </a:p>
        </p:txBody>
      </p:sp>
    </p:spTree>
    <p:extLst>
      <p:ext uri="{BB962C8B-B14F-4D97-AF65-F5344CB8AC3E}">
        <p14:creationId xmlns:p14="http://schemas.microsoft.com/office/powerpoint/2010/main" val="24847659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FT_0318_AprAcq_FarmBillTest_Petition">
            <a:extLst>
              <a:ext uri="{FF2B5EF4-FFF2-40B4-BE49-F238E27FC236}">
                <a16:creationId xmlns:a16="http://schemas.microsoft.com/office/drawing/2014/main" id="{960BB76F-5DDA-4AB8-9DEA-D54F7246986A}"/>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728253" y="1017767"/>
            <a:ext cx="4024516" cy="5208480"/>
          </a:xfrm>
          <a:prstGeom prst="rect">
            <a:avLst/>
          </a:prstGeom>
          <a:ln>
            <a:solidFill>
              <a:schemeClr val="tx1"/>
            </a:solidFill>
          </a:ln>
          <a:effectLst>
            <a:outerShdw blurRad="50800" dist="38100" dir="2700000" algn="tl" rotWithShape="0">
              <a:prstClr val="black">
                <a:alpha val="40000"/>
              </a:prstClr>
            </a:outerShdw>
          </a:effectLst>
        </p:spPr>
      </p:pic>
      <p:sp>
        <p:nvSpPr>
          <p:cNvPr id="4" name="TextBox 3"/>
          <p:cNvSpPr txBox="1"/>
          <p:nvPr/>
        </p:nvSpPr>
        <p:spPr>
          <a:xfrm>
            <a:off x="7140271" y="3282434"/>
            <a:ext cx="2488759" cy="369332"/>
          </a:xfrm>
          <a:prstGeom prst="rect">
            <a:avLst/>
          </a:prstGeom>
          <a:noFill/>
        </p:spPr>
        <p:txBody>
          <a:bodyPr wrap="square" rtlCol="0">
            <a:spAutoFit/>
          </a:bodyPr>
          <a:lstStyle/>
          <a:p>
            <a:pPr algn="ctr"/>
            <a:r>
              <a:rPr lang="en-US" b="1" dirty="0">
                <a:solidFill>
                  <a:schemeClr val="bg1"/>
                </a:solidFill>
              </a:rPr>
              <a:t>Hold for AFT Survey</a:t>
            </a:r>
          </a:p>
        </p:txBody>
      </p:sp>
      <p:sp>
        <p:nvSpPr>
          <p:cNvPr id="5" name="Text Box 13">
            <a:extLst>
              <a:ext uri="{FF2B5EF4-FFF2-40B4-BE49-F238E27FC236}">
                <a16:creationId xmlns:a16="http://schemas.microsoft.com/office/drawing/2014/main" id="{8690AD29-49FA-42D6-B785-044DE07425F4}"/>
              </a:ext>
            </a:extLst>
          </p:cNvPr>
          <p:cNvSpPr txBox="1">
            <a:spLocks noChangeArrowheads="1"/>
          </p:cNvSpPr>
          <p:nvPr/>
        </p:nvSpPr>
        <p:spPr bwMode="auto">
          <a:xfrm>
            <a:off x="2555306" y="328281"/>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Petition vs. Survey</a:t>
            </a:r>
          </a:p>
        </p:txBody>
      </p:sp>
      <p:sp>
        <p:nvSpPr>
          <p:cNvPr id="7" name="Explosion 1 6"/>
          <p:cNvSpPr/>
          <p:nvPr/>
        </p:nvSpPr>
        <p:spPr>
          <a:xfrm>
            <a:off x="488781" y="2338510"/>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640" t="5439" r="6274" b="5088"/>
          <a:stretch/>
        </p:blipFill>
        <p:spPr>
          <a:xfrm>
            <a:off x="6204057" y="960216"/>
            <a:ext cx="4144043" cy="5323582"/>
          </a:xfrm>
          <a:prstGeom prst="rect">
            <a:avLst/>
          </a:prstGeom>
        </p:spPr>
      </p:pic>
      <p:sp>
        <p:nvSpPr>
          <p:cNvPr id="6" name="Explosion 1 5"/>
          <p:cNvSpPr/>
          <p:nvPr/>
        </p:nvSpPr>
        <p:spPr>
          <a:xfrm>
            <a:off x="10206432" y="1804448"/>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25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ifer_0117_FOH_JanStatement_Let-1 copy">
            <a:extLst>
              <a:ext uri="{FF2B5EF4-FFF2-40B4-BE49-F238E27FC236}">
                <a16:creationId xmlns:a16="http://schemas.microsoft.com/office/drawing/2014/main" id="{BE67E0AC-2F29-4B6E-B546-60F1E4064AEA}"/>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7016870" y="110333"/>
            <a:ext cx="4766963" cy="6169348"/>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Heifer_0916_FOH_SeptStatement_Card copy">
            <a:extLst>
              <a:ext uri="{FF2B5EF4-FFF2-40B4-BE49-F238E27FC236}">
                <a16:creationId xmlns:a16="http://schemas.microsoft.com/office/drawing/2014/main" id="{8A4A67CE-5F61-421C-8471-C26F5149A325}"/>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585746" y="1032695"/>
            <a:ext cx="5134952" cy="3209345"/>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descr="Heifer_0916_FOH_SeptStatement_Card2 copy">
            <a:extLst>
              <a:ext uri="{FF2B5EF4-FFF2-40B4-BE49-F238E27FC236}">
                <a16:creationId xmlns:a16="http://schemas.microsoft.com/office/drawing/2014/main" id="{D1BA7EC4-FE3E-4C17-A7F5-217920999C23}"/>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2600076" y="3260453"/>
            <a:ext cx="4695620" cy="2934762"/>
          </a:xfrm>
          <a:prstGeom prst="rect">
            <a:avLst/>
          </a:prstGeom>
          <a:ln>
            <a:solidFill>
              <a:schemeClr val="tx1"/>
            </a:solidFill>
          </a:ln>
          <a:effectLst>
            <a:outerShdw blurRad="50800" dist="38100" dir="2700000" algn="tl" rotWithShape="0">
              <a:prstClr val="black">
                <a:alpha val="40000"/>
              </a:prstClr>
            </a:outerShdw>
          </a:effectLst>
        </p:spPr>
      </p:pic>
      <p:sp>
        <p:nvSpPr>
          <p:cNvPr id="6" name="Text Box 13">
            <a:extLst>
              <a:ext uri="{FF2B5EF4-FFF2-40B4-BE49-F238E27FC236}">
                <a16:creationId xmlns:a16="http://schemas.microsoft.com/office/drawing/2014/main" id="{B2878EB6-081F-438F-B75A-EF49049C86A9}"/>
              </a:ext>
            </a:extLst>
          </p:cNvPr>
          <p:cNvSpPr txBox="1">
            <a:spLocks noChangeArrowheads="1"/>
          </p:cNvSpPr>
          <p:nvPr/>
        </p:nvSpPr>
        <p:spPr bwMode="auto">
          <a:xfrm>
            <a:off x="326291" y="256670"/>
            <a:ext cx="56935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Personal Message Card Test</a:t>
            </a:r>
          </a:p>
        </p:txBody>
      </p:sp>
    </p:spTree>
    <p:extLst>
      <p:ext uri="{BB962C8B-B14F-4D97-AF65-F5344CB8AC3E}">
        <p14:creationId xmlns:p14="http://schemas.microsoft.com/office/powerpoint/2010/main" val="3012159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2074862" y="525463"/>
            <a:ext cx="8042275" cy="836612"/>
          </a:xfrm>
          <a:prstGeom prst="rect">
            <a:avLst/>
          </a:prstGeom>
        </p:spPr>
        <p:txBody>
          <a:bodyPr/>
          <a:lstStyle/>
          <a:p>
            <a:pPr algn="ctr" eaLnBrk="1" hangingPunct="1"/>
            <a:r>
              <a:rPr lang="en-US" sz="4000" dirty="0">
                <a:solidFill>
                  <a:srgbClr val="002060"/>
                </a:solidFill>
                <a:latin typeface="Calibri" panose="020F0502020204030204" pitchFamily="34" charset="0"/>
                <a:cs typeface="Calibri" panose="020F0502020204030204" pitchFamily="34" charset="0"/>
              </a:rPr>
              <a:t>Testing Messaging</a:t>
            </a:r>
          </a:p>
        </p:txBody>
      </p:sp>
      <p:pic>
        <p:nvPicPr>
          <p:cNvPr id="14342" name="Picture 6" descr="open book lot">
            <a:extLst>
              <a:ext uri="{FF2B5EF4-FFF2-40B4-BE49-F238E27FC236}">
                <a16:creationId xmlns:a16="http://schemas.microsoft.com/office/drawing/2014/main" id="{3327E278-0E0B-4B99-B4CA-5F921C07F77F}"/>
              </a:ext>
            </a:extLst>
          </p:cNvPr>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t="30947" b="30947"/>
          <a:stretch>
            <a:fillRect/>
          </a:stretch>
        </p:blipFill>
        <p:spPr bwMode="auto">
          <a:xfrm>
            <a:off x="-2" y="3236913"/>
            <a:ext cx="12192001" cy="309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811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7225" y="1494846"/>
            <a:ext cx="5245433" cy="4639254"/>
            <a:chOff x="1052733" y="1257240"/>
            <a:chExt cx="3857607" cy="3406422"/>
          </a:xfrm>
          <a:effectLst>
            <a:outerShdw blurRad="50800" dist="38100" dir="2700000" algn="tl" rotWithShape="0">
              <a:prstClr val="black">
                <a:alpha val="40000"/>
              </a:prstClr>
            </a:outerShdw>
          </a:effectLst>
        </p:grpSpPr>
        <p:pic>
          <p:nvPicPr>
            <p:cNvPr id="7170" name="Picture 2" descr="G:\MARKETING\CONFERENCES &amp; AWARDS\DM201\DM201 - Chicago\Creative Samples - AP Presentation\CBF\CBF Petition Appeal ENEMIES CONTROL_Pag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53" r="6126" b="39179"/>
            <a:stretch/>
          </p:blipFill>
          <p:spPr bwMode="auto">
            <a:xfrm>
              <a:off x="1052733" y="1257240"/>
              <a:ext cx="3857607" cy="3406422"/>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3" name="Oval 2"/>
            <p:cNvSpPr/>
            <p:nvPr/>
          </p:nvSpPr>
          <p:spPr>
            <a:xfrm>
              <a:off x="1534657" y="1660884"/>
              <a:ext cx="2910122" cy="1042559"/>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96894" y="3457146"/>
              <a:ext cx="3753402" cy="653679"/>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rotWithShape="1">
          <a:blip r:embed="rId4"/>
          <a:srcRect l="5710" r="2738"/>
          <a:stretch/>
        </p:blipFill>
        <p:spPr>
          <a:xfrm>
            <a:off x="6173419" y="1494846"/>
            <a:ext cx="4876229" cy="4639254"/>
          </a:xfrm>
          <a:prstGeom prst="rect">
            <a:avLst/>
          </a:prstGeom>
          <a:ln>
            <a:solidFill>
              <a:schemeClr val="accent5"/>
            </a:solidFill>
          </a:ln>
          <a:effectLst>
            <a:outerShdw blurRad="50800" dist="38100" dir="2700000" algn="tl" rotWithShape="0">
              <a:prstClr val="black">
                <a:alpha val="40000"/>
              </a:prstClr>
            </a:outerShdw>
          </a:effectLst>
        </p:spPr>
      </p:pic>
      <p:sp>
        <p:nvSpPr>
          <p:cNvPr id="8" name="Text Box 13">
            <a:extLst>
              <a:ext uri="{FF2B5EF4-FFF2-40B4-BE49-F238E27FC236}">
                <a16:creationId xmlns:a16="http://schemas.microsoft.com/office/drawing/2014/main" id="{0661B6E0-25B3-469D-9367-E6D2618B6CDC}"/>
              </a:ext>
            </a:extLst>
          </p:cNvPr>
          <p:cNvSpPr txBox="1">
            <a:spLocks noChangeArrowheads="1"/>
          </p:cNvSpPr>
          <p:nvPr/>
        </p:nvSpPr>
        <p:spPr bwMode="auto">
          <a:xfrm>
            <a:off x="2764971" y="214440"/>
            <a:ext cx="666205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Tone and Language: Aggressive vs. Cooperative</a:t>
            </a:r>
          </a:p>
        </p:txBody>
      </p:sp>
    </p:spTree>
    <p:extLst>
      <p:ext uri="{BB962C8B-B14F-4D97-AF65-F5344CB8AC3E}">
        <p14:creationId xmlns:p14="http://schemas.microsoft.com/office/powerpoint/2010/main" val="39913733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0" y="2925787"/>
            <a:ext cx="4572000" cy="1006429"/>
          </a:xfrm>
          <a:prstGeom prst="rect">
            <a:avLst/>
          </a:prstGeom>
        </p:spPr>
        <p:txBody>
          <a:bodyPr>
            <a:spAutoFit/>
          </a:bodyPr>
          <a:lstStyle/>
          <a:p>
            <a:pPr>
              <a:lnSpc>
                <a:spcPct val="110000"/>
              </a:lnSpc>
            </a:pPr>
            <a:r>
              <a:rPr lang="en-US" dirty="0">
                <a:solidFill>
                  <a:schemeClr val="bg1"/>
                </a:solidFill>
              </a:rPr>
              <a:t>Part I: Pilot Acquisition Conversion Campaign</a:t>
            </a:r>
          </a:p>
          <a:p>
            <a:pPr>
              <a:lnSpc>
                <a:spcPct val="110000"/>
              </a:lnSpc>
            </a:pPr>
            <a:r>
              <a:rPr lang="en-US" dirty="0">
                <a:solidFill>
                  <a:schemeClr val="bg1"/>
                </a:solidFill>
                <a:cs typeface="Arial" charset="0"/>
              </a:rPr>
              <a:t>Target Launch: October 2013</a:t>
            </a:r>
          </a:p>
        </p:txBody>
      </p:sp>
      <p:sp>
        <p:nvSpPr>
          <p:cNvPr id="4" name="Rectangle 3"/>
          <p:cNvSpPr/>
          <p:nvPr/>
        </p:nvSpPr>
        <p:spPr>
          <a:xfrm>
            <a:off x="1956010" y="1450534"/>
            <a:ext cx="4035527" cy="369332"/>
          </a:xfrm>
          <a:prstGeom prst="rect">
            <a:avLst/>
          </a:prstGeom>
        </p:spPr>
        <p:txBody>
          <a:bodyPr wrap="square" anchor="ctr" anchorCtr="0">
            <a:spAutoFit/>
          </a:bodyPr>
          <a:lstStyle/>
          <a:p>
            <a:r>
              <a:rPr lang="en-US" b="1" i="1" u="sng" dirty="0">
                <a:solidFill>
                  <a:schemeClr val="accent1"/>
                </a:solidFill>
                <a:latin typeface="Calibri" panose="020F0502020204030204" pitchFamily="34" charset="0"/>
                <a:cs typeface="Calibri" panose="020F0502020204030204" pitchFamily="34" charset="0"/>
              </a:rPr>
              <a:t>Concept #1: Letter from the Field </a:t>
            </a:r>
            <a:r>
              <a:rPr lang="en-US" b="1" i="1" dirty="0">
                <a:solidFill>
                  <a:schemeClr val="accent1"/>
                </a:solidFill>
                <a:latin typeface="Calibri" panose="020F0502020204030204" pitchFamily="34" charset="0"/>
                <a:cs typeface="Calibri" panose="020F0502020204030204" pitchFamily="34" charset="0"/>
              </a:rPr>
              <a:t>	</a:t>
            </a:r>
            <a:r>
              <a:rPr lang="en-US" sz="1400" dirty="0">
                <a:solidFill>
                  <a:schemeClr val="accent1"/>
                </a:solidFill>
                <a:latin typeface="Calibri" panose="020F0502020204030204" pitchFamily="34" charset="0"/>
                <a:cs typeface="Calibri" panose="020F0502020204030204" pitchFamily="34" charset="0"/>
              </a:rPr>
              <a:t> </a:t>
            </a:r>
          </a:p>
        </p:txBody>
      </p:sp>
      <p:sp>
        <p:nvSpPr>
          <p:cNvPr id="5" name="Rectangle 4"/>
          <p:cNvSpPr/>
          <p:nvPr/>
        </p:nvSpPr>
        <p:spPr>
          <a:xfrm>
            <a:off x="6966349" y="1417492"/>
            <a:ext cx="2861809" cy="369332"/>
          </a:xfrm>
          <a:prstGeom prst="rect">
            <a:avLst/>
          </a:prstGeom>
        </p:spPr>
        <p:txBody>
          <a:bodyPr wrap="none">
            <a:spAutoFit/>
          </a:bodyPr>
          <a:lstStyle/>
          <a:p>
            <a:pPr algn="ctr"/>
            <a:r>
              <a:rPr lang="en-US" b="1" i="1" u="sng" dirty="0">
                <a:solidFill>
                  <a:schemeClr val="accent1"/>
                </a:solidFill>
                <a:latin typeface="Calibri" panose="020F0502020204030204" pitchFamily="34" charset="0"/>
                <a:cs typeface="Calibri" panose="020F0502020204030204" pitchFamily="34" charset="0"/>
              </a:rPr>
              <a:t>Concept #2: RSVP/Invitation</a:t>
            </a:r>
            <a:endParaRPr lang="en-US" u="sng" dirty="0">
              <a:solidFill>
                <a:schemeClr val="accent1"/>
              </a:solidFill>
              <a:latin typeface="Calibri" panose="020F0502020204030204" pitchFamily="34" charset="0"/>
              <a:cs typeface="Calibri" panose="020F0502020204030204" pitchFamily="34" charset="0"/>
            </a:endParaRPr>
          </a:p>
        </p:txBody>
      </p:sp>
      <p:pic>
        <p:nvPicPr>
          <p:cNvPr id="16"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6386" y="2988294"/>
            <a:ext cx="1763846" cy="1110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34114">
            <a:off x="1385880" y="1874308"/>
            <a:ext cx="2735802" cy="1782915"/>
          </a:xfrm>
          <a:prstGeom prst="rect">
            <a:avLst/>
          </a:prstGeom>
          <a:ln>
            <a:solidFill>
              <a:schemeClr val="bg1">
                <a:lumMod val="7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7"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V="1">
            <a:off x="3973774" y="1991420"/>
            <a:ext cx="1708262" cy="1080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5741" y="3747366"/>
            <a:ext cx="1912367" cy="1215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127232">
            <a:off x="2296634" y="2948089"/>
            <a:ext cx="2491470" cy="3245856"/>
          </a:xfrm>
          <a:prstGeom prst="rect">
            <a:avLst/>
          </a:prstGeom>
          <a:ln>
            <a:solidFill>
              <a:schemeClr val="bg1">
                <a:lumMod val="7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8"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089836">
            <a:off x="3069357" y="4817997"/>
            <a:ext cx="2460307" cy="1555275"/>
          </a:xfrm>
          <a:prstGeom prst="rect">
            <a:avLst/>
          </a:prstGeom>
          <a:ln>
            <a:solidFill>
              <a:schemeClr val="bg1">
                <a:lumMod val="7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95950" y="1905183"/>
            <a:ext cx="2502650" cy="1826829"/>
          </a:xfrm>
          <a:prstGeom prst="rect">
            <a:avLst/>
          </a:prstGeom>
          <a:ln>
            <a:solidFill>
              <a:schemeClr val="bg1">
                <a:lumMod val="7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92351">
            <a:off x="6589668" y="3155808"/>
            <a:ext cx="2167138" cy="3289016"/>
          </a:xfrm>
          <a:prstGeom prst="rect">
            <a:avLst/>
          </a:prstGeom>
          <a:ln>
            <a:solidFill>
              <a:schemeClr val="bg1">
                <a:lumMod val="7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6"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55041">
            <a:off x="7352328" y="4588312"/>
            <a:ext cx="2437451" cy="1757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59913">
            <a:off x="7804896" y="3052981"/>
            <a:ext cx="2523526" cy="17035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9" name="Text Box 13">
            <a:extLst>
              <a:ext uri="{FF2B5EF4-FFF2-40B4-BE49-F238E27FC236}">
                <a16:creationId xmlns:a16="http://schemas.microsoft.com/office/drawing/2014/main" id="{F9F424C4-2DE3-464A-AD67-998C3B66D9CE}"/>
              </a:ext>
            </a:extLst>
          </p:cNvPr>
          <p:cNvSpPr txBox="1">
            <a:spLocks noChangeArrowheads="1"/>
          </p:cNvSpPr>
          <p:nvPr/>
        </p:nvSpPr>
        <p:spPr bwMode="auto">
          <a:xfrm>
            <a:off x="2965017" y="183909"/>
            <a:ext cx="626196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dirty="0">
                <a:solidFill>
                  <a:schemeClr val="accent2"/>
                </a:solidFill>
                <a:latin typeface="Calibri" panose="020F0502020204030204" pitchFamily="34" charset="0"/>
                <a:cs typeface="Calibri" panose="020F0502020204030204" pitchFamily="34" charset="0"/>
              </a:rPr>
              <a:t>Testing Tone and Language: </a:t>
            </a:r>
          </a:p>
          <a:p>
            <a:r>
              <a:rPr lang="en-US" sz="3200" b="1" dirty="0">
                <a:solidFill>
                  <a:schemeClr val="accent2"/>
                </a:solidFill>
                <a:latin typeface="Calibri" panose="020F0502020204030204" pitchFamily="34" charset="0"/>
                <a:cs typeface="Calibri" panose="020F0502020204030204" pitchFamily="34" charset="0"/>
              </a:rPr>
              <a:t>Story vs. Traditional RSVP invitation</a:t>
            </a:r>
          </a:p>
        </p:txBody>
      </p:sp>
    </p:spTree>
    <p:extLst>
      <p:ext uri="{BB962C8B-B14F-4D97-AF65-F5344CB8AC3E}">
        <p14:creationId xmlns:p14="http://schemas.microsoft.com/office/powerpoint/2010/main" val="3308091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MARKETING\CONFERENCES &amp; AWARDS\DM201\DM201 - Chicago\Creative Samples - AP Presentation\AF November Appeal OSEs_FINAL_Page_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10" t="25449" r="14811" b="24927"/>
          <a:stretch/>
        </p:blipFill>
        <p:spPr bwMode="auto">
          <a:xfrm>
            <a:off x="1658916" y="3322856"/>
            <a:ext cx="5167704" cy="2192989"/>
          </a:xfrm>
          <a:prstGeom prst="rect">
            <a:avLst/>
          </a:prstGeom>
          <a:noFill/>
          <a:ln>
            <a:solidFill>
              <a:schemeClr val="bg1">
                <a:lumMod val="65000"/>
              </a:schemeClr>
            </a:solidFill>
          </a:ln>
          <a:effectLst>
            <a:outerShdw blurRad="50800" dist="38100" dir="2700000" algn="tl" rotWithShape="0">
              <a:schemeClr val="bg1">
                <a:lumMod val="65000"/>
                <a:alpha val="40000"/>
              </a:schemeClr>
            </a:outerShdw>
          </a:effectLst>
          <a:extLst>
            <a:ext uri="{909E8E84-426E-40DD-AFC4-6F175D3DCCD1}">
              <a14:hiddenFill xmlns:a14="http://schemas.microsoft.com/office/drawing/2010/main">
                <a:solidFill>
                  <a:srgbClr val="FFFFFF"/>
                </a:solidFill>
              </a14:hiddenFill>
            </a:ext>
          </a:extLst>
        </p:spPr>
      </p:pic>
      <p:pic>
        <p:nvPicPr>
          <p:cNvPr id="8195" name="Picture 3" descr="G:\MARKETING\CONFERENCES &amp; AWARDS\DM201\DM201 - Chicago\Creative Samples - AP Presentation\AF November Appeal OSEs_FINAL_Page_4.jpg"/>
          <p:cNvPicPr>
            <a:picLocks noChangeAspect="1" noChangeArrowheads="1"/>
          </p:cNvPicPr>
          <p:nvPr/>
        </p:nvPicPr>
        <p:blipFill rotWithShape="1">
          <a:blip r:embed="rId4">
            <a:extLst>
              <a:ext uri="{28A0092B-C50C-407E-A947-70E740481C1C}">
                <a14:useLocalDpi xmlns:a14="http://schemas.microsoft.com/office/drawing/2010/main" val="0"/>
              </a:ext>
            </a:extLst>
          </a:blip>
          <a:srcRect l="14810" t="25447" r="14811" b="24950"/>
          <a:stretch/>
        </p:blipFill>
        <p:spPr bwMode="auto">
          <a:xfrm>
            <a:off x="5030268" y="4036979"/>
            <a:ext cx="5167704" cy="2192989"/>
          </a:xfrm>
          <a:prstGeom prst="rect">
            <a:avLst/>
          </a:prstGeom>
          <a:noFill/>
          <a:ln>
            <a:solidFill>
              <a:schemeClr val="bg1">
                <a:lumMod val="65000"/>
              </a:schemeClr>
            </a:solidFill>
          </a:ln>
          <a:effectLst>
            <a:outerShdw blurRad="50800" dist="38100" dir="2700000" algn="tl" rotWithShape="0">
              <a:schemeClr val="bg1">
                <a:lumMod val="65000"/>
                <a:alpha val="40000"/>
              </a:schemeClr>
            </a:outerShdw>
          </a:effectLst>
          <a:extLst>
            <a:ext uri="{909E8E84-426E-40DD-AFC4-6F175D3DCCD1}">
              <a14:hiddenFill xmlns:a14="http://schemas.microsoft.com/office/drawing/2010/main">
                <a:solidFill>
                  <a:srgbClr val="FFFFFF"/>
                </a:solidFill>
              </a14:hiddenFill>
            </a:ext>
          </a:extLst>
        </p:spPr>
      </p:pic>
      <p:pic>
        <p:nvPicPr>
          <p:cNvPr id="8197" name="Picture 5" descr="G:\MARKETING\CONFERENCES &amp; AWARDS\DM201\DM201 - Chicago\Creative Samples - AP Presentation\AF November Appeal OSEs_FINAL_Page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3461" y="942188"/>
            <a:ext cx="5032976" cy="2185371"/>
          </a:xfrm>
          <a:prstGeom prst="rect">
            <a:avLst/>
          </a:prstGeom>
          <a:noFill/>
          <a:ln>
            <a:solidFill>
              <a:schemeClr val="bg1">
                <a:lumMod val="65000"/>
              </a:schemeClr>
            </a:solidFill>
          </a:ln>
          <a:effectLst>
            <a:outerShdw blurRad="50800" dist="38100" dir="2700000" algn="tl" rotWithShape="0">
              <a:schemeClr val="bg1">
                <a:lumMod val="65000"/>
                <a:alpha val="40000"/>
              </a:schemeClr>
            </a:outerShdw>
          </a:effectLst>
          <a:extLst>
            <a:ext uri="{909E8E84-426E-40DD-AFC4-6F175D3DCCD1}">
              <a14:hiddenFill xmlns:a14="http://schemas.microsoft.com/office/drawing/2010/main">
                <a:solidFill>
                  <a:srgbClr val="FFFFFF"/>
                </a:solidFill>
              </a14:hiddenFill>
            </a:ext>
          </a:extLst>
        </p:spPr>
      </p:pic>
      <p:pic>
        <p:nvPicPr>
          <p:cNvPr id="8196" name="Picture 4" descr="G:\MARKETING\CONFERENCES &amp; AWARDS\DM201\DM201 - Chicago\Creative Samples - AP Presentation\AF November Appeal OSEs_FINAL_Page_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2109" y="277169"/>
            <a:ext cx="5032976" cy="2185371"/>
          </a:xfrm>
          <a:prstGeom prst="rect">
            <a:avLst/>
          </a:prstGeom>
          <a:noFill/>
          <a:ln>
            <a:solidFill>
              <a:schemeClr val="bg1">
                <a:lumMod val="65000"/>
              </a:schemeClr>
            </a:solidFill>
          </a:ln>
          <a:effectLst>
            <a:outerShdw blurRad="50800" dist="38100" dir="2700000" algn="tl" rotWithShape="0">
              <a:schemeClr val="bg1">
                <a:lumMod val="65000"/>
                <a:alpha val="40000"/>
              </a:scheme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5774962" y="1369854"/>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outerShdw blurRad="50800" dist="39000" dir="5460000" algn="tl">
                    <a:srgbClr val="000000">
                      <a:alpha val="38000"/>
                    </a:srgbClr>
                  </a:outerShdw>
                </a:effectLst>
              </a:rPr>
              <a:t>A</a:t>
            </a:r>
          </a:p>
        </p:txBody>
      </p:sp>
      <p:sp>
        <p:nvSpPr>
          <p:cNvPr id="9" name="Rectangle 8"/>
          <p:cNvSpPr/>
          <p:nvPr/>
        </p:nvSpPr>
        <p:spPr>
          <a:xfrm>
            <a:off x="5760720" y="3937358"/>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outerShdw blurRad="50800" dist="39000" dir="5460000" algn="tl">
                    <a:srgbClr val="000000">
                      <a:alpha val="38000"/>
                    </a:srgbClr>
                  </a:outerShdw>
                </a:effectLst>
              </a:rPr>
              <a:t>B</a:t>
            </a:r>
          </a:p>
        </p:txBody>
      </p:sp>
    </p:spTree>
    <p:extLst>
      <p:ext uri="{BB962C8B-B14F-4D97-AF65-F5344CB8AC3E}">
        <p14:creationId xmlns:p14="http://schemas.microsoft.com/office/powerpoint/2010/main" val="74758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1098165">
            <a:off x="980230" y="1911875"/>
            <a:ext cx="4218489" cy="1881486"/>
          </a:xfrm>
          <a:prstGeom prst="rect">
            <a:avLst/>
          </a:prstGeom>
          <a:ln>
            <a:solidFill>
              <a:schemeClr val="bg1">
                <a:lumMod val="75000"/>
              </a:schemeClr>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rot="449782">
            <a:off x="8347073" y="1694786"/>
            <a:ext cx="3205556" cy="4202715"/>
          </a:xfrm>
          <a:prstGeom prst="rect">
            <a:avLst/>
          </a:prstGeom>
          <a:ln>
            <a:solidFill>
              <a:schemeClr val="bg1">
                <a:lumMod val="75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rot="433864">
            <a:off x="7010094" y="1688394"/>
            <a:ext cx="3325860" cy="4354597"/>
          </a:xfrm>
          <a:prstGeom prst="rect">
            <a:avLst/>
          </a:prstGeom>
          <a:ln>
            <a:solidFill>
              <a:schemeClr val="bg1">
                <a:lumMod val="75000"/>
              </a:schemeClr>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stretch>
            <a:fillRect/>
          </a:stretch>
        </p:blipFill>
        <p:spPr>
          <a:xfrm>
            <a:off x="6309391" y="3184737"/>
            <a:ext cx="4241186" cy="280577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a:stretch>
            <a:fillRect/>
          </a:stretch>
        </p:blipFill>
        <p:spPr>
          <a:xfrm rot="21090759">
            <a:off x="1902841" y="3049128"/>
            <a:ext cx="4026716" cy="3367203"/>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12" name="Rectangle 11"/>
          <p:cNvSpPr/>
          <p:nvPr/>
        </p:nvSpPr>
        <p:spPr>
          <a:xfrm>
            <a:off x="423661" y="1388284"/>
            <a:ext cx="4035527" cy="369332"/>
          </a:xfrm>
          <a:prstGeom prst="rect">
            <a:avLst/>
          </a:prstGeom>
        </p:spPr>
        <p:txBody>
          <a:bodyPr wrap="square">
            <a:spAutoFit/>
          </a:bodyPr>
          <a:lstStyle/>
          <a:p>
            <a:pPr algn="ctr"/>
            <a:r>
              <a:rPr lang="en-US" b="1" i="1" u="sng" dirty="0">
                <a:solidFill>
                  <a:schemeClr val="bg1">
                    <a:lumMod val="50000"/>
                  </a:schemeClr>
                </a:solidFill>
              </a:rPr>
              <a:t>Concept: Member Card</a:t>
            </a:r>
            <a:endParaRPr lang="en-US" sz="1400" dirty="0">
              <a:solidFill>
                <a:schemeClr val="bg1">
                  <a:lumMod val="50000"/>
                </a:schemeClr>
              </a:solidFill>
            </a:endParaRPr>
          </a:p>
        </p:txBody>
      </p:sp>
      <p:sp>
        <p:nvSpPr>
          <p:cNvPr id="11" name="Text Box 13">
            <a:extLst>
              <a:ext uri="{FF2B5EF4-FFF2-40B4-BE49-F238E27FC236}">
                <a16:creationId xmlns:a16="http://schemas.microsoft.com/office/drawing/2014/main" id="{037A8A3E-EF53-4989-BE2D-FC8A98D8A647}"/>
              </a:ext>
            </a:extLst>
          </p:cNvPr>
          <p:cNvSpPr txBox="1">
            <a:spLocks noChangeArrowheads="1"/>
          </p:cNvSpPr>
          <p:nvPr/>
        </p:nvSpPr>
        <p:spPr bwMode="auto">
          <a:xfrm>
            <a:off x="3405364" y="311066"/>
            <a:ext cx="538127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Tone and Language: RSVP vs. Member Card</a:t>
            </a:r>
          </a:p>
        </p:txBody>
      </p:sp>
    </p:spTree>
    <p:extLst>
      <p:ext uri="{BB962C8B-B14F-4D97-AF65-F5344CB8AC3E}">
        <p14:creationId xmlns:p14="http://schemas.microsoft.com/office/powerpoint/2010/main" val="3117820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57450" y="1443598"/>
            <a:ext cx="3393246" cy="4712841"/>
          </a:xfrm>
          <a:prstGeom prst="rect">
            <a:avLst/>
          </a:prstGeom>
          <a:noFill/>
          <a:ln>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6343120" y="1443598"/>
            <a:ext cx="3138312" cy="4712841"/>
          </a:xfrm>
          <a:prstGeom prst="rect">
            <a:avLst/>
          </a:prstGeom>
          <a:noFill/>
          <a:ln>
            <a:solidFill>
              <a:schemeClr val="tx1"/>
            </a:solidFill>
          </a:ln>
          <a:effectLst>
            <a:outerShdw blurRad="50800" dist="38100" dir="2700000" algn="tl" rotWithShape="0">
              <a:prstClr val="black">
                <a:alpha val="40000"/>
              </a:prstClr>
            </a:outerShdw>
          </a:effectLst>
        </p:spPr>
      </p:pic>
      <p:sp>
        <p:nvSpPr>
          <p:cNvPr id="7" name="Text Box 13">
            <a:extLst>
              <a:ext uri="{FF2B5EF4-FFF2-40B4-BE49-F238E27FC236}">
                <a16:creationId xmlns:a16="http://schemas.microsoft.com/office/drawing/2014/main" id="{9BD929D1-BA68-42E5-BCB9-816C21DC3A1D}"/>
              </a:ext>
            </a:extLst>
          </p:cNvPr>
          <p:cNvSpPr txBox="1">
            <a:spLocks noChangeArrowheads="1"/>
          </p:cNvSpPr>
          <p:nvPr/>
        </p:nvSpPr>
        <p:spPr bwMode="auto">
          <a:xfrm>
            <a:off x="3073693" y="299705"/>
            <a:ext cx="604461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Tone and Language: Testing across channels</a:t>
            </a:r>
          </a:p>
        </p:txBody>
      </p:sp>
    </p:spTree>
    <p:extLst>
      <p:ext uri="{BB962C8B-B14F-4D97-AF65-F5344CB8AC3E}">
        <p14:creationId xmlns:p14="http://schemas.microsoft.com/office/powerpoint/2010/main" val="1014702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50556"/>
          <a:stretch/>
        </p:blipFill>
        <p:spPr>
          <a:xfrm>
            <a:off x="6400675" y="3264019"/>
            <a:ext cx="4219449" cy="2997444"/>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49802"/>
          <a:stretch/>
        </p:blipFill>
        <p:spPr>
          <a:xfrm rot="10800000">
            <a:off x="2577794" y="2166018"/>
            <a:ext cx="2733615" cy="1988154"/>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50185"/>
          <a:stretch/>
        </p:blipFill>
        <p:spPr>
          <a:xfrm>
            <a:off x="6400675" y="141815"/>
            <a:ext cx="4217185" cy="3018281"/>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50068"/>
          <a:stretch/>
        </p:blipFill>
        <p:spPr>
          <a:xfrm>
            <a:off x="1181101" y="1002971"/>
            <a:ext cx="3337328" cy="2414384"/>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6"/>
          <a:stretch>
            <a:fillRect/>
          </a:stretch>
        </p:blipFill>
        <p:spPr>
          <a:xfrm>
            <a:off x="2140472" y="5215774"/>
            <a:ext cx="3082671" cy="1062990"/>
          </a:xfrm>
          <a:prstGeom prst="rect">
            <a:avLst/>
          </a:prstGeom>
        </p:spPr>
      </p:pic>
      <p:pic>
        <p:nvPicPr>
          <p:cNvPr id="4" name="Picture 3"/>
          <p:cNvPicPr>
            <a:picLocks noChangeAspect="1"/>
          </p:cNvPicPr>
          <p:nvPr/>
        </p:nvPicPr>
        <p:blipFill>
          <a:blip r:embed="rId7"/>
          <a:stretch>
            <a:fillRect/>
          </a:stretch>
        </p:blipFill>
        <p:spPr>
          <a:xfrm>
            <a:off x="1520204" y="4348504"/>
            <a:ext cx="3718410" cy="1064388"/>
          </a:xfrm>
          <a:prstGeom prst="rect">
            <a:avLst/>
          </a:prstGeom>
        </p:spPr>
      </p:pic>
      <p:sp>
        <p:nvSpPr>
          <p:cNvPr id="12" name="Oval 11"/>
          <p:cNvSpPr/>
          <p:nvPr/>
        </p:nvSpPr>
        <p:spPr>
          <a:xfrm>
            <a:off x="923925" y="4348504"/>
            <a:ext cx="4491176" cy="10353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819172" y="3417353"/>
            <a:ext cx="658541" cy="387798"/>
          </a:xfrm>
          <a:prstGeom prst="rect">
            <a:avLst/>
          </a:prstGeom>
          <a:solidFill>
            <a:schemeClr val="accent1"/>
          </a:solidFill>
          <a:ln>
            <a:solidFill>
              <a:schemeClr val="accent1"/>
            </a:solidFill>
          </a:ln>
        </p:spPr>
        <p:txBody>
          <a:bodyPr wrap="square" rtlCol="0">
            <a:spAutoFit/>
          </a:bodyPr>
          <a:lstStyle/>
          <a:p>
            <a:pPr>
              <a:lnSpc>
                <a:spcPct val="120000"/>
              </a:lnSpc>
            </a:pPr>
            <a:r>
              <a:rPr lang="en-US" sz="1600" b="1" dirty="0">
                <a:solidFill>
                  <a:schemeClr val="bg1"/>
                </a:solidFill>
                <a:latin typeface="Arial" pitchFamily="34" charset="0"/>
                <a:cs typeface="Arial" pitchFamily="34" charset="0"/>
              </a:rPr>
              <a:t>Test</a:t>
            </a:r>
          </a:p>
        </p:txBody>
      </p:sp>
      <p:sp>
        <p:nvSpPr>
          <p:cNvPr id="14" name="TextBox 13"/>
          <p:cNvSpPr txBox="1"/>
          <p:nvPr/>
        </p:nvSpPr>
        <p:spPr>
          <a:xfrm>
            <a:off x="9536808" y="227114"/>
            <a:ext cx="940904" cy="387798"/>
          </a:xfrm>
          <a:prstGeom prst="rect">
            <a:avLst/>
          </a:prstGeom>
          <a:solidFill>
            <a:schemeClr val="accent1"/>
          </a:solidFill>
          <a:ln>
            <a:solidFill>
              <a:schemeClr val="accent1"/>
            </a:solidFill>
          </a:ln>
        </p:spPr>
        <p:txBody>
          <a:bodyPr wrap="square" rtlCol="0">
            <a:spAutoFit/>
          </a:bodyPr>
          <a:lstStyle/>
          <a:p>
            <a:pPr>
              <a:lnSpc>
                <a:spcPct val="120000"/>
              </a:lnSpc>
            </a:pPr>
            <a:r>
              <a:rPr lang="en-US" sz="1600" b="1" dirty="0">
                <a:solidFill>
                  <a:schemeClr val="bg1"/>
                </a:solidFill>
                <a:latin typeface="Arial" pitchFamily="34" charset="0"/>
                <a:cs typeface="Arial" pitchFamily="34" charset="0"/>
              </a:rPr>
              <a:t>Control</a:t>
            </a:r>
          </a:p>
        </p:txBody>
      </p:sp>
      <p:sp>
        <p:nvSpPr>
          <p:cNvPr id="15" name="Text Box 13">
            <a:extLst>
              <a:ext uri="{FF2B5EF4-FFF2-40B4-BE49-F238E27FC236}">
                <a16:creationId xmlns:a16="http://schemas.microsoft.com/office/drawing/2014/main" id="{3D76DFED-2B9E-495F-B9F1-20008CD7ED2F}"/>
              </a:ext>
            </a:extLst>
          </p:cNvPr>
          <p:cNvSpPr txBox="1">
            <a:spLocks noChangeArrowheads="1"/>
          </p:cNvSpPr>
          <p:nvPr/>
        </p:nvSpPr>
        <p:spPr bwMode="auto">
          <a:xfrm>
            <a:off x="616850" y="276949"/>
            <a:ext cx="55251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Tone and Language</a:t>
            </a:r>
          </a:p>
        </p:txBody>
      </p:sp>
    </p:spTree>
    <p:extLst>
      <p:ext uri="{BB962C8B-B14F-4D97-AF65-F5344CB8AC3E}">
        <p14:creationId xmlns:p14="http://schemas.microsoft.com/office/powerpoint/2010/main" val="100909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808097" y="6382052"/>
            <a:ext cx="1312025" cy="365125"/>
          </a:xfrm>
        </p:spPr>
        <p:txBody>
          <a:bodyPr/>
          <a:lstStyle/>
          <a:p>
            <a:fld id="{C1176205-358A-4A52-9AAA-18C4D93BED86}" type="slidenum">
              <a:rPr lang="en-US" smtClean="0"/>
              <a:t>53</a:t>
            </a:fld>
            <a:endParaRPr lang="en-US"/>
          </a:p>
        </p:txBody>
      </p:sp>
      <p:grpSp>
        <p:nvGrpSpPr>
          <p:cNvPr id="16" name="Group 15"/>
          <p:cNvGrpSpPr/>
          <p:nvPr/>
        </p:nvGrpSpPr>
        <p:grpSpPr>
          <a:xfrm>
            <a:off x="6378360" y="186963"/>
            <a:ext cx="5502456" cy="5931567"/>
            <a:chOff x="392840" y="264696"/>
            <a:chExt cx="5502456" cy="5931567"/>
          </a:xfrm>
        </p:grpSpPr>
        <p:sp>
          <p:nvSpPr>
            <p:cNvPr id="8" name="Rectangle 7"/>
            <p:cNvSpPr/>
            <p:nvPr/>
          </p:nvSpPr>
          <p:spPr>
            <a:xfrm>
              <a:off x="2073761" y="1485902"/>
              <a:ext cx="1691259" cy="517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07" b="61136"/>
            <a:stretch/>
          </p:blipFill>
          <p:spPr>
            <a:xfrm>
              <a:off x="392840" y="264696"/>
              <a:ext cx="4636359" cy="2322094"/>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6201" b="55106"/>
            <a:stretch/>
          </p:blipFill>
          <p:spPr>
            <a:xfrm>
              <a:off x="615432" y="703926"/>
              <a:ext cx="4191173" cy="1541609"/>
            </a:xfrm>
            <a:prstGeom prst="rect">
              <a:avLst/>
            </a:prstGeom>
            <a:ln>
              <a:noFill/>
            </a:ln>
            <a:effec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33173"/>
            <a:stretch/>
          </p:blipFill>
          <p:spPr>
            <a:xfrm>
              <a:off x="862575" y="1843843"/>
              <a:ext cx="5032721" cy="4352420"/>
            </a:xfrm>
            <a:prstGeom prst="rect">
              <a:avLst/>
            </a:prstGeom>
            <a:ln>
              <a:solidFill>
                <a:schemeClr val="tx1"/>
              </a:solidFill>
            </a:ln>
            <a:effectLst>
              <a:outerShdw blurRad="50800" dist="38100" dir="2700000" algn="tl" rotWithShape="0">
                <a:prstClr val="black">
                  <a:alpha val="40000"/>
                </a:prstClr>
              </a:outerShdw>
            </a:effectLst>
          </p:spPr>
        </p:pic>
      </p:gr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6218" t="33314" r="31793" b="64148"/>
          <a:stretch/>
        </p:blipFill>
        <p:spPr>
          <a:xfrm>
            <a:off x="7324832" y="1408169"/>
            <a:ext cx="4716380" cy="697832"/>
          </a:xfrm>
          <a:prstGeom prst="rect">
            <a:avLst/>
          </a:prstGeom>
          <a:ln>
            <a:noFill/>
          </a:ln>
          <a:effectLst/>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207" b="61136"/>
          <a:stretch/>
        </p:blipFill>
        <p:spPr>
          <a:xfrm>
            <a:off x="272670" y="186963"/>
            <a:ext cx="4636359" cy="2322094"/>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t="16201" b="55106"/>
          <a:stretch/>
        </p:blipFill>
        <p:spPr>
          <a:xfrm>
            <a:off x="486687" y="685490"/>
            <a:ext cx="4191173" cy="1541609"/>
          </a:xfrm>
          <a:prstGeom prst="rect">
            <a:avLst/>
          </a:prstGeom>
          <a:ln>
            <a:noFill/>
          </a:ln>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t="175" b="39510"/>
          <a:stretch/>
        </p:blipFill>
        <p:spPr>
          <a:xfrm>
            <a:off x="556137" y="1982175"/>
            <a:ext cx="5299364" cy="4136355"/>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46195" t="33285" r="33384" b="64024"/>
          <a:stretch/>
        </p:blipFill>
        <p:spPr>
          <a:xfrm>
            <a:off x="1451439" y="1423211"/>
            <a:ext cx="4473512" cy="762530"/>
          </a:xfrm>
          <a:prstGeom prst="rect">
            <a:avLst/>
          </a:prstGeom>
        </p:spPr>
      </p:pic>
      <p:grpSp>
        <p:nvGrpSpPr>
          <p:cNvPr id="19" name="Group 18"/>
          <p:cNvGrpSpPr/>
          <p:nvPr/>
        </p:nvGrpSpPr>
        <p:grpSpPr>
          <a:xfrm>
            <a:off x="590309" y="2798568"/>
            <a:ext cx="11097318" cy="2059614"/>
            <a:chOff x="590309" y="2798568"/>
            <a:chExt cx="11097318" cy="2059614"/>
          </a:xfrm>
        </p:grpSpPr>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l="7851" t="80702" r="10189" b="7544"/>
            <a:stretch/>
          </p:blipFill>
          <p:spPr>
            <a:xfrm>
              <a:off x="590309" y="2798568"/>
              <a:ext cx="11097318" cy="2059614"/>
            </a:xfrm>
            <a:prstGeom prst="rect">
              <a:avLst/>
            </a:prstGeom>
          </p:spPr>
        </p:pic>
        <p:sp>
          <p:nvSpPr>
            <p:cNvPr id="17" name="Rectangle 16"/>
            <p:cNvSpPr/>
            <p:nvPr/>
          </p:nvSpPr>
          <p:spPr>
            <a:xfrm>
              <a:off x="1043365" y="3291033"/>
              <a:ext cx="10118558" cy="703444"/>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760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yrp1 copy">
            <a:extLst>
              <a:ext uri="{FF2B5EF4-FFF2-40B4-BE49-F238E27FC236}">
                <a16:creationId xmlns:a16="http://schemas.microsoft.com/office/drawing/2014/main" id="{45E48297-84D6-4473-97A4-2B76249D9CA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488274" y="723900"/>
            <a:ext cx="4269739" cy="5486400"/>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nyrp2 copy">
            <a:extLst>
              <a:ext uri="{FF2B5EF4-FFF2-40B4-BE49-F238E27FC236}">
                <a16:creationId xmlns:a16="http://schemas.microsoft.com/office/drawing/2014/main" id="{B212C671-128A-4D4A-9F69-44F65554F13C}"/>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6260962" y="723900"/>
            <a:ext cx="4265930" cy="5486400"/>
          </a:xfrm>
          <a:prstGeom prst="rect">
            <a:avLst/>
          </a:prstGeom>
          <a:ln>
            <a:solidFill>
              <a:schemeClr val="tx1"/>
            </a:solidFill>
          </a:ln>
          <a:effectLst>
            <a:outerShdw blurRad="50800" dist="38100" dir="2700000" algn="tl" rotWithShape="0">
              <a:prstClr val="black">
                <a:alpha val="40000"/>
              </a:prstClr>
            </a:outerShdw>
          </a:effectLst>
        </p:spPr>
      </p:pic>
      <p:sp>
        <p:nvSpPr>
          <p:cNvPr id="5" name="Text Box 13">
            <a:extLst>
              <a:ext uri="{FF2B5EF4-FFF2-40B4-BE49-F238E27FC236}">
                <a16:creationId xmlns:a16="http://schemas.microsoft.com/office/drawing/2014/main" id="{3D76DFED-2B9E-495F-B9F1-20008CD7ED2F}"/>
              </a:ext>
            </a:extLst>
          </p:cNvPr>
          <p:cNvSpPr txBox="1">
            <a:spLocks noChangeArrowheads="1"/>
          </p:cNvSpPr>
          <p:nvPr/>
        </p:nvSpPr>
        <p:spPr bwMode="auto">
          <a:xfrm>
            <a:off x="1068437" y="139125"/>
            <a:ext cx="99027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Tone: “Sassy Bette vs. Environmentalist Bette”</a:t>
            </a:r>
          </a:p>
        </p:txBody>
      </p:sp>
      <p:sp>
        <p:nvSpPr>
          <p:cNvPr id="6" name="Explosion 1 5"/>
          <p:cNvSpPr/>
          <p:nvPr/>
        </p:nvSpPr>
        <p:spPr>
          <a:xfrm>
            <a:off x="4655285" y="1979585"/>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0344" y="3368692"/>
            <a:ext cx="2041637" cy="2600811"/>
          </a:xfrm>
          <a:prstGeom prst="rect">
            <a:avLst/>
          </a:prstGeom>
        </p:spPr>
      </p:pic>
      <p:pic>
        <p:nvPicPr>
          <p:cNvPr id="7" name="Picture 6" descr="NYRP-Midler1">
            <a:extLst>
              <a:ext uri="{FF2B5EF4-FFF2-40B4-BE49-F238E27FC236}">
                <a16:creationId xmlns:a16="http://schemas.microsoft.com/office/drawing/2014/main" id="{7E851F24-49BB-49E9-876A-8A2D92B0FE61}"/>
              </a:ext>
            </a:extLst>
          </p:cNvPr>
          <p:cNvPicPr>
            <a:picLocks noGrp="1" noChangeAspect="1"/>
          </p:cNvPicPr>
          <p:nvPr isPhoto="1"/>
        </p:nvPicPr>
        <p:blipFill rotWithShape="1">
          <a:blip r:embed="rId6">
            <a:lum/>
            <a:extLst>
              <a:ext uri="{28A0092B-C50C-407E-A947-70E740481C1C}">
                <a14:useLocalDpi xmlns:a14="http://schemas.microsoft.com/office/drawing/2010/main" val="0"/>
              </a:ext>
            </a:extLst>
          </a:blip>
          <a:srcRect l="68799" t="1386" r="1492" b="66641"/>
          <a:stretch/>
        </p:blipFill>
        <p:spPr>
          <a:xfrm>
            <a:off x="76077" y="3644757"/>
            <a:ext cx="2824394" cy="1973671"/>
          </a:xfrm>
          <a:prstGeom prst="rect">
            <a:avLst/>
          </a:prstGeom>
        </p:spPr>
      </p:pic>
    </p:spTree>
    <p:extLst>
      <p:ext uri="{BB962C8B-B14F-4D97-AF65-F5344CB8AC3E}">
        <p14:creationId xmlns:p14="http://schemas.microsoft.com/office/powerpoint/2010/main" val="277795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YRP-Letters">
            <a:extLst>
              <a:ext uri="{FF2B5EF4-FFF2-40B4-BE49-F238E27FC236}">
                <a16:creationId xmlns:a16="http://schemas.microsoft.com/office/drawing/2014/main" id="{3D4FA5B1-FB3E-4E7E-B2BC-57EFEA669CD5}"/>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55373" r="912" b="63575"/>
          <a:stretch/>
        </p:blipFill>
        <p:spPr>
          <a:xfrm>
            <a:off x="4988210" y="2292778"/>
            <a:ext cx="7137115" cy="3936574"/>
          </a:xfrm>
          <a:prstGeom prst="rect">
            <a:avLst/>
          </a:prstGeom>
        </p:spPr>
      </p:pic>
      <p:pic>
        <p:nvPicPr>
          <p:cNvPr id="3" name="Picture 2" descr="NYRP-Letters">
            <a:extLst>
              <a:ext uri="{FF2B5EF4-FFF2-40B4-BE49-F238E27FC236}">
                <a16:creationId xmlns:a16="http://schemas.microsoft.com/office/drawing/2014/main" id="{70370CB4-2535-4916-A9D5-A68D8F270D77}"/>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2000" r="54285" b="64895"/>
          <a:stretch/>
        </p:blipFill>
        <p:spPr>
          <a:xfrm>
            <a:off x="97455" y="0"/>
            <a:ext cx="6449735" cy="3428588"/>
          </a:xfrm>
          <a:prstGeom prst="rect">
            <a:avLst/>
          </a:prstGeom>
        </p:spPr>
      </p:pic>
      <p:sp>
        <p:nvSpPr>
          <p:cNvPr id="5" name="Rectangle 4"/>
          <p:cNvSpPr/>
          <p:nvPr/>
        </p:nvSpPr>
        <p:spPr>
          <a:xfrm>
            <a:off x="1033670" y="1152939"/>
            <a:ext cx="4174435" cy="270344"/>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918960" y="5392310"/>
            <a:ext cx="4753555" cy="754048"/>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1 6"/>
          <p:cNvSpPr/>
          <p:nvPr/>
        </p:nvSpPr>
        <p:spPr>
          <a:xfrm>
            <a:off x="8053484" y="1629519"/>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13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P_Email_Brinkman-1">
            <a:extLst>
              <a:ext uri="{FF2B5EF4-FFF2-40B4-BE49-F238E27FC236}">
                <a16:creationId xmlns:a16="http://schemas.microsoft.com/office/drawing/2014/main" id="{0D378252-669C-40D6-A4E1-66AFD66286D9}"/>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b="49347"/>
          <a:stretch/>
        </p:blipFill>
        <p:spPr>
          <a:xfrm>
            <a:off x="6430075" y="994309"/>
            <a:ext cx="4672584" cy="5289533"/>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DAP_Email_Brinkman-2">
            <a:extLst>
              <a:ext uri="{FF2B5EF4-FFF2-40B4-BE49-F238E27FC236}">
                <a16:creationId xmlns:a16="http://schemas.microsoft.com/office/drawing/2014/main" id="{6CB7FF29-104E-43E3-A254-762CF959369E}"/>
              </a:ext>
            </a:extLst>
          </p:cNvPr>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b="49601"/>
          <a:stretch/>
        </p:blipFill>
        <p:spPr>
          <a:xfrm>
            <a:off x="938998" y="994309"/>
            <a:ext cx="4667829" cy="5257635"/>
          </a:xfrm>
          <a:prstGeom prst="rect">
            <a:avLst/>
          </a:prstGeom>
          <a:ln>
            <a:solidFill>
              <a:schemeClr val="tx1"/>
            </a:solidFill>
          </a:ln>
          <a:effectLst>
            <a:outerShdw blurRad="50800" dist="38100" dir="2700000" algn="tl" rotWithShape="0">
              <a:prstClr val="black">
                <a:alpha val="40000"/>
              </a:prstClr>
            </a:outerShdw>
          </a:effectLst>
        </p:spPr>
      </p:pic>
      <p:sp>
        <p:nvSpPr>
          <p:cNvPr id="5" name="Text Box 13">
            <a:extLst>
              <a:ext uri="{FF2B5EF4-FFF2-40B4-BE49-F238E27FC236}">
                <a16:creationId xmlns:a16="http://schemas.microsoft.com/office/drawing/2014/main" id="{010BDF70-F874-4E79-BFA7-ADC5AB6F691A}"/>
              </a:ext>
            </a:extLst>
          </p:cNvPr>
          <p:cNvSpPr txBox="1">
            <a:spLocks noChangeArrowheads="1"/>
          </p:cNvSpPr>
          <p:nvPr/>
        </p:nvSpPr>
        <p:spPr bwMode="auto">
          <a:xfrm>
            <a:off x="2555306" y="170121"/>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Messenger “I” vs. “She”</a:t>
            </a:r>
          </a:p>
        </p:txBody>
      </p:sp>
      <p:sp>
        <p:nvSpPr>
          <p:cNvPr id="2" name="Oval 1"/>
          <p:cNvSpPr/>
          <p:nvPr/>
        </p:nvSpPr>
        <p:spPr>
          <a:xfrm>
            <a:off x="3136605" y="3944679"/>
            <a:ext cx="1435395" cy="318977"/>
          </a:xfrm>
          <a:prstGeom prst="ellipse">
            <a:avLst/>
          </a:prstGeom>
          <a:no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623005" y="3944679"/>
            <a:ext cx="2335330" cy="393405"/>
          </a:xfrm>
          <a:prstGeom prst="ellipse">
            <a:avLst/>
          </a:prstGeom>
          <a:no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plosion 1 7"/>
          <p:cNvSpPr/>
          <p:nvPr/>
        </p:nvSpPr>
        <p:spPr>
          <a:xfrm>
            <a:off x="3546861" y="659668"/>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57809" y="612168"/>
            <a:ext cx="1637969" cy="382141"/>
          </a:xfrm>
          <a:prstGeom prst="rect">
            <a:avLst/>
          </a:prstGeom>
          <a:solidFill>
            <a:srgbClr val="FFC000">
              <a:alpha val="80000"/>
            </a:srgbClr>
          </a:solidFill>
        </p:spPr>
        <p:txBody>
          <a:bodyPr wrap="square" rtlCol="0">
            <a:spAutoFit/>
          </a:bodyPr>
          <a:lstStyle/>
          <a:p>
            <a:pPr algn="ctr"/>
            <a:r>
              <a:rPr lang="en-US" b="1" dirty="0">
                <a:solidFill>
                  <a:schemeClr val="bg1"/>
                </a:solidFill>
              </a:rPr>
              <a:t>MY story</a:t>
            </a:r>
          </a:p>
        </p:txBody>
      </p:sp>
      <p:sp>
        <p:nvSpPr>
          <p:cNvPr id="10" name="TextBox 9"/>
          <p:cNvSpPr txBox="1"/>
          <p:nvPr/>
        </p:nvSpPr>
        <p:spPr>
          <a:xfrm>
            <a:off x="9940456" y="612167"/>
            <a:ext cx="1637969" cy="382141"/>
          </a:xfrm>
          <a:prstGeom prst="rect">
            <a:avLst/>
          </a:prstGeom>
          <a:solidFill>
            <a:srgbClr val="FFC000">
              <a:alpha val="80000"/>
            </a:srgbClr>
          </a:solidFill>
        </p:spPr>
        <p:txBody>
          <a:bodyPr wrap="square" rtlCol="0">
            <a:spAutoFit/>
          </a:bodyPr>
          <a:lstStyle/>
          <a:p>
            <a:pPr algn="ctr"/>
            <a:r>
              <a:rPr lang="en-US" b="1" dirty="0">
                <a:solidFill>
                  <a:schemeClr val="bg1"/>
                </a:solidFill>
              </a:rPr>
              <a:t>HER story</a:t>
            </a:r>
          </a:p>
        </p:txBody>
      </p:sp>
    </p:spTree>
    <p:extLst>
      <p:ext uri="{BB962C8B-B14F-4D97-AF65-F5344CB8AC3E}">
        <p14:creationId xmlns:p14="http://schemas.microsoft.com/office/powerpoint/2010/main" val="203966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ifer_0218_FOH_AprInvite_Control_Carrier copy">
            <a:extLst>
              <a:ext uri="{FF2B5EF4-FFF2-40B4-BE49-F238E27FC236}">
                <a16:creationId xmlns:a16="http://schemas.microsoft.com/office/drawing/2014/main" id="{027277B8-44C2-459B-B6F5-AEA831534C7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99484" y="1344700"/>
            <a:ext cx="5843953" cy="2536184"/>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descr="Heifer_0218_FOH_AprInvite_Control_Let copy">
            <a:extLst>
              <a:ext uri="{FF2B5EF4-FFF2-40B4-BE49-F238E27FC236}">
                <a16:creationId xmlns:a16="http://schemas.microsoft.com/office/drawing/2014/main" id="{F2A204AF-D4F6-4C5E-83B3-AABFC849A7AC}"/>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2599591" y="3668232"/>
            <a:ext cx="2318173" cy="3000153"/>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Heifer_0218_FOH_AprInvite_Control_Reply copy">
            <a:extLst>
              <a:ext uri="{FF2B5EF4-FFF2-40B4-BE49-F238E27FC236}">
                <a16:creationId xmlns:a16="http://schemas.microsoft.com/office/drawing/2014/main" id="{9BEE7AA9-6170-427C-9138-B38DEB57E03F}"/>
              </a:ext>
            </a:extLst>
          </p:cNvPr>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8790879" y="926871"/>
            <a:ext cx="3016638" cy="3904098"/>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Heifer_0218_FOH_AprInvite_Control_Insert-2 copy">
            <a:extLst>
              <a:ext uri="{FF2B5EF4-FFF2-40B4-BE49-F238E27FC236}">
                <a16:creationId xmlns:a16="http://schemas.microsoft.com/office/drawing/2014/main" id="{82C8ED91-1DD9-4468-AB1D-A99C6A309F04}"/>
              </a:ext>
            </a:extLst>
          </p:cNvPr>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5135525" y="2457446"/>
            <a:ext cx="4945912" cy="3752430"/>
          </a:xfrm>
          <a:prstGeom prst="rect">
            <a:avLst/>
          </a:prstGeom>
          <a:ln>
            <a:solidFill>
              <a:schemeClr val="tx1"/>
            </a:solidFill>
          </a:ln>
          <a:effectLst>
            <a:outerShdw blurRad="50800" dist="38100" dir="2700000" algn="tl" rotWithShape="0">
              <a:prstClr val="black">
                <a:alpha val="40000"/>
              </a:prstClr>
            </a:outerShdw>
          </a:effectLst>
        </p:spPr>
      </p:pic>
      <p:sp>
        <p:nvSpPr>
          <p:cNvPr id="7" name="Text Box 13">
            <a:extLst>
              <a:ext uri="{FF2B5EF4-FFF2-40B4-BE49-F238E27FC236}">
                <a16:creationId xmlns:a16="http://schemas.microsoft.com/office/drawing/2014/main" id="{010BDF70-F874-4E79-BFA7-ADC5AB6F691A}"/>
              </a:ext>
            </a:extLst>
          </p:cNvPr>
          <p:cNvSpPr txBox="1">
            <a:spLocks noChangeArrowheads="1"/>
          </p:cNvSpPr>
          <p:nvPr/>
        </p:nvSpPr>
        <p:spPr bwMode="auto">
          <a:xfrm>
            <a:off x="1523974" y="342096"/>
            <a:ext cx="89916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Peer-of-the-Donor vs. Institutional</a:t>
            </a:r>
          </a:p>
        </p:txBody>
      </p:sp>
    </p:spTree>
    <p:extLst>
      <p:ext uri="{BB962C8B-B14F-4D97-AF65-F5344CB8AC3E}">
        <p14:creationId xmlns:p14="http://schemas.microsoft.com/office/powerpoint/2010/main" val="33646198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ifer_0218_FOH_AprInvite_Test_Carrier copy">
            <a:extLst>
              <a:ext uri="{FF2B5EF4-FFF2-40B4-BE49-F238E27FC236}">
                <a16:creationId xmlns:a16="http://schemas.microsoft.com/office/drawing/2014/main" id="{24A2A3F9-3829-4FAD-B3F8-48D3D9988E6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8243" y="931322"/>
            <a:ext cx="5843016" cy="2535778"/>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Heifer_0218_FOH_AprInvite_Test_Let copy">
            <a:extLst>
              <a:ext uri="{FF2B5EF4-FFF2-40B4-BE49-F238E27FC236}">
                <a16:creationId xmlns:a16="http://schemas.microsoft.com/office/drawing/2014/main" id="{7F7861AE-BE14-42F6-8BF4-A084AA73C4EC}"/>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6019800" y="1929924"/>
            <a:ext cx="2817458" cy="3646321"/>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descr="Heifer_0218_FOH_AprInvite_Test_Insert-1 copy">
            <a:extLst>
              <a:ext uri="{FF2B5EF4-FFF2-40B4-BE49-F238E27FC236}">
                <a16:creationId xmlns:a16="http://schemas.microsoft.com/office/drawing/2014/main" id="{519607F7-8A33-4471-999A-4FD664FA90B8}"/>
              </a:ext>
            </a:extLst>
          </p:cNvPr>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8837258" y="1339702"/>
            <a:ext cx="2038447" cy="3943615"/>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Heifer_0218_FOH_AprInvite_Test_Insert-2 copy">
            <a:extLst>
              <a:ext uri="{FF2B5EF4-FFF2-40B4-BE49-F238E27FC236}">
                <a16:creationId xmlns:a16="http://schemas.microsoft.com/office/drawing/2014/main" id="{A78656A9-C666-4EBC-9530-D3CA1A8E07A8}"/>
              </a:ext>
            </a:extLst>
          </p:cNvPr>
          <p:cNvPicPr>
            <a:picLocks noGrp="1" noChangeAspect="1"/>
          </p:cNvPicPr>
          <p:nvPr isPhoto="1"/>
        </p:nvPicPr>
        <p:blipFill>
          <a:blip r:embed="rId6">
            <a:lum/>
            <a:extLst>
              <a:ext uri="{28A0092B-C50C-407E-A947-70E740481C1C}">
                <a14:useLocalDpi xmlns:a14="http://schemas.microsoft.com/office/drawing/2010/main" val="0"/>
              </a:ext>
            </a:extLst>
          </a:blip>
          <a:stretch>
            <a:fillRect/>
          </a:stretch>
        </p:blipFill>
        <p:spPr>
          <a:xfrm>
            <a:off x="1594922" y="3176844"/>
            <a:ext cx="4536337" cy="2989623"/>
          </a:xfrm>
          <a:prstGeom prst="rect">
            <a:avLst/>
          </a:prstGeom>
          <a:ln>
            <a:solidFill>
              <a:schemeClr val="tx1"/>
            </a:solidFill>
          </a:ln>
          <a:effectLst>
            <a:outerShdw blurRad="50800" dist="38100" dir="2700000" algn="tl" rotWithShape="0">
              <a:prstClr val="black">
                <a:alpha val="40000"/>
              </a:prstClr>
            </a:outerShdw>
          </a:effectLst>
        </p:spPr>
      </p:pic>
      <p:sp>
        <p:nvSpPr>
          <p:cNvPr id="7" name="Text Box 13">
            <a:extLst>
              <a:ext uri="{FF2B5EF4-FFF2-40B4-BE49-F238E27FC236}">
                <a16:creationId xmlns:a16="http://schemas.microsoft.com/office/drawing/2014/main" id="{010BDF70-F874-4E79-BFA7-ADC5AB6F691A}"/>
              </a:ext>
            </a:extLst>
          </p:cNvPr>
          <p:cNvSpPr txBox="1">
            <a:spLocks noChangeArrowheads="1"/>
          </p:cNvSpPr>
          <p:nvPr/>
        </p:nvSpPr>
        <p:spPr bwMode="auto">
          <a:xfrm>
            <a:off x="1523974" y="342096"/>
            <a:ext cx="89916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Peer-of-the-Donor vs. Institutional</a:t>
            </a:r>
          </a:p>
        </p:txBody>
      </p:sp>
    </p:spTree>
    <p:extLst>
      <p:ext uri="{BB962C8B-B14F-4D97-AF65-F5344CB8AC3E}">
        <p14:creationId xmlns:p14="http://schemas.microsoft.com/office/powerpoint/2010/main" val="788124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ifer_0218_FOH_AprInvite_Test_Let copy">
            <a:extLst>
              <a:ext uri="{FF2B5EF4-FFF2-40B4-BE49-F238E27FC236}">
                <a16:creationId xmlns:a16="http://schemas.microsoft.com/office/drawing/2014/main" id="{D8F2E56C-F0F5-43E5-959D-FA84D8600CC0}"/>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b="56211"/>
          <a:stretch/>
        </p:blipFill>
        <p:spPr>
          <a:xfrm>
            <a:off x="372140" y="428268"/>
            <a:ext cx="8024864" cy="4547769"/>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descr="Heifer_0218_FOH_AprInvite_Test_Reply copy">
            <a:extLst>
              <a:ext uri="{FF2B5EF4-FFF2-40B4-BE49-F238E27FC236}">
                <a16:creationId xmlns:a16="http://schemas.microsoft.com/office/drawing/2014/main" id="{CC3965F9-C40D-47D5-BA5A-E209AB4C46B5}"/>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7878726" y="2934586"/>
            <a:ext cx="3923945" cy="3229461"/>
          </a:xfrm>
          <a:prstGeom prst="rect">
            <a:avLst/>
          </a:prstGeom>
          <a:ln>
            <a:solidFill>
              <a:schemeClr val="tx1"/>
            </a:solidFill>
          </a:ln>
          <a:effectLst>
            <a:outerShdw blurRad="50800" dist="38100" dir="2700000" algn="tl" rotWithShape="0">
              <a:prstClr val="black">
                <a:alpha val="40000"/>
              </a:prstClr>
            </a:outerShdw>
          </a:effectLst>
        </p:spPr>
      </p:pic>
      <p:sp>
        <p:nvSpPr>
          <p:cNvPr id="6" name="Oval 5"/>
          <p:cNvSpPr/>
          <p:nvPr/>
        </p:nvSpPr>
        <p:spPr>
          <a:xfrm>
            <a:off x="7736619" y="2934586"/>
            <a:ext cx="2477437" cy="468572"/>
          </a:xfrm>
          <a:prstGeom prst="ellipse">
            <a:avLst/>
          </a:prstGeom>
          <a:no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136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G:\MARKETING\CONFERENCES &amp; AWARDS\DM201\DM201 - Chicago\Creative Samples - AP Presentation\AHS_Acq_Test_OE_Final_Pag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58"/>
          <a:stretch/>
        </p:blipFill>
        <p:spPr bwMode="auto">
          <a:xfrm>
            <a:off x="951711" y="320722"/>
            <a:ext cx="7071971" cy="3156995"/>
          </a:xfrm>
          <a:prstGeom prst="rect">
            <a:avLst/>
          </a:prstGeom>
          <a:noFill/>
          <a:ln>
            <a:solidFill>
              <a:schemeClr val="bg1">
                <a:lumMod val="65000"/>
              </a:schemeClr>
            </a:solidFill>
          </a:ln>
          <a:effectLst>
            <a:outerShdw blurRad="50800" dist="38100" dir="2700000" algn="tl" rotWithShape="0">
              <a:schemeClr val="bg1">
                <a:lumMod val="65000"/>
                <a:alpha val="40000"/>
              </a:schemeClr>
            </a:outerShdw>
          </a:effectLst>
          <a:extLst>
            <a:ext uri="{909E8E84-426E-40DD-AFC4-6F175D3DCCD1}">
              <a14:hiddenFill xmlns:a14="http://schemas.microsoft.com/office/drawing/2010/main">
                <a:solidFill>
                  <a:srgbClr val="FFFFFF"/>
                </a:solidFill>
              </a14:hiddenFill>
            </a:ext>
          </a:extLst>
        </p:spPr>
      </p:pic>
      <p:pic>
        <p:nvPicPr>
          <p:cNvPr id="4" name="Picture 3" descr="G:\MARKETING\CONFERENCES &amp; AWARDS\DM201\DM201 - Chicago\Creative Samples - AP Presentation\AHS_Sept_Acq_OE_Final_Page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1487" y="3216514"/>
            <a:ext cx="6812026" cy="2959098"/>
          </a:xfrm>
          <a:prstGeom prst="rect">
            <a:avLst/>
          </a:prstGeom>
          <a:noFill/>
          <a:effectLst>
            <a:outerShdw blurRad="50800" dist="38100" dir="2700000" algn="tl" rotWithShape="0">
              <a:schemeClr val="bg1">
                <a:lumMod val="65000"/>
                <a:alpha val="40000"/>
              </a:scheme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6821979" y="1511728"/>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outerShdw blurRad="50800" dist="39000" dir="5460000" algn="tl">
                    <a:srgbClr val="000000">
                      <a:alpha val="38000"/>
                    </a:srgbClr>
                  </a:outerShdw>
                </a:effectLst>
              </a:rPr>
              <a:t>A</a:t>
            </a:r>
          </a:p>
        </p:txBody>
      </p:sp>
      <p:sp>
        <p:nvSpPr>
          <p:cNvPr id="9" name="Rectangle 8"/>
          <p:cNvSpPr/>
          <p:nvPr/>
        </p:nvSpPr>
        <p:spPr>
          <a:xfrm>
            <a:off x="9448107" y="4343657"/>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outerShdw blurRad="50800" dist="39000" dir="5460000" algn="tl">
                    <a:srgbClr val="000000">
                      <a:alpha val="38000"/>
                    </a:srgbClr>
                  </a:outerShdw>
                </a:effectLst>
              </a:rPr>
              <a:t>B</a:t>
            </a:r>
          </a:p>
        </p:txBody>
      </p:sp>
    </p:spTree>
    <p:extLst>
      <p:ext uri="{BB962C8B-B14F-4D97-AF65-F5344CB8AC3E}">
        <p14:creationId xmlns:p14="http://schemas.microsoft.com/office/powerpoint/2010/main" val="15290786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ifer_0218_FOH_AprInvite_Control_Carrier copy">
            <a:extLst>
              <a:ext uri="{FF2B5EF4-FFF2-40B4-BE49-F238E27FC236}">
                <a16:creationId xmlns:a16="http://schemas.microsoft.com/office/drawing/2014/main" id="{027277B8-44C2-459B-B6F5-AEA831534C7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99484" y="1344700"/>
            <a:ext cx="5843953" cy="2536184"/>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descr="Heifer_0218_FOH_AprInvite_Control_Let copy">
            <a:extLst>
              <a:ext uri="{FF2B5EF4-FFF2-40B4-BE49-F238E27FC236}">
                <a16:creationId xmlns:a16="http://schemas.microsoft.com/office/drawing/2014/main" id="{F2A204AF-D4F6-4C5E-83B3-AABFC849A7AC}"/>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2599591" y="3668232"/>
            <a:ext cx="2318173" cy="3000153"/>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Heifer_0218_FOH_AprInvite_Control_Reply copy">
            <a:extLst>
              <a:ext uri="{FF2B5EF4-FFF2-40B4-BE49-F238E27FC236}">
                <a16:creationId xmlns:a16="http://schemas.microsoft.com/office/drawing/2014/main" id="{9BEE7AA9-6170-427C-9138-B38DEB57E03F}"/>
              </a:ext>
            </a:extLst>
          </p:cNvPr>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8802910" y="926871"/>
            <a:ext cx="3016638" cy="3904098"/>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Heifer_0218_FOH_AprInvite_Control_Insert-2 copy">
            <a:extLst>
              <a:ext uri="{FF2B5EF4-FFF2-40B4-BE49-F238E27FC236}">
                <a16:creationId xmlns:a16="http://schemas.microsoft.com/office/drawing/2014/main" id="{82C8ED91-1DD9-4468-AB1D-A99C6A309F04}"/>
              </a:ext>
            </a:extLst>
          </p:cNvPr>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5135525" y="2457446"/>
            <a:ext cx="4945912" cy="3752430"/>
          </a:xfrm>
          <a:prstGeom prst="rect">
            <a:avLst/>
          </a:prstGeom>
          <a:ln>
            <a:solidFill>
              <a:schemeClr val="tx1"/>
            </a:solidFill>
          </a:ln>
          <a:effectLst>
            <a:outerShdw blurRad="50800" dist="38100" dir="2700000" algn="tl" rotWithShape="0">
              <a:prstClr val="black">
                <a:alpha val="40000"/>
              </a:prstClr>
            </a:outerShdw>
          </a:effectLst>
        </p:spPr>
      </p:pic>
      <p:sp>
        <p:nvSpPr>
          <p:cNvPr id="7" name="Text Box 13">
            <a:extLst>
              <a:ext uri="{FF2B5EF4-FFF2-40B4-BE49-F238E27FC236}">
                <a16:creationId xmlns:a16="http://schemas.microsoft.com/office/drawing/2014/main" id="{010BDF70-F874-4E79-BFA7-ADC5AB6F691A}"/>
              </a:ext>
            </a:extLst>
          </p:cNvPr>
          <p:cNvSpPr txBox="1">
            <a:spLocks noChangeArrowheads="1"/>
          </p:cNvSpPr>
          <p:nvPr/>
        </p:nvSpPr>
        <p:spPr bwMode="auto">
          <a:xfrm>
            <a:off x="1523974" y="342096"/>
            <a:ext cx="89916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Peer-of-the-Donor vs. Institutional</a:t>
            </a:r>
          </a:p>
        </p:txBody>
      </p:sp>
      <p:sp>
        <p:nvSpPr>
          <p:cNvPr id="8" name="Explosion 1 7"/>
          <p:cNvSpPr/>
          <p:nvPr/>
        </p:nvSpPr>
        <p:spPr>
          <a:xfrm>
            <a:off x="5805032" y="1105736"/>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19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1176205-358A-4A52-9AAA-18C4D93BED86}" type="slidenum">
              <a:rPr lang="en-US" smtClean="0"/>
              <a:t>61</a:t>
            </a:fld>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715" t="5334" r="6329" b="5507"/>
          <a:stretch/>
        </p:blipFill>
        <p:spPr>
          <a:xfrm>
            <a:off x="1105231" y="123244"/>
            <a:ext cx="4770783" cy="6114553"/>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860" t="5681" r="6763" b="5507"/>
          <a:stretch/>
        </p:blipFill>
        <p:spPr>
          <a:xfrm>
            <a:off x="6130455" y="135172"/>
            <a:ext cx="4738977" cy="6090699"/>
          </a:xfrm>
          <a:prstGeom prst="rect">
            <a:avLst/>
          </a:prstGeom>
          <a:effectLst>
            <a:outerShdw blurRad="50800" dist="38100" dir="2700000" algn="tl" rotWithShape="0">
              <a:prstClr val="black">
                <a:alpha val="40000"/>
              </a:prstClr>
            </a:outerShdw>
          </a:effectLst>
        </p:spPr>
      </p:pic>
      <p:sp>
        <p:nvSpPr>
          <p:cNvPr id="6" name="Oval 5"/>
          <p:cNvSpPr/>
          <p:nvPr/>
        </p:nvSpPr>
        <p:spPr>
          <a:xfrm>
            <a:off x="4321349" y="787179"/>
            <a:ext cx="1435395" cy="367517"/>
          </a:xfrm>
          <a:prstGeom prst="ellipse">
            <a:avLst/>
          </a:prstGeom>
          <a:no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239417" y="651127"/>
            <a:ext cx="1458252" cy="422298"/>
          </a:xfrm>
          <a:prstGeom prst="ellipse">
            <a:avLst/>
          </a:prstGeom>
          <a:no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90261" y="1796995"/>
            <a:ext cx="3832529" cy="318052"/>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90261" y="4556096"/>
            <a:ext cx="3832529" cy="564543"/>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xplosion 1 10"/>
          <p:cNvSpPr/>
          <p:nvPr/>
        </p:nvSpPr>
        <p:spPr>
          <a:xfrm>
            <a:off x="10158722" y="2385182"/>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50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2074862" y="935038"/>
            <a:ext cx="8042275" cy="836612"/>
          </a:xfrm>
          <a:prstGeom prst="rect">
            <a:avLst/>
          </a:prstGeom>
        </p:spPr>
        <p:txBody>
          <a:bodyPr/>
          <a:lstStyle/>
          <a:p>
            <a:pPr algn="ctr" eaLnBrk="1" hangingPunct="1"/>
            <a:r>
              <a:rPr lang="en-US" sz="4000" dirty="0">
                <a:solidFill>
                  <a:srgbClr val="002060"/>
                </a:solidFill>
                <a:latin typeface="Calibri" panose="020F0502020204030204" pitchFamily="34" charset="0"/>
                <a:cs typeface="Calibri" panose="020F0502020204030204" pitchFamily="34" charset="0"/>
              </a:rPr>
              <a:t>Seasonality Testing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7001"/>
            <a:ext cx="12153903" cy="3590926"/>
          </a:xfrm>
          <a:prstGeom prst="rect">
            <a:avLst/>
          </a:prstGeom>
        </p:spPr>
      </p:pic>
    </p:spTree>
    <p:extLst>
      <p:ext uri="{BB962C8B-B14F-4D97-AF65-F5344CB8AC3E}">
        <p14:creationId xmlns:p14="http://schemas.microsoft.com/office/powerpoint/2010/main" val="1960589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fer_0117_FebAcq_ChildNutrition_WishList"/>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912300" y="1028700"/>
            <a:ext cx="2326958" cy="4800600"/>
          </a:xfrm>
          <a:prstGeom prst="rect">
            <a:avLst/>
          </a:prstGeom>
          <a:noFill/>
          <a:ln>
            <a:solidFill>
              <a:schemeClr val="tx1"/>
            </a:solidFill>
          </a:ln>
          <a:effectLst>
            <a:outerShdw blurRad="50800" dist="38100" dir="2700000" algn="tl" rotWithShape="0">
              <a:prstClr val="black">
                <a:alpha val="40000"/>
              </a:prstClr>
            </a:outerShdw>
          </a:effectLst>
        </p:spPr>
      </p:pic>
      <p:pic>
        <p:nvPicPr>
          <p:cNvPr id="3" name="Picture 2" descr="Heifer_0119_FebAcq_ChildNutrition_WishLists"/>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932521" y="1028700"/>
            <a:ext cx="2326958" cy="48006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3" descr="Heifer_0818_OctAcq_ChildNutrition_WishLists-1"/>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7779077" y="1028700"/>
            <a:ext cx="2326958" cy="4800600"/>
          </a:xfrm>
          <a:prstGeom prst="rect">
            <a:avLst/>
          </a:prstGeom>
          <a:noFill/>
          <a:ln>
            <a:solidFill>
              <a:schemeClr val="tx1"/>
            </a:solidFill>
          </a:ln>
          <a:effectLst>
            <a:outerShdw blurRad="50800" dist="38100" dir="2700000" algn="tl" rotWithShape="0">
              <a:prstClr val="black">
                <a:alpha val="40000"/>
              </a:prstClr>
            </a:outerShdw>
          </a:effectLst>
        </p:spPr>
      </p:pic>
      <p:sp>
        <p:nvSpPr>
          <p:cNvPr id="5" name="Explosion 1 4"/>
          <p:cNvSpPr/>
          <p:nvPr/>
        </p:nvSpPr>
        <p:spPr>
          <a:xfrm>
            <a:off x="6019800" y="4603515"/>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3">
            <a:extLst>
              <a:ext uri="{FF2B5EF4-FFF2-40B4-BE49-F238E27FC236}">
                <a16:creationId xmlns:a16="http://schemas.microsoft.com/office/drawing/2014/main" id="{3D76DFED-2B9E-495F-B9F1-20008CD7ED2F}"/>
              </a:ext>
            </a:extLst>
          </p:cNvPr>
          <p:cNvSpPr txBox="1">
            <a:spLocks noChangeArrowheads="1"/>
          </p:cNvSpPr>
          <p:nvPr/>
        </p:nvSpPr>
        <p:spPr bwMode="auto">
          <a:xfrm>
            <a:off x="3257241" y="165631"/>
            <a:ext cx="55251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Seasonal Framing</a:t>
            </a:r>
          </a:p>
        </p:txBody>
      </p:sp>
      <p:sp>
        <p:nvSpPr>
          <p:cNvPr id="7" name="Explosion 1 6"/>
          <p:cNvSpPr/>
          <p:nvPr/>
        </p:nvSpPr>
        <p:spPr>
          <a:xfrm>
            <a:off x="9607163" y="1838325"/>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858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FT_2018_AprAppeal_Spring_NoteCard1 copy"/>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140334" y="3467099"/>
            <a:ext cx="3810000" cy="2743200"/>
          </a:xfrm>
          <a:prstGeom prst="rect">
            <a:avLst/>
          </a:prstGeom>
          <a:noFill/>
          <a:ln>
            <a:solidFill>
              <a:schemeClr val="tx1"/>
            </a:solidFill>
          </a:ln>
          <a:effectLst>
            <a:outerShdw blurRad="50800" dist="38100" dir="2700000" algn="tl" rotWithShape="0">
              <a:prstClr val="black">
                <a:alpha val="40000"/>
              </a:prstClr>
            </a:outerShdw>
          </a:effectLst>
        </p:spPr>
      </p:pic>
      <p:pic>
        <p:nvPicPr>
          <p:cNvPr id="3" name="Picture 2" descr="AFT_2018_AprAppeal_Spring_NoteCard2 copy"/>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2115354" y="590992"/>
            <a:ext cx="3803651" cy="27432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3" descr="AFT_2018_AprAppeal_Spring_NoteCard3 copy"/>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6140334" y="590992"/>
            <a:ext cx="3803651" cy="2743200"/>
          </a:xfrm>
          <a:prstGeom prst="rect">
            <a:avLst/>
          </a:prstGeom>
          <a:noFill/>
          <a:ln>
            <a:solidFill>
              <a:schemeClr val="tx1"/>
            </a:solidFill>
          </a:ln>
          <a:effectLst>
            <a:outerShdw blurRad="50800" dist="38100" dir="2700000" algn="tl" rotWithShape="0">
              <a:prstClr val="black">
                <a:alpha val="40000"/>
              </a:prstClr>
            </a:outerShdw>
          </a:effectLst>
        </p:spPr>
      </p:pic>
      <p:pic>
        <p:nvPicPr>
          <p:cNvPr id="5" name="Picture 4" descr="AFT_2018_AprAppeal_Spring_NoteCard4 copy"/>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2115354" y="3467100"/>
            <a:ext cx="3790315" cy="2743200"/>
          </a:xfrm>
          <a:prstGeom prst="rect">
            <a:avLst/>
          </a:prstGeom>
          <a:noFill/>
          <a:ln>
            <a:solidFill>
              <a:schemeClr val="tx1"/>
            </a:solidFill>
          </a:ln>
          <a:effectLst>
            <a:outerShdw blurRad="50800" dist="38100" dir="2700000" algn="tl" rotWithShape="0">
              <a:prstClr val="black">
                <a:alpha val="40000"/>
              </a:prstClr>
            </a:outerShdw>
          </a:effectLst>
        </p:spPr>
      </p:pic>
      <p:sp>
        <p:nvSpPr>
          <p:cNvPr id="7" name="Text Box 13">
            <a:extLst>
              <a:ext uri="{FF2B5EF4-FFF2-40B4-BE49-F238E27FC236}">
                <a16:creationId xmlns:a16="http://schemas.microsoft.com/office/drawing/2014/main" id="{3D76DFED-2B9E-495F-B9F1-20008CD7ED2F}"/>
              </a:ext>
            </a:extLst>
          </p:cNvPr>
          <p:cNvSpPr txBox="1">
            <a:spLocks noChangeArrowheads="1"/>
          </p:cNvSpPr>
          <p:nvPr/>
        </p:nvSpPr>
        <p:spPr bwMode="auto">
          <a:xfrm>
            <a:off x="3257241" y="-5356"/>
            <a:ext cx="55251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Seasonal Framing</a:t>
            </a:r>
          </a:p>
        </p:txBody>
      </p:sp>
    </p:spTree>
    <p:extLst>
      <p:ext uri="{BB962C8B-B14F-4D97-AF65-F5344CB8AC3E}">
        <p14:creationId xmlns:p14="http://schemas.microsoft.com/office/powerpoint/2010/main" val="1685443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FT_0913_DecAppeal_Cards-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051754" y="651659"/>
            <a:ext cx="3870325" cy="2743200"/>
          </a:xfrm>
          <a:prstGeom prst="rect">
            <a:avLst/>
          </a:prstGeom>
          <a:noFill/>
          <a:ln>
            <a:noFill/>
          </a:ln>
          <a:effectLst>
            <a:outerShdw blurRad="50800" dist="38100" dir="2700000" algn="tl" rotWithShape="0">
              <a:prstClr val="black">
                <a:alpha val="40000"/>
              </a:prstClr>
            </a:outerShdw>
          </a:effectLst>
        </p:spPr>
      </p:pic>
      <p:pic>
        <p:nvPicPr>
          <p:cNvPr id="3" name="Picture 2" descr="AFT_0913_DecAppeal_Cards-2"/>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6096049" y="3489214"/>
            <a:ext cx="3870326" cy="2743200"/>
          </a:xfrm>
          <a:prstGeom prst="rect">
            <a:avLst/>
          </a:prstGeom>
          <a:noFill/>
          <a:ln>
            <a:noFill/>
          </a:ln>
          <a:effectLst>
            <a:outerShdw blurRad="50800" dist="38100" dir="2700000" algn="tl" rotWithShape="0">
              <a:prstClr val="black">
                <a:alpha val="40000"/>
              </a:prstClr>
            </a:outerShdw>
          </a:effectLst>
        </p:spPr>
      </p:pic>
      <p:pic>
        <p:nvPicPr>
          <p:cNvPr id="4" name="Picture 3" descr="AFT_0913_DecAppeal_Cards-3"/>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6096049" y="651659"/>
            <a:ext cx="3850005" cy="2743200"/>
          </a:xfrm>
          <a:prstGeom prst="rect">
            <a:avLst/>
          </a:prstGeom>
          <a:noFill/>
          <a:ln>
            <a:noFill/>
          </a:ln>
          <a:effectLst>
            <a:outerShdw blurRad="50800" dist="38100" dir="2700000" algn="tl" rotWithShape="0">
              <a:prstClr val="black">
                <a:alpha val="40000"/>
              </a:prstClr>
            </a:outerShdw>
          </a:effectLst>
        </p:spPr>
      </p:pic>
      <p:pic>
        <p:nvPicPr>
          <p:cNvPr id="5" name="Picture 4" descr="AFT_0913_DecAppeal_Cards-4"/>
          <p:cNvPicPr>
            <a:picLocks noGrp="1" noChangeAspect="1"/>
          </p:cNvPicPr>
          <p:nvPr isPhoto="1"/>
        </p:nvPicPr>
        <p:blipFill>
          <a:blip r:embed="rId6">
            <a:lum/>
            <a:extLst>
              <a:ext uri="{28A0092B-C50C-407E-A947-70E740481C1C}">
                <a14:useLocalDpi xmlns:a14="http://schemas.microsoft.com/office/drawing/2010/main" val="0"/>
              </a:ext>
            </a:extLst>
          </a:blip>
          <a:stretch>
            <a:fillRect/>
          </a:stretch>
        </p:blipFill>
        <p:spPr>
          <a:xfrm>
            <a:off x="2051754" y="3467100"/>
            <a:ext cx="3863975" cy="2743200"/>
          </a:xfrm>
          <a:prstGeom prst="rect">
            <a:avLst/>
          </a:prstGeom>
          <a:noFill/>
          <a:ln>
            <a:noFill/>
          </a:ln>
          <a:effectLst>
            <a:outerShdw blurRad="50800" dist="38100" dir="2700000" algn="tl" rotWithShape="0">
              <a:prstClr val="black">
                <a:alpha val="40000"/>
              </a:prstClr>
            </a:outerShdw>
          </a:effectLst>
        </p:spPr>
      </p:pic>
      <p:sp>
        <p:nvSpPr>
          <p:cNvPr id="7" name="Text Box 13">
            <a:extLst>
              <a:ext uri="{FF2B5EF4-FFF2-40B4-BE49-F238E27FC236}">
                <a16:creationId xmlns:a16="http://schemas.microsoft.com/office/drawing/2014/main" id="{3D76DFED-2B9E-495F-B9F1-20008CD7ED2F}"/>
              </a:ext>
            </a:extLst>
          </p:cNvPr>
          <p:cNvSpPr txBox="1">
            <a:spLocks noChangeArrowheads="1"/>
          </p:cNvSpPr>
          <p:nvPr/>
        </p:nvSpPr>
        <p:spPr bwMode="auto">
          <a:xfrm>
            <a:off x="3257241" y="-5356"/>
            <a:ext cx="55251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Seasonal Framing</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5176" y="2756745"/>
            <a:ext cx="1983891" cy="19781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2436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2074862" y="811213"/>
            <a:ext cx="8042275" cy="836612"/>
          </a:xfrm>
          <a:prstGeom prst="rect">
            <a:avLst/>
          </a:prstGeom>
        </p:spPr>
        <p:txBody>
          <a:bodyPr/>
          <a:lstStyle/>
          <a:p>
            <a:pPr algn="ctr" eaLnBrk="1" hangingPunct="1"/>
            <a:r>
              <a:rPr lang="en-US" sz="4000" dirty="0">
                <a:solidFill>
                  <a:srgbClr val="002060"/>
                </a:solidFill>
                <a:latin typeface="Calibri" panose="020F0502020204030204" pitchFamily="34" charset="0"/>
                <a:cs typeface="Calibri" panose="020F0502020204030204" pitchFamily="34" charset="0"/>
              </a:rPr>
              <a:t>Testing to Settle an Argument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49" r="559" b="3287"/>
          <a:stretch/>
        </p:blipFill>
        <p:spPr>
          <a:xfrm>
            <a:off x="0" y="2628900"/>
            <a:ext cx="12214777" cy="3705225"/>
          </a:xfrm>
          <a:prstGeom prst="rect">
            <a:avLst/>
          </a:prstGeom>
        </p:spPr>
      </p:pic>
    </p:spTree>
    <p:extLst>
      <p:ext uri="{BB962C8B-B14F-4D97-AF65-F5344CB8AC3E}">
        <p14:creationId xmlns:p14="http://schemas.microsoft.com/office/powerpoint/2010/main" val="40148117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MARKETING\CONFERENCES &amp; AWARDS\DM201\DM201 - Chicago\Creative Samples - AP Presentation\CBD OEs_Page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066" y="1134233"/>
            <a:ext cx="5486400" cy="2382252"/>
          </a:xfrm>
          <a:prstGeom prst="rect">
            <a:avLst/>
          </a:prstGeom>
          <a:noFill/>
          <a:ln>
            <a:solidFill>
              <a:schemeClr val="bg1">
                <a:lumMod val="6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1" name="Picture 3" descr="G:\MARKETING\CONFERENCES &amp; AWARDS\DM201\DM201 - Chicago\Creative Samples - AP Presentation\CBD OEs_Page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821" t="16265" r="8974" b="16578"/>
          <a:stretch/>
        </p:blipFill>
        <p:spPr bwMode="auto">
          <a:xfrm>
            <a:off x="5559477" y="3669386"/>
            <a:ext cx="5486400" cy="2387213"/>
          </a:xfrm>
          <a:prstGeom prst="rect">
            <a:avLst/>
          </a:prstGeom>
          <a:noFill/>
          <a:ln>
            <a:solidFill>
              <a:schemeClr val="bg1">
                <a:lumMod val="6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 Box 13">
            <a:extLst>
              <a:ext uri="{FF2B5EF4-FFF2-40B4-BE49-F238E27FC236}">
                <a16:creationId xmlns:a16="http://schemas.microsoft.com/office/drawing/2014/main" id="{010BDF70-F874-4E79-BFA7-ADC5AB6F691A}"/>
              </a:ext>
            </a:extLst>
          </p:cNvPr>
          <p:cNvSpPr txBox="1">
            <a:spLocks noChangeArrowheads="1"/>
          </p:cNvSpPr>
          <p:nvPr/>
        </p:nvSpPr>
        <p:spPr bwMode="auto">
          <a:xfrm>
            <a:off x="2631506" y="299706"/>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a Long-Standing Control</a:t>
            </a:r>
          </a:p>
        </p:txBody>
      </p:sp>
    </p:spTree>
    <p:extLst>
      <p:ext uri="{BB962C8B-B14F-4D97-AF65-F5344CB8AC3E}">
        <p14:creationId xmlns:p14="http://schemas.microsoft.com/office/powerpoint/2010/main" val="42346362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MARKETING\CONFERENCES &amp; AWARDS\DM201\DM201 - Chicago\Creative Samples - AP Presentation\LWV YE Pkg C - Low$ Logo Test_Page_1.jpg"/>
          <p:cNvPicPr>
            <a:picLocks noChangeAspect="1" noChangeArrowheads="1"/>
          </p:cNvPicPr>
          <p:nvPr/>
        </p:nvPicPr>
        <p:blipFill rotWithShape="1">
          <a:blip r:embed="rId3">
            <a:extLst>
              <a:ext uri="{28A0092B-C50C-407E-A947-70E740481C1C}">
                <a14:useLocalDpi xmlns:a14="http://schemas.microsoft.com/office/drawing/2010/main" val="0"/>
              </a:ext>
            </a:extLst>
          </a:blip>
          <a:srcRect l="16850" t="14226" b="39478"/>
          <a:stretch/>
        </p:blipFill>
        <p:spPr bwMode="auto">
          <a:xfrm>
            <a:off x="401134" y="1568394"/>
            <a:ext cx="5486400" cy="2360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descr="G:\MARKETING\CONFERENCES &amp; AWARDS\DM201\DM201 - Chicago\Creative Samples - AP Presentation\Pckg B envelop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1565" y="52855"/>
            <a:ext cx="5486400" cy="2388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01134" y="869321"/>
            <a:ext cx="2508372"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solidFill>
                  <a:srgbClr val="FF00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A: Control</a:t>
            </a:r>
          </a:p>
        </p:txBody>
      </p:sp>
      <p:pic>
        <p:nvPicPr>
          <p:cNvPr id="9" name="Picture 2" descr="G:\MARKETING\CONFERENCES &amp; AWARDS\DM201\DM201 - Chicago\Creative Samples - AP Presentation\LWV\LWV-Nov09App-OE_Page_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336" y="3720228"/>
            <a:ext cx="5486400" cy="23513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8297732" y="2464408"/>
            <a:ext cx="3430233"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solidFill>
                  <a:srgbClr val="FF00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B: New Logo Test</a:t>
            </a:r>
          </a:p>
        </p:txBody>
      </p:sp>
      <p:sp>
        <p:nvSpPr>
          <p:cNvPr id="11" name="Rectangle 10"/>
          <p:cNvSpPr/>
          <p:nvPr/>
        </p:nvSpPr>
        <p:spPr>
          <a:xfrm>
            <a:off x="2425476" y="5425211"/>
            <a:ext cx="2874633"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solidFill>
                  <a:srgbClr val="FF0000"/>
                </a:soli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C: Tagline Test</a:t>
            </a:r>
          </a:p>
        </p:txBody>
      </p:sp>
      <p:sp>
        <p:nvSpPr>
          <p:cNvPr id="3" name="Oval 2"/>
          <p:cNvSpPr/>
          <p:nvPr/>
        </p:nvSpPr>
        <p:spPr>
          <a:xfrm>
            <a:off x="6109518" y="29157"/>
            <a:ext cx="2348681" cy="8320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5455" y="1526474"/>
            <a:ext cx="2662520" cy="898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511026" y="3652851"/>
            <a:ext cx="2124291" cy="9085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13">
            <a:extLst>
              <a:ext uri="{FF2B5EF4-FFF2-40B4-BE49-F238E27FC236}">
                <a16:creationId xmlns:a16="http://schemas.microsoft.com/office/drawing/2014/main" id="{C8E94E51-B229-448A-9863-0DAD60131B61}"/>
              </a:ext>
            </a:extLst>
          </p:cNvPr>
          <p:cNvSpPr txBox="1">
            <a:spLocks noChangeArrowheads="1"/>
          </p:cNvSpPr>
          <p:nvPr/>
        </p:nvSpPr>
        <p:spPr bwMode="auto">
          <a:xfrm>
            <a:off x="1153426" y="219682"/>
            <a:ext cx="3832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Logo Testing</a:t>
            </a:r>
          </a:p>
        </p:txBody>
      </p:sp>
    </p:spTree>
    <p:extLst>
      <p:ext uri="{BB962C8B-B14F-4D97-AF65-F5344CB8AC3E}">
        <p14:creationId xmlns:p14="http://schemas.microsoft.com/office/powerpoint/2010/main" val="270141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3">
            <a:extLst>
              <a:ext uri="{FF2B5EF4-FFF2-40B4-BE49-F238E27FC236}">
                <a16:creationId xmlns:a16="http://schemas.microsoft.com/office/drawing/2014/main" id="{6AD49ECD-758A-4ABC-B705-470891777344}"/>
              </a:ext>
            </a:extLst>
          </p:cNvPr>
          <p:cNvSpPr txBox="1">
            <a:spLocks noChangeArrowheads="1"/>
          </p:cNvSpPr>
          <p:nvPr/>
        </p:nvSpPr>
        <p:spPr bwMode="auto">
          <a:xfrm>
            <a:off x="2624378" y="304331"/>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2 page vs. 4 page</a:t>
            </a:r>
          </a:p>
        </p:txBody>
      </p:sp>
      <p:pic>
        <p:nvPicPr>
          <p:cNvPr id="14" name="Picture 13"/>
          <p:cNvPicPr>
            <a:picLocks noChangeAspect="1"/>
          </p:cNvPicPr>
          <p:nvPr/>
        </p:nvPicPr>
        <p:blipFill>
          <a:blip r:embed="rId3"/>
          <a:stretch>
            <a:fillRect/>
          </a:stretch>
        </p:blipFill>
        <p:spPr>
          <a:xfrm>
            <a:off x="9108394" y="728641"/>
            <a:ext cx="2743200" cy="4045271"/>
          </a:xfrm>
          <a:prstGeom prst="rect">
            <a:avLst/>
          </a:prstGeom>
          <a:ln>
            <a:solidFill>
              <a:schemeClr val="accent5"/>
            </a:solidFill>
          </a:ln>
          <a:effectLst>
            <a:outerShdw blurRad="50800" dist="38100" algn="l" rotWithShape="0">
              <a:prstClr val="black">
                <a:alpha val="40000"/>
              </a:prstClr>
            </a:outerShdw>
          </a:effectLst>
        </p:spPr>
      </p:pic>
      <p:pic>
        <p:nvPicPr>
          <p:cNvPr id="4" name="Picture 3"/>
          <p:cNvPicPr>
            <a:picLocks noChangeAspect="1"/>
          </p:cNvPicPr>
          <p:nvPr/>
        </p:nvPicPr>
        <p:blipFill>
          <a:blip r:embed="rId3"/>
          <a:stretch>
            <a:fillRect/>
          </a:stretch>
        </p:blipFill>
        <p:spPr>
          <a:xfrm>
            <a:off x="2803875" y="1221958"/>
            <a:ext cx="2743200" cy="4045271"/>
          </a:xfrm>
          <a:prstGeom prst="rect">
            <a:avLst/>
          </a:prstGeom>
          <a:ln>
            <a:solidFill>
              <a:schemeClr val="accent5"/>
            </a:solidFill>
          </a:ln>
          <a:effectLst>
            <a:outerShdw blurRad="50800" dist="38100" algn="l" rotWithShape="0">
              <a:prstClr val="black">
                <a:alpha val="40000"/>
              </a:prstClr>
            </a:outerShdw>
          </a:effectLst>
        </p:spPr>
      </p:pic>
      <p:pic>
        <p:nvPicPr>
          <p:cNvPr id="6" name="Picture 5"/>
          <p:cNvPicPr>
            <a:picLocks noChangeAspect="1"/>
          </p:cNvPicPr>
          <p:nvPr/>
        </p:nvPicPr>
        <p:blipFill>
          <a:blip r:embed="rId4"/>
          <a:stretch>
            <a:fillRect/>
          </a:stretch>
        </p:blipFill>
        <p:spPr>
          <a:xfrm>
            <a:off x="8090358" y="1079509"/>
            <a:ext cx="2743200" cy="4187720"/>
          </a:xfrm>
          <a:prstGeom prst="rect">
            <a:avLst/>
          </a:prstGeom>
          <a:ln>
            <a:solidFill>
              <a:schemeClr val="accent5"/>
            </a:solidFill>
          </a:ln>
          <a:effectLst>
            <a:outerShdw blurRad="50800" dist="38100" algn="l" rotWithShape="0">
              <a:prstClr val="black">
                <a:alpha val="40000"/>
              </a:prstClr>
            </a:outerShdw>
          </a:effectLst>
        </p:spPr>
      </p:pic>
      <p:pic>
        <p:nvPicPr>
          <p:cNvPr id="3" name="Picture 2"/>
          <p:cNvPicPr>
            <a:picLocks noChangeAspect="1"/>
          </p:cNvPicPr>
          <p:nvPr/>
        </p:nvPicPr>
        <p:blipFill>
          <a:blip r:embed="rId5"/>
          <a:stretch>
            <a:fillRect/>
          </a:stretch>
        </p:blipFill>
        <p:spPr>
          <a:xfrm>
            <a:off x="507125" y="1576254"/>
            <a:ext cx="2743200" cy="4315606"/>
          </a:xfrm>
          <a:prstGeom prst="rect">
            <a:avLst/>
          </a:prstGeom>
          <a:ln>
            <a:solidFill>
              <a:schemeClr val="accent5"/>
            </a:solidFill>
          </a:ln>
          <a:effectLst>
            <a:outerShdw blurRad="50800" dist="38100" algn="l" rotWithShape="0">
              <a:prstClr val="black">
                <a:alpha val="40000"/>
              </a:prstClr>
            </a:outerShdw>
          </a:effectLst>
        </p:spPr>
      </p:pic>
      <p:pic>
        <p:nvPicPr>
          <p:cNvPr id="5" name="Picture 4"/>
          <p:cNvPicPr>
            <a:picLocks noChangeAspect="1"/>
          </p:cNvPicPr>
          <p:nvPr/>
        </p:nvPicPr>
        <p:blipFill>
          <a:blip r:embed="rId6"/>
          <a:stretch>
            <a:fillRect/>
          </a:stretch>
        </p:blipFill>
        <p:spPr>
          <a:xfrm>
            <a:off x="7072322" y="1549046"/>
            <a:ext cx="2743200" cy="4128117"/>
          </a:xfrm>
          <a:prstGeom prst="rect">
            <a:avLst/>
          </a:prstGeom>
          <a:ln>
            <a:solidFill>
              <a:schemeClr val="accent5"/>
            </a:solidFill>
          </a:ln>
          <a:effectLst>
            <a:outerShdw blurRad="50800" dist="38100" algn="l" rotWithShape="0">
              <a:prstClr val="black">
                <a:alpha val="40000"/>
              </a:prstClr>
            </a:outerShdw>
          </a:effectLst>
        </p:spPr>
      </p:pic>
      <p:pic>
        <p:nvPicPr>
          <p:cNvPr id="15" name="Picture 14"/>
          <p:cNvPicPr>
            <a:picLocks noChangeAspect="1"/>
          </p:cNvPicPr>
          <p:nvPr/>
        </p:nvPicPr>
        <p:blipFill>
          <a:blip r:embed="rId5"/>
          <a:stretch>
            <a:fillRect/>
          </a:stretch>
        </p:blipFill>
        <p:spPr>
          <a:xfrm>
            <a:off x="6096000" y="1919081"/>
            <a:ext cx="2743200" cy="4315605"/>
          </a:xfrm>
          <a:prstGeom prst="rect">
            <a:avLst/>
          </a:prstGeom>
          <a:ln>
            <a:solidFill>
              <a:schemeClr val="accent5"/>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2868102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arbp\AppData\Local\Temp\SNAGHTML2fe5a9b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1085" y="147059"/>
            <a:ext cx="2133600" cy="6640082"/>
          </a:xfrm>
          <a:prstGeom prst="rect">
            <a:avLst/>
          </a:prstGeom>
          <a:noFill/>
          <a:ln w="3175">
            <a:solidFill>
              <a:schemeClr val="bg1">
                <a:lumMod val="65000"/>
              </a:schemeClr>
            </a:solidFill>
          </a:ln>
          <a:effectLst>
            <a:outerShdw blurRad="50800" dist="38100" dir="2700000" algn="tl" rotWithShape="0">
              <a:schemeClr val="bg1">
                <a:lumMod val="65000"/>
                <a:alpha val="40000"/>
              </a:schemeClr>
            </a:outerShdw>
          </a:effectLst>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9807" y="152400"/>
            <a:ext cx="2177689" cy="4991100"/>
          </a:xfrm>
          <a:prstGeom prst="rect">
            <a:avLst/>
          </a:prstGeom>
          <a:noFill/>
          <a:ln w="9525">
            <a:solidFill>
              <a:schemeClr val="bg1">
                <a:lumMod val="65000"/>
              </a:schemeClr>
            </a:solidFill>
            <a:miter lim="800000"/>
            <a:headEnd/>
            <a:tailEnd/>
          </a:ln>
          <a:effectLst>
            <a:outerShdw blurRad="50800" dist="38100" dir="2700000" algn="tl" rotWithShape="0">
              <a:schemeClr val="bg1">
                <a:lumMod val="65000"/>
                <a:alpha val="40000"/>
              </a:scheme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440078" y="1404469"/>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outerShdw blurRad="50800" dist="39000" dir="5460000" algn="tl">
                    <a:srgbClr val="000000">
                      <a:alpha val="38000"/>
                    </a:srgbClr>
                  </a:outerShdw>
                </a:effectLst>
              </a:rPr>
              <a:t>A</a:t>
            </a:r>
          </a:p>
        </p:txBody>
      </p:sp>
      <p:sp>
        <p:nvSpPr>
          <p:cNvPr id="7" name="Rectangle 6"/>
          <p:cNvSpPr/>
          <p:nvPr/>
        </p:nvSpPr>
        <p:spPr>
          <a:xfrm>
            <a:off x="9278983" y="1404469"/>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outerShdw blurRad="50800" dist="39000" dir="5460000" algn="tl">
                    <a:srgbClr val="000000">
                      <a:alpha val="38000"/>
                    </a:srgbClr>
                  </a:outerShdw>
                </a:effectLst>
              </a:rPr>
              <a:t>B</a:t>
            </a:r>
          </a:p>
        </p:txBody>
      </p:sp>
    </p:spTree>
    <p:extLst>
      <p:ext uri="{BB962C8B-B14F-4D97-AF65-F5344CB8AC3E}">
        <p14:creationId xmlns:p14="http://schemas.microsoft.com/office/powerpoint/2010/main" val="14670881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ffort1_DesignTest-A"/>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t="7866"/>
          <a:stretch/>
        </p:blipFill>
        <p:spPr>
          <a:xfrm>
            <a:off x="2929825" y="786835"/>
            <a:ext cx="2861606" cy="5486400"/>
          </a:xfrm>
          <a:prstGeom prst="rect">
            <a:avLst/>
          </a:prstGeom>
          <a:noFill/>
          <a:ln>
            <a:solidFill>
              <a:schemeClr val="tx1"/>
            </a:solidFill>
          </a:ln>
          <a:effectLst>
            <a:outerShdw blurRad="50800" dist="38100" dir="2700000" algn="tl" rotWithShape="0">
              <a:prstClr val="black">
                <a:alpha val="40000"/>
              </a:prstClr>
            </a:outerShdw>
          </a:effectLst>
        </p:spPr>
      </p:pic>
      <p:pic>
        <p:nvPicPr>
          <p:cNvPr id="3" name="Picture 2" descr="Effort1_DesignTest-B"/>
          <p:cNvPicPr>
            <a:picLocks noGrp="1" noChangeAspect="1"/>
          </p:cNvPicPr>
          <p:nvPr isPhoto="1"/>
        </p:nvPicPr>
        <p:blipFill rotWithShape="1">
          <a:blip r:embed="rId4">
            <a:lum/>
            <a:extLst>
              <a:ext uri="{28A0092B-C50C-407E-A947-70E740481C1C}">
                <a14:useLocalDpi xmlns:a14="http://schemas.microsoft.com/office/drawing/2010/main" val="0"/>
              </a:ext>
            </a:extLst>
          </a:blip>
          <a:srcRect t="9401"/>
          <a:stretch/>
        </p:blipFill>
        <p:spPr>
          <a:xfrm>
            <a:off x="6252872" y="786835"/>
            <a:ext cx="3487613" cy="5486400"/>
          </a:xfrm>
          <a:prstGeom prst="rect">
            <a:avLst/>
          </a:prstGeom>
          <a:noFill/>
          <a:ln>
            <a:solidFill>
              <a:schemeClr val="tx1"/>
            </a:solidFill>
          </a:ln>
          <a:effectLst>
            <a:outerShdw blurRad="50800" dist="38100" dir="2700000" algn="tl" rotWithShape="0">
              <a:prstClr val="black">
                <a:alpha val="40000"/>
              </a:prstClr>
            </a:outerShdw>
          </a:effectLst>
        </p:spPr>
      </p:pic>
      <p:sp>
        <p:nvSpPr>
          <p:cNvPr id="4" name="Explosion 1 3"/>
          <p:cNvSpPr/>
          <p:nvPr/>
        </p:nvSpPr>
        <p:spPr>
          <a:xfrm>
            <a:off x="9551381" y="1485900"/>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13">
            <a:extLst>
              <a:ext uri="{FF2B5EF4-FFF2-40B4-BE49-F238E27FC236}">
                <a16:creationId xmlns:a16="http://schemas.microsoft.com/office/drawing/2014/main" id="{3D76DFED-2B9E-495F-B9F1-20008CD7ED2F}"/>
              </a:ext>
            </a:extLst>
          </p:cNvPr>
          <p:cNvSpPr txBox="1">
            <a:spLocks noChangeArrowheads="1"/>
          </p:cNvSpPr>
          <p:nvPr/>
        </p:nvSpPr>
        <p:spPr bwMode="auto">
          <a:xfrm>
            <a:off x="3257241" y="105963"/>
            <a:ext cx="55251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Technique</a:t>
            </a:r>
          </a:p>
        </p:txBody>
      </p:sp>
    </p:spTree>
    <p:extLst>
      <p:ext uri="{BB962C8B-B14F-4D97-AF65-F5344CB8AC3E}">
        <p14:creationId xmlns:p14="http://schemas.microsoft.com/office/powerpoint/2010/main" val="302929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2074862" y="477838"/>
            <a:ext cx="8042275" cy="836612"/>
          </a:xfrm>
          <a:prstGeom prst="rect">
            <a:avLst/>
          </a:prstGeom>
        </p:spPr>
        <p:txBody>
          <a:bodyPr>
            <a:normAutofit fontScale="90000"/>
          </a:bodyPr>
          <a:lstStyle/>
          <a:p>
            <a:pPr algn="ctr" eaLnBrk="1" hangingPunct="1"/>
            <a:r>
              <a:rPr lang="en-US" sz="4000" dirty="0">
                <a:solidFill>
                  <a:srgbClr val="002060"/>
                </a:solidFill>
                <a:latin typeface="Calibri" panose="020F0502020204030204" pitchFamily="34" charset="0"/>
                <a:cs typeface="Calibri" panose="020F0502020204030204" pitchFamily="34" charset="0"/>
              </a:rPr>
              <a:t>And Don’t Forget: </a:t>
            </a:r>
            <a:br>
              <a:rPr lang="en-US" sz="4000" dirty="0">
                <a:solidFill>
                  <a:srgbClr val="002060"/>
                </a:solidFill>
                <a:latin typeface="Calibri" panose="020F0502020204030204" pitchFamily="34" charset="0"/>
                <a:cs typeface="Calibri" panose="020F0502020204030204" pitchFamily="34" charset="0"/>
              </a:rPr>
            </a:br>
            <a:r>
              <a:rPr lang="en-US" sz="4000" dirty="0">
                <a:solidFill>
                  <a:srgbClr val="002060"/>
                </a:solidFill>
                <a:latin typeface="Calibri" panose="020F0502020204030204" pitchFamily="34" charset="0"/>
                <a:cs typeface="Calibri" panose="020F0502020204030204" pitchFamily="34" charset="0"/>
              </a:rPr>
              <a:t>Testing to Reduce Costs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584" b="8959"/>
          <a:stretch/>
        </p:blipFill>
        <p:spPr>
          <a:xfrm>
            <a:off x="1619250" y="2719666"/>
            <a:ext cx="8953499" cy="3528734"/>
          </a:xfrm>
          <a:prstGeom prst="rect">
            <a:avLst/>
          </a:prstGeom>
        </p:spPr>
      </p:pic>
    </p:spTree>
    <p:extLst>
      <p:ext uri="{BB962C8B-B14F-4D97-AF65-F5344CB8AC3E}">
        <p14:creationId xmlns:p14="http://schemas.microsoft.com/office/powerpoint/2010/main" val="198167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4BB06E3C-B91D-4278-A405-3D9267927EA5}"/>
              </a:ext>
            </a:extLst>
          </p:cNvPr>
          <p:cNvSpPr txBox="1">
            <a:spLocks noChangeArrowheads="1"/>
          </p:cNvSpPr>
          <p:nvPr/>
        </p:nvSpPr>
        <p:spPr bwMode="auto">
          <a:xfrm>
            <a:off x="2631506" y="290181"/>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Some Favorite Cost-Saving Tests:</a:t>
            </a:r>
          </a:p>
        </p:txBody>
      </p:sp>
      <p:sp>
        <p:nvSpPr>
          <p:cNvPr id="5" name="Rectangle 4">
            <a:extLst>
              <a:ext uri="{FF2B5EF4-FFF2-40B4-BE49-F238E27FC236}">
                <a16:creationId xmlns:a16="http://schemas.microsoft.com/office/drawing/2014/main" id="{3F2D1F4B-4D8A-4903-915E-17FE50AF7920}"/>
              </a:ext>
            </a:extLst>
          </p:cNvPr>
          <p:cNvSpPr>
            <a:spLocks noChangeArrowheads="1"/>
          </p:cNvSpPr>
          <p:nvPr/>
        </p:nvSpPr>
        <p:spPr bwMode="auto">
          <a:xfrm>
            <a:off x="2631506" y="1240920"/>
            <a:ext cx="6467126" cy="4662815"/>
          </a:xfrm>
          <a:prstGeom prst="rect">
            <a:avLst/>
          </a:prstGeom>
          <a:noFill/>
          <a:ln w="9525" algn="ctr">
            <a:noFill/>
            <a:miter lim="800000"/>
            <a:headEnd/>
            <a:tailEnd/>
          </a:ln>
        </p:spPr>
        <p:txBody>
          <a:bodyPr wrap="square">
            <a:spAutoFit/>
          </a:bodyPr>
          <a:lstStyle/>
          <a:p>
            <a:pPr marL="285750" indent="-285750">
              <a:lnSpc>
                <a:spcPct val="150000"/>
              </a:lnSpc>
              <a:buBlip>
                <a:blip r:embed="rId3">
                  <a:extLst/>
                </a:blip>
              </a:buBlip>
            </a:pPr>
            <a:r>
              <a:rPr lang="en-US" dirty="0">
                <a:solidFill>
                  <a:schemeClr val="accent2"/>
                </a:solidFill>
                <a:latin typeface="Calibri" panose="020F0502020204030204" pitchFamily="34" charset="0"/>
                <a:cs typeface="Calibri" panose="020F0502020204030204" pitchFamily="34" charset="0"/>
              </a:rPr>
              <a:t>Test 1</a:t>
            </a:r>
            <a:r>
              <a:rPr lang="en-US" baseline="30000" dirty="0">
                <a:solidFill>
                  <a:schemeClr val="accent2"/>
                </a:solidFill>
                <a:latin typeface="Calibri" panose="020F0502020204030204" pitchFamily="34" charset="0"/>
                <a:cs typeface="Calibri" panose="020F0502020204030204" pitchFamily="34" charset="0"/>
              </a:rPr>
              <a:t>st</a:t>
            </a:r>
            <a:r>
              <a:rPr lang="en-US" dirty="0">
                <a:solidFill>
                  <a:schemeClr val="accent2"/>
                </a:solidFill>
                <a:latin typeface="Calibri" panose="020F0502020204030204" pitchFamily="34" charset="0"/>
                <a:cs typeface="Calibri" panose="020F0502020204030204" pitchFamily="34" charset="0"/>
              </a:rPr>
              <a:t> vs. 3</a:t>
            </a:r>
            <a:r>
              <a:rPr lang="en-US" baseline="30000" dirty="0">
                <a:solidFill>
                  <a:schemeClr val="accent2"/>
                </a:solidFill>
                <a:latin typeface="Calibri" panose="020F0502020204030204" pitchFamily="34" charset="0"/>
                <a:cs typeface="Calibri" panose="020F0502020204030204" pitchFamily="34" charset="0"/>
              </a:rPr>
              <a:t>rd</a:t>
            </a:r>
            <a:r>
              <a:rPr lang="en-US" dirty="0">
                <a:solidFill>
                  <a:schemeClr val="accent2"/>
                </a:solidFill>
                <a:latin typeface="Calibri" panose="020F0502020204030204" pitchFamily="34" charset="0"/>
                <a:cs typeface="Calibri" panose="020F0502020204030204" pitchFamily="34" charset="0"/>
              </a:rPr>
              <a:t> Class </a:t>
            </a:r>
            <a:r>
              <a:rPr lang="en-US" b="1" dirty="0">
                <a:solidFill>
                  <a:schemeClr val="accent2"/>
                </a:solidFill>
                <a:latin typeface="Calibri" panose="020F0502020204030204" pitchFamily="34" charset="0"/>
                <a:cs typeface="Calibri" panose="020F0502020204030204" pitchFamily="34" charset="0"/>
              </a:rPr>
              <a:t>postage</a:t>
            </a:r>
          </a:p>
          <a:p>
            <a:pPr marL="285750" indent="-285750">
              <a:lnSpc>
                <a:spcPct val="150000"/>
              </a:lnSpc>
              <a:buBlip>
                <a:blip r:embed="rId3">
                  <a:extLst/>
                </a:blip>
              </a:buBlip>
            </a:pPr>
            <a:r>
              <a:rPr lang="en-US" dirty="0">
                <a:solidFill>
                  <a:schemeClr val="accent2"/>
                </a:solidFill>
                <a:latin typeface="Calibri" panose="020F0502020204030204" pitchFamily="34" charset="0"/>
                <a:cs typeface="Calibri" panose="020F0502020204030204" pitchFamily="34" charset="0"/>
              </a:rPr>
              <a:t>Test a modified or standard size or </a:t>
            </a:r>
            <a:r>
              <a:rPr lang="en-US" b="1" dirty="0">
                <a:solidFill>
                  <a:schemeClr val="accent2"/>
                </a:solidFill>
                <a:latin typeface="Calibri" panose="020F0502020204030204" pitchFamily="34" charset="0"/>
                <a:cs typeface="Calibri" panose="020F0502020204030204" pitchFamily="34" charset="0"/>
              </a:rPr>
              <a:t>format</a:t>
            </a:r>
          </a:p>
          <a:p>
            <a:pPr marL="285750" indent="-285750">
              <a:lnSpc>
                <a:spcPct val="150000"/>
              </a:lnSpc>
              <a:buBlip>
                <a:blip r:embed="rId3">
                  <a:extLst/>
                </a:blip>
              </a:buBlip>
            </a:pPr>
            <a:r>
              <a:rPr lang="en-US" dirty="0">
                <a:solidFill>
                  <a:schemeClr val="accent2"/>
                </a:solidFill>
                <a:latin typeface="Calibri" panose="020F0502020204030204" pitchFamily="34" charset="0"/>
                <a:cs typeface="Calibri" panose="020F0502020204030204" pitchFamily="34" charset="0"/>
              </a:rPr>
              <a:t>Test </a:t>
            </a:r>
            <a:r>
              <a:rPr lang="en-US" b="1" dirty="0">
                <a:solidFill>
                  <a:schemeClr val="accent2"/>
                </a:solidFill>
                <a:latin typeface="Calibri" panose="020F0502020204030204" pitchFamily="34" charset="0"/>
                <a:cs typeface="Calibri" panose="020F0502020204030204" pitchFamily="34" charset="0"/>
              </a:rPr>
              <a:t>eliminating</a:t>
            </a:r>
            <a:r>
              <a:rPr lang="en-US" dirty="0">
                <a:solidFill>
                  <a:schemeClr val="accent2"/>
                </a:solidFill>
                <a:latin typeface="Calibri" panose="020F0502020204030204" pitchFamily="34" charset="0"/>
                <a:cs typeface="Calibri" panose="020F0502020204030204" pitchFamily="34" charset="0"/>
              </a:rPr>
              <a:t> an insert</a:t>
            </a:r>
          </a:p>
          <a:p>
            <a:pPr marL="285750" indent="-285750">
              <a:lnSpc>
                <a:spcPct val="150000"/>
              </a:lnSpc>
              <a:buBlip>
                <a:blip r:embed="rId3">
                  <a:extLst/>
                </a:blip>
              </a:buBlip>
            </a:pPr>
            <a:r>
              <a:rPr lang="en-US" dirty="0">
                <a:solidFill>
                  <a:schemeClr val="accent2"/>
                </a:solidFill>
                <a:latin typeface="Calibri" panose="020F0502020204030204" pitchFamily="34" charset="0"/>
                <a:cs typeface="Calibri" panose="020F0502020204030204" pitchFamily="34" charset="0"/>
              </a:rPr>
              <a:t>Test an </a:t>
            </a:r>
            <a:r>
              <a:rPr lang="en-US" b="1" dirty="0">
                <a:solidFill>
                  <a:schemeClr val="accent2"/>
                </a:solidFill>
                <a:latin typeface="Calibri" panose="020F0502020204030204" pitchFamily="34" charset="0"/>
                <a:cs typeface="Calibri" panose="020F0502020204030204" pitchFamily="34" charset="0"/>
              </a:rPr>
              <a:t>E-R0 effort </a:t>
            </a:r>
            <a:r>
              <a:rPr lang="en-US" dirty="0">
                <a:solidFill>
                  <a:schemeClr val="accent2"/>
                </a:solidFill>
                <a:latin typeface="Calibri" panose="020F0502020204030204" pitchFamily="34" charset="0"/>
                <a:cs typeface="Calibri" panose="020F0502020204030204" pitchFamily="34" charset="0"/>
              </a:rPr>
              <a:t>to invite people to renew online and not receive a DM renewal</a:t>
            </a:r>
          </a:p>
          <a:p>
            <a:pPr marL="285750" indent="-285750">
              <a:lnSpc>
                <a:spcPct val="150000"/>
              </a:lnSpc>
              <a:buBlip>
                <a:blip r:embed="rId3">
                  <a:extLst/>
                </a:blip>
              </a:buBlip>
            </a:pPr>
            <a:r>
              <a:rPr lang="en-US" dirty="0">
                <a:solidFill>
                  <a:schemeClr val="accent2"/>
                </a:solidFill>
                <a:latin typeface="Calibri" panose="020F0502020204030204" pitchFamily="34" charset="0"/>
                <a:cs typeface="Calibri" panose="020F0502020204030204" pitchFamily="34" charset="0"/>
              </a:rPr>
              <a:t>Machine vs. actual </a:t>
            </a:r>
            <a:r>
              <a:rPr lang="en-US" b="1" dirty="0">
                <a:solidFill>
                  <a:schemeClr val="accent2"/>
                </a:solidFill>
                <a:latin typeface="Calibri" panose="020F0502020204030204" pitchFamily="34" charset="0"/>
                <a:cs typeface="Calibri" panose="020F0502020204030204" pitchFamily="34" charset="0"/>
              </a:rPr>
              <a:t>handwriting.</a:t>
            </a:r>
          </a:p>
          <a:p>
            <a:pPr marL="285750" indent="-285750">
              <a:lnSpc>
                <a:spcPct val="150000"/>
              </a:lnSpc>
              <a:buBlip>
                <a:blip r:embed="rId3">
                  <a:extLst/>
                </a:blip>
              </a:buBlip>
            </a:pPr>
            <a:r>
              <a:rPr lang="en-US" dirty="0">
                <a:solidFill>
                  <a:schemeClr val="accent2"/>
                </a:solidFill>
                <a:latin typeface="Calibri" panose="020F0502020204030204" pitchFamily="34" charset="0"/>
                <a:cs typeface="Calibri" panose="020F0502020204030204" pitchFamily="34" charset="0"/>
              </a:rPr>
              <a:t>Use </a:t>
            </a:r>
            <a:r>
              <a:rPr lang="en-US" b="1" dirty="0">
                <a:solidFill>
                  <a:schemeClr val="accent2"/>
                </a:solidFill>
                <a:latin typeface="Calibri" panose="020F0502020204030204" pitchFamily="34" charset="0"/>
                <a:cs typeface="Calibri" panose="020F0502020204030204" pitchFamily="34" charset="0"/>
              </a:rPr>
              <a:t>less color </a:t>
            </a:r>
            <a:r>
              <a:rPr lang="en-US" dirty="0">
                <a:solidFill>
                  <a:schemeClr val="accent2"/>
                </a:solidFill>
                <a:latin typeface="Calibri" panose="020F0502020204030204" pitchFamily="34" charset="0"/>
                <a:cs typeface="Calibri" panose="020F0502020204030204" pitchFamily="34" charset="0"/>
              </a:rPr>
              <a:t>for more impact.</a:t>
            </a:r>
          </a:p>
          <a:p>
            <a:pPr marL="285750" indent="-285750">
              <a:lnSpc>
                <a:spcPct val="150000"/>
              </a:lnSpc>
              <a:buBlip>
                <a:blip r:embed="rId3">
                  <a:extLst/>
                </a:blip>
              </a:buBlip>
            </a:pPr>
            <a:r>
              <a:rPr lang="en-US" b="1" dirty="0">
                <a:solidFill>
                  <a:schemeClr val="accent2"/>
                </a:solidFill>
                <a:latin typeface="Calibri" panose="020F0502020204030204" pitchFamily="34" charset="0"/>
                <a:cs typeface="Calibri" panose="020F0502020204030204" pitchFamily="34" charset="0"/>
              </a:rPr>
              <a:t>RAE vs. BRE</a:t>
            </a:r>
          </a:p>
          <a:p>
            <a:pPr marL="285750" indent="-285750">
              <a:lnSpc>
                <a:spcPct val="150000"/>
              </a:lnSpc>
              <a:buBlip>
                <a:blip r:embed="rId3">
                  <a:extLst/>
                </a:blip>
              </a:buBlip>
            </a:pPr>
            <a:r>
              <a:rPr lang="en-US" b="1" dirty="0">
                <a:solidFill>
                  <a:schemeClr val="accent2"/>
                </a:solidFill>
                <a:latin typeface="Calibri" panose="020F0502020204030204" pitchFamily="34" charset="0"/>
                <a:cs typeface="Calibri" panose="020F0502020204030204" pitchFamily="34" charset="0"/>
              </a:rPr>
              <a:t>Reduce personalization </a:t>
            </a:r>
            <a:r>
              <a:rPr lang="en-US" dirty="0">
                <a:solidFill>
                  <a:schemeClr val="accent2"/>
                </a:solidFill>
                <a:latin typeface="Calibri" panose="020F0502020204030204" pitchFamily="34" charset="0"/>
                <a:cs typeface="Calibri" panose="020F0502020204030204" pitchFamily="34" charset="0"/>
              </a:rPr>
              <a:t>and resulting matching costs</a:t>
            </a:r>
          </a:p>
          <a:p>
            <a:pPr marL="742950" lvl="1" indent="-285750">
              <a:lnSpc>
                <a:spcPct val="150000"/>
              </a:lnSpc>
              <a:buBlip>
                <a:blip r:embed="rId3">
                  <a:extLst/>
                </a:blip>
              </a:buBlip>
            </a:pPr>
            <a:r>
              <a:rPr lang="en-US" dirty="0">
                <a:solidFill>
                  <a:schemeClr val="accent2"/>
                </a:solidFill>
                <a:latin typeface="Calibri" panose="020F0502020204030204" pitchFamily="34" charset="0"/>
                <a:cs typeface="Calibri" panose="020F0502020204030204" pitchFamily="34" charset="0"/>
              </a:rPr>
              <a:t>Use a drop-cutter format rather than a separate reply form</a:t>
            </a:r>
          </a:p>
          <a:p>
            <a:pPr marL="742950" lvl="1" indent="-285750">
              <a:lnSpc>
                <a:spcPct val="150000"/>
              </a:lnSpc>
              <a:buBlip>
                <a:blip r:embed="rId3">
                  <a:extLst/>
                </a:blip>
              </a:buBlip>
            </a:pPr>
            <a:r>
              <a:rPr lang="en-US" dirty="0">
                <a:solidFill>
                  <a:schemeClr val="accent2"/>
                </a:solidFill>
                <a:latin typeface="Calibri" panose="020F0502020204030204" pitchFamily="34" charset="0"/>
                <a:cs typeface="Calibri" panose="020F0502020204030204" pitchFamily="34" charset="0"/>
              </a:rPr>
              <a:t>Use window carrier instead of a closed face envelope</a:t>
            </a:r>
          </a:p>
        </p:txBody>
      </p:sp>
    </p:spTree>
    <p:extLst>
      <p:ext uri="{BB962C8B-B14F-4D97-AF65-F5344CB8AC3E}">
        <p14:creationId xmlns:p14="http://schemas.microsoft.com/office/powerpoint/2010/main" val="23461984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FT_2018_R3_LabelReplies copy"/>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632802" y="805563"/>
            <a:ext cx="4184650" cy="5486400"/>
          </a:xfrm>
          <a:prstGeom prst="rect">
            <a:avLst/>
          </a:prstGeom>
          <a:noFill/>
          <a:ln>
            <a:noFill/>
          </a:ln>
        </p:spPr>
      </p:pic>
      <p:pic>
        <p:nvPicPr>
          <p:cNvPr id="4" name="Picture 3" descr="AFT_2018_R3_LabelReplies copy"/>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b="33276"/>
          <a:stretch/>
        </p:blipFill>
        <p:spPr>
          <a:xfrm>
            <a:off x="6200145" y="817003"/>
            <a:ext cx="4187952" cy="3663629"/>
          </a:xfrm>
          <a:prstGeom prst="rect">
            <a:avLst/>
          </a:prstGeom>
          <a:noFill/>
          <a:ln>
            <a:noFill/>
          </a:ln>
        </p:spPr>
      </p:pic>
      <p:sp>
        <p:nvSpPr>
          <p:cNvPr id="5" name="Text Box 13">
            <a:extLst>
              <a:ext uri="{FF2B5EF4-FFF2-40B4-BE49-F238E27FC236}">
                <a16:creationId xmlns:a16="http://schemas.microsoft.com/office/drawing/2014/main" id="{3D76DFED-2B9E-495F-B9F1-20008CD7ED2F}"/>
              </a:ext>
            </a:extLst>
          </p:cNvPr>
          <p:cNvSpPr txBox="1">
            <a:spLocks noChangeArrowheads="1"/>
          </p:cNvSpPr>
          <p:nvPr/>
        </p:nvSpPr>
        <p:spPr bwMode="auto">
          <a:xfrm>
            <a:off x="3257241" y="105963"/>
            <a:ext cx="55251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Testing Label Quantity</a:t>
            </a:r>
          </a:p>
        </p:txBody>
      </p:sp>
      <p:sp>
        <p:nvSpPr>
          <p:cNvPr id="6" name="Explosion 1 5"/>
          <p:cNvSpPr/>
          <p:nvPr/>
        </p:nvSpPr>
        <p:spPr>
          <a:xfrm>
            <a:off x="730746" y="2528224"/>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84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FT_2018_R3_LabelReplies copy"/>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934250" y="1651450"/>
            <a:ext cx="2769707" cy="3631299"/>
          </a:xfrm>
          <a:prstGeom prst="rect">
            <a:avLst/>
          </a:prstGeom>
          <a:noFill/>
          <a:ln>
            <a:noFill/>
          </a:ln>
        </p:spPr>
      </p:pic>
      <p:pic>
        <p:nvPicPr>
          <p:cNvPr id="7" name="Picture 6" descr="AFT_2018_R3_LabelReplies copy">
            <a:extLst>
              <a:ext uri="{FF2B5EF4-FFF2-40B4-BE49-F238E27FC236}">
                <a16:creationId xmlns:a16="http://schemas.microsoft.com/office/drawing/2014/main" id="{7C660CD5-4C82-4CEE-AAF1-8DDC4C5CD5A9}"/>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219727" y="1029536"/>
            <a:ext cx="3743742" cy="4908336"/>
          </a:xfrm>
          <a:prstGeom prst="rect">
            <a:avLst/>
          </a:prstGeom>
          <a:noFill/>
          <a:ln>
            <a:noFill/>
          </a:ln>
        </p:spPr>
      </p:pic>
      <p:pic>
        <p:nvPicPr>
          <p:cNvPr id="9" name="Picture 8" descr="AFT_2018_R3_LabelReplies copy">
            <a:extLst>
              <a:ext uri="{FF2B5EF4-FFF2-40B4-BE49-F238E27FC236}">
                <a16:creationId xmlns:a16="http://schemas.microsoft.com/office/drawing/2014/main" id="{29CAFDE1-88FD-494E-A879-2E927C6625BE}"/>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7963469" y="1029536"/>
            <a:ext cx="3743742" cy="4908336"/>
          </a:xfrm>
          <a:prstGeom prst="rect">
            <a:avLst/>
          </a:prstGeom>
          <a:noFill/>
          <a:ln>
            <a:noFill/>
          </a:ln>
        </p:spPr>
      </p:pic>
      <p:pic>
        <p:nvPicPr>
          <p:cNvPr id="10" name="Picture 9" descr="AFT_2018_R3_LabelReplies copy">
            <a:extLst>
              <a:ext uri="{FF2B5EF4-FFF2-40B4-BE49-F238E27FC236}">
                <a16:creationId xmlns:a16="http://schemas.microsoft.com/office/drawing/2014/main" id="{E8AEF0DC-312F-4946-86A0-84DEE093F604}"/>
              </a:ext>
            </a:extLst>
          </p:cNvPr>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t="66460"/>
          <a:stretch/>
        </p:blipFill>
        <p:spPr>
          <a:xfrm>
            <a:off x="7970976" y="1009064"/>
            <a:ext cx="3736236" cy="1656195"/>
          </a:xfrm>
          <a:prstGeom prst="rect">
            <a:avLst/>
          </a:prstGeom>
          <a:noFill/>
          <a:ln>
            <a:noFill/>
          </a:ln>
        </p:spPr>
      </p:pic>
      <p:sp>
        <p:nvSpPr>
          <p:cNvPr id="8" name="Text Box 13">
            <a:extLst>
              <a:ext uri="{FF2B5EF4-FFF2-40B4-BE49-F238E27FC236}">
                <a16:creationId xmlns:a16="http://schemas.microsoft.com/office/drawing/2014/main" id="{4BB06E3C-B91D-4278-A405-3D9267927EA5}"/>
              </a:ext>
            </a:extLst>
          </p:cNvPr>
          <p:cNvSpPr txBox="1">
            <a:spLocks noChangeArrowheads="1"/>
          </p:cNvSpPr>
          <p:nvPr/>
        </p:nvSpPr>
        <p:spPr bwMode="auto">
          <a:xfrm>
            <a:off x="2555306" y="297973"/>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 Label Quantity</a:t>
            </a:r>
          </a:p>
        </p:txBody>
      </p:sp>
      <p:sp>
        <p:nvSpPr>
          <p:cNvPr id="11" name="Explosion 1 10"/>
          <p:cNvSpPr/>
          <p:nvPr/>
        </p:nvSpPr>
        <p:spPr>
          <a:xfrm>
            <a:off x="475985" y="4347197"/>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23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etry-Carriers">
            <a:extLst>
              <a:ext uri="{FF2B5EF4-FFF2-40B4-BE49-F238E27FC236}">
                <a16:creationId xmlns:a16="http://schemas.microsoft.com/office/drawing/2014/main" id="{3E23EF5B-5FD4-4541-89A6-C73800F6FA5F}"/>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3822" t="2028" r="52526" b="66377"/>
          <a:stretch/>
        </p:blipFill>
        <p:spPr>
          <a:xfrm>
            <a:off x="76200" y="1615836"/>
            <a:ext cx="5943600" cy="2847702"/>
          </a:xfrm>
          <a:prstGeom prst="rect">
            <a:avLst/>
          </a:prstGeom>
        </p:spPr>
      </p:pic>
      <p:pic>
        <p:nvPicPr>
          <p:cNvPr id="5" name="Picture 4" descr="Poetry-Carriers">
            <a:extLst>
              <a:ext uri="{FF2B5EF4-FFF2-40B4-BE49-F238E27FC236}">
                <a16:creationId xmlns:a16="http://schemas.microsoft.com/office/drawing/2014/main" id="{EFD5C5EF-2A58-4B03-96EE-5BBA6A169256}"/>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3630" t="66956" r="52798" b="3333"/>
          <a:stretch/>
        </p:blipFill>
        <p:spPr>
          <a:xfrm>
            <a:off x="6115352" y="1752878"/>
            <a:ext cx="5943600" cy="2682801"/>
          </a:xfrm>
          <a:prstGeom prst="rect">
            <a:avLst/>
          </a:prstGeom>
        </p:spPr>
      </p:pic>
      <p:sp>
        <p:nvSpPr>
          <p:cNvPr id="6" name="Text Box 13">
            <a:extLst>
              <a:ext uri="{FF2B5EF4-FFF2-40B4-BE49-F238E27FC236}">
                <a16:creationId xmlns:a16="http://schemas.microsoft.com/office/drawing/2014/main" id="{4BB06E3C-B91D-4278-A405-3D9267927EA5}"/>
              </a:ext>
            </a:extLst>
          </p:cNvPr>
          <p:cNvSpPr txBox="1">
            <a:spLocks noChangeArrowheads="1"/>
          </p:cNvSpPr>
          <p:nvPr/>
        </p:nvSpPr>
        <p:spPr bwMode="auto">
          <a:xfrm>
            <a:off x="2631506" y="290181"/>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 Out of a Costly Carrier</a:t>
            </a:r>
          </a:p>
        </p:txBody>
      </p:sp>
      <p:sp>
        <p:nvSpPr>
          <p:cNvPr id="7" name="Explosion 1 6"/>
          <p:cNvSpPr/>
          <p:nvPr/>
        </p:nvSpPr>
        <p:spPr>
          <a:xfrm>
            <a:off x="9933044" y="1136042"/>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9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etry-Carriers">
            <a:extLst>
              <a:ext uri="{FF2B5EF4-FFF2-40B4-BE49-F238E27FC236}">
                <a16:creationId xmlns:a16="http://schemas.microsoft.com/office/drawing/2014/main" id="{3E23EF5B-5FD4-4541-89A6-C73800F6FA5F}"/>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3726" t="34638" r="52622" b="34782"/>
          <a:stretch/>
        </p:blipFill>
        <p:spPr>
          <a:xfrm>
            <a:off x="6067584" y="3373260"/>
            <a:ext cx="5943600" cy="2756263"/>
          </a:xfrm>
          <a:prstGeom prst="rect">
            <a:avLst/>
          </a:prstGeom>
        </p:spPr>
      </p:pic>
      <p:pic>
        <p:nvPicPr>
          <p:cNvPr id="4" name="Picture 3" descr="Poetry-Carriers">
            <a:extLst>
              <a:ext uri="{FF2B5EF4-FFF2-40B4-BE49-F238E27FC236}">
                <a16:creationId xmlns:a16="http://schemas.microsoft.com/office/drawing/2014/main" id="{33CA4F72-6B4A-471E-9FD3-8678787BB53A}"/>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49745" t="34638" r="5900" b="34782"/>
          <a:stretch/>
        </p:blipFill>
        <p:spPr>
          <a:xfrm>
            <a:off x="6019800" y="867960"/>
            <a:ext cx="5943600" cy="2712544"/>
          </a:xfrm>
          <a:prstGeom prst="rect">
            <a:avLst/>
          </a:prstGeom>
        </p:spPr>
      </p:pic>
      <p:pic>
        <p:nvPicPr>
          <p:cNvPr id="5" name="Picture 4" descr="Poetry-Carriers">
            <a:extLst>
              <a:ext uri="{FF2B5EF4-FFF2-40B4-BE49-F238E27FC236}">
                <a16:creationId xmlns:a16="http://schemas.microsoft.com/office/drawing/2014/main" id="{EFD5C5EF-2A58-4B03-96EE-5BBA6A169256}"/>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3630" t="66956" r="52798" b="3333"/>
          <a:stretch/>
        </p:blipFill>
        <p:spPr>
          <a:xfrm>
            <a:off x="123984" y="867960"/>
            <a:ext cx="5943600" cy="2682801"/>
          </a:xfrm>
          <a:prstGeom prst="rect">
            <a:avLst/>
          </a:prstGeom>
        </p:spPr>
      </p:pic>
      <p:pic>
        <p:nvPicPr>
          <p:cNvPr id="6" name="Picture 5" descr="Poetry-Carriers">
            <a:extLst>
              <a:ext uri="{FF2B5EF4-FFF2-40B4-BE49-F238E27FC236}">
                <a16:creationId xmlns:a16="http://schemas.microsoft.com/office/drawing/2014/main" id="{3E23EF5B-5FD4-4541-89A6-C73800F6FA5F}"/>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50000" t="66956" r="6476" b="3333"/>
          <a:stretch/>
        </p:blipFill>
        <p:spPr>
          <a:xfrm>
            <a:off x="100092" y="3443766"/>
            <a:ext cx="5943600" cy="2685757"/>
          </a:xfrm>
          <a:prstGeom prst="rect">
            <a:avLst/>
          </a:prstGeom>
        </p:spPr>
      </p:pic>
      <p:sp>
        <p:nvSpPr>
          <p:cNvPr id="7" name="Text Box 13">
            <a:extLst>
              <a:ext uri="{FF2B5EF4-FFF2-40B4-BE49-F238E27FC236}">
                <a16:creationId xmlns:a16="http://schemas.microsoft.com/office/drawing/2014/main" id="{4BB06E3C-B91D-4278-A405-3D9267927EA5}"/>
              </a:ext>
            </a:extLst>
          </p:cNvPr>
          <p:cNvSpPr txBox="1">
            <a:spLocks noChangeArrowheads="1"/>
          </p:cNvSpPr>
          <p:nvPr/>
        </p:nvSpPr>
        <p:spPr bwMode="auto">
          <a:xfrm>
            <a:off x="2631506" y="290181"/>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Test Out of a Costly Carrier</a:t>
            </a:r>
          </a:p>
        </p:txBody>
      </p:sp>
      <p:sp>
        <p:nvSpPr>
          <p:cNvPr id="8" name="Explosion 1 7"/>
          <p:cNvSpPr/>
          <p:nvPr/>
        </p:nvSpPr>
        <p:spPr>
          <a:xfrm>
            <a:off x="9560494" y="290181"/>
            <a:ext cx="1421419" cy="159067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45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1998662" y="620713"/>
            <a:ext cx="8042275" cy="836612"/>
          </a:xfrm>
          <a:prstGeom prst="rect">
            <a:avLst/>
          </a:prstGeom>
        </p:spPr>
        <p:txBody>
          <a:bodyPr/>
          <a:lstStyle/>
          <a:p>
            <a:pPr algn="ctr" eaLnBrk="1" hangingPunct="1"/>
            <a:r>
              <a:rPr lang="en-US" sz="4000" dirty="0">
                <a:solidFill>
                  <a:srgbClr val="002060"/>
                </a:solidFill>
                <a:latin typeface="Calibri" panose="020F0502020204030204" pitchFamily="34" charset="0"/>
                <a:cs typeface="Calibri" panose="020F0502020204030204" pitchFamily="34" charset="0"/>
              </a:rPr>
              <a:t>The Analytics of Testing</a:t>
            </a:r>
          </a:p>
        </p:txBody>
      </p:sp>
      <p:pic>
        <p:nvPicPr>
          <p:cNvPr id="17414" name="Picture 6" descr="Related image">
            <a:extLst>
              <a:ext uri="{FF2B5EF4-FFF2-40B4-BE49-F238E27FC236}">
                <a16:creationId xmlns:a16="http://schemas.microsoft.com/office/drawing/2014/main" id="{BCFD8DD0-AF7C-4CF7-8BE8-E43FFD00C0D8}"/>
              </a:ext>
            </a:extLst>
          </p:cNvPr>
          <p:cNvPicPr>
            <a:picLocks noGrp="1" noChangeAspect="1" noChangeArrowheads="1"/>
          </p:cNvPicPr>
          <p:nvPr>
            <p:ph type="pic" sz="quarter" idx="4294967295"/>
          </p:nvPr>
        </p:nvPicPr>
        <p:blipFill rotWithShape="1">
          <a:blip r:embed="rId3">
            <a:extLst>
              <a:ext uri="{28A0092B-C50C-407E-A947-70E740481C1C}">
                <a14:useLocalDpi xmlns:a14="http://schemas.microsoft.com/office/drawing/2010/main" val="0"/>
              </a:ext>
            </a:extLst>
          </a:blip>
          <a:srcRect t="25600" b="25600"/>
          <a:stretch/>
        </p:blipFill>
        <p:spPr bwMode="auto">
          <a:xfrm>
            <a:off x="6244" y="3248025"/>
            <a:ext cx="12185756" cy="309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9370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19950918"/>
              </p:ext>
            </p:extLst>
          </p:nvPr>
        </p:nvGraphicFramePr>
        <p:xfrm>
          <a:off x="1003760" y="1012991"/>
          <a:ext cx="9751424" cy="623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Box 13">
            <a:extLst>
              <a:ext uri="{FF2B5EF4-FFF2-40B4-BE49-F238E27FC236}">
                <a16:creationId xmlns:a16="http://schemas.microsoft.com/office/drawing/2014/main" id="{C5415B35-4E4D-43BA-B12B-0DA5B986FEAF}"/>
              </a:ext>
            </a:extLst>
          </p:cNvPr>
          <p:cNvSpPr txBox="1">
            <a:spLocks noChangeArrowheads="1"/>
          </p:cNvSpPr>
          <p:nvPr/>
        </p:nvSpPr>
        <p:spPr bwMode="auto">
          <a:xfrm>
            <a:off x="2555306" y="479182"/>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How to set up your test</a:t>
            </a:r>
          </a:p>
        </p:txBody>
      </p:sp>
      <p:sp>
        <p:nvSpPr>
          <p:cNvPr id="2" name="TextBox 1"/>
          <p:cNvSpPr txBox="1"/>
          <p:nvPr/>
        </p:nvSpPr>
        <p:spPr>
          <a:xfrm>
            <a:off x="2166256" y="1345966"/>
            <a:ext cx="7707087" cy="503599"/>
          </a:xfrm>
          <a:prstGeom prst="rect">
            <a:avLst/>
          </a:prstGeom>
          <a:noFill/>
        </p:spPr>
        <p:txBody>
          <a:bodyPr wrap="square" rtlCol="0">
            <a:spAutoFit/>
          </a:bodyPr>
          <a:lstStyle/>
          <a:p>
            <a:pPr lvl="0" algn="ctr">
              <a:lnSpc>
                <a:spcPct val="120000"/>
              </a:lnSpc>
            </a:pPr>
            <a:r>
              <a:rPr lang="en-US" sz="2400" b="1" dirty="0">
                <a:latin typeface="Calibri" panose="020F0502020204030204" pitchFamily="34" charset="0"/>
                <a:cs typeface="Calibri" panose="020F0502020204030204" pitchFamily="34" charset="0"/>
              </a:rPr>
              <a:t>To ensure valid results, follow these guidelines:</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338698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graphicEl>
                                              <a:dgm id="{4C83842D-5CF2-4D17-B6EE-F7DA9AE9BE1A}"/>
                                            </p:graphicEl>
                                          </p:spTgt>
                                        </p:tgtEl>
                                        <p:attrNameLst>
                                          <p:attrName>style.visibility</p:attrName>
                                        </p:attrNameLst>
                                      </p:cBhvr>
                                      <p:to>
                                        <p:strVal val="visible"/>
                                      </p:to>
                                    </p:set>
                                    <p:animEffect transition="in" filter="barn(inVertical)">
                                      <p:cBhvr>
                                        <p:cTn id="7" dur="500"/>
                                        <p:tgtEl>
                                          <p:spTgt spid="3">
                                            <p:graphicEl>
                                              <a:dgm id="{4C83842D-5CF2-4D17-B6EE-F7DA9AE9BE1A}"/>
                                            </p:graphic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graphicEl>
                                              <a:dgm id="{651492DC-FC33-449B-AD9E-12CD407EFD5E}"/>
                                            </p:graphicEl>
                                          </p:spTgt>
                                        </p:tgtEl>
                                        <p:attrNameLst>
                                          <p:attrName>style.visibility</p:attrName>
                                        </p:attrNameLst>
                                      </p:cBhvr>
                                      <p:to>
                                        <p:strVal val="visible"/>
                                      </p:to>
                                    </p:set>
                                    <p:animEffect transition="in" filter="barn(inVertical)">
                                      <p:cBhvr>
                                        <p:cTn id="10" dur="500"/>
                                        <p:tgtEl>
                                          <p:spTgt spid="3">
                                            <p:graphicEl>
                                              <a:dgm id="{651492DC-FC33-449B-AD9E-12CD407EFD5E}"/>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graphicEl>
                                              <a:dgm id="{5B34041D-7917-48A3-9963-EADB9BA949EA}"/>
                                            </p:graphicEl>
                                          </p:spTgt>
                                        </p:tgtEl>
                                        <p:attrNameLst>
                                          <p:attrName>style.visibility</p:attrName>
                                        </p:attrNameLst>
                                      </p:cBhvr>
                                      <p:to>
                                        <p:strVal val="visible"/>
                                      </p:to>
                                    </p:set>
                                    <p:animEffect transition="in" filter="barn(inVertical)">
                                      <p:cBhvr>
                                        <p:cTn id="15" dur="500"/>
                                        <p:tgtEl>
                                          <p:spTgt spid="3">
                                            <p:graphicEl>
                                              <a:dgm id="{5B34041D-7917-48A3-9963-EADB9BA949E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graphicEl>
                                              <a:dgm id="{65B22A90-0FE1-4AE0-B500-D85310150980}"/>
                                            </p:graphicEl>
                                          </p:spTgt>
                                        </p:tgtEl>
                                        <p:attrNameLst>
                                          <p:attrName>style.visibility</p:attrName>
                                        </p:attrNameLst>
                                      </p:cBhvr>
                                      <p:to>
                                        <p:strVal val="visible"/>
                                      </p:to>
                                    </p:set>
                                    <p:animEffect transition="in" filter="barn(inVertical)">
                                      <p:cBhvr>
                                        <p:cTn id="20" dur="500"/>
                                        <p:tgtEl>
                                          <p:spTgt spid="3">
                                            <p:graphicEl>
                                              <a:dgm id="{65B22A90-0FE1-4AE0-B500-D85310150980}"/>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graphicEl>
                                              <a:dgm id="{22C05422-C04D-4616-8E4B-4BF6DF5E73DD}"/>
                                            </p:graphicEl>
                                          </p:spTgt>
                                        </p:tgtEl>
                                        <p:attrNameLst>
                                          <p:attrName>style.visibility</p:attrName>
                                        </p:attrNameLst>
                                      </p:cBhvr>
                                      <p:to>
                                        <p:strVal val="visible"/>
                                      </p:to>
                                    </p:set>
                                    <p:animEffect transition="in" filter="barn(inVertical)">
                                      <p:cBhvr>
                                        <p:cTn id="23" dur="500"/>
                                        <p:tgtEl>
                                          <p:spTgt spid="3">
                                            <p:graphicEl>
                                              <a:dgm id="{22C05422-C04D-4616-8E4B-4BF6DF5E73DD}"/>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graphicEl>
                                              <a:dgm id="{6BFD1C62-7743-4462-9EEB-4834DE489E88}"/>
                                            </p:graphicEl>
                                          </p:spTgt>
                                        </p:tgtEl>
                                        <p:attrNameLst>
                                          <p:attrName>style.visibility</p:attrName>
                                        </p:attrNameLst>
                                      </p:cBhvr>
                                      <p:to>
                                        <p:strVal val="visible"/>
                                      </p:to>
                                    </p:set>
                                    <p:animEffect transition="in" filter="barn(inVertical)">
                                      <p:cBhvr>
                                        <p:cTn id="28" dur="500"/>
                                        <p:tgtEl>
                                          <p:spTgt spid="3">
                                            <p:graphicEl>
                                              <a:dgm id="{6BFD1C62-7743-4462-9EEB-4834DE489E88}"/>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graphicEl>
                                              <a:dgm id="{EB647D31-956E-4DCA-9F39-D96002DB1F47}"/>
                                            </p:graphicEl>
                                          </p:spTgt>
                                        </p:tgtEl>
                                        <p:attrNameLst>
                                          <p:attrName>style.visibility</p:attrName>
                                        </p:attrNameLst>
                                      </p:cBhvr>
                                      <p:to>
                                        <p:strVal val="visible"/>
                                      </p:to>
                                    </p:set>
                                    <p:animEffect transition="in" filter="barn(inVertical)">
                                      <p:cBhvr>
                                        <p:cTn id="33" dur="500"/>
                                        <p:tgtEl>
                                          <p:spTgt spid="3">
                                            <p:graphicEl>
                                              <a:dgm id="{EB647D31-956E-4DCA-9F39-D96002DB1F47}"/>
                                            </p:graphic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graphicEl>
                                              <a:dgm id="{E1FF0D2B-3888-45C4-B211-89ADC75D46AC}"/>
                                            </p:graphicEl>
                                          </p:spTgt>
                                        </p:tgtEl>
                                        <p:attrNameLst>
                                          <p:attrName>style.visibility</p:attrName>
                                        </p:attrNameLst>
                                      </p:cBhvr>
                                      <p:to>
                                        <p:strVal val="visible"/>
                                      </p:to>
                                    </p:set>
                                    <p:animEffect transition="in" filter="barn(inVertical)">
                                      <p:cBhvr>
                                        <p:cTn id="36" dur="500"/>
                                        <p:tgtEl>
                                          <p:spTgt spid="3">
                                            <p:graphicEl>
                                              <a:dgm id="{E1FF0D2B-3888-45C4-B211-89ADC75D46AC}"/>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graphicEl>
                                              <a:dgm id="{0F5D9608-D50F-4B80-86C2-CD4E82BAFA8E}"/>
                                            </p:graphicEl>
                                          </p:spTgt>
                                        </p:tgtEl>
                                        <p:attrNameLst>
                                          <p:attrName>style.visibility</p:attrName>
                                        </p:attrNameLst>
                                      </p:cBhvr>
                                      <p:to>
                                        <p:strVal val="visible"/>
                                      </p:to>
                                    </p:set>
                                    <p:animEffect transition="in" filter="barn(inVertical)">
                                      <p:cBhvr>
                                        <p:cTn id="41" dur="500"/>
                                        <p:tgtEl>
                                          <p:spTgt spid="3">
                                            <p:graphicEl>
                                              <a:dgm id="{0F5D9608-D50F-4B80-86C2-CD4E82BAFA8E}"/>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
                                            <p:graphicEl>
                                              <a:dgm id="{46C70F1E-1B2E-4D38-83A9-7BEB9FEE3E9A}"/>
                                            </p:graphicEl>
                                          </p:spTgt>
                                        </p:tgtEl>
                                        <p:attrNameLst>
                                          <p:attrName>style.visibility</p:attrName>
                                        </p:attrNameLst>
                                      </p:cBhvr>
                                      <p:to>
                                        <p:strVal val="visible"/>
                                      </p:to>
                                    </p:set>
                                    <p:animEffect transition="in" filter="barn(inVertical)">
                                      <p:cBhvr>
                                        <p:cTn id="46" dur="500"/>
                                        <p:tgtEl>
                                          <p:spTgt spid="3">
                                            <p:graphicEl>
                                              <a:dgm id="{46C70F1E-1B2E-4D38-83A9-7BEB9FEE3E9A}"/>
                                            </p:graphicEl>
                                          </p:spTgt>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
                                            <p:graphicEl>
                                              <a:dgm id="{6404E621-FE4D-4028-8056-B5E4C373B277}"/>
                                            </p:graphicEl>
                                          </p:spTgt>
                                        </p:tgtEl>
                                        <p:attrNameLst>
                                          <p:attrName>style.visibility</p:attrName>
                                        </p:attrNameLst>
                                      </p:cBhvr>
                                      <p:to>
                                        <p:strVal val="visible"/>
                                      </p:to>
                                    </p:set>
                                    <p:animEffect transition="in" filter="barn(inVertical)">
                                      <p:cBhvr>
                                        <p:cTn id="49" dur="500"/>
                                        <p:tgtEl>
                                          <p:spTgt spid="3">
                                            <p:graphicEl>
                                              <a:dgm id="{6404E621-FE4D-4028-8056-B5E4C373B2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3">
            <a:extLst>
              <a:ext uri="{FF2B5EF4-FFF2-40B4-BE49-F238E27FC236}">
                <a16:creationId xmlns:a16="http://schemas.microsoft.com/office/drawing/2014/main" id="{42EF9342-27EB-4EA6-AF34-D5DA38A7CED0}"/>
              </a:ext>
            </a:extLst>
          </p:cNvPr>
          <p:cNvSpPr txBox="1">
            <a:spLocks noChangeArrowheads="1"/>
          </p:cNvSpPr>
          <p:nvPr/>
        </p:nvSpPr>
        <p:spPr bwMode="auto">
          <a:xfrm>
            <a:off x="2585343" y="278304"/>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chemeClr val="accent2"/>
                </a:solidFill>
                <a:latin typeface="Calibri" panose="020F0502020204030204" pitchFamily="34" charset="0"/>
                <a:cs typeface="Calibri" panose="020F0502020204030204" pitchFamily="34" charset="0"/>
              </a:rPr>
              <a:t>How to measure your test</a:t>
            </a:r>
          </a:p>
        </p:txBody>
      </p:sp>
      <p:sp>
        <p:nvSpPr>
          <p:cNvPr id="2" name="TextBox 1"/>
          <p:cNvSpPr txBox="1"/>
          <p:nvPr/>
        </p:nvSpPr>
        <p:spPr>
          <a:xfrm>
            <a:off x="2166256" y="1094143"/>
            <a:ext cx="7707087" cy="2372957"/>
          </a:xfrm>
          <a:prstGeom prst="rect">
            <a:avLst/>
          </a:prstGeom>
          <a:noFill/>
        </p:spPr>
        <p:txBody>
          <a:bodyPr wrap="square" rtlCol="0">
            <a:spAutoFit/>
          </a:bodyPr>
          <a:lstStyle/>
          <a:p>
            <a:pPr lvl="0" algn="ctr">
              <a:lnSpc>
                <a:spcPct val="120000"/>
              </a:lnSpc>
            </a:pPr>
            <a:r>
              <a:rPr lang="en-US" sz="2400" b="1" dirty="0"/>
              <a:t>Accurately read results, beyond just “eye-balling”</a:t>
            </a:r>
            <a:endParaRPr lang="en-US" sz="1000" b="1" dirty="0"/>
          </a:p>
          <a:p>
            <a:pPr marL="228600" indent="-228600" eaLnBrk="0" hangingPunct="0">
              <a:lnSpc>
                <a:spcPct val="120000"/>
              </a:lnSpc>
              <a:spcAft>
                <a:spcPts val="300"/>
              </a:spcAft>
              <a:buBlip>
                <a:blip r:embed="rId3"/>
              </a:buBlip>
            </a:pPr>
            <a:endParaRPr lang="en-US" dirty="0"/>
          </a:p>
          <a:p>
            <a:pPr marL="685800" lvl="2" indent="-228600" eaLnBrk="0" hangingPunct="0">
              <a:lnSpc>
                <a:spcPct val="120000"/>
              </a:lnSpc>
              <a:spcAft>
                <a:spcPts val="300"/>
              </a:spcAft>
              <a:buBlip>
                <a:blip r:embed="rId3"/>
              </a:buBlip>
            </a:pPr>
            <a:endParaRPr lang="en-US" sz="1600" dirty="0"/>
          </a:p>
          <a:p>
            <a:pPr marL="285750" indent="-285750">
              <a:lnSpc>
                <a:spcPct val="120000"/>
              </a:lnSpc>
              <a:buFont typeface="Arial" panose="020B0604020202020204" pitchFamily="34" charset="0"/>
              <a:buChar char="•"/>
            </a:pPr>
            <a:endParaRPr lang="en-US" sz="1600" b="1" dirty="0"/>
          </a:p>
          <a:p>
            <a:pPr lvl="0">
              <a:lnSpc>
                <a:spcPct val="120000"/>
              </a:lnSpc>
            </a:pPr>
            <a:endParaRPr lang="en-US" sz="1600" dirty="0">
              <a:solidFill>
                <a:srgbClr val="FF0000"/>
              </a:solidFill>
            </a:endParaRPr>
          </a:p>
          <a:p>
            <a:endParaRPr lang="en-US" sz="1600" dirty="0"/>
          </a:p>
          <a:p>
            <a:pPr>
              <a:lnSpc>
                <a:spcPct val="120000"/>
              </a:lnSpc>
            </a:pPr>
            <a:endParaRPr lang="en-US" sz="1600" dirty="0">
              <a:latin typeface="Arial" pitchFamily="34" charset="0"/>
              <a:cs typeface="Arial" pitchFamily="34" charset="0"/>
            </a:endParaRPr>
          </a:p>
        </p:txBody>
      </p:sp>
      <p:graphicFrame>
        <p:nvGraphicFramePr>
          <p:cNvPr id="3" name="Diagram 2"/>
          <p:cNvGraphicFramePr/>
          <p:nvPr>
            <p:extLst>
              <p:ext uri="{D42A27DB-BD31-4B8C-83A1-F6EECF244321}">
                <p14:modId xmlns:p14="http://schemas.microsoft.com/office/powerpoint/2010/main" val="848885626"/>
              </p:ext>
            </p:extLst>
          </p:nvPr>
        </p:nvGraphicFramePr>
        <p:xfrm>
          <a:off x="2082525" y="2035827"/>
          <a:ext cx="7942218" cy="37617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AutoShape 4" descr="Image result for difference chart clip ar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images.clipartpanda.com/particulars-clipart-Ski-Resort-Comparison-Chart.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07386" y="2530034"/>
            <a:ext cx="575945" cy="5644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lipartbest.com/cliparts/zyi/kx6/zyikx6kcE.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85343" y="3647397"/>
            <a:ext cx="595974" cy="6110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clipartbest.com/cliparts/9i4/oqj/9i4oqjneT.jpe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3318" t="10192" r="19731" b="15818"/>
          <a:stretch/>
        </p:blipFill>
        <p:spPr bwMode="auto">
          <a:xfrm>
            <a:off x="2338453" y="4783373"/>
            <a:ext cx="478972" cy="62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37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graphicEl>
                                              <a:dgm id="{31FC0F52-CB57-4071-BAC7-5A9CA0815259}"/>
                                            </p:graphicEl>
                                          </p:spTgt>
                                        </p:tgtEl>
                                        <p:attrNameLst>
                                          <p:attrName>style.visibility</p:attrName>
                                        </p:attrNameLst>
                                      </p:cBhvr>
                                      <p:to>
                                        <p:strVal val="visible"/>
                                      </p:to>
                                    </p:set>
                                    <p:animEffect transition="in" filter="wipe(down)">
                                      <p:cBhvr>
                                        <p:cTn id="7" dur="500"/>
                                        <p:tgtEl>
                                          <p:spTgt spid="3">
                                            <p:graphicEl>
                                              <a:dgm id="{31FC0F52-CB57-4071-BAC7-5A9CA0815259}"/>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graphicEl>
                                              <a:dgm id="{CBAC4FC3-90D1-439E-80C5-69DD2517E1BC}"/>
                                            </p:graphicEl>
                                          </p:spTgt>
                                        </p:tgtEl>
                                        <p:attrNameLst>
                                          <p:attrName>style.visibility</p:attrName>
                                        </p:attrNameLst>
                                      </p:cBhvr>
                                      <p:to>
                                        <p:strVal val="visible"/>
                                      </p:to>
                                    </p:set>
                                    <p:animEffect transition="in" filter="wipe(down)">
                                      <p:cBhvr>
                                        <p:cTn id="10" dur="500"/>
                                        <p:tgtEl>
                                          <p:spTgt spid="3">
                                            <p:graphicEl>
                                              <a:dgm id="{CBAC4FC3-90D1-439E-80C5-69DD2517E1BC}"/>
                                            </p:graphic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graphicEl>
                                              <a:dgm id="{144F44F1-9FAE-424D-BAD7-65FB2B498DBA}"/>
                                            </p:graphicEl>
                                          </p:spTgt>
                                        </p:tgtEl>
                                        <p:attrNameLst>
                                          <p:attrName>style.visibility</p:attrName>
                                        </p:attrNameLst>
                                      </p:cBhvr>
                                      <p:to>
                                        <p:strVal val="visible"/>
                                      </p:to>
                                    </p:set>
                                    <p:animEffect transition="in" filter="wipe(down)">
                                      <p:cBhvr>
                                        <p:cTn id="13" dur="500"/>
                                        <p:tgtEl>
                                          <p:spTgt spid="3">
                                            <p:graphicEl>
                                              <a:dgm id="{144F44F1-9FAE-424D-BAD7-65FB2B498DBA}"/>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graphicEl>
                                              <a:dgm id="{AA39AF74-25D8-4715-A433-B4AB2EF20E0F}"/>
                                            </p:graphicEl>
                                          </p:spTgt>
                                        </p:tgtEl>
                                        <p:attrNameLst>
                                          <p:attrName>style.visibility</p:attrName>
                                        </p:attrNameLst>
                                      </p:cBhvr>
                                      <p:to>
                                        <p:strVal val="visible"/>
                                      </p:to>
                                    </p:set>
                                    <p:animEffect transition="in" filter="wipe(down)">
                                      <p:cBhvr>
                                        <p:cTn id="18" dur="500"/>
                                        <p:tgtEl>
                                          <p:spTgt spid="3">
                                            <p:graphicEl>
                                              <a:dgm id="{AA39AF74-25D8-4715-A433-B4AB2EF20E0F}"/>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graphicEl>
                                              <a:dgm id="{84C7874D-BDE3-4A26-96B0-46EA648F6CF6}"/>
                                            </p:graphicEl>
                                          </p:spTgt>
                                        </p:tgtEl>
                                        <p:attrNameLst>
                                          <p:attrName>style.visibility</p:attrName>
                                        </p:attrNameLst>
                                      </p:cBhvr>
                                      <p:to>
                                        <p:strVal val="visible"/>
                                      </p:to>
                                    </p:set>
                                    <p:animEffect transition="in" filter="wipe(down)">
                                      <p:cBhvr>
                                        <p:cTn id="21" dur="500"/>
                                        <p:tgtEl>
                                          <p:spTgt spid="3">
                                            <p:graphicEl>
                                              <a:dgm id="{84C7874D-BDE3-4A26-96B0-46EA648F6CF6}"/>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graphicEl>
                                              <a:dgm id="{68E6A3CD-F97E-48DD-B93D-A40C50CCEA6D}"/>
                                            </p:graphicEl>
                                          </p:spTgt>
                                        </p:tgtEl>
                                        <p:attrNameLst>
                                          <p:attrName>style.visibility</p:attrName>
                                        </p:attrNameLst>
                                      </p:cBhvr>
                                      <p:to>
                                        <p:strVal val="visible"/>
                                      </p:to>
                                    </p:set>
                                    <p:animEffect transition="in" filter="wipe(down)">
                                      <p:cBhvr>
                                        <p:cTn id="26" dur="500"/>
                                        <p:tgtEl>
                                          <p:spTgt spid="3">
                                            <p:graphicEl>
                                              <a:dgm id="{68E6A3CD-F97E-48DD-B93D-A40C50CCEA6D}"/>
                                            </p:graphic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graphicEl>
                                              <a:dgm id="{E659BF3A-1E9D-4309-B4F7-C46C9637F584}"/>
                                            </p:graphicEl>
                                          </p:spTgt>
                                        </p:tgtEl>
                                        <p:attrNameLst>
                                          <p:attrName>style.visibility</p:attrName>
                                        </p:attrNameLst>
                                      </p:cBhvr>
                                      <p:to>
                                        <p:strVal val="visible"/>
                                      </p:to>
                                    </p:set>
                                    <p:animEffect transition="in" filter="wipe(down)">
                                      <p:cBhvr>
                                        <p:cTn id="29" dur="500"/>
                                        <p:tgtEl>
                                          <p:spTgt spid="3">
                                            <p:graphicEl>
                                              <a:dgm id="{E659BF3A-1E9D-4309-B4F7-C46C9637F58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3">
            <a:extLst>
              <a:ext uri="{FF2B5EF4-FFF2-40B4-BE49-F238E27FC236}">
                <a16:creationId xmlns:a16="http://schemas.microsoft.com/office/drawing/2014/main" id="{3AB22B7C-E99A-4148-BDCC-1D315B90101C}"/>
              </a:ext>
            </a:extLst>
          </p:cNvPr>
          <p:cNvSpPr txBox="1">
            <a:spLocks noChangeArrowheads="1"/>
          </p:cNvSpPr>
          <p:nvPr/>
        </p:nvSpPr>
        <p:spPr bwMode="auto">
          <a:xfrm>
            <a:off x="429096" y="209878"/>
            <a:ext cx="69289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a:solidFill>
                  <a:srgbClr val="FF0000"/>
                </a:solidFill>
                <a:latin typeface="Calibri" panose="020F0502020204030204" pitchFamily="34" charset="0"/>
                <a:cs typeface="Calibri" panose="020F0502020204030204" pitchFamily="34" charset="0"/>
              </a:rPr>
              <a:t>And the Winners Are…</a:t>
            </a:r>
          </a:p>
        </p:txBody>
      </p:sp>
      <p:sp>
        <p:nvSpPr>
          <p:cNvPr id="9" name="Rectangle 8"/>
          <p:cNvSpPr/>
          <p:nvPr/>
        </p:nvSpPr>
        <p:spPr>
          <a:xfrm>
            <a:off x="1979317" y="2599701"/>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outerShdw blurRad="50800" dist="39000" dir="5460000" algn="tl">
                    <a:srgbClr val="000000">
                      <a:alpha val="38000"/>
                    </a:srgbClr>
                  </a:outerShdw>
                </a:effectLst>
              </a:rPr>
              <a:t>B</a:t>
            </a:r>
          </a:p>
        </p:txBody>
      </p:sp>
      <p:pic>
        <p:nvPicPr>
          <p:cNvPr id="16" name="Picture 4" descr="G:\MARKETING\CONFERENCES &amp; AWARDS\DM201\DM201 - Chicago\Creative Samples - AP Presentation\AF November Appeal OSEs_FINAL_Page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7533" y="3717128"/>
            <a:ext cx="2634680" cy="1144006"/>
          </a:xfrm>
          <a:prstGeom prst="rect">
            <a:avLst/>
          </a:prstGeom>
          <a:noFill/>
          <a:ln>
            <a:solidFill>
              <a:schemeClr val="bg1">
                <a:lumMod val="6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1979316" y="3827466"/>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outerShdw blurRad="50800" dist="39000" dir="5460000" algn="tl">
                    <a:srgbClr val="000000">
                      <a:alpha val="38000"/>
                    </a:srgbClr>
                  </a:outerShdw>
                </a:effectLst>
              </a:rPr>
              <a:t>A</a:t>
            </a:r>
          </a:p>
        </p:txBody>
      </p:sp>
      <p:sp>
        <p:nvSpPr>
          <p:cNvPr id="19" name="Rectangle 18"/>
          <p:cNvSpPr/>
          <p:nvPr/>
        </p:nvSpPr>
        <p:spPr>
          <a:xfrm>
            <a:off x="1979315" y="5024112"/>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outerShdw blurRad="50800" dist="39000" dir="5460000" algn="tl">
                    <a:srgbClr val="000000">
                      <a:alpha val="38000"/>
                    </a:srgbClr>
                  </a:outerShdw>
                </a:effectLst>
              </a:rPr>
              <a:t>A</a:t>
            </a:r>
          </a:p>
        </p:txBody>
      </p:sp>
      <p:pic>
        <p:nvPicPr>
          <p:cNvPr id="20" name="Picture 2" descr="C:\Users\barbp\AppData\Local\Temp\SNAGHTML2fe5a9b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6606" y="53827"/>
            <a:ext cx="2133600" cy="6640082"/>
          </a:xfrm>
          <a:prstGeom prst="rect">
            <a:avLst/>
          </a:prstGeom>
          <a:noFill/>
          <a:ln w="3175">
            <a:solidFill>
              <a:schemeClr val="bg1">
                <a:lumMod val="65000"/>
              </a:schemeClr>
            </a:solidFill>
          </a:ln>
          <a:effectLst>
            <a:outerShdw blurRad="50800" dist="38100" dir="2700000" algn="tl" rotWithShape="0">
              <a:schemeClr val="bg1">
                <a:lumMod val="65000"/>
                <a:alpha val="40000"/>
              </a:schemeClr>
            </a:outerShdw>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5852096" y="1170371"/>
            <a:ext cx="672113"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outerShdw blurRad="50800" dist="39000" dir="5460000" algn="tl">
                    <a:srgbClr val="000000">
                      <a:alpha val="38000"/>
                    </a:srgbClr>
                  </a:outerShdw>
                </a:effectLst>
              </a:rPr>
              <a:t>A</a:t>
            </a:r>
          </a:p>
        </p:txBody>
      </p:sp>
      <p:pic>
        <p:nvPicPr>
          <p:cNvPr id="23" name="Picture 3" descr="G:\MARKETING\CONFERENCES &amp; AWARDS\DM201\DM201 - Chicago\Creative Samples - AP Presentation\AHS_Acq_Test_OE_Final_Page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758"/>
          <a:stretch/>
        </p:blipFill>
        <p:spPr bwMode="auto">
          <a:xfrm>
            <a:off x="2751352" y="4957305"/>
            <a:ext cx="2667831" cy="1190945"/>
          </a:xfrm>
          <a:prstGeom prst="rect">
            <a:avLst/>
          </a:prstGeom>
          <a:noFill/>
          <a:ln>
            <a:solidFill>
              <a:schemeClr val="bg1">
                <a:lumMod val="65000"/>
              </a:schemeClr>
            </a:solidFill>
          </a:ln>
          <a:effectLst>
            <a:outerShdw blurRad="50800" dist="38100" dir="2700000" algn="tl" rotWithShape="0">
              <a:schemeClr val="bg1">
                <a:lumMod val="65000"/>
                <a:alpha val="40000"/>
              </a:schemeClr>
            </a:outerShdw>
          </a:effectLst>
          <a:extLst>
            <a:ext uri="{909E8E84-426E-40DD-AFC4-6F175D3DCCD1}">
              <a14:hiddenFill xmlns:a14="http://schemas.microsoft.com/office/drawing/2010/main">
                <a:solidFill>
                  <a:srgbClr val="FFFFFF"/>
                </a:solidFill>
              </a14:hiddenFill>
            </a:ext>
          </a:extLst>
        </p:spPr>
      </p:pic>
      <p:pic>
        <p:nvPicPr>
          <p:cNvPr id="5164" name="Picture 4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4732" y="2385725"/>
            <a:ext cx="1852971" cy="1237165"/>
          </a:xfrm>
          <a:prstGeom prst="rect">
            <a:avLst/>
          </a:prstGeom>
          <a:noFill/>
          <a:ln w="9525">
            <a:solidFill>
              <a:schemeClr val="bg1">
                <a:lumMod val="6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165"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4975" y="1133453"/>
            <a:ext cx="1233489" cy="13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8"/>
          <a:stretch>
            <a:fillRect/>
          </a:stretch>
        </p:blipFill>
        <p:spPr>
          <a:xfrm>
            <a:off x="2721872" y="958136"/>
            <a:ext cx="1865831" cy="1347800"/>
          </a:xfrm>
          <a:prstGeom prst="rect">
            <a:avLst/>
          </a:prstGeom>
          <a:effectLst>
            <a:outerShdw blurRad="50800" dist="38100" dir="2700000" algn="tl" rotWithShape="0">
              <a:schemeClr val="bg1">
                <a:lumMod val="65000"/>
                <a:alpha val="40000"/>
              </a:schemeClr>
            </a:outerShdw>
          </a:effectLst>
        </p:spPr>
      </p:pic>
    </p:spTree>
    <p:extLst>
      <p:ext uri="{BB962C8B-B14F-4D97-AF65-F5344CB8AC3E}">
        <p14:creationId xmlns:p14="http://schemas.microsoft.com/office/powerpoint/2010/main" val="98239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6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9" grpId="0"/>
      <p:bldP spid="2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ChangeArrowheads="1"/>
          </p:cNvSpPr>
          <p:nvPr/>
        </p:nvSpPr>
        <p:spPr bwMode="auto">
          <a:xfrm>
            <a:off x="1524000" y="457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dirty="0"/>
          </a:p>
        </p:txBody>
      </p:sp>
      <p:sp>
        <p:nvSpPr>
          <p:cNvPr id="48132" name="Text Box 5"/>
          <p:cNvSpPr txBox="1">
            <a:spLocks noChangeArrowheads="1"/>
          </p:cNvSpPr>
          <p:nvPr/>
        </p:nvSpPr>
        <p:spPr bwMode="auto">
          <a:xfrm>
            <a:off x="1038081" y="335845"/>
            <a:ext cx="5370513"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7200" b="1" i="1" dirty="0">
                <a:solidFill>
                  <a:schemeClr val="accent1"/>
                </a:solidFill>
                <a:latin typeface="Edwardian Script ITC" pitchFamily="66" charset="0"/>
              </a:rPr>
              <a:t>Thank you!</a:t>
            </a:r>
            <a:endParaRPr lang="en-US" sz="7200" b="1" dirty="0">
              <a:solidFill>
                <a:schemeClr val="accent1"/>
              </a:solidFill>
              <a:latin typeface="Edwardian Script ITC" pitchFamily="66" charset="0"/>
            </a:endParaRPr>
          </a:p>
          <a:p>
            <a:endParaRPr lang="en-US" sz="2200" b="1" dirty="0">
              <a:latin typeface="Calibri" panose="020F0502020204030204" pitchFamily="34" charset="0"/>
              <a:cs typeface="Calibri" panose="020F0502020204030204" pitchFamily="34" charset="0"/>
            </a:endParaRPr>
          </a:p>
          <a:p>
            <a:pPr algn="ctr"/>
            <a:r>
              <a:rPr lang="en-US" sz="2200" b="1" dirty="0">
                <a:latin typeface="Calibri" panose="020F0502020204030204" pitchFamily="34" charset="0"/>
                <a:cs typeface="Calibri" panose="020F0502020204030204" pitchFamily="34" charset="0"/>
              </a:rPr>
              <a:t>Kerri Kerr</a:t>
            </a:r>
          </a:p>
          <a:p>
            <a:pPr algn="ctr"/>
            <a:r>
              <a:rPr lang="en-US" sz="1800" dirty="0">
                <a:latin typeface="Calibri" panose="020F0502020204030204" pitchFamily="34" charset="0"/>
                <a:cs typeface="Calibri" panose="020F0502020204030204" pitchFamily="34" charset="0"/>
              </a:rPr>
              <a:t>Chief Operating Officer</a:t>
            </a:r>
          </a:p>
          <a:p>
            <a:pPr algn="ctr"/>
            <a:r>
              <a:rPr lang="en-US" sz="1800" dirty="0">
                <a:latin typeface="Calibri" panose="020F0502020204030204" pitchFamily="34" charset="0"/>
                <a:cs typeface="Calibri" panose="020F0502020204030204" pitchFamily="34" charset="0"/>
              </a:rPr>
              <a:t>Avalon Consulting Group</a:t>
            </a:r>
          </a:p>
          <a:p>
            <a:pPr algn="ctr"/>
            <a:r>
              <a:rPr lang="en-US" sz="1800" dirty="0">
                <a:latin typeface="Calibri" panose="020F0502020204030204" pitchFamily="34" charset="0"/>
                <a:cs typeface="Calibri" panose="020F0502020204030204" pitchFamily="34" charset="0"/>
              </a:rPr>
              <a:t>805 15</a:t>
            </a:r>
            <a:r>
              <a:rPr lang="en-US" sz="1800" baseline="30000" dirty="0">
                <a:latin typeface="Calibri" panose="020F0502020204030204" pitchFamily="34" charset="0"/>
                <a:cs typeface="Calibri" panose="020F0502020204030204" pitchFamily="34" charset="0"/>
              </a:rPr>
              <a:t>th</a:t>
            </a:r>
            <a:r>
              <a:rPr lang="en-US" sz="1800" dirty="0">
                <a:latin typeface="Calibri" panose="020F0502020204030204" pitchFamily="34" charset="0"/>
                <a:cs typeface="Calibri" panose="020F0502020204030204" pitchFamily="34" charset="0"/>
              </a:rPr>
              <a:t> Street, NW Suite 700</a:t>
            </a:r>
          </a:p>
          <a:p>
            <a:pPr algn="ctr"/>
            <a:r>
              <a:rPr lang="en-US" sz="1800" dirty="0">
                <a:latin typeface="Calibri" panose="020F0502020204030204" pitchFamily="34" charset="0"/>
                <a:cs typeface="Calibri" panose="020F0502020204030204" pitchFamily="34" charset="0"/>
              </a:rPr>
              <a:t>Washington, DC 20005</a:t>
            </a:r>
          </a:p>
          <a:p>
            <a:pPr algn="ctr"/>
            <a:r>
              <a:rPr lang="en-US" sz="1800" dirty="0">
                <a:latin typeface="Calibri" panose="020F0502020204030204" pitchFamily="34" charset="0"/>
                <a:cs typeface="Calibri" panose="020F0502020204030204" pitchFamily="34" charset="0"/>
              </a:rPr>
              <a:t>202-627-6516</a:t>
            </a:r>
          </a:p>
          <a:p>
            <a:pPr algn="ctr"/>
            <a:r>
              <a:rPr lang="en-US" sz="1800" dirty="0">
                <a:latin typeface="Calibri" panose="020F0502020204030204" pitchFamily="34" charset="0"/>
                <a:cs typeface="Calibri" panose="020F0502020204030204" pitchFamily="34" charset="0"/>
                <a:hlinkClick r:id="rId3"/>
              </a:rPr>
              <a:t>kerrik@avalonconsulting.net</a:t>
            </a:r>
            <a:endParaRPr lang="en-US" sz="1800" dirty="0">
              <a:latin typeface="Calibri" panose="020F0502020204030204" pitchFamily="34" charset="0"/>
              <a:cs typeface="Calibri" panose="020F0502020204030204" pitchFamily="34" charset="0"/>
            </a:endParaRPr>
          </a:p>
          <a:p>
            <a:pPr algn="ctr"/>
            <a:endParaRPr lang="en-US" sz="1800" dirty="0">
              <a:latin typeface="Calibri" panose="020F0502020204030204" pitchFamily="34" charset="0"/>
              <a:cs typeface="Calibri" panose="020F0502020204030204" pitchFamily="34" charset="0"/>
            </a:endParaRPr>
          </a:p>
          <a:p>
            <a:pPr algn="ctr"/>
            <a:r>
              <a:rPr lang="en-US" sz="2200" b="1" dirty="0">
                <a:latin typeface="Calibri" panose="020F0502020204030204" pitchFamily="34" charset="0"/>
                <a:cs typeface="Calibri" panose="020F0502020204030204" pitchFamily="34" charset="0"/>
              </a:rPr>
              <a:t>Dennis </a:t>
            </a:r>
            <a:r>
              <a:rPr lang="en-US" sz="2200" b="1" dirty="0" err="1">
                <a:latin typeface="Calibri" panose="020F0502020204030204" pitchFamily="34" charset="0"/>
                <a:cs typeface="Calibri" panose="020F0502020204030204" pitchFamily="34" charset="0"/>
              </a:rPr>
              <a:t>Lonergan</a:t>
            </a:r>
            <a:endParaRPr lang="en-US" sz="2200" b="1" dirty="0">
              <a:latin typeface="Calibri" panose="020F0502020204030204" pitchFamily="34" charset="0"/>
              <a:cs typeface="Calibri" panose="020F0502020204030204" pitchFamily="34" charset="0"/>
            </a:endParaRPr>
          </a:p>
          <a:p>
            <a:pPr algn="ctr"/>
            <a:r>
              <a:rPr lang="en-US" sz="1800" dirty="0">
                <a:latin typeface="Calibri" panose="020F0502020204030204" pitchFamily="34" charset="0"/>
                <a:cs typeface="Calibri" panose="020F0502020204030204" pitchFamily="34" charset="0"/>
              </a:rPr>
              <a:t>President</a:t>
            </a:r>
          </a:p>
          <a:p>
            <a:pPr algn="ctr"/>
            <a:r>
              <a:rPr lang="fr-FR" sz="1800" dirty="0" err="1">
                <a:latin typeface="Calibri" panose="020F0502020204030204" pitchFamily="34" charset="0"/>
                <a:cs typeface="Calibri" panose="020F0502020204030204" pitchFamily="34" charset="0"/>
              </a:rPr>
              <a:t>Eidolon</a:t>
            </a:r>
            <a:r>
              <a:rPr lang="fr-FR" sz="1800" dirty="0">
                <a:latin typeface="Calibri" panose="020F0502020204030204" pitchFamily="34" charset="0"/>
                <a:cs typeface="Calibri" panose="020F0502020204030204" pitchFamily="34" charset="0"/>
              </a:rPr>
              <a:t> Communications</a:t>
            </a:r>
          </a:p>
          <a:p>
            <a:pPr algn="ctr"/>
            <a:r>
              <a:rPr lang="fr-FR" sz="1800" dirty="0">
                <a:latin typeface="Calibri" panose="020F0502020204030204" pitchFamily="34" charset="0"/>
                <a:cs typeface="Calibri" panose="020F0502020204030204" pitchFamily="34" charset="0"/>
              </a:rPr>
              <a:t>15 Maiden Lane, Suite 1401</a:t>
            </a:r>
          </a:p>
          <a:p>
            <a:pPr algn="ctr"/>
            <a:r>
              <a:rPr lang="fr-FR" sz="1800" dirty="0">
                <a:latin typeface="Calibri" panose="020F0502020204030204" pitchFamily="34" charset="0"/>
                <a:cs typeface="Calibri" panose="020F0502020204030204" pitchFamily="34" charset="0"/>
              </a:rPr>
              <a:t>New York, NY 10038</a:t>
            </a:r>
          </a:p>
          <a:p>
            <a:pPr algn="ctr"/>
            <a:r>
              <a:rPr lang="en-US" sz="1800" dirty="0">
                <a:latin typeface="Calibri" panose="020F0502020204030204" pitchFamily="34" charset="0"/>
                <a:cs typeface="Calibri" panose="020F0502020204030204" pitchFamily="34" charset="0"/>
              </a:rPr>
              <a:t>212-587-3980, ext. 202</a:t>
            </a:r>
          </a:p>
          <a:p>
            <a:pPr algn="ctr"/>
            <a:r>
              <a:rPr lang="en-US" sz="1800" dirty="0">
                <a:latin typeface="Calibri" panose="020F0502020204030204" pitchFamily="34" charset="0"/>
                <a:cs typeface="Calibri" panose="020F0502020204030204" pitchFamily="34" charset="0"/>
                <a:hlinkClick r:id="rId4"/>
              </a:rPr>
              <a:t>dbl@eidolonnyc.com</a:t>
            </a:r>
            <a:endParaRPr lang="en-US" sz="1800" dirty="0">
              <a:latin typeface="Calibri" panose="020F0502020204030204" pitchFamily="34" charset="0"/>
              <a:cs typeface="Calibri" panose="020F0502020204030204" pitchFamily="34" charset="0"/>
            </a:endParaRPr>
          </a:p>
          <a:p>
            <a:pPr algn="ctr"/>
            <a:endParaRPr lang="en-US" sz="1800" dirty="0">
              <a:latin typeface="Arial" pitchFamily="34" charset="0"/>
              <a:cs typeface="Arial" pitchFamily="34" charset="0"/>
            </a:endParaRPr>
          </a:p>
        </p:txBody>
      </p:sp>
      <p:pic>
        <p:nvPicPr>
          <p:cNvPr id="10" name="Picture 9">
            <a:extLst>
              <a:ext uri="{FF2B5EF4-FFF2-40B4-BE49-F238E27FC236}">
                <a16:creationId xmlns:a16="http://schemas.microsoft.com/office/drawing/2014/main" id="{2A1AE1FF-CCB6-4555-A30A-51E8B90FA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7137" y="0"/>
            <a:ext cx="4734863" cy="685800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139989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7480" y="1724880"/>
            <a:ext cx="6644640" cy="1569660"/>
          </a:xfrm>
          <a:prstGeom prst="rect">
            <a:avLst/>
          </a:prstGeom>
          <a:noFill/>
        </p:spPr>
        <p:txBody>
          <a:bodyPr wrap="square" rtlCol="0">
            <a:spAutoFit/>
          </a:bodyPr>
          <a:lstStyle/>
          <a:p>
            <a:pPr algn="ctr">
              <a:lnSpc>
                <a:spcPct val="120000"/>
              </a:lnSpc>
            </a:pPr>
            <a:r>
              <a:rPr lang="en-US" sz="4000" dirty="0">
                <a:solidFill>
                  <a:srgbClr val="334B64"/>
                </a:solidFill>
                <a:latin typeface="Calibri" panose="020F0502020204030204" pitchFamily="34" charset="0"/>
                <a:cs typeface="Calibri" panose="020F0502020204030204" pitchFamily="34" charset="0"/>
              </a:rPr>
              <a:t>LESSON: </a:t>
            </a:r>
          </a:p>
          <a:p>
            <a:pPr algn="ctr">
              <a:lnSpc>
                <a:spcPct val="120000"/>
              </a:lnSpc>
            </a:pPr>
            <a:r>
              <a:rPr lang="en-US" sz="4000" b="1" dirty="0">
                <a:solidFill>
                  <a:schemeClr val="accent1"/>
                </a:solidFill>
                <a:latin typeface="Calibri" panose="020F0502020204030204" pitchFamily="34" charset="0"/>
                <a:cs typeface="Calibri" panose="020F0502020204030204" pitchFamily="34" charset="0"/>
              </a:rPr>
              <a:t>Your Opinion Doesn’t Matter!</a:t>
            </a:r>
            <a:endParaRPr lang="en-US" sz="4000" b="1" dirty="0">
              <a:solidFill>
                <a:schemeClr val="accent1"/>
              </a:solidFill>
              <a:cs typeface="Arial" pitchFamily="34" charset="0"/>
            </a:endParaRPr>
          </a:p>
        </p:txBody>
      </p:sp>
      <p:pic>
        <p:nvPicPr>
          <p:cNvPr id="10248" name="Picture 8" descr="Related image">
            <a:extLst>
              <a:ext uri="{FF2B5EF4-FFF2-40B4-BE49-F238E27FC236}">
                <a16:creationId xmlns:a16="http://schemas.microsoft.com/office/drawing/2014/main" id="{D2D04C51-C43B-4A57-BB93-6E5991FF51DE}"/>
              </a:ext>
            </a:extLst>
          </p:cNvPr>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t="30874" b="30874"/>
          <a:stretch>
            <a:fillRect/>
          </a:stretch>
        </p:blipFill>
        <p:spPr bwMode="auto">
          <a:xfrm>
            <a:off x="0" y="3294540"/>
            <a:ext cx="12148281" cy="30876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20881295">
            <a:off x="7477605" y="3216149"/>
            <a:ext cx="3113419" cy="461665"/>
          </a:xfrm>
          <a:prstGeom prst="rect">
            <a:avLst/>
          </a:prstGeom>
          <a:solidFill>
            <a:srgbClr val="FFC000"/>
          </a:solidFill>
        </p:spPr>
        <p:txBody>
          <a:bodyPr wrap="square" rtlCol="0">
            <a:spAutoFit/>
          </a:bodyPr>
          <a:lstStyle/>
          <a:p>
            <a:pPr algn="ctr"/>
            <a:r>
              <a:rPr lang="en-US" sz="2400" dirty="0"/>
              <a:t>So get over yourself!</a:t>
            </a:r>
          </a:p>
        </p:txBody>
      </p:sp>
    </p:spTree>
    <p:extLst>
      <p:ext uri="{BB962C8B-B14F-4D97-AF65-F5344CB8AC3E}">
        <p14:creationId xmlns:p14="http://schemas.microsoft.com/office/powerpoint/2010/main" val="614491023"/>
      </p:ext>
    </p:extLst>
  </p:cSld>
  <p:clrMapOvr>
    <a:masterClrMapping/>
  </p:clrMapOvr>
</p:sld>
</file>

<file path=ppt/theme/theme1.xml><?xml version="1.0" encoding="utf-8"?>
<a:theme xmlns:a="http://schemas.openxmlformats.org/drawingml/2006/main" name="1_Custom Design">
  <a:themeElements>
    <a:clrScheme name="Avalon">
      <a:dk1>
        <a:sysClr val="windowText" lastClr="000000"/>
      </a:dk1>
      <a:lt1>
        <a:sysClr val="window" lastClr="FFFFFF"/>
      </a:lt1>
      <a:dk2>
        <a:srgbClr val="595A5B"/>
      </a:dk2>
      <a:lt2>
        <a:srgbClr val="DFDFDF"/>
      </a:lt2>
      <a:accent1>
        <a:srgbClr val="81BD41"/>
      </a:accent1>
      <a:accent2>
        <a:srgbClr val="324B64"/>
      </a:accent2>
      <a:accent3>
        <a:srgbClr val="9E2063"/>
      </a:accent3>
      <a:accent4>
        <a:srgbClr val="FFC709"/>
      </a:accent4>
      <a:accent5>
        <a:srgbClr val="DFDFDF"/>
      </a:accent5>
      <a:accent6>
        <a:srgbClr val="2AACE2"/>
      </a:accent6>
      <a:hlink>
        <a:srgbClr val="2AACE2"/>
      </a:hlink>
      <a:folHlink>
        <a:srgbClr val="9E206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nSpc>
            <a:spcPct val="120000"/>
          </a:lnSpc>
          <a:defRPr sz="1600"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NYP">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YP" id="{3D5E1BE3-040A-4BE1-85C2-081D51CAF427}" vid="{8C8799BC-5047-4A4C-85FD-49582FC152E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valon">
    <a:dk1>
      <a:sysClr val="windowText" lastClr="000000"/>
    </a:dk1>
    <a:lt1>
      <a:sysClr val="window" lastClr="FFFFFF"/>
    </a:lt1>
    <a:dk2>
      <a:srgbClr val="595A5B"/>
    </a:dk2>
    <a:lt2>
      <a:srgbClr val="DFDFDF"/>
    </a:lt2>
    <a:accent1>
      <a:srgbClr val="81BD41"/>
    </a:accent1>
    <a:accent2>
      <a:srgbClr val="324B64"/>
    </a:accent2>
    <a:accent3>
      <a:srgbClr val="9E2063"/>
    </a:accent3>
    <a:accent4>
      <a:srgbClr val="FFC709"/>
    </a:accent4>
    <a:accent5>
      <a:srgbClr val="DFDFDF"/>
    </a:accent5>
    <a:accent6>
      <a:srgbClr val="2AACE2"/>
    </a:accent6>
    <a:hlink>
      <a:srgbClr val="2AACE2"/>
    </a:hlink>
    <a:folHlink>
      <a:srgbClr val="9E206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valon">
    <a:dk1>
      <a:sysClr val="windowText" lastClr="000000"/>
    </a:dk1>
    <a:lt1>
      <a:sysClr val="window" lastClr="FFFFFF"/>
    </a:lt1>
    <a:dk2>
      <a:srgbClr val="595A5B"/>
    </a:dk2>
    <a:lt2>
      <a:srgbClr val="DFDFDF"/>
    </a:lt2>
    <a:accent1>
      <a:srgbClr val="81BD41"/>
    </a:accent1>
    <a:accent2>
      <a:srgbClr val="324B64"/>
    </a:accent2>
    <a:accent3>
      <a:srgbClr val="9E2063"/>
    </a:accent3>
    <a:accent4>
      <a:srgbClr val="FFC709"/>
    </a:accent4>
    <a:accent5>
      <a:srgbClr val="DFDFDF"/>
    </a:accent5>
    <a:accent6>
      <a:srgbClr val="2AACE2"/>
    </a:accent6>
    <a:hlink>
      <a:srgbClr val="2AACE2"/>
    </a:hlink>
    <a:folHlink>
      <a:srgbClr val="9E206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18434</TotalTime>
  <Words>5416</Words>
  <Application>Microsoft Office PowerPoint</Application>
  <PresentationFormat>Widescreen</PresentationFormat>
  <Paragraphs>390</Paragraphs>
  <Slides>80</Slides>
  <Notes>80</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80</vt:i4>
      </vt:variant>
    </vt:vector>
  </HeadingPairs>
  <TitlesOfParts>
    <vt:vector size="91" baseType="lpstr">
      <vt:lpstr>AR CHRISTY</vt:lpstr>
      <vt:lpstr>Arial</vt:lpstr>
      <vt:lpstr>Calibri</vt:lpstr>
      <vt:lpstr>Calibri (Headings)</vt:lpstr>
      <vt:lpstr>Calibri Light</vt:lpstr>
      <vt:lpstr>Edwardian Script ITC</vt:lpstr>
      <vt:lpstr>Gotham Bold</vt:lpstr>
      <vt:lpstr>Wingdings</vt:lpstr>
      <vt:lpstr>1_Custom Design</vt:lpstr>
      <vt:lpstr>NYP</vt:lpstr>
      <vt:lpstr>Microsoft Excel Chart</vt:lpstr>
      <vt:lpstr>Direct Marketing 201: The Metrics of Creative Testing</vt:lpstr>
      <vt:lpstr>Testing QUIZ! Which Test Won?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 Carriers:  Getting Them Into the Envelope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 Offers:  Compelling Donors to Respond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 Engagement Devices: Engaging Beyond Giving</vt:lpstr>
      <vt:lpstr>PowerPoint Presentation</vt:lpstr>
      <vt:lpstr>PowerPoint Presentation</vt:lpstr>
      <vt:lpstr>PowerPoint Presentation</vt:lpstr>
      <vt:lpstr>PowerPoint Presentation</vt:lpstr>
      <vt:lpstr>PowerPoint Presentation</vt:lpstr>
      <vt:lpstr>PowerPoint Presentation</vt:lpstr>
      <vt:lpstr>Testing Messaging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Seasonality Testing</vt:lpstr>
      <vt:lpstr>PowerPoint Presentation</vt:lpstr>
      <vt:lpstr>PowerPoint Presentation</vt:lpstr>
      <vt:lpstr>PowerPoint Presentation</vt:lpstr>
      <vt:lpstr>Testing to Settle an Argument</vt:lpstr>
      <vt:lpstr>PowerPoint Presentation</vt:lpstr>
      <vt:lpstr>PowerPoint Presentation</vt:lpstr>
      <vt:lpstr>PowerPoint Presentation</vt:lpstr>
      <vt:lpstr>PowerPoint Presentation</vt:lpstr>
      <vt:lpstr>And Don’t Forget:  Testing to Reduce Costs</vt:lpstr>
      <vt:lpstr>PowerPoint Presentation</vt:lpstr>
      <vt:lpstr>PowerPoint Presentation</vt:lpstr>
      <vt:lpstr>PowerPoint Presentation</vt:lpstr>
      <vt:lpstr>PowerPoint Presentation</vt:lpstr>
      <vt:lpstr>PowerPoint Presentation</vt:lpstr>
      <vt:lpstr>The Analytics of Testing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dc:creator>
  <cp:lastModifiedBy>Angelica Sullivan</cp:lastModifiedBy>
  <cp:revision>390</cp:revision>
  <cp:lastPrinted>2016-04-18T21:58:08Z</cp:lastPrinted>
  <dcterms:created xsi:type="dcterms:W3CDTF">2011-05-02T14:20:49Z</dcterms:created>
  <dcterms:modified xsi:type="dcterms:W3CDTF">2019-05-14T19:09:55Z</dcterms:modified>
</cp:coreProperties>
</file>