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2"/>
  </p:notesMasterIdLst>
  <p:sldIdLst>
    <p:sldId id="730" r:id="rId2"/>
    <p:sldId id="1194" r:id="rId3"/>
    <p:sldId id="470" r:id="rId4"/>
    <p:sldId id="1197" r:id="rId5"/>
    <p:sldId id="1315" r:id="rId6"/>
    <p:sldId id="1316" r:id="rId7"/>
    <p:sldId id="1314" r:id="rId8"/>
    <p:sldId id="1063" r:id="rId9"/>
    <p:sldId id="1283" r:id="rId10"/>
    <p:sldId id="263" r:id="rId11"/>
    <p:sldId id="1277" r:id="rId12"/>
    <p:sldId id="1311" r:id="rId13"/>
    <p:sldId id="1305" r:id="rId14"/>
    <p:sldId id="365" r:id="rId15"/>
    <p:sldId id="1309" r:id="rId16"/>
    <p:sldId id="1308" r:id="rId17"/>
    <p:sldId id="1215" r:id="rId18"/>
    <p:sldId id="1199" r:id="rId19"/>
    <p:sldId id="1204" r:id="rId20"/>
    <p:sldId id="1202" r:id="rId21"/>
    <p:sldId id="1211" r:id="rId22"/>
    <p:sldId id="1212" r:id="rId23"/>
    <p:sldId id="1312" r:id="rId24"/>
    <p:sldId id="271" r:id="rId25"/>
    <p:sldId id="1268" r:id="rId26"/>
    <p:sldId id="1230" r:id="rId27"/>
    <p:sldId id="1256" r:id="rId28"/>
    <p:sldId id="1302" r:id="rId29"/>
    <p:sldId id="1303" r:id="rId30"/>
    <p:sldId id="1304" r:id="rId31"/>
    <p:sldId id="1231" r:id="rId32"/>
    <p:sldId id="1313" r:id="rId33"/>
    <p:sldId id="1216" r:id="rId34"/>
    <p:sldId id="1321" r:id="rId35"/>
    <p:sldId id="1322" r:id="rId36"/>
    <p:sldId id="1323" r:id="rId37"/>
    <p:sldId id="1324" r:id="rId38"/>
    <p:sldId id="1325" r:id="rId39"/>
    <p:sldId id="1317" r:id="rId40"/>
    <p:sldId id="132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D8A7FF-D1E6-4D71-B830-78C77835EBB2}">
          <p14:sldIdLst>
            <p14:sldId id="730"/>
            <p14:sldId id="1194"/>
            <p14:sldId id="470"/>
            <p14:sldId id="1197"/>
            <p14:sldId id="1315"/>
            <p14:sldId id="1316"/>
            <p14:sldId id="1314"/>
            <p14:sldId id="1063"/>
            <p14:sldId id="1283"/>
            <p14:sldId id="263"/>
            <p14:sldId id="1277"/>
            <p14:sldId id="1311"/>
            <p14:sldId id="1305"/>
            <p14:sldId id="365"/>
            <p14:sldId id="1309"/>
            <p14:sldId id="1308"/>
            <p14:sldId id="1215"/>
            <p14:sldId id="1199"/>
            <p14:sldId id="1204"/>
            <p14:sldId id="1202"/>
            <p14:sldId id="1211"/>
            <p14:sldId id="1212"/>
            <p14:sldId id="1312"/>
            <p14:sldId id="271"/>
            <p14:sldId id="1268"/>
            <p14:sldId id="1230"/>
            <p14:sldId id="1256"/>
            <p14:sldId id="1302"/>
            <p14:sldId id="1303"/>
            <p14:sldId id="1304"/>
            <p14:sldId id="1231"/>
            <p14:sldId id="1313"/>
            <p14:sldId id="1216"/>
            <p14:sldId id="1321"/>
            <p14:sldId id="1322"/>
            <p14:sldId id="1323"/>
            <p14:sldId id="1324"/>
            <p14:sldId id="1325"/>
            <p14:sldId id="1317"/>
            <p14:sldId id="1326"/>
          </p14:sldIdLst>
        </p14:section>
        <p14:section name="Untitled Section" id="{DD3AAA2F-2B95-414F-A6CD-CCB121E42E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745"/>
    <a:srgbClr val="65BD39"/>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05" autoAdjust="0"/>
  </p:normalViewPr>
  <p:slideViewPr>
    <p:cSldViewPr snapToGrid="0">
      <p:cViewPr varScale="1">
        <p:scale>
          <a:sx n="108" d="100"/>
          <a:sy n="108" d="100"/>
        </p:scale>
        <p:origin x="18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Median Month 13 Donor Retention Rate</c:v>
                </c:pt>
              </c:strCache>
            </c:strRef>
          </c:tx>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0%</c:formatCode>
                <c:ptCount val="5"/>
                <c:pt idx="0">
                  <c:v>0.49</c:v>
                </c:pt>
                <c:pt idx="1">
                  <c:v>0.48</c:v>
                </c:pt>
                <c:pt idx="2">
                  <c:v>0.52</c:v>
                </c:pt>
                <c:pt idx="3">
                  <c:v>0.53</c:v>
                </c:pt>
                <c:pt idx="4">
                  <c:v>0.64</c:v>
                </c:pt>
              </c:numCache>
            </c:numRef>
          </c:val>
          <c:extLst>
            <c:ext xmlns:c16="http://schemas.microsoft.com/office/drawing/2014/chart" uri="{C3380CC4-5D6E-409C-BE32-E72D297353CC}">
              <c16:uniqueId val="{00000000-9C18-4B8A-825A-1EEA073E42B7}"/>
            </c:ext>
          </c:extLst>
        </c:ser>
        <c:dLbls>
          <c:dLblPos val="inEnd"/>
          <c:showLegendKey val="0"/>
          <c:showVal val="1"/>
          <c:showCatName val="0"/>
          <c:showSerName val="0"/>
          <c:showPercent val="0"/>
          <c:showBubbleSize val="0"/>
        </c:dLbls>
        <c:gapWidth val="41"/>
        <c:axId val="943753840"/>
        <c:axId val="943756792"/>
      </c:barChart>
      <c:catAx>
        <c:axId val="943753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effectLst/>
                <a:latin typeface="+mn-lt"/>
                <a:ea typeface="+mn-ea"/>
                <a:cs typeface="+mn-cs"/>
              </a:defRPr>
            </a:pPr>
            <a:endParaRPr lang="en-US"/>
          </a:p>
        </c:txPr>
        <c:crossAx val="943756792"/>
        <c:crosses val="autoZero"/>
        <c:auto val="1"/>
        <c:lblAlgn val="ctr"/>
        <c:lblOffset val="100"/>
        <c:noMultiLvlLbl val="0"/>
      </c:catAx>
      <c:valAx>
        <c:axId val="943756792"/>
        <c:scaling>
          <c:orientation val="minMax"/>
        </c:scaling>
        <c:delete val="1"/>
        <c:axPos val="l"/>
        <c:numFmt formatCode="0%" sourceLinked="1"/>
        <c:majorTickMark val="none"/>
        <c:minorTickMark val="none"/>
        <c:tickLblPos val="nextTo"/>
        <c:crossAx val="94375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7628E-25BB-43B2-86B2-BFD08199CE79}" type="datetimeFigureOut">
              <a:rPr lang="en-US" smtClean="0"/>
              <a:t>5/8/2019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08092-7F3A-4BED-9D0A-9E3103A18123}" type="slidenum">
              <a:rPr lang="en-US" smtClean="0"/>
              <a:t>‹#›</a:t>
            </a:fld>
            <a:endParaRPr lang="en-US" dirty="0"/>
          </a:p>
        </p:txBody>
      </p:sp>
    </p:spTree>
    <p:extLst>
      <p:ext uri="{BB962C8B-B14F-4D97-AF65-F5344CB8AC3E}">
        <p14:creationId xmlns:p14="http://schemas.microsoft.com/office/powerpoint/2010/main" val="426650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139700"/>
            <a:ext cx="3446463" cy="2586038"/>
          </a:xfrm>
        </p:spPr>
      </p:sp>
      <p:sp>
        <p:nvSpPr>
          <p:cNvPr id="3" name="Notes Placeholder 2"/>
          <p:cNvSpPr>
            <a:spLocks noGrp="1"/>
          </p:cNvSpPr>
          <p:nvPr>
            <p:ph type="body" idx="1"/>
          </p:nvPr>
        </p:nvSpPr>
        <p:spPr>
          <a:xfrm>
            <a:off x="283779" y="2977352"/>
            <a:ext cx="6505904" cy="5873689"/>
          </a:xfrm>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D7D565-6AE2-4C22-87E6-93E63E65C6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6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991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fontAlgn="base">
              <a:lnSpc>
                <a:spcPct val="115000"/>
              </a:lnSpc>
              <a:spcAft>
                <a:spcPts val="403"/>
              </a:spcAft>
              <a:buSzPts val="1200"/>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Disposable personal income is tied to a household’s total income, which is a key determinant in how much a household gives. For many households, how much they give depends on their spendable income, or disposable (personal) income. This type of income is that which is available after taxes have been paid.</a:t>
            </a:r>
            <a:r>
              <a:rPr lang="en-US" baseline="30000" dirty="0">
                <a:latin typeface="Arial" panose="020B0604020202020204" pitchFamily="34" charset="0"/>
                <a:ea typeface="Calibri" panose="020F0502020204030204" pitchFamily="34" charset="0"/>
                <a:cs typeface="Times New Roman" panose="02020603050405020304" pitchFamily="18" charset="0"/>
              </a:rPr>
              <a:t>11</a:t>
            </a:r>
            <a:endParaRPr lang="en-US" sz="1100" baseline="30000" dirty="0">
              <a:latin typeface="Calibri" panose="020F0502020204030204" pitchFamily="34" charset="0"/>
              <a:ea typeface="Calibri" panose="020F0502020204030204" pitchFamily="34" charset="0"/>
              <a:cs typeface="Times New Roman" panose="02020603050405020304" pitchFamily="18" charset="0"/>
            </a:endParaRPr>
          </a:p>
          <a:p>
            <a:pPr marL="232943">
              <a:lnSpc>
                <a:spcPct val="115000"/>
              </a:lnSpc>
              <a:spcAft>
                <a:spcPts val="403"/>
              </a:spcAft>
            </a:pPr>
            <a:r>
              <a:rPr lang="en-US"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fontAlgn="base">
              <a:lnSpc>
                <a:spcPct val="115000"/>
              </a:lnSpc>
              <a:spcAft>
                <a:spcPts val="403"/>
              </a:spcAft>
              <a:buSzPts val="1200"/>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In 2017, disposable income increased 2.9 percent (in current dollars) from 2016. This is compared with growth in disposable income of 2.6 percent between 2015 and 2016.</a:t>
            </a:r>
            <a:r>
              <a:rPr lang="en-US" baseline="30000" dirty="0">
                <a:latin typeface="Arial" panose="020B0604020202020204" pitchFamily="34" charset="0"/>
                <a:ea typeface="Calibri" panose="020F0502020204030204" pitchFamily="34" charset="0"/>
                <a:cs typeface="Times New Roman" panose="02020603050405020304" pitchFamily="18" charset="0"/>
              </a:rPr>
              <a:t>12</a:t>
            </a:r>
            <a:endParaRPr lang="en-US" sz="1100" baseline="30000" dirty="0">
              <a:latin typeface="Calibri" panose="020F0502020204030204" pitchFamily="34" charset="0"/>
              <a:ea typeface="Calibri" panose="020F0502020204030204" pitchFamily="34" charset="0"/>
              <a:cs typeface="Times New Roman" panose="02020603050405020304" pitchFamily="18" charset="0"/>
            </a:endParaRPr>
          </a:p>
          <a:p>
            <a:pPr marL="232943">
              <a:lnSpc>
                <a:spcPct val="115000"/>
              </a:lnSpc>
              <a:spcAft>
                <a:spcPts val="403"/>
              </a:spcAft>
            </a:pPr>
            <a:r>
              <a:rPr lang="en-US"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fontAlgn="base">
              <a:lnSpc>
                <a:spcPct val="115000"/>
              </a:lnSpc>
              <a:spcAft>
                <a:spcPts val="403"/>
              </a:spcAft>
              <a:buSzPts val="1200"/>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Individual giving as a percentage of disposable personal income (in current dollars) was 2.0 percent in 2017</a:t>
            </a:r>
            <a:r>
              <a:rPr lang="en-US"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dirty="0">
                <a:latin typeface="Arial" panose="020B0604020202020204" pitchFamily="34" charset="0"/>
                <a:ea typeface="Calibri" panose="020F0502020204030204" pitchFamily="34" charset="0"/>
                <a:cs typeface="Times New Roman" panose="02020603050405020304" pitchFamily="18" charset="0"/>
              </a:rPr>
              <a:t>a slight increase from the 1.9% rate that held constant from 2014 to 2016.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32943">
              <a:lnSpc>
                <a:spcPct val="115000"/>
              </a:lnSpc>
              <a:spcAft>
                <a:spcPts val="403"/>
              </a:spcAft>
            </a:pPr>
            <a:r>
              <a:rPr lang="en-US"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fontAlgn="base">
              <a:lnSpc>
                <a:spcPct val="115000"/>
              </a:lnSpc>
              <a:spcAft>
                <a:spcPts val="403"/>
              </a:spcAft>
              <a:buSzPts val="1200"/>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In the last 40 years, individual giving as a percentage of disposable personal income was at its highest in 2000, when it reached 2.4 percent. Its lowest point was in 1995, when it dropped to 1.7 percent.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4735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869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21050" y="520700"/>
            <a:ext cx="3481388" cy="26114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EBBDF1-0268-0947-A32E-8EA4B4BD4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57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marR="0" lvl="0" indent="0" algn="l" defTabSz="457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40" normalizeH="0" baseline="0" noProof="0" dirty="0">
                <a:ln>
                  <a:noFill/>
                </a:ln>
                <a:solidFill>
                  <a:srgbClr val="FF0000"/>
                </a:solidFill>
                <a:effectLst/>
                <a:uLnTx/>
                <a:uFillTx/>
                <a:latin typeface="+mn-lt"/>
                <a:ea typeface="+mn-ea"/>
              </a:rPr>
              <a:t>NEED TO UPDATE WHAT WE SAY:</a:t>
            </a:r>
          </a:p>
          <a:p>
            <a:pPr marL="1588">
              <a:spcBef>
                <a:spcPts val="1200"/>
              </a:spcBef>
            </a:pPr>
            <a:endParaRPr lang="en-US" sz="1500" dirty="0">
              <a:solidFill>
                <a:srgbClr val="000000"/>
              </a:solidFill>
            </a:endParaRPr>
          </a:p>
          <a:p>
            <a:pPr marL="1588">
              <a:spcBef>
                <a:spcPts val="1200"/>
              </a:spcBef>
            </a:pPr>
            <a:r>
              <a:rPr lang="en-US" sz="1500" dirty="0">
                <a:solidFill>
                  <a:srgbClr val="000000"/>
                </a:solidFill>
              </a:rPr>
              <a:t>For programs of 75,000+ sustainers, the median was 35% and ranged between 34% and 36% over the last five years. </a:t>
            </a:r>
          </a:p>
          <a:p>
            <a:pPr marL="234950" lvl="1" indent="-234950">
              <a:buFont typeface="Arial" panose="020B0604020202020204" pitchFamily="34" charset="0"/>
              <a:buChar char="•"/>
            </a:pPr>
            <a:r>
              <a:rPr lang="en-US" sz="1200" b="0" dirty="0">
                <a:solidFill>
                  <a:srgbClr val="000000"/>
                </a:solidFill>
              </a:rPr>
              <a:t>Roughly flat at the median.</a:t>
            </a:r>
          </a:p>
          <a:p>
            <a:pPr>
              <a:spcBef>
                <a:spcPts val="2400"/>
              </a:spcBef>
            </a:pPr>
            <a:r>
              <a:rPr lang="en-US" sz="1500" dirty="0">
                <a:solidFill>
                  <a:srgbClr val="000000"/>
                </a:solidFill>
              </a:rPr>
              <a:t>For programs of 20,000-74,999 sustainers, the median was 21% in 2017. It increased from 18% in 2016 and it held steady at 16% between 2013-2015. </a:t>
            </a:r>
          </a:p>
          <a:p>
            <a:pPr marL="234950" lvl="1" indent="-234950">
              <a:buFont typeface="Arial" panose="020B0604020202020204" pitchFamily="34" charset="0"/>
              <a:buChar char="•"/>
            </a:pPr>
            <a:r>
              <a:rPr lang="en-US" sz="1200" b="0" dirty="0">
                <a:solidFill>
                  <a:srgbClr val="000000"/>
                </a:solidFill>
              </a:rPr>
              <a:t>5 percentage point increase in 3 years.</a:t>
            </a:r>
            <a:endParaRPr lang="en-US" sz="1500" b="0" dirty="0">
              <a:solidFill>
                <a:srgbClr val="000000"/>
              </a:solidFill>
            </a:endParaRPr>
          </a:p>
          <a:p>
            <a:pPr>
              <a:spcBef>
                <a:spcPts val="2400"/>
              </a:spcBef>
            </a:pPr>
            <a:r>
              <a:rPr lang="en-US" sz="1500" dirty="0">
                <a:solidFill>
                  <a:srgbClr val="000000"/>
                </a:solidFill>
              </a:rPr>
              <a:t>For programs with less than 20,000 sustainers the median was 13% in 2017 and it increased over time from 11% in 2013.</a:t>
            </a:r>
          </a:p>
          <a:p>
            <a:pPr marL="234950" lvl="1" indent="-234950">
              <a:buFont typeface="Arial" panose="020B0604020202020204" pitchFamily="34" charset="0"/>
              <a:buChar char="•"/>
            </a:pPr>
            <a:r>
              <a:rPr lang="en-US" sz="1200" b="0" dirty="0">
                <a:solidFill>
                  <a:srgbClr val="000000"/>
                </a:solidFill>
              </a:rPr>
              <a:t>2 percentage point increase in 5 years.</a:t>
            </a:r>
          </a:p>
          <a:p>
            <a:endParaRPr lang="en-US" dirty="0"/>
          </a:p>
        </p:txBody>
      </p:sp>
      <p:sp>
        <p:nvSpPr>
          <p:cNvPr id="4" name="Slide Number Placeholder 3"/>
          <p:cNvSpPr>
            <a:spLocks noGrp="1"/>
          </p:cNvSpPr>
          <p:nvPr>
            <p:ph type="sldNum" sz="quarter" idx="5"/>
          </p:nvPr>
        </p:nvSpPr>
        <p:spPr/>
        <p:txBody>
          <a:bodyPr/>
          <a:lstStyle/>
          <a:p>
            <a:fld id="{CEEBBDF1-0268-0947-A32E-8EA4B4BD40C0}" type="slidenum">
              <a:rPr lang="en-US" smtClean="0"/>
              <a:pPr/>
              <a:t>28</a:t>
            </a:fld>
            <a:endParaRPr lang="en-US" dirty="0"/>
          </a:p>
        </p:txBody>
      </p:sp>
    </p:spTree>
    <p:extLst>
      <p:ext uri="{BB962C8B-B14F-4D97-AF65-F5344CB8AC3E}">
        <p14:creationId xmlns:p14="http://schemas.microsoft.com/office/powerpoint/2010/main" val="271536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marR="0" lvl="0" indent="0" algn="l" defTabSz="457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40" normalizeH="0" baseline="0" noProof="0" dirty="0">
                <a:ln>
                  <a:noFill/>
                </a:ln>
                <a:solidFill>
                  <a:srgbClr val="FF0000"/>
                </a:solidFill>
                <a:effectLst/>
                <a:uLnTx/>
                <a:uFillTx/>
                <a:latin typeface="+mn-lt"/>
                <a:ea typeface="+mn-ea"/>
              </a:rPr>
              <a:t>NEED TO UPDATE WHAT WE SAY:</a:t>
            </a:r>
          </a:p>
          <a:p>
            <a:pPr marL="1588">
              <a:spcBef>
                <a:spcPts val="1200"/>
              </a:spcBef>
            </a:pPr>
            <a:endParaRPr lang="en-US" sz="1500" dirty="0">
              <a:solidFill>
                <a:srgbClr val="000000"/>
              </a:solidFill>
            </a:endParaRPr>
          </a:p>
          <a:p>
            <a:pPr marL="1588">
              <a:spcBef>
                <a:spcPts val="1200"/>
              </a:spcBef>
            </a:pPr>
            <a:r>
              <a:rPr lang="en-US" sz="1500" dirty="0">
                <a:solidFill>
                  <a:srgbClr val="000000"/>
                </a:solidFill>
              </a:rPr>
              <a:t>For programs of 75,000+ sustainers, the median was 35% and ranged between 34% and 36% over the last five years. </a:t>
            </a:r>
          </a:p>
          <a:p>
            <a:pPr marL="234950" lvl="1" indent="-234950">
              <a:buFont typeface="Arial" panose="020B0604020202020204" pitchFamily="34" charset="0"/>
              <a:buChar char="•"/>
            </a:pPr>
            <a:r>
              <a:rPr lang="en-US" sz="1200" b="0" dirty="0">
                <a:solidFill>
                  <a:srgbClr val="000000"/>
                </a:solidFill>
              </a:rPr>
              <a:t>Roughly flat at the median.</a:t>
            </a:r>
          </a:p>
          <a:p>
            <a:pPr>
              <a:spcBef>
                <a:spcPts val="2400"/>
              </a:spcBef>
            </a:pPr>
            <a:r>
              <a:rPr lang="en-US" sz="1500" dirty="0">
                <a:solidFill>
                  <a:srgbClr val="000000"/>
                </a:solidFill>
              </a:rPr>
              <a:t>For programs of 20,000-74,999 sustainers, the median was 21% in 2017. It increased from 18% in 2016 and it held steady at 16% between 2013-2015. </a:t>
            </a:r>
          </a:p>
          <a:p>
            <a:pPr marL="234950" lvl="1" indent="-234950">
              <a:buFont typeface="Arial" panose="020B0604020202020204" pitchFamily="34" charset="0"/>
              <a:buChar char="•"/>
            </a:pPr>
            <a:r>
              <a:rPr lang="en-US" sz="1200" b="0" dirty="0">
                <a:solidFill>
                  <a:srgbClr val="000000"/>
                </a:solidFill>
              </a:rPr>
              <a:t>5 percentage point increase in 3 years.</a:t>
            </a:r>
            <a:endParaRPr lang="en-US" sz="1500" b="0" dirty="0">
              <a:solidFill>
                <a:srgbClr val="000000"/>
              </a:solidFill>
            </a:endParaRPr>
          </a:p>
          <a:p>
            <a:pPr>
              <a:spcBef>
                <a:spcPts val="2400"/>
              </a:spcBef>
            </a:pPr>
            <a:r>
              <a:rPr lang="en-US" sz="1500" dirty="0">
                <a:solidFill>
                  <a:srgbClr val="000000"/>
                </a:solidFill>
              </a:rPr>
              <a:t>For programs with less than 20,000 sustainers the median was 13% in 2017 and it increased over time from 11% in 2013.</a:t>
            </a:r>
          </a:p>
          <a:p>
            <a:pPr marL="234950" lvl="1" indent="-234950">
              <a:buFont typeface="Arial" panose="020B0604020202020204" pitchFamily="34" charset="0"/>
              <a:buChar char="•"/>
            </a:pPr>
            <a:r>
              <a:rPr lang="en-US" sz="1200" b="0" dirty="0">
                <a:solidFill>
                  <a:srgbClr val="000000"/>
                </a:solidFill>
              </a:rPr>
              <a:t>2 percentage point increase in 5 years.</a:t>
            </a:r>
          </a:p>
          <a:p>
            <a:endParaRPr lang="en-US" dirty="0"/>
          </a:p>
        </p:txBody>
      </p:sp>
      <p:sp>
        <p:nvSpPr>
          <p:cNvPr id="4" name="Slide Number Placeholder 3"/>
          <p:cNvSpPr>
            <a:spLocks noGrp="1"/>
          </p:cNvSpPr>
          <p:nvPr>
            <p:ph type="sldNum" sz="quarter" idx="5"/>
          </p:nvPr>
        </p:nvSpPr>
        <p:spPr/>
        <p:txBody>
          <a:bodyPr/>
          <a:lstStyle/>
          <a:p>
            <a:fld id="{CEEBBDF1-0268-0947-A32E-8EA4B4BD40C0}" type="slidenum">
              <a:rPr lang="en-US" smtClean="0"/>
              <a:pPr/>
              <a:t>29</a:t>
            </a:fld>
            <a:endParaRPr lang="en-US" dirty="0"/>
          </a:p>
        </p:txBody>
      </p:sp>
    </p:spTree>
    <p:extLst>
      <p:ext uri="{BB962C8B-B14F-4D97-AF65-F5344CB8AC3E}">
        <p14:creationId xmlns:p14="http://schemas.microsoft.com/office/powerpoint/2010/main" val="224746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663575"/>
            <a:ext cx="4433887" cy="3324225"/>
          </a:xfrm>
        </p:spPr>
      </p:sp>
      <p:sp>
        <p:nvSpPr>
          <p:cNvPr id="3" name="Notes Placeholder 2"/>
          <p:cNvSpPr>
            <a:spLocks noGrp="1"/>
          </p:cNvSpPr>
          <p:nvPr>
            <p:ph type="body" idx="1"/>
          </p:nvPr>
        </p:nvSpPr>
        <p:spPr/>
        <p:txBody>
          <a:bodyPr>
            <a:normAutofit/>
          </a:bodyPr>
          <a:lstStyle/>
          <a:p>
            <a:r>
              <a:rPr lang="en-US" dirty="0"/>
              <a:t>Range in PY donor counts each year – excluded orgs with less than 100 PY donors:</a:t>
            </a:r>
          </a:p>
          <a:p>
            <a:r>
              <a:rPr lang="en-US" dirty="0"/>
              <a:t>2014: 289  – 59k / 83k (the lowest one is Best Friends, the largest ones are ASPCA, GP / ALSAC )</a:t>
            </a:r>
          </a:p>
          <a:p>
            <a:r>
              <a:rPr lang="en-US" dirty="0"/>
              <a:t>2015: 291 – 73k / 76k (the lowest one is FOE, the largest ones are ASPCA / ALSAC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2016: 316 – 68k (the lowest one is IFAW, the largest ones are ASPCA / ALSAC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2017: 380 – 64k / 76k (the lowest one is FOE, the largest ones are ASPCA / ALSAC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2018: 449 – 120k / 211k (the lowest one is Habitat, the largest ones are PPFA / ACLU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EBBDF1-0268-0947-A32E-8EA4B4BD40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141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9144000" cy="685621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85400" y="4948778"/>
            <a:ext cx="1803667" cy="367063"/>
          </a:xfrm>
          <a:prstGeom prst="rect">
            <a:avLst/>
          </a:prstGeom>
        </p:spPr>
      </p:pic>
      <p:sp>
        <p:nvSpPr>
          <p:cNvPr id="11" name="Text Placeholder 9"/>
          <p:cNvSpPr>
            <a:spLocks noGrp="1"/>
          </p:cNvSpPr>
          <p:nvPr>
            <p:ph type="body" sz="quarter" idx="10" hasCustomPrompt="1"/>
          </p:nvPr>
        </p:nvSpPr>
        <p:spPr>
          <a:xfrm>
            <a:off x="678595" y="3269071"/>
            <a:ext cx="5585486" cy="403047"/>
          </a:xfrm>
        </p:spPr>
        <p:txBody>
          <a:bodyPr/>
          <a:lstStyle>
            <a:lvl1pPr marL="260825" indent="-260825">
              <a:spcBef>
                <a:spcPts val="450"/>
              </a:spcBef>
              <a:defRPr sz="2101"/>
            </a:lvl1pPr>
          </a:lstStyle>
          <a:p>
            <a:pPr lvl="0"/>
            <a:r>
              <a:rPr lang="en-US" dirty="0"/>
              <a:t>Name of Presenter</a:t>
            </a:r>
          </a:p>
        </p:txBody>
      </p:sp>
      <p:sp>
        <p:nvSpPr>
          <p:cNvPr id="12" name="Text Placeholder 9"/>
          <p:cNvSpPr>
            <a:spLocks noGrp="1"/>
          </p:cNvSpPr>
          <p:nvPr>
            <p:ph type="body" sz="quarter" idx="11" hasCustomPrompt="1"/>
          </p:nvPr>
        </p:nvSpPr>
        <p:spPr>
          <a:xfrm>
            <a:off x="678595" y="3787067"/>
            <a:ext cx="5585486" cy="403047"/>
          </a:xfrm>
        </p:spPr>
        <p:txBody>
          <a:bodyPr/>
          <a:lstStyle>
            <a:lvl1pPr marL="260825" indent="0">
              <a:spcBef>
                <a:spcPts val="450"/>
              </a:spcBef>
              <a:buFont typeface="Arial" panose="020B0604020202020204" pitchFamily="34" charset="0"/>
              <a:buNone/>
              <a:defRPr sz="2101"/>
            </a:lvl1pPr>
          </a:lstStyle>
          <a:p>
            <a:pPr lvl="0"/>
            <a:r>
              <a:rPr lang="en-US" dirty="0"/>
              <a:t>Job Title</a:t>
            </a:r>
          </a:p>
        </p:txBody>
      </p:sp>
      <p:sp>
        <p:nvSpPr>
          <p:cNvPr id="13" name="Text Placeholder 9"/>
          <p:cNvSpPr>
            <a:spLocks noGrp="1"/>
          </p:cNvSpPr>
          <p:nvPr>
            <p:ph type="body" sz="quarter" idx="12" hasCustomPrompt="1"/>
          </p:nvPr>
        </p:nvSpPr>
        <p:spPr>
          <a:xfrm>
            <a:off x="635042" y="406403"/>
            <a:ext cx="6475182" cy="2733207"/>
          </a:xfrm>
        </p:spPr>
        <p:txBody>
          <a:bodyPr anchor="b" anchorCtr="0"/>
          <a:lstStyle>
            <a:lvl1pPr marL="0" indent="0" algn="l" defTabSz="686005" rtl="0" eaLnBrk="1" latinLnBrk="0" hangingPunct="1">
              <a:spcBef>
                <a:spcPts val="450"/>
              </a:spcBef>
              <a:buFont typeface="Arial" panose="020B0604020202020204" pitchFamily="34" charset="0"/>
              <a:buNone/>
              <a:defRPr lang="en-US" sz="4051" kern="1200" spc="-30" dirty="0" smtClean="0">
                <a:solidFill>
                  <a:schemeClr val="tx2"/>
                </a:solidFill>
                <a:latin typeface="+mn-lt"/>
                <a:ea typeface="+mn-ea"/>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330781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ts Slide_Opt 1">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27" name="Text Placeholder 16">
            <a:extLst>
              <a:ext uri="{FF2B5EF4-FFF2-40B4-BE49-F238E27FC236}">
                <a16:creationId xmlns:a16="http://schemas.microsoft.com/office/drawing/2014/main" id="{A47BFFDD-A90A-8545-BE1E-346FCC123FF2}"/>
              </a:ext>
            </a:extLst>
          </p:cNvPr>
          <p:cNvSpPr>
            <a:spLocks noGrp="1"/>
          </p:cNvSpPr>
          <p:nvPr>
            <p:ph type="body" sz="quarter" idx="11" hasCustomPrompt="1"/>
          </p:nvPr>
        </p:nvSpPr>
        <p:spPr>
          <a:xfrm>
            <a:off x="634381" y="519910"/>
            <a:ext cx="7880970" cy="1076960"/>
          </a:xfrm>
          <a:prstGeom prst="rect">
            <a:avLst/>
          </a:prstGeom>
        </p:spPr>
        <p:txBody>
          <a:bodyPr/>
          <a:lstStyle>
            <a:lvl1pPr marL="0" indent="0">
              <a:buFontTx/>
              <a:buNone/>
              <a:defRPr sz="2250" b="1">
                <a:solidFill>
                  <a:schemeClr val="accent1"/>
                </a:solidFill>
              </a:defRPr>
            </a:lvl1pPr>
            <a:lvl2pPr marL="182876" indent="0">
              <a:buFontTx/>
              <a:buNone/>
              <a:defRPr sz="1800" b="1">
                <a:solidFill>
                  <a:schemeClr val="accent1"/>
                </a:solidFill>
              </a:defRPr>
            </a:lvl2pPr>
            <a:lvl3pPr marL="365751" indent="0">
              <a:buFontTx/>
              <a:buNone/>
              <a:defRPr sz="1800" b="1">
                <a:solidFill>
                  <a:schemeClr val="accent1"/>
                </a:solidFill>
              </a:defRPr>
            </a:lvl3pPr>
            <a:lvl4pPr marL="548627" indent="0">
              <a:buFontTx/>
              <a:buNone/>
              <a:defRPr sz="1800" b="1">
                <a:solidFill>
                  <a:schemeClr val="accent1"/>
                </a:solidFill>
              </a:defRPr>
            </a:lvl4pPr>
            <a:lvl5pPr marL="731502" indent="0">
              <a:buFontTx/>
              <a:buNone/>
              <a:defRPr sz="1800" b="1">
                <a:solidFill>
                  <a:schemeClr val="accent1"/>
                </a:solidFill>
              </a:defRPr>
            </a:lvl5pPr>
          </a:lstStyle>
          <a:p>
            <a:pPr lvl="0"/>
            <a:r>
              <a:rPr lang="en-US"/>
              <a:t>Slide Title</a:t>
            </a:r>
          </a:p>
        </p:txBody>
      </p:sp>
      <p:sp>
        <p:nvSpPr>
          <p:cNvPr id="14" name="Text Placeholder 13">
            <a:extLst>
              <a:ext uri="{FF2B5EF4-FFF2-40B4-BE49-F238E27FC236}">
                <a16:creationId xmlns:a16="http://schemas.microsoft.com/office/drawing/2014/main" id="{8CB5E96A-C92B-784F-98C0-4A17E2BA34D4}"/>
              </a:ext>
            </a:extLst>
          </p:cNvPr>
          <p:cNvSpPr>
            <a:spLocks noGrp="1"/>
          </p:cNvSpPr>
          <p:nvPr>
            <p:ph type="body" sz="quarter" idx="15" hasCustomPrompt="1"/>
          </p:nvPr>
        </p:nvSpPr>
        <p:spPr>
          <a:xfrm>
            <a:off x="634381" y="3200400"/>
            <a:ext cx="2228850" cy="2000250"/>
          </a:xfrm>
          <a:prstGeom prst="rect">
            <a:avLst/>
          </a:prstGeom>
        </p:spPr>
        <p:txBody>
          <a:bodyPr/>
          <a:lstStyle>
            <a:lvl1pPr marL="0" indent="0" algn="ctr">
              <a:buFontTx/>
              <a:buNone/>
              <a:defRPr sz="1800"/>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Insert statistic here. Highlight parts of text in green, for emphasis.</a:t>
            </a:r>
          </a:p>
        </p:txBody>
      </p:sp>
      <p:sp>
        <p:nvSpPr>
          <p:cNvPr id="20" name="Text Placeholder 13">
            <a:extLst>
              <a:ext uri="{FF2B5EF4-FFF2-40B4-BE49-F238E27FC236}">
                <a16:creationId xmlns:a16="http://schemas.microsoft.com/office/drawing/2014/main" id="{E801DD1C-1C76-0B40-ADAD-1665617B85B4}"/>
              </a:ext>
            </a:extLst>
          </p:cNvPr>
          <p:cNvSpPr>
            <a:spLocks noGrp="1"/>
          </p:cNvSpPr>
          <p:nvPr>
            <p:ph type="body" sz="quarter" idx="16" hasCustomPrompt="1"/>
          </p:nvPr>
        </p:nvSpPr>
        <p:spPr>
          <a:xfrm>
            <a:off x="3460441" y="3200400"/>
            <a:ext cx="2228850" cy="2000250"/>
          </a:xfrm>
          <a:prstGeom prst="rect">
            <a:avLst/>
          </a:prstGeom>
        </p:spPr>
        <p:txBody>
          <a:bodyPr/>
          <a:lstStyle>
            <a:lvl1pPr marL="0" indent="0" algn="ctr">
              <a:buFontTx/>
              <a:buNone/>
              <a:defRPr sz="1800"/>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Insert statistic here. Highlight parts of text in green, for emphasis.</a:t>
            </a:r>
          </a:p>
        </p:txBody>
      </p:sp>
      <p:sp>
        <p:nvSpPr>
          <p:cNvPr id="23" name="Text Placeholder 13">
            <a:extLst>
              <a:ext uri="{FF2B5EF4-FFF2-40B4-BE49-F238E27FC236}">
                <a16:creationId xmlns:a16="http://schemas.microsoft.com/office/drawing/2014/main" id="{8120778D-42CA-7743-A5D3-74184A7B15EC}"/>
              </a:ext>
            </a:extLst>
          </p:cNvPr>
          <p:cNvSpPr>
            <a:spLocks noGrp="1"/>
          </p:cNvSpPr>
          <p:nvPr>
            <p:ph type="body" sz="quarter" idx="17" hasCustomPrompt="1"/>
          </p:nvPr>
        </p:nvSpPr>
        <p:spPr>
          <a:xfrm>
            <a:off x="6286501" y="3200400"/>
            <a:ext cx="2228850" cy="2000250"/>
          </a:xfrm>
          <a:prstGeom prst="rect">
            <a:avLst/>
          </a:prstGeom>
        </p:spPr>
        <p:txBody>
          <a:bodyPr/>
          <a:lstStyle>
            <a:lvl1pPr marL="0" indent="0" algn="ctr">
              <a:buFontTx/>
              <a:buNone/>
              <a:defRPr sz="1800"/>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Insert statistic here. Highlight parts of text in green, for emphasis.</a:t>
            </a:r>
          </a:p>
        </p:txBody>
      </p:sp>
      <p:sp>
        <p:nvSpPr>
          <p:cNvPr id="24" name="Text Placeholder 13">
            <a:extLst>
              <a:ext uri="{FF2B5EF4-FFF2-40B4-BE49-F238E27FC236}">
                <a16:creationId xmlns:a16="http://schemas.microsoft.com/office/drawing/2014/main" id="{17AD4B26-415B-434F-A416-F9A9875FF0D2}"/>
              </a:ext>
            </a:extLst>
          </p:cNvPr>
          <p:cNvSpPr>
            <a:spLocks noGrp="1"/>
          </p:cNvSpPr>
          <p:nvPr>
            <p:ph type="body" sz="quarter" idx="18" hasCustomPrompt="1"/>
          </p:nvPr>
        </p:nvSpPr>
        <p:spPr>
          <a:xfrm>
            <a:off x="634381" y="2021840"/>
            <a:ext cx="2228850" cy="1178560"/>
          </a:xfrm>
          <a:prstGeom prst="rect">
            <a:avLst/>
          </a:prstGeom>
        </p:spPr>
        <p:txBody>
          <a:bodyPr/>
          <a:lstStyle>
            <a:lvl1pPr marL="0" indent="0" algn="ctr">
              <a:buFontTx/>
              <a:buNone/>
              <a:defRPr sz="5250">
                <a:solidFill>
                  <a:schemeClr val="accent1"/>
                </a:solidFill>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a:t>
            </a:r>
          </a:p>
        </p:txBody>
      </p:sp>
      <p:sp>
        <p:nvSpPr>
          <p:cNvPr id="26" name="Text Placeholder 13">
            <a:extLst>
              <a:ext uri="{FF2B5EF4-FFF2-40B4-BE49-F238E27FC236}">
                <a16:creationId xmlns:a16="http://schemas.microsoft.com/office/drawing/2014/main" id="{4B4D4C22-7B7F-754D-AEE4-88458013F44C}"/>
              </a:ext>
            </a:extLst>
          </p:cNvPr>
          <p:cNvSpPr>
            <a:spLocks noGrp="1"/>
          </p:cNvSpPr>
          <p:nvPr>
            <p:ph type="body" sz="quarter" idx="19" hasCustomPrompt="1"/>
          </p:nvPr>
        </p:nvSpPr>
        <p:spPr>
          <a:xfrm>
            <a:off x="3460441" y="2021840"/>
            <a:ext cx="2228850" cy="1178560"/>
          </a:xfrm>
          <a:prstGeom prst="rect">
            <a:avLst/>
          </a:prstGeom>
        </p:spPr>
        <p:txBody>
          <a:bodyPr/>
          <a:lstStyle>
            <a:lvl1pPr marL="0" indent="0" algn="ctr">
              <a:buFontTx/>
              <a:buNone/>
              <a:defRPr sz="5250">
                <a:solidFill>
                  <a:schemeClr val="accent1"/>
                </a:solidFill>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a:t>
            </a:r>
          </a:p>
        </p:txBody>
      </p:sp>
      <p:sp>
        <p:nvSpPr>
          <p:cNvPr id="28" name="Text Placeholder 13">
            <a:extLst>
              <a:ext uri="{FF2B5EF4-FFF2-40B4-BE49-F238E27FC236}">
                <a16:creationId xmlns:a16="http://schemas.microsoft.com/office/drawing/2014/main" id="{85473A3D-B039-9A4C-87E7-1F9E2F96D433}"/>
              </a:ext>
            </a:extLst>
          </p:cNvPr>
          <p:cNvSpPr>
            <a:spLocks noGrp="1"/>
          </p:cNvSpPr>
          <p:nvPr>
            <p:ph type="body" sz="quarter" idx="20" hasCustomPrompt="1"/>
          </p:nvPr>
        </p:nvSpPr>
        <p:spPr>
          <a:xfrm>
            <a:off x="6286501" y="2021840"/>
            <a:ext cx="2228850" cy="1178560"/>
          </a:xfrm>
          <a:prstGeom prst="rect">
            <a:avLst/>
          </a:prstGeom>
        </p:spPr>
        <p:txBody>
          <a:bodyPr/>
          <a:lstStyle>
            <a:lvl1pPr marL="0" indent="0" algn="ctr">
              <a:buFontTx/>
              <a:buNone/>
              <a:defRPr sz="5250">
                <a:solidFill>
                  <a:schemeClr val="accent1"/>
                </a:solidFill>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a:t>
            </a:r>
          </a:p>
        </p:txBody>
      </p:sp>
    </p:spTree>
    <p:extLst>
      <p:ext uri="{BB962C8B-B14F-4D97-AF65-F5344CB8AC3E}">
        <p14:creationId xmlns:p14="http://schemas.microsoft.com/office/powerpoint/2010/main" val="401230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xfrm>
            <a:off x="155815" y="0"/>
            <a:ext cx="7029450" cy="1091684"/>
          </a:xfrm>
        </p:spPr>
        <p:txBody>
          <a:bodyPr anchor="t">
            <a:normAutofit/>
          </a:bodyPr>
          <a:lstStyle>
            <a:lvl1pPr>
              <a:lnSpc>
                <a:spcPct val="100000"/>
              </a:lnSpc>
              <a:defRPr sz="1350">
                <a:solidFill>
                  <a:schemeClr val="bg1"/>
                </a:solidFill>
                <a:latin typeface="Georgia" panose="02040502050405020303" pitchFamily="18" charset="0"/>
              </a:defRPr>
            </a:lvl1pPr>
          </a:lstStyle>
          <a:p>
            <a:r>
              <a:rPr lang="en-US" dirty="0"/>
              <a:t>Click to edit Master title style</a:t>
            </a:r>
          </a:p>
        </p:txBody>
      </p:sp>
      <p:sp>
        <p:nvSpPr>
          <p:cNvPr id="2" name="Rectangle 1">
            <a:extLst>
              <a:ext uri="{FF2B5EF4-FFF2-40B4-BE49-F238E27FC236}">
                <a16:creationId xmlns:a16="http://schemas.microsoft.com/office/drawing/2014/main" id="{77FD8ACD-1260-4CB7-86E3-F5B6393886B0}"/>
              </a:ext>
            </a:extLst>
          </p:cNvPr>
          <p:cNvSpPr/>
          <p:nvPr userDrawn="1"/>
        </p:nvSpPr>
        <p:spPr>
          <a:xfrm>
            <a:off x="4409624" y="6488668"/>
            <a:ext cx="466794" cy="369332"/>
          </a:xfrm>
          <a:prstGeom prst="rect">
            <a:avLst/>
          </a:prstGeom>
        </p:spPr>
        <p:txBody>
          <a:bodyPr wrap="none">
            <a:spAutoFit/>
          </a:body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164696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ackground Green Footer">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A27D4A9-B889-6741-84B8-37A9ABAF2A28}"/>
              </a:ext>
            </a:extLst>
          </p:cNvPr>
          <p:cNvGrpSpPr/>
          <p:nvPr userDrawn="1"/>
        </p:nvGrpSpPr>
        <p:grpSpPr>
          <a:xfrm>
            <a:off x="8575004" y="6645791"/>
            <a:ext cx="449565" cy="141585"/>
            <a:chOff x="10898248" y="6476698"/>
            <a:chExt cx="1145347" cy="270605"/>
          </a:xfrm>
        </p:grpSpPr>
        <p:sp>
          <p:nvSpPr>
            <p:cNvPr id="6" name="Freeform 3">
              <a:extLst>
                <a:ext uri="{FF2B5EF4-FFF2-40B4-BE49-F238E27FC236}">
                  <a16:creationId xmlns:a16="http://schemas.microsoft.com/office/drawing/2014/main" id="{763BA9EE-F572-5140-BAF8-437B61966191}"/>
                </a:ext>
              </a:extLst>
            </p:cNvPr>
            <p:cNvSpPr>
              <a:spLocks noChangeArrowheads="1"/>
            </p:cNvSpPr>
            <p:nvPr/>
          </p:nvSpPr>
          <p:spPr bwMode="auto">
            <a:xfrm>
              <a:off x="10898248" y="6505368"/>
              <a:ext cx="157369" cy="223536"/>
            </a:xfrm>
            <a:custGeom>
              <a:avLst/>
              <a:gdLst>
                <a:gd name="T0" fmla="*/ 724 w 780"/>
                <a:gd name="T1" fmla="*/ 778 h 1107"/>
                <a:gd name="T2" fmla="*/ 574 w 780"/>
                <a:gd name="T3" fmla="*/ 778 h 1107"/>
                <a:gd name="T4" fmla="*/ 533 w 780"/>
                <a:gd name="T5" fmla="*/ 1106 h 1107"/>
                <a:gd name="T6" fmla="*/ 410 w 780"/>
                <a:gd name="T7" fmla="*/ 1106 h 1107"/>
                <a:gd name="T8" fmla="*/ 451 w 780"/>
                <a:gd name="T9" fmla="*/ 778 h 1107"/>
                <a:gd name="T10" fmla="*/ 273 w 780"/>
                <a:gd name="T11" fmla="*/ 778 h 1107"/>
                <a:gd name="T12" fmla="*/ 233 w 780"/>
                <a:gd name="T13" fmla="*/ 1106 h 1107"/>
                <a:gd name="T14" fmla="*/ 109 w 780"/>
                <a:gd name="T15" fmla="*/ 1106 h 1107"/>
                <a:gd name="T16" fmla="*/ 150 w 780"/>
                <a:gd name="T17" fmla="*/ 778 h 1107"/>
                <a:gd name="T18" fmla="*/ 0 w 780"/>
                <a:gd name="T19" fmla="*/ 778 h 1107"/>
                <a:gd name="T20" fmla="*/ 0 w 780"/>
                <a:gd name="T21" fmla="*/ 655 h 1107"/>
                <a:gd name="T22" fmla="*/ 164 w 780"/>
                <a:gd name="T23" fmla="*/ 655 h 1107"/>
                <a:gd name="T24" fmla="*/ 192 w 780"/>
                <a:gd name="T25" fmla="*/ 450 h 1107"/>
                <a:gd name="T26" fmla="*/ 55 w 780"/>
                <a:gd name="T27" fmla="*/ 450 h 1107"/>
                <a:gd name="T28" fmla="*/ 55 w 780"/>
                <a:gd name="T29" fmla="*/ 342 h 1107"/>
                <a:gd name="T30" fmla="*/ 219 w 780"/>
                <a:gd name="T31" fmla="*/ 342 h 1107"/>
                <a:gd name="T32" fmla="*/ 260 w 780"/>
                <a:gd name="T33" fmla="*/ 0 h 1107"/>
                <a:gd name="T34" fmla="*/ 382 w 780"/>
                <a:gd name="T35" fmla="*/ 0 h 1107"/>
                <a:gd name="T36" fmla="*/ 342 w 780"/>
                <a:gd name="T37" fmla="*/ 342 h 1107"/>
                <a:gd name="T38" fmla="*/ 506 w 780"/>
                <a:gd name="T39" fmla="*/ 342 h 1107"/>
                <a:gd name="T40" fmla="*/ 560 w 780"/>
                <a:gd name="T41" fmla="*/ 0 h 1107"/>
                <a:gd name="T42" fmla="*/ 683 w 780"/>
                <a:gd name="T43" fmla="*/ 0 h 1107"/>
                <a:gd name="T44" fmla="*/ 642 w 780"/>
                <a:gd name="T45" fmla="*/ 342 h 1107"/>
                <a:gd name="T46" fmla="*/ 779 w 780"/>
                <a:gd name="T47" fmla="*/ 342 h 1107"/>
                <a:gd name="T48" fmla="*/ 779 w 780"/>
                <a:gd name="T49" fmla="*/ 450 h 1107"/>
                <a:gd name="T50" fmla="*/ 615 w 780"/>
                <a:gd name="T51" fmla="*/ 450 h 1107"/>
                <a:gd name="T52" fmla="*/ 587 w 780"/>
                <a:gd name="T53" fmla="*/ 655 h 1107"/>
                <a:gd name="T54" fmla="*/ 724 w 780"/>
                <a:gd name="T55" fmla="*/ 655 h 1107"/>
                <a:gd name="T56" fmla="*/ 724 w 780"/>
                <a:gd name="T57" fmla="*/ 778 h 1107"/>
                <a:gd name="T58" fmla="*/ 328 w 780"/>
                <a:gd name="T59" fmla="*/ 450 h 1107"/>
                <a:gd name="T60" fmla="*/ 301 w 780"/>
                <a:gd name="T61" fmla="*/ 655 h 1107"/>
                <a:gd name="T62" fmla="*/ 465 w 780"/>
                <a:gd name="T63" fmla="*/ 655 h 1107"/>
                <a:gd name="T64" fmla="*/ 492 w 780"/>
                <a:gd name="T65" fmla="*/ 450 h 1107"/>
                <a:gd name="T66" fmla="*/ 328 w 780"/>
                <a:gd name="T67" fmla="*/ 450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1107">
                  <a:moveTo>
                    <a:pt x="724" y="778"/>
                  </a:moveTo>
                  <a:lnTo>
                    <a:pt x="574" y="778"/>
                  </a:lnTo>
                  <a:lnTo>
                    <a:pt x="533" y="1106"/>
                  </a:lnTo>
                  <a:lnTo>
                    <a:pt x="410" y="1106"/>
                  </a:lnTo>
                  <a:lnTo>
                    <a:pt x="451" y="778"/>
                  </a:lnTo>
                  <a:lnTo>
                    <a:pt x="273" y="778"/>
                  </a:lnTo>
                  <a:lnTo>
                    <a:pt x="233" y="1106"/>
                  </a:lnTo>
                  <a:lnTo>
                    <a:pt x="109" y="1106"/>
                  </a:lnTo>
                  <a:lnTo>
                    <a:pt x="150" y="778"/>
                  </a:lnTo>
                  <a:lnTo>
                    <a:pt x="0" y="778"/>
                  </a:lnTo>
                  <a:lnTo>
                    <a:pt x="0" y="655"/>
                  </a:lnTo>
                  <a:lnTo>
                    <a:pt x="164" y="655"/>
                  </a:lnTo>
                  <a:lnTo>
                    <a:pt x="192" y="450"/>
                  </a:lnTo>
                  <a:lnTo>
                    <a:pt x="55" y="450"/>
                  </a:lnTo>
                  <a:lnTo>
                    <a:pt x="55" y="342"/>
                  </a:lnTo>
                  <a:lnTo>
                    <a:pt x="219" y="342"/>
                  </a:lnTo>
                  <a:lnTo>
                    <a:pt x="260" y="0"/>
                  </a:lnTo>
                  <a:lnTo>
                    <a:pt x="382" y="0"/>
                  </a:lnTo>
                  <a:lnTo>
                    <a:pt x="342" y="342"/>
                  </a:lnTo>
                  <a:lnTo>
                    <a:pt x="506" y="342"/>
                  </a:lnTo>
                  <a:lnTo>
                    <a:pt x="560" y="0"/>
                  </a:lnTo>
                  <a:lnTo>
                    <a:pt x="683" y="0"/>
                  </a:lnTo>
                  <a:lnTo>
                    <a:pt x="642" y="342"/>
                  </a:lnTo>
                  <a:lnTo>
                    <a:pt x="779" y="342"/>
                  </a:lnTo>
                  <a:lnTo>
                    <a:pt x="779" y="450"/>
                  </a:lnTo>
                  <a:lnTo>
                    <a:pt x="615" y="450"/>
                  </a:lnTo>
                  <a:lnTo>
                    <a:pt x="587" y="655"/>
                  </a:lnTo>
                  <a:lnTo>
                    <a:pt x="724" y="655"/>
                  </a:lnTo>
                  <a:lnTo>
                    <a:pt x="724" y="778"/>
                  </a:lnTo>
                  <a:close/>
                  <a:moveTo>
                    <a:pt x="328" y="450"/>
                  </a:moveTo>
                  <a:lnTo>
                    <a:pt x="301" y="655"/>
                  </a:lnTo>
                  <a:lnTo>
                    <a:pt x="465" y="655"/>
                  </a:lnTo>
                  <a:lnTo>
                    <a:pt x="492" y="450"/>
                  </a:lnTo>
                  <a:lnTo>
                    <a:pt x="328" y="45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grpSp>
          <p:nvGrpSpPr>
            <p:cNvPr id="7" name="Group 16">
              <a:extLst>
                <a:ext uri="{FF2B5EF4-FFF2-40B4-BE49-F238E27FC236}">
                  <a16:creationId xmlns:a16="http://schemas.microsoft.com/office/drawing/2014/main" id="{75EB0B01-CFE9-AF44-AED3-8AEF7E511284}"/>
                </a:ext>
              </a:extLst>
            </p:cNvPr>
            <p:cNvGrpSpPr>
              <a:grpSpLocks/>
            </p:cNvGrpSpPr>
            <p:nvPr userDrawn="1"/>
          </p:nvGrpSpPr>
          <p:grpSpPr bwMode="auto">
            <a:xfrm>
              <a:off x="11122907" y="6476698"/>
              <a:ext cx="920688" cy="270605"/>
              <a:chOff x="1795" y="1426"/>
              <a:chExt cx="1167" cy="343"/>
            </a:xfrm>
            <a:solidFill>
              <a:schemeClr val="bg1"/>
            </a:solidFill>
          </p:grpSpPr>
          <p:sp>
            <p:nvSpPr>
              <p:cNvPr id="8" name="Freeform 19">
                <a:extLst>
                  <a:ext uri="{FF2B5EF4-FFF2-40B4-BE49-F238E27FC236}">
                    <a16:creationId xmlns:a16="http://schemas.microsoft.com/office/drawing/2014/main" id="{C888062D-4AE4-DA4A-9767-36E268FC8563}"/>
                  </a:ext>
                </a:extLst>
              </p:cNvPr>
              <p:cNvSpPr>
                <a:spLocks noChangeArrowheads="1"/>
              </p:cNvSpPr>
              <p:nvPr/>
            </p:nvSpPr>
            <p:spPr bwMode="auto">
              <a:xfrm>
                <a:off x="2854" y="1522"/>
                <a:ext cx="108" cy="235"/>
              </a:xfrm>
              <a:custGeom>
                <a:avLst/>
                <a:gdLst>
                  <a:gd name="T0" fmla="*/ 0 w 479"/>
                  <a:gd name="T1" fmla="*/ 0 h 1039"/>
                  <a:gd name="T2" fmla="*/ 0 w 479"/>
                  <a:gd name="T3" fmla="*/ 0 h 1039"/>
                  <a:gd name="T4" fmla="*/ 478 w 479"/>
                  <a:gd name="T5" fmla="*/ 519 h 1039"/>
                  <a:gd name="T6" fmla="*/ 478 w 479"/>
                  <a:gd name="T7" fmla="*/ 1038 h 1039"/>
                  <a:gd name="T8" fmla="*/ 273 w 479"/>
                  <a:gd name="T9" fmla="*/ 1038 h 1039"/>
                  <a:gd name="T10" fmla="*/ 273 w 479"/>
                  <a:gd name="T11" fmla="*/ 560 h 1039"/>
                  <a:gd name="T12" fmla="*/ 0 w 479"/>
                  <a:gd name="T13" fmla="*/ 205 h 1039"/>
                  <a:gd name="T14" fmla="*/ 0 w 479"/>
                  <a:gd name="T15" fmla="*/ 0 h 1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1039">
                    <a:moveTo>
                      <a:pt x="0" y="0"/>
                    </a:moveTo>
                    <a:lnTo>
                      <a:pt x="0" y="0"/>
                    </a:lnTo>
                    <a:cubicBezTo>
                      <a:pt x="342" y="0"/>
                      <a:pt x="478" y="260"/>
                      <a:pt x="478" y="519"/>
                    </a:cubicBezTo>
                    <a:cubicBezTo>
                      <a:pt x="478" y="1038"/>
                      <a:pt x="478" y="1038"/>
                      <a:pt x="478" y="1038"/>
                    </a:cubicBezTo>
                    <a:cubicBezTo>
                      <a:pt x="273" y="1038"/>
                      <a:pt x="273" y="1038"/>
                      <a:pt x="273" y="1038"/>
                    </a:cubicBezTo>
                    <a:cubicBezTo>
                      <a:pt x="273" y="560"/>
                      <a:pt x="273" y="560"/>
                      <a:pt x="273" y="560"/>
                    </a:cubicBezTo>
                    <a:cubicBezTo>
                      <a:pt x="273" y="369"/>
                      <a:pt x="205" y="205"/>
                      <a:pt x="0" y="205"/>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sp>
            <p:nvSpPr>
              <p:cNvPr id="9" name="Freeform 20">
                <a:extLst>
                  <a:ext uri="{FF2B5EF4-FFF2-40B4-BE49-F238E27FC236}">
                    <a16:creationId xmlns:a16="http://schemas.microsoft.com/office/drawing/2014/main" id="{1B9AAE59-CA24-7442-8436-5D9C14CA4754}"/>
                  </a:ext>
                </a:extLst>
              </p:cNvPr>
              <p:cNvSpPr>
                <a:spLocks noChangeArrowheads="1"/>
              </p:cNvSpPr>
              <p:nvPr/>
            </p:nvSpPr>
            <p:spPr bwMode="auto">
              <a:xfrm>
                <a:off x="2749" y="1522"/>
                <a:ext cx="104" cy="235"/>
              </a:xfrm>
              <a:custGeom>
                <a:avLst/>
                <a:gdLst>
                  <a:gd name="T0" fmla="*/ 464 w 465"/>
                  <a:gd name="T1" fmla="*/ 205 h 1039"/>
                  <a:gd name="T2" fmla="*/ 464 w 465"/>
                  <a:gd name="T3" fmla="*/ 205 h 1039"/>
                  <a:gd name="T4" fmla="*/ 205 w 465"/>
                  <a:gd name="T5" fmla="*/ 560 h 1039"/>
                  <a:gd name="T6" fmla="*/ 205 w 465"/>
                  <a:gd name="T7" fmla="*/ 1038 h 1039"/>
                  <a:gd name="T8" fmla="*/ 0 w 465"/>
                  <a:gd name="T9" fmla="*/ 1038 h 1039"/>
                  <a:gd name="T10" fmla="*/ 0 w 465"/>
                  <a:gd name="T11" fmla="*/ 519 h 1039"/>
                  <a:gd name="T12" fmla="*/ 464 w 465"/>
                  <a:gd name="T13" fmla="*/ 0 h 1039"/>
                  <a:gd name="T14" fmla="*/ 464 w 465"/>
                  <a:gd name="T15" fmla="*/ 205 h 1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1039">
                    <a:moveTo>
                      <a:pt x="464" y="205"/>
                    </a:moveTo>
                    <a:lnTo>
                      <a:pt x="464" y="205"/>
                    </a:lnTo>
                    <a:cubicBezTo>
                      <a:pt x="273" y="205"/>
                      <a:pt x="205" y="369"/>
                      <a:pt x="205" y="560"/>
                    </a:cubicBezTo>
                    <a:cubicBezTo>
                      <a:pt x="205" y="1038"/>
                      <a:pt x="205" y="1038"/>
                      <a:pt x="205" y="1038"/>
                    </a:cubicBezTo>
                    <a:cubicBezTo>
                      <a:pt x="0" y="1038"/>
                      <a:pt x="0" y="1038"/>
                      <a:pt x="0" y="1038"/>
                    </a:cubicBezTo>
                    <a:cubicBezTo>
                      <a:pt x="0" y="519"/>
                      <a:pt x="0" y="519"/>
                      <a:pt x="0" y="519"/>
                    </a:cubicBezTo>
                    <a:cubicBezTo>
                      <a:pt x="0" y="260"/>
                      <a:pt x="137" y="14"/>
                      <a:pt x="464" y="0"/>
                    </a:cubicBezTo>
                    <a:lnTo>
                      <a:pt x="464" y="20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sp>
            <p:nvSpPr>
              <p:cNvPr id="10" name="Freeform 21">
                <a:extLst>
                  <a:ext uri="{FF2B5EF4-FFF2-40B4-BE49-F238E27FC236}">
                    <a16:creationId xmlns:a16="http://schemas.microsoft.com/office/drawing/2014/main" id="{5ABB9F66-CC09-A14A-A207-BC20C2FC13C2}"/>
                  </a:ext>
                </a:extLst>
              </p:cNvPr>
              <p:cNvSpPr>
                <a:spLocks noChangeArrowheads="1"/>
              </p:cNvSpPr>
              <p:nvPr/>
            </p:nvSpPr>
            <p:spPr bwMode="auto">
              <a:xfrm>
                <a:off x="1795" y="1426"/>
                <a:ext cx="238" cy="343"/>
              </a:xfrm>
              <a:custGeom>
                <a:avLst/>
                <a:gdLst>
                  <a:gd name="T0" fmla="*/ 478 w 1052"/>
                  <a:gd name="T1" fmla="*/ 1515 h 1516"/>
                  <a:gd name="T2" fmla="*/ 478 w 1052"/>
                  <a:gd name="T3" fmla="*/ 1515 h 1516"/>
                  <a:gd name="T4" fmla="*/ 1051 w 1052"/>
                  <a:gd name="T5" fmla="*/ 969 h 1516"/>
                  <a:gd name="T6" fmla="*/ 478 w 1052"/>
                  <a:gd name="T7" fmla="*/ 410 h 1516"/>
                  <a:gd name="T8" fmla="*/ 205 w 1052"/>
                  <a:gd name="T9" fmla="*/ 519 h 1516"/>
                  <a:gd name="T10" fmla="*/ 205 w 1052"/>
                  <a:gd name="T11" fmla="*/ 14 h 1516"/>
                  <a:gd name="T12" fmla="*/ 0 w 1052"/>
                  <a:gd name="T13" fmla="*/ 0 h 1516"/>
                  <a:gd name="T14" fmla="*/ 0 w 1052"/>
                  <a:gd name="T15" fmla="*/ 819 h 1516"/>
                  <a:gd name="T16" fmla="*/ 0 w 1052"/>
                  <a:gd name="T17" fmla="*/ 819 h 1516"/>
                  <a:gd name="T18" fmla="*/ 0 w 1052"/>
                  <a:gd name="T19" fmla="*/ 1201 h 1516"/>
                  <a:gd name="T20" fmla="*/ 478 w 1052"/>
                  <a:gd name="T21" fmla="*/ 1515 h 1516"/>
                  <a:gd name="T22" fmla="*/ 205 w 1052"/>
                  <a:gd name="T23" fmla="*/ 1161 h 1516"/>
                  <a:gd name="T24" fmla="*/ 205 w 1052"/>
                  <a:gd name="T25" fmla="*/ 1161 h 1516"/>
                  <a:gd name="T26" fmla="*/ 205 w 1052"/>
                  <a:gd name="T27" fmla="*/ 819 h 1516"/>
                  <a:gd name="T28" fmla="*/ 205 w 1052"/>
                  <a:gd name="T29" fmla="*/ 819 h 1516"/>
                  <a:gd name="T30" fmla="*/ 205 w 1052"/>
                  <a:gd name="T31" fmla="*/ 778 h 1516"/>
                  <a:gd name="T32" fmla="*/ 451 w 1052"/>
                  <a:gd name="T33" fmla="*/ 628 h 1516"/>
                  <a:gd name="T34" fmla="*/ 847 w 1052"/>
                  <a:gd name="T35" fmla="*/ 969 h 1516"/>
                  <a:gd name="T36" fmla="*/ 465 w 1052"/>
                  <a:gd name="T37" fmla="*/ 1310 h 1516"/>
                  <a:gd name="T38" fmla="*/ 205 w 1052"/>
                  <a:gd name="T39" fmla="*/ 1161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2" h="1516">
                    <a:moveTo>
                      <a:pt x="478" y="1515"/>
                    </a:moveTo>
                    <a:lnTo>
                      <a:pt x="478" y="1515"/>
                    </a:lnTo>
                    <a:cubicBezTo>
                      <a:pt x="833" y="1515"/>
                      <a:pt x="1051" y="1256"/>
                      <a:pt x="1051" y="969"/>
                    </a:cubicBezTo>
                    <a:cubicBezTo>
                      <a:pt x="1051" y="655"/>
                      <a:pt x="833" y="396"/>
                      <a:pt x="478" y="410"/>
                    </a:cubicBezTo>
                    <a:cubicBezTo>
                      <a:pt x="369" y="423"/>
                      <a:pt x="273" y="464"/>
                      <a:pt x="205" y="519"/>
                    </a:cubicBezTo>
                    <a:cubicBezTo>
                      <a:pt x="205" y="14"/>
                      <a:pt x="205" y="14"/>
                      <a:pt x="205" y="14"/>
                    </a:cubicBezTo>
                    <a:cubicBezTo>
                      <a:pt x="0" y="0"/>
                      <a:pt x="0" y="0"/>
                      <a:pt x="0" y="0"/>
                    </a:cubicBezTo>
                    <a:cubicBezTo>
                      <a:pt x="0" y="819"/>
                      <a:pt x="0" y="819"/>
                      <a:pt x="0" y="819"/>
                    </a:cubicBezTo>
                    <a:lnTo>
                      <a:pt x="0" y="819"/>
                    </a:lnTo>
                    <a:cubicBezTo>
                      <a:pt x="0" y="1201"/>
                      <a:pt x="0" y="1201"/>
                      <a:pt x="0" y="1201"/>
                    </a:cubicBezTo>
                    <a:cubicBezTo>
                      <a:pt x="0" y="1201"/>
                      <a:pt x="123" y="1515"/>
                      <a:pt x="478" y="1515"/>
                    </a:cubicBezTo>
                    <a:close/>
                    <a:moveTo>
                      <a:pt x="205" y="1161"/>
                    </a:moveTo>
                    <a:lnTo>
                      <a:pt x="205" y="1161"/>
                    </a:lnTo>
                    <a:cubicBezTo>
                      <a:pt x="205" y="819"/>
                      <a:pt x="205" y="819"/>
                      <a:pt x="205" y="819"/>
                    </a:cubicBezTo>
                    <a:lnTo>
                      <a:pt x="205" y="819"/>
                    </a:lnTo>
                    <a:cubicBezTo>
                      <a:pt x="205" y="778"/>
                      <a:pt x="205" y="778"/>
                      <a:pt x="205" y="778"/>
                    </a:cubicBezTo>
                    <a:cubicBezTo>
                      <a:pt x="260" y="710"/>
                      <a:pt x="355" y="642"/>
                      <a:pt x="451" y="628"/>
                    </a:cubicBezTo>
                    <a:cubicBezTo>
                      <a:pt x="697" y="601"/>
                      <a:pt x="847" y="792"/>
                      <a:pt x="847" y="969"/>
                    </a:cubicBezTo>
                    <a:cubicBezTo>
                      <a:pt x="847" y="1147"/>
                      <a:pt x="683" y="1338"/>
                      <a:pt x="465" y="1310"/>
                    </a:cubicBezTo>
                    <a:cubicBezTo>
                      <a:pt x="355" y="1297"/>
                      <a:pt x="260" y="1229"/>
                      <a:pt x="205" y="116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sp>
            <p:nvSpPr>
              <p:cNvPr id="11" name="Freeform 22">
                <a:extLst>
                  <a:ext uri="{FF2B5EF4-FFF2-40B4-BE49-F238E27FC236}">
                    <a16:creationId xmlns:a16="http://schemas.microsoft.com/office/drawing/2014/main" id="{B67583D1-F981-9244-AE0D-7136E99930A2}"/>
                  </a:ext>
                </a:extLst>
              </p:cNvPr>
              <p:cNvSpPr>
                <a:spLocks noChangeArrowheads="1"/>
              </p:cNvSpPr>
              <p:nvPr/>
            </p:nvSpPr>
            <p:spPr bwMode="auto">
              <a:xfrm>
                <a:off x="2049" y="1429"/>
                <a:ext cx="238" cy="340"/>
              </a:xfrm>
              <a:custGeom>
                <a:avLst/>
                <a:gdLst>
                  <a:gd name="T0" fmla="*/ 477 w 1052"/>
                  <a:gd name="T1" fmla="*/ 1501 h 1502"/>
                  <a:gd name="T2" fmla="*/ 477 w 1052"/>
                  <a:gd name="T3" fmla="*/ 1501 h 1502"/>
                  <a:gd name="T4" fmla="*/ 1051 w 1052"/>
                  <a:gd name="T5" fmla="*/ 955 h 1502"/>
                  <a:gd name="T6" fmla="*/ 477 w 1052"/>
                  <a:gd name="T7" fmla="*/ 409 h 1502"/>
                  <a:gd name="T8" fmla="*/ 204 w 1052"/>
                  <a:gd name="T9" fmla="*/ 505 h 1502"/>
                  <a:gd name="T10" fmla="*/ 204 w 1052"/>
                  <a:gd name="T11" fmla="*/ 0 h 1502"/>
                  <a:gd name="T12" fmla="*/ 0 w 1052"/>
                  <a:gd name="T13" fmla="*/ 0 h 1502"/>
                  <a:gd name="T14" fmla="*/ 0 w 1052"/>
                  <a:gd name="T15" fmla="*/ 805 h 1502"/>
                  <a:gd name="T16" fmla="*/ 0 w 1052"/>
                  <a:gd name="T17" fmla="*/ 805 h 1502"/>
                  <a:gd name="T18" fmla="*/ 0 w 1052"/>
                  <a:gd name="T19" fmla="*/ 1187 h 1502"/>
                  <a:gd name="T20" fmla="*/ 477 w 1052"/>
                  <a:gd name="T21" fmla="*/ 1501 h 1502"/>
                  <a:gd name="T22" fmla="*/ 204 w 1052"/>
                  <a:gd name="T23" fmla="*/ 1147 h 1502"/>
                  <a:gd name="T24" fmla="*/ 204 w 1052"/>
                  <a:gd name="T25" fmla="*/ 1147 h 1502"/>
                  <a:gd name="T26" fmla="*/ 204 w 1052"/>
                  <a:gd name="T27" fmla="*/ 805 h 1502"/>
                  <a:gd name="T28" fmla="*/ 204 w 1052"/>
                  <a:gd name="T29" fmla="*/ 805 h 1502"/>
                  <a:gd name="T30" fmla="*/ 204 w 1052"/>
                  <a:gd name="T31" fmla="*/ 764 h 1502"/>
                  <a:gd name="T32" fmla="*/ 450 w 1052"/>
                  <a:gd name="T33" fmla="*/ 614 h 1502"/>
                  <a:gd name="T34" fmla="*/ 846 w 1052"/>
                  <a:gd name="T35" fmla="*/ 955 h 1502"/>
                  <a:gd name="T36" fmla="*/ 464 w 1052"/>
                  <a:gd name="T37" fmla="*/ 1296 h 1502"/>
                  <a:gd name="T38" fmla="*/ 204 w 1052"/>
                  <a:gd name="T39" fmla="*/ 1147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2" h="1502">
                    <a:moveTo>
                      <a:pt x="477" y="1501"/>
                    </a:moveTo>
                    <a:lnTo>
                      <a:pt x="477" y="1501"/>
                    </a:lnTo>
                    <a:cubicBezTo>
                      <a:pt x="833" y="1501"/>
                      <a:pt x="1051" y="1256"/>
                      <a:pt x="1051" y="955"/>
                    </a:cubicBezTo>
                    <a:cubicBezTo>
                      <a:pt x="1051" y="641"/>
                      <a:pt x="833" y="382"/>
                      <a:pt x="477" y="409"/>
                    </a:cubicBezTo>
                    <a:cubicBezTo>
                      <a:pt x="368" y="409"/>
                      <a:pt x="273" y="450"/>
                      <a:pt x="204" y="505"/>
                    </a:cubicBezTo>
                    <a:cubicBezTo>
                      <a:pt x="204" y="0"/>
                      <a:pt x="204" y="0"/>
                      <a:pt x="204" y="0"/>
                    </a:cubicBezTo>
                    <a:cubicBezTo>
                      <a:pt x="0" y="0"/>
                      <a:pt x="0" y="0"/>
                      <a:pt x="0" y="0"/>
                    </a:cubicBezTo>
                    <a:cubicBezTo>
                      <a:pt x="0" y="805"/>
                      <a:pt x="0" y="805"/>
                      <a:pt x="0" y="805"/>
                    </a:cubicBezTo>
                    <a:lnTo>
                      <a:pt x="0" y="805"/>
                    </a:lnTo>
                    <a:cubicBezTo>
                      <a:pt x="0" y="1187"/>
                      <a:pt x="0" y="1187"/>
                      <a:pt x="0" y="1187"/>
                    </a:cubicBezTo>
                    <a:cubicBezTo>
                      <a:pt x="0" y="1187"/>
                      <a:pt x="123" y="1501"/>
                      <a:pt x="477" y="1501"/>
                    </a:cubicBezTo>
                    <a:close/>
                    <a:moveTo>
                      <a:pt x="204" y="1147"/>
                    </a:moveTo>
                    <a:lnTo>
                      <a:pt x="204" y="1147"/>
                    </a:lnTo>
                    <a:cubicBezTo>
                      <a:pt x="204" y="805"/>
                      <a:pt x="204" y="805"/>
                      <a:pt x="204" y="805"/>
                    </a:cubicBezTo>
                    <a:lnTo>
                      <a:pt x="204" y="805"/>
                    </a:lnTo>
                    <a:cubicBezTo>
                      <a:pt x="204" y="764"/>
                      <a:pt x="204" y="764"/>
                      <a:pt x="204" y="764"/>
                    </a:cubicBezTo>
                    <a:cubicBezTo>
                      <a:pt x="259" y="696"/>
                      <a:pt x="355" y="628"/>
                      <a:pt x="450" y="614"/>
                    </a:cubicBezTo>
                    <a:cubicBezTo>
                      <a:pt x="696" y="587"/>
                      <a:pt x="846" y="778"/>
                      <a:pt x="846" y="955"/>
                    </a:cubicBezTo>
                    <a:cubicBezTo>
                      <a:pt x="846" y="1133"/>
                      <a:pt x="682" y="1324"/>
                      <a:pt x="464" y="1296"/>
                    </a:cubicBezTo>
                    <a:cubicBezTo>
                      <a:pt x="355" y="1283"/>
                      <a:pt x="259" y="1215"/>
                      <a:pt x="204" y="114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sp>
            <p:nvSpPr>
              <p:cNvPr id="12" name="Freeform 23">
                <a:extLst>
                  <a:ext uri="{FF2B5EF4-FFF2-40B4-BE49-F238E27FC236}">
                    <a16:creationId xmlns:a16="http://schemas.microsoft.com/office/drawing/2014/main" id="{79825AA1-E530-5445-A116-AE00024BFE5D}"/>
                  </a:ext>
                </a:extLst>
              </p:cNvPr>
              <p:cNvSpPr>
                <a:spLocks noChangeArrowheads="1"/>
              </p:cNvSpPr>
              <p:nvPr/>
            </p:nvSpPr>
            <p:spPr bwMode="auto">
              <a:xfrm>
                <a:off x="2489" y="1522"/>
                <a:ext cx="244" cy="241"/>
              </a:xfrm>
              <a:custGeom>
                <a:avLst/>
                <a:gdLst>
                  <a:gd name="T0" fmla="*/ 1079 w 1080"/>
                  <a:gd name="T1" fmla="*/ 533 h 1066"/>
                  <a:gd name="T2" fmla="*/ 1079 w 1080"/>
                  <a:gd name="T3" fmla="*/ 533 h 1066"/>
                  <a:gd name="T4" fmla="*/ 546 w 1080"/>
                  <a:gd name="T5" fmla="*/ 1065 h 1066"/>
                  <a:gd name="T6" fmla="*/ 0 w 1080"/>
                  <a:gd name="T7" fmla="*/ 533 h 1066"/>
                  <a:gd name="T8" fmla="*/ 546 w 1080"/>
                  <a:gd name="T9" fmla="*/ 0 h 1066"/>
                  <a:gd name="T10" fmla="*/ 1079 w 1080"/>
                  <a:gd name="T11" fmla="*/ 533 h 1066"/>
                  <a:gd name="T12" fmla="*/ 546 w 1080"/>
                  <a:gd name="T13" fmla="*/ 205 h 1066"/>
                  <a:gd name="T14" fmla="*/ 546 w 1080"/>
                  <a:gd name="T15" fmla="*/ 205 h 1066"/>
                  <a:gd name="T16" fmla="*/ 219 w 1080"/>
                  <a:gd name="T17" fmla="*/ 533 h 1066"/>
                  <a:gd name="T18" fmla="*/ 546 w 1080"/>
                  <a:gd name="T19" fmla="*/ 860 h 1066"/>
                  <a:gd name="T20" fmla="*/ 874 w 1080"/>
                  <a:gd name="T21" fmla="*/ 533 h 1066"/>
                  <a:gd name="T22" fmla="*/ 546 w 1080"/>
                  <a:gd name="T23" fmla="*/ 205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0" h="1066">
                    <a:moveTo>
                      <a:pt x="1079" y="533"/>
                    </a:moveTo>
                    <a:lnTo>
                      <a:pt x="1079" y="533"/>
                    </a:lnTo>
                    <a:cubicBezTo>
                      <a:pt x="1079" y="833"/>
                      <a:pt x="833" y="1065"/>
                      <a:pt x="546" y="1065"/>
                    </a:cubicBezTo>
                    <a:cubicBezTo>
                      <a:pt x="246" y="1065"/>
                      <a:pt x="0" y="833"/>
                      <a:pt x="0" y="533"/>
                    </a:cubicBezTo>
                    <a:cubicBezTo>
                      <a:pt x="0" y="246"/>
                      <a:pt x="246" y="0"/>
                      <a:pt x="546" y="0"/>
                    </a:cubicBezTo>
                    <a:cubicBezTo>
                      <a:pt x="833" y="0"/>
                      <a:pt x="1079" y="246"/>
                      <a:pt x="1079" y="533"/>
                    </a:cubicBezTo>
                    <a:close/>
                    <a:moveTo>
                      <a:pt x="546" y="205"/>
                    </a:moveTo>
                    <a:lnTo>
                      <a:pt x="546" y="205"/>
                    </a:lnTo>
                    <a:cubicBezTo>
                      <a:pt x="355" y="205"/>
                      <a:pt x="219" y="355"/>
                      <a:pt x="219" y="533"/>
                    </a:cubicBezTo>
                    <a:cubicBezTo>
                      <a:pt x="219" y="724"/>
                      <a:pt x="355" y="860"/>
                      <a:pt x="546" y="860"/>
                    </a:cubicBezTo>
                    <a:cubicBezTo>
                      <a:pt x="724" y="860"/>
                      <a:pt x="874" y="724"/>
                      <a:pt x="874" y="533"/>
                    </a:cubicBezTo>
                    <a:cubicBezTo>
                      <a:pt x="874" y="355"/>
                      <a:pt x="724" y="205"/>
                      <a:pt x="546" y="20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sp>
            <p:nvSpPr>
              <p:cNvPr id="13" name="Freeform 24">
                <a:extLst>
                  <a:ext uri="{FF2B5EF4-FFF2-40B4-BE49-F238E27FC236}">
                    <a16:creationId xmlns:a16="http://schemas.microsoft.com/office/drawing/2014/main" id="{AE7DAEA7-50CA-EB42-8CB8-9C128647213E}"/>
                  </a:ext>
                </a:extLst>
              </p:cNvPr>
              <p:cNvSpPr>
                <a:spLocks noChangeArrowheads="1"/>
              </p:cNvSpPr>
              <p:nvPr/>
            </p:nvSpPr>
            <p:spPr bwMode="auto">
              <a:xfrm>
                <a:off x="2300" y="1522"/>
                <a:ext cx="197" cy="241"/>
              </a:xfrm>
              <a:custGeom>
                <a:avLst/>
                <a:gdLst>
                  <a:gd name="T0" fmla="*/ 532 w 874"/>
                  <a:gd name="T1" fmla="*/ 205 h 1066"/>
                  <a:gd name="T2" fmla="*/ 532 w 874"/>
                  <a:gd name="T3" fmla="*/ 205 h 1066"/>
                  <a:gd name="T4" fmla="*/ 737 w 874"/>
                  <a:gd name="T5" fmla="*/ 287 h 1066"/>
                  <a:gd name="T6" fmla="*/ 873 w 874"/>
                  <a:gd name="T7" fmla="*/ 123 h 1066"/>
                  <a:gd name="T8" fmla="*/ 532 w 874"/>
                  <a:gd name="T9" fmla="*/ 0 h 1066"/>
                  <a:gd name="T10" fmla="*/ 0 w 874"/>
                  <a:gd name="T11" fmla="*/ 533 h 1066"/>
                  <a:gd name="T12" fmla="*/ 532 w 874"/>
                  <a:gd name="T13" fmla="*/ 1065 h 1066"/>
                  <a:gd name="T14" fmla="*/ 860 w 874"/>
                  <a:gd name="T15" fmla="*/ 956 h 1066"/>
                  <a:gd name="T16" fmla="*/ 737 w 874"/>
                  <a:gd name="T17" fmla="*/ 792 h 1066"/>
                  <a:gd name="T18" fmla="*/ 532 w 874"/>
                  <a:gd name="T19" fmla="*/ 860 h 1066"/>
                  <a:gd name="T20" fmla="*/ 204 w 874"/>
                  <a:gd name="T21" fmla="*/ 533 h 1066"/>
                  <a:gd name="T22" fmla="*/ 532 w 874"/>
                  <a:gd name="T23" fmla="*/ 205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4" h="1066">
                    <a:moveTo>
                      <a:pt x="532" y="205"/>
                    </a:moveTo>
                    <a:lnTo>
                      <a:pt x="532" y="205"/>
                    </a:lnTo>
                    <a:cubicBezTo>
                      <a:pt x="627" y="205"/>
                      <a:pt x="696" y="246"/>
                      <a:pt x="737" y="287"/>
                    </a:cubicBezTo>
                    <a:cubicBezTo>
                      <a:pt x="778" y="219"/>
                      <a:pt x="819" y="164"/>
                      <a:pt x="873" y="123"/>
                    </a:cubicBezTo>
                    <a:cubicBezTo>
                      <a:pt x="791" y="55"/>
                      <a:pt x="668" y="0"/>
                      <a:pt x="532" y="0"/>
                    </a:cubicBezTo>
                    <a:cubicBezTo>
                      <a:pt x="245" y="0"/>
                      <a:pt x="0" y="232"/>
                      <a:pt x="0" y="533"/>
                    </a:cubicBezTo>
                    <a:cubicBezTo>
                      <a:pt x="0" y="847"/>
                      <a:pt x="245" y="1065"/>
                      <a:pt x="532" y="1065"/>
                    </a:cubicBezTo>
                    <a:cubicBezTo>
                      <a:pt x="655" y="1065"/>
                      <a:pt x="778" y="1024"/>
                      <a:pt x="860" y="956"/>
                    </a:cubicBezTo>
                    <a:cubicBezTo>
                      <a:pt x="819" y="915"/>
                      <a:pt x="764" y="860"/>
                      <a:pt x="737" y="792"/>
                    </a:cubicBezTo>
                    <a:cubicBezTo>
                      <a:pt x="682" y="833"/>
                      <a:pt x="627" y="860"/>
                      <a:pt x="532" y="860"/>
                    </a:cubicBezTo>
                    <a:cubicBezTo>
                      <a:pt x="368" y="860"/>
                      <a:pt x="204" y="710"/>
                      <a:pt x="204" y="533"/>
                    </a:cubicBezTo>
                    <a:cubicBezTo>
                      <a:pt x="204" y="355"/>
                      <a:pt x="368" y="205"/>
                      <a:pt x="532" y="20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grpSp>
      </p:grpSp>
      <p:sp>
        <p:nvSpPr>
          <p:cNvPr id="2" name="Rectangle 1">
            <a:extLst>
              <a:ext uri="{FF2B5EF4-FFF2-40B4-BE49-F238E27FC236}">
                <a16:creationId xmlns:a16="http://schemas.microsoft.com/office/drawing/2014/main" id="{1B694162-C809-4AF9-906B-D239258E5C02}"/>
              </a:ext>
            </a:extLst>
          </p:cNvPr>
          <p:cNvSpPr/>
          <p:nvPr userDrawn="1"/>
        </p:nvSpPr>
        <p:spPr>
          <a:xfrm>
            <a:off x="4338603" y="6461125"/>
            <a:ext cx="466794" cy="369332"/>
          </a:xfrm>
          <a:prstGeom prst="rect">
            <a:avLst/>
          </a:prstGeom>
        </p:spPr>
        <p:txBody>
          <a:bodyPr wrap="none">
            <a:spAutoFit/>
          </a:body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208875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4EA84578-8F9B-4ADD-95CA-CFF7A7EFF627}"/>
              </a:ext>
            </a:extLst>
          </p:cNvPr>
          <p:cNvSpPr>
            <a:spLocks noGrp="1"/>
          </p:cNvSpPr>
          <p:nvPr>
            <p:ph type="sldNum" sz="quarter" idx="4"/>
          </p:nvPr>
        </p:nvSpPr>
        <p:spPr>
          <a:xfrm>
            <a:off x="4188979" y="6464164"/>
            <a:ext cx="766042" cy="365125"/>
          </a:xfrm>
          <a:prstGeom prst="rect">
            <a:avLst/>
          </a:prstGeom>
        </p:spPr>
        <p:txBody>
          <a:bodyPr vert="horz" lIns="91440" tIns="45720" rIns="91440" bIns="45720" rtlCol="0" anchor="ctr"/>
          <a:lstStyle>
            <a:lvl1pPr algn="ctr">
              <a:defRPr sz="1400">
                <a:solidFill>
                  <a:schemeClr val="bg1"/>
                </a:solidFill>
              </a:defRPr>
            </a:lvl1p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373342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D5C1B15-7BF4-40D1-A504-49523E875D2D}"/>
              </a:ext>
            </a:extLst>
          </p:cNvPr>
          <p:cNvSpPr>
            <a:spLocks noGrp="1"/>
          </p:cNvSpPr>
          <p:nvPr>
            <p:ph type="sldNum" sz="quarter" idx="4"/>
          </p:nvPr>
        </p:nvSpPr>
        <p:spPr>
          <a:xfrm>
            <a:off x="4188979" y="6464164"/>
            <a:ext cx="766042" cy="365125"/>
          </a:xfrm>
          <a:prstGeom prst="rect">
            <a:avLst/>
          </a:prstGeom>
        </p:spPr>
        <p:txBody>
          <a:bodyPr vert="horz" lIns="91440" tIns="45720" rIns="91440" bIns="45720" rtlCol="0" anchor="ctr"/>
          <a:lstStyle>
            <a:lvl1pPr algn="ctr">
              <a:defRPr sz="1400">
                <a:solidFill>
                  <a:schemeClr val="bg1"/>
                </a:solidFill>
              </a:defRPr>
            </a:lvl1p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129290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9144000" cy="685621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85400" y="4948778"/>
            <a:ext cx="1803667" cy="367063"/>
          </a:xfrm>
          <a:prstGeom prst="rect">
            <a:avLst/>
          </a:prstGeom>
        </p:spPr>
      </p:pic>
      <p:sp>
        <p:nvSpPr>
          <p:cNvPr id="11" name="Text Placeholder 9"/>
          <p:cNvSpPr>
            <a:spLocks noGrp="1"/>
          </p:cNvSpPr>
          <p:nvPr>
            <p:ph type="body" sz="quarter" idx="10" hasCustomPrompt="1"/>
          </p:nvPr>
        </p:nvSpPr>
        <p:spPr>
          <a:xfrm>
            <a:off x="678595" y="3269071"/>
            <a:ext cx="5585486" cy="403047"/>
          </a:xfrm>
        </p:spPr>
        <p:txBody>
          <a:bodyPr/>
          <a:lstStyle>
            <a:lvl1pPr marL="260825" indent="-260825">
              <a:spcBef>
                <a:spcPts val="450"/>
              </a:spcBef>
              <a:defRPr sz="2101"/>
            </a:lvl1pPr>
          </a:lstStyle>
          <a:p>
            <a:pPr lvl="0"/>
            <a:r>
              <a:rPr lang="en-US" dirty="0"/>
              <a:t>Name of Presenter</a:t>
            </a:r>
          </a:p>
        </p:txBody>
      </p:sp>
      <p:sp>
        <p:nvSpPr>
          <p:cNvPr id="12" name="Text Placeholder 9"/>
          <p:cNvSpPr>
            <a:spLocks noGrp="1"/>
          </p:cNvSpPr>
          <p:nvPr>
            <p:ph type="body" sz="quarter" idx="11" hasCustomPrompt="1"/>
          </p:nvPr>
        </p:nvSpPr>
        <p:spPr>
          <a:xfrm>
            <a:off x="678595" y="3787067"/>
            <a:ext cx="5585486" cy="403047"/>
          </a:xfrm>
        </p:spPr>
        <p:txBody>
          <a:bodyPr/>
          <a:lstStyle>
            <a:lvl1pPr marL="260825" indent="0">
              <a:spcBef>
                <a:spcPts val="450"/>
              </a:spcBef>
              <a:buFont typeface="Arial" panose="020B0604020202020204" pitchFamily="34" charset="0"/>
              <a:buNone/>
              <a:defRPr sz="2101"/>
            </a:lvl1pPr>
          </a:lstStyle>
          <a:p>
            <a:pPr lvl="0"/>
            <a:r>
              <a:rPr lang="en-US" dirty="0"/>
              <a:t>Job Title</a:t>
            </a:r>
          </a:p>
        </p:txBody>
      </p:sp>
      <p:sp>
        <p:nvSpPr>
          <p:cNvPr id="13" name="Text Placeholder 9"/>
          <p:cNvSpPr>
            <a:spLocks noGrp="1"/>
          </p:cNvSpPr>
          <p:nvPr>
            <p:ph type="body" sz="quarter" idx="12" hasCustomPrompt="1"/>
          </p:nvPr>
        </p:nvSpPr>
        <p:spPr>
          <a:xfrm>
            <a:off x="635042" y="406403"/>
            <a:ext cx="6475182" cy="2733207"/>
          </a:xfrm>
        </p:spPr>
        <p:txBody>
          <a:bodyPr anchor="b" anchorCtr="0"/>
          <a:lstStyle>
            <a:lvl1pPr marL="0" indent="0" algn="l" defTabSz="686005" rtl="0" eaLnBrk="1" latinLnBrk="0" hangingPunct="1">
              <a:spcBef>
                <a:spcPts val="450"/>
              </a:spcBef>
              <a:buFont typeface="Arial" panose="020B0604020202020204" pitchFamily="34" charset="0"/>
              <a:buNone/>
              <a:defRPr lang="en-US" sz="4051" kern="1200" spc="-30" dirty="0" smtClean="0">
                <a:solidFill>
                  <a:schemeClr val="tx2"/>
                </a:solidFill>
                <a:latin typeface="+mn-lt"/>
                <a:ea typeface="+mn-ea"/>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340736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96533"/>
            <a:ext cx="8229600" cy="4229630"/>
          </a:xfrm>
          <a:ln>
            <a:noFill/>
          </a:ln>
        </p:spPr>
        <p:txBody>
          <a:bodyPr>
            <a:normAutofit/>
          </a:bodyPr>
          <a:lstStyle>
            <a:lvl1pPr marL="0" indent="0">
              <a:buFontTx/>
              <a:buNone/>
              <a:defRPr sz="1350">
                <a:solidFill>
                  <a:srgbClr val="6B6F71"/>
                </a:solidFill>
                <a:latin typeface="+mn-lt"/>
              </a:defRPr>
            </a:lvl1pPr>
            <a:lvl2pPr>
              <a:defRPr sz="1200">
                <a:solidFill>
                  <a:srgbClr val="6B6F71"/>
                </a:solidFill>
                <a:latin typeface="+mn-lt"/>
              </a:defRPr>
            </a:lvl2pPr>
            <a:lvl3pPr>
              <a:defRPr sz="1200">
                <a:solidFill>
                  <a:srgbClr val="6B6F71"/>
                </a:solidFill>
                <a:latin typeface="+mn-lt"/>
              </a:defRPr>
            </a:lvl3pPr>
            <a:lvl4pPr>
              <a:defRPr sz="1050">
                <a:solidFill>
                  <a:srgbClr val="6B6F71"/>
                </a:solidFill>
                <a:latin typeface="+mn-lt"/>
              </a:defRPr>
            </a:lvl4pPr>
            <a:lvl5pPr>
              <a:defRPr sz="1050">
                <a:solidFill>
                  <a:srgbClr val="6B6F7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126164"/>
            <a:ext cx="2133600" cy="595312"/>
          </a:xfrm>
          <a:prstGeom prst="rect">
            <a:avLst/>
          </a:prstGeom>
        </p:spPr>
        <p:txBody>
          <a:bodyPr vert="horz" lIns="91440" tIns="45720" rIns="91440" bIns="45720" rtlCol="0" anchor="ctr"/>
          <a:lstStyle>
            <a:lvl1pPr algn="l">
              <a:defRPr sz="675">
                <a:solidFill>
                  <a:srgbClr val="FFFFFF"/>
                </a:solidFill>
                <a:latin typeface="Arial"/>
                <a:cs typeface="Arial"/>
              </a:defRPr>
            </a:lvl1pPr>
          </a:lstStyle>
          <a:p>
            <a:endParaRPr lang="en-US" dirty="0"/>
          </a:p>
        </p:txBody>
      </p:sp>
      <p:sp>
        <p:nvSpPr>
          <p:cNvPr id="9" name="Title 1"/>
          <p:cNvSpPr>
            <a:spLocks noGrp="1"/>
          </p:cNvSpPr>
          <p:nvPr>
            <p:ph type="title" hasCustomPrompt="1"/>
          </p:nvPr>
        </p:nvSpPr>
        <p:spPr>
          <a:xfrm>
            <a:off x="347472" y="274320"/>
            <a:ext cx="8229600" cy="1417638"/>
          </a:xfrm>
        </p:spPr>
        <p:txBody>
          <a:bodyPr/>
          <a:lstStyle>
            <a:lvl1pPr>
              <a:defRPr sz="3301">
                <a:solidFill>
                  <a:srgbClr val="6AAF42"/>
                </a:solidFill>
                <a:latin typeface="+mj-lt"/>
              </a:defRPr>
            </a:lvl1pPr>
          </a:lstStyle>
          <a:p>
            <a:r>
              <a:rPr lang="en-US" sz="3601">
                <a:solidFill>
                  <a:schemeClr val="bg1"/>
                </a:solidFill>
                <a:latin typeface="HelveticaNeueLT Std Med Cn"/>
                <a:cs typeface="HelveticaNeueLT Std Med Cn"/>
              </a:rPr>
              <a:t>Content slide</a:t>
            </a:r>
            <a:endParaRPr lang="en-US"/>
          </a:p>
        </p:txBody>
      </p:sp>
      <p:sp>
        <p:nvSpPr>
          <p:cNvPr id="12" name="Text Placeholder 11"/>
          <p:cNvSpPr>
            <a:spLocks noGrp="1"/>
          </p:cNvSpPr>
          <p:nvPr>
            <p:ph type="body" sz="quarter" idx="10"/>
          </p:nvPr>
        </p:nvSpPr>
        <p:spPr>
          <a:xfrm>
            <a:off x="457200" y="1177927"/>
            <a:ext cx="8229600" cy="479425"/>
          </a:xfrm>
        </p:spPr>
        <p:txBody>
          <a:bodyPr>
            <a:noAutofit/>
          </a:bodyPr>
          <a:lstStyle>
            <a:lvl1pPr>
              <a:buFont typeface="Arial"/>
              <a:buNone/>
              <a:defRPr sz="1800">
                <a:solidFill>
                  <a:srgbClr val="61B635"/>
                </a:solidFill>
              </a:defRPr>
            </a:lvl1pPr>
            <a:lvl2pPr>
              <a:defRPr sz="1800">
                <a:solidFill>
                  <a:srgbClr val="61B635"/>
                </a:solidFill>
              </a:defRPr>
            </a:lvl2pPr>
            <a:lvl3pPr>
              <a:defRPr sz="1800">
                <a:solidFill>
                  <a:srgbClr val="61B635"/>
                </a:solidFill>
              </a:defRPr>
            </a:lvl3pPr>
            <a:lvl4pPr>
              <a:defRPr sz="1800">
                <a:solidFill>
                  <a:srgbClr val="61B635"/>
                </a:solidFill>
              </a:defRPr>
            </a:lvl4pPr>
            <a:lvl5pPr>
              <a:defRPr sz="1800">
                <a:solidFill>
                  <a:srgbClr val="61B635"/>
                </a:solidFill>
              </a:defRPr>
            </a:lvl5pPr>
          </a:lstStyle>
          <a:p>
            <a:pPr lvl="0"/>
            <a:r>
              <a:rPr lang="en-US"/>
              <a:t>Click to edit Master text styles</a:t>
            </a:r>
          </a:p>
        </p:txBody>
      </p:sp>
      <p:sp>
        <p:nvSpPr>
          <p:cNvPr id="10" name="Slide Number Placeholder 1">
            <a:extLst>
              <a:ext uri="{FF2B5EF4-FFF2-40B4-BE49-F238E27FC236}">
                <a16:creationId xmlns:a16="http://schemas.microsoft.com/office/drawing/2014/main" id="{2D305010-A699-450B-8C9D-51C390F3F64B}"/>
              </a:ext>
            </a:extLst>
          </p:cNvPr>
          <p:cNvSpPr>
            <a:spLocks noGrp="1"/>
          </p:cNvSpPr>
          <p:nvPr>
            <p:ph type="sldNum" sz="quarter" idx="11"/>
          </p:nvPr>
        </p:nvSpPr>
        <p:spPr>
          <a:xfrm>
            <a:off x="4188979" y="6492875"/>
            <a:ext cx="766042" cy="365125"/>
          </a:xfrm>
        </p:spPr>
        <p:txBody>
          <a:body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2290741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a:xfrm flipH="1">
            <a:off x="342949" y="274320"/>
            <a:ext cx="8413653" cy="1055006"/>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30657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Foot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176664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vider Slide_Opt 1">
    <p:bg>
      <p:bgPr>
        <a:gradFill>
          <a:gsLst>
            <a:gs pos="100000">
              <a:schemeClr val="accent3">
                <a:lumMod val="97000"/>
              </a:schemeClr>
            </a:gs>
            <a:gs pos="6000">
              <a:schemeClr val="accent1"/>
            </a:gs>
          </a:gsLst>
          <a:lin ang="19200000" scaled="0"/>
        </a:gradFill>
        <a:effectLst/>
      </p:bgPr>
    </p:bg>
    <p:spTree>
      <p:nvGrpSpPr>
        <p:cNvPr id="1" name=""/>
        <p:cNvGrpSpPr/>
        <p:nvPr/>
      </p:nvGrpSpPr>
      <p:grpSpPr>
        <a:xfrm>
          <a:off x="0" y="0"/>
          <a:ext cx="0" cy="0"/>
          <a:chOff x="0" y="0"/>
          <a:chExt cx="0" cy="0"/>
        </a:xfrm>
      </p:grpSpPr>
      <p:sp>
        <p:nvSpPr>
          <p:cNvPr id="22" name="Text Placeholder 16">
            <a:extLst>
              <a:ext uri="{FF2B5EF4-FFF2-40B4-BE49-F238E27FC236}">
                <a16:creationId xmlns:a16="http://schemas.microsoft.com/office/drawing/2014/main" id="{6265C845-369B-E448-B029-1E907922AD06}"/>
              </a:ext>
            </a:extLst>
          </p:cNvPr>
          <p:cNvSpPr>
            <a:spLocks noGrp="1"/>
          </p:cNvSpPr>
          <p:nvPr>
            <p:ph type="body" sz="quarter" idx="10" hasCustomPrompt="1"/>
          </p:nvPr>
        </p:nvSpPr>
        <p:spPr>
          <a:xfrm>
            <a:off x="1600200" y="1554862"/>
            <a:ext cx="5486400" cy="1524000"/>
          </a:xfrm>
          <a:prstGeom prst="rect">
            <a:avLst/>
          </a:prstGeom>
        </p:spPr>
        <p:txBody>
          <a:bodyPr/>
          <a:lstStyle>
            <a:lvl1pPr marL="0" indent="0">
              <a:buFontTx/>
              <a:buNone/>
              <a:defRPr sz="3000" b="1" cap="all" baseline="0">
                <a:solidFill>
                  <a:schemeClr val="bg1"/>
                </a:solidFill>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SLIDE DIVIDER TITLE</a:t>
            </a:r>
          </a:p>
        </p:txBody>
      </p:sp>
      <p:sp>
        <p:nvSpPr>
          <p:cNvPr id="23" name="Text Placeholder 19">
            <a:extLst>
              <a:ext uri="{FF2B5EF4-FFF2-40B4-BE49-F238E27FC236}">
                <a16:creationId xmlns:a16="http://schemas.microsoft.com/office/drawing/2014/main" id="{B1F7A11F-92C0-4246-989B-C37DDDB83FC1}"/>
              </a:ext>
            </a:extLst>
          </p:cNvPr>
          <p:cNvSpPr>
            <a:spLocks noGrp="1"/>
          </p:cNvSpPr>
          <p:nvPr>
            <p:ph type="body" sz="quarter" idx="11" hasCustomPrompt="1"/>
          </p:nvPr>
        </p:nvSpPr>
        <p:spPr>
          <a:xfrm>
            <a:off x="1585913" y="3307462"/>
            <a:ext cx="5486400" cy="859935"/>
          </a:xfrm>
          <a:prstGeom prst="rect">
            <a:avLst/>
          </a:prstGeom>
        </p:spPr>
        <p:txBody>
          <a:bodyPr/>
          <a:lstStyle>
            <a:lvl1pPr marL="0" indent="0">
              <a:buFontTx/>
              <a:buNone/>
              <a:defRPr sz="1800" b="1" i="0" cap="none" baseline="0">
                <a:solidFill>
                  <a:schemeClr val="bg1"/>
                </a:solidFill>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Subtitle</a:t>
            </a:r>
          </a:p>
        </p:txBody>
      </p:sp>
      <p:pic>
        <p:nvPicPr>
          <p:cNvPr id="15" name="Graphic 14">
            <a:extLst>
              <a:ext uri="{FF2B5EF4-FFF2-40B4-BE49-F238E27FC236}">
                <a16:creationId xmlns:a16="http://schemas.microsoft.com/office/drawing/2014/main" id="{3284E1FE-1857-5545-AC87-B7BE7CB483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3314" y="1386437"/>
            <a:ext cx="1227382" cy="1008807"/>
          </a:xfrm>
          <a:prstGeom prst="rect">
            <a:avLst/>
          </a:prstGeom>
        </p:spPr>
      </p:pic>
      <p:pic>
        <p:nvPicPr>
          <p:cNvPr id="17" name="Graphic 16">
            <a:extLst>
              <a:ext uri="{FF2B5EF4-FFF2-40B4-BE49-F238E27FC236}">
                <a16:creationId xmlns:a16="http://schemas.microsoft.com/office/drawing/2014/main" id="{141FB308-A385-8F47-858F-27B8353662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7699634" y="5099554"/>
            <a:ext cx="1879420" cy="549182"/>
          </a:xfrm>
          <a:prstGeom prst="rect">
            <a:avLst/>
          </a:prstGeom>
        </p:spPr>
      </p:pic>
    </p:spTree>
    <p:extLst>
      <p:ext uri="{BB962C8B-B14F-4D97-AF65-F5344CB8AC3E}">
        <p14:creationId xmlns:p14="http://schemas.microsoft.com/office/powerpoint/2010/main" val="130201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6D5C1B15-7BF4-40D1-A504-49523E875D2D}"/>
              </a:ext>
            </a:extLst>
          </p:cNvPr>
          <p:cNvSpPr>
            <a:spLocks noGrp="1"/>
          </p:cNvSpPr>
          <p:nvPr>
            <p:ph type="sldNum" sz="quarter" idx="4"/>
          </p:nvPr>
        </p:nvSpPr>
        <p:spPr>
          <a:xfrm>
            <a:off x="4188979" y="6464164"/>
            <a:ext cx="766042" cy="365125"/>
          </a:xfrm>
          <a:prstGeom prst="rect">
            <a:avLst/>
          </a:prstGeom>
        </p:spPr>
        <p:txBody>
          <a:bodyPr vert="horz" lIns="91440" tIns="45720" rIns="91440" bIns="45720" rtlCol="0" anchor="ctr"/>
          <a:lstStyle>
            <a:lvl1pPr algn="ctr">
              <a:defRPr sz="1400">
                <a:solidFill>
                  <a:schemeClr val="bg1"/>
                </a:solidFill>
              </a:defRPr>
            </a:lvl1p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223171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Gray Background Green Footer">
    <p:bg>
      <p:bgPr>
        <a:solidFill>
          <a:schemeClr val="bg1">
            <a:lumMod val="85000"/>
            <a:alpha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71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Quote Slide_Opt 1">
    <p:bg>
      <p:bgPr>
        <a:gradFill>
          <a:gsLst>
            <a:gs pos="16000">
              <a:schemeClr val="accent1"/>
            </a:gs>
            <a:gs pos="100000">
              <a:schemeClr val="accent3"/>
            </a:gs>
          </a:gsLst>
          <a:lin ang="192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CF0CDE-5471-5647-9B94-698E73DB977B}"/>
              </a:ext>
            </a:extLst>
          </p:cNvPr>
          <p:cNvSpPr/>
          <p:nvPr userDrawn="1"/>
        </p:nvSpPr>
        <p:spPr>
          <a:xfrm>
            <a:off x="1" y="6530647"/>
            <a:ext cx="9144000" cy="383182"/>
          </a:xfrm>
          <a:prstGeom prst="rect">
            <a:avLst/>
          </a:prstGeom>
          <a:solidFill>
            <a:schemeClr val="bg1"/>
          </a:solidFill>
        </p:spPr>
        <p:txBody>
          <a:bodyPr wrap="square" rtlCol="0" anchor="ctr">
            <a:spAutoFit/>
          </a:bodyPr>
          <a:lstStyle/>
          <a:p>
            <a:pPr algn="ctr">
              <a:lnSpc>
                <a:spcPct val="90000"/>
              </a:lnSpc>
            </a:pPr>
            <a:endParaRPr lang="en-US" sz="2100" dirty="0">
              <a:solidFill>
                <a:schemeClr val="bg1"/>
              </a:solidFill>
            </a:endParaRPr>
          </a:p>
        </p:txBody>
      </p:sp>
      <p:pic>
        <p:nvPicPr>
          <p:cNvPr id="3" name="Picture 2">
            <a:extLst>
              <a:ext uri="{FF2B5EF4-FFF2-40B4-BE49-F238E27FC236}">
                <a16:creationId xmlns:a16="http://schemas.microsoft.com/office/drawing/2014/main" id="{202CB88E-DFBE-5D42-9EDB-7E7BAA3A3F06}"/>
              </a:ext>
            </a:extLst>
          </p:cNvPr>
          <p:cNvPicPr>
            <a:picLocks noChangeAspect="1"/>
          </p:cNvPicPr>
          <p:nvPr userDrawn="1"/>
        </p:nvPicPr>
        <p:blipFill>
          <a:blip r:embed="rId2"/>
          <a:stretch>
            <a:fillRect/>
          </a:stretch>
        </p:blipFill>
        <p:spPr>
          <a:xfrm>
            <a:off x="137657" y="6728924"/>
            <a:ext cx="628791" cy="129076"/>
          </a:xfrm>
          <a:prstGeom prst="rect">
            <a:avLst/>
          </a:prstGeom>
        </p:spPr>
      </p:pic>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171700" y="1371600"/>
            <a:ext cx="4572000" cy="3810000"/>
          </a:xfrm>
          <a:prstGeom prst="rect">
            <a:avLst/>
          </a:prstGeom>
        </p:spPr>
        <p:txBody>
          <a:bodyPr/>
          <a:lstStyle>
            <a:lvl1pPr marL="0" indent="0" algn="ctr">
              <a:buFontTx/>
              <a:buNone/>
              <a:defRPr sz="3150">
                <a:solidFill>
                  <a:schemeClr val="bg1"/>
                </a:solidFill>
              </a:defRPr>
            </a:lvl1pPr>
            <a:lvl2pPr marL="182876" indent="0" algn="ctr">
              <a:buFontTx/>
              <a:buNone/>
              <a:defRPr>
                <a:solidFill>
                  <a:schemeClr val="bg1"/>
                </a:solidFill>
              </a:defRPr>
            </a:lvl2pPr>
            <a:lvl3pPr marL="365751" indent="0" algn="ctr">
              <a:buFontTx/>
              <a:buNone/>
              <a:defRPr>
                <a:solidFill>
                  <a:schemeClr val="bg1"/>
                </a:solidFill>
              </a:defRPr>
            </a:lvl3pPr>
            <a:lvl4pPr marL="548627" indent="0" algn="ctr">
              <a:buFontTx/>
              <a:buNone/>
              <a:defRPr>
                <a:solidFill>
                  <a:schemeClr val="bg1"/>
                </a:solidFill>
              </a:defRPr>
            </a:lvl4pPr>
            <a:lvl5pPr marL="731502" indent="0" algn="ctr">
              <a:buFontTx/>
              <a:buNone/>
              <a:defRPr>
                <a:solidFill>
                  <a:schemeClr val="bg1"/>
                </a:solidFill>
              </a:defRPr>
            </a:lvl5pPr>
          </a:lstStyle>
          <a:p>
            <a:pPr lvl="0"/>
            <a:r>
              <a:rPr lang="en-US"/>
              <a:t>This can be a quote. Keep it short.</a:t>
            </a:r>
          </a:p>
        </p:txBody>
      </p:sp>
      <p:pic>
        <p:nvPicPr>
          <p:cNvPr id="17" name="Graphic 16">
            <a:extLst>
              <a:ext uri="{FF2B5EF4-FFF2-40B4-BE49-F238E27FC236}">
                <a16:creationId xmlns:a16="http://schemas.microsoft.com/office/drawing/2014/main" id="{04B7B0A2-584F-1542-B1F6-2D1E1465F65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813" y="649891"/>
            <a:ext cx="1245632" cy="1276013"/>
          </a:xfrm>
          <a:prstGeom prst="rect">
            <a:avLst/>
          </a:prstGeom>
        </p:spPr>
      </p:pic>
      <p:pic>
        <p:nvPicPr>
          <p:cNvPr id="18" name="Graphic 17">
            <a:extLst>
              <a:ext uri="{FF2B5EF4-FFF2-40B4-BE49-F238E27FC236}">
                <a16:creationId xmlns:a16="http://schemas.microsoft.com/office/drawing/2014/main" id="{9DE06E78-1AA4-4D4F-9EC4-58C7D3FE85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7841688" y="4685290"/>
            <a:ext cx="1245632" cy="1276013"/>
          </a:xfrm>
          <a:prstGeom prst="rect">
            <a:avLst/>
          </a:prstGeom>
        </p:spPr>
      </p:pic>
      <p:sp>
        <p:nvSpPr>
          <p:cNvPr id="19" name="Text Placeholder 36">
            <a:extLst>
              <a:ext uri="{FF2B5EF4-FFF2-40B4-BE49-F238E27FC236}">
                <a16:creationId xmlns:a16="http://schemas.microsoft.com/office/drawing/2014/main" id="{D2102F4C-80E6-2F4E-BE8A-A11BEEB72F1F}"/>
              </a:ext>
            </a:extLst>
          </p:cNvPr>
          <p:cNvSpPr>
            <a:spLocks noGrp="1"/>
          </p:cNvSpPr>
          <p:nvPr>
            <p:ph type="body" sz="quarter" idx="25" hasCustomPrompt="1"/>
          </p:nvPr>
        </p:nvSpPr>
        <p:spPr>
          <a:xfrm>
            <a:off x="2183130" y="5219310"/>
            <a:ext cx="4566285" cy="368595"/>
          </a:xfrm>
          <a:prstGeom prst="rect">
            <a:avLst/>
          </a:prstGeom>
        </p:spPr>
        <p:txBody>
          <a:bodyPr/>
          <a:lstStyle>
            <a:lvl1pPr marL="0" indent="0" algn="ctr">
              <a:lnSpc>
                <a:spcPct val="100000"/>
              </a:lnSpc>
              <a:buFontTx/>
              <a:buNone/>
              <a:defRPr sz="1200" b="1" cap="all" baseline="0">
                <a:solidFill>
                  <a:schemeClr val="bg1"/>
                </a:solidFill>
                <a:latin typeface="+mn-lt"/>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SOURCE FIRSTNAME LASTNAME</a:t>
            </a:r>
          </a:p>
        </p:txBody>
      </p:sp>
      <p:sp>
        <p:nvSpPr>
          <p:cNvPr id="22" name="Rectangle 21">
            <a:extLst>
              <a:ext uri="{FF2B5EF4-FFF2-40B4-BE49-F238E27FC236}">
                <a16:creationId xmlns:a16="http://schemas.microsoft.com/office/drawing/2014/main" id="{53497647-540A-4A0D-A08A-68D56E2F1CCA}"/>
              </a:ext>
            </a:extLst>
          </p:cNvPr>
          <p:cNvSpPr/>
          <p:nvPr userDrawn="1"/>
        </p:nvSpPr>
        <p:spPr>
          <a:xfrm>
            <a:off x="119432" y="6552733"/>
            <a:ext cx="713657" cy="279307"/>
          </a:xfrm>
          <a:prstGeom prst="rect">
            <a:avLst/>
          </a:prstGeom>
        </p:spPr>
        <p:txBody>
          <a:bodyPr wrap="none">
            <a:spAutoFit/>
          </a:bodyPr>
          <a:lstStyle/>
          <a:p>
            <a:pPr algn="l">
              <a:lnSpc>
                <a:spcPct val="90000"/>
              </a:lnSpc>
            </a:pPr>
            <a:r>
              <a:rPr lang="en-US" sz="1350" dirty="0">
                <a:solidFill>
                  <a:schemeClr val="tx2"/>
                </a:solidFill>
              </a:rPr>
              <a:t>AMMC</a:t>
            </a:r>
          </a:p>
        </p:txBody>
      </p:sp>
    </p:spTree>
    <p:extLst>
      <p:ext uri="{BB962C8B-B14F-4D97-AF65-F5344CB8AC3E}">
        <p14:creationId xmlns:p14="http://schemas.microsoft.com/office/powerpoint/2010/main" val="374041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tats Slide_Opt 1">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1B1DAE-665A-6243-90C9-1173553C360E}"/>
              </a:ext>
            </a:extLst>
          </p:cNvPr>
          <p:cNvSpPr/>
          <p:nvPr userDrawn="1"/>
        </p:nvSpPr>
        <p:spPr>
          <a:xfrm>
            <a:off x="1" y="6530647"/>
            <a:ext cx="9143999" cy="383182"/>
          </a:xfrm>
          <a:prstGeom prst="rect">
            <a:avLst/>
          </a:prstGeom>
          <a:solidFill>
            <a:schemeClr val="accent1"/>
          </a:solidFill>
        </p:spPr>
        <p:txBody>
          <a:bodyPr wrap="square" rtlCol="0" anchor="ctr">
            <a:spAutoFit/>
          </a:bodyPr>
          <a:lstStyle/>
          <a:p>
            <a:pPr algn="ctr">
              <a:lnSpc>
                <a:spcPct val="90000"/>
              </a:lnSpc>
            </a:pPr>
            <a:endParaRPr lang="en-US" sz="2100" dirty="0">
              <a:solidFill>
                <a:schemeClr val="bg1"/>
              </a:solidFill>
            </a:endParaRPr>
          </a:p>
        </p:txBody>
      </p:sp>
      <p:sp>
        <p:nvSpPr>
          <p:cNvPr id="27" name="Text Placeholder 16">
            <a:extLst>
              <a:ext uri="{FF2B5EF4-FFF2-40B4-BE49-F238E27FC236}">
                <a16:creationId xmlns:a16="http://schemas.microsoft.com/office/drawing/2014/main" id="{A47BFFDD-A90A-8545-BE1E-346FCC123FF2}"/>
              </a:ext>
            </a:extLst>
          </p:cNvPr>
          <p:cNvSpPr>
            <a:spLocks noGrp="1"/>
          </p:cNvSpPr>
          <p:nvPr>
            <p:ph type="body" sz="quarter" idx="11" hasCustomPrompt="1"/>
          </p:nvPr>
        </p:nvSpPr>
        <p:spPr>
          <a:xfrm>
            <a:off x="634381" y="519910"/>
            <a:ext cx="7880970" cy="1076960"/>
          </a:xfrm>
          <a:prstGeom prst="rect">
            <a:avLst/>
          </a:prstGeom>
        </p:spPr>
        <p:txBody>
          <a:bodyPr/>
          <a:lstStyle>
            <a:lvl1pPr marL="0" indent="0">
              <a:buFontTx/>
              <a:buNone/>
              <a:defRPr sz="2250" b="1">
                <a:solidFill>
                  <a:schemeClr val="accent1"/>
                </a:solidFill>
              </a:defRPr>
            </a:lvl1pPr>
            <a:lvl2pPr marL="182876" indent="0">
              <a:buFontTx/>
              <a:buNone/>
              <a:defRPr sz="1800" b="1">
                <a:solidFill>
                  <a:schemeClr val="accent1"/>
                </a:solidFill>
              </a:defRPr>
            </a:lvl2pPr>
            <a:lvl3pPr marL="365751" indent="0">
              <a:buFontTx/>
              <a:buNone/>
              <a:defRPr sz="1800" b="1">
                <a:solidFill>
                  <a:schemeClr val="accent1"/>
                </a:solidFill>
              </a:defRPr>
            </a:lvl3pPr>
            <a:lvl4pPr marL="548627" indent="0">
              <a:buFontTx/>
              <a:buNone/>
              <a:defRPr sz="1800" b="1">
                <a:solidFill>
                  <a:schemeClr val="accent1"/>
                </a:solidFill>
              </a:defRPr>
            </a:lvl4pPr>
            <a:lvl5pPr marL="731502" indent="0">
              <a:buFontTx/>
              <a:buNone/>
              <a:defRPr sz="1800" b="1">
                <a:solidFill>
                  <a:schemeClr val="accent1"/>
                </a:solidFill>
              </a:defRPr>
            </a:lvl5pPr>
          </a:lstStyle>
          <a:p>
            <a:pPr lvl="0"/>
            <a:r>
              <a:rPr lang="en-US"/>
              <a:t>Slide Title</a:t>
            </a:r>
          </a:p>
        </p:txBody>
      </p:sp>
      <p:sp>
        <p:nvSpPr>
          <p:cNvPr id="14" name="Text Placeholder 13">
            <a:extLst>
              <a:ext uri="{FF2B5EF4-FFF2-40B4-BE49-F238E27FC236}">
                <a16:creationId xmlns:a16="http://schemas.microsoft.com/office/drawing/2014/main" id="{8CB5E96A-C92B-784F-98C0-4A17E2BA34D4}"/>
              </a:ext>
            </a:extLst>
          </p:cNvPr>
          <p:cNvSpPr>
            <a:spLocks noGrp="1"/>
          </p:cNvSpPr>
          <p:nvPr>
            <p:ph type="body" sz="quarter" idx="15" hasCustomPrompt="1"/>
          </p:nvPr>
        </p:nvSpPr>
        <p:spPr>
          <a:xfrm>
            <a:off x="634381" y="3200400"/>
            <a:ext cx="2228850" cy="2000250"/>
          </a:xfrm>
          <a:prstGeom prst="rect">
            <a:avLst/>
          </a:prstGeom>
        </p:spPr>
        <p:txBody>
          <a:bodyPr/>
          <a:lstStyle>
            <a:lvl1pPr marL="0" indent="0" algn="ctr">
              <a:buFontTx/>
              <a:buNone/>
              <a:defRPr sz="1800"/>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Insert statistic here. Highlight parts of text in green, for emphasis.</a:t>
            </a:r>
          </a:p>
        </p:txBody>
      </p:sp>
      <p:sp>
        <p:nvSpPr>
          <p:cNvPr id="20" name="Text Placeholder 13">
            <a:extLst>
              <a:ext uri="{FF2B5EF4-FFF2-40B4-BE49-F238E27FC236}">
                <a16:creationId xmlns:a16="http://schemas.microsoft.com/office/drawing/2014/main" id="{E801DD1C-1C76-0B40-ADAD-1665617B85B4}"/>
              </a:ext>
            </a:extLst>
          </p:cNvPr>
          <p:cNvSpPr>
            <a:spLocks noGrp="1"/>
          </p:cNvSpPr>
          <p:nvPr>
            <p:ph type="body" sz="quarter" idx="16" hasCustomPrompt="1"/>
          </p:nvPr>
        </p:nvSpPr>
        <p:spPr>
          <a:xfrm>
            <a:off x="3460441" y="3200400"/>
            <a:ext cx="2228850" cy="2000250"/>
          </a:xfrm>
          <a:prstGeom prst="rect">
            <a:avLst/>
          </a:prstGeom>
        </p:spPr>
        <p:txBody>
          <a:bodyPr/>
          <a:lstStyle>
            <a:lvl1pPr marL="0" indent="0" algn="ctr">
              <a:buFontTx/>
              <a:buNone/>
              <a:defRPr sz="1800"/>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Insert statistic here. Highlight parts of text in green, for emphasis.</a:t>
            </a:r>
          </a:p>
        </p:txBody>
      </p:sp>
      <p:sp>
        <p:nvSpPr>
          <p:cNvPr id="23" name="Text Placeholder 13">
            <a:extLst>
              <a:ext uri="{FF2B5EF4-FFF2-40B4-BE49-F238E27FC236}">
                <a16:creationId xmlns:a16="http://schemas.microsoft.com/office/drawing/2014/main" id="{8120778D-42CA-7743-A5D3-74184A7B15EC}"/>
              </a:ext>
            </a:extLst>
          </p:cNvPr>
          <p:cNvSpPr>
            <a:spLocks noGrp="1"/>
          </p:cNvSpPr>
          <p:nvPr>
            <p:ph type="body" sz="quarter" idx="17" hasCustomPrompt="1"/>
          </p:nvPr>
        </p:nvSpPr>
        <p:spPr>
          <a:xfrm>
            <a:off x="6286501" y="3200400"/>
            <a:ext cx="2228850" cy="2000250"/>
          </a:xfrm>
          <a:prstGeom prst="rect">
            <a:avLst/>
          </a:prstGeom>
        </p:spPr>
        <p:txBody>
          <a:bodyPr/>
          <a:lstStyle>
            <a:lvl1pPr marL="0" indent="0" algn="ctr">
              <a:buFontTx/>
              <a:buNone/>
              <a:defRPr sz="1800"/>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Insert statistic here. Highlight parts of text in green, for emphasis.</a:t>
            </a:r>
          </a:p>
        </p:txBody>
      </p:sp>
      <p:sp>
        <p:nvSpPr>
          <p:cNvPr id="24" name="Text Placeholder 13">
            <a:extLst>
              <a:ext uri="{FF2B5EF4-FFF2-40B4-BE49-F238E27FC236}">
                <a16:creationId xmlns:a16="http://schemas.microsoft.com/office/drawing/2014/main" id="{17AD4B26-415B-434F-A416-F9A9875FF0D2}"/>
              </a:ext>
            </a:extLst>
          </p:cNvPr>
          <p:cNvSpPr>
            <a:spLocks noGrp="1"/>
          </p:cNvSpPr>
          <p:nvPr>
            <p:ph type="body" sz="quarter" idx="18" hasCustomPrompt="1"/>
          </p:nvPr>
        </p:nvSpPr>
        <p:spPr>
          <a:xfrm>
            <a:off x="634381" y="2021840"/>
            <a:ext cx="2228850" cy="1178560"/>
          </a:xfrm>
          <a:prstGeom prst="rect">
            <a:avLst/>
          </a:prstGeom>
        </p:spPr>
        <p:txBody>
          <a:bodyPr/>
          <a:lstStyle>
            <a:lvl1pPr marL="0" indent="0" algn="ctr">
              <a:buFontTx/>
              <a:buNone/>
              <a:defRPr sz="5250">
                <a:solidFill>
                  <a:schemeClr val="accent1"/>
                </a:solidFill>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a:t>
            </a:r>
          </a:p>
        </p:txBody>
      </p:sp>
      <p:sp>
        <p:nvSpPr>
          <p:cNvPr id="26" name="Text Placeholder 13">
            <a:extLst>
              <a:ext uri="{FF2B5EF4-FFF2-40B4-BE49-F238E27FC236}">
                <a16:creationId xmlns:a16="http://schemas.microsoft.com/office/drawing/2014/main" id="{4B4D4C22-7B7F-754D-AEE4-88458013F44C}"/>
              </a:ext>
            </a:extLst>
          </p:cNvPr>
          <p:cNvSpPr>
            <a:spLocks noGrp="1"/>
          </p:cNvSpPr>
          <p:nvPr>
            <p:ph type="body" sz="quarter" idx="19" hasCustomPrompt="1"/>
          </p:nvPr>
        </p:nvSpPr>
        <p:spPr>
          <a:xfrm>
            <a:off x="3460441" y="2021840"/>
            <a:ext cx="2228850" cy="1178560"/>
          </a:xfrm>
          <a:prstGeom prst="rect">
            <a:avLst/>
          </a:prstGeom>
        </p:spPr>
        <p:txBody>
          <a:bodyPr/>
          <a:lstStyle>
            <a:lvl1pPr marL="0" indent="0" algn="ctr">
              <a:buFontTx/>
              <a:buNone/>
              <a:defRPr sz="5250">
                <a:solidFill>
                  <a:schemeClr val="accent1"/>
                </a:solidFill>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a:t>
            </a:r>
          </a:p>
        </p:txBody>
      </p:sp>
      <p:sp>
        <p:nvSpPr>
          <p:cNvPr id="28" name="Text Placeholder 13">
            <a:extLst>
              <a:ext uri="{FF2B5EF4-FFF2-40B4-BE49-F238E27FC236}">
                <a16:creationId xmlns:a16="http://schemas.microsoft.com/office/drawing/2014/main" id="{85473A3D-B039-9A4C-87E7-1F9E2F96D433}"/>
              </a:ext>
            </a:extLst>
          </p:cNvPr>
          <p:cNvSpPr>
            <a:spLocks noGrp="1"/>
          </p:cNvSpPr>
          <p:nvPr>
            <p:ph type="body" sz="quarter" idx="20" hasCustomPrompt="1"/>
          </p:nvPr>
        </p:nvSpPr>
        <p:spPr>
          <a:xfrm>
            <a:off x="6286501" y="2021840"/>
            <a:ext cx="2228850" cy="1178560"/>
          </a:xfrm>
          <a:prstGeom prst="rect">
            <a:avLst/>
          </a:prstGeom>
        </p:spPr>
        <p:txBody>
          <a:bodyPr/>
          <a:lstStyle>
            <a:lvl1pPr marL="0" indent="0" algn="ctr">
              <a:buFontTx/>
              <a:buNone/>
              <a:defRPr sz="5250">
                <a:solidFill>
                  <a:schemeClr val="accent1"/>
                </a:solidFill>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a:t>
            </a:r>
          </a:p>
        </p:txBody>
      </p:sp>
      <p:sp>
        <p:nvSpPr>
          <p:cNvPr id="21" name="Rectangle 20">
            <a:extLst>
              <a:ext uri="{FF2B5EF4-FFF2-40B4-BE49-F238E27FC236}">
                <a16:creationId xmlns:a16="http://schemas.microsoft.com/office/drawing/2014/main" id="{F21ADCA7-9454-4B02-BE69-48F2897E124C}"/>
              </a:ext>
            </a:extLst>
          </p:cNvPr>
          <p:cNvSpPr/>
          <p:nvPr userDrawn="1"/>
        </p:nvSpPr>
        <p:spPr>
          <a:xfrm>
            <a:off x="119432" y="6552733"/>
            <a:ext cx="713657" cy="279307"/>
          </a:xfrm>
          <a:prstGeom prst="rect">
            <a:avLst/>
          </a:prstGeom>
        </p:spPr>
        <p:txBody>
          <a:bodyPr wrap="none">
            <a:spAutoFit/>
          </a:bodyPr>
          <a:lstStyle/>
          <a:p>
            <a:pPr algn="l">
              <a:lnSpc>
                <a:spcPct val="90000"/>
              </a:lnSpc>
            </a:pPr>
            <a:r>
              <a:rPr lang="en-US" sz="1350" dirty="0">
                <a:solidFill>
                  <a:schemeClr val="tx2"/>
                </a:solidFill>
              </a:rPr>
              <a:t>AMMC</a:t>
            </a:r>
          </a:p>
        </p:txBody>
      </p:sp>
    </p:spTree>
    <p:extLst>
      <p:ext uri="{BB962C8B-B14F-4D97-AF65-F5344CB8AC3E}">
        <p14:creationId xmlns:p14="http://schemas.microsoft.com/office/powerpoint/2010/main" val="168013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xfrm>
            <a:off x="155815" y="0"/>
            <a:ext cx="7029450" cy="1091684"/>
          </a:xfrm>
        </p:spPr>
        <p:txBody>
          <a:bodyPr anchor="t">
            <a:normAutofit/>
          </a:bodyPr>
          <a:lstStyle>
            <a:lvl1pPr>
              <a:lnSpc>
                <a:spcPct val="100000"/>
              </a:lnSpc>
              <a:defRPr sz="1350">
                <a:solidFill>
                  <a:schemeClr val="bg1"/>
                </a:solidFill>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2290511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White Background Green Footer">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A27D4A9-B889-6741-84B8-37A9ABAF2A28}"/>
              </a:ext>
            </a:extLst>
          </p:cNvPr>
          <p:cNvGrpSpPr/>
          <p:nvPr userDrawn="1"/>
        </p:nvGrpSpPr>
        <p:grpSpPr>
          <a:xfrm>
            <a:off x="8575004" y="6645791"/>
            <a:ext cx="449565" cy="141585"/>
            <a:chOff x="10898248" y="6476698"/>
            <a:chExt cx="1145347" cy="270605"/>
          </a:xfrm>
        </p:grpSpPr>
        <p:sp>
          <p:nvSpPr>
            <p:cNvPr id="6" name="Freeform 3">
              <a:extLst>
                <a:ext uri="{FF2B5EF4-FFF2-40B4-BE49-F238E27FC236}">
                  <a16:creationId xmlns:a16="http://schemas.microsoft.com/office/drawing/2014/main" id="{763BA9EE-F572-5140-BAF8-437B61966191}"/>
                </a:ext>
              </a:extLst>
            </p:cNvPr>
            <p:cNvSpPr>
              <a:spLocks noChangeArrowheads="1"/>
            </p:cNvSpPr>
            <p:nvPr/>
          </p:nvSpPr>
          <p:spPr bwMode="auto">
            <a:xfrm>
              <a:off x="10898248" y="6505368"/>
              <a:ext cx="157369" cy="223536"/>
            </a:xfrm>
            <a:custGeom>
              <a:avLst/>
              <a:gdLst>
                <a:gd name="T0" fmla="*/ 724 w 780"/>
                <a:gd name="T1" fmla="*/ 778 h 1107"/>
                <a:gd name="T2" fmla="*/ 574 w 780"/>
                <a:gd name="T3" fmla="*/ 778 h 1107"/>
                <a:gd name="T4" fmla="*/ 533 w 780"/>
                <a:gd name="T5" fmla="*/ 1106 h 1107"/>
                <a:gd name="T6" fmla="*/ 410 w 780"/>
                <a:gd name="T7" fmla="*/ 1106 h 1107"/>
                <a:gd name="T8" fmla="*/ 451 w 780"/>
                <a:gd name="T9" fmla="*/ 778 h 1107"/>
                <a:gd name="T10" fmla="*/ 273 w 780"/>
                <a:gd name="T11" fmla="*/ 778 h 1107"/>
                <a:gd name="T12" fmla="*/ 233 w 780"/>
                <a:gd name="T13" fmla="*/ 1106 h 1107"/>
                <a:gd name="T14" fmla="*/ 109 w 780"/>
                <a:gd name="T15" fmla="*/ 1106 h 1107"/>
                <a:gd name="T16" fmla="*/ 150 w 780"/>
                <a:gd name="T17" fmla="*/ 778 h 1107"/>
                <a:gd name="T18" fmla="*/ 0 w 780"/>
                <a:gd name="T19" fmla="*/ 778 h 1107"/>
                <a:gd name="T20" fmla="*/ 0 w 780"/>
                <a:gd name="T21" fmla="*/ 655 h 1107"/>
                <a:gd name="T22" fmla="*/ 164 w 780"/>
                <a:gd name="T23" fmla="*/ 655 h 1107"/>
                <a:gd name="T24" fmla="*/ 192 w 780"/>
                <a:gd name="T25" fmla="*/ 450 h 1107"/>
                <a:gd name="T26" fmla="*/ 55 w 780"/>
                <a:gd name="T27" fmla="*/ 450 h 1107"/>
                <a:gd name="T28" fmla="*/ 55 w 780"/>
                <a:gd name="T29" fmla="*/ 342 h 1107"/>
                <a:gd name="T30" fmla="*/ 219 w 780"/>
                <a:gd name="T31" fmla="*/ 342 h 1107"/>
                <a:gd name="T32" fmla="*/ 260 w 780"/>
                <a:gd name="T33" fmla="*/ 0 h 1107"/>
                <a:gd name="T34" fmla="*/ 382 w 780"/>
                <a:gd name="T35" fmla="*/ 0 h 1107"/>
                <a:gd name="T36" fmla="*/ 342 w 780"/>
                <a:gd name="T37" fmla="*/ 342 h 1107"/>
                <a:gd name="T38" fmla="*/ 506 w 780"/>
                <a:gd name="T39" fmla="*/ 342 h 1107"/>
                <a:gd name="T40" fmla="*/ 560 w 780"/>
                <a:gd name="T41" fmla="*/ 0 h 1107"/>
                <a:gd name="T42" fmla="*/ 683 w 780"/>
                <a:gd name="T43" fmla="*/ 0 h 1107"/>
                <a:gd name="T44" fmla="*/ 642 w 780"/>
                <a:gd name="T45" fmla="*/ 342 h 1107"/>
                <a:gd name="T46" fmla="*/ 779 w 780"/>
                <a:gd name="T47" fmla="*/ 342 h 1107"/>
                <a:gd name="T48" fmla="*/ 779 w 780"/>
                <a:gd name="T49" fmla="*/ 450 h 1107"/>
                <a:gd name="T50" fmla="*/ 615 w 780"/>
                <a:gd name="T51" fmla="*/ 450 h 1107"/>
                <a:gd name="T52" fmla="*/ 587 w 780"/>
                <a:gd name="T53" fmla="*/ 655 h 1107"/>
                <a:gd name="T54" fmla="*/ 724 w 780"/>
                <a:gd name="T55" fmla="*/ 655 h 1107"/>
                <a:gd name="T56" fmla="*/ 724 w 780"/>
                <a:gd name="T57" fmla="*/ 778 h 1107"/>
                <a:gd name="T58" fmla="*/ 328 w 780"/>
                <a:gd name="T59" fmla="*/ 450 h 1107"/>
                <a:gd name="T60" fmla="*/ 301 w 780"/>
                <a:gd name="T61" fmla="*/ 655 h 1107"/>
                <a:gd name="T62" fmla="*/ 465 w 780"/>
                <a:gd name="T63" fmla="*/ 655 h 1107"/>
                <a:gd name="T64" fmla="*/ 492 w 780"/>
                <a:gd name="T65" fmla="*/ 450 h 1107"/>
                <a:gd name="T66" fmla="*/ 328 w 780"/>
                <a:gd name="T67" fmla="*/ 450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1107">
                  <a:moveTo>
                    <a:pt x="724" y="778"/>
                  </a:moveTo>
                  <a:lnTo>
                    <a:pt x="574" y="778"/>
                  </a:lnTo>
                  <a:lnTo>
                    <a:pt x="533" y="1106"/>
                  </a:lnTo>
                  <a:lnTo>
                    <a:pt x="410" y="1106"/>
                  </a:lnTo>
                  <a:lnTo>
                    <a:pt x="451" y="778"/>
                  </a:lnTo>
                  <a:lnTo>
                    <a:pt x="273" y="778"/>
                  </a:lnTo>
                  <a:lnTo>
                    <a:pt x="233" y="1106"/>
                  </a:lnTo>
                  <a:lnTo>
                    <a:pt x="109" y="1106"/>
                  </a:lnTo>
                  <a:lnTo>
                    <a:pt x="150" y="778"/>
                  </a:lnTo>
                  <a:lnTo>
                    <a:pt x="0" y="778"/>
                  </a:lnTo>
                  <a:lnTo>
                    <a:pt x="0" y="655"/>
                  </a:lnTo>
                  <a:lnTo>
                    <a:pt x="164" y="655"/>
                  </a:lnTo>
                  <a:lnTo>
                    <a:pt x="192" y="450"/>
                  </a:lnTo>
                  <a:lnTo>
                    <a:pt x="55" y="450"/>
                  </a:lnTo>
                  <a:lnTo>
                    <a:pt x="55" y="342"/>
                  </a:lnTo>
                  <a:lnTo>
                    <a:pt x="219" y="342"/>
                  </a:lnTo>
                  <a:lnTo>
                    <a:pt x="260" y="0"/>
                  </a:lnTo>
                  <a:lnTo>
                    <a:pt x="382" y="0"/>
                  </a:lnTo>
                  <a:lnTo>
                    <a:pt x="342" y="342"/>
                  </a:lnTo>
                  <a:lnTo>
                    <a:pt x="506" y="342"/>
                  </a:lnTo>
                  <a:lnTo>
                    <a:pt x="560" y="0"/>
                  </a:lnTo>
                  <a:lnTo>
                    <a:pt x="683" y="0"/>
                  </a:lnTo>
                  <a:lnTo>
                    <a:pt x="642" y="342"/>
                  </a:lnTo>
                  <a:lnTo>
                    <a:pt x="779" y="342"/>
                  </a:lnTo>
                  <a:lnTo>
                    <a:pt x="779" y="450"/>
                  </a:lnTo>
                  <a:lnTo>
                    <a:pt x="615" y="450"/>
                  </a:lnTo>
                  <a:lnTo>
                    <a:pt x="587" y="655"/>
                  </a:lnTo>
                  <a:lnTo>
                    <a:pt x="724" y="655"/>
                  </a:lnTo>
                  <a:lnTo>
                    <a:pt x="724" y="778"/>
                  </a:lnTo>
                  <a:close/>
                  <a:moveTo>
                    <a:pt x="328" y="450"/>
                  </a:moveTo>
                  <a:lnTo>
                    <a:pt x="301" y="655"/>
                  </a:lnTo>
                  <a:lnTo>
                    <a:pt x="465" y="655"/>
                  </a:lnTo>
                  <a:lnTo>
                    <a:pt x="492" y="450"/>
                  </a:lnTo>
                  <a:lnTo>
                    <a:pt x="328" y="45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grpSp>
          <p:nvGrpSpPr>
            <p:cNvPr id="7" name="Group 16">
              <a:extLst>
                <a:ext uri="{FF2B5EF4-FFF2-40B4-BE49-F238E27FC236}">
                  <a16:creationId xmlns:a16="http://schemas.microsoft.com/office/drawing/2014/main" id="{75EB0B01-CFE9-AF44-AED3-8AEF7E511284}"/>
                </a:ext>
              </a:extLst>
            </p:cNvPr>
            <p:cNvGrpSpPr>
              <a:grpSpLocks/>
            </p:cNvGrpSpPr>
            <p:nvPr userDrawn="1"/>
          </p:nvGrpSpPr>
          <p:grpSpPr bwMode="auto">
            <a:xfrm>
              <a:off x="11122907" y="6476698"/>
              <a:ext cx="920688" cy="270605"/>
              <a:chOff x="1795" y="1426"/>
              <a:chExt cx="1167" cy="343"/>
            </a:xfrm>
            <a:solidFill>
              <a:schemeClr val="bg1"/>
            </a:solidFill>
          </p:grpSpPr>
          <p:sp>
            <p:nvSpPr>
              <p:cNvPr id="8" name="Freeform 19">
                <a:extLst>
                  <a:ext uri="{FF2B5EF4-FFF2-40B4-BE49-F238E27FC236}">
                    <a16:creationId xmlns:a16="http://schemas.microsoft.com/office/drawing/2014/main" id="{C888062D-4AE4-DA4A-9767-36E268FC8563}"/>
                  </a:ext>
                </a:extLst>
              </p:cNvPr>
              <p:cNvSpPr>
                <a:spLocks noChangeArrowheads="1"/>
              </p:cNvSpPr>
              <p:nvPr/>
            </p:nvSpPr>
            <p:spPr bwMode="auto">
              <a:xfrm>
                <a:off x="2854" y="1522"/>
                <a:ext cx="108" cy="235"/>
              </a:xfrm>
              <a:custGeom>
                <a:avLst/>
                <a:gdLst>
                  <a:gd name="T0" fmla="*/ 0 w 479"/>
                  <a:gd name="T1" fmla="*/ 0 h 1039"/>
                  <a:gd name="T2" fmla="*/ 0 w 479"/>
                  <a:gd name="T3" fmla="*/ 0 h 1039"/>
                  <a:gd name="T4" fmla="*/ 478 w 479"/>
                  <a:gd name="T5" fmla="*/ 519 h 1039"/>
                  <a:gd name="T6" fmla="*/ 478 w 479"/>
                  <a:gd name="T7" fmla="*/ 1038 h 1039"/>
                  <a:gd name="T8" fmla="*/ 273 w 479"/>
                  <a:gd name="T9" fmla="*/ 1038 h 1039"/>
                  <a:gd name="T10" fmla="*/ 273 w 479"/>
                  <a:gd name="T11" fmla="*/ 560 h 1039"/>
                  <a:gd name="T12" fmla="*/ 0 w 479"/>
                  <a:gd name="T13" fmla="*/ 205 h 1039"/>
                  <a:gd name="T14" fmla="*/ 0 w 479"/>
                  <a:gd name="T15" fmla="*/ 0 h 1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1039">
                    <a:moveTo>
                      <a:pt x="0" y="0"/>
                    </a:moveTo>
                    <a:lnTo>
                      <a:pt x="0" y="0"/>
                    </a:lnTo>
                    <a:cubicBezTo>
                      <a:pt x="342" y="0"/>
                      <a:pt x="478" y="260"/>
                      <a:pt x="478" y="519"/>
                    </a:cubicBezTo>
                    <a:cubicBezTo>
                      <a:pt x="478" y="1038"/>
                      <a:pt x="478" y="1038"/>
                      <a:pt x="478" y="1038"/>
                    </a:cubicBezTo>
                    <a:cubicBezTo>
                      <a:pt x="273" y="1038"/>
                      <a:pt x="273" y="1038"/>
                      <a:pt x="273" y="1038"/>
                    </a:cubicBezTo>
                    <a:cubicBezTo>
                      <a:pt x="273" y="560"/>
                      <a:pt x="273" y="560"/>
                      <a:pt x="273" y="560"/>
                    </a:cubicBezTo>
                    <a:cubicBezTo>
                      <a:pt x="273" y="369"/>
                      <a:pt x="205" y="205"/>
                      <a:pt x="0" y="205"/>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sp>
            <p:nvSpPr>
              <p:cNvPr id="9" name="Freeform 20">
                <a:extLst>
                  <a:ext uri="{FF2B5EF4-FFF2-40B4-BE49-F238E27FC236}">
                    <a16:creationId xmlns:a16="http://schemas.microsoft.com/office/drawing/2014/main" id="{1B9AAE59-CA24-7442-8436-5D9C14CA4754}"/>
                  </a:ext>
                </a:extLst>
              </p:cNvPr>
              <p:cNvSpPr>
                <a:spLocks noChangeArrowheads="1"/>
              </p:cNvSpPr>
              <p:nvPr/>
            </p:nvSpPr>
            <p:spPr bwMode="auto">
              <a:xfrm>
                <a:off x="2749" y="1522"/>
                <a:ext cx="104" cy="235"/>
              </a:xfrm>
              <a:custGeom>
                <a:avLst/>
                <a:gdLst>
                  <a:gd name="T0" fmla="*/ 464 w 465"/>
                  <a:gd name="T1" fmla="*/ 205 h 1039"/>
                  <a:gd name="T2" fmla="*/ 464 w 465"/>
                  <a:gd name="T3" fmla="*/ 205 h 1039"/>
                  <a:gd name="T4" fmla="*/ 205 w 465"/>
                  <a:gd name="T5" fmla="*/ 560 h 1039"/>
                  <a:gd name="T6" fmla="*/ 205 w 465"/>
                  <a:gd name="T7" fmla="*/ 1038 h 1039"/>
                  <a:gd name="T8" fmla="*/ 0 w 465"/>
                  <a:gd name="T9" fmla="*/ 1038 h 1039"/>
                  <a:gd name="T10" fmla="*/ 0 w 465"/>
                  <a:gd name="T11" fmla="*/ 519 h 1039"/>
                  <a:gd name="T12" fmla="*/ 464 w 465"/>
                  <a:gd name="T13" fmla="*/ 0 h 1039"/>
                  <a:gd name="T14" fmla="*/ 464 w 465"/>
                  <a:gd name="T15" fmla="*/ 205 h 10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1039">
                    <a:moveTo>
                      <a:pt x="464" y="205"/>
                    </a:moveTo>
                    <a:lnTo>
                      <a:pt x="464" y="205"/>
                    </a:lnTo>
                    <a:cubicBezTo>
                      <a:pt x="273" y="205"/>
                      <a:pt x="205" y="369"/>
                      <a:pt x="205" y="560"/>
                    </a:cubicBezTo>
                    <a:cubicBezTo>
                      <a:pt x="205" y="1038"/>
                      <a:pt x="205" y="1038"/>
                      <a:pt x="205" y="1038"/>
                    </a:cubicBezTo>
                    <a:cubicBezTo>
                      <a:pt x="0" y="1038"/>
                      <a:pt x="0" y="1038"/>
                      <a:pt x="0" y="1038"/>
                    </a:cubicBezTo>
                    <a:cubicBezTo>
                      <a:pt x="0" y="519"/>
                      <a:pt x="0" y="519"/>
                      <a:pt x="0" y="519"/>
                    </a:cubicBezTo>
                    <a:cubicBezTo>
                      <a:pt x="0" y="260"/>
                      <a:pt x="137" y="14"/>
                      <a:pt x="464" y="0"/>
                    </a:cubicBezTo>
                    <a:lnTo>
                      <a:pt x="464" y="20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sp>
            <p:nvSpPr>
              <p:cNvPr id="10" name="Freeform 21">
                <a:extLst>
                  <a:ext uri="{FF2B5EF4-FFF2-40B4-BE49-F238E27FC236}">
                    <a16:creationId xmlns:a16="http://schemas.microsoft.com/office/drawing/2014/main" id="{5ABB9F66-CC09-A14A-A207-BC20C2FC13C2}"/>
                  </a:ext>
                </a:extLst>
              </p:cNvPr>
              <p:cNvSpPr>
                <a:spLocks noChangeArrowheads="1"/>
              </p:cNvSpPr>
              <p:nvPr/>
            </p:nvSpPr>
            <p:spPr bwMode="auto">
              <a:xfrm>
                <a:off x="1795" y="1426"/>
                <a:ext cx="238" cy="343"/>
              </a:xfrm>
              <a:custGeom>
                <a:avLst/>
                <a:gdLst>
                  <a:gd name="T0" fmla="*/ 478 w 1052"/>
                  <a:gd name="T1" fmla="*/ 1515 h 1516"/>
                  <a:gd name="T2" fmla="*/ 478 w 1052"/>
                  <a:gd name="T3" fmla="*/ 1515 h 1516"/>
                  <a:gd name="T4" fmla="*/ 1051 w 1052"/>
                  <a:gd name="T5" fmla="*/ 969 h 1516"/>
                  <a:gd name="T6" fmla="*/ 478 w 1052"/>
                  <a:gd name="T7" fmla="*/ 410 h 1516"/>
                  <a:gd name="T8" fmla="*/ 205 w 1052"/>
                  <a:gd name="T9" fmla="*/ 519 h 1516"/>
                  <a:gd name="T10" fmla="*/ 205 w 1052"/>
                  <a:gd name="T11" fmla="*/ 14 h 1516"/>
                  <a:gd name="T12" fmla="*/ 0 w 1052"/>
                  <a:gd name="T13" fmla="*/ 0 h 1516"/>
                  <a:gd name="T14" fmla="*/ 0 w 1052"/>
                  <a:gd name="T15" fmla="*/ 819 h 1516"/>
                  <a:gd name="T16" fmla="*/ 0 w 1052"/>
                  <a:gd name="T17" fmla="*/ 819 h 1516"/>
                  <a:gd name="T18" fmla="*/ 0 w 1052"/>
                  <a:gd name="T19" fmla="*/ 1201 h 1516"/>
                  <a:gd name="T20" fmla="*/ 478 w 1052"/>
                  <a:gd name="T21" fmla="*/ 1515 h 1516"/>
                  <a:gd name="T22" fmla="*/ 205 w 1052"/>
                  <a:gd name="T23" fmla="*/ 1161 h 1516"/>
                  <a:gd name="T24" fmla="*/ 205 w 1052"/>
                  <a:gd name="T25" fmla="*/ 1161 h 1516"/>
                  <a:gd name="T26" fmla="*/ 205 w 1052"/>
                  <a:gd name="T27" fmla="*/ 819 h 1516"/>
                  <a:gd name="T28" fmla="*/ 205 w 1052"/>
                  <a:gd name="T29" fmla="*/ 819 h 1516"/>
                  <a:gd name="T30" fmla="*/ 205 w 1052"/>
                  <a:gd name="T31" fmla="*/ 778 h 1516"/>
                  <a:gd name="T32" fmla="*/ 451 w 1052"/>
                  <a:gd name="T33" fmla="*/ 628 h 1516"/>
                  <a:gd name="T34" fmla="*/ 847 w 1052"/>
                  <a:gd name="T35" fmla="*/ 969 h 1516"/>
                  <a:gd name="T36" fmla="*/ 465 w 1052"/>
                  <a:gd name="T37" fmla="*/ 1310 h 1516"/>
                  <a:gd name="T38" fmla="*/ 205 w 1052"/>
                  <a:gd name="T39" fmla="*/ 1161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2" h="1516">
                    <a:moveTo>
                      <a:pt x="478" y="1515"/>
                    </a:moveTo>
                    <a:lnTo>
                      <a:pt x="478" y="1515"/>
                    </a:lnTo>
                    <a:cubicBezTo>
                      <a:pt x="833" y="1515"/>
                      <a:pt x="1051" y="1256"/>
                      <a:pt x="1051" y="969"/>
                    </a:cubicBezTo>
                    <a:cubicBezTo>
                      <a:pt x="1051" y="655"/>
                      <a:pt x="833" y="396"/>
                      <a:pt x="478" y="410"/>
                    </a:cubicBezTo>
                    <a:cubicBezTo>
                      <a:pt x="369" y="423"/>
                      <a:pt x="273" y="464"/>
                      <a:pt x="205" y="519"/>
                    </a:cubicBezTo>
                    <a:cubicBezTo>
                      <a:pt x="205" y="14"/>
                      <a:pt x="205" y="14"/>
                      <a:pt x="205" y="14"/>
                    </a:cubicBezTo>
                    <a:cubicBezTo>
                      <a:pt x="0" y="0"/>
                      <a:pt x="0" y="0"/>
                      <a:pt x="0" y="0"/>
                    </a:cubicBezTo>
                    <a:cubicBezTo>
                      <a:pt x="0" y="819"/>
                      <a:pt x="0" y="819"/>
                      <a:pt x="0" y="819"/>
                    </a:cubicBezTo>
                    <a:lnTo>
                      <a:pt x="0" y="819"/>
                    </a:lnTo>
                    <a:cubicBezTo>
                      <a:pt x="0" y="1201"/>
                      <a:pt x="0" y="1201"/>
                      <a:pt x="0" y="1201"/>
                    </a:cubicBezTo>
                    <a:cubicBezTo>
                      <a:pt x="0" y="1201"/>
                      <a:pt x="123" y="1515"/>
                      <a:pt x="478" y="1515"/>
                    </a:cubicBezTo>
                    <a:close/>
                    <a:moveTo>
                      <a:pt x="205" y="1161"/>
                    </a:moveTo>
                    <a:lnTo>
                      <a:pt x="205" y="1161"/>
                    </a:lnTo>
                    <a:cubicBezTo>
                      <a:pt x="205" y="819"/>
                      <a:pt x="205" y="819"/>
                      <a:pt x="205" y="819"/>
                    </a:cubicBezTo>
                    <a:lnTo>
                      <a:pt x="205" y="819"/>
                    </a:lnTo>
                    <a:cubicBezTo>
                      <a:pt x="205" y="778"/>
                      <a:pt x="205" y="778"/>
                      <a:pt x="205" y="778"/>
                    </a:cubicBezTo>
                    <a:cubicBezTo>
                      <a:pt x="260" y="710"/>
                      <a:pt x="355" y="642"/>
                      <a:pt x="451" y="628"/>
                    </a:cubicBezTo>
                    <a:cubicBezTo>
                      <a:pt x="697" y="601"/>
                      <a:pt x="847" y="792"/>
                      <a:pt x="847" y="969"/>
                    </a:cubicBezTo>
                    <a:cubicBezTo>
                      <a:pt x="847" y="1147"/>
                      <a:pt x="683" y="1338"/>
                      <a:pt x="465" y="1310"/>
                    </a:cubicBezTo>
                    <a:cubicBezTo>
                      <a:pt x="355" y="1297"/>
                      <a:pt x="260" y="1229"/>
                      <a:pt x="205" y="116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sp>
            <p:nvSpPr>
              <p:cNvPr id="11" name="Freeform 22">
                <a:extLst>
                  <a:ext uri="{FF2B5EF4-FFF2-40B4-BE49-F238E27FC236}">
                    <a16:creationId xmlns:a16="http://schemas.microsoft.com/office/drawing/2014/main" id="{B67583D1-F981-9244-AE0D-7136E99930A2}"/>
                  </a:ext>
                </a:extLst>
              </p:cNvPr>
              <p:cNvSpPr>
                <a:spLocks noChangeArrowheads="1"/>
              </p:cNvSpPr>
              <p:nvPr/>
            </p:nvSpPr>
            <p:spPr bwMode="auto">
              <a:xfrm>
                <a:off x="2049" y="1429"/>
                <a:ext cx="238" cy="340"/>
              </a:xfrm>
              <a:custGeom>
                <a:avLst/>
                <a:gdLst>
                  <a:gd name="T0" fmla="*/ 477 w 1052"/>
                  <a:gd name="T1" fmla="*/ 1501 h 1502"/>
                  <a:gd name="T2" fmla="*/ 477 w 1052"/>
                  <a:gd name="T3" fmla="*/ 1501 h 1502"/>
                  <a:gd name="T4" fmla="*/ 1051 w 1052"/>
                  <a:gd name="T5" fmla="*/ 955 h 1502"/>
                  <a:gd name="T6" fmla="*/ 477 w 1052"/>
                  <a:gd name="T7" fmla="*/ 409 h 1502"/>
                  <a:gd name="T8" fmla="*/ 204 w 1052"/>
                  <a:gd name="T9" fmla="*/ 505 h 1502"/>
                  <a:gd name="T10" fmla="*/ 204 w 1052"/>
                  <a:gd name="T11" fmla="*/ 0 h 1502"/>
                  <a:gd name="T12" fmla="*/ 0 w 1052"/>
                  <a:gd name="T13" fmla="*/ 0 h 1502"/>
                  <a:gd name="T14" fmla="*/ 0 w 1052"/>
                  <a:gd name="T15" fmla="*/ 805 h 1502"/>
                  <a:gd name="T16" fmla="*/ 0 w 1052"/>
                  <a:gd name="T17" fmla="*/ 805 h 1502"/>
                  <a:gd name="T18" fmla="*/ 0 w 1052"/>
                  <a:gd name="T19" fmla="*/ 1187 h 1502"/>
                  <a:gd name="T20" fmla="*/ 477 w 1052"/>
                  <a:gd name="T21" fmla="*/ 1501 h 1502"/>
                  <a:gd name="T22" fmla="*/ 204 w 1052"/>
                  <a:gd name="T23" fmla="*/ 1147 h 1502"/>
                  <a:gd name="T24" fmla="*/ 204 w 1052"/>
                  <a:gd name="T25" fmla="*/ 1147 h 1502"/>
                  <a:gd name="T26" fmla="*/ 204 w 1052"/>
                  <a:gd name="T27" fmla="*/ 805 h 1502"/>
                  <a:gd name="T28" fmla="*/ 204 w 1052"/>
                  <a:gd name="T29" fmla="*/ 805 h 1502"/>
                  <a:gd name="T30" fmla="*/ 204 w 1052"/>
                  <a:gd name="T31" fmla="*/ 764 h 1502"/>
                  <a:gd name="T32" fmla="*/ 450 w 1052"/>
                  <a:gd name="T33" fmla="*/ 614 h 1502"/>
                  <a:gd name="T34" fmla="*/ 846 w 1052"/>
                  <a:gd name="T35" fmla="*/ 955 h 1502"/>
                  <a:gd name="T36" fmla="*/ 464 w 1052"/>
                  <a:gd name="T37" fmla="*/ 1296 h 1502"/>
                  <a:gd name="T38" fmla="*/ 204 w 1052"/>
                  <a:gd name="T39" fmla="*/ 1147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2" h="1502">
                    <a:moveTo>
                      <a:pt x="477" y="1501"/>
                    </a:moveTo>
                    <a:lnTo>
                      <a:pt x="477" y="1501"/>
                    </a:lnTo>
                    <a:cubicBezTo>
                      <a:pt x="833" y="1501"/>
                      <a:pt x="1051" y="1256"/>
                      <a:pt x="1051" y="955"/>
                    </a:cubicBezTo>
                    <a:cubicBezTo>
                      <a:pt x="1051" y="641"/>
                      <a:pt x="833" y="382"/>
                      <a:pt x="477" y="409"/>
                    </a:cubicBezTo>
                    <a:cubicBezTo>
                      <a:pt x="368" y="409"/>
                      <a:pt x="273" y="450"/>
                      <a:pt x="204" y="505"/>
                    </a:cubicBezTo>
                    <a:cubicBezTo>
                      <a:pt x="204" y="0"/>
                      <a:pt x="204" y="0"/>
                      <a:pt x="204" y="0"/>
                    </a:cubicBezTo>
                    <a:cubicBezTo>
                      <a:pt x="0" y="0"/>
                      <a:pt x="0" y="0"/>
                      <a:pt x="0" y="0"/>
                    </a:cubicBezTo>
                    <a:cubicBezTo>
                      <a:pt x="0" y="805"/>
                      <a:pt x="0" y="805"/>
                      <a:pt x="0" y="805"/>
                    </a:cubicBezTo>
                    <a:lnTo>
                      <a:pt x="0" y="805"/>
                    </a:lnTo>
                    <a:cubicBezTo>
                      <a:pt x="0" y="1187"/>
                      <a:pt x="0" y="1187"/>
                      <a:pt x="0" y="1187"/>
                    </a:cubicBezTo>
                    <a:cubicBezTo>
                      <a:pt x="0" y="1187"/>
                      <a:pt x="123" y="1501"/>
                      <a:pt x="477" y="1501"/>
                    </a:cubicBezTo>
                    <a:close/>
                    <a:moveTo>
                      <a:pt x="204" y="1147"/>
                    </a:moveTo>
                    <a:lnTo>
                      <a:pt x="204" y="1147"/>
                    </a:lnTo>
                    <a:cubicBezTo>
                      <a:pt x="204" y="805"/>
                      <a:pt x="204" y="805"/>
                      <a:pt x="204" y="805"/>
                    </a:cubicBezTo>
                    <a:lnTo>
                      <a:pt x="204" y="805"/>
                    </a:lnTo>
                    <a:cubicBezTo>
                      <a:pt x="204" y="764"/>
                      <a:pt x="204" y="764"/>
                      <a:pt x="204" y="764"/>
                    </a:cubicBezTo>
                    <a:cubicBezTo>
                      <a:pt x="259" y="696"/>
                      <a:pt x="355" y="628"/>
                      <a:pt x="450" y="614"/>
                    </a:cubicBezTo>
                    <a:cubicBezTo>
                      <a:pt x="696" y="587"/>
                      <a:pt x="846" y="778"/>
                      <a:pt x="846" y="955"/>
                    </a:cubicBezTo>
                    <a:cubicBezTo>
                      <a:pt x="846" y="1133"/>
                      <a:pt x="682" y="1324"/>
                      <a:pt x="464" y="1296"/>
                    </a:cubicBezTo>
                    <a:cubicBezTo>
                      <a:pt x="355" y="1283"/>
                      <a:pt x="259" y="1215"/>
                      <a:pt x="204" y="114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sp>
            <p:nvSpPr>
              <p:cNvPr id="12" name="Freeform 23">
                <a:extLst>
                  <a:ext uri="{FF2B5EF4-FFF2-40B4-BE49-F238E27FC236}">
                    <a16:creationId xmlns:a16="http://schemas.microsoft.com/office/drawing/2014/main" id="{79825AA1-E530-5445-A116-AE00024BFE5D}"/>
                  </a:ext>
                </a:extLst>
              </p:cNvPr>
              <p:cNvSpPr>
                <a:spLocks noChangeArrowheads="1"/>
              </p:cNvSpPr>
              <p:nvPr/>
            </p:nvSpPr>
            <p:spPr bwMode="auto">
              <a:xfrm>
                <a:off x="2489" y="1522"/>
                <a:ext cx="244" cy="241"/>
              </a:xfrm>
              <a:custGeom>
                <a:avLst/>
                <a:gdLst>
                  <a:gd name="T0" fmla="*/ 1079 w 1080"/>
                  <a:gd name="T1" fmla="*/ 533 h 1066"/>
                  <a:gd name="T2" fmla="*/ 1079 w 1080"/>
                  <a:gd name="T3" fmla="*/ 533 h 1066"/>
                  <a:gd name="T4" fmla="*/ 546 w 1080"/>
                  <a:gd name="T5" fmla="*/ 1065 h 1066"/>
                  <a:gd name="T6" fmla="*/ 0 w 1080"/>
                  <a:gd name="T7" fmla="*/ 533 h 1066"/>
                  <a:gd name="T8" fmla="*/ 546 w 1080"/>
                  <a:gd name="T9" fmla="*/ 0 h 1066"/>
                  <a:gd name="T10" fmla="*/ 1079 w 1080"/>
                  <a:gd name="T11" fmla="*/ 533 h 1066"/>
                  <a:gd name="T12" fmla="*/ 546 w 1080"/>
                  <a:gd name="T13" fmla="*/ 205 h 1066"/>
                  <a:gd name="T14" fmla="*/ 546 w 1080"/>
                  <a:gd name="T15" fmla="*/ 205 h 1066"/>
                  <a:gd name="T16" fmla="*/ 219 w 1080"/>
                  <a:gd name="T17" fmla="*/ 533 h 1066"/>
                  <a:gd name="T18" fmla="*/ 546 w 1080"/>
                  <a:gd name="T19" fmla="*/ 860 h 1066"/>
                  <a:gd name="T20" fmla="*/ 874 w 1080"/>
                  <a:gd name="T21" fmla="*/ 533 h 1066"/>
                  <a:gd name="T22" fmla="*/ 546 w 1080"/>
                  <a:gd name="T23" fmla="*/ 205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0" h="1066">
                    <a:moveTo>
                      <a:pt x="1079" y="533"/>
                    </a:moveTo>
                    <a:lnTo>
                      <a:pt x="1079" y="533"/>
                    </a:lnTo>
                    <a:cubicBezTo>
                      <a:pt x="1079" y="833"/>
                      <a:pt x="833" y="1065"/>
                      <a:pt x="546" y="1065"/>
                    </a:cubicBezTo>
                    <a:cubicBezTo>
                      <a:pt x="246" y="1065"/>
                      <a:pt x="0" y="833"/>
                      <a:pt x="0" y="533"/>
                    </a:cubicBezTo>
                    <a:cubicBezTo>
                      <a:pt x="0" y="246"/>
                      <a:pt x="246" y="0"/>
                      <a:pt x="546" y="0"/>
                    </a:cubicBezTo>
                    <a:cubicBezTo>
                      <a:pt x="833" y="0"/>
                      <a:pt x="1079" y="246"/>
                      <a:pt x="1079" y="533"/>
                    </a:cubicBezTo>
                    <a:close/>
                    <a:moveTo>
                      <a:pt x="546" y="205"/>
                    </a:moveTo>
                    <a:lnTo>
                      <a:pt x="546" y="205"/>
                    </a:lnTo>
                    <a:cubicBezTo>
                      <a:pt x="355" y="205"/>
                      <a:pt x="219" y="355"/>
                      <a:pt x="219" y="533"/>
                    </a:cubicBezTo>
                    <a:cubicBezTo>
                      <a:pt x="219" y="724"/>
                      <a:pt x="355" y="860"/>
                      <a:pt x="546" y="860"/>
                    </a:cubicBezTo>
                    <a:cubicBezTo>
                      <a:pt x="724" y="860"/>
                      <a:pt x="874" y="724"/>
                      <a:pt x="874" y="533"/>
                    </a:cubicBezTo>
                    <a:cubicBezTo>
                      <a:pt x="874" y="355"/>
                      <a:pt x="724" y="205"/>
                      <a:pt x="546" y="20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sp>
            <p:nvSpPr>
              <p:cNvPr id="13" name="Freeform 24">
                <a:extLst>
                  <a:ext uri="{FF2B5EF4-FFF2-40B4-BE49-F238E27FC236}">
                    <a16:creationId xmlns:a16="http://schemas.microsoft.com/office/drawing/2014/main" id="{AE7DAEA7-50CA-EB42-8CB8-9C128647213E}"/>
                  </a:ext>
                </a:extLst>
              </p:cNvPr>
              <p:cNvSpPr>
                <a:spLocks noChangeArrowheads="1"/>
              </p:cNvSpPr>
              <p:nvPr/>
            </p:nvSpPr>
            <p:spPr bwMode="auto">
              <a:xfrm>
                <a:off x="2300" y="1522"/>
                <a:ext cx="197" cy="241"/>
              </a:xfrm>
              <a:custGeom>
                <a:avLst/>
                <a:gdLst>
                  <a:gd name="T0" fmla="*/ 532 w 874"/>
                  <a:gd name="T1" fmla="*/ 205 h 1066"/>
                  <a:gd name="T2" fmla="*/ 532 w 874"/>
                  <a:gd name="T3" fmla="*/ 205 h 1066"/>
                  <a:gd name="T4" fmla="*/ 737 w 874"/>
                  <a:gd name="T5" fmla="*/ 287 h 1066"/>
                  <a:gd name="T6" fmla="*/ 873 w 874"/>
                  <a:gd name="T7" fmla="*/ 123 h 1066"/>
                  <a:gd name="T8" fmla="*/ 532 w 874"/>
                  <a:gd name="T9" fmla="*/ 0 h 1066"/>
                  <a:gd name="T10" fmla="*/ 0 w 874"/>
                  <a:gd name="T11" fmla="*/ 533 h 1066"/>
                  <a:gd name="T12" fmla="*/ 532 w 874"/>
                  <a:gd name="T13" fmla="*/ 1065 h 1066"/>
                  <a:gd name="T14" fmla="*/ 860 w 874"/>
                  <a:gd name="T15" fmla="*/ 956 h 1066"/>
                  <a:gd name="T16" fmla="*/ 737 w 874"/>
                  <a:gd name="T17" fmla="*/ 792 h 1066"/>
                  <a:gd name="T18" fmla="*/ 532 w 874"/>
                  <a:gd name="T19" fmla="*/ 860 h 1066"/>
                  <a:gd name="T20" fmla="*/ 204 w 874"/>
                  <a:gd name="T21" fmla="*/ 533 h 1066"/>
                  <a:gd name="T22" fmla="*/ 532 w 874"/>
                  <a:gd name="T23" fmla="*/ 205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4" h="1066">
                    <a:moveTo>
                      <a:pt x="532" y="205"/>
                    </a:moveTo>
                    <a:lnTo>
                      <a:pt x="532" y="205"/>
                    </a:lnTo>
                    <a:cubicBezTo>
                      <a:pt x="627" y="205"/>
                      <a:pt x="696" y="246"/>
                      <a:pt x="737" y="287"/>
                    </a:cubicBezTo>
                    <a:cubicBezTo>
                      <a:pt x="778" y="219"/>
                      <a:pt x="819" y="164"/>
                      <a:pt x="873" y="123"/>
                    </a:cubicBezTo>
                    <a:cubicBezTo>
                      <a:pt x="791" y="55"/>
                      <a:pt x="668" y="0"/>
                      <a:pt x="532" y="0"/>
                    </a:cubicBezTo>
                    <a:cubicBezTo>
                      <a:pt x="245" y="0"/>
                      <a:pt x="0" y="232"/>
                      <a:pt x="0" y="533"/>
                    </a:cubicBezTo>
                    <a:cubicBezTo>
                      <a:pt x="0" y="847"/>
                      <a:pt x="245" y="1065"/>
                      <a:pt x="532" y="1065"/>
                    </a:cubicBezTo>
                    <a:cubicBezTo>
                      <a:pt x="655" y="1065"/>
                      <a:pt x="778" y="1024"/>
                      <a:pt x="860" y="956"/>
                    </a:cubicBezTo>
                    <a:cubicBezTo>
                      <a:pt x="819" y="915"/>
                      <a:pt x="764" y="860"/>
                      <a:pt x="737" y="792"/>
                    </a:cubicBezTo>
                    <a:cubicBezTo>
                      <a:pt x="682" y="833"/>
                      <a:pt x="627" y="860"/>
                      <a:pt x="532" y="860"/>
                    </a:cubicBezTo>
                    <a:cubicBezTo>
                      <a:pt x="368" y="860"/>
                      <a:pt x="204" y="710"/>
                      <a:pt x="204" y="533"/>
                    </a:cubicBezTo>
                    <a:cubicBezTo>
                      <a:pt x="204" y="355"/>
                      <a:pt x="368" y="205"/>
                      <a:pt x="532" y="20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225" dirty="0"/>
              </a:p>
            </p:txBody>
          </p:sp>
        </p:grpSp>
      </p:grpSp>
      <p:pic>
        <p:nvPicPr>
          <p:cNvPr id="14" name="Picture 13">
            <a:extLst>
              <a:ext uri="{FF2B5EF4-FFF2-40B4-BE49-F238E27FC236}">
                <a16:creationId xmlns:a16="http://schemas.microsoft.com/office/drawing/2014/main" id="{0F6261DB-CB2D-1544-AEEF-83B2920A4A5B}"/>
              </a:ext>
            </a:extLst>
          </p:cNvPr>
          <p:cNvPicPr>
            <a:picLocks noChangeAspect="1"/>
          </p:cNvPicPr>
          <p:nvPr userDrawn="1"/>
        </p:nvPicPr>
        <p:blipFill>
          <a:blip r:embed="rId2"/>
          <a:stretch>
            <a:fillRect/>
          </a:stretch>
        </p:blipFill>
        <p:spPr>
          <a:xfrm>
            <a:off x="137657" y="6649885"/>
            <a:ext cx="628791" cy="129076"/>
          </a:xfrm>
          <a:prstGeom prst="rect">
            <a:avLst/>
          </a:prstGeom>
        </p:spPr>
      </p:pic>
      <p:sp>
        <p:nvSpPr>
          <p:cNvPr id="16" name="Rectangle 15">
            <a:extLst>
              <a:ext uri="{FF2B5EF4-FFF2-40B4-BE49-F238E27FC236}">
                <a16:creationId xmlns:a16="http://schemas.microsoft.com/office/drawing/2014/main" id="{9B5EE544-C52E-43D7-878D-0D7E50594BE0}"/>
              </a:ext>
            </a:extLst>
          </p:cNvPr>
          <p:cNvSpPr/>
          <p:nvPr userDrawn="1"/>
        </p:nvSpPr>
        <p:spPr>
          <a:xfrm>
            <a:off x="1" y="6530647"/>
            <a:ext cx="9143999" cy="383182"/>
          </a:xfrm>
          <a:prstGeom prst="rect">
            <a:avLst/>
          </a:prstGeom>
          <a:solidFill>
            <a:schemeClr val="accent1"/>
          </a:solidFill>
        </p:spPr>
        <p:txBody>
          <a:bodyPr wrap="square" rtlCol="0" anchor="ctr">
            <a:spAutoFit/>
          </a:bodyPr>
          <a:lstStyle/>
          <a:p>
            <a:pPr algn="ctr">
              <a:lnSpc>
                <a:spcPct val="90000"/>
              </a:lnSpc>
            </a:pPr>
            <a:endParaRPr lang="en-US" sz="2100" dirty="0">
              <a:solidFill>
                <a:schemeClr val="bg1"/>
              </a:solidFill>
            </a:endParaRPr>
          </a:p>
        </p:txBody>
      </p:sp>
      <p:sp>
        <p:nvSpPr>
          <p:cNvPr id="17" name="Rectangle 16">
            <a:extLst>
              <a:ext uri="{FF2B5EF4-FFF2-40B4-BE49-F238E27FC236}">
                <a16:creationId xmlns:a16="http://schemas.microsoft.com/office/drawing/2014/main" id="{328F16B1-BABE-438D-9247-BC628761F387}"/>
              </a:ext>
            </a:extLst>
          </p:cNvPr>
          <p:cNvSpPr/>
          <p:nvPr userDrawn="1"/>
        </p:nvSpPr>
        <p:spPr>
          <a:xfrm>
            <a:off x="98958" y="6543608"/>
            <a:ext cx="713657" cy="279307"/>
          </a:xfrm>
          <a:prstGeom prst="rect">
            <a:avLst/>
          </a:prstGeom>
        </p:spPr>
        <p:txBody>
          <a:bodyPr wrap="none">
            <a:spAutoFit/>
          </a:bodyPr>
          <a:lstStyle/>
          <a:p>
            <a:pPr algn="l">
              <a:lnSpc>
                <a:spcPct val="90000"/>
              </a:lnSpc>
            </a:pPr>
            <a:r>
              <a:rPr lang="en-US" sz="1350" dirty="0">
                <a:solidFill>
                  <a:schemeClr val="tx2"/>
                </a:solidFill>
              </a:rPr>
              <a:t>AMMC</a:t>
            </a:r>
          </a:p>
        </p:txBody>
      </p:sp>
    </p:spTree>
    <p:extLst>
      <p:ext uri="{BB962C8B-B14F-4D97-AF65-F5344CB8AC3E}">
        <p14:creationId xmlns:p14="http://schemas.microsoft.com/office/powerpoint/2010/main" val="9880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4EA84578-8F9B-4ADD-95CA-CFF7A7EFF627}"/>
              </a:ext>
            </a:extLst>
          </p:cNvPr>
          <p:cNvSpPr>
            <a:spLocks noGrp="1"/>
          </p:cNvSpPr>
          <p:nvPr>
            <p:ph type="sldNum" sz="quarter" idx="4"/>
          </p:nvPr>
        </p:nvSpPr>
        <p:spPr>
          <a:xfrm>
            <a:off x="4188979" y="6464164"/>
            <a:ext cx="766042" cy="365125"/>
          </a:xfrm>
          <a:prstGeom prst="rect">
            <a:avLst/>
          </a:prstGeom>
        </p:spPr>
        <p:txBody>
          <a:bodyPr vert="horz" lIns="91440" tIns="45720" rIns="91440" bIns="45720" rtlCol="0" anchor="ctr"/>
          <a:lstStyle>
            <a:lvl1pPr algn="ctr">
              <a:defRPr sz="1400">
                <a:solidFill>
                  <a:schemeClr val="bg1"/>
                </a:solidFill>
              </a:defRPr>
            </a:lvl1p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381718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Only Slide">
    <p:spTree>
      <p:nvGrpSpPr>
        <p:cNvPr id="1" name=""/>
        <p:cNvGrpSpPr/>
        <p:nvPr/>
      </p:nvGrpSpPr>
      <p:grpSpPr>
        <a:xfrm>
          <a:off x="0" y="0"/>
          <a:ext cx="0" cy="0"/>
          <a:chOff x="0" y="0"/>
          <a:chExt cx="0" cy="0"/>
        </a:xfrm>
      </p:grpSpPr>
      <p:sp>
        <p:nvSpPr>
          <p:cNvPr id="2" name="Title 1"/>
          <p:cNvSpPr>
            <a:spLocks noGrp="1"/>
          </p:cNvSpPr>
          <p:nvPr>
            <p:ph type="title"/>
          </p:nvPr>
        </p:nvSpPr>
        <p:spPr>
          <a:xfrm flipH="1">
            <a:off x="342953" y="145145"/>
            <a:ext cx="8413653" cy="1055006"/>
          </a:xfrm>
        </p:spPr>
        <p:txBody>
          <a:bodyPr/>
          <a:lstStyle/>
          <a:p>
            <a:r>
              <a:rPr lang="en-US" dirty="0"/>
              <a:t>Click to edit Master title style</a:t>
            </a:r>
          </a:p>
        </p:txBody>
      </p:sp>
      <p:sp>
        <p:nvSpPr>
          <p:cNvPr id="3" name="Slide Number Placeholder 4">
            <a:extLst>
              <a:ext uri="{FF2B5EF4-FFF2-40B4-BE49-F238E27FC236}">
                <a16:creationId xmlns:a16="http://schemas.microsoft.com/office/drawing/2014/main" id="{D402734C-78CC-4B16-B659-C324008A4637}"/>
              </a:ext>
            </a:extLst>
          </p:cNvPr>
          <p:cNvSpPr>
            <a:spLocks noGrp="1"/>
          </p:cNvSpPr>
          <p:nvPr>
            <p:ph type="sldNum" sz="quarter" idx="4"/>
          </p:nvPr>
        </p:nvSpPr>
        <p:spPr>
          <a:xfrm>
            <a:off x="4188979" y="6464164"/>
            <a:ext cx="766042" cy="365125"/>
          </a:xfrm>
          <a:prstGeom prst="rect">
            <a:avLst/>
          </a:prstGeom>
        </p:spPr>
        <p:txBody>
          <a:bodyPr vert="horz" lIns="91440" tIns="45720" rIns="91440" bIns="45720" rtlCol="0" anchor="ctr"/>
          <a:lstStyle>
            <a:lvl1pPr algn="ctr">
              <a:defRPr sz="1400">
                <a:solidFill>
                  <a:schemeClr val="bg1"/>
                </a:solidFill>
              </a:defRPr>
            </a:lvl1p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3617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4EA84578-8F9B-4ADD-95CA-CFF7A7EFF627}"/>
              </a:ext>
            </a:extLst>
          </p:cNvPr>
          <p:cNvSpPr>
            <a:spLocks noGrp="1"/>
          </p:cNvSpPr>
          <p:nvPr>
            <p:ph type="sldNum" sz="quarter" idx="4"/>
          </p:nvPr>
        </p:nvSpPr>
        <p:spPr>
          <a:xfrm>
            <a:off x="4188979" y="6464164"/>
            <a:ext cx="766042" cy="365125"/>
          </a:xfrm>
          <a:prstGeom prst="rect">
            <a:avLst/>
          </a:prstGeom>
        </p:spPr>
        <p:txBody>
          <a:bodyPr vert="horz" lIns="91440" tIns="45720" rIns="91440" bIns="45720" rtlCol="0" anchor="ctr"/>
          <a:lstStyle>
            <a:lvl1pPr algn="ctr">
              <a:defRPr sz="1400">
                <a:solidFill>
                  <a:schemeClr val="bg1"/>
                </a:solidFill>
              </a:defRPr>
            </a:lvl1p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86543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455974D2-A25F-4165-A451-B3BC118B05F7}"/>
              </a:ext>
            </a:extLst>
          </p:cNvPr>
          <p:cNvSpPr>
            <a:spLocks noGrp="1"/>
          </p:cNvSpPr>
          <p:nvPr>
            <p:ph type="sldNum" sz="quarter" idx="4"/>
          </p:nvPr>
        </p:nvSpPr>
        <p:spPr>
          <a:xfrm>
            <a:off x="4188979" y="6464164"/>
            <a:ext cx="766042" cy="365125"/>
          </a:xfrm>
          <a:prstGeom prst="rect">
            <a:avLst/>
          </a:prstGeom>
        </p:spPr>
        <p:txBody>
          <a:bodyPr vert="horz" lIns="91440" tIns="45720" rIns="91440" bIns="45720" rtlCol="0" anchor="ctr"/>
          <a:lstStyle>
            <a:lvl1pPr algn="ctr">
              <a:defRPr sz="1400">
                <a:solidFill>
                  <a:schemeClr val="bg1"/>
                </a:solidFill>
              </a:defRPr>
            </a:lvl1p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364604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Foot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28590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flipH="1">
            <a:off x="342949" y="274320"/>
            <a:ext cx="8413653" cy="1055006"/>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221761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Slide_Opt 1">
    <p:bg>
      <p:bgPr>
        <a:gradFill>
          <a:gsLst>
            <a:gs pos="100000">
              <a:schemeClr val="accent3">
                <a:lumMod val="97000"/>
              </a:schemeClr>
            </a:gs>
            <a:gs pos="6000">
              <a:schemeClr val="accent1"/>
            </a:gs>
          </a:gsLst>
          <a:lin ang="19200000" scaled="0"/>
        </a:gradFill>
        <a:effectLst/>
      </p:bgPr>
    </p:bg>
    <p:spTree>
      <p:nvGrpSpPr>
        <p:cNvPr id="1" name=""/>
        <p:cNvGrpSpPr/>
        <p:nvPr/>
      </p:nvGrpSpPr>
      <p:grpSpPr>
        <a:xfrm>
          <a:off x="0" y="0"/>
          <a:ext cx="0" cy="0"/>
          <a:chOff x="0" y="0"/>
          <a:chExt cx="0" cy="0"/>
        </a:xfrm>
      </p:grpSpPr>
      <p:sp>
        <p:nvSpPr>
          <p:cNvPr id="22" name="Text Placeholder 16">
            <a:extLst>
              <a:ext uri="{FF2B5EF4-FFF2-40B4-BE49-F238E27FC236}">
                <a16:creationId xmlns:a16="http://schemas.microsoft.com/office/drawing/2014/main" id="{6265C845-369B-E448-B029-1E907922AD06}"/>
              </a:ext>
            </a:extLst>
          </p:cNvPr>
          <p:cNvSpPr>
            <a:spLocks noGrp="1"/>
          </p:cNvSpPr>
          <p:nvPr>
            <p:ph type="body" sz="quarter" idx="10" hasCustomPrompt="1"/>
          </p:nvPr>
        </p:nvSpPr>
        <p:spPr>
          <a:xfrm>
            <a:off x="1600200" y="1554862"/>
            <a:ext cx="5486400" cy="1524000"/>
          </a:xfrm>
          <a:prstGeom prst="rect">
            <a:avLst/>
          </a:prstGeom>
        </p:spPr>
        <p:txBody>
          <a:bodyPr/>
          <a:lstStyle>
            <a:lvl1pPr marL="0" indent="0">
              <a:buFontTx/>
              <a:buNone/>
              <a:defRPr sz="3000" b="1" cap="all" baseline="0">
                <a:solidFill>
                  <a:schemeClr val="bg1"/>
                </a:solidFill>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SLIDE DIVIDER TITLE</a:t>
            </a:r>
          </a:p>
        </p:txBody>
      </p:sp>
      <p:sp>
        <p:nvSpPr>
          <p:cNvPr id="23" name="Text Placeholder 19">
            <a:extLst>
              <a:ext uri="{FF2B5EF4-FFF2-40B4-BE49-F238E27FC236}">
                <a16:creationId xmlns:a16="http://schemas.microsoft.com/office/drawing/2014/main" id="{B1F7A11F-92C0-4246-989B-C37DDDB83FC1}"/>
              </a:ext>
            </a:extLst>
          </p:cNvPr>
          <p:cNvSpPr>
            <a:spLocks noGrp="1"/>
          </p:cNvSpPr>
          <p:nvPr>
            <p:ph type="body" sz="quarter" idx="11" hasCustomPrompt="1"/>
          </p:nvPr>
        </p:nvSpPr>
        <p:spPr>
          <a:xfrm>
            <a:off x="1585913" y="3307462"/>
            <a:ext cx="5486400" cy="859935"/>
          </a:xfrm>
          <a:prstGeom prst="rect">
            <a:avLst/>
          </a:prstGeom>
        </p:spPr>
        <p:txBody>
          <a:bodyPr/>
          <a:lstStyle>
            <a:lvl1pPr marL="0" indent="0">
              <a:buFontTx/>
              <a:buNone/>
              <a:defRPr sz="1800" b="1" i="0" cap="none" baseline="0">
                <a:solidFill>
                  <a:schemeClr val="bg1"/>
                </a:solidFill>
              </a:defRPr>
            </a:lvl1pPr>
            <a:lvl2pPr marL="182876" indent="0">
              <a:buFontTx/>
              <a:buNone/>
              <a:defRPr/>
            </a:lvl2pPr>
            <a:lvl3pPr marL="365751" indent="0">
              <a:buFontTx/>
              <a:buNone/>
              <a:defRPr/>
            </a:lvl3pPr>
            <a:lvl4pPr marL="548627" indent="0">
              <a:buFontTx/>
              <a:buNone/>
              <a:defRPr/>
            </a:lvl4pPr>
            <a:lvl5pPr marL="731502" indent="0">
              <a:buFontTx/>
              <a:buNone/>
              <a:defRPr/>
            </a:lvl5pPr>
          </a:lstStyle>
          <a:p>
            <a:pPr lvl="0"/>
            <a:r>
              <a:rPr lang="en-US"/>
              <a:t>Subtitle</a:t>
            </a:r>
          </a:p>
        </p:txBody>
      </p:sp>
      <p:pic>
        <p:nvPicPr>
          <p:cNvPr id="15" name="Graphic 14">
            <a:extLst>
              <a:ext uri="{FF2B5EF4-FFF2-40B4-BE49-F238E27FC236}">
                <a16:creationId xmlns:a16="http://schemas.microsoft.com/office/drawing/2014/main" id="{3284E1FE-1857-5545-AC87-B7BE7CB483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3314" y="1386437"/>
            <a:ext cx="1227382" cy="1008807"/>
          </a:xfrm>
          <a:prstGeom prst="rect">
            <a:avLst/>
          </a:prstGeom>
        </p:spPr>
      </p:pic>
      <p:pic>
        <p:nvPicPr>
          <p:cNvPr id="17" name="Graphic 16">
            <a:extLst>
              <a:ext uri="{FF2B5EF4-FFF2-40B4-BE49-F238E27FC236}">
                <a16:creationId xmlns:a16="http://schemas.microsoft.com/office/drawing/2014/main" id="{141FB308-A385-8F47-858F-27B8353662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7699634" y="5099554"/>
            <a:ext cx="1879420" cy="549182"/>
          </a:xfrm>
          <a:prstGeom prst="rect">
            <a:avLst/>
          </a:prstGeom>
        </p:spPr>
      </p:pic>
    </p:spTree>
    <p:extLst>
      <p:ext uri="{BB962C8B-B14F-4D97-AF65-F5344CB8AC3E}">
        <p14:creationId xmlns:p14="http://schemas.microsoft.com/office/powerpoint/2010/main" val="94044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ay Background Green Footer">
    <p:bg>
      <p:bgPr>
        <a:solidFill>
          <a:schemeClr val="bg1">
            <a:lumMod val="85000"/>
            <a:alpha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71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flipH="1">
            <a:off x="342953" y="145144"/>
            <a:ext cx="8413653" cy="986970"/>
          </a:xfrm>
          <a:prstGeom prst="rect">
            <a:avLst/>
          </a:prstGeom>
        </p:spPr>
        <p:txBody>
          <a:bodyPr vert="horz" wrap="square" lIns="0" tIns="0" rIns="0" bIns="0" rtlCol="0" anchor="b" anchorCtr="0">
            <a:noAutofit/>
          </a:bodyPr>
          <a:lstStyle/>
          <a:p>
            <a:r>
              <a:rPr lang="en-US" b="0" dirty="0"/>
              <a:t>Click To Add Title</a:t>
            </a:r>
            <a:endParaRPr lang="en-US" dirty="0"/>
          </a:p>
        </p:txBody>
      </p:sp>
      <p:sp>
        <p:nvSpPr>
          <p:cNvPr id="1027" name="Text Placeholder 2"/>
          <p:cNvSpPr>
            <a:spLocks noGrp="1"/>
          </p:cNvSpPr>
          <p:nvPr>
            <p:ph type="body" idx="1"/>
          </p:nvPr>
        </p:nvSpPr>
        <p:spPr bwMode="auto">
          <a:xfrm>
            <a:off x="342900" y="1698177"/>
            <a:ext cx="8412480" cy="43368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p:txBody>
      </p:sp>
      <p:pic>
        <p:nvPicPr>
          <p:cNvPr id="3" name="Picture 2"/>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0" y="6366012"/>
            <a:ext cx="9144000" cy="491997"/>
          </a:xfrm>
          <a:prstGeom prst="rect">
            <a:avLst/>
          </a:prstGeom>
        </p:spPr>
      </p:pic>
      <p:pic>
        <p:nvPicPr>
          <p:cNvPr id="6" name="Picture 5"/>
          <p:cNvPicPr>
            <a:picLocks noChangeAspect="1"/>
          </p:cNvPicPr>
          <p:nvPr userDrawn="1"/>
        </p:nvPicPr>
        <p:blipFill>
          <a:blip r:embed="rId28"/>
          <a:stretch>
            <a:fillRect/>
          </a:stretch>
        </p:blipFill>
        <p:spPr>
          <a:xfrm>
            <a:off x="189066" y="6521663"/>
            <a:ext cx="1289169" cy="198477"/>
          </a:xfrm>
          <a:prstGeom prst="rect">
            <a:avLst/>
          </a:prstGeom>
        </p:spPr>
      </p:pic>
      <p:sp>
        <p:nvSpPr>
          <p:cNvPr id="7" name="Slide Number Placeholder 4">
            <a:extLst>
              <a:ext uri="{FF2B5EF4-FFF2-40B4-BE49-F238E27FC236}">
                <a16:creationId xmlns:a16="http://schemas.microsoft.com/office/drawing/2014/main" id="{4622179E-D53D-40ED-8A04-0D0F079A6FA2}"/>
              </a:ext>
            </a:extLst>
          </p:cNvPr>
          <p:cNvSpPr>
            <a:spLocks noGrp="1"/>
          </p:cNvSpPr>
          <p:nvPr>
            <p:ph type="sldNum" sz="quarter" idx="4"/>
          </p:nvPr>
        </p:nvSpPr>
        <p:spPr>
          <a:xfrm>
            <a:off x="4188979" y="6464164"/>
            <a:ext cx="766042" cy="365125"/>
          </a:xfrm>
          <a:prstGeom prst="rect">
            <a:avLst/>
          </a:prstGeom>
        </p:spPr>
        <p:txBody>
          <a:bodyPr vert="horz" lIns="91440" tIns="45720" rIns="91440" bIns="45720" rtlCol="0" anchor="ctr"/>
          <a:lstStyle>
            <a:lvl1pPr algn="ctr">
              <a:defRPr sz="1400">
                <a:solidFill>
                  <a:schemeClr val="bg1"/>
                </a:solidFill>
              </a:defRPr>
            </a:lvl1pPr>
          </a:lstStyle>
          <a:p>
            <a:fld id="{AFA3DF0E-6FFC-4732-8936-A3B925CCE365}" type="slidenum">
              <a:rPr lang="en-US" smtClean="0"/>
              <a:pPr/>
              <a:t>‹#›</a:t>
            </a:fld>
            <a:endParaRPr lang="en-US" dirty="0"/>
          </a:p>
        </p:txBody>
      </p:sp>
    </p:spTree>
    <p:extLst>
      <p:ext uri="{BB962C8B-B14F-4D97-AF65-F5344CB8AC3E}">
        <p14:creationId xmlns:p14="http://schemas.microsoft.com/office/powerpoint/2010/main" val="17252429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8" r:id="rId6"/>
    <p:sldLayoutId id="2147483690" r:id="rId7"/>
    <p:sldLayoutId id="2147483691" r:id="rId8"/>
    <p:sldLayoutId id="2147483692" r:id="rId9"/>
    <p:sldLayoutId id="2147483694" r:id="rId10"/>
    <p:sldLayoutId id="2147483695" r:id="rId11"/>
    <p:sldLayoutId id="2147483696" r:id="rId12"/>
    <p:sldLayoutId id="2147483728"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indent="0" algn="l" defTabSz="342892" rtl="0" eaLnBrk="1" fontAlgn="base" latinLnBrk="0" hangingPunct="1">
        <a:lnSpc>
          <a:spcPct val="100000"/>
        </a:lnSpc>
        <a:spcBef>
          <a:spcPct val="0"/>
        </a:spcBef>
        <a:spcAft>
          <a:spcPct val="0"/>
        </a:spcAft>
        <a:buClrTx/>
        <a:buSzTx/>
        <a:buFontTx/>
        <a:buNone/>
        <a:tabLst/>
        <a:defRPr sz="2400" b="0" i="0" kern="1200" cap="none" spc="15" baseline="0">
          <a:solidFill>
            <a:schemeClr val="tx2"/>
          </a:solidFill>
          <a:latin typeface="Arial"/>
          <a:ea typeface="HelveticaNeueLT Std Med Cn" panose="020B0606030502030204" pitchFamily="34" charset="0"/>
          <a:cs typeface="HelveticaNeueLT Std Med Cn" panose="020B0606030502030204" pitchFamily="34" charset="0"/>
        </a:defRPr>
      </a:lvl1pPr>
      <a:lvl2pPr algn="l" defTabSz="342892" rtl="0" fontAlgn="base">
        <a:spcBef>
          <a:spcPct val="0"/>
        </a:spcBef>
        <a:spcAft>
          <a:spcPct val="0"/>
        </a:spcAft>
        <a:defRPr sz="1950" b="1">
          <a:solidFill>
            <a:srgbClr val="5BAC35"/>
          </a:solidFill>
          <a:latin typeface="Arial Narrow" pitchFamily="34" charset="0"/>
        </a:defRPr>
      </a:lvl2pPr>
      <a:lvl3pPr algn="l" defTabSz="342892" rtl="0" fontAlgn="base">
        <a:spcBef>
          <a:spcPct val="0"/>
        </a:spcBef>
        <a:spcAft>
          <a:spcPct val="0"/>
        </a:spcAft>
        <a:defRPr sz="1950" b="1">
          <a:solidFill>
            <a:srgbClr val="5BAC35"/>
          </a:solidFill>
          <a:latin typeface="Arial Narrow" pitchFamily="34" charset="0"/>
        </a:defRPr>
      </a:lvl3pPr>
      <a:lvl4pPr algn="l" defTabSz="342892" rtl="0" fontAlgn="base">
        <a:spcBef>
          <a:spcPct val="0"/>
        </a:spcBef>
        <a:spcAft>
          <a:spcPct val="0"/>
        </a:spcAft>
        <a:defRPr sz="1950" b="1">
          <a:solidFill>
            <a:srgbClr val="5BAC35"/>
          </a:solidFill>
          <a:latin typeface="Arial Narrow" pitchFamily="34" charset="0"/>
        </a:defRPr>
      </a:lvl4pPr>
      <a:lvl5pPr algn="l" defTabSz="342892" rtl="0" fontAlgn="base">
        <a:spcBef>
          <a:spcPct val="0"/>
        </a:spcBef>
        <a:spcAft>
          <a:spcPct val="0"/>
        </a:spcAft>
        <a:defRPr sz="1950" b="1">
          <a:solidFill>
            <a:srgbClr val="5BAC35"/>
          </a:solidFill>
          <a:latin typeface="Arial Narrow" pitchFamily="34" charset="0"/>
        </a:defRPr>
      </a:lvl5pPr>
      <a:lvl6pPr marL="342892" algn="l" defTabSz="342892" rtl="0" fontAlgn="base">
        <a:spcBef>
          <a:spcPct val="0"/>
        </a:spcBef>
        <a:spcAft>
          <a:spcPct val="0"/>
        </a:spcAft>
        <a:defRPr sz="1950" b="1">
          <a:solidFill>
            <a:srgbClr val="5BAC35"/>
          </a:solidFill>
          <a:latin typeface="Arial Narrow" pitchFamily="34" charset="0"/>
        </a:defRPr>
      </a:lvl6pPr>
      <a:lvl7pPr marL="685783" algn="l" defTabSz="342892" rtl="0" fontAlgn="base">
        <a:spcBef>
          <a:spcPct val="0"/>
        </a:spcBef>
        <a:spcAft>
          <a:spcPct val="0"/>
        </a:spcAft>
        <a:defRPr sz="1950" b="1">
          <a:solidFill>
            <a:srgbClr val="5BAC35"/>
          </a:solidFill>
          <a:latin typeface="Arial Narrow" pitchFamily="34" charset="0"/>
        </a:defRPr>
      </a:lvl7pPr>
      <a:lvl8pPr marL="1028674" algn="l" defTabSz="342892" rtl="0" fontAlgn="base">
        <a:spcBef>
          <a:spcPct val="0"/>
        </a:spcBef>
        <a:spcAft>
          <a:spcPct val="0"/>
        </a:spcAft>
        <a:defRPr sz="1950" b="1">
          <a:solidFill>
            <a:srgbClr val="5BAC35"/>
          </a:solidFill>
          <a:latin typeface="Arial Narrow" pitchFamily="34" charset="0"/>
        </a:defRPr>
      </a:lvl8pPr>
      <a:lvl9pPr marL="1371564" algn="l" defTabSz="342892" rtl="0" fontAlgn="base">
        <a:spcBef>
          <a:spcPct val="0"/>
        </a:spcBef>
        <a:spcAft>
          <a:spcPct val="0"/>
        </a:spcAft>
        <a:defRPr sz="1950" b="1">
          <a:solidFill>
            <a:srgbClr val="5BAC35"/>
          </a:solidFill>
          <a:latin typeface="Arial Narrow" pitchFamily="34" charset="0"/>
        </a:defRPr>
      </a:lvl9pPr>
    </p:titleStyle>
    <p:bodyStyle>
      <a:lvl1pPr marL="182876" indent="-182876" algn="l" defTabSz="342892" rtl="0" fontAlgn="base">
        <a:spcBef>
          <a:spcPts val="1200"/>
        </a:spcBef>
        <a:spcAft>
          <a:spcPct val="0"/>
        </a:spcAft>
        <a:buSzPct val="90000"/>
        <a:buFontTx/>
        <a:buBlip>
          <a:blip r:embed="rId29"/>
        </a:buBlip>
        <a:defRPr sz="1500" kern="1200">
          <a:solidFill>
            <a:srgbClr val="6B6F71"/>
          </a:solidFill>
          <a:latin typeface="Arial"/>
          <a:ea typeface="+mn-ea"/>
          <a:cs typeface="Arial"/>
        </a:defRPr>
      </a:lvl1pPr>
      <a:lvl2pPr marL="365751" indent="-182876" algn="l" defTabSz="342892" rtl="0" fontAlgn="base">
        <a:spcBef>
          <a:spcPts val="225"/>
        </a:spcBef>
        <a:spcAft>
          <a:spcPct val="0"/>
        </a:spcAft>
        <a:buClr>
          <a:schemeClr val="tx2">
            <a:lumMod val="50000"/>
          </a:schemeClr>
        </a:buClr>
        <a:buFont typeface="Arial" panose="020B0604020202020204" pitchFamily="34" charset="0"/>
        <a:buChar char="−"/>
        <a:defRPr sz="1200" kern="1200">
          <a:solidFill>
            <a:srgbClr val="6B6F71"/>
          </a:solidFill>
          <a:latin typeface="Arial"/>
          <a:ea typeface="+mn-ea"/>
          <a:cs typeface="Arial"/>
        </a:defRPr>
      </a:lvl2pPr>
      <a:lvl3pPr marL="548627" indent="-182876" algn="l" defTabSz="342892" rtl="0" fontAlgn="base">
        <a:spcBef>
          <a:spcPts val="600"/>
        </a:spcBef>
        <a:spcAft>
          <a:spcPct val="0"/>
        </a:spcAft>
        <a:buFont typeface="Arial"/>
        <a:buChar char="•"/>
        <a:defRPr sz="1599" kern="1200">
          <a:solidFill>
            <a:srgbClr val="6B6F71"/>
          </a:solidFill>
          <a:latin typeface="Arial"/>
          <a:ea typeface="+mn-ea"/>
          <a:cs typeface="Arial"/>
        </a:defRPr>
      </a:lvl3pPr>
      <a:lvl4pPr marL="731501" indent="-182876" algn="l" defTabSz="342892" rtl="0" fontAlgn="base">
        <a:spcBef>
          <a:spcPts val="600"/>
        </a:spcBef>
        <a:spcAft>
          <a:spcPct val="0"/>
        </a:spcAft>
        <a:buSzPct val="100000"/>
        <a:buFont typeface="Arial"/>
        <a:buChar char="•"/>
        <a:defRPr sz="1400" kern="1200">
          <a:solidFill>
            <a:srgbClr val="6B6F71"/>
          </a:solidFill>
          <a:latin typeface="Arial"/>
          <a:ea typeface="+mn-ea"/>
          <a:cs typeface="Arial"/>
        </a:defRPr>
      </a:lvl4pPr>
      <a:lvl5pPr marL="914378" indent="-182876" algn="l" defTabSz="342892" rtl="0" fontAlgn="base">
        <a:spcBef>
          <a:spcPts val="600"/>
        </a:spcBef>
        <a:spcAft>
          <a:spcPct val="0"/>
        </a:spcAft>
        <a:buFont typeface="Arial"/>
        <a:buChar char="•"/>
        <a:defRPr sz="1400" kern="1200">
          <a:solidFill>
            <a:srgbClr val="6B6F71"/>
          </a:solidFill>
          <a:latin typeface="Arial"/>
          <a:ea typeface="+mn-ea"/>
          <a:cs typeface="Arial"/>
        </a:defRPr>
      </a:lvl5pPr>
      <a:lvl6pPr marL="1885903" indent="-171445"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4" indent="-171445"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3" indent="-171445"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5"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4" algn="l" defTabSz="342892" rtl="0" eaLnBrk="1" latinLnBrk="0" hangingPunct="1">
        <a:defRPr sz="1350" kern="1200">
          <a:solidFill>
            <a:schemeClr val="tx1"/>
          </a:solidFill>
          <a:latin typeface="+mn-lt"/>
          <a:ea typeface="+mn-ea"/>
          <a:cs typeface="+mn-cs"/>
        </a:defRPr>
      </a:lvl4pPr>
      <a:lvl5pPr marL="1371564"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7"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0"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body" sz="quarter" idx="10"/>
          </p:nvPr>
        </p:nvSpPr>
        <p:spPr>
          <a:xfrm>
            <a:off x="796835" y="2717073"/>
            <a:ext cx="6439988" cy="1436917"/>
          </a:xfrm>
        </p:spPr>
        <p:txBody>
          <a:bodyPr>
            <a:noAutofit/>
          </a:bodyPr>
          <a:lstStyle/>
          <a:p>
            <a:pPr marL="0" lvl="0" indent="0" algn="r" defTabSz="342880">
              <a:spcBef>
                <a:spcPts val="1200"/>
              </a:spcBef>
              <a:buNone/>
            </a:pPr>
            <a:r>
              <a:rPr lang="en-US" sz="3000" dirty="0">
                <a:latin typeface="Arial Narrow" pitchFamily="34" charset="0"/>
              </a:rPr>
              <a:t>Quarterly Presentation of Trends and Findings</a:t>
            </a:r>
          </a:p>
          <a:p>
            <a:pPr marL="0" lvl="0" indent="0" algn="r" defTabSz="342880">
              <a:spcBef>
                <a:spcPts val="1200"/>
              </a:spcBef>
              <a:buNone/>
            </a:pPr>
            <a:r>
              <a:rPr lang="en-US" sz="3000" dirty="0">
                <a:latin typeface="Arial Narrow" pitchFamily="34" charset="0"/>
              </a:rPr>
              <a:t>2018 Fourth Quarter Results</a:t>
            </a:r>
          </a:p>
          <a:p>
            <a:pPr marL="0" indent="0">
              <a:buNone/>
            </a:pPr>
            <a:endParaRPr lang="en-US" dirty="0"/>
          </a:p>
          <a:p>
            <a:pPr marL="0" indent="0">
              <a:buNone/>
            </a:pPr>
            <a:endParaRPr lang="en-US" dirty="0"/>
          </a:p>
          <a:p>
            <a:pPr marL="0" indent="0">
              <a:buNone/>
            </a:pPr>
            <a:br>
              <a:rPr lang="en-US" dirty="0"/>
            </a:br>
            <a:r>
              <a:rPr lang="en-US" dirty="0"/>
              <a:t>Carol Rhine</a:t>
            </a:r>
          </a:p>
          <a:p>
            <a:pPr marL="0" indent="0">
              <a:buNone/>
            </a:pPr>
            <a:endParaRPr lang="en-US" dirty="0"/>
          </a:p>
        </p:txBody>
      </p:sp>
      <p:sp>
        <p:nvSpPr>
          <p:cNvPr id="7" name="Text Placeholder 6"/>
          <p:cNvSpPr>
            <a:spLocks noGrp="1"/>
          </p:cNvSpPr>
          <p:nvPr>
            <p:ph type="body" sz="quarter" idx="11"/>
          </p:nvPr>
        </p:nvSpPr>
        <p:spPr>
          <a:xfrm>
            <a:off x="349875" y="1018903"/>
            <a:ext cx="7468709" cy="912643"/>
          </a:xfrm>
        </p:spPr>
        <p:txBody>
          <a:bodyPr>
            <a:normAutofit fontScale="85000" lnSpcReduction="20000"/>
          </a:bodyPr>
          <a:lstStyle/>
          <a:p>
            <a:r>
              <a:rPr lang="en-US" sz="4000" dirty="0">
                <a:latin typeface="Arial Narrow" pitchFamily="34" charset="0"/>
              </a:rPr>
              <a:t>Target Analytics </a:t>
            </a:r>
            <a:r>
              <a:rPr lang="en-US" sz="4000" i="1" dirty="0">
                <a:latin typeface="Arial Narrow" pitchFamily="34" charset="0"/>
              </a:rPr>
              <a:t>donor</a:t>
            </a:r>
            <a:r>
              <a:rPr lang="en-US" sz="4000" dirty="0">
                <a:latin typeface="Arial Narrow" pitchFamily="34" charset="0"/>
              </a:rPr>
              <a:t>Centrics™ Index of Direct Marketing Fundraising</a:t>
            </a:r>
            <a:endParaRPr lang="en-US" sz="4000" dirty="0"/>
          </a:p>
        </p:txBody>
      </p:sp>
    </p:spTree>
    <p:extLst>
      <p:ext uri="{BB962C8B-B14F-4D97-AF65-F5344CB8AC3E}">
        <p14:creationId xmlns:p14="http://schemas.microsoft.com/office/powerpoint/2010/main" val="6160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43" name="Rectangle 42"/>
          <p:cNvSpPr/>
          <p:nvPr/>
        </p:nvSpPr>
        <p:spPr>
          <a:xfrm>
            <a:off x="2420967" y="1081623"/>
            <a:ext cx="4302064" cy="785087"/>
          </a:xfrm>
          <a:prstGeom prst="rect">
            <a:avLst/>
          </a:prstGeom>
          <a:ln>
            <a:noFill/>
          </a:ln>
        </p:spPr>
        <p:txBody>
          <a:bodyPr wrap="square">
            <a:spAutoFit/>
          </a:bodyPr>
          <a:lstStyle/>
          <a:p>
            <a:pPr algn="ctr"/>
            <a:r>
              <a:rPr lang="en-US" sz="2251" spc="-23" dirty="0">
                <a:solidFill>
                  <a:schemeClr val="tx2"/>
                </a:solidFill>
                <a:cs typeface="Arial" panose="020B0604020202020204" pitchFamily="34" charset="0"/>
              </a:rPr>
              <a:t>Effect of the Tax Cuts and Jobs Act on Giving</a:t>
            </a:r>
            <a:endParaRPr lang="en-US" sz="2251" dirty="0">
              <a:solidFill>
                <a:srgbClr val="6B6F71"/>
              </a:solidFill>
            </a:endParaRPr>
          </a:p>
        </p:txBody>
      </p:sp>
      <p:sp>
        <p:nvSpPr>
          <p:cNvPr id="47" name="Text Placeholder 46">
            <a:extLst>
              <a:ext uri="{FF2B5EF4-FFF2-40B4-BE49-F238E27FC236}">
                <a16:creationId xmlns:a16="http://schemas.microsoft.com/office/drawing/2014/main" id="{8176663C-9936-4E9D-AD72-81930A5359D3}"/>
              </a:ext>
            </a:extLst>
          </p:cNvPr>
          <p:cNvSpPr txBox="1">
            <a:spLocks noGrp="1"/>
          </p:cNvSpPr>
          <p:nvPr>
            <p:ph type="body" sz="quarter" idx="11"/>
          </p:nvPr>
        </p:nvSpPr>
        <p:spPr>
          <a:xfrm>
            <a:off x="385806" y="328835"/>
            <a:ext cx="2274662" cy="430887"/>
          </a:xfrm>
          <a:prstGeom prst="rect">
            <a:avLst/>
          </a:prstGeom>
          <a:noFill/>
        </p:spPr>
        <p:txBody>
          <a:bodyPr wrap="none" rtlCol="0">
            <a:spAutoFit/>
          </a:bodyPr>
          <a:lstStyle/>
          <a:p>
            <a:r>
              <a:rPr lang="en-US" sz="2800" b="0" dirty="0">
                <a:solidFill>
                  <a:schemeClr val="bg1">
                    <a:lumMod val="50000"/>
                  </a:schemeClr>
                </a:solidFill>
                <a:latin typeface="Arial Narrow" panose="020B0606020202030204" pitchFamily="34" charset="0"/>
              </a:rPr>
              <a:t>Other Projections</a:t>
            </a:r>
          </a:p>
        </p:txBody>
      </p:sp>
      <p:sp>
        <p:nvSpPr>
          <p:cNvPr id="3" name="Text Placeholder 2">
            <a:extLst>
              <a:ext uri="{FF2B5EF4-FFF2-40B4-BE49-F238E27FC236}">
                <a16:creationId xmlns:a16="http://schemas.microsoft.com/office/drawing/2014/main" id="{7D72AA0D-26E2-42B8-9A8E-A61FEBF5396D}"/>
              </a:ext>
            </a:extLst>
          </p:cNvPr>
          <p:cNvSpPr>
            <a:spLocks noGrp="1"/>
          </p:cNvSpPr>
          <p:nvPr>
            <p:ph type="body" sz="quarter" idx="15"/>
          </p:nvPr>
        </p:nvSpPr>
        <p:spPr>
          <a:xfrm>
            <a:off x="645891" y="2924395"/>
            <a:ext cx="2228850" cy="2000250"/>
          </a:xfrm>
        </p:spPr>
        <p:txBody>
          <a:bodyPr/>
          <a:lstStyle/>
          <a:p>
            <a:r>
              <a:rPr lang="en-US" dirty="0"/>
              <a:t>Decrease of $4.9-$13.1 billion</a:t>
            </a:r>
          </a:p>
          <a:p>
            <a:r>
              <a:rPr lang="en-US" sz="1500" dirty="0"/>
              <a:t>Tax Policy and Charitable Giving Report</a:t>
            </a:r>
          </a:p>
          <a:p>
            <a:endParaRPr lang="en-US" dirty="0"/>
          </a:p>
        </p:txBody>
      </p:sp>
      <p:sp>
        <p:nvSpPr>
          <p:cNvPr id="4" name="Text Placeholder 3">
            <a:extLst>
              <a:ext uri="{FF2B5EF4-FFF2-40B4-BE49-F238E27FC236}">
                <a16:creationId xmlns:a16="http://schemas.microsoft.com/office/drawing/2014/main" id="{39131943-D486-40B2-81BE-F00991F46192}"/>
              </a:ext>
            </a:extLst>
          </p:cNvPr>
          <p:cNvSpPr>
            <a:spLocks noGrp="1"/>
          </p:cNvSpPr>
          <p:nvPr>
            <p:ph type="body" sz="quarter" idx="16"/>
          </p:nvPr>
        </p:nvSpPr>
        <p:spPr>
          <a:xfrm>
            <a:off x="3460441" y="2924395"/>
            <a:ext cx="2228850" cy="2000250"/>
          </a:xfrm>
        </p:spPr>
        <p:txBody>
          <a:bodyPr/>
          <a:lstStyle/>
          <a:p>
            <a:r>
              <a:rPr lang="en-US" dirty="0"/>
              <a:t>Decrease of $12-$20 billion</a:t>
            </a:r>
          </a:p>
          <a:p>
            <a:r>
              <a:rPr lang="en-US" sz="1500" dirty="0"/>
              <a:t>Tax Policy Center</a:t>
            </a:r>
          </a:p>
        </p:txBody>
      </p:sp>
      <p:sp>
        <p:nvSpPr>
          <p:cNvPr id="5" name="Text Placeholder 4">
            <a:extLst>
              <a:ext uri="{FF2B5EF4-FFF2-40B4-BE49-F238E27FC236}">
                <a16:creationId xmlns:a16="http://schemas.microsoft.com/office/drawing/2014/main" id="{B5149CD1-04A2-49B3-BDD8-B5689717F5CB}"/>
              </a:ext>
            </a:extLst>
          </p:cNvPr>
          <p:cNvSpPr>
            <a:spLocks noGrp="1"/>
          </p:cNvSpPr>
          <p:nvPr>
            <p:ph type="body" sz="quarter" idx="17"/>
          </p:nvPr>
        </p:nvSpPr>
        <p:spPr>
          <a:xfrm>
            <a:off x="6280769" y="2924395"/>
            <a:ext cx="2228850" cy="2000250"/>
          </a:xfrm>
        </p:spPr>
        <p:txBody>
          <a:bodyPr/>
          <a:lstStyle/>
          <a:p>
            <a:r>
              <a:rPr lang="en-US" dirty="0"/>
              <a:t>Decrease of $16 - $24 billion</a:t>
            </a:r>
          </a:p>
          <a:p>
            <a:r>
              <a:rPr lang="en-US" sz="1500" dirty="0"/>
              <a:t>Council on Foundations</a:t>
            </a:r>
          </a:p>
        </p:txBody>
      </p:sp>
      <p:sp>
        <p:nvSpPr>
          <p:cNvPr id="6" name="Text Placeholder 5">
            <a:extLst>
              <a:ext uri="{FF2B5EF4-FFF2-40B4-BE49-F238E27FC236}">
                <a16:creationId xmlns:a16="http://schemas.microsoft.com/office/drawing/2014/main" id="{806437D2-C710-4148-986B-0FF5C1F2FDCB}"/>
              </a:ext>
            </a:extLst>
          </p:cNvPr>
          <p:cNvSpPr>
            <a:spLocks noGrp="1"/>
          </p:cNvSpPr>
          <p:nvPr>
            <p:ph type="body" sz="quarter" idx="18"/>
          </p:nvPr>
        </p:nvSpPr>
        <p:spPr>
          <a:xfrm>
            <a:off x="385806" y="2021840"/>
            <a:ext cx="2477425" cy="1178560"/>
          </a:xfrm>
        </p:spPr>
        <p:txBody>
          <a:bodyPr/>
          <a:lstStyle/>
          <a:p>
            <a:r>
              <a:rPr lang="en-US" sz="3300" dirty="0">
                <a:solidFill>
                  <a:schemeClr val="accent4">
                    <a:lumMod val="75000"/>
                  </a:schemeClr>
                </a:solidFill>
              </a:rPr>
              <a:t>1.7% - 4.6%</a:t>
            </a:r>
          </a:p>
        </p:txBody>
      </p:sp>
      <p:sp>
        <p:nvSpPr>
          <p:cNvPr id="45" name="Text Placeholder 44">
            <a:extLst>
              <a:ext uri="{FF2B5EF4-FFF2-40B4-BE49-F238E27FC236}">
                <a16:creationId xmlns:a16="http://schemas.microsoft.com/office/drawing/2014/main" id="{6C04AA61-9725-4908-A6D9-491761113F56}"/>
              </a:ext>
            </a:extLst>
          </p:cNvPr>
          <p:cNvSpPr>
            <a:spLocks noGrp="1"/>
          </p:cNvSpPr>
          <p:nvPr>
            <p:ph type="body" sz="quarter" idx="19"/>
          </p:nvPr>
        </p:nvSpPr>
        <p:spPr>
          <a:xfrm>
            <a:off x="3460441" y="2021840"/>
            <a:ext cx="2228850" cy="854525"/>
          </a:xfrm>
        </p:spPr>
        <p:txBody>
          <a:bodyPr/>
          <a:lstStyle/>
          <a:p>
            <a:r>
              <a:rPr lang="en-US" sz="3300" dirty="0">
                <a:solidFill>
                  <a:schemeClr val="accent4">
                    <a:lumMod val="75000"/>
                  </a:schemeClr>
                </a:solidFill>
              </a:rPr>
              <a:t>4% – 6.5%</a:t>
            </a:r>
          </a:p>
          <a:p>
            <a:endParaRPr lang="en-US" dirty="0"/>
          </a:p>
        </p:txBody>
      </p:sp>
      <p:sp>
        <p:nvSpPr>
          <p:cNvPr id="46" name="Text Placeholder 45">
            <a:extLst>
              <a:ext uri="{FF2B5EF4-FFF2-40B4-BE49-F238E27FC236}">
                <a16:creationId xmlns:a16="http://schemas.microsoft.com/office/drawing/2014/main" id="{49AF45E7-CA57-446D-A65C-7E57EDB2458A}"/>
              </a:ext>
            </a:extLst>
          </p:cNvPr>
          <p:cNvSpPr>
            <a:spLocks noGrp="1"/>
          </p:cNvSpPr>
          <p:nvPr>
            <p:ph type="body" sz="quarter" idx="20"/>
          </p:nvPr>
        </p:nvSpPr>
        <p:spPr/>
        <p:txBody>
          <a:bodyPr/>
          <a:lstStyle/>
          <a:p>
            <a:r>
              <a:rPr lang="en-US" sz="3300" dirty="0">
                <a:solidFill>
                  <a:schemeClr val="accent4">
                    <a:lumMod val="75000"/>
                  </a:schemeClr>
                </a:solidFill>
              </a:rPr>
              <a:t>5.3% - 8%</a:t>
            </a:r>
          </a:p>
        </p:txBody>
      </p:sp>
      <p:sp>
        <p:nvSpPr>
          <p:cNvPr id="7" name="Slide Number Placeholder 6">
            <a:extLst>
              <a:ext uri="{FF2B5EF4-FFF2-40B4-BE49-F238E27FC236}">
                <a16:creationId xmlns:a16="http://schemas.microsoft.com/office/drawing/2014/main" id="{71C10D3B-C744-4C90-B595-53D543082721}"/>
              </a:ext>
            </a:extLst>
          </p:cNvPr>
          <p:cNvSpPr>
            <a:spLocks noGrp="1"/>
          </p:cNvSpPr>
          <p:nvPr>
            <p:ph type="sldNum" sz="quarter" idx="4294967295"/>
          </p:nvPr>
        </p:nvSpPr>
        <p:spPr>
          <a:xfrm>
            <a:off x="4189412" y="6492875"/>
            <a:ext cx="765175" cy="365125"/>
          </a:xfrm>
        </p:spPr>
        <p:txBody>
          <a:bodyPr/>
          <a:lstStyle/>
          <a:p>
            <a:fld id="{AFA3DF0E-6FFC-4732-8936-A3B925CCE365}" type="slidenum">
              <a:rPr lang="en-US" smtClean="0"/>
              <a:pPr/>
              <a:t>10</a:t>
            </a:fld>
            <a:endParaRPr lang="en-US" dirty="0"/>
          </a:p>
        </p:txBody>
      </p:sp>
      <p:sp>
        <p:nvSpPr>
          <p:cNvPr id="48" name="Rectangle 47">
            <a:extLst>
              <a:ext uri="{FF2B5EF4-FFF2-40B4-BE49-F238E27FC236}">
                <a16:creationId xmlns:a16="http://schemas.microsoft.com/office/drawing/2014/main" id="{6B5F30B9-5605-404E-9F44-FD5DB0F29282}"/>
              </a:ext>
            </a:extLst>
          </p:cNvPr>
          <p:cNvSpPr/>
          <p:nvPr/>
        </p:nvSpPr>
        <p:spPr>
          <a:xfrm>
            <a:off x="2268662" y="4972675"/>
            <a:ext cx="5253979" cy="646331"/>
          </a:xfrm>
          <a:prstGeom prst="rect">
            <a:avLst/>
          </a:prstGeom>
          <a:ln w="19050">
            <a:noFill/>
          </a:ln>
        </p:spPr>
        <p:txBody>
          <a:bodyPr wrap="square">
            <a:spAutoFit/>
          </a:bodyPr>
          <a:lstStyle/>
          <a:p>
            <a:r>
              <a:rPr lang="en-US" b="1" dirty="0">
                <a:solidFill>
                  <a:schemeClr val="accent2"/>
                </a:solidFill>
              </a:rPr>
              <a:t>Giving by individuals/households would have increased in 2018 and 2019 without the TCJA.</a:t>
            </a:r>
          </a:p>
        </p:txBody>
      </p:sp>
      <p:grpSp>
        <p:nvGrpSpPr>
          <p:cNvPr id="49" name="Group 48">
            <a:extLst>
              <a:ext uri="{FF2B5EF4-FFF2-40B4-BE49-F238E27FC236}">
                <a16:creationId xmlns:a16="http://schemas.microsoft.com/office/drawing/2014/main" id="{B2A62859-49F0-452D-ADAF-AC90F102EB09}"/>
              </a:ext>
            </a:extLst>
          </p:cNvPr>
          <p:cNvGrpSpPr/>
          <p:nvPr/>
        </p:nvGrpSpPr>
        <p:grpSpPr>
          <a:xfrm>
            <a:off x="1512271" y="4972674"/>
            <a:ext cx="496090" cy="676604"/>
            <a:chOff x="1647226" y="3021438"/>
            <a:chExt cx="550138" cy="750319"/>
          </a:xfrm>
          <a:gradFill>
            <a:gsLst>
              <a:gs pos="85000">
                <a:schemeClr val="accent2"/>
              </a:gs>
              <a:gs pos="0">
                <a:schemeClr val="accent6"/>
              </a:gs>
            </a:gsLst>
            <a:lin ang="8100000" scaled="1"/>
          </a:gradFill>
        </p:grpSpPr>
        <p:sp>
          <p:nvSpPr>
            <p:cNvPr id="50" name="Freeform 11">
              <a:extLst>
                <a:ext uri="{FF2B5EF4-FFF2-40B4-BE49-F238E27FC236}">
                  <a16:creationId xmlns:a16="http://schemas.microsoft.com/office/drawing/2014/main" id="{C15D67C2-0594-40EB-AAEF-5FA05B38CD64}"/>
                </a:ext>
              </a:extLst>
            </p:cNvPr>
            <p:cNvSpPr>
              <a:spLocks noChangeArrowheads="1"/>
            </p:cNvSpPr>
            <p:nvPr/>
          </p:nvSpPr>
          <p:spPr bwMode="auto">
            <a:xfrm>
              <a:off x="1647226" y="3021438"/>
              <a:ext cx="550138" cy="750319"/>
            </a:xfrm>
            <a:custGeom>
              <a:avLst/>
              <a:gdLst>
                <a:gd name="T0" fmla="*/ 841 w 1684"/>
                <a:gd name="T1" fmla="*/ 0 h 2299"/>
                <a:gd name="T2" fmla="*/ 841 w 1684"/>
                <a:gd name="T3" fmla="*/ 0 h 2299"/>
                <a:gd name="T4" fmla="*/ 0 w 1684"/>
                <a:gd name="T5" fmla="*/ 841 h 2299"/>
                <a:gd name="T6" fmla="*/ 146 w 1684"/>
                <a:gd name="T7" fmla="*/ 1312 h 2299"/>
                <a:gd name="T8" fmla="*/ 808 w 1684"/>
                <a:gd name="T9" fmla="*/ 2276 h 2299"/>
                <a:gd name="T10" fmla="*/ 841 w 1684"/>
                <a:gd name="T11" fmla="*/ 2298 h 2299"/>
                <a:gd name="T12" fmla="*/ 875 w 1684"/>
                <a:gd name="T13" fmla="*/ 2276 h 2299"/>
                <a:gd name="T14" fmla="*/ 1537 w 1684"/>
                <a:gd name="T15" fmla="*/ 1312 h 2299"/>
                <a:gd name="T16" fmla="*/ 1683 w 1684"/>
                <a:gd name="T17" fmla="*/ 841 h 2299"/>
                <a:gd name="T18" fmla="*/ 841 w 1684"/>
                <a:gd name="T19" fmla="*/ 0 h 2299"/>
                <a:gd name="T20" fmla="*/ 1458 w 1684"/>
                <a:gd name="T21" fmla="*/ 1256 h 2299"/>
                <a:gd name="T22" fmla="*/ 1458 w 1684"/>
                <a:gd name="T23" fmla="*/ 1256 h 2299"/>
                <a:gd name="T24" fmla="*/ 841 w 1684"/>
                <a:gd name="T25" fmla="*/ 2163 h 2299"/>
                <a:gd name="T26" fmla="*/ 225 w 1684"/>
                <a:gd name="T27" fmla="*/ 1256 h 2299"/>
                <a:gd name="T28" fmla="*/ 90 w 1684"/>
                <a:gd name="T29" fmla="*/ 841 h 2299"/>
                <a:gd name="T30" fmla="*/ 841 w 1684"/>
                <a:gd name="T31" fmla="*/ 90 h 2299"/>
                <a:gd name="T32" fmla="*/ 1593 w 1684"/>
                <a:gd name="T33" fmla="*/ 841 h 2299"/>
                <a:gd name="T34" fmla="*/ 1458 w 1684"/>
                <a:gd name="T35" fmla="*/ 1256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4" h="2299">
                  <a:moveTo>
                    <a:pt x="841" y="0"/>
                  </a:moveTo>
                  <a:lnTo>
                    <a:pt x="841" y="0"/>
                  </a:lnTo>
                  <a:cubicBezTo>
                    <a:pt x="382" y="0"/>
                    <a:pt x="0" y="370"/>
                    <a:pt x="0" y="841"/>
                  </a:cubicBezTo>
                  <a:cubicBezTo>
                    <a:pt x="0" y="1009"/>
                    <a:pt x="56" y="1166"/>
                    <a:pt x="146" y="1312"/>
                  </a:cubicBezTo>
                  <a:cubicBezTo>
                    <a:pt x="808" y="2276"/>
                    <a:pt x="808" y="2276"/>
                    <a:pt x="808" y="2276"/>
                  </a:cubicBezTo>
                  <a:cubicBezTo>
                    <a:pt x="808" y="2287"/>
                    <a:pt x="830" y="2298"/>
                    <a:pt x="841" y="2298"/>
                  </a:cubicBezTo>
                  <a:cubicBezTo>
                    <a:pt x="853" y="2298"/>
                    <a:pt x="875" y="2287"/>
                    <a:pt x="875" y="2276"/>
                  </a:cubicBezTo>
                  <a:cubicBezTo>
                    <a:pt x="1537" y="1312"/>
                    <a:pt x="1537" y="1312"/>
                    <a:pt x="1537" y="1312"/>
                  </a:cubicBezTo>
                  <a:cubicBezTo>
                    <a:pt x="1638" y="1166"/>
                    <a:pt x="1683" y="1009"/>
                    <a:pt x="1683" y="841"/>
                  </a:cubicBezTo>
                  <a:cubicBezTo>
                    <a:pt x="1683" y="370"/>
                    <a:pt x="1301" y="0"/>
                    <a:pt x="841" y="0"/>
                  </a:cubicBezTo>
                  <a:close/>
                  <a:moveTo>
                    <a:pt x="1458" y="1256"/>
                  </a:moveTo>
                  <a:lnTo>
                    <a:pt x="1458" y="1256"/>
                  </a:lnTo>
                  <a:cubicBezTo>
                    <a:pt x="841" y="2163"/>
                    <a:pt x="841" y="2163"/>
                    <a:pt x="841" y="2163"/>
                  </a:cubicBezTo>
                  <a:cubicBezTo>
                    <a:pt x="225" y="1256"/>
                    <a:pt x="225" y="1256"/>
                    <a:pt x="225" y="1256"/>
                  </a:cubicBezTo>
                  <a:cubicBezTo>
                    <a:pt x="135" y="1133"/>
                    <a:pt x="90" y="987"/>
                    <a:pt x="90" y="841"/>
                  </a:cubicBezTo>
                  <a:cubicBezTo>
                    <a:pt x="90" y="426"/>
                    <a:pt x="427" y="90"/>
                    <a:pt x="841" y="90"/>
                  </a:cubicBezTo>
                  <a:cubicBezTo>
                    <a:pt x="1256" y="90"/>
                    <a:pt x="1593" y="426"/>
                    <a:pt x="1593" y="841"/>
                  </a:cubicBezTo>
                  <a:cubicBezTo>
                    <a:pt x="1593" y="987"/>
                    <a:pt x="1548" y="1133"/>
                    <a:pt x="1458" y="12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19" dirty="0"/>
            </a:p>
          </p:txBody>
        </p:sp>
        <p:sp>
          <p:nvSpPr>
            <p:cNvPr id="51" name="Freeform 12">
              <a:extLst>
                <a:ext uri="{FF2B5EF4-FFF2-40B4-BE49-F238E27FC236}">
                  <a16:creationId xmlns:a16="http://schemas.microsoft.com/office/drawing/2014/main" id="{84186DDC-A5BE-4603-BD97-626579EC3B78}"/>
                </a:ext>
              </a:extLst>
            </p:cNvPr>
            <p:cNvSpPr>
              <a:spLocks noChangeArrowheads="1"/>
            </p:cNvSpPr>
            <p:nvPr/>
          </p:nvSpPr>
          <p:spPr bwMode="auto">
            <a:xfrm>
              <a:off x="1768199" y="3142411"/>
              <a:ext cx="308192" cy="303872"/>
            </a:xfrm>
            <a:custGeom>
              <a:avLst/>
              <a:gdLst>
                <a:gd name="T0" fmla="*/ 471 w 943"/>
                <a:gd name="T1" fmla="*/ 0 h 932"/>
                <a:gd name="T2" fmla="*/ 471 w 943"/>
                <a:gd name="T3" fmla="*/ 0 h 932"/>
                <a:gd name="T4" fmla="*/ 0 w 943"/>
                <a:gd name="T5" fmla="*/ 471 h 932"/>
                <a:gd name="T6" fmla="*/ 471 w 943"/>
                <a:gd name="T7" fmla="*/ 931 h 932"/>
                <a:gd name="T8" fmla="*/ 942 w 943"/>
                <a:gd name="T9" fmla="*/ 471 h 932"/>
                <a:gd name="T10" fmla="*/ 471 w 943"/>
                <a:gd name="T11" fmla="*/ 0 h 932"/>
              </a:gdLst>
              <a:ahLst/>
              <a:cxnLst>
                <a:cxn ang="0">
                  <a:pos x="T0" y="T1"/>
                </a:cxn>
                <a:cxn ang="0">
                  <a:pos x="T2" y="T3"/>
                </a:cxn>
                <a:cxn ang="0">
                  <a:pos x="T4" y="T5"/>
                </a:cxn>
                <a:cxn ang="0">
                  <a:pos x="T6" y="T7"/>
                </a:cxn>
                <a:cxn ang="0">
                  <a:pos x="T8" y="T9"/>
                </a:cxn>
                <a:cxn ang="0">
                  <a:pos x="T10" y="T11"/>
                </a:cxn>
              </a:cxnLst>
              <a:rect l="0" t="0" r="r" b="b"/>
              <a:pathLst>
                <a:path w="943" h="932">
                  <a:moveTo>
                    <a:pt x="471" y="0"/>
                  </a:moveTo>
                  <a:lnTo>
                    <a:pt x="471" y="0"/>
                  </a:lnTo>
                  <a:cubicBezTo>
                    <a:pt x="213" y="0"/>
                    <a:pt x="0" y="213"/>
                    <a:pt x="0" y="471"/>
                  </a:cubicBezTo>
                  <a:cubicBezTo>
                    <a:pt x="0" y="729"/>
                    <a:pt x="213" y="931"/>
                    <a:pt x="471" y="931"/>
                  </a:cubicBezTo>
                  <a:cubicBezTo>
                    <a:pt x="729" y="931"/>
                    <a:pt x="942" y="729"/>
                    <a:pt x="942" y="471"/>
                  </a:cubicBezTo>
                  <a:cubicBezTo>
                    <a:pt x="942" y="213"/>
                    <a:pt x="729" y="0"/>
                    <a:pt x="47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19" dirty="0"/>
            </a:p>
          </p:txBody>
        </p:sp>
      </p:grpSp>
    </p:spTree>
    <p:extLst>
      <p:ext uri="{BB962C8B-B14F-4D97-AF65-F5344CB8AC3E}">
        <p14:creationId xmlns:p14="http://schemas.microsoft.com/office/powerpoint/2010/main" val="429413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solidFill>
                  <a:schemeClr val="bg1">
                    <a:lumMod val="50000"/>
                  </a:schemeClr>
                </a:solidFill>
                <a:latin typeface="Arial Narrow" panose="020B0606020202030204" pitchFamily="34" charset="0"/>
              </a:rPr>
              <a:t>FEP Report published by AFP</a:t>
            </a:r>
          </a:p>
        </p:txBody>
      </p:sp>
      <p:sp>
        <p:nvSpPr>
          <p:cNvPr id="7" name="TextBox 6"/>
          <p:cNvSpPr txBox="1"/>
          <p:nvPr/>
        </p:nvSpPr>
        <p:spPr>
          <a:xfrm>
            <a:off x="6507956" y="2578894"/>
            <a:ext cx="685800" cy="685800"/>
          </a:xfrm>
          <a:prstGeom prst="rect">
            <a:avLst/>
          </a:prstGeom>
        </p:spPr>
        <p:txBody>
          <a:bodyPr vert="horz" wrap="none" lIns="68580" tIns="34290" rIns="68580" bIns="34290" rtlCol="0" anchor="ctr">
            <a:normAutofit/>
          </a:bodyPr>
          <a:lstStyle/>
          <a:p>
            <a:endParaRPr lang="en-US" dirty="0">
              <a:solidFill>
                <a:schemeClr val="bg1"/>
              </a:solidFill>
              <a:latin typeface="HelveticaNeueLT Std Med Cn"/>
              <a:cs typeface="HelveticaNeueLT Std Med Cn"/>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816" y="1316436"/>
            <a:ext cx="1776898" cy="120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3"/>
          <p:cNvSpPr>
            <a:spLocks noChangeAspect="1" noChangeArrowheads="1" noTextEdit="1"/>
          </p:cNvSpPr>
          <p:nvPr/>
        </p:nvSpPr>
        <p:spPr bwMode="auto">
          <a:xfrm>
            <a:off x="2334816" y="2119313"/>
            <a:ext cx="3389709"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2" name="Picture 1"/>
          <p:cNvPicPr>
            <a:picLocks noChangeAspect="1"/>
          </p:cNvPicPr>
          <p:nvPr/>
        </p:nvPicPr>
        <p:blipFill>
          <a:blip r:embed="rId3"/>
          <a:stretch>
            <a:fillRect/>
          </a:stretch>
        </p:blipFill>
        <p:spPr>
          <a:xfrm>
            <a:off x="746981" y="2176875"/>
            <a:ext cx="3504854" cy="3519911"/>
          </a:xfrm>
          <a:prstGeom prst="rect">
            <a:avLst/>
          </a:prstGeom>
        </p:spPr>
      </p:pic>
      <p:sp>
        <p:nvSpPr>
          <p:cNvPr id="3" name="Rectangle 2"/>
          <p:cNvSpPr/>
          <p:nvPr/>
        </p:nvSpPr>
        <p:spPr>
          <a:xfrm>
            <a:off x="4792980" y="3429000"/>
            <a:ext cx="4061460" cy="1015663"/>
          </a:xfrm>
          <a:prstGeom prst="rect">
            <a:avLst/>
          </a:prstGeom>
        </p:spPr>
        <p:txBody>
          <a:bodyPr wrap="square">
            <a:spAutoFit/>
          </a:bodyPr>
          <a:lstStyle/>
          <a:p>
            <a:r>
              <a:rPr lang="en-US" sz="1500" b="1" dirty="0">
                <a:solidFill>
                  <a:schemeClr val="accent2"/>
                </a:solidFill>
              </a:rPr>
              <a:t>The basic concept of the Fundraising Effectiveness Survey is that growth in giving from one year to the next is the net of gains minus losses.</a:t>
            </a:r>
          </a:p>
        </p:txBody>
      </p:sp>
      <p:sp>
        <p:nvSpPr>
          <p:cNvPr id="5" name="Slide Number Placeholder 4">
            <a:extLst>
              <a:ext uri="{FF2B5EF4-FFF2-40B4-BE49-F238E27FC236}">
                <a16:creationId xmlns:a16="http://schemas.microsoft.com/office/drawing/2014/main" id="{F10FCA0C-6738-4850-801B-634EFB868457}"/>
              </a:ext>
            </a:extLst>
          </p:cNvPr>
          <p:cNvSpPr>
            <a:spLocks noGrp="1"/>
          </p:cNvSpPr>
          <p:nvPr>
            <p:ph type="sldNum" sz="quarter" idx="4"/>
          </p:nvPr>
        </p:nvSpPr>
        <p:spPr/>
        <p:txBody>
          <a:bodyPr/>
          <a:lstStyle/>
          <a:p>
            <a:fld id="{AFA3DF0E-6FFC-4732-8936-A3B925CCE365}" type="slidenum">
              <a:rPr lang="en-US" smtClean="0"/>
              <a:pPr/>
              <a:t>11</a:t>
            </a:fld>
            <a:endParaRPr lang="en-US" dirty="0"/>
          </a:p>
        </p:txBody>
      </p:sp>
    </p:spTree>
    <p:extLst>
      <p:ext uri="{BB962C8B-B14F-4D97-AF65-F5344CB8AC3E}">
        <p14:creationId xmlns:p14="http://schemas.microsoft.com/office/powerpoint/2010/main" val="414845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chemeClr val="bg1">
                    <a:lumMod val="50000"/>
                  </a:schemeClr>
                </a:solidFill>
                <a:latin typeface="Arial Narrow" panose="020B0606020202030204" pitchFamily="34" charset="0"/>
              </a:rPr>
              <a:t>FEP Update Q2 2018</a:t>
            </a:r>
          </a:p>
        </p:txBody>
      </p:sp>
      <p:pic>
        <p:nvPicPr>
          <p:cNvPr id="5" name="Picture 4">
            <a:extLst>
              <a:ext uri="{FF2B5EF4-FFF2-40B4-BE49-F238E27FC236}">
                <a16:creationId xmlns:a16="http://schemas.microsoft.com/office/drawing/2014/main" id="{15F28227-27F1-4C28-B74B-21F15AB07401}"/>
              </a:ext>
            </a:extLst>
          </p:cNvPr>
          <p:cNvPicPr>
            <a:picLocks noChangeAspect="1"/>
          </p:cNvPicPr>
          <p:nvPr/>
        </p:nvPicPr>
        <p:blipFill>
          <a:blip r:embed="rId2"/>
          <a:stretch>
            <a:fillRect/>
          </a:stretch>
        </p:blipFill>
        <p:spPr>
          <a:xfrm>
            <a:off x="130641" y="2023910"/>
            <a:ext cx="8910489" cy="2642864"/>
          </a:xfrm>
          <a:prstGeom prst="rect">
            <a:avLst/>
          </a:prstGeom>
        </p:spPr>
      </p:pic>
      <p:sp>
        <p:nvSpPr>
          <p:cNvPr id="2" name="Slide Number Placeholder 1">
            <a:extLst>
              <a:ext uri="{FF2B5EF4-FFF2-40B4-BE49-F238E27FC236}">
                <a16:creationId xmlns:a16="http://schemas.microsoft.com/office/drawing/2014/main" id="{BDEA1567-C3A7-4F13-8271-988117A5D059}"/>
              </a:ext>
            </a:extLst>
          </p:cNvPr>
          <p:cNvSpPr>
            <a:spLocks noGrp="1"/>
          </p:cNvSpPr>
          <p:nvPr>
            <p:ph type="sldNum" sz="quarter" idx="4"/>
          </p:nvPr>
        </p:nvSpPr>
        <p:spPr/>
        <p:txBody>
          <a:bodyPr/>
          <a:lstStyle/>
          <a:p>
            <a:fld id="{AFA3DF0E-6FFC-4732-8936-A3B925CCE365}" type="slidenum">
              <a:rPr lang="en-US" smtClean="0"/>
              <a:pPr/>
              <a:t>12</a:t>
            </a:fld>
            <a:endParaRPr lang="en-US" dirty="0"/>
          </a:p>
        </p:txBody>
      </p:sp>
    </p:spTree>
    <p:extLst>
      <p:ext uri="{BB962C8B-B14F-4D97-AF65-F5344CB8AC3E}">
        <p14:creationId xmlns:p14="http://schemas.microsoft.com/office/powerpoint/2010/main" val="239175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566" y="2335811"/>
            <a:ext cx="6037146" cy="2672619"/>
          </a:xfrm>
          <a:prstGeom prst="rect">
            <a:avLst/>
          </a:prstGeom>
        </p:spPr>
      </p:pic>
      <p:pic>
        <p:nvPicPr>
          <p:cNvPr id="7" name="Picture 6"/>
          <p:cNvPicPr>
            <a:picLocks noChangeAspect="1"/>
          </p:cNvPicPr>
          <p:nvPr/>
        </p:nvPicPr>
        <p:blipFill>
          <a:blip r:embed="rId3"/>
          <a:stretch>
            <a:fillRect/>
          </a:stretch>
        </p:blipFill>
        <p:spPr>
          <a:xfrm>
            <a:off x="6253373" y="2335810"/>
            <a:ext cx="2776061" cy="2672620"/>
          </a:xfrm>
          <a:prstGeom prst="rect">
            <a:avLst/>
          </a:prstGeom>
        </p:spPr>
      </p:pic>
      <p:sp>
        <p:nvSpPr>
          <p:cNvPr id="6" name="Title 2">
            <a:extLst>
              <a:ext uri="{FF2B5EF4-FFF2-40B4-BE49-F238E27FC236}">
                <a16:creationId xmlns:a16="http://schemas.microsoft.com/office/drawing/2014/main" id="{69869B3C-6B00-4895-988F-5C047A397C54}"/>
              </a:ext>
            </a:extLst>
          </p:cNvPr>
          <p:cNvSpPr txBox="1">
            <a:spLocks/>
          </p:cNvSpPr>
          <p:nvPr/>
        </p:nvSpPr>
        <p:spPr>
          <a:xfrm>
            <a:off x="221099" y="654452"/>
            <a:ext cx="6169819" cy="451247"/>
          </a:xfrm>
        </p:spPr>
        <p:txBody>
          <a:bodyPr/>
          <a:lstStyle>
            <a:lvl1pPr marL="0" marR="0" indent="0" algn="l" defTabSz="457189" rtl="0" eaLnBrk="1" fontAlgn="base" latinLnBrk="0" hangingPunct="1">
              <a:lnSpc>
                <a:spcPct val="100000"/>
              </a:lnSpc>
              <a:spcBef>
                <a:spcPct val="0"/>
              </a:spcBef>
              <a:spcAft>
                <a:spcPct val="0"/>
              </a:spcAft>
              <a:buClrTx/>
              <a:buSzTx/>
              <a:buFontTx/>
              <a:buNone/>
              <a:tabLst/>
              <a:defRPr sz="3200" b="0" i="0" kern="1200" cap="none" spc="20" baseline="0">
                <a:solidFill>
                  <a:schemeClr val="tx2"/>
                </a:solidFill>
                <a:latin typeface="Arial"/>
                <a:ea typeface="HelveticaNeueLT Std Med Cn" panose="020B0606030502030204" pitchFamily="34" charset="0"/>
                <a:cs typeface="HelveticaNeueLT Std Med Cn" panose="020B0606030502030204" pitchFamily="34" charset="0"/>
              </a:defRPr>
            </a:lvl1pPr>
            <a:lvl2pPr algn="l" defTabSz="457189" rtl="0" fontAlgn="base">
              <a:spcBef>
                <a:spcPct val="0"/>
              </a:spcBef>
              <a:spcAft>
                <a:spcPct val="0"/>
              </a:spcAft>
              <a:defRPr sz="2600" b="1">
                <a:solidFill>
                  <a:srgbClr val="5BAC35"/>
                </a:solidFill>
                <a:latin typeface="Arial Narrow" pitchFamily="34" charset="0"/>
              </a:defRPr>
            </a:lvl2pPr>
            <a:lvl3pPr algn="l" defTabSz="457189" rtl="0" fontAlgn="base">
              <a:spcBef>
                <a:spcPct val="0"/>
              </a:spcBef>
              <a:spcAft>
                <a:spcPct val="0"/>
              </a:spcAft>
              <a:defRPr sz="2600" b="1">
                <a:solidFill>
                  <a:srgbClr val="5BAC35"/>
                </a:solidFill>
                <a:latin typeface="Arial Narrow" pitchFamily="34" charset="0"/>
              </a:defRPr>
            </a:lvl3pPr>
            <a:lvl4pPr algn="l" defTabSz="457189" rtl="0" fontAlgn="base">
              <a:spcBef>
                <a:spcPct val="0"/>
              </a:spcBef>
              <a:spcAft>
                <a:spcPct val="0"/>
              </a:spcAft>
              <a:defRPr sz="2600" b="1">
                <a:solidFill>
                  <a:srgbClr val="5BAC35"/>
                </a:solidFill>
                <a:latin typeface="Arial Narrow" pitchFamily="34" charset="0"/>
              </a:defRPr>
            </a:lvl4pPr>
            <a:lvl5pPr algn="l" defTabSz="457189" rtl="0" fontAlgn="base">
              <a:spcBef>
                <a:spcPct val="0"/>
              </a:spcBef>
              <a:spcAft>
                <a:spcPct val="0"/>
              </a:spcAft>
              <a:defRPr sz="2600" b="1">
                <a:solidFill>
                  <a:srgbClr val="5BAC35"/>
                </a:solidFill>
                <a:latin typeface="Arial Narrow" pitchFamily="34" charset="0"/>
              </a:defRPr>
            </a:lvl5pPr>
            <a:lvl6pPr marL="457189" algn="l" defTabSz="457189" rtl="0" fontAlgn="base">
              <a:spcBef>
                <a:spcPct val="0"/>
              </a:spcBef>
              <a:spcAft>
                <a:spcPct val="0"/>
              </a:spcAft>
              <a:defRPr sz="2600" b="1">
                <a:solidFill>
                  <a:srgbClr val="5BAC35"/>
                </a:solidFill>
                <a:latin typeface="Arial Narrow" pitchFamily="34" charset="0"/>
              </a:defRPr>
            </a:lvl6pPr>
            <a:lvl7pPr marL="914377" algn="l" defTabSz="457189" rtl="0" fontAlgn="base">
              <a:spcBef>
                <a:spcPct val="0"/>
              </a:spcBef>
              <a:spcAft>
                <a:spcPct val="0"/>
              </a:spcAft>
              <a:defRPr sz="2600" b="1">
                <a:solidFill>
                  <a:srgbClr val="5BAC35"/>
                </a:solidFill>
                <a:latin typeface="Arial Narrow" pitchFamily="34" charset="0"/>
              </a:defRPr>
            </a:lvl7pPr>
            <a:lvl8pPr marL="1371566" algn="l" defTabSz="457189" rtl="0" fontAlgn="base">
              <a:spcBef>
                <a:spcPct val="0"/>
              </a:spcBef>
              <a:spcAft>
                <a:spcPct val="0"/>
              </a:spcAft>
              <a:defRPr sz="2600" b="1">
                <a:solidFill>
                  <a:srgbClr val="5BAC35"/>
                </a:solidFill>
                <a:latin typeface="Arial Narrow" pitchFamily="34" charset="0"/>
              </a:defRPr>
            </a:lvl8pPr>
            <a:lvl9pPr marL="1828753" algn="l" defTabSz="457189" rtl="0" fontAlgn="base">
              <a:spcBef>
                <a:spcPct val="0"/>
              </a:spcBef>
              <a:spcAft>
                <a:spcPct val="0"/>
              </a:spcAft>
              <a:defRPr sz="2600" b="1">
                <a:solidFill>
                  <a:srgbClr val="5BAC35"/>
                </a:solidFill>
                <a:latin typeface="Arial Narrow" pitchFamily="34" charset="0"/>
              </a:defRPr>
            </a:lvl9pPr>
          </a:lstStyle>
          <a:p>
            <a:r>
              <a:rPr lang="en-US" sz="2800" dirty="0">
                <a:solidFill>
                  <a:schemeClr val="bg1">
                    <a:lumMod val="50000"/>
                  </a:schemeClr>
                </a:solidFill>
                <a:latin typeface="Arial Narrow" panose="020B0606020202030204" pitchFamily="34" charset="0"/>
              </a:rPr>
              <a:t>FEP Update Q2 2018</a:t>
            </a:r>
          </a:p>
        </p:txBody>
      </p:sp>
      <p:sp>
        <p:nvSpPr>
          <p:cNvPr id="4" name="Slide Number Placeholder 3">
            <a:extLst>
              <a:ext uri="{FF2B5EF4-FFF2-40B4-BE49-F238E27FC236}">
                <a16:creationId xmlns:a16="http://schemas.microsoft.com/office/drawing/2014/main" id="{80D314A2-7DEE-4C03-80F6-84FE6B9147A5}"/>
              </a:ext>
            </a:extLst>
          </p:cNvPr>
          <p:cNvSpPr>
            <a:spLocks noGrp="1"/>
          </p:cNvSpPr>
          <p:nvPr>
            <p:ph type="sldNum" sz="quarter" idx="4"/>
          </p:nvPr>
        </p:nvSpPr>
        <p:spPr/>
        <p:txBody>
          <a:bodyPr/>
          <a:lstStyle/>
          <a:p>
            <a:fld id="{AFA3DF0E-6FFC-4732-8936-A3B925CCE365}" type="slidenum">
              <a:rPr lang="en-US" smtClean="0"/>
              <a:pPr/>
              <a:t>13</a:t>
            </a:fld>
            <a:endParaRPr lang="en-US" dirty="0"/>
          </a:p>
        </p:txBody>
      </p:sp>
    </p:spTree>
    <p:extLst>
      <p:ext uri="{BB962C8B-B14F-4D97-AF65-F5344CB8AC3E}">
        <p14:creationId xmlns:p14="http://schemas.microsoft.com/office/powerpoint/2010/main" val="286143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9804" y="1817461"/>
            <a:ext cx="7234432" cy="3768543"/>
          </a:xfrm>
          <a:prstGeom prst="rect">
            <a:avLst/>
          </a:prstGeom>
        </p:spPr>
      </p:pic>
      <p:sp>
        <p:nvSpPr>
          <p:cNvPr id="5" name="Title 1"/>
          <p:cNvSpPr txBox="1">
            <a:spLocks/>
          </p:cNvSpPr>
          <p:nvPr/>
        </p:nvSpPr>
        <p:spPr>
          <a:xfrm>
            <a:off x="765175" y="120403"/>
            <a:ext cx="6058202" cy="818763"/>
          </a:xfrm>
          <a:prstGeom prst="rect">
            <a:avLst/>
          </a:prstGeom>
        </p:spPr>
        <p:txBody>
          <a:bodyPr vert="horz" lIns="68580" tIns="34290" rIns="68580" bIns="34290" rtlCol="0" anchor="t">
            <a:normAutofit/>
          </a:bodyPr>
          <a:lstStyle>
            <a:lvl1pPr algn="l" defTabSz="457200" rtl="0" eaLnBrk="1" latinLnBrk="0" hangingPunct="1">
              <a:lnSpc>
                <a:spcPct val="100000"/>
              </a:lnSpc>
              <a:spcBef>
                <a:spcPct val="0"/>
              </a:spcBef>
              <a:buNone/>
              <a:defRPr sz="1800" kern="1200">
                <a:solidFill>
                  <a:schemeClr val="bg1"/>
                </a:solidFill>
                <a:latin typeface="Georgia" panose="02040502050405020303" pitchFamily="18" charset="0"/>
                <a:ea typeface="+mj-ea"/>
                <a:cs typeface="+mj-cs"/>
              </a:defRPr>
            </a:lvl1pPr>
          </a:lstStyle>
          <a:p>
            <a:r>
              <a:rPr lang="en-US" altLang="en-US" sz="2000" dirty="0">
                <a:solidFill>
                  <a:schemeClr val="tx1"/>
                </a:solidFill>
              </a:rPr>
              <a:t>Individual giving as a percentage of disposable personal income, 1977</a:t>
            </a:r>
            <a:r>
              <a:rPr lang="en-US" altLang="en-US" sz="2000" dirty="0">
                <a:solidFill>
                  <a:schemeClr val="tx1"/>
                </a:solidFill>
                <a:sym typeface="Symbol" panose="05050102010706020507" pitchFamily="18" charset="2"/>
              </a:rPr>
              <a:t></a:t>
            </a:r>
            <a:r>
              <a:rPr lang="en-US" altLang="en-US" sz="2000" dirty="0">
                <a:solidFill>
                  <a:schemeClr val="tx1"/>
                </a:solidFill>
              </a:rPr>
              <a:t>2017 (in current dollars)</a:t>
            </a:r>
            <a:endParaRPr lang="en-US" sz="2000" dirty="0">
              <a:solidFill>
                <a:schemeClr val="tx1"/>
              </a:solidFill>
            </a:endParaRPr>
          </a:p>
        </p:txBody>
      </p:sp>
      <p:sp>
        <p:nvSpPr>
          <p:cNvPr id="3" name="Slide Number Placeholder 2">
            <a:extLst>
              <a:ext uri="{FF2B5EF4-FFF2-40B4-BE49-F238E27FC236}">
                <a16:creationId xmlns:a16="http://schemas.microsoft.com/office/drawing/2014/main" id="{A439FF4E-66B0-475F-ABFC-9FD02EC8175B}"/>
              </a:ext>
            </a:extLst>
          </p:cNvPr>
          <p:cNvSpPr>
            <a:spLocks noGrp="1"/>
          </p:cNvSpPr>
          <p:nvPr>
            <p:ph type="sldNum" sz="quarter" idx="4294967295"/>
          </p:nvPr>
        </p:nvSpPr>
        <p:spPr>
          <a:xfrm>
            <a:off x="0" y="6464300"/>
            <a:ext cx="765175" cy="365125"/>
          </a:xfrm>
        </p:spPr>
        <p:txBody>
          <a:bodyPr/>
          <a:lstStyle/>
          <a:p>
            <a:fld id="{AFA3DF0E-6FFC-4732-8936-A3B925CCE365}" type="slidenum">
              <a:rPr lang="en-US" smtClean="0"/>
              <a:pPr/>
              <a:t>14</a:t>
            </a:fld>
            <a:endParaRPr lang="en-US" dirty="0"/>
          </a:p>
        </p:txBody>
      </p:sp>
      <p:pic>
        <p:nvPicPr>
          <p:cNvPr id="7" name="Picture 2">
            <a:extLst>
              <a:ext uri="{FF2B5EF4-FFF2-40B4-BE49-F238E27FC236}">
                <a16:creationId xmlns:a16="http://schemas.microsoft.com/office/drawing/2014/main" id="{08EFF30D-3E59-41B1-85D7-ABBA55AF25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73" t="19868" r="21898" b="40065"/>
          <a:stretch>
            <a:fillRect/>
          </a:stretch>
        </p:blipFill>
        <p:spPr bwMode="auto">
          <a:xfrm>
            <a:off x="6823377" y="5712753"/>
            <a:ext cx="1784670" cy="93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C8A30C3B-389E-4CDD-BD01-EDC473AD82C2}"/>
              </a:ext>
            </a:extLst>
          </p:cNvPr>
          <p:cNvSpPr txBox="1"/>
          <p:nvPr/>
        </p:nvSpPr>
        <p:spPr>
          <a:xfrm>
            <a:off x="4394446" y="6495033"/>
            <a:ext cx="594803" cy="307777"/>
          </a:xfrm>
          <a:prstGeom prst="rect">
            <a:avLst/>
          </a:prstGeom>
          <a:solidFill>
            <a:srgbClr val="70C745"/>
          </a:solidFill>
        </p:spPr>
        <p:txBody>
          <a:bodyPr wrap="square" rtlCol="0">
            <a:spAutoFit/>
          </a:bodyPr>
          <a:lstStyle/>
          <a:p>
            <a:r>
              <a:rPr lang="en-US" sz="1400" dirty="0">
                <a:solidFill>
                  <a:schemeClr val="bg1"/>
                </a:solidFill>
              </a:rPr>
              <a:t>17</a:t>
            </a:r>
          </a:p>
        </p:txBody>
      </p:sp>
    </p:spTree>
    <p:extLst>
      <p:ext uri="{BB962C8B-B14F-4D97-AF65-F5344CB8AC3E}">
        <p14:creationId xmlns:p14="http://schemas.microsoft.com/office/powerpoint/2010/main" val="242502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CA31A5-6999-4F3D-816A-34BA5E1DEBC5}"/>
              </a:ext>
            </a:extLst>
          </p:cNvPr>
          <p:cNvPicPr>
            <a:picLocks noGrp="1" noChangeAspect="1"/>
          </p:cNvPicPr>
          <p:nvPr>
            <p:ph idx="4294967295"/>
          </p:nvPr>
        </p:nvPicPr>
        <p:blipFill>
          <a:blip r:embed="rId2"/>
          <a:stretch>
            <a:fillRect/>
          </a:stretch>
        </p:blipFill>
        <p:spPr>
          <a:xfrm>
            <a:off x="204312" y="1999207"/>
            <a:ext cx="8206640" cy="3796755"/>
          </a:xfrm>
          <a:prstGeom prst="rect">
            <a:avLst/>
          </a:prstGeom>
        </p:spPr>
      </p:pic>
      <p:sp>
        <p:nvSpPr>
          <p:cNvPr id="6" name="Title 2">
            <a:extLst>
              <a:ext uri="{FF2B5EF4-FFF2-40B4-BE49-F238E27FC236}">
                <a16:creationId xmlns:a16="http://schemas.microsoft.com/office/drawing/2014/main" id="{68EC959B-A47A-44A5-8D43-3BBB032477B0}"/>
              </a:ext>
            </a:extLst>
          </p:cNvPr>
          <p:cNvSpPr txBox="1">
            <a:spLocks/>
          </p:cNvSpPr>
          <p:nvPr/>
        </p:nvSpPr>
        <p:spPr>
          <a:xfrm>
            <a:off x="355232" y="538255"/>
            <a:ext cx="6169819" cy="451247"/>
          </a:xfrm>
        </p:spPr>
        <p:txBody>
          <a:bodyPr/>
          <a:lstStyle>
            <a:lvl1pPr marL="0" marR="0" indent="0" algn="l" defTabSz="457189" rtl="0" eaLnBrk="1" fontAlgn="base" latinLnBrk="0" hangingPunct="1">
              <a:lnSpc>
                <a:spcPct val="100000"/>
              </a:lnSpc>
              <a:spcBef>
                <a:spcPct val="0"/>
              </a:spcBef>
              <a:spcAft>
                <a:spcPct val="0"/>
              </a:spcAft>
              <a:buClrTx/>
              <a:buSzTx/>
              <a:buFontTx/>
              <a:buNone/>
              <a:tabLst/>
              <a:defRPr sz="3200" b="0" i="0" kern="1200" cap="none" spc="20" baseline="0">
                <a:solidFill>
                  <a:schemeClr val="tx2"/>
                </a:solidFill>
                <a:latin typeface="Arial"/>
                <a:ea typeface="HelveticaNeueLT Std Med Cn" panose="020B0606030502030204" pitchFamily="34" charset="0"/>
                <a:cs typeface="HelveticaNeueLT Std Med Cn" panose="020B0606030502030204" pitchFamily="34" charset="0"/>
              </a:defRPr>
            </a:lvl1pPr>
            <a:lvl2pPr algn="l" defTabSz="457189" rtl="0" fontAlgn="base">
              <a:spcBef>
                <a:spcPct val="0"/>
              </a:spcBef>
              <a:spcAft>
                <a:spcPct val="0"/>
              </a:spcAft>
              <a:defRPr sz="2600" b="1">
                <a:solidFill>
                  <a:srgbClr val="5BAC35"/>
                </a:solidFill>
                <a:latin typeface="Arial Narrow" pitchFamily="34" charset="0"/>
              </a:defRPr>
            </a:lvl2pPr>
            <a:lvl3pPr algn="l" defTabSz="457189" rtl="0" fontAlgn="base">
              <a:spcBef>
                <a:spcPct val="0"/>
              </a:spcBef>
              <a:spcAft>
                <a:spcPct val="0"/>
              </a:spcAft>
              <a:defRPr sz="2600" b="1">
                <a:solidFill>
                  <a:srgbClr val="5BAC35"/>
                </a:solidFill>
                <a:latin typeface="Arial Narrow" pitchFamily="34" charset="0"/>
              </a:defRPr>
            </a:lvl3pPr>
            <a:lvl4pPr algn="l" defTabSz="457189" rtl="0" fontAlgn="base">
              <a:spcBef>
                <a:spcPct val="0"/>
              </a:spcBef>
              <a:spcAft>
                <a:spcPct val="0"/>
              </a:spcAft>
              <a:defRPr sz="2600" b="1">
                <a:solidFill>
                  <a:srgbClr val="5BAC35"/>
                </a:solidFill>
                <a:latin typeface="Arial Narrow" pitchFamily="34" charset="0"/>
              </a:defRPr>
            </a:lvl4pPr>
            <a:lvl5pPr algn="l" defTabSz="457189" rtl="0" fontAlgn="base">
              <a:spcBef>
                <a:spcPct val="0"/>
              </a:spcBef>
              <a:spcAft>
                <a:spcPct val="0"/>
              </a:spcAft>
              <a:defRPr sz="2600" b="1">
                <a:solidFill>
                  <a:srgbClr val="5BAC35"/>
                </a:solidFill>
                <a:latin typeface="Arial Narrow" pitchFamily="34" charset="0"/>
              </a:defRPr>
            </a:lvl5pPr>
            <a:lvl6pPr marL="457189" algn="l" defTabSz="457189" rtl="0" fontAlgn="base">
              <a:spcBef>
                <a:spcPct val="0"/>
              </a:spcBef>
              <a:spcAft>
                <a:spcPct val="0"/>
              </a:spcAft>
              <a:defRPr sz="2600" b="1">
                <a:solidFill>
                  <a:srgbClr val="5BAC35"/>
                </a:solidFill>
                <a:latin typeface="Arial Narrow" pitchFamily="34" charset="0"/>
              </a:defRPr>
            </a:lvl6pPr>
            <a:lvl7pPr marL="914377" algn="l" defTabSz="457189" rtl="0" fontAlgn="base">
              <a:spcBef>
                <a:spcPct val="0"/>
              </a:spcBef>
              <a:spcAft>
                <a:spcPct val="0"/>
              </a:spcAft>
              <a:defRPr sz="2600" b="1">
                <a:solidFill>
                  <a:srgbClr val="5BAC35"/>
                </a:solidFill>
                <a:latin typeface="Arial Narrow" pitchFamily="34" charset="0"/>
              </a:defRPr>
            </a:lvl7pPr>
            <a:lvl8pPr marL="1371566" algn="l" defTabSz="457189" rtl="0" fontAlgn="base">
              <a:spcBef>
                <a:spcPct val="0"/>
              </a:spcBef>
              <a:spcAft>
                <a:spcPct val="0"/>
              </a:spcAft>
              <a:defRPr sz="2600" b="1">
                <a:solidFill>
                  <a:srgbClr val="5BAC35"/>
                </a:solidFill>
                <a:latin typeface="Arial Narrow" pitchFamily="34" charset="0"/>
              </a:defRPr>
            </a:lvl8pPr>
            <a:lvl9pPr marL="1828753" algn="l" defTabSz="457189" rtl="0" fontAlgn="base">
              <a:spcBef>
                <a:spcPct val="0"/>
              </a:spcBef>
              <a:spcAft>
                <a:spcPct val="0"/>
              </a:spcAft>
              <a:defRPr sz="2600" b="1">
                <a:solidFill>
                  <a:srgbClr val="5BAC35"/>
                </a:solidFill>
                <a:latin typeface="Arial Narrow" pitchFamily="34" charset="0"/>
              </a:defRPr>
            </a:lvl9pPr>
          </a:lstStyle>
          <a:p>
            <a:r>
              <a:rPr lang="en-US" sz="2800" dirty="0">
                <a:solidFill>
                  <a:schemeClr val="bg1">
                    <a:lumMod val="50000"/>
                  </a:schemeClr>
                </a:solidFill>
                <a:latin typeface="Arial Narrow" panose="020B0606020202030204" pitchFamily="34" charset="0"/>
              </a:rPr>
              <a:t>Disposable Personal Income</a:t>
            </a:r>
          </a:p>
        </p:txBody>
      </p:sp>
      <p:cxnSp>
        <p:nvCxnSpPr>
          <p:cNvPr id="8" name="Straight Arrow Connector 7">
            <a:extLst>
              <a:ext uri="{FF2B5EF4-FFF2-40B4-BE49-F238E27FC236}">
                <a16:creationId xmlns:a16="http://schemas.microsoft.com/office/drawing/2014/main" id="{B2AB2782-C81D-455F-BD58-599C1F9683FB}"/>
              </a:ext>
            </a:extLst>
          </p:cNvPr>
          <p:cNvCxnSpPr/>
          <p:nvPr/>
        </p:nvCxnSpPr>
        <p:spPr>
          <a:xfrm>
            <a:off x="6655219" y="1510733"/>
            <a:ext cx="662940" cy="944880"/>
          </a:xfrm>
          <a:prstGeom prst="straightConnector1">
            <a:avLst/>
          </a:prstGeom>
          <a:noFill/>
          <a:ln w="57150" cap="flat">
            <a:solidFill>
              <a:schemeClr val="accent4"/>
            </a:solidFill>
            <a:prstDash val="solid"/>
            <a:miter lim="800000"/>
            <a:headEnd/>
            <a:tailEnd type="triangle"/>
          </a:ln>
          <a:extLst>
            <a:ext uri="{909E8E84-426E-40DD-AFC4-6F175D3DCCD1}">
              <a14:hiddenFill xmlns:a14="http://schemas.microsoft.com/office/drawing/2010/main">
                <a:noFill/>
              </a14:hiddenFill>
            </a:ext>
          </a:extLst>
        </p:spPr>
      </p:cxnSp>
      <p:sp>
        <p:nvSpPr>
          <p:cNvPr id="3" name="Slide Number Placeholder 2">
            <a:extLst>
              <a:ext uri="{FF2B5EF4-FFF2-40B4-BE49-F238E27FC236}">
                <a16:creationId xmlns:a16="http://schemas.microsoft.com/office/drawing/2014/main" id="{80CA9115-2AF1-4BD6-BD11-14E1CCC4530D}"/>
              </a:ext>
            </a:extLst>
          </p:cNvPr>
          <p:cNvSpPr>
            <a:spLocks noGrp="1"/>
          </p:cNvSpPr>
          <p:nvPr>
            <p:ph type="sldNum" sz="quarter" idx="4"/>
          </p:nvPr>
        </p:nvSpPr>
        <p:spPr/>
        <p:txBody>
          <a:bodyPr/>
          <a:lstStyle/>
          <a:p>
            <a:fld id="{AFA3DF0E-6FFC-4732-8936-A3B925CCE365}" type="slidenum">
              <a:rPr lang="en-US" smtClean="0"/>
              <a:pPr/>
              <a:t>15</a:t>
            </a:fld>
            <a:endParaRPr lang="en-US" dirty="0"/>
          </a:p>
        </p:txBody>
      </p:sp>
    </p:spTree>
    <p:extLst>
      <p:ext uri="{BB962C8B-B14F-4D97-AF65-F5344CB8AC3E}">
        <p14:creationId xmlns:p14="http://schemas.microsoft.com/office/powerpoint/2010/main" val="225835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C08D-56EB-45A4-8706-2909B153272F}"/>
              </a:ext>
            </a:extLst>
          </p:cNvPr>
          <p:cNvSpPr>
            <a:spLocks noGrp="1"/>
          </p:cNvSpPr>
          <p:nvPr>
            <p:ph type="title"/>
          </p:nvPr>
        </p:nvSpPr>
        <p:spPr>
          <a:xfrm flipH="1">
            <a:off x="342952" y="145145"/>
            <a:ext cx="8413653" cy="742622"/>
          </a:xfrm>
        </p:spPr>
        <p:txBody>
          <a:bodyPr/>
          <a:lstStyle/>
          <a:p>
            <a:r>
              <a:rPr lang="en-US" sz="2800" dirty="0">
                <a:solidFill>
                  <a:schemeClr val="bg1">
                    <a:lumMod val="50000"/>
                  </a:schemeClr>
                </a:solidFill>
                <a:latin typeface="Arial Narrow" panose="020B0606020202030204" pitchFamily="34" charset="0"/>
              </a:rPr>
              <a:t>One Last Thing to Consider</a:t>
            </a:r>
          </a:p>
        </p:txBody>
      </p:sp>
      <p:pic>
        <p:nvPicPr>
          <p:cNvPr id="4" name="Picture 3">
            <a:extLst>
              <a:ext uri="{FF2B5EF4-FFF2-40B4-BE49-F238E27FC236}">
                <a16:creationId xmlns:a16="http://schemas.microsoft.com/office/drawing/2014/main" id="{1F2C98A5-E451-4798-A49C-E0155B4D24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357" y="1473693"/>
            <a:ext cx="7634795" cy="4110361"/>
          </a:xfrm>
          <a:prstGeom prst="rect">
            <a:avLst/>
          </a:prstGeom>
          <a:noFill/>
          <a:ln>
            <a:noFill/>
          </a:ln>
        </p:spPr>
      </p:pic>
      <p:sp>
        <p:nvSpPr>
          <p:cNvPr id="5" name="Slide Number Placeholder 4">
            <a:extLst>
              <a:ext uri="{FF2B5EF4-FFF2-40B4-BE49-F238E27FC236}">
                <a16:creationId xmlns:a16="http://schemas.microsoft.com/office/drawing/2014/main" id="{D271E124-EAD5-440D-93F5-ACD7181B2F44}"/>
              </a:ext>
            </a:extLst>
          </p:cNvPr>
          <p:cNvSpPr>
            <a:spLocks noGrp="1"/>
          </p:cNvSpPr>
          <p:nvPr>
            <p:ph type="sldNum" sz="quarter" idx="4"/>
          </p:nvPr>
        </p:nvSpPr>
        <p:spPr/>
        <p:txBody>
          <a:bodyPr/>
          <a:lstStyle/>
          <a:p>
            <a:fld id="{AFA3DF0E-6FFC-4732-8936-A3B925CCE365}" type="slidenum">
              <a:rPr lang="en-US" smtClean="0"/>
              <a:pPr/>
              <a:t>16</a:t>
            </a:fld>
            <a:endParaRPr lang="en-US" dirty="0"/>
          </a:p>
        </p:txBody>
      </p:sp>
    </p:spTree>
    <p:extLst>
      <p:ext uri="{BB962C8B-B14F-4D97-AF65-F5344CB8AC3E}">
        <p14:creationId xmlns:p14="http://schemas.microsoft.com/office/powerpoint/2010/main" val="16734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AD774D-1BC4-4C3C-9169-0B1B7E3041DB}"/>
              </a:ext>
            </a:extLst>
          </p:cNvPr>
          <p:cNvSpPr>
            <a:spLocks noGrp="1"/>
          </p:cNvSpPr>
          <p:nvPr>
            <p:ph type="body" sz="quarter" idx="10"/>
          </p:nvPr>
        </p:nvSpPr>
        <p:spPr/>
        <p:txBody>
          <a:bodyPr/>
          <a:lstStyle/>
          <a:p>
            <a:r>
              <a:rPr lang="en-US" sz="3200" dirty="0"/>
              <a:t>4th Quarter 2018</a:t>
            </a:r>
            <a:br>
              <a:rPr lang="en-US" sz="3200" dirty="0"/>
            </a:br>
            <a:r>
              <a:rPr lang="en-US" sz="3200" dirty="0"/>
              <a:t>Summary Findings</a:t>
            </a:r>
            <a:endParaRPr lang="en-US" dirty="0"/>
          </a:p>
        </p:txBody>
      </p:sp>
      <p:sp>
        <p:nvSpPr>
          <p:cNvPr id="4" name="Slide Number Placeholder 3">
            <a:extLst>
              <a:ext uri="{FF2B5EF4-FFF2-40B4-BE49-F238E27FC236}">
                <a16:creationId xmlns:a16="http://schemas.microsoft.com/office/drawing/2014/main" id="{0B316DD8-02B6-4EFA-B64C-FD972DFD4889}"/>
              </a:ext>
            </a:extLst>
          </p:cNvPr>
          <p:cNvSpPr>
            <a:spLocks noGrp="1"/>
          </p:cNvSpPr>
          <p:nvPr>
            <p:ph type="sldNum" sz="quarter" idx="4294967295"/>
          </p:nvPr>
        </p:nvSpPr>
        <p:spPr>
          <a:xfrm>
            <a:off x="0" y="6464300"/>
            <a:ext cx="765175" cy="365125"/>
          </a:xfrm>
        </p:spPr>
        <p:txBody>
          <a:bodyPr/>
          <a:lstStyle/>
          <a:p>
            <a:fld id="{AFA3DF0E-6FFC-4732-8936-A3B925CCE365}" type="slidenum">
              <a:rPr lang="en-US" smtClean="0"/>
              <a:pPr/>
              <a:t>17</a:t>
            </a:fld>
            <a:endParaRPr lang="en-US" dirty="0"/>
          </a:p>
        </p:txBody>
      </p:sp>
    </p:spTree>
    <p:extLst>
      <p:ext uri="{BB962C8B-B14F-4D97-AF65-F5344CB8AC3E}">
        <p14:creationId xmlns:p14="http://schemas.microsoft.com/office/powerpoint/2010/main" val="126203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5" y="209006"/>
            <a:ext cx="6061165" cy="523220"/>
          </a:xfrm>
          <a:prstGeom prst="rect">
            <a:avLst/>
          </a:prstGeom>
        </p:spPr>
        <p:txBody>
          <a:bodyPr wrap="square">
            <a:spAutoFit/>
          </a:bodyPr>
          <a:lstStyle/>
          <a:p>
            <a:r>
              <a:rPr lang="en-US" sz="2800" dirty="0">
                <a:solidFill>
                  <a:schemeClr val="tx2"/>
                </a:solidFill>
              </a:rPr>
              <a:t>Overall Index Medians</a:t>
            </a:r>
          </a:p>
        </p:txBody>
      </p:sp>
      <p:sp>
        <p:nvSpPr>
          <p:cNvPr id="6" name="Slide Number Placeholder 5">
            <a:extLst>
              <a:ext uri="{FF2B5EF4-FFF2-40B4-BE49-F238E27FC236}">
                <a16:creationId xmlns:a16="http://schemas.microsoft.com/office/drawing/2014/main" id="{EE63C0F5-1C38-443B-A0CC-6E104E960884}"/>
              </a:ext>
            </a:extLst>
          </p:cNvPr>
          <p:cNvSpPr>
            <a:spLocks noGrp="1"/>
          </p:cNvSpPr>
          <p:nvPr>
            <p:ph type="sldNum" sz="quarter" idx="10"/>
          </p:nvPr>
        </p:nvSpPr>
        <p:spPr/>
        <p:txBody>
          <a:bodyPr/>
          <a:lstStyle/>
          <a:p>
            <a:fld id="{AFA3DF0E-6FFC-4732-8936-A3B925CCE365}" type="slidenum">
              <a:rPr lang="en-US" smtClean="0"/>
              <a:pPr/>
              <a:t>18</a:t>
            </a:fld>
            <a:endParaRPr lang="en-US" dirty="0"/>
          </a:p>
        </p:txBody>
      </p:sp>
      <p:pic>
        <p:nvPicPr>
          <p:cNvPr id="7" name="Picture 6">
            <a:extLst>
              <a:ext uri="{FF2B5EF4-FFF2-40B4-BE49-F238E27FC236}">
                <a16:creationId xmlns:a16="http://schemas.microsoft.com/office/drawing/2014/main" id="{7DBE9A5A-1534-4746-AFFE-8DA9B14DA290}"/>
              </a:ext>
            </a:extLst>
          </p:cNvPr>
          <p:cNvPicPr>
            <a:picLocks noChangeAspect="1"/>
          </p:cNvPicPr>
          <p:nvPr/>
        </p:nvPicPr>
        <p:blipFill>
          <a:blip r:embed="rId2"/>
          <a:stretch>
            <a:fillRect/>
          </a:stretch>
        </p:blipFill>
        <p:spPr>
          <a:xfrm>
            <a:off x="820212" y="873575"/>
            <a:ext cx="7249589" cy="5296406"/>
          </a:xfrm>
          <a:prstGeom prst="rect">
            <a:avLst/>
          </a:prstGeom>
        </p:spPr>
      </p:pic>
    </p:spTree>
    <p:extLst>
      <p:ext uri="{BB962C8B-B14F-4D97-AF65-F5344CB8AC3E}">
        <p14:creationId xmlns:p14="http://schemas.microsoft.com/office/powerpoint/2010/main" val="14019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949" y="151999"/>
            <a:ext cx="3026213" cy="523220"/>
          </a:xfrm>
          <a:prstGeom prst="rect">
            <a:avLst/>
          </a:prstGeom>
        </p:spPr>
        <p:txBody>
          <a:bodyPr wrap="none">
            <a:spAutoFit/>
          </a:bodyPr>
          <a:lstStyle/>
          <a:p>
            <a:r>
              <a:rPr lang="en-US" sz="2800" dirty="0">
                <a:solidFill>
                  <a:schemeClr val="tx2"/>
                </a:solidFill>
              </a:rPr>
              <a:t>Long-term Trends</a:t>
            </a:r>
          </a:p>
        </p:txBody>
      </p:sp>
      <p:sp>
        <p:nvSpPr>
          <p:cNvPr id="5" name="Slide Number Placeholder 4">
            <a:extLst>
              <a:ext uri="{FF2B5EF4-FFF2-40B4-BE49-F238E27FC236}">
                <a16:creationId xmlns:a16="http://schemas.microsoft.com/office/drawing/2014/main" id="{05EA2105-E6F3-42EA-9D3F-F57DF830C557}"/>
              </a:ext>
            </a:extLst>
          </p:cNvPr>
          <p:cNvSpPr>
            <a:spLocks noGrp="1"/>
          </p:cNvSpPr>
          <p:nvPr>
            <p:ph type="sldNum" sz="quarter" idx="10"/>
          </p:nvPr>
        </p:nvSpPr>
        <p:spPr/>
        <p:txBody>
          <a:bodyPr/>
          <a:lstStyle/>
          <a:p>
            <a:fld id="{AFA3DF0E-6FFC-4732-8936-A3B925CCE365}" type="slidenum">
              <a:rPr lang="en-US" smtClean="0"/>
              <a:pPr/>
              <a:t>19</a:t>
            </a:fld>
            <a:endParaRPr lang="en-US" dirty="0"/>
          </a:p>
        </p:txBody>
      </p:sp>
      <p:pic>
        <p:nvPicPr>
          <p:cNvPr id="6" name="Picture 5">
            <a:extLst>
              <a:ext uri="{FF2B5EF4-FFF2-40B4-BE49-F238E27FC236}">
                <a16:creationId xmlns:a16="http://schemas.microsoft.com/office/drawing/2014/main" id="{66D45155-3740-43D8-BE84-2C6FA4022B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6544" y="976544"/>
            <a:ext cx="7261934" cy="5007006"/>
          </a:xfrm>
          <a:prstGeom prst="rect">
            <a:avLst/>
          </a:prstGeom>
          <a:noFill/>
          <a:ln>
            <a:noFill/>
          </a:ln>
        </p:spPr>
      </p:pic>
    </p:spTree>
    <p:extLst>
      <p:ext uri="{BB962C8B-B14F-4D97-AF65-F5344CB8AC3E}">
        <p14:creationId xmlns:p14="http://schemas.microsoft.com/office/powerpoint/2010/main" val="291051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66254" y="443567"/>
            <a:ext cx="8811491" cy="5647700"/>
          </a:xfrm>
          <a:prstGeom prst="rect">
            <a:avLst/>
          </a:prstGeom>
        </p:spPr>
        <p:txBody>
          <a:bodyPr wrap="square">
            <a:spAutoFit/>
          </a:bodyPr>
          <a:lstStyle/>
          <a:p>
            <a:pPr marL="342900" lvl="0" indent="-342900" defTabSz="914400" eaLnBrk="0" fontAlgn="base" hangingPunct="0">
              <a:spcBef>
                <a:spcPct val="20000"/>
              </a:spcBef>
              <a:spcAft>
                <a:spcPct val="0"/>
              </a:spcAft>
              <a:buSzPct val="60000"/>
              <a:defRPr/>
            </a:pPr>
            <a:r>
              <a:rPr lang="en-US" sz="2000" b="1" kern="0" dirty="0">
                <a:solidFill>
                  <a:schemeClr val="tx2"/>
                </a:solidFill>
              </a:rPr>
              <a:t>Target Analytics </a:t>
            </a:r>
            <a:r>
              <a:rPr lang="en-US" sz="2000" b="1" i="1" kern="0" dirty="0">
                <a:solidFill>
                  <a:schemeClr val="tx2"/>
                </a:solidFill>
              </a:rPr>
              <a:t>donor</a:t>
            </a:r>
            <a:r>
              <a:rPr lang="en-US" sz="2000" b="1" kern="0" dirty="0">
                <a:solidFill>
                  <a:schemeClr val="tx2"/>
                </a:solidFill>
              </a:rPr>
              <a:t>Centrics Index of Direct Marketing Fundraising</a:t>
            </a:r>
          </a:p>
          <a:p>
            <a:pPr marL="342900" lvl="0" indent="-342900" defTabSz="914400" eaLnBrk="0" fontAlgn="base" hangingPunct="0">
              <a:spcBef>
                <a:spcPts val="600"/>
              </a:spcBef>
              <a:spcAft>
                <a:spcPct val="0"/>
              </a:spcAft>
              <a:buSzPct val="60000"/>
              <a:buFont typeface="Wingdings" pitchFamily="2" charset="2"/>
              <a:buChar char="¢"/>
              <a:defRPr/>
            </a:pPr>
            <a:r>
              <a:rPr lang="en-US" sz="1600" kern="0" dirty="0">
                <a:solidFill>
                  <a:schemeClr val="tx2"/>
                </a:solidFill>
              </a:rPr>
              <a:t>59 national non-profit organizations with 100,000+ active (0-12 month) donors</a:t>
            </a:r>
          </a:p>
          <a:p>
            <a:pPr marL="342900" indent="-342900" defTabSz="914400" eaLnBrk="0" fontAlgn="base" hangingPunct="0">
              <a:spcBef>
                <a:spcPts val="600"/>
              </a:spcBef>
              <a:spcAft>
                <a:spcPct val="0"/>
              </a:spcAft>
              <a:buSzPct val="60000"/>
              <a:buFont typeface="Wingdings" pitchFamily="2" charset="2"/>
              <a:buChar char="¢"/>
              <a:defRPr/>
            </a:pPr>
            <a:r>
              <a:rPr lang="en-US" sz="1600" kern="0" dirty="0">
                <a:solidFill>
                  <a:schemeClr val="tx2"/>
                </a:solidFill>
              </a:rPr>
              <a:t>30 million donors and more than 78 million gifts totaling over $2.9 billion in revenue</a:t>
            </a:r>
          </a:p>
          <a:p>
            <a:pPr marL="342900" lvl="0" indent="-342900" defTabSz="914400" eaLnBrk="0" fontAlgn="base" hangingPunct="0">
              <a:spcBef>
                <a:spcPts val="600"/>
              </a:spcBef>
              <a:spcAft>
                <a:spcPct val="0"/>
              </a:spcAft>
              <a:buSzPct val="60000"/>
              <a:buFont typeface="Wingdings" pitchFamily="2" charset="2"/>
              <a:buChar char="¢"/>
              <a:defRPr/>
            </a:pPr>
            <a:r>
              <a:rPr lang="en-US" sz="1600" kern="0" dirty="0">
                <a:solidFill>
                  <a:schemeClr val="tx2"/>
                </a:solidFill>
              </a:rPr>
              <a:t>Direct marketing giving (mail, telemarketing, web, canvassing; no events)</a:t>
            </a:r>
          </a:p>
          <a:p>
            <a:pPr marL="342900" lvl="0" indent="-342900" defTabSz="914400" eaLnBrk="0" fontAlgn="base" hangingPunct="0">
              <a:spcBef>
                <a:spcPts val="600"/>
              </a:spcBef>
              <a:spcAft>
                <a:spcPct val="0"/>
              </a:spcAft>
              <a:buSzPct val="60000"/>
              <a:buFont typeface="Wingdings" pitchFamily="2" charset="2"/>
              <a:buChar char="¢"/>
              <a:defRPr/>
            </a:pPr>
            <a:r>
              <a:rPr lang="en-US" sz="1600" kern="0" dirty="0">
                <a:solidFill>
                  <a:schemeClr val="tx2"/>
                </a:solidFill>
              </a:rPr>
              <a:t>Individual payments greater than $10,000, soft credits, matching gift payments are excluded.</a:t>
            </a:r>
          </a:p>
          <a:p>
            <a:pPr marL="342900" lvl="0" indent="-342900" defTabSz="914400" eaLnBrk="0" fontAlgn="base" hangingPunct="0">
              <a:spcBef>
                <a:spcPts val="600"/>
              </a:spcBef>
              <a:spcAft>
                <a:spcPct val="0"/>
              </a:spcAft>
              <a:buSzPct val="60000"/>
              <a:buFont typeface="Wingdings" pitchFamily="2" charset="2"/>
              <a:buChar char="¢"/>
              <a:defRPr/>
            </a:pPr>
            <a:endParaRPr lang="en-US" sz="1600" kern="0" dirty="0">
              <a:solidFill>
                <a:srgbClr val="6B6F71"/>
              </a:solidFill>
            </a:endParaRPr>
          </a:p>
          <a:p>
            <a:pPr marL="342900" indent="-342900" defTabSz="914400" eaLnBrk="0" fontAlgn="base" hangingPunct="0">
              <a:spcBef>
                <a:spcPct val="20000"/>
              </a:spcBef>
              <a:spcAft>
                <a:spcPct val="0"/>
              </a:spcAft>
              <a:buSzPct val="60000"/>
              <a:defRPr/>
            </a:pPr>
            <a:r>
              <a:rPr lang="en-US" sz="2000" b="1" kern="0" dirty="0">
                <a:solidFill>
                  <a:schemeClr val="tx2"/>
                </a:solidFill>
              </a:rPr>
              <a:t>Q4 2018 performance results</a:t>
            </a:r>
          </a:p>
          <a:p>
            <a:pPr marL="342900" lvl="0" indent="-342900" defTabSz="914400" eaLnBrk="0" fontAlgn="base" hangingPunct="0">
              <a:spcBef>
                <a:spcPts val="600"/>
              </a:spcBef>
              <a:spcAft>
                <a:spcPct val="0"/>
              </a:spcAft>
              <a:buSzPct val="60000"/>
              <a:buFont typeface="Wingdings" pitchFamily="2" charset="2"/>
              <a:buChar char="¢"/>
              <a:defRPr/>
            </a:pPr>
            <a:r>
              <a:rPr lang="en-US" sz="1600" kern="0" dirty="0">
                <a:solidFill>
                  <a:schemeClr val="tx2"/>
                </a:solidFill>
              </a:rPr>
              <a:t>Return to more normal giving patterns following the atypical performance in 2017.  Most organizations had year over year declines in all measures.</a:t>
            </a:r>
          </a:p>
          <a:p>
            <a:pPr marL="342900" lvl="0" indent="-342900" defTabSz="914400" eaLnBrk="0" fontAlgn="base" hangingPunct="0">
              <a:spcBef>
                <a:spcPts val="600"/>
              </a:spcBef>
              <a:spcAft>
                <a:spcPct val="0"/>
              </a:spcAft>
              <a:buSzPct val="60000"/>
              <a:buFont typeface="Wingdings" pitchFamily="2" charset="2"/>
              <a:buChar char="¢"/>
              <a:defRPr/>
            </a:pPr>
            <a:r>
              <a:rPr lang="en-US" sz="1600" kern="0" dirty="0">
                <a:solidFill>
                  <a:schemeClr val="tx2"/>
                </a:solidFill>
              </a:rPr>
              <a:t>Revenue decreased by a median 2.7%.</a:t>
            </a:r>
          </a:p>
          <a:p>
            <a:pPr marL="342900" lvl="0" indent="-342900" defTabSz="914400" eaLnBrk="0" hangingPunct="0">
              <a:spcBef>
                <a:spcPts val="600"/>
              </a:spcBef>
              <a:buSzPct val="60000"/>
              <a:buFont typeface="Wingdings" pitchFamily="2" charset="2"/>
              <a:buChar char="¢"/>
              <a:defRPr/>
            </a:pPr>
            <a:r>
              <a:rPr lang="en-US" sz="1600" kern="0" dirty="0">
                <a:solidFill>
                  <a:schemeClr val="tx2"/>
                </a:solidFill>
              </a:rPr>
              <a:t>Donor numbers declined by 5.6%, just one-fifth of the organizations had positive donor growth.</a:t>
            </a:r>
          </a:p>
          <a:p>
            <a:pPr marL="342900" lvl="0" indent="-342900" defTabSz="914400" eaLnBrk="0" hangingPunct="0">
              <a:spcBef>
                <a:spcPts val="600"/>
              </a:spcBef>
              <a:buSzPct val="60000"/>
              <a:buFont typeface="Wingdings" pitchFamily="2" charset="2"/>
              <a:buChar char="¢"/>
              <a:defRPr/>
            </a:pPr>
            <a:r>
              <a:rPr lang="en-US" sz="1600" kern="0" dirty="0">
                <a:solidFill>
                  <a:schemeClr val="tx2"/>
                </a:solidFill>
              </a:rPr>
              <a:t>Median new donor numbers fell 8.8%.</a:t>
            </a:r>
            <a:endParaRPr lang="en-US" sz="1600" dirty="0">
              <a:solidFill>
                <a:schemeClr val="tx2"/>
              </a:solidFill>
            </a:endParaRPr>
          </a:p>
          <a:p>
            <a:pPr marL="342900" lvl="0" indent="-342900" defTabSz="914400" eaLnBrk="0" hangingPunct="0">
              <a:spcBef>
                <a:spcPts val="600"/>
              </a:spcBef>
              <a:buSzPct val="60000"/>
              <a:buFont typeface="Wingdings" pitchFamily="2" charset="2"/>
              <a:buChar char="¢"/>
              <a:defRPr/>
            </a:pPr>
            <a:r>
              <a:rPr lang="en-US" sz="1600" dirty="0">
                <a:solidFill>
                  <a:schemeClr val="tx2"/>
                </a:solidFill>
              </a:rPr>
              <a:t>Decreases in retention and reactivation rates contributed to donor declines as well. </a:t>
            </a:r>
          </a:p>
          <a:p>
            <a:pPr marL="800100" lvl="1" indent="-342900" defTabSz="914400" eaLnBrk="0" hangingPunct="0">
              <a:spcBef>
                <a:spcPts val="600"/>
              </a:spcBef>
              <a:buSzPct val="60000"/>
              <a:buFont typeface="Wingdings" pitchFamily="2" charset="2"/>
              <a:buChar char="¢"/>
              <a:defRPr/>
            </a:pPr>
            <a:r>
              <a:rPr lang="en-US" sz="1600" dirty="0">
                <a:solidFill>
                  <a:schemeClr val="tx2"/>
                </a:solidFill>
              </a:rPr>
              <a:t>Retention rate down a median 3.8%</a:t>
            </a:r>
          </a:p>
          <a:p>
            <a:pPr marL="800100" lvl="1" indent="-342900" defTabSz="914400" eaLnBrk="0" hangingPunct="0">
              <a:spcBef>
                <a:spcPts val="600"/>
              </a:spcBef>
              <a:buSzPct val="60000"/>
              <a:buFont typeface="Wingdings" pitchFamily="2" charset="2"/>
              <a:buChar char="¢"/>
              <a:defRPr/>
            </a:pPr>
            <a:r>
              <a:rPr lang="en-US" sz="1600" dirty="0">
                <a:solidFill>
                  <a:schemeClr val="tx2"/>
                </a:solidFill>
              </a:rPr>
              <a:t>Reactivation down a median 7.8%</a:t>
            </a:r>
          </a:p>
          <a:p>
            <a:pPr marL="342900" lvl="0" indent="-342900" defTabSz="914400" eaLnBrk="0" fontAlgn="base" hangingPunct="0">
              <a:spcBef>
                <a:spcPts val="600"/>
              </a:spcBef>
              <a:spcAft>
                <a:spcPct val="0"/>
              </a:spcAft>
              <a:buSzPct val="60000"/>
              <a:buFont typeface="Wingdings" pitchFamily="2" charset="2"/>
              <a:buChar char="¢"/>
              <a:defRPr/>
            </a:pPr>
            <a:endParaRPr lang="en-US" sz="1200" kern="0" dirty="0">
              <a:solidFill>
                <a:schemeClr val="tx2"/>
              </a:solidFill>
            </a:endParaRPr>
          </a:p>
        </p:txBody>
      </p:sp>
      <p:sp>
        <p:nvSpPr>
          <p:cNvPr id="2" name="Slide Number Placeholder 1">
            <a:extLst>
              <a:ext uri="{FF2B5EF4-FFF2-40B4-BE49-F238E27FC236}">
                <a16:creationId xmlns:a16="http://schemas.microsoft.com/office/drawing/2014/main" id="{9C529E5D-2797-43BE-BAD9-2C3BBA9881A5}"/>
              </a:ext>
            </a:extLst>
          </p:cNvPr>
          <p:cNvSpPr>
            <a:spLocks noGrp="1"/>
          </p:cNvSpPr>
          <p:nvPr>
            <p:ph type="sldNum" sz="quarter" idx="10"/>
          </p:nvPr>
        </p:nvSpPr>
        <p:spPr/>
        <p:txBody>
          <a:bodyPr/>
          <a:lstStyle/>
          <a:p>
            <a:fld id="{AFA3DF0E-6FFC-4732-8936-A3B925CCE365}" type="slidenum">
              <a:rPr lang="en-US" smtClean="0"/>
              <a:pPr/>
              <a:t>2</a:t>
            </a:fld>
            <a:endParaRPr lang="en-US" dirty="0"/>
          </a:p>
        </p:txBody>
      </p:sp>
    </p:spTree>
    <p:extLst>
      <p:ext uri="{BB962C8B-B14F-4D97-AF65-F5344CB8AC3E}">
        <p14:creationId xmlns:p14="http://schemas.microsoft.com/office/powerpoint/2010/main" val="254473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411" y="168625"/>
            <a:ext cx="4808167" cy="523220"/>
          </a:xfrm>
          <a:prstGeom prst="rect">
            <a:avLst/>
          </a:prstGeom>
        </p:spPr>
        <p:txBody>
          <a:bodyPr wrap="square">
            <a:spAutoFit/>
          </a:bodyPr>
          <a:lstStyle/>
          <a:p>
            <a:r>
              <a:rPr lang="en-US" sz="2800" dirty="0">
                <a:solidFill>
                  <a:schemeClr val="tx2"/>
                </a:solidFill>
              </a:rPr>
              <a:t>Median Measures</a:t>
            </a:r>
          </a:p>
        </p:txBody>
      </p:sp>
      <p:sp>
        <p:nvSpPr>
          <p:cNvPr id="3" name="Slide Number Placeholder 2">
            <a:extLst>
              <a:ext uri="{FF2B5EF4-FFF2-40B4-BE49-F238E27FC236}">
                <a16:creationId xmlns:a16="http://schemas.microsoft.com/office/drawing/2014/main" id="{D4779490-0DDE-491F-83EE-4255BEA081B0}"/>
              </a:ext>
            </a:extLst>
          </p:cNvPr>
          <p:cNvSpPr>
            <a:spLocks noGrp="1"/>
          </p:cNvSpPr>
          <p:nvPr>
            <p:ph type="sldNum" sz="quarter" idx="10"/>
          </p:nvPr>
        </p:nvSpPr>
        <p:spPr/>
        <p:txBody>
          <a:bodyPr/>
          <a:lstStyle/>
          <a:p>
            <a:fld id="{AFA3DF0E-6FFC-4732-8936-A3B925CCE365}" type="slidenum">
              <a:rPr lang="en-US" smtClean="0"/>
              <a:pPr/>
              <a:t>20</a:t>
            </a:fld>
            <a:endParaRPr lang="en-US" dirty="0"/>
          </a:p>
        </p:txBody>
      </p:sp>
      <p:pic>
        <p:nvPicPr>
          <p:cNvPr id="5" name="Picture 4">
            <a:extLst>
              <a:ext uri="{FF2B5EF4-FFF2-40B4-BE49-F238E27FC236}">
                <a16:creationId xmlns:a16="http://schemas.microsoft.com/office/drawing/2014/main" id="{92FD852C-7BDC-4E95-930C-1B88DE4BA9EB}"/>
              </a:ext>
            </a:extLst>
          </p:cNvPr>
          <p:cNvPicPr>
            <a:picLocks noChangeAspect="1"/>
          </p:cNvPicPr>
          <p:nvPr/>
        </p:nvPicPr>
        <p:blipFill>
          <a:blip r:embed="rId2"/>
          <a:stretch>
            <a:fillRect/>
          </a:stretch>
        </p:blipFill>
        <p:spPr>
          <a:xfrm>
            <a:off x="265244" y="896645"/>
            <a:ext cx="8461506" cy="4975331"/>
          </a:xfrm>
          <a:prstGeom prst="rect">
            <a:avLst/>
          </a:prstGeom>
        </p:spPr>
      </p:pic>
    </p:spTree>
    <p:extLst>
      <p:ext uri="{BB962C8B-B14F-4D97-AF65-F5344CB8AC3E}">
        <p14:creationId xmlns:p14="http://schemas.microsoft.com/office/powerpoint/2010/main" val="178144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333" y="238780"/>
            <a:ext cx="2763898" cy="523220"/>
          </a:xfrm>
          <a:prstGeom prst="rect">
            <a:avLst/>
          </a:prstGeom>
        </p:spPr>
        <p:txBody>
          <a:bodyPr wrap="none">
            <a:spAutoFit/>
          </a:bodyPr>
          <a:lstStyle/>
          <a:p>
            <a:r>
              <a:rPr lang="en-US" sz="2800" dirty="0">
                <a:solidFill>
                  <a:schemeClr val="tx2"/>
                </a:solidFill>
              </a:rPr>
              <a:t>Retention Rates</a:t>
            </a:r>
          </a:p>
        </p:txBody>
      </p:sp>
      <p:pic>
        <p:nvPicPr>
          <p:cNvPr id="5" name="Picture 4"/>
          <p:cNvPicPr>
            <a:picLocks noChangeAspect="1"/>
          </p:cNvPicPr>
          <p:nvPr/>
        </p:nvPicPr>
        <p:blipFill>
          <a:blip r:embed="rId2"/>
          <a:stretch>
            <a:fillRect/>
          </a:stretch>
        </p:blipFill>
        <p:spPr>
          <a:xfrm>
            <a:off x="234614" y="1226973"/>
            <a:ext cx="8492136" cy="3128306"/>
          </a:xfrm>
          <a:prstGeom prst="rect">
            <a:avLst/>
          </a:prstGeom>
        </p:spPr>
      </p:pic>
      <p:sp>
        <p:nvSpPr>
          <p:cNvPr id="7" name="TextBox 6"/>
          <p:cNvSpPr txBox="1"/>
          <p:nvPr/>
        </p:nvSpPr>
        <p:spPr>
          <a:xfrm>
            <a:off x="296333" y="5172056"/>
            <a:ext cx="8644466" cy="923944"/>
          </a:xfrm>
          <a:prstGeom prst="rect">
            <a:avLst/>
          </a:prstGeom>
          <a:noFill/>
        </p:spPr>
        <p:txBody>
          <a:bodyPr wrap="square" rtlCol="0">
            <a:spAutoFit/>
          </a:bodyPr>
          <a:lstStyle/>
          <a:p>
            <a:r>
              <a:rPr lang="en-US" dirty="0">
                <a:solidFill>
                  <a:schemeClr val="tx2"/>
                </a:solidFill>
              </a:rPr>
              <a:t>Overall retention rates declined substantially in 2018, after slight increases the previous year. While more than half of the organizations in the index had retention rate increases in 2017, only one fifth had increases in 2018.</a:t>
            </a:r>
          </a:p>
        </p:txBody>
      </p:sp>
      <p:sp>
        <p:nvSpPr>
          <p:cNvPr id="4" name="Slide Number Placeholder 3">
            <a:extLst>
              <a:ext uri="{FF2B5EF4-FFF2-40B4-BE49-F238E27FC236}">
                <a16:creationId xmlns:a16="http://schemas.microsoft.com/office/drawing/2014/main" id="{F1A7B09C-B26A-49FF-B5CE-EF195ED2070B}"/>
              </a:ext>
            </a:extLst>
          </p:cNvPr>
          <p:cNvSpPr>
            <a:spLocks noGrp="1"/>
          </p:cNvSpPr>
          <p:nvPr>
            <p:ph type="sldNum" sz="quarter" idx="10"/>
          </p:nvPr>
        </p:nvSpPr>
        <p:spPr/>
        <p:txBody>
          <a:bodyPr/>
          <a:lstStyle/>
          <a:p>
            <a:fld id="{AFA3DF0E-6FFC-4732-8936-A3B925CCE365}" type="slidenum">
              <a:rPr lang="en-US" smtClean="0"/>
              <a:pPr/>
              <a:t>21</a:t>
            </a:fld>
            <a:endParaRPr lang="en-US" dirty="0"/>
          </a:p>
        </p:txBody>
      </p:sp>
      <p:sp>
        <p:nvSpPr>
          <p:cNvPr id="3" name="Rectangle: Rounded Corners 2">
            <a:extLst>
              <a:ext uri="{FF2B5EF4-FFF2-40B4-BE49-F238E27FC236}">
                <a16:creationId xmlns:a16="http://schemas.microsoft.com/office/drawing/2014/main" id="{32026BEC-1D24-41C7-B7E4-1B3926F77718}"/>
              </a:ext>
            </a:extLst>
          </p:cNvPr>
          <p:cNvSpPr/>
          <p:nvPr/>
        </p:nvSpPr>
        <p:spPr>
          <a:xfrm>
            <a:off x="2677212" y="1781666"/>
            <a:ext cx="989815" cy="2111604"/>
          </a:xfrm>
          <a:prstGeom prst="roundRect">
            <a:avLst/>
          </a:prstGeom>
          <a:noFill/>
          <a:ln>
            <a:solidFill>
              <a:srgbClr val="FF0000"/>
            </a:solidFill>
          </a:ln>
        </p:spPr>
        <p:txBody>
          <a:bodyPr wrap="square" rtlCol="0" anchor="ctr">
            <a:spAutoFit/>
          </a:bodyPr>
          <a:lstStyle/>
          <a:p>
            <a:pPr algn="ctr">
              <a:lnSpc>
                <a:spcPct val="90000"/>
              </a:lnSpc>
            </a:pPr>
            <a:endParaRPr lang="en-US" sz="2800" dirty="0">
              <a:solidFill>
                <a:schemeClr val="bg1"/>
              </a:solidFill>
            </a:endParaRPr>
          </a:p>
        </p:txBody>
      </p:sp>
    </p:spTree>
    <p:extLst>
      <p:ext uri="{BB962C8B-B14F-4D97-AF65-F5344CB8AC3E}">
        <p14:creationId xmlns:p14="http://schemas.microsoft.com/office/powerpoint/2010/main" val="254263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142" y="255601"/>
            <a:ext cx="3021981" cy="523220"/>
          </a:xfrm>
          <a:prstGeom prst="rect">
            <a:avLst/>
          </a:prstGeom>
        </p:spPr>
        <p:txBody>
          <a:bodyPr wrap="none">
            <a:spAutoFit/>
          </a:bodyPr>
          <a:lstStyle/>
          <a:p>
            <a:r>
              <a:rPr lang="en-US" sz="2800" dirty="0">
                <a:solidFill>
                  <a:schemeClr val="tx2"/>
                </a:solidFill>
              </a:rPr>
              <a:t>Sources of Giving</a:t>
            </a:r>
          </a:p>
        </p:txBody>
      </p:sp>
      <p:sp>
        <p:nvSpPr>
          <p:cNvPr id="4" name="Slide Number Placeholder 3">
            <a:extLst>
              <a:ext uri="{FF2B5EF4-FFF2-40B4-BE49-F238E27FC236}">
                <a16:creationId xmlns:a16="http://schemas.microsoft.com/office/drawing/2014/main" id="{09A779B2-8DCE-4678-A321-2CF310CB12FF}"/>
              </a:ext>
            </a:extLst>
          </p:cNvPr>
          <p:cNvSpPr>
            <a:spLocks noGrp="1"/>
          </p:cNvSpPr>
          <p:nvPr>
            <p:ph type="sldNum" sz="quarter" idx="10"/>
          </p:nvPr>
        </p:nvSpPr>
        <p:spPr/>
        <p:txBody>
          <a:bodyPr/>
          <a:lstStyle/>
          <a:p>
            <a:fld id="{AFA3DF0E-6FFC-4732-8936-A3B925CCE365}" type="slidenum">
              <a:rPr lang="en-US" smtClean="0"/>
              <a:pPr/>
              <a:t>22</a:t>
            </a:fld>
            <a:endParaRPr lang="en-US" dirty="0"/>
          </a:p>
        </p:txBody>
      </p:sp>
      <p:pic>
        <p:nvPicPr>
          <p:cNvPr id="7" name="Picture 6">
            <a:extLst>
              <a:ext uri="{FF2B5EF4-FFF2-40B4-BE49-F238E27FC236}">
                <a16:creationId xmlns:a16="http://schemas.microsoft.com/office/drawing/2014/main" id="{A8819519-6129-4225-AC00-ADCBB4BF0DF9}"/>
              </a:ext>
            </a:extLst>
          </p:cNvPr>
          <p:cNvPicPr>
            <a:picLocks noChangeAspect="1"/>
          </p:cNvPicPr>
          <p:nvPr/>
        </p:nvPicPr>
        <p:blipFill>
          <a:blip r:embed="rId2"/>
          <a:stretch>
            <a:fillRect/>
          </a:stretch>
        </p:blipFill>
        <p:spPr>
          <a:xfrm>
            <a:off x="493503" y="1348860"/>
            <a:ext cx="4012872" cy="3834711"/>
          </a:xfrm>
          <a:prstGeom prst="rect">
            <a:avLst/>
          </a:prstGeom>
        </p:spPr>
      </p:pic>
      <p:pic>
        <p:nvPicPr>
          <p:cNvPr id="8" name="Picture 7">
            <a:extLst>
              <a:ext uri="{FF2B5EF4-FFF2-40B4-BE49-F238E27FC236}">
                <a16:creationId xmlns:a16="http://schemas.microsoft.com/office/drawing/2014/main" id="{B7A520D2-D375-4732-A940-9CA6EC06613C}"/>
              </a:ext>
            </a:extLst>
          </p:cNvPr>
          <p:cNvPicPr>
            <a:picLocks noChangeAspect="1"/>
          </p:cNvPicPr>
          <p:nvPr/>
        </p:nvPicPr>
        <p:blipFill>
          <a:blip r:embed="rId3"/>
          <a:stretch>
            <a:fillRect/>
          </a:stretch>
        </p:blipFill>
        <p:spPr>
          <a:xfrm>
            <a:off x="4781690" y="1733463"/>
            <a:ext cx="4012871" cy="2341549"/>
          </a:xfrm>
          <a:prstGeom prst="rect">
            <a:avLst/>
          </a:prstGeom>
        </p:spPr>
      </p:pic>
    </p:spTree>
    <p:extLst>
      <p:ext uri="{BB962C8B-B14F-4D97-AF65-F5344CB8AC3E}">
        <p14:creationId xmlns:p14="http://schemas.microsoft.com/office/powerpoint/2010/main" val="348146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15E51E9-388E-8040-813C-4CF78408919E}"/>
              </a:ext>
            </a:extLst>
          </p:cNvPr>
          <p:cNvSpPr>
            <a:spLocks noGrp="1"/>
          </p:cNvSpPr>
          <p:nvPr>
            <p:ph type="body" sz="quarter" idx="10"/>
          </p:nvPr>
        </p:nvSpPr>
        <p:spPr/>
        <p:txBody>
          <a:bodyPr/>
          <a:lstStyle/>
          <a:p>
            <a:pPr>
              <a:spcBef>
                <a:spcPts val="600"/>
              </a:spcBef>
              <a:defRPr/>
            </a:pPr>
            <a:r>
              <a:rPr lang="en-US" sz="3200" i="1" dirty="0">
                <a:cs typeface="Arial Narrow Bold"/>
              </a:rPr>
              <a:t>donor</a:t>
            </a:r>
            <a:r>
              <a:rPr lang="en-US" sz="3200" dirty="0">
                <a:cs typeface="Arial Narrow Bold"/>
              </a:rPr>
              <a:t>Centrics™ </a:t>
            </a:r>
          </a:p>
          <a:p>
            <a:pPr>
              <a:spcBef>
                <a:spcPts val="600"/>
              </a:spcBef>
              <a:defRPr/>
            </a:pPr>
            <a:r>
              <a:rPr lang="en-US" sz="3200" dirty="0">
                <a:cs typeface="Arial Narrow Bold"/>
              </a:rPr>
              <a:t>Sustainer Summit Learnings</a:t>
            </a:r>
          </a:p>
        </p:txBody>
      </p:sp>
    </p:spTree>
    <p:extLst>
      <p:ext uri="{BB962C8B-B14F-4D97-AF65-F5344CB8AC3E}">
        <p14:creationId xmlns:p14="http://schemas.microsoft.com/office/powerpoint/2010/main" val="40578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5420" y="1447059"/>
            <a:ext cx="6862439" cy="3431709"/>
          </a:xfrm>
          <a:prstGeom prst="rect">
            <a:avLst/>
          </a:prstGeom>
          <a:noFill/>
        </p:spPr>
        <p:txBody>
          <a:bodyPr wrap="square" rtlCol="0">
            <a:spAutoFit/>
          </a:bodyPr>
          <a:lstStyle/>
          <a:p>
            <a:pPr marL="800100" marR="0" lvl="1" indent="-342900" algn="l" defTabSz="457200" rtl="0" eaLnBrk="1" fontAlgn="auto" latinLnBrk="0" hangingPunct="1">
              <a:lnSpc>
                <a:spcPct val="100000"/>
              </a:lnSpc>
              <a:spcBef>
                <a:spcPts val="600"/>
              </a:spcBef>
              <a:spcAft>
                <a:spcPts val="0"/>
              </a:spcAft>
              <a:buClrTx/>
              <a:buSzPct val="84000"/>
              <a:buFont typeface="Courier New" panose="02070309020205020404" pitchFamily="49" charset="0"/>
              <a:buChar char="o"/>
              <a:tabLst/>
              <a:defRPr/>
            </a:pPr>
            <a:r>
              <a:rPr kumimoji="0" lang="en-US" sz="2400" b="0" i="0" u="sng" strike="noStrike" kern="1200" cap="none" spc="40" normalizeH="0" baseline="0" noProof="0" dirty="0">
                <a:ln>
                  <a:noFill/>
                </a:ln>
                <a:solidFill>
                  <a:srgbClr val="6B6F71"/>
                </a:solidFill>
                <a:effectLst/>
                <a:uLnTx/>
                <a:uFillTx/>
                <a:latin typeface="Arial"/>
                <a:ea typeface="+mn-ea"/>
                <a:cs typeface="+mn-cs"/>
              </a:rPr>
              <a:t>Sharing and learning</a:t>
            </a:r>
            <a:r>
              <a:rPr kumimoji="0" lang="en-US" sz="2400" b="0" i="0" u="none" strike="noStrike" kern="1200" cap="none" spc="40" normalizeH="0" baseline="0" noProof="0" dirty="0">
                <a:ln>
                  <a:noFill/>
                </a:ln>
                <a:solidFill>
                  <a:srgbClr val="6B6F71"/>
                </a:solidFill>
                <a:effectLst/>
                <a:uLnTx/>
                <a:uFillTx/>
                <a:latin typeface="Arial"/>
                <a:ea typeface="+mn-ea"/>
                <a:cs typeface="+mn-cs"/>
              </a:rPr>
              <a:t> from </a:t>
            </a:r>
            <a:r>
              <a:rPr kumimoji="0" lang="en-US" sz="2400" b="1" i="0" u="none" strike="noStrike" kern="1200" cap="none" spc="40" normalizeH="0" baseline="0" noProof="0" dirty="0">
                <a:ln>
                  <a:noFill/>
                </a:ln>
                <a:solidFill>
                  <a:srgbClr val="6B6F71"/>
                </a:solidFill>
                <a:effectLst/>
                <a:uLnTx/>
                <a:uFillTx/>
                <a:latin typeface="Arial"/>
                <a:ea typeface="+mn-ea"/>
                <a:cs typeface="+mn-cs"/>
              </a:rPr>
              <a:t>35 organizations</a:t>
            </a:r>
            <a:r>
              <a:rPr kumimoji="0" lang="en-US" sz="2400" b="0" i="0" u="none" strike="noStrike" kern="1200" cap="none" spc="40" normalizeH="0" baseline="0" noProof="0" dirty="0">
                <a:ln>
                  <a:noFill/>
                </a:ln>
                <a:solidFill>
                  <a:srgbClr val="6B6F71"/>
                </a:solidFill>
                <a:effectLst/>
                <a:uLnTx/>
                <a:uFillTx/>
                <a:latin typeface="Arial"/>
                <a:ea typeface="+mn-ea"/>
                <a:cs typeface="+mn-cs"/>
              </a:rPr>
              <a:t> of different sizes and missions</a:t>
            </a:r>
          </a:p>
          <a:p>
            <a:pPr marL="800100" marR="0" lvl="1" indent="-342900" algn="l" defTabSz="457200" rtl="0" eaLnBrk="1" fontAlgn="auto" latinLnBrk="0" hangingPunct="1">
              <a:lnSpc>
                <a:spcPct val="100000"/>
              </a:lnSpc>
              <a:spcBef>
                <a:spcPts val="600"/>
              </a:spcBef>
              <a:spcAft>
                <a:spcPts val="0"/>
              </a:spcAft>
              <a:buClrTx/>
              <a:buSzPct val="84000"/>
              <a:buFont typeface="Courier New" panose="02070309020205020404" pitchFamily="49" charset="0"/>
              <a:buChar char="o"/>
              <a:tabLst/>
              <a:defRPr/>
            </a:pPr>
            <a:endParaRPr kumimoji="0" lang="en-US" sz="2400" b="0" i="0" u="none" strike="noStrike" kern="1200" cap="none" spc="40" normalizeH="0" baseline="0" noProof="0" dirty="0">
              <a:ln>
                <a:noFill/>
              </a:ln>
              <a:solidFill>
                <a:srgbClr val="6B6F71"/>
              </a:solidFill>
              <a:effectLst/>
              <a:uLnTx/>
              <a:uFillTx/>
              <a:latin typeface="Arial"/>
              <a:ea typeface="+mn-ea"/>
              <a:cs typeface="+mn-cs"/>
            </a:endParaRPr>
          </a:p>
          <a:p>
            <a:pPr marL="800100" marR="0" lvl="1" indent="-342900" algn="l" defTabSz="457200" rtl="0" eaLnBrk="1" fontAlgn="auto" latinLnBrk="0" hangingPunct="1">
              <a:lnSpc>
                <a:spcPct val="100000"/>
              </a:lnSpc>
              <a:spcBef>
                <a:spcPts val="600"/>
              </a:spcBef>
              <a:spcAft>
                <a:spcPts val="0"/>
              </a:spcAft>
              <a:buClrTx/>
              <a:buSzPct val="84000"/>
              <a:buFont typeface="Courier New" panose="02070309020205020404" pitchFamily="49" charset="0"/>
              <a:buChar char="o"/>
              <a:tabLst/>
              <a:defRPr/>
            </a:pPr>
            <a:r>
              <a:rPr kumimoji="0" lang="en-US" sz="2400" b="0" i="0" u="sng" strike="noStrike" kern="1200" cap="none" spc="40" normalizeH="0" baseline="0" noProof="0" dirty="0">
                <a:ln>
                  <a:noFill/>
                </a:ln>
                <a:solidFill>
                  <a:srgbClr val="6B6F71"/>
                </a:solidFill>
                <a:effectLst/>
                <a:uLnTx/>
                <a:uFillTx/>
                <a:latin typeface="Arial"/>
                <a:ea typeface="+mn-ea"/>
                <a:cs typeface="+mn-cs"/>
              </a:rPr>
              <a:t>Data analysis</a:t>
            </a:r>
            <a:r>
              <a:rPr kumimoji="0" lang="en-US" sz="2400" b="0" i="0" u="none" strike="noStrike" kern="1200" cap="none" spc="40" normalizeH="0" baseline="0" noProof="0" dirty="0">
                <a:ln>
                  <a:noFill/>
                </a:ln>
                <a:solidFill>
                  <a:srgbClr val="6B6F71"/>
                </a:solidFill>
                <a:effectLst/>
                <a:uLnTx/>
                <a:uFillTx/>
                <a:latin typeface="Arial"/>
                <a:ea typeface="+mn-ea"/>
                <a:cs typeface="+mn-cs"/>
              </a:rPr>
              <a:t> covering a combined </a:t>
            </a:r>
          </a:p>
          <a:p>
            <a:pPr marL="1257300" marR="0" lvl="2" indent="-342900" algn="l" defTabSz="457200" rtl="0" eaLnBrk="1" fontAlgn="auto" latinLnBrk="0" hangingPunct="1">
              <a:lnSpc>
                <a:spcPct val="100000"/>
              </a:lnSpc>
              <a:spcBef>
                <a:spcPts val="600"/>
              </a:spcBef>
              <a:spcAft>
                <a:spcPts val="0"/>
              </a:spcAft>
              <a:buClrTx/>
              <a:buSzPct val="84000"/>
              <a:buFont typeface="Courier New" panose="02070309020205020404" pitchFamily="49" charset="0"/>
              <a:buChar char="o"/>
              <a:tabLst/>
              <a:defRPr/>
            </a:pPr>
            <a:r>
              <a:rPr kumimoji="0" lang="en-US" sz="2400" b="0" i="0" u="none" strike="noStrike" kern="1200" cap="none" spc="40" normalizeH="0" baseline="0" noProof="0" dirty="0">
                <a:ln>
                  <a:noFill/>
                </a:ln>
                <a:solidFill>
                  <a:srgbClr val="6B6F71"/>
                </a:solidFill>
                <a:effectLst/>
                <a:uLnTx/>
                <a:uFillTx/>
                <a:latin typeface="Arial"/>
                <a:ea typeface="+mn-ea"/>
                <a:cs typeface="+mn-cs"/>
              </a:rPr>
              <a:t>17</a:t>
            </a:r>
            <a:r>
              <a:rPr kumimoji="0" lang="en-US" sz="2400" b="0" i="0" u="none" strike="noStrike" kern="1200" cap="none" spc="0" normalizeH="0" baseline="0" noProof="0" dirty="0">
                <a:ln>
                  <a:noFill/>
                </a:ln>
                <a:solidFill>
                  <a:srgbClr val="6B6F71"/>
                </a:solidFill>
                <a:effectLst/>
                <a:uLnTx/>
                <a:uFillTx/>
                <a:latin typeface="Arial"/>
                <a:ea typeface="+mn-ea"/>
                <a:cs typeface="+mn-cs"/>
              </a:rPr>
              <a:t>.7</a:t>
            </a:r>
            <a:r>
              <a:rPr kumimoji="0" lang="en-US" sz="2400" b="0" i="0" u="none" strike="noStrike" kern="1200" cap="none" spc="40" normalizeH="0" baseline="0" noProof="0" dirty="0">
                <a:ln>
                  <a:noFill/>
                </a:ln>
                <a:solidFill>
                  <a:srgbClr val="6B6F71"/>
                </a:solidFill>
                <a:effectLst/>
                <a:uLnTx/>
                <a:uFillTx/>
                <a:latin typeface="Arial"/>
                <a:ea typeface="+mn-ea"/>
                <a:cs typeface="+mn-cs"/>
              </a:rPr>
              <a:t> million donors </a:t>
            </a:r>
          </a:p>
          <a:p>
            <a:pPr marL="1257300" marR="0" lvl="2" indent="-342900" algn="l" defTabSz="457200" rtl="0" eaLnBrk="1" fontAlgn="auto" latinLnBrk="0" hangingPunct="1">
              <a:lnSpc>
                <a:spcPct val="100000"/>
              </a:lnSpc>
              <a:spcBef>
                <a:spcPts val="600"/>
              </a:spcBef>
              <a:spcAft>
                <a:spcPts val="0"/>
              </a:spcAft>
              <a:buClrTx/>
              <a:buSzPct val="84000"/>
              <a:buFont typeface="Courier New" panose="02070309020205020404" pitchFamily="49" charset="0"/>
              <a:buChar char="o"/>
              <a:tabLst/>
              <a:defRPr/>
            </a:pPr>
            <a:r>
              <a:rPr kumimoji="0" lang="en-US" sz="2400" b="0" i="0" u="none" strike="noStrike" kern="1200" cap="none" spc="40" normalizeH="0" baseline="0" noProof="0" dirty="0">
                <a:ln>
                  <a:noFill/>
                </a:ln>
                <a:solidFill>
                  <a:srgbClr val="6B6F71"/>
                </a:solidFill>
                <a:effectLst/>
                <a:uLnTx/>
                <a:uFillTx/>
                <a:latin typeface="Arial"/>
                <a:ea typeface="+mn-ea"/>
                <a:cs typeface="+mn-cs"/>
              </a:rPr>
              <a:t>who gave 61.4 million gifts </a:t>
            </a:r>
          </a:p>
          <a:p>
            <a:pPr marL="1257300" marR="0" lvl="2" indent="-342900" algn="l" defTabSz="457200" rtl="0" eaLnBrk="1" fontAlgn="auto" latinLnBrk="0" hangingPunct="1">
              <a:lnSpc>
                <a:spcPct val="100000"/>
              </a:lnSpc>
              <a:spcBef>
                <a:spcPts val="600"/>
              </a:spcBef>
              <a:spcAft>
                <a:spcPts val="0"/>
              </a:spcAft>
              <a:buClrTx/>
              <a:buSzPct val="84000"/>
              <a:buFont typeface="Courier New" panose="02070309020205020404" pitchFamily="49" charset="0"/>
              <a:buChar char="o"/>
              <a:tabLst/>
              <a:defRPr/>
            </a:pPr>
            <a:r>
              <a:rPr kumimoji="0" lang="en-US" sz="2400" b="0" i="0" u="none" strike="noStrike" kern="1200" cap="none" spc="40" normalizeH="0" baseline="0" noProof="0" dirty="0">
                <a:ln>
                  <a:noFill/>
                </a:ln>
                <a:solidFill>
                  <a:srgbClr val="6B6F71"/>
                </a:solidFill>
                <a:effectLst/>
                <a:uLnTx/>
                <a:uFillTx/>
                <a:latin typeface="Arial"/>
                <a:ea typeface="+mn-ea"/>
                <a:cs typeface="+mn-cs"/>
              </a:rPr>
              <a:t>for a total of $</a:t>
            </a:r>
            <a:r>
              <a:rPr kumimoji="0" lang="en-US" sz="2400" b="0" i="0" u="none" strike="noStrike" kern="1200" cap="none" spc="0" normalizeH="0" baseline="0" noProof="0" dirty="0">
                <a:ln>
                  <a:noFill/>
                </a:ln>
                <a:solidFill>
                  <a:srgbClr val="6B6F71"/>
                </a:solidFill>
                <a:effectLst/>
                <a:uLnTx/>
                <a:uFillTx/>
                <a:latin typeface="Arial"/>
                <a:ea typeface="+mn-ea"/>
                <a:cs typeface="+mn-cs"/>
              </a:rPr>
              <a:t>2.41</a:t>
            </a:r>
            <a:r>
              <a:rPr kumimoji="0" lang="en-US" sz="2400" b="0" i="0" u="none" strike="noStrike" kern="1200" cap="none" spc="40" normalizeH="0" baseline="0" noProof="0" dirty="0">
                <a:ln>
                  <a:noFill/>
                </a:ln>
                <a:solidFill>
                  <a:srgbClr val="6B6F71"/>
                </a:solidFill>
                <a:effectLst/>
                <a:uLnTx/>
                <a:uFillTx/>
                <a:latin typeface="Arial"/>
                <a:ea typeface="+mn-ea"/>
                <a:cs typeface="+mn-cs"/>
              </a:rPr>
              <a:t> billion in 2018.</a:t>
            </a:r>
          </a:p>
        </p:txBody>
      </p:sp>
      <p:sp>
        <p:nvSpPr>
          <p:cNvPr id="10" name="Rectangle 9">
            <a:extLst>
              <a:ext uri="{FF2B5EF4-FFF2-40B4-BE49-F238E27FC236}">
                <a16:creationId xmlns:a16="http://schemas.microsoft.com/office/drawing/2014/main" id="{C645B6D0-DA4C-406A-BB66-1E2C38754D26}"/>
              </a:ext>
            </a:extLst>
          </p:cNvPr>
          <p:cNvSpPr/>
          <p:nvPr/>
        </p:nvSpPr>
        <p:spPr>
          <a:xfrm>
            <a:off x="215455" y="218373"/>
            <a:ext cx="7950060" cy="523220"/>
          </a:xfrm>
          <a:prstGeom prst="rect">
            <a:avLst/>
          </a:prstGeom>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30" normalizeH="0" baseline="0" noProof="0" dirty="0">
                <a:ln>
                  <a:noFill/>
                </a:ln>
                <a:solidFill>
                  <a:srgbClr val="58595B"/>
                </a:solidFill>
                <a:effectLst/>
                <a:uLnTx/>
                <a:uFillTx/>
                <a:latin typeface="+mj-lt"/>
                <a:ea typeface="+mn-ea"/>
                <a:cs typeface="Arial" panose="020B0604020202020204" pitchFamily="34" charset="0"/>
              </a:rPr>
              <a:t>donor</a:t>
            </a:r>
            <a:r>
              <a:rPr kumimoji="0" lang="en-US" sz="2800" i="0" u="none" strike="noStrike" kern="1200" cap="none" spc="-30" normalizeH="0" baseline="0" noProof="0" dirty="0">
                <a:ln>
                  <a:noFill/>
                </a:ln>
                <a:solidFill>
                  <a:srgbClr val="58595B"/>
                </a:solidFill>
                <a:effectLst/>
                <a:uLnTx/>
                <a:uFillTx/>
                <a:latin typeface="+mj-lt"/>
                <a:ea typeface="+mn-ea"/>
                <a:cs typeface="Arial" panose="020B0604020202020204" pitchFamily="34" charset="0"/>
              </a:rPr>
              <a:t>Centrics Sustainer Summit</a:t>
            </a:r>
          </a:p>
        </p:txBody>
      </p:sp>
      <p:sp>
        <p:nvSpPr>
          <p:cNvPr id="3" name="Slide Number Placeholder 2">
            <a:extLst>
              <a:ext uri="{FF2B5EF4-FFF2-40B4-BE49-F238E27FC236}">
                <a16:creationId xmlns:a16="http://schemas.microsoft.com/office/drawing/2014/main" id="{737967D1-6310-483A-A114-DD0B477A181C}"/>
              </a:ext>
            </a:extLst>
          </p:cNvPr>
          <p:cNvSpPr>
            <a:spLocks noGrp="1"/>
          </p:cNvSpPr>
          <p:nvPr>
            <p:ph type="sldNum" sz="quarter" idx="4"/>
          </p:nvPr>
        </p:nvSpPr>
        <p:spPr/>
        <p:txBody>
          <a:bodyPr/>
          <a:lstStyle/>
          <a:p>
            <a:fld id="{AFA3DF0E-6FFC-4732-8936-A3B925CCE365}" type="slidenum">
              <a:rPr lang="en-US" smtClean="0"/>
              <a:pPr/>
              <a:t>24</a:t>
            </a:fld>
            <a:endParaRPr lang="en-US" dirty="0"/>
          </a:p>
        </p:txBody>
      </p:sp>
    </p:spTree>
    <p:extLst>
      <p:ext uri="{BB962C8B-B14F-4D97-AF65-F5344CB8AC3E}">
        <p14:creationId xmlns:p14="http://schemas.microsoft.com/office/powerpoint/2010/main" val="368694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80806" y="-462018"/>
            <a:ext cx="8413653" cy="1055006"/>
          </a:xfrm>
        </p:spPr>
        <p:txBody>
          <a:bodyPr>
            <a:normAutofit/>
          </a:bodyPr>
          <a:lstStyle/>
          <a:p>
            <a:r>
              <a:rPr lang="en-US" u="sng" spc="-30" dirty="0">
                <a:solidFill>
                  <a:srgbClr val="58595B"/>
                </a:solidFill>
                <a:latin typeface="+mn-lt"/>
                <a:ea typeface="+mn-ea"/>
                <a:cs typeface="Arial" panose="020B0604020202020204" pitchFamily="34" charset="0"/>
              </a:rPr>
              <a:t>Recurring</a:t>
            </a:r>
            <a:r>
              <a:rPr lang="en-US" spc="-30" dirty="0">
                <a:solidFill>
                  <a:srgbClr val="58595B"/>
                </a:solidFill>
                <a:latin typeface="+mn-lt"/>
                <a:ea typeface="+mn-ea"/>
                <a:cs typeface="Arial" panose="020B0604020202020204" pitchFamily="34" charset="0"/>
              </a:rPr>
              <a:t> Populations and Revenue Increased at the Median.</a:t>
            </a:r>
          </a:p>
        </p:txBody>
      </p:sp>
      <p:pic>
        <p:nvPicPr>
          <p:cNvPr id="8" name="Picture 7">
            <a:extLst>
              <a:ext uri="{FF2B5EF4-FFF2-40B4-BE49-F238E27FC236}">
                <a16:creationId xmlns:a16="http://schemas.microsoft.com/office/drawing/2014/main" id="{37BA4D32-4F4C-47DC-BAF3-9EFCC0231DDE}"/>
              </a:ext>
            </a:extLst>
          </p:cNvPr>
          <p:cNvPicPr>
            <a:picLocks noChangeAspect="1"/>
          </p:cNvPicPr>
          <p:nvPr/>
        </p:nvPicPr>
        <p:blipFill>
          <a:blip r:embed="rId3"/>
          <a:stretch>
            <a:fillRect/>
          </a:stretch>
        </p:blipFill>
        <p:spPr>
          <a:xfrm>
            <a:off x="3559108" y="6150397"/>
            <a:ext cx="1071372" cy="136398"/>
          </a:xfrm>
          <a:prstGeom prst="rect">
            <a:avLst/>
          </a:prstGeom>
        </p:spPr>
      </p:pic>
      <p:pic>
        <p:nvPicPr>
          <p:cNvPr id="9" name="Picture 8">
            <a:extLst>
              <a:ext uri="{FF2B5EF4-FFF2-40B4-BE49-F238E27FC236}">
                <a16:creationId xmlns:a16="http://schemas.microsoft.com/office/drawing/2014/main" id="{6E200B2A-FB74-4AFE-8A46-28A0D648E2D1}"/>
              </a:ext>
            </a:extLst>
          </p:cNvPr>
          <p:cNvPicPr>
            <a:picLocks noChangeAspect="1"/>
          </p:cNvPicPr>
          <p:nvPr/>
        </p:nvPicPr>
        <p:blipFill>
          <a:blip r:embed="rId3"/>
          <a:stretch>
            <a:fillRect/>
          </a:stretch>
        </p:blipFill>
        <p:spPr>
          <a:xfrm>
            <a:off x="7397647" y="6158280"/>
            <a:ext cx="1071372" cy="136398"/>
          </a:xfrm>
          <a:prstGeom prst="rect">
            <a:avLst/>
          </a:prstGeom>
        </p:spPr>
      </p:pic>
      <p:pic>
        <p:nvPicPr>
          <p:cNvPr id="11" name="Picture 10">
            <a:extLst>
              <a:ext uri="{FF2B5EF4-FFF2-40B4-BE49-F238E27FC236}">
                <a16:creationId xmlns:a16="http://schemas.microsoft.com/office/drawing/2014/main" id="{17880A5C-D56E-4318-A401-FEBBE45C453E}"/>
              </a:ext>
            </a:extLst>
          </p:cNvPr>
          <p:cNvPicPr>
            <a:picLocks noChangeAspect="1"/>
          </p:cNvPicPr>
          <p:nvPr/>
        </p:nvPicPr>
        <p:blipFill>
          <a:blip r:embed="rId4"/>
          <a:stretch>
            <a:fillRect/>
          </a:stretch>
        </p:blipFill>
        <p:spPr>
          <a:xfrm>
            <a:off x="388691" y="2333362"/>
            <a:ext cx="4286848" cy="3810532"/>
          </a:xfrm>
          <a:prstGeom prst="rect">
            <a:avLst/>
          </a:prstGeom>
        </p:spPr>
      </p:pic>
      <p:pic>
        <p:nvPicPr>
          <p:cNvPr id="12" name="Picture 11">
            <a:extLst>
              <a:ext uri="{FF2B5EF4-FFF2-40B4-BE49-F238E27FC236}">
                <a16:creationId xmlns:a16="http://schemas.microsoft.com/office/drawing/2014/main" id="{5D06ACA5-05F8-4D8F-AFA6-4EC49A2456A0}"/>
              </a:ext>
            </a:extLst>
          </p:cNvPr>
          <p:cNvPicPr>
            <a:picLocks noChangeAspect="1"/>
          </p:cNvPicPr>
          <p:nvPr/>
        </p:nvPicPr>
        <p:blipFill>
          <a:blip r:embed="rId5"/>
          <a:stretch>
            <a:fillRect/>
          </a:stretch>
        </p:blipFill>
        <p:spPr>
          <a:xfrm>
            <a:off x="4800334" y="2311047"/>
            <a:ext cx="3810532" cy="3810532"/>
          </a:xfrm>
          <a:prstGeom prst="rect">
            <a:avLst/>
          </a:prstGeom>
        </p:spPr>
      </p:pic>
      <p:grpSp>
        <p:nvGrpSpPr>
          <p:cNvPr id="17" name="Group 16">
            <a:extLst>
              <a:ext uri="{FF2B5EF4-FFF2-40B4-BE49-F238E27FC236}">
                <a16:creationId xmlns:a16="http://schemas.microsoft.com/office/drawing/2014/main" id="{A3C39E75-01C2-4243-9EBA-0DD5B64BD2D8}"/>
              </a:ext>
            </a:extLst>
          </p:cNvPr>
          <p:cNvGrpSpPr/>
          <p:nvPr/>
        </p:nvGrpSpPr>
        <p:grpSpPr>
          <a:xfrm>
            <a:off x="1588655" y="596239"/>
            <a:ext cx="2026490" cy="1666871"/>
            <a:chOff x="739570" y="1366620"/>
            <a:chExt cx="2701283" cy="2221916"/>
          </a:xfrm>
        </p:grpSpPr>
        <p:sp>
          <p:nvSpPr>
            <p:cNvPr id="18" name="Rectangle 17">
              <a:extLst>
                <a:ext uri="{FF2B5EF4-FFF2-40B4-BE49-F238E27FC236}">
                  <a16:creationId xmlns:a16="http://schemas.microsoft.com/office/drawing/2014/main" id="{EA658B7D-C2B4-4726-9A0B-B89AEC0837D6}"/>
                </a:ext>
              </a:extLst>
            </p:cNvPr>
            <p:cNvSpPr/>
            <p:nvPr/>
          </p:nvSpPr>
          <p:spPr>
            <a:xfrm>
              <a:off x="739570" y="2603907"/>
              <a:ext cx="2701283" cy="984629"/>
            </a:xfrm>
            <a:prstGeom prst="rect">
              <a:avLst/>
            </a:prstGeom>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 normalizeH="0" baseline="0" noProof="0" dirty="0">
                  <a:ln>
                    <a:noFill/>
                  </a:ln>
                  <a:solidFill>
                    <a:srgbClr val="6B6F71"/>
                  </a:solidFill>
                  <a:effectLst/>
                  <a:uLnTx/>
                  <a:uFillTx/>
                  <a:latin typeface="Arial"/>
                  <a:ea typeface="+mn-ea"/>
                  <a:cs typeface="Arial" panose="020B0604020202020204" pitchFamily="34" charset="0"/>
                </a:rPr>
                <a:t>Change in median recurring </a:t>
              </a:r>
              <a:r>
                <a:rPr kumimoji="0" lang="en-US" sz="1400" b="1" i="0" u="sng" strike="noStrike" kern="1200" cap="none" spc="-30" normalizeH="0" baseline="0" noProof="0" dirty="0">
                  <a:ln>
                    <a:noFill/>
                  </a:ln>
                  <a:solidFill>
                    <a:srgbClr val="6B6F71"/>
                  </a:solidFill>
                  <a:effectLst/>
                  <a:uLnTx/>
                  <a:uFillTx/>
                  <a:latin typeface="Arial"/>
                  <a:ea typeface="+mn-ea"/>
                  <a:cs typeface="Arial" panose="020B0604020202020204" pitchFamily="34" charset="0"/>
                </a:rPr>
                <a:t>donors</a:t>
              </a:r>
              <a:r>
                <a:rPr kumimoji="0" lang="en-US" sz="1400" b="0" i="0" u="none" strike="noStrike" kern="1200" cap="none" spc="-30" normalizeH="0" baseline="0" noProof="0" dirty="0">
                  <a:ln>
                    <a:noFill/>
                  </a:ln>
                  <a:solidFill>
                    <a:srgbClr val="6B6F71"/>
                  </a:solidFill>
                  <a:effectLst/>
                  <a:uLnTx/>
                  <a:uFillTx/>
                  <a:latin typeface="Arial"/>
                  <a:ea typeface="+mn-ea"/>
                  <a:cs typeface="Arial" panose="020B0604020202020204" pitchFamily="34" charset="0"/>
                </a:rPr>
                <a:t> over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 normalizeH="0" baseline="0" noProof="0" dirty="0">
                  <a:ln>
                    <a:noFill/>
                  </a:ln>
                  <a:solidFill>
                    <a:srgbClr val="6B6F71"/>
                  </a:solidFill>
                  <a:effectLst/>
                  <a:uLnTx/>
                  <a:uFillTx/>
                  <a:latin typeface="Arial"/>
                  <a:ea typeface="+mn-ea"/>
                  <a:cs typeface="Arial" panose="020B0604020202020204" pitchFamily="34" charset="0"/>
                </a:rPr>
                <a:t>3 years </a:t>
              </a:r>
            </a:p>
          </p:txBody>
        </p:sp>
        <p:sp>
          <p:nvSpPr>
            <p:cNvPr id="19" name="Rectangle 18">
              <a:extLst>
                <a:ext uri="{FF2B5EF4-FFF2-40B4-BE49-F238E27FC236}">
                  <a16:creationId xmlns:a16="http://schemas.microsoft.com/office/drawing/2014/main" id="{0E74F0EF-732E-43AD-8D31-004E1D4534F4}"/>
                </a:ext>
              </a:extLst>
            </p:cNvPr>
            <p:cNvSpPr/>
            <p:nvPr/>
          </p:nvSpPr>
          <p:spPr>
            <a:xfrm>
              <a:off x="739570" y="1366620"/>
              <a:ext cx="2701283" cy="1230786"/>
            </a:xfrm>
            <a:prstGeom prst="rect">
              <a:avLst/>
            </a:prstGeom>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30" normalizeH="0" baseline="0" noProof="0" dirty="0">
                  <a:ln>
                    <a:noFill/>
                  </a:ln>
                  <a:solidFill>
                    <a:srgbClr val="5CAC34"/>
                  </a:solidFill>
                  <a:effectLst/>
                  <a:uLnTx/>
                  <a:uFillTx/>
                  <a:latin typeface="Arial"/>
                  <a:ea typeface="+mn-ea"/>
                  <a:cs typeface="Arial" panose="020B0604020202020204" pitchFamily="34" charset="0"/>
                </a:rPr>
                <a:t>+52%</a:t>
              </a:r>
              <a:endParaRPr kumimoji="0" lang="en-US" sz="5400" b="0" i="0" u="none" strike="noStrike" kern="1200" cap="none" spc="-30" normalizeH="0" baseline="0" noProof="0" dirty="0">
                <a:ln>
                  <a:noFill/>
                </a:ln>
                <a:solidFill>
                  <a:srgbClr val="6B6F71"/>
                </a:solidFill>
                <a:effectLst/>
                <a:uLnTx/>
                <a:uFillTx/>
                <a:latin typeface="Arial"/>
                <a:ea typeface="+mn-ea"/>
                <a:cs typeface="Arial" panose="020B0604020202020204" pitchFamily="34" charset="0"/>
              </a:endParaRPr>
            </a:p>
          </p:txBody>
        </p:sp>
        <p:grpSp>
          <p:nvGrpSpPr>
            <p:cNvPr id="20" name="Group 19">
              <a:extLst>
                <a:ext uri="{FF2B5EF4-FFF2-40B4-BE49-F238E27FC236}">
                  <a16:creationId xmlns:a16="http://schemas.microsoft.com/office/drawing/2014/main" id="{5F9FDF2D-DA8B-4808-8FC4-9BD59F6ACDA9}"/>
                </a:ext>
              </a:extLst>
            </p:cNvPr>
            <p:cNvGrpSpPr/>
            <p:nvPr/>
          </p:nvGrpSpPr>
          <p:grpSpPr>
            <a:xfrm>
              <a:off x="930796" y="2511405"/>
              <a:ext cx="2318830" cy="81730"/>
              <a:chOff x="977900" y="2511405"/>
              <a:chExt cx="2318830" cy="81730"/>
            </a:xfrm>
          </p:grpSpPr>
          <p:cxnSp>
            <p:nvCxnSpPr>
              <p:cNvPr id="21" name="Straight Connector 20">
                <a:extLst>
                  <a:ext uri="{FF2B5EF4-FFF2-40B4-BE49-F238E27FC236}">
                    <a16:creationId xmlns:a16="http://schemas.microsoft.com/office/drawing/2014/main" id="{0200721F-70BB-4983-8B6A-D8820F92D3A9}"/>
                  </a:ext>
                </a:extLst>
              </p:cNvPr>
              <p:cNvCxnSpPr/>
              <p:nvPr/>
            </p:nvCxnSpPr>
            <p:spPr>
              <a:xfrm>
                <a:off x="977900" y="2593135"/>
                <a:ext cx="2315655" cy="0"/>
              </a:xfrm>
              <a:prstGeom prst="line">
                <a:avLst/>
              </a:prstGeom>
              <a:noFill/>
              <a:ln w="14288" cap="flat">
                <a:solidFill>
                  <a:schemeClr val="tx2"/>
                </a:solidFill>
                <a:prstDash val="solid"/>
                <a:miter lim="800000"/>
                <a:headEnd/>
                <a:tailEnd/>
              </a:ln>
              <a:extLst>
                <a:ext uri="{909E8E84-426E-40dd-AFC4-6F175D3DCCD1}">
                  <a14:hiddenFill xmlns="" xmlns:a14="http://schemas.microsoft.com/office/drawing/2010/main">
                    <a:noFill/>
                  </a14:hiddenFill>
                </a:ext>
              </a:extLst>
            </p:spPr>
          </p:cxnSp>
          <p:sp>
            <p:nvSpPr>
              <p:cNvPr id="22" name="Isosceles Triangle 9">
                <a:extLst>
                  <a:ext uri="{FF2B5EF4-FFF2-40B4-BE49-F238E27FC236}">
                    <a16:creationId xmlns:a16="http://schemas.microsoft.com/office/drawing/2014/main" id="{F5C8B979-EB1F-44C2-8836-902E36747918}"/>
                  </a:ext>
                </a:extLst>
              </p:cNvPr>
              <p:cNvSpPr/>
              <p:nvPr/>
            </p:nvSpPr>
            <p:spPr>
              <a:xfrm rot="10800000" flipV="1">
                <a:off x="3208161" y="2511405"/>
                <a:ext cx="88569" cy="78555"/>
              </a:xfrm>
              <a:prstGeom prst="triangle">
                <a:avLst>
                  <a:gd name="adj" fmla="val 0"/>
                </a:avLst>
              </a:prstGeom>
              <a:solidFill>
                <a:schemeClr val="tx2"/>
              </a:solidFill>
            </p:spPr>
            <p:txBody>
              <a:bodyPr wrap="square" rtlCol="0"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2101"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24" name="Group 23">
            <a:extLst>
              <a:ext uri="{FF2B5EF4-FFF2-40B4-BE49-F238E27FC236}">
                <a16:creationId xmlns:a16="http://schemas.microsoft.com/office/drawing/2014/main" id="{7E9D550E-ECFD-4D9C-9A6B-FF32C84F6DED}"/>
              </a:ext>
            </a:extLst>
          </p:cNvPr>
          <p:cNvGrpSpPr/>
          <p:nvPr/>
        </p:nvGrpSpPr>
        <p:grpSpPr>
          <a:xfrm>
            <a:off x="5672314" y="666491"/>
            <a:ext cx="2026490" cy="1666871"/>
            <a:chOff x="739570" y="1366620"/>
            <a:chExt cx="2701283" cy="2221916"/>
          </a:xfrm>
        </p:grpSpPr>
        <p:sp>
          <p:nvSpPr>
            <p:cNvPr id="25" name="Rectangle 24">
              <a:extLst>
                <a:ext uri="{FF2B5EF4-FFF2-40B4-BE49-F238E27FC236}">
                  <a16:creationId xmlns:a16="http://schemas.microsoft.com/office/drawing/2014/main" id="{7CA6EBBD-18EE-40D4-A9CF-D8A220EAEB93}"/>
                </a:ext>
              </a:extLst>
            </p:cNvPr>
            <p:cNvSpPr/>
            <p:nvPr/>
          </p:nvSpPr>
          <p:spPr>
            <a:xfrm>
              <a:off x="739570" y="2603907"/>
              <a:ext cx="2701283" cy="984629"/>
            </a:xfrm>
            <a:prstGeom prst="rect">
              <a:avLst/>
            </a:prstGeom>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 normalizeH="0" baseline="0" noProof="0" dirty="0">
                  <a:ln>
                    <a:noFill/>
                  </a:ln>
                  <a:solidFill>
                    <a:srgbClr val="6B6F71"/>
                  </a:solidFill>
                  <a:effectLst/>
                  <a:uLnTx/>
                  <a:uFillTx/>
                  <a:latin typeface="Arial"/>
                  <a:ea typeface="+mn-ea"/>
                  <a:cs typeface="Arial" panose="020B0604020202020204" pitchFamily="34" charset="0"/>
                </a:rPr>
                <a:t>Change in median recurring </a:t>
              </a:r>
              <a:r>
                <a:rPr kumimoji="0" lang="en-US" sz="1400" b="1" i="0" u="sng" strike="noStrike" kern="1200" cap="none" spc="-30" normalizeH="0" baseline="0" noProof="0" dirty="0">
                  <a:ln>
                    <a:noFill/>
                  </a:ln>
                  <a:solidFill>
                    <a:srgbClr val="6B6F71"/>
                  </a:solidFill>
                  <a:effectLst/>
                  <a:uLnTx/>
                  <a:uFillTx/>
                  <a:latin typeface="Arial"/>
                  <a:ea typeface="+mn-ea"/>
                  <a:cs typeface="Arial" panose="020B0604020202020204" pitchFamily="34" charset="0"/>
                </a:rPr>
                <a:t>revenue</a:t>
              </a:r>
              <a:r>
                <a:rPr kumimoji="0" lang="en-US" sz="1400" b="0" i="0" u="none" strike="noStrike" kern="1200" cap="none" spc="-30" normalizeH="0" baseline="0" noProof="0" dirty="0">
                  <a:ln>
                    <a:noFill/>
                  </a:ln>
                  <a:solidFill>
                    <a:srgbClr val="6B6F71"/>
                  </a:solidFill>
                  <a:effectLst/>
                  <a:uLnTx/>
                  <a:uFillTx/>
                  <a:latin typeface="Arial"/>
                  <a:ea typeface="+mn-ea"/>
                  <a:cs typeface="Arial" panose="020B0604020202020204" pitchFamily="34" charset="0"/>
                </a:rPr>
                <a:t> over 3 years </a:t>
              </a:r>
            </a:p>
          </p:txBody>
        </p:sp>
        <p:sp>
          <p:nvSpPr>
            <p:cNvPr id="26" name="Rectangle 25">
              <a:extLst>
                <a:ext uri="{FF2B5EF4-FFF2-40B4-BE49-F238E27FC236}">
                  <a16:creationId xmlns:a16="http://schemas.microsoft.com/office/drawing/2014/main" id="{8F7C54A3-8AAE-4520-B3FC-3FF4180CC015}"/>
                </a:ext>
              </a:extLst>
            </p:cNvPr>
            <p:cNvSpPr/>
            <p:nvPr/>
          </p:nvSpPr>
          <p:spPr>
            <a:xfrm>
              <a:off x="739570" y="1366620"/>
              <a:ext cx="2701283" cy="1230786"/>
            </a:xfrm>
            <a:prstGeom prst="rect">
              <a:avLst/>
            </a:prstGeom>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30" normalizeH="0" baseline="0" noProof="0" dirty="0">
                  <a:ln>
                    <a:noFill/>
                  </a:ln>
                  <a:solidFill>
                    <a:srgbClr val="5CAC34"/>
                  </a:solidFill>
                  <a:effectLst/>
                  <a:uLnTx/>
                  <a:uFillTx/>
                  <a:latin typeface="Arial"/>
                  <a:ea typeface="+mn-ea"/>
                  <a:cs typeface="Arial" panose="020B0604020202020204" pitchFamily="34" charset="0"/>
                </a:rPr>
                <a:t>+94%</a:t>
              </a:r>
              <a:endParaRPr kumimoji="0" lang="en-US" sz="5400" b="0" i="0" u="none" strike="noStrike" kern="1200" cap="none" spc="-30" normalizeH="0" baseline="0" noProof="0" dirty="0">
                <a:ln>
                  <a:noFill/>
                </a:ln>
                <a:solidFill>
                  <a:srgbClr val="6B6F71"/>
                </a:solidFill>
                <a:effectLst/>
                <a:uLnTx/>
                <a:uFillTx/>
                <a:latin typeface="Arial"/>
                <a:ea typeface="+mn-ea"/>
                <a:cs typeface="Arial" panose="020B0604020202020204" pitchFamily="34" charset="0"/>
              </a:endParaRPr>
            </a:p>
          </p:txBody>
        </p:sp>
        <p:grpSp>
          <p:nvGrpSpPr>
            <p:cNvPr id="27" name="Group 26">
              <a:extLst>
                <a:ext uri="{FF2B5EF4-FFF2-40B4-BE49-F238E27FC236}">
                  <a16:creationId xmlns:a16="http://schemas.microsoft.com/office/drawing/2014/main" id="{2F00538C-2FCA-46E7-9AF7-B917AF6214F7}"/>
                </a:ext>
              </a:extLst>
            </p:cNvPr>
            <p:cNvGrpSpPr/>
            <p:nvPr/>
          </p:nvGrpSpPr>
          <p:grpSpPr>
            <a:xfrm>
              <a:off x="930796" y="2511405"/>
              <a:ext cx="2318830" cy="81730"/>
              <a:chOff x="977900" y="2511405"/>
              <a:chExt cx="2318830" cy="81730"/>
            </a:xfrm>
          </p:grpSpPr>
          <p:cxnSp>
            <p:nvCxnSpPr>
              <p:cNvPr id="28" name="Straight Connector 27">
                <a:extLst>
                  <a:ext uri="{FF2B5EF4-FFF2-40B4-BE49-F238E27FC236}">
                    <a16:creationId xmlns:a16="http://schemas.microsoft.com/office/drawing/2014/main" id="{CDF57B92-0B7B-4E09-9A30-8A81F5D5EFE0}"/>
                  </a:ext>
                </a:extLst>
              </p:cNvPr>
              <p:cNvCxnSpPr/>
              <p:nvPr/>
            </p:nvCxnSpPr>
            <p:spPr>
              <a:xfrm>
                <a:off x="977900" y="2593135"/>
                <a:ext cx="2315655" cy="0"/>
              </a:xfrm>
              <a:prstGeom prst="line">
                <a:avLst/>
              </a:prstGeom>
              <a:noFill/>
              <a:ln w="14288" cap="flat">
                <a:solidFill>
                  <a:schemeClr val="tx2"/>
                </a:solidFill>
                <a:prstDash val="solid"/>
                <a:miter lim="800000"/>
                <a:headEnd/>
                <a:tailEnd/>
              </a:ln>
              <a:extLst>
                <a:ext uri="{909E8E84-426E-40dd-AFC4-6F175D3DCCD1}">
                  <a14:hiddenFill xmlns="" xmlns:a14="http://schemas.microsoft.com/office/drawing/2010/main">
                    <a:noFill/>
                  </a14:hiddenFill>
                </a:ext>
              </a:extLst>
            </p:spPr>
          </p:cxnSp>
          <p:sp>
            <p:nvSpPr>
              <p:cNvPr id="29" name="Isosceles Triangle 9">
                <a:extLst>
                  <a:ext uri="{FF2B5EF4-FFF2-40B4-BE49-F238E27FC236}">
                    <a16:creationId xmlns:a16="http://schemas.microsoft.com/office/drawing/2014/main" id="{3D0C2882-F5D2-4D51-8007-A9EC354ECCCD}"/>
                  </a:ext>
                </a:extLst>
              </p:cNvPr>
              <p:cNvSpPr/>
              <p:nvPr/>
            </p:nvSpPr>
            <p:spPr>
              <a:xfrm rot="10800000" flipV="1">
                <a:off x="3208161" y="2511405"/>
                <a:ext cx="88569" cy="78555"/>
              </a:xfrm>
              <a:prstGeom prst="triangle">
                <a:avLst>
                  <a:gd name="adj" fmla="val 0"/>
                </a:avLst>
              </a:prstGeom>
              <a:solidFill>
                <a:schemeClr val="tx2"/>
              </a:solidFill>
            </p:spPr>
            <p:txBody>
              <a:bodyPr wrap="square" rtlCol="0"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2101" b="0" i="0" u="none" strike="noStrike" kern="1200" cap="none" spc="0" normalizeH="0" baseline="0" noProof="0" dirty="0">
                  <a:ln>
                    <a:noFill/>
                  </a:ln>
                  <a:solidFill>
                    <a:srgbClr val="FFFFFF"/>
                  </a:solidFill>
                  <a:effectLst/>
                  <a:uLnTx/>
                  <a:uFillTx/>
                  <a:latin typeface="Arial"/>
                  <a:ea typeface="+mn-ea"/>
                  <a:cs typeface="+mn-cs"/>
                </a:endParaRPr>
              </a:p>
            </p:txBody>
          </p:sp>
        </p:grpSp>
      </p:grpSp>
      <p:sp>
        <p:nvSpPr>
          <p:cNvPr id="4" name="Slide Number Placeholder 3">
            <a:extLst>
              <a:ext uri="{FF2B5EF4-FFF2-40B4-BE49-F238E27FC236}">
                <a16:creationId xmlns:a16="http://schemas.microsoft.com/office/drawing/2014/main" id="{0B580388-907D-43F9-8F21-E20AB8CF05EE}"/>
              </a:ext>
            </a:extLst>
          </p:cNvPr>
          <p:cNvSpPr>
            <a:spLocks noGrp="1"/>
          </p:cNvSpPr>
          <p:nvPr>
            <p:ph type="sldNum" sz="quarter" idx="10"/>
          </p:nvPr>
        </p:nvSpPr>
        <p:spPr/>
        <p:txBody>
          <a:bodyPr/>
          <a:lstStyle/>
          <a:p>
            <a:fld id="{AFA3DF0E-6FFC-4732-8936-A3B925CCE365}" type="slidenum">
              <a:rPr lang="en-US" smtClean="0"/>
              <a:pPr/>
              <a:t>25</a:t>
            </a:fld>
            <a:endParaRPr lang="en-US" dirty="0"/>
          </a:p>
        </p:txBody>
      </p:sp>
    </p:spTree>
    <p:extLst>
      <p:ext uri="{BB962C8B-B14F-4D97-AF65-F5344CB8AC3E}">
        <p14:creationId xmlns:p14="http://schemas.microsoft.com/office/powerpoint/2010/main" val="249815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6D88-64D3-485D-94F4-C77F402A2872}"/>
              </a:ext>
            </a:extLst>
          </p:cNvPr>
          <p:cNvSpPr>
            <a:spLocks noGrp="1"/>
          </p:cNvSpPr>
          <p:nvPr>
            <p:ph type="title"/>
          </p:nvPr>
        </p:nvSpPr>
        <p:spPr>
          <a:xfrm flipH="1">
            <a:off x="250233" y="28711"/>
            <a:ext cx="8316887" cy="877824"/>
          </a:xfrm>
        </p:spPr>
        <p:txBody>
          <a:bodyPr>
            <a:normAutofit/>
          </a:bodyPr>
          <a:lstStyle/>
          <a:p>
            <a:r>
              <a:rPr lang="en-US" spc="-30" dirty="0">
                <a:solidFill>
                  <a:srgbClr val="58595B"/>
                </a:solidFill>
                <a:latin typeface="+mn-lt"/>
                <a:ea typeface="+mn-ea"/>
                <a:cs typeface="Arial"/>
              </a:rPr>
              <a:t>The </a:t>
            </a:r>
            <a:r>
              <a:rPr lang="en-US" u="sng" spc="-30" dirty="0">
                <a:solidFill>
                  <a:srgbClr val="58595B"/>
                </a:solidFill>
                <a:latin typeface="+mn-lt"/>
                <a:ea typeface="+mn-ea"/>
                <a:cs typeface="Arial"/>
              </a:rPr>
              <a:t>Share</a:t>
            </a:r>
            <a:r>
              <a:rPr lang="en-US" spc="-30" dirty="0">
                <a:solidFill>
                  <a:srgbClr val="58595B"/>
                </a:solidFill>
                <a:latin typeface="+mn-lt"/>
                <a:ea typeface="+mn-ea"/>
                <a:cs typeface="Arial"/>
              </a:rPr>
              <a:t> of Active Donors that are Sustaine</a:t>
            </a:r>
            <a:r>
              <a:rPr lang="en-US" spc="-30" dirty="0">
                <a:solidFill>
                  <a:schemeClr val="tx2">
                    <a:lumMod val="75000"/>
                  </a:schemeClr>
                </a:solidFill>
                <a:latin typeface="+mn-lt"/>
                <a:ea typeface="+mn-ea"/>
                <a:cs typeface="Arial"/>
              </a:rPr>
              <a:t>rs increased over time for most sectors.</a:t>
            </a:r>
          </a:p>
        </p:txBody>
      </p:sp>
      <p:pic>
        <p:nvPicPr>
          <p:cNvPr id="3" name="Picture 2">
            <a:extLst>
              <a:ext uri="{FF2B5EF4-FFF2-40B4-BE49-F238E27FC236}">
                <a16:creationId xmlns:a16="http://schemas.microsoft.com/office/drawing/2014/main" id="{5BFFD4FD-857B-4887-855D-D463E6C47CF4}"/>
              </a:ext>
            </a:extLst>
          </p:cNvPr>
          <p:cNvPicPr>
            <a:picLocks noChangeAspect="1"/>
          </p:cNvPicPr>
          <p:nvPr/>
        </p:nvPicPr>
        <p:blipFill rotWithShape="1">
          <a:blip r:embed="rId2"/>
          <a:srcRect r="-142" b="3828"/>
          <a:stretch/>
        </p:blipFill>
        <p:spPr>
          <a:xfrm>
            <a:off x="224881" y="1000545"/>
            <a:ext cx="8717626" cy="4963755"/>
          </a:xfrm>
          <a:prstGeom prst="rect">
            <a:avLst/>
          </a:prstGeom>
        </p:spPr>
      </p:pic>
      <p:cxnSp>
        <p:nvCxnSpPr>
          <p:cNvPr id="10" name="Straight Arrow Connector 9">
            <a:extLst>
              <a:ext uri="{FF2B5EF4-FFF2-40B4-BE49-F238E27FC236}">
                <a16:creationId xmlns:a16="http://schemas.microsoft.com/office/drawing/2014/main" id="{8D80E6BE-BC7F-46F3-AFCA-41C38A894ABE}"/>
              </a:ext>
            </a:extLst>
          </p:cNvPr>
          <p:cNvCxnSpPr>
            <a:cxnSpLocks/>
          </p:cNvCxnSpPr>
          <p:nvPr/>
        </p:nvCxnSpPr>
        <p:spPr>
          <a:xfrm flipV="1">
            <a:off x="3359337" y="4048539"/>
            <a:ext cx="1212663" cy="1"/>
          </a:xfrm>
          <a:prstGeom prst="straightConnector1">
            <a:avLst/>
          </a:prstGeom>
          <a:noFill/>
          <a:ln w="38100" cap="flat">
            <a:solidFill>
              <a:schemeClr val="accent2"/>
            </a:solidFill>
            <a:prstDash val="solid"/>
            <a:miter lim="800000"/>
            <a:headEnd/>
            <a:tailEnd type="triangle"/>
          </a:ln>
          <a:extLst>
            <a:ext uri="{909E8E84-426E-40DD-AFC4-6F175D3DCCD1}">
              <a14:hiddenFill xmlns:a14="http://schemas.microsoft.com/office/drawing/2010/main">
                <a:noFill/>
              </a14:hiddenFill>
            </a:ext>
          </a:extLst>
        </p:spPr>
      </p:cxnSp>
      <p:pic>
        <p:nvPicPr>
          <p:cNvPr id="13" name="Picture 12">
            <a:extLst>
              <a:ext uri="{FF2B5EF4-FFF2-40B4-BE49-F238E27FC236}">
                <a16:creationId xmlns:a16="http://schemas.microsoft.com/office/drawing/2014/main" id="{60DF158B-91AD-4EA0-B1B2-68DFDB898A1B}"/>
              </a:ext>
            </a:extLst>
          </p:cNvPr>
          <p:cNvPicPr>
            <a:picLocks noChangeAspect="1"/>
          </p:cNvPicPr>
          <p:nvPr/>
        </p:nvPicPr>
        <p:blipFill>
          <a:blip r:embed="rId3"/>
          <a:stretch>
            <a:fillRect/>
          </a:stretch>
        </p:blipFill>
        <p:spPr>
          <a:xfrm>
            <a:off x="7643666" y="5935666"/>
            <a:ext cx="1275453" cy="135919"/>
          </a:xfrm>
          <a:prstGeom prst="rect">
            <a:avLst/>
          </a:prstGeom>
        </p:spPr>
      </p:pic>
      <p:sp>
        <p:nvSpPr>
          <p:cNvPr id="5" name="Slide Number Placeholder 4">
            <a:extLst>
              <a:ext uri="{FF2B5EF4-FFF2-40B4-BE49-F238E27FC236}">
                <a16:creationId xmlns:a16="http://schemas.microsoft.com/office/drawing/2014/main" id="{B20585F0-7F82-4277-8765-A5372D46CE3F}"/>
              </a:ext>
            </a:extLst>
          </p:cNvPr>
          <p:cNvSpPr>
            <a:spLocks noGrp="1"/>
          </p:cNvSpPr>
          <p:nvPr>
            <p:ph type="sldNum" sz="quarter" idx="10"/>
          </p:nvPr>
        </p:nvSpPr>
        <p:spPr/>
        <p:txBody>
          <a:bodyPr/>
          <a:lstStyle/>
          <a:p>
            <a:fld id="{AFA3DF0E-6FFC-4732-8936-A3B925CCE365}" type="slidenum">
              <a:rPr lang="en-US" smtClean="0"/>
              <a:pPr/>
              <a:t>26</a:t>
            </a:fld>
            <a:endParaRPr lang="en-US" dirty="0"/>
          </a:p>
        </p:txBody>
      </p:sp>
    </p:spTree>
    <p:extLst>
      <p:ext uri="{BB962C8B-B14F-4D97-AF65-F5344CB8AC3E}">
        <p14:creationId xmlns:p14="http://schemas.microsoft.com/office/powerpoint/2010/main" val="37788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6D88-64D3-485D-94F4-C77F402A2872}"/>
              </a:ext>
            </a:extLst>
          </p:cNvPr>
          <p:cNvSpPr>
            <a:spLocks noGrp="1"/>
          </p:cNvSpPr>
          <p:nvPr>
            <p:ph type="title"/>
          </p:nvPr>
        </p:nvSpPr>
        <p:spPr>
          <a:xfrm flipH="1">
            <a:off x="239121" y="52821"/>
            <a:ext cx="8665758" cy="877824"/>
          </a:xfrm>
        </p:spPr>
        <p:txBody>
          <a:bodyPr>
            <a:normAutofit/>
          </a:bodyPr>
          <a:lstStyle/>
          <a:p>
            <a:r>
              <a:rPr lang="en-US" spc="-30" dirty="0">
                <a:solidFill>
                  <a:srgbClr val="58595B"/>
                </a:solidFill>
                <a:latin typeface="+mn-lt"/>
                <a:ea typeface="+mn-ea"/>
                <a:cs typeface="Arial"/>
              </a:rPr>
              <a:t>Trends for </a:t>
            </a:r>
            <a:r>
              <a:rPr lang="en-US" u="sng" spc="-30" dirty="0">
                <a:solidFill>
                  <a:srgbClr val="58595B"/>
                </a:solidFill>
                <a:latin typeface="+mn-lt"/>
                <a:ea typeface="+mn-ea"/>
                <a:cs typeface="Arial"/>
              </a:rPr>
              <a:t>Share of New Donors Acquired as Sustainers </a:t>
            </a:r>
            <a:r>
              <a:rPr lang="en-US" spc="-30" dirty="0">
                <a:solidFill>
                  <a:srgbClr val="58595B"/>
                </a:solidFill>
                <a:latin typeface="+mn-lt"/>
                <a:ea typeface="+mn-ea"/>
                <a:cs typeface="Arial"/>
              </a:rPr>
              <a:t>are mixed but are increasing over time for most sectors.</a:t>
            </a:r>
          </a:p>
        </p:txBody>
      </p:sp>
      <p:pic>
        <p:nvPicPr>
          <p:cNvPr id="5" name="Picture 4">
            <a:extLst>
              <a:ext uri="{FF2B5EF4-FFF2-40B4-BE49-F238E27FC236}">
                <a16:creationId xmlns:a16="http://schemas.microsoft.com/office/drawing/2014/main" id="{028A7BDB-62C3-434E-8366-D1927774FB54}"/>
              </a:ext>
            </a:extLst>
          </p:cNvPr>
          <p:cNvPicPr>
            <a:picLocks noChangeAspect="1"/>
          </p:cNvPicPr>
          <p:nvPr/>
        </p:nvPicPr>
        <p:blipFill rotWithShape="1">
          <a:blip r:embed="rId2"/>
          <a:srcRect t="13977" b="10129"/>
          <a:stretch/>
        </p:blipFill>
        <p:spPr>
          <a:xfrm>
            <a:off x="117076" y="1117597"/>
            <a:ext cx="8736157" cy="4972663"/>
          </a:xfrm>
          <a:prstGeom prst="rect">
            <a:avLst/>
          </a:prstGeom>
        </p:spPr>
      </p:pic>
      <p:cxnSp>
        <p:nvCxnSpPr>
          <p:cNvPr id="4" name="Straight Arrow Connector 3">
            <a:extLst>
              <a:ext uri="{FF2B5EF4-FFF2-40B4-BE49-F238E27FC236}">
                <a16:creationId xmlns:a16="http://schemas.microsoft.com/office/drawing/2014/main" id="{BFE84CAF-7F30-489C-99C7-9F35360C7FE2}"/>
              </a:ext>
            </a:extLst>
          </p:cNvPr>
          <p:cNvCxnSpPr/>
          <p:nvPr/>
        </p:nvCxnSpPr>
        <p:spPr>
          <a:xfrm flipV="1">
            <a:off x="622883" y="4738094"/>
            <a:ext cx="1073426" cy="410817"/>
          </a:xfrm>
          <a:prstGeom prst="straightConnector1">
            <a:avLst/>
          </a:prstGeom>
          <a:noFill/>
          <a:ln w="38100" cap="flat">
            <a:solidFill>
              <a:schemeClr val="tx1"/>
            </a:solidFill>
            <a:prstDash val="solid"/>
            <a:miter lim="800000"/>
            <a:headEnd/>
            <a:tailEnd type="triangle"/>
          </a:ln>
          <a:extLst>
            <a:ext uri="{909E8E84-426E-40DD-AFC4-6F175D3DCCD1}">
              <a14:hiddenFill xmlns:a14="http://schemas.microsoft.com/office/drawing/2010/main">
                <a:noFill/>
              </a14:hiddenFill>
            </a:ext>
          </a:extLst>
        </p:spPr>
      </p:cxnSp>
      <p:cxnSp>
        <p:nvCxnSpPr>
          <p:cNvPr id="6" name="Straight Arrow Connector 5">
            <a:extLst>
              <a:ext uri="{FF2B5EF4-FFF2-40B4-BE49-F238E27FC236}">
                <a16:creationId xmlns:a16="http://schemas.microsoft.com/office/drawing/2014/main" id="{F6EE19FB-EC2C-4A57-AEEA-5474C48E7327}"/>
              </a:ext>
            </a:extLst>
          </p:cNvPr>
          <p:cNvCxnSpPr>
            <a:cxnSpLocks/>
          </p:cNvCxnSpPr>
          <p:nvPr/>
        </p:nvCxnSpPr>
        <p:spPr>
          <a:xfrm flipV="1">
            <a:off x="1917358" y="5559729"/>
            <a:ext cx="1215971" cy="1"/>
          </a:xfrm>
          <a:prstGeom prst="straightConnector1">
            <a:avLst/>
          </a:prstGeom>
          <a:noFill/>
          <a:ln w="38100" cap="flat">
            <a:solidFill>
              <a:schemeClr val="accent2"/>
            </a:solidFill>
            <a:prstDash val="solid"/>
            <a:miter lim="800000"/>
            <a:headEnd/>
            <a:tailEnd type="triangle"/>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CC6E6DC7-CB5F-411B-B756-01B1DB58C34D}"/>
              </a:ext>
            </a:extLst>
          </p:cNvPr>
          <p:cNvCxnSpPr>
            <a:cxnSpLocks/>
          </p:cNvCxnSpPr>
          <p:nvPr/>
        </p:nvCxnSpPr>
        <p:spPr>
          <a:xfrm flipV="1">
            <a:off x="3301038" y="4943504"/>
            <a:ext cx="1131612" cy="205407"/>
          </a:xfrm>
          <a:prstGeom prst="straightConnector1">
            <a:avLst/>
          </a:prstGeom>
          <a:noFill/>
          <a:ln w="38100" cap="flat">
            <a:solidFill>
              <a:schemeClr val="tx1"/>
            </a:solidFill>
            <a:prstDash val="solid"/>
            <a:miter lim="800000"/>
            <a:headEnd/>
            <a:tailEnd type="triangle"/>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3383D85F-2970-4DB5-B227-CE704C8B0309}"/>
              </a:ext>
            </a:extLst>
          </p:cNvPr>
          <p:cNvCxnSpPr/>
          <p:nvPr/>
        </p:nvCxnSpPr>
        <p:spPr>
          <a:xfrm flipV="1">
            <a:off x="4738058" y="5148912"/>
            <a:ext cx="1073426" cy="410817"/>
          </a:xfrm>
          <a:prstGeom prst="straightConnector1">
            <a:avLst/>
          </a:prstGeom>
          <a:noFill/>
          <a:ln w="38100" cap="flat">
            <a:solidFill>
              <a:schemeClr val="tx1"/>
            </a:solidFill>
            <a:prstDash val="solid"/>
            <a:miter lim="800000"/>
            <a:headEnd/>
            <a:tailEnd type="triangle"/>
          </a:ln>
          <a:extLst>
            <a:ext uri="{909E8E84-426E-40DD-AFC4-6F175D3DCCD1}">
              <a14:hiddenFill xmlns:a14="http://schemas.microsoft.com/office/drawing/2010/main">
                <a:noFill/>
              </a14:hiddenFill>
            </a:ext>
          </a:extLst>
        </p:spPr>
      </p:cxnSp>
      <p:cxnSp>
        <p:nvCxnSpPr>
          <p:cNvPr id="9" name="Straight Arrow Connector 8">
            <a:extLst>
              <a:ext uri="{FF2B5EF4-FFF2-40B4-BE49-F238E27FC236}">
                <a16:creationId xmlns:a16="http://schemas.microsoft.com/office/drawing/2014/main" id="{5ADA580F-D277-4DB9-AC44-CC12A90B6D55}"/>
              </a:ext>
            </a:extLst>
          </p:cNvPr>
          <p:cNvCxnSpPr/>
          <p:nvPr/>
        </p:nvCxnSpPr>
        <p:spPr>
          <a:xfrm flipV="1">
            <a:off x="6069901" y="1790012"/>
            <a:ext cx="1073426" cy="410817"/>
          </a:xfrm>
          <a:prstGeom prst="straightConnector1">
            <a:avLst/>
          </a:prstGeom>
          <a:noFill/>
          <a:ln w="38100" cap="flat">
            <a:solidFill>
              <a:schemeClr val="tx1"/>
            </a:solidFill>
            <a:prstDash val="solid"/>
            <a:miter lim="800000"/>
            <a:headEnd/>
            <a:tailEnd type="triangle"/>
          </a:ln>
          <a:extLst>
            <a:ext uri="{909E8E84-426E-40DD-AFC4-6F175D3DCCD1}">
              <a14:hiddenFill xmlns:a14="http://schemas.microsoft.com/office/drawing/2010/main">
                <a:noFill/>
              </a14:hiddenFill>
            </a:ext>
          </a:extLst>
        </p:spPr>
      </p:cxnSp>
      <p:cxnSp>
        <p:nvCxnSpPr>
          <p:cNvPr id="10" name="Straight Arrow Connector 9">
            <a:extLst>
              <a:ext uri="{FF2B5EF4-FFF2-40B4-BE49-F238E27FC236}">
                <a16:creationId xmlns:a16="http://schemas.microsoft.com/office/drawing/2014/main" id="{AD0AC082-5D7F-4C23-A72B-5323D5AEB127}"/>
              </a:ext>
            </a:extLst>
          </p:cNvPr>
          <p:cNvCxnSpPr/>
          <p:nvPr/>
        </p:nvCxnSpPr>
        <p:spPr>
          <a:xfrm flipV="1">
            <a:off x="7514185" y="4220817"/>
            <a:ext cx="1073426" cy="410817"/>
          </a:xfrm>
          <a:prstGeom prst="straightConnector1">
            <a:avLst/>
          </a:prstGeom>
          <a:noFill/>
          <a:ln w="38100" cap="flat">
            <a:solidFill>
              <a:schemeClr val="tx1"/>
            </a:solidFill>
            <a:prstDash val="solid"/>
            <a:miter lim="800000"/>
            <a:headEnd/>
            <a:tailEnd type="triangle"/>
          </a:ln>
          <a:extLst>
            <a:ext uri="{909E8E84-426E-40DD-AFC4-6F175D3DCCD1}">
              <a14:hiddenFill xmlns:a14="http://schemas.microsoft.com/office/drawing/2010/main">
                <a:noFill/>
              </a14:hiddenFill>
            </a:ext>
          </a:extLst>
        </p:spPr>
      </p:cxnSp>
      <p:pic>
        <p:nvPicPr>
          <p:cNvPr id="12" name="Picture 11">
            <a:extLst>
              <a:ext uri="{FF2B5EF4-FFF2-40B4-BE49-F238E27FC236}">
                <a16:creationId xmlns:a16="http://schemas.microsoft.com/office/drawing/2014/main" id="{D73A9562-0E74-4495-9749-92BCED4AD8D3}"/>
              </a:ext>
            </a:extLst>
          </p:cNvPr>
          <p:cNvPicPr>
            <a:picLocks noChangeAspect="1"/>
          </p:cNvPicPr>
          <p:nvPr/>
        </p:nvPicPr>
        <p:blipFill>
          <a:blip r:embed="rId3"/>
          <a:stretch>
            <a:fillRect/>
          </a:stretch>
        </p:blipFill>
        <p:spPr>
          <a:xfrm>
            <a:off x="7514185" y="6090260"/>
            <a:ext cx="1275453" cy="135919"/>
          </a:xfrm>
          <a:prstGeom prst="rect">
            <a:avLst/>
          </a:prstGeom>
        </p:spPr>
      </p:pic>
      <p:sp>
        <p:nvSpPr>
          <p:cNvPr id="11" name="Slide Number Placeholder 10">
            <a:extLst>
              <a:ext uri="{FF2B5EF4-FFF2-40B4-BE49-F238E27FC236}">
                <a16:creationId xmlns:a16="http://schemas.microsoft.com/office/drawing/2014/main" id="{FCBED124-103A-4B1C-9461-0882E0D8486C}"/>
              </a:ext>
            </a:extLst>
          </p:cNvPr>
          <p:cNvSpPr>
            <a:spLocks noGrp="1"/>
          </p:cNvSpPr>
          <p:nvPr>
            <p:ph type="sldNum" sz="quarter" idx="10"/>
          </p:nvPr>
        </p:nvSpPr>
        <p:spPr/>
        <p:txBody>
          <a:bodyPr/>
          <a:lstStyle/>
          <a:p>
            <a:fld id="{AFA3DF0E-6FFC-4732-8936-A3B925CCE365}" type="slidenum">
              <a:rPr lang="en-US" smtClean="0"/>
              <a:pPr/>
              <a:t>27</a:t>
            </a:fld>
            <a:endParaRPr lang="en-US" dirty="0"/>
          </a:p>
        </p:txBody>
      </p:sp>
    </p:spTree>
    <p:extLst>
      <p:ext uri="{BB962C8B-B14F-4D97-AF65-F5344CB8AC3E}">
        <p14:creationId xmlns:p14="http://schemas.microsoft.com/office/powerpoint/2010/main" val="425043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542C4D3-0D0A-4322-A9B6-A7C1CCE397B2}"/>
              </a:ext>
            </a:extLst>
          </p:cNvPr>
          <p:cNvSpPr txBox="1">
            <a:spLocks/>
          </p:cNvSpPr>
          <p:nvPr/>
        </p:nvSpPr>
        <p:spPr>
          <a:xfrm flipH="1">
            <a:off x="367748" y="412631"/>
            <a:ext cx="8408504" cy="877824"/>
          </a:xfrm>
          <a:prstGeom prst="rect">
            <a:avLst/>
          </a:prstGeom>
        </p:spPr>
        <p:txBody>
          <a:bodyPr>
            <a:normAutofit/>
          </a:bodyPr>
          <a:lstStyle>
            <a:lvl1pPr marL="0" marR="0" indent="0" algn="l" defTabSz="342892" rtl="0" eaLnBrk="1" fontAlgn="base" latinLnBrk="0" hangingPunct="1">
              <a:lnSpc>
                <a:spcPct val="100000"/>
              </a:lnSpc>
              <a:spcBef>
                <a:spcPct val="0"/>
              </a:spcBef>
              <a:spcAft>
                <a:spcPct val="0"/>
              </a:spcAft>
              <a:buClrTx/>
              <a:buSzTx/>
              <a:buFontTx/>
              <a:buNone/>
              <a:tabLst/>
              <a:defRPr sz="2400" b="0" i="0" kern="1200" cap="none" spc="15" baseline="0">
                <a:solidFill>
                  <a:schemeClr val="tx2"/>
                </a:solidFill>
                <a:latin typeface="Arial"/>
                <a:ea typeface="HelveticaNeueLT Std Med Cn" panose="020B0606030502030204" pitchFamily="34" charset="0"/>
                <a:cs typeface="HelveticaNeueLT Std Med Cn" panose="020B0606030502030204" pitchFamily="34" charset="0"/>
              </a:defRPr>
            </a:lvl1pPr>
            <a:lvl2pPr algn="l" defTabSz="342892" rtl="0" fontAlgn="base">
              <a:spcBef>
                <a:spcPct val="0"/>
              </a:spcBef>
              <a:spcAft>
                <a:spcPct val="0"/>
              </a:spcAft>
              <a:defRPr sz="1950" b="1">
                <a:solidFill>
                  <a:srgbClr val="5BAC35"/>
                </a:solidFill>
                <a:latin typeface="Arial Narrow" pitchFamily="34" charset="0"/>
              </a:defRPr>
            </a:lvl2pPr>
            <a:lvl3pPr algn="l" defTabSz="342892" rtl="0" fontAlgn="base">
              <a:spcBef>
                <a:spcPct val="0"/>
              </a:spcBef>
              <a:spcAft>
                <a:spcPct val="0"/>
              </a:spcAft>
              <a:defRPr sz="1950" b="1">
                <a:solidFill>
                  <a:srgbClr val="5BAC35"/>
                </a:solidFill>
                <a:latin typeface="Arial Narrow" pitchFamily="34" charset="0"/>
              </a:defRPr>
            </a:lvl3pPr>
            <a:lvl4pPr algn="l" defTabSz="342892" rtl="0" fontAlgn="base">
              <a:spcBef>
                <a:spcPct val="0"/>
              </a:spcBef>
              <a:spcAft>
                <a:spcPct val="0"/>
              </a:spcAft>
              <a:defRPr sz="1950" b="1">
                <a:solidFill>
                  <a:srgbClr val="5BAC35"/>
                </a:solidFill>
                <a:latin typeface="Arial Narrow" pitchFamily="34" charset="0"/>
              </a:defRPr>
            </a:lvl4pPr>
            <a:lvl5pPr algn="l" defTabSz="342892" rtl="0" fontAlgn="base">
              <a:spcBef>
                <a:spcPct val="0"/>
              </a:spcBef>
              <a:spcAft>
                <a:spcPct val="0"/>
              </a:spcAft>
              <a:defRPr sz="1950" b="1">
                <a:solidFill>
                  <a:srgbClr val="5BAC35"/>
                </a:solidFill>
                <a:latin typeface="Arial Narrow" pitchFamily="34" charset="0"/>
              </a:defRPr>
            </a:lvl5pPr>
            <a:lvl6pPr marL="342892" algn="l" defTabSz="342892" rtl="0" fontAlgn="base">
              <a:spcBef>
                <a:spcPct val="0"/>
              </a:spcBef>
              <a:spcAft>
                <a:spcPct val="0"/>
              </a:spcAft>
              <a:defRPr sz="1950" b="1">
                <a:solidFill>
                  <a:srgbClr val="5BAC35"/>
                </a:solidFill>
                <a:latin typeface="Arial Narrow" pitchFamily="34" charset="0"/>
              </a:defRPr>
            </a:lvl6pPr>
            <a:lvl7pPr marL="685783" algn="l" defTabSz="342892" rtl="0" fontAlgn="base">
              <a:spcBef>
                <a:spcPct val="0"/>
              </a:spcBef>
              <a:spcAft>
                <a:spcPct val="0"/>
              </a:spcAft>
              <a:defRPr sz="1950" b="1">
                <a:solidFill>
                  <a:srgbClr val="5BAC35"/>
                </a:solidFill>
                <a:latin typeface="Arial Narrow" pitchFamily="34" charset="0"/>
              </a:defRPr>
            </a:lvl7pPr>
            <a:lvl8pPr marL="1028674" algn="l" defTabSz="342892" rtl="0" fontAlgn="base">
              <a:spcBef>
                <a:spcPct val="0"/>
              </a:spcBef>
              <a:spcAft>
                <a:spcPct val="0"/>
              </a:spcAft>
              <a:defRPr sz="1950" b="1">
                <a:solidFill>
                  <a:srgbClr val="5BAC35"/>
                </a:solidFill>
                <a:latin typeface="Arial Narrow" pitchFamily="34" charset="0"/>
              </a:defRPr>
            </a:lvl8pPr>
            <a:lvl9pPr marL="1371564" algn="l" defTabSz="342892" rtl="0" fontAlgn="base">
              <a:spcBef>
                <a:spcPct val="0"/>
              </a:spcBef>
              <a:spcAft>
                <a:spcPct val="0"/>
              </a:spcAft>
              <a:defRPr sz="1950" b="1">
                <a:solidFill>
                  <a:srgbClr val="5BAC35"/>
                </a:solidFill>
                <a:latin typeface="Arial Narrow" pitchFamily="34" charset="0"/>
              </a:defRPr>
            </a:lvl9pPr>
          </a:lstStyle>
          <a:p>
            <a:r>
              <a:rPr lang="en-US" u="sng" spc="-30" dirty="0">
                <a:solidFill>
                  <a:srgbClr val="58595B"/>
                </a:solidFill>
                <a:latin typeface="+mn-lt"/>
                <a:ea typeface="+mn-ea"/>
                <a:cs typeface="Arial" panose="020B0604020202020204" pitchFamily="34" charset="0"/>
              </a:rPr>
              <a:t>First Year Retention Rate </a:t>
            </a:r>
            <a:r>
              <a:rPr lang="en-US" spc="-30" dirty="0">
                <a:solidFill>
                  <a:srgbClr val="58595B"/>
                </a:solidFill>
                <a:latin typeface="+mn-lt"/>
                <a:ea typeface="+mn-ea"/>
                <a:cs typeface="Arial" panose="020B0604020202020204" pitchFamily="34" charset="0"/>
              </a:rPr>
              <a:t>of All New Donors was Flat in 2018.</a:t>
            </a:r>
            <a:endParaRPr lang="en-US" u="sng" spc="-30" dirty="0">
              <a:solidFill>
                <a:srgbClr val="58595B"/>
              </a:solidFill>
              <a:latin typeface="+mn-lt"/>
              <a:ea typeface="+mn-ea"/>
              <a:cs typeface="Arial" panose="020B0604020202020204" pitchFamily="34" charset="0"/>
            </a:endParaRPr>
          </a:p>
        </p:txBody>
      </p:sp>
      <p:grpSp>
        <p:nvGrpSpPr>
          <p:cNvPr id="20" name="Group 19">
            <a:extLst>
              <a:ext uri="{FF2B5EF4-FFF2-40B4-BE49-F238E27FC236}">
                <a16:creationId xmlns:a16="http://schemas.microsoft.com/office/drawing/2014/main" id="{6B9B2BC4-57F4-496E-9E13-5CD48B732D85}"/>
              </a:ext>
            </a:extLst>
          </p:cNvPr>
          <p:cNvGrpSpPr/>
          <p:nvPr/>
        </p:nvGrpSpPr>
        <p:grpSpPr>
          <a:xfrm>
            <a:off x="841398" y="2534442"/>
            <a:ext cx="2627121" cy="2090928"/>
            <a:chOff x="4814227" y="1626784"/>
            <a:chExt cx="3501916" cy="2787177"/>
          </a:xfrm>
        </p:grpSpPr>
        <p:sp>
          <p:nvSpPr>
            <p:cNvPr id="21" name="Rectangle 20">
              <a:extLst>
                <a:ext uri="{FF2B5EF4-FFF2-40B4-BE49-F238E27FC236}">
                  <a16:creationId xmlns:a16="http://schemas.microsoft.com/office/drawing/2014/main" id="{AA276668-31E3-434C-B697-B8E702E707BF}"/>
                </a:ext>
              </a:extLst>
            </p:cNvPr>
            <p:cNvSpPr/>
            <p:nvPr/>
          </p:nvSpPr>
          <p:spPr>
            <a:xfrm>
              <a:off x="4814227" y="3090354"/>
              <a:ext cx="3501916" cy="1323607"/>
            </a:xfrm>
            <a:prstGeom prst="rect">
              <a:avLst/>
            </a:prstGeom>
            <a:ln>
              <a:noFill/>
            </a:ln>
          </p:spPr>
          <p:txBody>
            <a:bodyPr wrap="square">
              <a:spAutoFit/>
            </a:bodyPr>
            <a:lstStyle/>
            <a:p>
              <a:pPr algn="ctr"/>
              <a:r>
                <a:rPr lang="en-US" sz="1951" spc="-30" dirty="0">
                  <a:solidFill>
                    <a:srgbClr val="6B6F71"/>
                  </a:solidFill>
                  <a:cs typeface="Arial" panose="020B0604020202020204" pitchFamily="34" charset="0"/>
                </a:rPr>
                <a:t>Composite First Year Retention Rate 2017</a:t>
              </a:r>
            </a:p>
            <a:p>
              <a:pPr algn="ctr"/>
              <a:r>
                <a:rPr lang="en-US" sz="1951" spc="-30" dirty="0">
                  <a:solidFill>
                    <a:srgbClr val="6B6F71"/>
                  </a:solidFill>
                  <a:cs typeface="Arial" panose="020B0604020202020204" pitchFamily="34" charset="0"/>
                </a:rPr>
                <a:t> </a:t>
              </a:r>
            </a:p>
          </p:txBody>
        </p:sp>
        <p:sp>
          <p:nvSpPr>
            <p:cNvPr id="23" name="Rectangle 22">
              <a:extLst>
                <a:ext uri="{FF2B5EF4-FFF2-40B4-BE49-F238E27FC236}">
                  <a16:creationId xmlns:a16="http://schemas.microsoft.com/office/drawing/2014/main" id="{418E481C-1D1C-4B7A-98E0-A3D4F6E46E11}"/>
                </a:ext>
              </a:extLst>
            </p:cNvPr>
            <p:cNvSpPr/>
            <p:nvPr/>
          </p:nvSpPr>
          <p:spPr>
            <a:xfrm>
              <a:off x="5010884" y="1626784"/>
              <a:ext cx="3144305" cy="1354292"/>
            </a:xfrm>
            <a:prstGeom prst="rect">
              <a:avLst/>
            </a:prstGeom>
            <a:ln>
              <a:noFill/>
            </a:ln>
          </p:spPr>
          <p:txBody>
            <a:bodyPr wrap="square">
              <a:spAutoFit/>
            </a:bodyPr>
            <a:lstStyle/>
            <a:p>
              <a:pPr algn="ctr"/>
              <a:r>
                <a:rPr lang="en-US" sz="6002" spc="-30" dirty="0">
                  <a:cs typeface="Arial" panose="020B0604020202020204" pitchFamily="34" charset="0"/>
                </a:rPr>
                <a:t>35.8%</a:t>
              </a:r>
              <a:endParaRPr lang="en-US" sz="6002" spc="-30" dirty="0">
                <a:solidFill>
                  <a:srgbClr val="6B6F71"/>
                </a:solidFill>
                <a:cs typeface="Arial" panose="020B0604020202020204" pitchFamily="34" charset="0"/>
              </a:endParaRPr>
            </a:p>
          </p:txBody>
        </p:sp>
        <p:grpSp>
          <p:nvGrpSpPr>
            <p:cNvPr id="26" name="Group 25">
              <a:extLst>
                <a:ext uri="{FF2B5EF4-FFF2-40B4-BE49-F238E27FC236}">
                  <a16:creationId xmlns:a16="http://schemas.microsoft.com/office/drawing/2014/main" id="{694A8CBA-E35E-4CD3-B00D-BA988177E6E8}"/>
                </a:ext>
              </a:extLst>
            </p:cNvPr>
            <p:cNvGrpSpPr/>
            <p:nvPr/>
          </p:nvGrpSpPr>
          <p:grpSpPr>
            <a:xfrm>
              <a:off x="5010884" y="2884910"/>
              <a:ext cx="3108602" cy="78556"/>
              <a:chOff x="188128" y="2514579"/>
              <a:chExt cx="3108602" cy="78556"/>
            </a:xfrm>
          </p:grpSpPr>
          <p:cxnSp>
            <p:nvCxnSpPr>
              <p:cNvPr id="27" name="Straight Connector 26">
                <a:extLst>
                  <a:ext uri="{FF2B5EF4-FFF2-40B4-BE49-F238E27FC236}">
                    <a16:creationId xmlns:a16="http://schemas.microsoft.com/office/drawing/2014/main" id="{286276DD-6CA6-464E-8E74-BA0AB0AA03BE}"/>
                  </a:ext>
                </a:extLst>
              </p:cNvPr>
              <p:cNvCxnSpPr/>
              <p:nvPr/>
            </p:nvCxnSpPr>
            <p:spPr>
              <a:xfrm>
                <a:off x="188128" y="2593135"/>
                <a:ext cx="3108602" cy="0"/>
              </a:xfrm>
              <a:prstGeom prst="line">
                <a:avLst/>
              </a:prstGeom>
              <a:noFill/>
              <a:ln w="14288" cap="flat">
                <a:solidFill>
                  <a:schemeClr val="tx2"/>
                </a:solidFill>
                <a:prstDash val="solid"/>
                <a:miter lim="800000"/>
                <a:headEnd/>
                <a:tailEnd/>
              </a:ln>
              <a:extLst>
                <a:ext uri="{909E8E84-426E-40dd-AFC4-6F175D3DCCD1}">
                  <a14:hiddenFill xmlns="" xmlns:a14="http://schemas.microsoft.com/office/drawing/2010/main">
                    <a:noFill/>
                  </a14:hiddenFill>
                </a:ext>
              </a:extLst>
            </p:spPr>
          </p:cxnSp>
          <p:sp>
            <p:nvSpPr>
              <p:cNvPr id="28" name="Isosceles Triangle 9">
                <a:extLst>
                  <a:ext uri="{FF2B5EF4-FFF2-40B4-BE49-F238E27FC236}">
                    <a16:creationId xmlns:a16="http://schemas.microsoft.com/office/drawing/2014/main" id="{EEB3082C-7C45-4826-B26F-BAF37BAD00AF}"/>
                  </a:ext>
                </a:extLst>
              </p:cNvPr>
              <p:cNvSpPr/>
              <p:nvPr/>
            </p:nvSpPr>
            <p:spPr>
              <a:xfrm rot="10800000" flipV="1">
                <a:off x="3208161" y="2514579"/>
                <a:ext cx="88569" cy="78555"/>
              </a:xfrm>
              <a:prstGeom prst="triangle">
                <a:avLst>
                  <a:gd name="adj" fmla="val 0"/>
                </a:avLst>
              </a:prstGeom>
              <a:solidFill>
                <a:schemeClr val="tx2"/>
              </a:solidFill>
            </p:spPr>
            <p:txBody>
              <a:bodyPr wrap="square" rtlCol="0" anchor="ctr">
                <a:noAutofit/>
              </a:bodyPr>
              <a:lstStyle/>
              <a:p>
                <a:pPr algn="ctr">
                  <a:lnSpc>
                    <a:spcPct val="90000"/>
                  </a:lnSpc>
                </a:pPr>
                <a:endParaRPr lang="en-US" sz="2101" dirty="0">
                  <a:solidFill>
                    <a:schemeClr val="bg1"/>
                  </a:solidFill>
                </a:endParaRPr>
              </a:p>
            </p:txBody>
          </p:sp>
        </p:grpSp>
      </p:grpSp>
      <p:grpSp>
        <p:nvGrpSpPr>
          <p:cNvPr id="29" name="Group 28">
            <a:extLst>
              <a:ext uri="{FF2B5EF4-FFF2-40B4-BE49-F238E27FC236}">
                <a16:creationId xmlns:a16="http://schemas.microsoft.com/office/drawing/2014/main" id="{F4BDD37F-DBBD-41F4-8E1E-B2E25F61FA90}"/>
              </a:ext>
            </a:extLst>
          </p:cNvPr>
          <p:cNvGrpSpPr/>
          <p:nvPr/>
        </p:nvGrpSpPr>
        <p:grpSpPr>
          <a:xfrm>
            <a:off x="5495913" y="2544377"/>
            <a:ext cx="2659158" cy="2080993"/>
            <a:chOff x="8550482" y="1640027"/>
            <a:chExt cx="3544621" cy="2773934"/>
          </a:xfrm>
        </p:grpSpPr>
        <p:sp>
          <p:nvSpPr>
            <p:cNvPr id="30" name="Rectangle 29">
              <a:extLst>
                <a:ext uri="{FF2B5EF4-FFF2-40B4-BE49-F238E27FC236}">
                  <a16:creationId xmlns:a16="http://schemas.microsoft.com/office/drawing/2014/main" id="{FC11BC26-0376-4708-BC71-96CF1F53161F}"/>
                </a:ext>
              </a:extLst>
            </p:cNvPr>
            <p:cNvSpPr/>
            <p:nvPr/>
          </p:nvSpPr>
          <p:spPr>
            <a:xfrm>
              <a:off x="8550482" y="3090354"/>
              <a:ext cx="3501916" cy="1323607"/>
            </a:xfrm>
            <a:prstGeom prst="rect">
              <a:avLst/>
            </a:prstGeom>
            <a:ln>
              <a:noFill/>
            </a:ln>
          </p:spPr>
          <p:txBody>
            <a:bodyPr wrap="square">
              <a:spAutoFit/>
            </a:bodyPr>
            <a:lstStyle/>
            <a:p>
              <a:pPr algn="ctr"/>
              <a:r>
                <a:rPr lang="en-US" sz="1951" spc="-30" dirty="0">
                  <a:solidFill>
                    <a:srgbClr val="6B6F71"/>
                  </a:solidFill>
                  <a:cs typeface="Arial" panose="020B0604020202020204" pitchFamily="34" charset="0"/>
                </a:rPr>
                <a:t>Composite First Year Retention Rate 2018</a:t>
              </a:r>
            </a:p>
            <a:p>
              <a:pPr algn="ctr"/>
              <a:r>
                <a:rPr lang="en-US" sz="1951" spc="-30" dirty="0">
                  <a:solidFill>
                    <a:srgbClr val="6B6F71"/>
                  </a:solidFill>
                  <a:cs typeface="Arial" panose="020B0604020202020204" pitchFamily="34" charset="0"/>
                </a:rPr>
                <a:t> </a:t>
              </a:r>
            </a:p>
          </p:txBody>
        </p:sp>
        <p:sp>
          <p:nvSpPr>
            <p:cNvPr id="31" name="Rectangle 30">
              <a:extLst>
                <a:ext uri="{FF2B5EF4-FFF2-40B4-BE49-F238E27FC236}">
                  <a16:creationId xmlns:a16="http://schemas.microsoft.com/office/drawing/2014/main" id="{185EE453-D4C1-423A-80B9-398DE5BE0598}"/>
                </a:ext>
              </a:extLst>
            </p:cNvPr>
            <p:cNvSpPr/>
            <p:nvPr/>
          </p:nvSpPr>
          <p:spPr>
            <a:xfrm>
              <a:off x="8950799" y="1640027"/>
              <a:ext cx="3144304" cy="1354292"/>
            </a:xfrm>
            <a:prstGeom prst="rect">
              <a:avLst/>
            </a:prstGeom>
            <a:ln>
              <a:noFill/>
            </a:ln>
          </p:spPr>
          <p:txBody>
            <a:bodyPr wrap="square">
              <a:spAutoFit/>
            </a:bodyPr>
            <a:lstStyle/>
            <a:p>
              <a:pPr algn="ctr"/>
              <a:r>
                <a:rPr lang="en-US" sz="6002" spc="-30" dirty="0">
                  <a:cs typeface="Arial" panose="020B0604020202020204" pitchFamily="34" charset="0"/>
                </a:rPr>
                <a:t>35.4%</a:t>
              </a:r>
              <a:endParaRPr lang="en-US" sz="6002" spc="-30" dirty="0">
                <a:solidFill>
                  <a:srgbClr val="6B6F71"/>
                </a:solidFill>
                <a:cs typeface="Arial" panose="020B0604020202020204" pitchFamily="34" charset="0"/>
              </a:endParaRPr>
            </a:p>
          </p:txBody>
        </p:sp>
        <p:grpSp>
          <p:nvGrpSpPr>
            <p:cNvPr id="32" name="Group 31">
              <a:extLst>
                <a:ext uri="{FF2B5EF4-FFF2-40B4-BE49-F238E27FC236}">
                  <a16:creationId xmlns:a16="http://schemas.microsoft.com/office/drawing/2014/main" id="{D70FFD73-2E59-4692-B5E0-D5A891DF9764}"/>
                </a:ext>
              </a:extLst>
            </p:cNvPr>
            <p:cNvGrpSpPr/>
            <p:nvPr/>
          </p:nvGrpSpPr>
          <p:grpSpPr>
            <a:xfrm>
              <a:off x="8747139" y="2884910"/>
              <a:ext cx="3108602" cy="78556"/>
              <a:chOff x="188128" y="2514579"/>
              <a:chExt cx="3108602" cy="78556"/>
            </a:xfrm>
          </p:grpSpPr>
          <p:cxnSp>
            <p:nvCxnSpPr>
              <p:cNvPr id="33" name="Straight Connector 32">
                <a:extLst>
                  <a:ext uri="{FF2B5EF4-FFF2-40B4-BE49-F238E27FC236}">
                    <a16:creationId xmlns:a16="http://schemas.microsoft.com/office/drawing/2014/main" id="{27251FBF-D198-4AD4-9B31-B163DC803CEC}"/>
                  </a:ext>
                </a:extLst>
              </p:cNvPr>
              <p:cNvCxnSpPr/>
              <p:nvPr/>
            </p:nvCxnSpPr>
            <p:spPr>
              <a:xfrm>
                <a:off x="188128" y="2593135"/>
                <a:ext cx="3108602" cy="0"/>
              </a:xfrm>
              <a:prstGeom prst="line">
                <a:avLst/>
              </a:prstGeom>
              <a:noFill/>
              <a:ln w="14288" cap="flat">
                <a:solidFill>
                  <a:schemeClr val="tx2"/>
                </a:solidFill>
                <a:prstDash val="solid"/>
                <a:miter lim="800000"/>
                <a:headEnd/>
                <a:tailEnd/>
              </a:ln>
              <a:extLst>
                <a:ext uri="{909E8E84-426E-40dd-AFC4-6F175D3DCCD1}">
                  <a14:hiddenFill xmlns="" xmlns:a14="http://schemas.microsoft.com/office/drawing/2010/main">
                    <a:noFill/>
                  </a14:hiddenFill>
                </a:ext>
              </a:extLst>
            </p:spPr>
          </p:cxnSp>
          <p:sp>
            <p:nvSpPr>
              <p:cNvPr id="34" name="Isosceles Triangle 9">
                <a:extLst>
                  <a:ext uri="{FF2B5EF4-FFF2-40B4-BE49-F238E27FC236}">
                    <a16:creationId xmlns:a16="http://schemas.microsoft.com/office/drawing/2014/main" id="{B73E5901-4207-40D3-85C7-C29E1A358E63}"/>
                  </a:ext>
                </a:extLst>
              </p:cNvPr>
              <p:cNvSpPr/>
              <p:nvPr/>
            </p:nvSpPr>
            <p:spPr>
              <a:xfrm rot="10800000" flipV="1">
                <a:off x="3208161" y="2514579"/>
                <a:ext cx="88569" cy="78555"/>
              </a:xfrm>
              <a:prstGeom prst="triangle">
                <a:avLst>
                  <a:gd name="adj" fmla="val 0"/>
                </a:avLst>
              </a:prstGeom>
              <a:solidFill>
                <a:schemeClr val="tx2"/>
              </a:solidFill>
            </p:spPr>
            <p:txBody>
              <a:bodyPr wrap="square" rtlCol="0" anchor="ctr">
                <a:noAutofit/>
              </a:bodyPr>
              <a:lstStyle/>
              <a:p>
                <a:pPr algn="ctr">
                  <a:lnSpc>
                    <a:spcPct val="90000"/>
                  </a:lnSpc>
                </a:pPr>
                <a:endParaRPr lang="en-US" sz="2101" dirty="0">
                  <a:solidFill>
                    <a:schemeClr val="bg1"/>
                  </a:solidFill>
                </a:endParaRPr>
              </a:p>
            </p:txBody>
          </p:sp>
        </p:grpSp>
      </p:grpSp>
      <p:sp>
        <p:nvSpPr>
          <p:cNvPr id="3" name="Arrow: Right 2">
            <a:extLst>
              <a:ext uri="{FF2B5EF4-FFF2-40B4-BE49-F238E27FC236}">
                <a16:creationId xmlns:a16="http://schemas.microsoft.com/office/drawing/2014/main" id="{AF33A9B8-CD6B-4282-B85B-603088CFF21D}"/>
              </a:ext>
            </a:extLst>
          </p:cNvPr>
          <p:cNvSpPr/>
          <p:nvPr/>
        </p:nvSpPr>
        <p:spPr>
          <a:xfrm>
            <a:off x="4082796" y="2993651"/>
            <a:ext cx="978408" cy="484632"/>
          </a:xfrm>
          <a:prstGeom prst="rightArrow">
            <a:avLst/>
          </a:prstGeom>
          <a:solidFill>
            <a:schemeClr val="accent2"/>
          </a:solidFill>
          <a:ln>
            <a:solidFill>
              <a:schemeClr val="accent2"/>
            </a:solidFill>
          </a:ln>
        </p:spPr>
        <p:txBody>
          <a:bodyPr wrap="square" rtlCol="0" anchor="ctr">
            <a:spAutoFit/>
          </a:bodyPr>
          <a:lstStyle/>
          <a:p>
            <a:pPr algn="ctr">
              <a:lnSpc>
                <a:spcPct val="90000"/>
              </a:lnSpc>
            </a:pPr>
            <a:endParaRPr lang="en-US" sz="2800" dirty="0">
              <a:solidFill>
                <a:schemeClr val="bg1"/>
              </a:solidFill>
            </a:endParaRPr>
          </a:p>
        </p:txBody>
      </p:sp>
      <p:sp>
        <p:nvSpPr>
          <p:cNvPr id="4" name="Slide Number Placeholder 3">
            <a:extLst>
              <a:ext uri="{FF2B5EF4-FFF2-40B4-BE49-F238E27FC236}">
                <a16:creationId xmlns:a16="http://schemas.microsoft.com/office/drawing/2014/main" id="{5D6EB2DD-35C1-41FE-B34D-D8D49C68B24F}"/>
              </a:ext>
            </a:extLst>
          </p:cNvPr>
          <p:cNvSpPr>
            <a:spLocks noGrp="1"/>
          </p:cNvSpPr>
          <p:nvPr>
            <p:ph type="sldNum" sz="quarter" idx="4"/>
          </p:nvPr>
        </p:nvSpPr>
        <p:spPr/>
        <p:txBody>
          <a:bodyPr/>
          <a:lstStyle/>
          <a:p>
            <a:fld id="{AFA3DF0E-6FFC-4732-8936-A3B925CCE365}" type="slidenum">
              <a:rPr lang="en-US" smtClean="0"/>
              <a:pPr/>
              <a:t>28</a:t>
            </a:fld>
            <a:endParaRPr lang="en-US" dirty="0"/>
          </a:p>
        </p:txBody>
      </p:sp>
    </p:spTree>
    <p:extLst>
      <p:ext uri="{BB962C8B-B14F-4D97-AF65-F5344CB8AC3E}">
        <p14:creationId xmlns:p14="http://schemas.microsoft.com/office/powerpoint/2010/main" val="135454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542C4D3-0D0A-4322-A9B6-A7C1CCE397B2}"/>
              </a:ext>
            </a:extLst>
          </p:cNvPr>
          <p:cNvSpPr txBox="1">
            <a:spLocks/>
          </p:cNvSpPr>
          <p:nvPr/>
        </p:nvSpPr>
        <p:spPr>
          <a:xfrm flipH="1">
            <a:off x="367748" y="412631"/>
            <a:ext cx="8408504" cy="877824"/>
          </a:xfrm>
          <a:prstGeom prst="rect">
            <a:avLst/>
          </a:prstGeom>
        </p:spPr>
        <p:txBody>
          <a:bodyPr>
            <a:normAutofit/>
          </a:bodyPr>
          <a:lstStyle>
            <a:lvl1pPr marL="0" marR="0" indent="0" algn="l" defTabSz="342892" rtl="0" eaLnBrk="1" fontAlgn="base" latinLnBrk="0" hangingPunct="1">
              <a:lnSpc>
                <a:spcPct val="100000"/>
              </a:lnSpc>
              <a:spcBef>
                <a:spcPct val="0"/>
              </a:spcBef>
              <a:spcAft>
                <a:spcPct val="0"/>
              </a:spcAft>
              <a:buClrTx/>
              <a:buSzTx/>
              <a:buFontTx/>
              <a:buNone/>
              <a:tabLst/>
              <a:defRPr sz="2400" b="0" i="0" kern="1200" cap="none" spc="15" baseline="0">
                <a:solidFill>
                  <a:schemeClr val="tx2"/>
                </a:solidFill>
                <a:latin typeface="Arial"/>
                <a:ea typeface="HelveticaNeueLT Std Med Cn" panose="020B0606030502030204" pitchFamily="34" charset="0"/>
                <a:cs typeface="HelveticaNeueLT Std Med Cn" panose="020B0606030502030204" pitchFamily="34" charset="0"/>
              </a:defRPr>
            </a:lvl1pPr>
            <a:lvl2pPr algn="l" defTabSz="342892" rtl="0" fontAlgn="base">
              <a:spcBef>
                <a:spcPct val="0"/>
              </a:spcBef>
              <a:spcAft>
                <a:spcPct val="0"/>
              </a:spcAft>
              <a:defRPr sz="1950" b="1">
                <a:solidFill>
                  <a:srgbClr val="5BAC35"/>
                </a:solidFill>
                <a:latin typeface="Arial Narrow" pitchFamily="34" charset="0"/>
              </a:defRPr>
            </a:lvl2pPr>
            <a:lvl3pPr algn="l" defTabSz="342892" rtl="0" fontAlgn="base">
              <a:spcBef>
                <a:spcPct val="0"/>
              </a:spcBef>
              <a:spcAft>
                <a:spcPct val="0"/>
              </a:spcAft>
              <a:defRPr sz="1950" b="1">
                <a:solidFill>
                  <a:srgbClr val="5BAC35"/>
                </a:solidFill>
                <a:latin typeface="Arial Narrow" pitchFamily="34" charset="0"/>
              </a:defRPr>
            </a:lvl3pPr>
            <a:lvl4pPr algn="l" defTabSz="342892" rtl="0" fontAlgn="base">
              <a:spcBef>
                <a:spcPct val="0"/>
              </a:spcBef>
              <a:spcAft>
                <a:spcPct val="0"/>
              </a:spcAft>
              <a:defRPr sz="1950" b="1">
                <a:solidFill>
                  <a:srgbClr val="5BAC35"/>
                </a:solidFill>
                <a:latin typeface="Arial Narrow" pitchFamily="34" charset="0"/>
              </a:defRPr>
            </a:lvl4pPr>
            <a:lvl5pPr algn="l" defTabSz="342892" rtl="0" fontAlgn="base">
              <a:spcBef>
                <a:spcPct val="0"/>
              </a:spcBef>
              <a:spcAft>
                <a:spcPct val="0"/>
              </a:spcAft>
              <a:defRPr sz="1950" b="1">
                <a:solidFill>
                  <a:srgbClr val="5BAC35"/>
                </a:solidFill>
                <a:latin typeface="Arial Narrow" pitchFamily="34" charset="0"/>
              </a:defRPr>
            </a:lvl5pPr>
            <a:lvl6pPr marL="342892" algn="l" defTabSz="342892" rtl="0" fontAlgn="base">
              <a:spcBef>
                <a:spcPct val="0"/>
              </a:spcBef>
              <a:spcAft>
                <a:spcPct val="0"/>
              </a:spcAft>
              <a:defRPr sz="1950" b="1">
                <a:solidFill>
                  <a:srgbClr val="5BAC35"/>
                </a:solidFill>
                <a:latin typeface="Arial Narrow" pitchFamily="34" charset="0"/>
              </a:defRPr>
            </a:lvl6pPr>
            <a:lvl7pPr marL="685783" algn="l" defTabSz="342892" rtl="0" fontAlgn="base">
              <a:spcBef>
                <a:spcPct val="0"/>
              </a:spcBef>
              <a:spcAft>
                <a:spcPct val="0"/>
              </a:spcAft>
              <a:defRPr sz="1950" b="1">
                <a:solidFill>
                  <a:srgbClr val="5BAC35"/>
                </a:solidFill>
                <a:latin typeface="Arial Narrow" pitchFamily="34" charset="0"/>
              </a:defRPr>
            </a:lvl7pPr>
            <a:lvl8pPr marL="1028674" algn="l" defTabSz="342892" rtl="0" fontAlgn="base">
              <a:spcBef>
                <a:spcPct val="0"/>
              </a:spcBef>
              <a:spcAft>
                <a:spcPct val="0"/>
              </a:spcAft>
              <a:defRPr sz="1950" b="1">
                <a:solidFill>
                  <a:srgbClr val="5BAC35"/>
                </a:solidFill>
                <a:latin typeface="Arial Narrow" pitchFamily="34" charset="0"/>
              </a:defRPr>
            </a:lvl8pPr>
            <a:lvl9pPr marL="1371564" algn="l" defTabSz="342892" rtl="0" fontAlgn="base">
              <a:spcBef>
                <a:spcPct val="0"/>
              </a:spcBef>
              <a:spcAft>
                <a:spcPct val="0"/>
              </a:spcAft>
              <a:defRPr sz="1950" b="1">
                <a:solidFill>
                  <a:srgbClr val="5BAC35"/>
                </a:solidFill>
                <a:latin typeface="Arial Narrow" pitchFamily="34" charset="0"/>
              </a:defRPr>
            </a:lvl9pPr>
          </a:lstStyle>
          <a:p>
            <a:r>
              <a:rPr lang="en-US" spc="-30" dirty="0">
                <a:solidFill>
                  <a:srgbClr val="58595B"/>
                </a:solidFill>
                <a:latin typeface="+mn-lt"/>
                <a:ea typeface="+mn-ea"/>
                <a:cs typeface="Arial" panose="020B0604020202020204" pitchFamily="34" charset="0"/>
              </a:rPr>
              <a:t>First Year Retention Rate of New </a:t>
            </a:r>
            <a:r>
              <a:rPr lang="en-US" u="sng" spc="-30" dirty="0">
                <a:solidFill>
                  <a:srgbClr val="58595B"/>
                </a:solidFill>
                <a:latin typeface="+mn-lt"/>
                <a:ea typeface="+mn-ea"/>
                <a:cs typeface="Arial" panose="020B0604020202020204" pitchFamily="34" charset="0"/>
              </a:rPr>
              <a:t>Single Gift </a:t>
            </a:r>
            <a:r>
              <a:rPr lang="en-US" spc="-30" dirty="0">
                <a:solidFill>
                  <a:srgbClr val="58595B"/>
                </a:solidFill>
                <a:latin typeface="+mn-lt"/>
                <a:ea typeface="+mn-ea"/>
                <a:cs typeface="Arial" panose="020B0604020202020204" pitchFamily="34" charset="0"/>
              </a:rPr>
              <a:t>Donors </a:t>
            </a:r>
            <a:r>
              <a:rPr lang="en-US" u="sng" spc="-30" dirty="0">
                <a:solidFill>
                  <a:srgbClr val="58595B"/>
                </a:solidFill>
                <a:latin typeface="+mn-lt"/>
                <a:ea typeface="+mn-ea"/>
                <a:cs typeface="Arial" panose="020B0604020202020204" pitchFamily="34" charset="0"/>
              </a:rPr>
              <a:t>Declined</a:t>
            </a:r>
            <a:r>
              <a:rPr lang="en-US" spc="-30" dirty="0">
                <a:solidFill>
                  <a:srgbClr val="58595B"/>
                </a:solidFill>
                <a:latin typeface="+mn-lt"/>
                <a:ea typeface="+mn-ea"/>
                <a:cs typeface="Arial" panose="020B0604020202020204" pitchFamily="34" charset="0"/>
              </a:rPr>
              <a:t> in 2018.</a:t>
            </a:r>
            <a:endParaRPr lang="en-US" u="sng" spc="-30" dirty="0">
              <a:solidFill>
                <a:srgbClr val="58595B"/>
              </a:solidFill>
              <a:latin typeface="+mn-lt"/>
              <a:ea typeface="+mn-ea"/>
              <a:cs typeface="Arial" panose="020B0604020202020204" pitchFamily="34" charset="0"/>
            </a:endParaRPr>
          </a:p>
        </p:txBody>
      </p:sp>
      <p:grpSp>
        <p:nvGrpSpPr>
          <p:cNvPr id="20" name="Group 19">
            <a:extLst>
              <a:ext uri="{FF2B5EF4-FFF2-40B4-BE49-F238E27FC236}">
                <a16:creationId xmlns:a16="http://schemas.microsoft.com/office/drawing/2014/main" id="{6B9B2BC4-57F4-496E-9E13-5CD48B732D85}"/>
              </a:ext>
            </a:extLst>
          </p:cNvPr>
          <p:cNvGrpSpPr/>
          <p:nvPr/>
        </p:nvGrpSpPr>
        <p:grpSpPr>
          <a:xfrm>
            <a:off x="841398" y="2534442"/>
            <a:ext cx="2627121" cy="2691349"/>
            <a:chOff x="4814227" y="1626784"/>
            <a:chExt cx="3501916" cy="3587529"/>
          </a:xfrm>
        </p:grpSpPr>
        <p:sp>
          <p:nvSpPr>
            <p:cNvPr id="21" name="Rectangle 20">
              <a:extLst>
                <a:ext uri="{FF2B5EF4-FFF2-40B4-BE49-F238E27FC236}">
                  <a16:creationId xmlns:a16="http://schemas.microsoft.com/office/drawing/2014/main" id="{AA276668-31E3-434C-B697-B8E702E707BF}"/>
                </a:ext>
              </a:extLst>
            </p:cNvPr>
            <p:cNvSpPr/>
            <p:nvPr/>
          </p:nvSpPr>
          <p:spPr>
            <a:xfrm>
              <a:off x="4814227" y="3090354"/>
              <a:ext cx="3501916" cy="2123959"/>
            </a:xfrm>
            <a:prstGeom prst="rect">
              <a:avLst/>
            </a:prstGeom>
            <a:ln>
              <a:noFill/>
            </a:ln>
          </p:spPr>
          <p:txBody>
            <a:bodyPr wrap="square">
              <a:spAutoFit/>
            </a:bodyPr>
            <a:lstStyle/>
            <a:p>
              <a:pPr algn="ctr"/>
              <a:r>
                <a:rPr lang="en-US" sz="1951" spc="-30" dirty="0">
                  <a:solidFill>
                    <a:srgbClr val="6B6F71"/>
                  </a:solidFill>
                  <a:cs typeface="Arial" panose="020B0604020202020204" pitchFamily="34" charset="0"/>
                </a:rPr>
                <a:t>Composite First Year Retention Rate for Single Gift Donors 2017</a:t>
              </a:r>
            </a:p>
            <a:p>
              <a:pPr algn="ctr"/>
              <a:r>
                <a:rPr lang="en-US" sz="1951" spc="-30" dirty="0">
                  <a:solidFill>
                    <a:srgbClr val="6B6F71"/>
                  </a:solidFill>
                  <a:cs typeface="Arial" panose="020B0604020202020204" pitchFamily="34" charset="0"/>
                </a:rPr>
                <a:t> </a:t>
              </a:r>
            </a:p>
          </p:txBody>
        </p:sp>
        <p:sp>
          <p:nvSpPr>
            <p:cNvPr id="23" name="Rectangle 22">
              <a:extLst>
                <a:ext uri="{FF2B5EF4-FFF2-40B4-BE49-F238E27FC236}">
                  <a16:creationId xmlns:a16="http://schemas.microsoft.com/office/drawing/2014/main" id="{418E481C-1D1C-4B7A-98E0-A3D4F6E46E11}"/>
                </a:ext>
              </a:extLst>
            </p:cNvPr>
            <p:cNvSpPr/>
            <p:nvPr/>
          </p:nvSpPr>
          <p:spPr>
            <a:xfrm>
              <a:off x="5010884" y="1626784"/>
              <a:ext cx="3144305" cy="1354292"/>
            </a:xfrm>
            <a:prstGeom prst="rect">
              <a:avLst/>
            </a:prstGeom>
            <a:ln>
              <a:noFill/>
            </a:ln>
          </p:spPr>
          <p:txBody>
            <a:bodyPr wrap="square">
              <a:spAutoFit/>
            </a:bodyPr>
            <a:lstStyle/>
            <a:p>
              <a:pPr algn="ctr"/>
              <a:r>
                <a:rPr lang="en-US" sz="6002" spc="-30" dirty="0">
                  <a:cs typeface="Arial" panose="020B0604020202020204" pitchFamily="34" charset="0"/>
                </a:rPr>
                <a:t>30.8%</a:t>
              </a:r>
              <a:endParaRPr lang="en-US" sz="6002" spc="-30" dirty="0">
                <a:solidFill>
                  <a:srgbClr val="6B6F71"/>
                </a:solidFill>
                <a:cs typeface="Arial" panose="020B0604020202020204" pitchFamily="34" charset="0"/>
              </a:endParaRPr>
            </a:p>
          </p:txBody>
        </p:sp>
        <p:grpSp>
          <p:nvGrpSpPr>
            <p:cNvPr id="26" name="Group 25">
              <a:extLst>
                <a:ext uri="{FF2B5EF4-FFF2-40B4-BE49-F238E27FC236}">
                  <a16:creationId xmlns:a16="http://schemas.microsoft.com/office/drawing/2014/main" id="{694A8CBA-E35E-4CD3-B00D-BA988177E6E8}"/>
                </a:ext>
              </a:extLst>
            </p:cNvPr>
            <p:cNvGrpSpPr/>
            <p:nvPr/>
          </p:nvGrpSpPr>
          <p:grpSpPr>
            <a:xfrm>
              <a:off x="5010884" y="2884910"/>
              <a:ext cx="3108602" cy="78556"/>
              <a:chOff x="188128" y="2514579"/>
              <a:chExt cx="3108602" cy="78556"/>
            </a:xfrm>
          </p:grpSpPr>
          <p:cxnSp>
            <p:nvCxnSpPr>
              <p:cNvPr id="27" name="Straight Connector 26">
                <a:extLst>
                  <a:ext uri="{FF2B5EF4-FFF2-40B4-BE49-F238E27FC236}">
                    <a16:creationId xmlns:a16="http://schemas.microsoft.com/office/drawing/2014/main" id="{286276DD-6CA6-464E-8E74-BA0AB0AA03BE}"/>
                  </a:ext>
                </a:extLst>
              </p:cNvPr>
              <p:cNvCxnSpPr/>
              <p:nvPr/>
            </p:nvCxnSpPr>
            <p:spPr>
              <a:xfrm>
                <a:off x="188128" y="2593135"/>
                <a:ext cx="3108602" cy="0"/>
              </a:xfrm>
              <a:prstGeom prst="line">
                <a:avLst/>
              </a:prstGeom>
              <a:noFill/>
              <a:ln w="14288" cap="flat">
                <a:solidFill>
                  <a:schemeClr val="tx2"/>
                </a:solidFill>
                <a:prstDash val="solid"/>
                <a:miter lim="800000"/>
                <a:headEnd/>
                <a:tailEnd/>
              </a:ln>
              <a:extLst>
                <a:ext uri="{909E8E84-426E-40dd-AFC4-6F175D3DCCD1}">
                  <a14:hiddenFill xmlns="" xmlns:a14="http://schemas.microsoft.com/office/drawing/2010/main">
                    <a:noFill/>
                  </a14:hiddenFill>
                </a:ext>
              </a:extLst>
            </p:spPr>
          </p:cxnSp>
          <p:sp>
            <p:nvSpPr>
              <p:cNvPr id="28" name="Isosceles Triangle 9">
                <a:extLst>
                  <a:ext uri="{FF2B5EF4-FFF2-40B4-BE49-F238E27FC236}">
                    <a16:creationId xmlns:a16="http://schemas.microsoft.com/office/drawing/2014/main" id="{EEB3082C-7C45-4826-B26F-BAF37BAD00AF}"/>
                  </a:ext>
                </a:extLst>
              </p:cNvPr>
              <p:cNvSpPr/>
              <p:nvPr/>
            </p:nvSpPr>
            <p:spPr>
              <a:xfrm rot="10800000" flipV="1">
                <a:off x="3208161" y="2514579"/>
                <a:ext cx="88569" cy="78555"/>
              </a:xfrm>
              <a:prstGeom prst="triangle">
                <a:avLst>
                  <a:gd name="adj" fmla="val 0"/>
                </a:avLst>
              </a:prstGeom>
              <a:solidFill>
                <a:schemeClr val="tx2"/>
              </a:solidFill>
            </p:spPr>
            <p:txBody>
              <a:bodyPr wrap="square" rtlCol="0" anchor="ctr">
                <a:noAutofit/>
              </a:bodyPr>
              <a:lstStyle/>
              <a:p>
                <a:pPr algn="ctr">
                  <a:lnSpc>
                    <a:spcPct val="90000"/>
                  </a:lnSpc>
                </a:pPr>
                <a:endParaRPr lang="en-US" sz="2101" dirty="0">
                  <a:solidFill>
                    <a:schemeClr val="bg1"/>
                  </a:solidFill>
                </a:endParaRPr>
              </a:p>
            </p:txBody>
          </p:sp>
        </p:grpSp>
      </p:grpSp>
      <p:grpSp>
        <p:nvGrpSpPr>
          <p:cNvPr id="29" name="Group 28">
            <a:extLst>
              <a:ext uri="{FF2B5EF4-FFF2-40B4-BE49-F238E27FC236}">
                <a16:creationId xmlns:a16="http://schemas.microsoft.com/office/drawing/2014/main" id="{F4BDD37F-DBBD-41F4-8E1E-B2E25F61FA90}"/>
              </a:ext>
            </a:extLst>
          </p:cNvPr>
          <p:cNvGrpSpPr/>
          <p:nvPr/>
        </p:nvGrpSpPr>
        <p:grpSpPr>
          <a:xfrm>
            <a:off x="5495913" y="2544377"/>
            <a:ext cx="2659158" cy="2681414"/>
            <a:chOff x="8550482" y="1640027"/>
            <a:chExt cx="3544621" cy="3574286"/>
          </a:xfrm>
        </p:grpSpPr>
        <p:sp>
          <p:nvSpPr>
            <p:cNvPr id="30" name="Rectangle 29">
              <a:extLst>
                <a:ext uri="{FF2B5EF4-FFF2-40B4-BE49-F238E27FC236}">
                  <a16:creationId xmlns:a16="http://schemas.microsoft.com/office/drawing/2014/main" id="{FC11BC26-0376-4708-BC71-96CF1F53161F}"/>
                </a:ext>
              </a:extLst>
            </p:cNvPr>
            <p:cNvSpPr/>
            <p:nvPr/>
          </p:nvSpPr>
          <p:spPr>
            <a:xfrm>
              <a:off x="8550482" y="3090354"/>
              <a:ext cx="3501916" cy="2123959"/>
            </a:xfrm>
            <a:prstGeom prst="rect">
              <a:avLst/>
            </a:prstGeom>
            <a:ln>
              <a:noFill/>
            </a:ln>
          </p:spPr>
          <p:txBody>
            <a:bodyPr wrap="square">
              <a:spAutoFit/>
            </a:bodyPr>
            <a:lstStyle/>
            <a:p>
              <a:pPr algn="ctr"/>
              <a:r>
                <a:rPr lang="en-US" sz="1951" spc="-30" dirty="0">
                  <a:solidFill>
                    <a:srgbClr val="6B6F71"/>
                  </a:solidFill>
                  <a:cs typeface="Arial" panose="020B0604020202020204" pitchFamily="34" charset="0"/>
                </a:rPr>
                <a:t>Composite First Year Retention Rate for Single Gift Donors 2018</a:t>
              </a:r>
            </a:p>
            <a:p>
              <a:pPr algn="ctr"/>
              <a:r>
                <a:rPr lang="en-US" sz="1951" spc="-30" dirty="0">
                  <a:solidFill>
                    <a:srgbClr val="6B6F71"/>
                  </a:solidFill>
                  <a:cs typeface="Arial" panose="020B0604020202020204" pitchFamily="34" charset="0"/>
                </a:rPr>
                <a:t> </a:t>
              </a:r>
            </a:p>
          </p:txBody>
        </p:sp>
        <p:sp>
          <p:nvSpPr>
            <p:cNvPr id="31" name="Rectangle 30">
              <a:extLst>
                <a:ext uri="{FF2B5EF4-FFF2-40B4-BE49-F238E27FC236}">
                  <a16:creationId xmlns:a16="http://schemas.microsoft.com/office/drawing/2014/main" id="{185EE453-D4C1-423A-80B9-398DE5BE0598}"/>
                </a:ext>
              </a:extLst>
            </p:cNvPr>
            <p:cNvSpPr/>
            <p:nvPr/>
          </p:nvSpPr>
          <p:spPr>
            <a:xfrm>
              <a:off x="8950799" y="1640027"/>
              <a:ext cx="3144304" cy="1354292"/>
            </a:xfrm>
            <a:prstGeom prst="rect">
              <a:avLst/>
            </a:prstGeom>
            <a:ln>
              <a:noFill/>
            </a:ln>
          </p:spPr>
          <p:txBody>
            <a:bodyPr wrap="square">
              <a:spAutoFit/>
            </a:bodyPr>
            <a:lstStyle/>
            <a:p>
              <a:pPr algn="ctr"/>
              <a:r>
                <a:rPr lang="en-US" sz="6002" spc="-30" dirty="0">
                  <a:cs typeface="Arial" panose="020B0604020202020204" pitchFamily="34" charset="0"/>
                </a:rPr>
                <a:t>26.3%</a:t>
              </a:r>
              <a:endParaRPr lang="en-US" sz="6002" spc="-30" dirty="0">
                <a:solidFill>
                  <a:srgbClr val="6B6F71"/>
                </a:solidFill>
                <a:cs typeface="Arial" panose="020B0604020202020204" pitchFamily="34" charset="0"/>
              </a:endParaRPr>
            </a:p>
          </p:txBody>
        </p:sp>
        <p:grpSp>
          <p:nvGrpSpPr>
            <p:cNvPr id="32" name="Group 31">
              <a:extLst>
                <a:ext uri="{FF2B5EF4-FFF2-40B4-BE49-F238E27FC236}">
                  <a16:creationId xmlns:a16="http://schemas.microsoft.com/office/drawing/2014/main" id="{D70FFD73-2E59-4692-B5E0-D5A891DF9764}"/>
                </a:ext>
              </a:extLst>
            </p:cNvPr>
            <p:cNvGrpSpPr/>
            <p:nvPr/>
          </p:nvGrpSpPr>
          <p:grpSpPr>
            <a:xfrm>
              <a:off x="8747139" y="2884910"/>
              <a:ext cx="3108602" cy="78556"/>
              <a:chOff x="188128" y="2514579"/>
              <a:chExt cx="3108602" cy="78556"/>
            </a:xfrm>
          </p:grpSpPr>
          <p:cxnSp>
            <p:nvCxnSpPr>
              <p:cNvPr id="33" name="Straight Connector 32">
                <a:extLst>
                  <a:ext uri="{FF2B5EF4-FFF2-40B4-BE49-F238E27FC236}">
                    <a16:creationId xmlns:a16="http://schemas.microsoft.com/office/drawing/2014/main" id="{27251FBF-D198-4AD4-9B31-B163DC803CEC}"/>
                  </a:ext>
                </a:extLst>
              </p:cNvPr>
              <p:cNvCxnSpPr/>
              <p:nvPr/>
            </p:nvCxnSpPr>
            <p:spPr>
              <a:xfrm>
                <a:off x="188128" y="2593135"/>
                <a:ext cx="3108602" cy="0"/>
              </a:xfrm>
              <a:prstGeom prst="line">
                <a:avLst/>
              </a:prstGeom>
              <a:noFill/>
              <a:ln w="14288" cap="flat">
                <a:solidFill>
                  <a:schemeClr val="tx2"/>
                </a:solidFill>
                <a:prstDash val="solid"/>
                <a:miter lim="800000"/>
                <a:headEnd/>
                <a:tailEnd/>
              </a:ln>
              <a:extLst>
                <a:ext uri="{909E8E84-426E-40dd-AFC4-6F175D3DCCD1}">
                  <a14:hiddenFill xmlns="" xmlns:a14="http://schemas.microsoft.com/office/drawing/2010/main">
                    <a:noFill/>
                  </a14:hiddenFill>
                </a:ext>
              </a:extLst>
            </p:spPr>
          </p:cxnSp>
          <p:sp>
            <p:nvSpPr>
              <p:cNvPr id="34" name="Isosceles Triangle 9">
                <a:extLst>
                  <a:ext uri="{FF2B5EF4-FFF2-40B4-BE49-F238E27FC236}">
                    <a16:creationId xmlns:a16="http://schemas.microsoft.com/office/drawing/2014/main" id="{B73E5901-4207-40D3-85C7-C29E1A358E63}"/>
                  </a:ext>
                </a:extLst>
              </p:cNvPr>
              <p:cNvSpPr/>
              <p:nvPr/>
            </p:nvSpPr>
            <p:spPr>
              <a:xfrm rot="10800000" flipV="1">
                <a:off x="3208161" y="2514579"/>
                <a:ext cx="88569" cy="78555"/>
              </a:xfrm>
              <a:prstGeom prst="triangle">
                <a:avLst>
                  <a:gd name="adj" fmla="val 0"/>
                </a:avLst>
              </a:prstGeom>
              <a:solidFill>
                <a:schemeClr val="tx2"/>
              </a:solidFill>
            </p:spPr>
            <p:txBody>
              <a:bodyPr wrap="square" rtlCol="0" anchor="ctr">
                <a:noAutofit/>
              </a:bodyPr>
              <a:lstStyle/>
              <a:p>
                <a:pPr algn="ctr">
                  <a:lnSpc>
                    <a:spcPct val="90000"/>
                  </a:lnSpc>
                </a:pPr>
                <a:endParaRPr lang="en-US" sz="2101" dirty="0">
                  <a:solidFill>
                    <a:schemeClr val="bg1"/>
                  </a:solidFill>
                </a:endParaRPr>
              </a:p>
            </p:txBody>
          </p:sp>
        </p:grpSp>
      </p:grpSp>
      <p:sp>
        <p:nvSpPr>
          <p:cNvPr id="3" name="Arrow: Right 2">
            <a:extLst>
              <a:ext uri="{FF2B5EF4-FFF2-40B4-BE49-F238E27FC236}">
                <a16:creationId xmlns:a16="http://schemas.microsoft.com/office/drawing/2014/main" id="{AF33A9B8-CD6B-4282-B85B-603088CFF21D}"/>
              </a:ext>
            </a:extLst>
          </p:cNvPr>
          <p:cNvSpPr/>
          <p:nvPr/>
        </p:nvSpPr>
        <p:spPr>
          <a:xfrm>
            <a:off x="4082796" y="2993651"/>
            <a:ext cx="978408" cy="484632"/>
          </a:xfrm>
          <a:prstGeom prst="rightArrow">
            <a:avLst/>
          </a:prstGeom>
          <a:solidFill>
            <a:schemeClr val="accent4"/>
          </a:solidFill>
          <a:ln>
            <a:solidFill>
              <a:schemeClr val="accent4"/>
            </a:solidFill>
          </a:ln>
        </p:spPr>
        <p:txBody>
          <a:bodyPr wrap="square" rtlCol="0" anchor="ctr">
            <a:spAutoFit/>
          </a:bodyPr>
          <a:lstStyle/>
          <a:p>
            <a:pPr algn="ctr">
              <a:lnSpc>
                <a:spcPct val="90000"/>
              </a:lnSpc>
            </a:pPr>
            <a:endParaRPr lang="en-US" sz="2800" dirty="0">
              <a:solidFill>
                <a:schemeClr val="bg1"/>
              </a:solidFill>
            </a:endParaRPr>
          </a:p>
        </p:txBody>
      </p:sp>
      <p:sp>
        <p:nvSpPr>
          <p:cNvPr id="4" name="Slide Number Placeholder 3">
            <a:extLst>
              <a:ext uri="{FF2B5EF4-FFF2-40B4-BE49-F238E27FC236}">
                <a16:creationId xmlns:a16="http://schemas.microsoft.com/office/drawing/2014/main" id="{D5CD749C-FC3D-4527-A5BE-555F50EFEB0A}"/>
              </a:ext>
            </a:extLst>
          </p:cNvPr>
          <p:cNvSpPr>
            <a:spLocks noGrp="1"/>
          </p:cNvSpPr>
          <p:nvPr>
            <p:ph type="sldNum" sz="quarter" idx="4"/>
          </p:nvPr>
        </p:nvSpPr>
        <p:spPr/>
        <p:txBody>
          <a:bodyPr/>
          <a:lstStyle/>
          <a:p>
            <a:fld id="{AFA3DF0E-6FFC-4732-8936-A3B925CCE365}" type="slidenum">
              <a:rPr lang="en-US" smtClean="0"/>
              <a:pPr/>
              <a:t>29</a:t>
            </a:fld>
            <a:endParaRPr lang="en-US" dirty="0"/>
          </a:p>
        </p:txBody>
      </p:sp>
    </p:spTree>
    <p:extLst>
      <p:ext uri="{BB962C8B-B14F-4D97-AF65-F5344CB8AC3E}">
        <p14:creationId xmlns:p14="http://schemas.microsoft.com/office/powerpoint/2010/main" val="170625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15E51E9-388E-8040-813C-4CF78408919E}"/>
              </a:ext>
            </a:extLst>
          </p:cNvPr>
          <p:cNvSpPr>
            <a:spLocks noGrp="1"/>
          </p:cNvSpPr>
          <p:nvPr>
            <p:ph type="body" sz="quarter" idx="10"/>
          </p:nvPr>
        </p:nvSpPr>
        <p:spPr/>
        <p:txBody>
          <a:bodyPr/>
          <a:lstStyle/>
          <a:p>
            <a:r>
              <a:rPr lang="en-US" dirty="0"/>
              <a:t>The Fundraising Landscape</a:t>
            </a:r>
          </a:p>
        </p:txBody>
      </p:sp>
    </p:spTree>
    <p:extLst>
      <p:ext uri="{BB962C8B-B14F-4D97-AF65-F5344CB8AC3E}">
        <p14:creationId xmlns:p14="http://schemas.microsoft.com/office/powerpoint/2010/main" val="206552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63096" y="247511"/>
            <a:ext cx="8449599" cy="877824"/>
          </a:xfrm>
        </p:spPr>
        <p:txBody>
          <a:bodyPr>
            <a:normAutofit fontScale="90000"/>
          </a:bodyPr>
          <a:lstStyle/>
          <a:p>
            <a:r>
              <a:rPr lang="en-US" sz="2700" spc="-30" dirty="0">
                <a:solidFill>
                  <a:srgbClr val="58595B"/>
                </a:solidFill>
                <a:latin typeface="+mn-lt"/>
                <a:ea typeface="+mn-ea"/>
                <a:cs typeface="Arial" panose="020B0604020202020204" pitchFamily="34" charset="0"/>
              </a:rPr>
              <a:t>Median </a:t>
            </a:r>
            <a:r>
              <a:rPr lang="en-US" sz="2700" u="sng" spc="-30" dirty="0">
                <a:solidFill>
                  <a:srgbClr val="58595B"/>
                </a:solidFill>
                <a:latin typeface="+mn-lt"/>
                <a:ea typeface="+mn-ea"/>
                <a:cs typeface="Arial" panose="020B0604020202020204" pitchFamily="34" charset="0"/>
              </a:rPr>
              <a:t>Month 13 Donor Retention</a:t>
            </a:r>
            <a:r>
              <a:rPr lang="en-US" sz="2700" spc="-30" dirty="0">
                <a:solidFill>
                  <a:srgbClr val="58595B"/>
                </a:solidFill>
                <a:latin typeface="+mn-lt"/>
                <a:ea typeface="+mn-ea"/>
                <a:cs typeface="Arial" panose="020B0604020202020204" pitchFamily="34" charset="0"/>
              </a:rPr>
              <a:t> Rate for Recurring Acquired Donors </a:t>
            </a:r>
            <a:r>
              <a:rPr lang="en-US" sz="2700" u="sng" spc="-30" dirty="0">
                <a:solidFill>
                  <a:srgbClr val="58595B"/>
                </a:solidFill>
                <a:latin typeface="+mn-lt"/>
                <a:ea typeface="+mn-ea"/>
                <a:cs typeface="Arial" panose="020B0604020202020204" pitchFamily="34" charset="0"/>
              </a:rPr>
              <a:t>Increased</a:t>
            </a:r>
            <a:r>
              <a:rPr lang="en-US" sz="2700" spc="-30" dirty="0">
                <a:solidFill>
                  <a:srgbClr val="58595B"/>
                </a:solidFill>
                <a:latin typeface="+mn-lt"/>
                <a:ea typeface="+mn-ea"/>
                <a:cs typeface="Arial" panose="020B0604020202020204" pitchFamily="34" charset="0"/>
              </a:rPr>
              <a:t> in 2018, driving stable First-Year Retention Rates Overall. </a:t>
            </a:r>
          </a:p>
        </p:txBody>
      </p:sp>
      <p:graphicFrame>
        <p:nvGraphicFramePr>
          <p:cNvPr id="5" name="Chart 4">
            <a:extLst>
              <a:ext uri="{FF2B5EF4-FFF2-40B4-BE49-F238E27FC236}">
                <a16:creationId xmlns:a16="http://schemas.microsoft.com/office/drawing/2014/main" id="{FA5CF230-037D-4D5B-94C8-0F013B020938}"/>
              </a:ext>
            </a:extLst>
          </p:cNvPr>
          <p:cNvGraphicFramePr/>
          <p:nvPr>
            <p:extLst/>
          </p:nvPr>
        </p:nvGraphicFramePr>
        <p:xfrm>
          <a:off x="1341120" y="1656522"/>
          <a:ext cx="5945556" cy="3769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23CD0B67-DD27-4907-8148-82BA8A17162A}"/>
              </a:ext>
            </a:extLst>
          </p:cNvPr>
          <p:cNvGraphicFramePr>
            <a:graphicFrameLocks noGrp="1"/>
          </p:cNvGraphicFramePr>
          <p:nvPr>
            <p:extLst/>
          </p:nvPr>
        </p:nvGraphicFramePr>
        <p:xfrm>
          <a:off x="1341120" y="5573831"/>
          <a:ext cx="5945555" cy="277000"/>
        </p:xfrm>
        <a:graphic>
          <a:graphicData uri="http://schemas.openxmlformats.org/drawingml/2006/table">
            <a:tbl>
              <a:tblPr firstRow="1" bandRow="1">
                <a:tableStyleId>{7DF18680-E054-41AD-8BC1-D1AEF772440D}</a:tableStyleId>
              </a:tblPr>
              <a:tblGrid>
                <a:gridCol w="1189111">
                  <a:extLst>
                    <a:ext uri="{9D8B030D-6E8A-4147-A177-3AD203B41FA5}">
                      <a16:colId xmlns:a16="http://schemas.microsoft.com/office/drawing/2014/main" val="2120380423"/>
                    </a:ext>
                  </a:extLst>
                </a:gridCol>
                <a:gridCol w="1189111">
                  <a:extLst>
                    <a:ext uri="{9D8B030D-6E8A-4147-A177-3AD203B41FA5}">
                      <a16:colId xmlns:a16="http://schemas.microsoft.com/office/drawing/2014/main" val="677793715"/>
                    </a:ext>
                  </a:extLst>
                </a:gridCol>
                <a:gridCol w="1189111">
                  <a:extLst>
                    <a:ext uri="{9D8B030D-6E8A-4147-A177-3AD203B41FA5}">
                      <a16:colId xmlns:a16="http://schemas.microsoft.com/office/drawing/2014/main" val="783277667"/>
                    </a:ext>
                  </a:extLst>
                </a:gridCol>
                <a:gridCol w="1189111">
                  <a:extLst>
                    <a:ext uri="{9D8B030D-6E8A-4147-A177-3AD203B41FA5}">
                      <a16:colId xmlns:a16="http://schemas.microsoft.com/office/drawing/2014/main" val="4056815067"/>
                    </a:ext>
                  </a:extLst>
                </a:gridCol>
                <a:gridCol w="1189111">
                  <a:extLst>
                    <a:ext uri="{9D8B030D-6E8A-4147-A177-3AD203B41FA5}">
                      <a16:colId xmlns:a16="http://schemas.microsoft.com/office/drawing/2014/main" val="73399300"/>
                    </a:ext>
                  </a:extLst>
                </a:gridCol>
              </a:tblGrid>
              <a:tr h="277000">
                <a:tc>
                  <a:txBody>
                    <a:bodyPr/>
                    <a:lstStyle/>
                    <a:p>
                      <a:pPr algn="ctr"/>
                      <a:r>
                        <a:rPr lang="en-US" sz="1200" dirty="0"/>
                        <a:t>3,184</a:t>
                      </a:r>
                    </a:p>
                  </a:txBody>
                  <a:tcPr/>
                </a:tc>
                <a:tc>
                  <a:txBody>
                    <a:bodyPr/>
                    <a:lstStyle/>
                    <a:p>
                      <a:pPr algn="ctr"/>
                      <a:r>
                        <a:rPr lang="en-US" sz="1200" dirty="0"/>
                        <a:t>4,948</a:t>
                      </a:r>
                    </a:p>
                  </a:txBody>
                  <a:tcPr/>
                </a:tc>
                <a:tc>
                  <a:txBody>
                    <a:bodyPr/>
                    <a:lstStyle/>
                    <a:p>
                      <a:pPr algn="ctr"/>
                      <a:r>
                        <a:rPr lang="en-US" sz="1200" dirty="0"/>
                        <a:t>6,630</a:t>
                      </a:r>
                    </a:p>
                  </a:txBody>
                  <a:tcPr/>
                </a:tc>
                <a:tc>
                  <a:txBody>
                    <a:bodyPr/>
                    <a:lstStyle/>
                    <a:p>
                      <a:pPr algn="ctr"/>
                      <a:r>
                        <a:rPr lang="en-US" sz="1200" dirty="0"/>
                        <a:t>6,709</a:t>
                      </a:r>
                    </a:p>
                  </a:txBody>
                  <a:tcPr/>
                </a:tc>
                <a:tc>
                  <a:txBody>
                    <a:bodyPr/>
                    <a:lstStyle/>
                    <a:p>
                      <a:pPr algn="ctr"/>
                      <a:r>
                        <a:rPr lang="en-US" sz="1200" dirty="0"/>
                        <a:t>9,518</a:t>
                      </a:r>
                    </a:p>
                  </a:txBody>
                  <a:tcPr/>
                </a:tc>
                <a:extLst>
                  <a:ext uri="{0D108BD9-81ED-4DB2-BD59-A6C34878D82A}">
                    <a16:rowId xmlns:a16="http://schemas.microsoft.com/office/drawing/2014/main" val="709431758"/>
                  </a:ext>
                </a:extLst>
              </a:tr>
            </a:tbl>
          </a:graphicData>
        </a:graphic>
      </p:graphicFrame>
      <p:sp>
        <p:nvSpPr>
          <p:cNvPr id="12" name="TextBox 11">
            <a:extLst>
              <a:ext uri="{FF2B5EF4-FFF2-40B4-BE49-F238E27FC236}">
                <a16:creationId xmlns:a16="http://schemas.microsoft.com/office/drawing/2014/main" id="{9EE5B11E-6346-4300-B54B-EF52D91F3CE9}"/>
              </a:ext>
            </a:extLst>
          </p:cNvPr>
          <p:cNvSpPr txBox="1"/>
          <p:nvPr/>
        </p:nvSpPr>
        <p:spPr>
          <a:xfrm>
            <a:off x="2191242" y="6096564"/>
            <a:ext cx="5095434" cy="276999"/>
          </a:xfrm>
          <a:prstGeom prst="rect">
            <a:avLst/>
          </a:prstGeom>
          <a:noFill/>
        </p:spPr>
        <p:txBody>
          <a:bodyPr wrap="none" rtlCol="0">
            <a:spAutoFit/>
          </a:bodyPr>
          <a:lstStyle/>
          <a:p>
            <a:r>
              <a:rPr lang="en-US" sz="1200" dirty="0">
                <a:solidFill>
                  <a:srgbClr val="6B6F71"/>
                </a:solidFill>
              </a:rPr>
              <a:t>Median Number of New Recurring-Acquired Donors to Retain Each Year</a:t>
            </a:r>
          </a:p>
        </p:txBody>
      </p:sp>
      <p:pic>
        <p:nvPicPr>
          <p:cNvPr id="7" name="Picture 6">
            <a:extLst>
              <a:ext uri="{FF2B5EF4-FFF2-40B4-BE49-F238E27FC236}">
                <a16:creationId xmlns:a16="http://schemas.microsoft.com/office/drawing/2014/main" id="{0E461236-C360-4A94-8CF4-BC65735BEEDA}"/>
              </a:ext>
            </a:extLst>
          </p:cNvPr>
          <p:cNvPicPr>
            <a:picLocks noChangeAspect="1"/>
          </p:cNvPicPr>
          <p:nvPr/>
        </p:nvPicPr>
        <p:blipFill>
          <a:blip r:embed="rId4"/>
          <a:stretch>
            <a:fillRect/>
          </a:stretch>
        </p:blipFill>
        <p:spPr>
          <a:xfrm>
            <a:off x="6161667" y="5905102"/>
            <a:ext cx="1275453" cy="135919"/>
          </a:xfrm>
          <a:prstGeom prst="rect">
            <a:avLst/>
          </a:prstGeom>
        </p:spPr>
      </p:pic>
      <p:sp>
        <p:nvSpPr>
          <p:cNvPr id="4" name="Slide Number Placeholder 3">
            <a:extLst>
              <a:ext uri="{FF2B5EF4-FFF2-40B4-BE49-F238E27FC236}">
                <a16:creationId xmlns:a16="http://schemas.microsoft.com/office/drawing/2014/main" id="{2486BC9C-32CE-4104-BA2B-D1EC8ED52491}"/>
              </a:ext>
            </a:extLst>
          </p:cNvPr>
          <p:cNvSpPr>
            <a:spLocks noGrp="1"/>
          </p:cNvSpPr>
          <p:nvPr>
            <p:ph type="sldNum" sz="quarter" idx="10"/>
          </p:nvPr>
        </p:nvSpPr>
        <p:spPr/>
        <p:txBody>
          <a:bodyPr/>
          <a:lstStyle/>
          <a:p>
            <a:fld id="{AFA3DF0E-6FFC-4732-8936-A3B925CCE365}" type="slidenum">
              <a:rPr lang="en-US" smtClean="0"/>
              <a:pPr/>
              <a:t>30</a:t>
            </a:fld>
            <a:endParaRPr lang="en-US" dirty="0"/>
          </a:p>
        </p:txBody>
      </p:sp>
    </p:spTree>
    <p:extLst>
      <p:ext uri="{BB962C8B-B14F-4D97-AF65-F5344CB8AC3E}">
        <p14:creationId xmlns:p14="http://schemas.microsoft.com/office/powerpoint/2010/main" val="31250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14F3-3F24-4159-B014-6224AAD34DCF}"/>
              </a:ext>
            </a:extLst>
          </p:cNvPr>
          <p:cNvSpPr>
            <a:spLocks noGrp="1"/>
          </p:cNvSpPr>
          <p:nvPr>
            <p:ph type="title"/>
          </p:nvPr>
        </p:nvSpPr>
        <p:spPr>
          <a:xfrm flipH="1">
            <a:off x="337080" y="291474"/>
            <a:ext cx="8303623" cy="582675"/>
          </a:xfrm>
        </p:spPr>
        <p:txBody>
          <a:bodyPr>
            <a:noAutofit/>
          </a:bodyPr>
          <a:lstStyle/>
          <a:p>
            <a:pPr defTabSz="457200"/>
            <a:r>
              <a:rPr lang="en-US" spc="-30" dirty="0">
                <a:solidFill>
                  <a:srgbClr val="58595B"/>
                </a:solidFill>
                <a:latin typeface="+mn-lt"/>
                <a:ea typeface="+mn-ea"/>
                <a:cs typeface="Arial"/>
              </a:rPr>
              <a:t>The </a:t>
            </a:r>
            <a:r>
              <a:rPr lang="en-US" u="sng" spc="-30" dirty="0">
                <a:solidFill>
                  <a:srgbClr val="58595B"/>
                </a:solidFill>
                <a:latin typeface="+mn-lt"/>
                <a:ea typeface="+mn-ea"/>
                <a:cs typeface="Arial"/>
              </a:rPr>
              <a:t>Median Month 13 </a:t>
            </a:r>
            <a:r>
              <a:rPr lang="en-US" spc="-30" dirty="0">
                <a:solidFill>
                  <a:srgbClr val="58595B"/>
                </a:solidFill>
                <a:latin typeface="+mn-lt"/>
                <a:ea typeface="+mn-ea"/>
                <a:cs typeface="Arial"/>
              </a:rPr>
              <a:t>Donor Retention Rate reached new highs for most </a:t>
            </a:r>
            <a:r>
              <a:rPr lang="en-US" u="sng" spc="-30" dirty="0">
                <a:solidFill>
                  <a:srgbClr val="58595B"/>
                </a:solidFill>
                <a:latin typeface="+mn-lt"/>
                <a:ea typeface="+mn-ea"/>
                <a:cs typeface="Arial"/>
              </a:rPr>
              <a:t>sectors</a:t>
            </a:r>
            <a:r>
              <a:rPr lang="en-US" spc="-30" dirty="0">
                <a:solidFill>
                  <a:srgbClr val="58595B"/>
                </a:solidFill>
                <a:latin typeface="+mn-lt"/>
                <a:ea typeface="+mn-ea"/>
                <a:cs typeface="Arial"/>
              </a:rPr>
              <a:t> in 2018. </a:t>
            </a:r>
          </a:p>
        </p:txBody>
      </p:sp>
      <p:pic>
        <p:nvPicPr>
          <p:cNvPr id="3" name="Picture 2">
            <a:extLst>
              <a:ext uri="{FF2B5EF4-FFF2-40B4-BE49-F238E27FC236}">
                <a16:creationId xmlns:a16="http://schemas.microsoft.com/office/drawing/2014/main" id="{22D756DB-0D14-4FA5-AB8C-687467F6DFBE}"/>
              </a:ext>
            </a:extLst>
          </p:cNvPr>
          <p:cNvPicPr>
            <a:picLocks noChangeAspect="1"/>
          </p:cNvPicPr>
          <p:nvPr/>
        </p:nvPicPr>
        <p:blipFill rotWithShape="1">
          <a:blip r:embed="rId2"/>
          <a:srcRect b="4027"/>
          <a:stretch/>
        </p:blipFill>
        <p:spPr>
          <a:xfrm>
            <a:off x="337080" y="1182849"/>
            <a:ext cx="8366383" cy="4764943"/>
          </a:xfrm>
          <a:prstGeom prst="rect">
            <a:avLst/>
          </a:prstGeom>
        </p:spPr>
      </p:pic>
      <p:pic>
        <p:nvPicPr>
          <p:cNvPr id="4" name="Picture 3">
            <a:extLst>
              <a:ext uri="{FF2B5EF4-FFF2-40B4-BE49-F238E27FC236}">
                <a16:creationId xmlns:a16="http://schemas.microsoft.com/office/drawing/2014/main" id="{4CEF6DCC-B74D-49AD-8F84-58AA1C829836}"/>
              </a:ext>
            </a:extLst>
          </p:cNvPr>
          <p:cNvPicPr>
            <a:picLocks noChangeAspect="1"/>
          </p:cNvPicPr>
          <p:nvPr/>
        </p:nvPicPr>
        <p:blipFill>
          <a:blip r:embed="rId3"/>
          <a:stretch>
            <a:fillRect/>
          </a:stretch>
        </p:blipFill>
        <p:spPr>
          <a:xfrm>
            <a:off x="7365250" y="5947792"/>
            <a:ext cx="1275453" cy="135919"/>
          </a:xfrm>
          <a:prstGeom prst="rect">
            <a:avLst/>
          </a:prstGeom>
        </p:spPr>
      </p:pic>
      <p:cxnSp>
        <p:nvCxnSpPr>
          <p:cNvPr id="5" name="Straight Arrow Connector 4">
            <a:extLst>
              <a:ext uri="{FF2B5EF4-FFF2-40B4-BE49-F238E27FC236}">
                <a16:creationId xmlns:a16="http://schemas.microsoft.com/office/drawing/2014/main" id="{AF7F8AF2-4344-4F93-A2BC-2196A41F7897}"/>
              </a:ext>
            </a:extLst>
          </p:cNvPr>
          <p:cNvCxnSpPr>
            <a:cxnSpLocks/>
          </p:cNvCxnSpPr>
          <p:nvPr/>
        </p:nvCxnSpPr>
        <p:spPr>
          <a:xfrm flipV="1">
            <a:off x="669146" y="2816087"/>
            <a:ext cx="1212663" cy="1"/>
          </a:xfrm>
          <a:prstGeom prst="straightConnector1">
            <a:avLst/>
          </a:prstGeom>
          <a:noFill/>
          <a:ln w="38100" cap="flat">
            <a:solidFill>
              <a:schemeClr val="accent2"/>
            </a:solidFill>
            <a:prstDash val="solid"/>
            <a:miter lim="800000"/>
            <a:headEnd/>
            <a:tailEnd type="triangle"/>
          </a:ln>
          <a:extLst>
            <a:ext uri="{909E8E84-426E-40DD-AFC4-6F175D3DCCD1}">
              <a14:hiddenFill xmlns:a14="http://schemas.microsoft.com/office/drawing/2010/main">
                <a:noFill/>
              </a14:hiddenFill>
            </a:ext>
          </a:extLst>
        </p:spPr>
      </p:cxnSp>
      <p:sp>
        <p:nvSpPr>
          <p:cNvPr id="7" name="Slide Number Placeholder 6">
            <a:extLst>
              <a:ext uri="{FF2B5EF4-FFF2-40B4-BE49-F238E27FC236}">
                <a16:creationId xmlns:a16="http://schemas.microsoft.com/office/drawing/2014/main" id="{D57B5ADF-2196-4483-BFA3-8B0884EEDA3C}"/>
              </a:ext>
            </a:extLst>
          </p:cNvPr>
          <p:cNvSpPr>
            <a:spLocks noGrp="1"/>
          </p:cNvSpPr>
          <p:nvPr>
            <p:ph type="sldNum" sz="quarter" idx="10"/>
          </p:nvPr>
        </p:nvSpPr>
        <p:spPr/>
        <p:txBody>
          <a:bodyPr/>
          <a:lstStyle/>
          <a:p>
            <a:fld id="{AFA3DF0E-6FFC-4732-8936-A3B925CCE365}" type="slidenum">
              <a:rPr lang="en-US" smtClean="0"/>
              <a:pPr/>
              <a:t>31</a:t>
            </a:fld>
            <a:endParaRPr lang="en-US" dirty="0"/>
          </a:p>
        </p:txBody>
      </p:sp>
    </p:spTree>
    <p:extLst>
      <p:ext uri="{BB962C8B-B14F-4D97-AF65-F5344CB8AC3E}">
        <p14:creationId xmlns:p14="http://schemas.microsoft.com/office/powerpoint/2010/main" val="25963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15E51E9-388E-8040-813C-4CF78408919E}"/>
              </a:ext>
            </a:extLst>
          </p:cNvPr>
          <p:cNvSpPr>
            <a:spLocks noGrp="1"/>
          </p:cNvSpPr>
          <p:nvPr>
            <p:ph type="body" sz="quarter" idx="10"/>
          </p:nvPr>
        </p:nvSpPr>
        <p:spPr/>
        <p:txBody>
          <a:bodyPr/>
          <a:lstStyle/>
          <a:p>
            <a:pPr>
              <a:spcBef>
                <a:spcPts val="600"/>
              </a:spcBef>
              <a:defRPr/>
            </a:pPr>
            <a:r>
              <a:rPr lang="en-US" sz="3200" i="1" dirty="0">
                <a:cs typeface="Arial Narrow Bold"/>
              </a:rPr>
              <a:t>donor</a:t>
            </a:r>
            <a:r>
              <a:rPr lang="en-US" sz="3200" dirty="0">
                <a:cs typeface="Arial Narrow Bold"/>
              </a:rPr>
              <a:t>Centrics™ </a:t>
            </a:r>
          </a:p>
          <a:p>
            <a:pPr>
              <a:spcBef>
                <a:spcPts val="600"/>
              </a:spcBef>
              <a:defRPr/>
            </a:pPr>
            <a:r>
              <a:rPr lang="en-US" sz="3200" dirty="0">
                <a:cs typeface="Arial Narrow Bold"/>
              </a:rPr>
              <a:t>Sector findings</a:t>
            </a:r>
          </a:p>
        </p:txBody>
      </p:sp>
    </p:spTree>
    <p:extLst>
      <p:ext uri="{BB962C8B-B14F-4D97-AF65-F5344CB8AC3E}">
        <p14:creationId xmlns:p14="http://schemas.microsoft.com/office/powerpoint/2010/main" val="18901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008" y="160313"/>
            <a:ext cx="4799712" cy="523220"/>
          </a:xfrm>
          <a:prstGeom prst="rect">
            <a:avLst/>
          </a:prstGeom>
        </p:spPr>
        <p:txBody>
          <a:bodyPr wrap="none">
            <a:spAutoFit/>
          </a:bodyPr>
          <a:lstStyle/>
          <a:p>
            <a:r>
              <a:rPr lang="en-US" sz="2800" b="1" dirty="0">
                <a:solidFill>
                  <a:schemeClr val="tx2"/>
                </a:solidFill>
              </a:rPr>
              <a:t>Q4 2018 Summary Results </a:t>
            </a:r>
          </a:p>
        </p:txBody>
      </p:sp>
      <p:sp>
        <p:nvSpPr>
          <p:cNvPr id="7" name="TextBox 6"/>
          <p:cNvSpPr txBox="1"/>
          <p:nvPr/>
        </p:nvSpPr>
        <p:spPr>
          <a:xfrm>
            <a:off x="285008" y="949911"/>
            <a:ext cx="8495687" cy="4770537"/>
          </a:xfrm>
          <a:prstGeom prst="rect">
            <a:avLst/>
          </a:prstGeom>
          <a:noFill/>
        </p:spPr>
        <p:txBody>
          <a:bodyPr wrap="square" rtlCol="0">
            <a:spAutoFit/>
          </a:bodyPr>
          <a:lstStyle/>
          <a:p>
            <a:r>
              <a:rPr lang="en-US" sz="1600" dirty="0">
                <a:solidFill>
                  <a:schemeClr val="tx2"/>
                </a:solidFill>
              </a:rPr>
              <a:t>The </a:t>
            </a:r>
            <a:r>
              <a:rPr lang="en-US" sz="1600" b="1" dirty="0">
                <a:solidFill>
                  <a:schemeClr val="accent2"/>
                </a:solidFill>
              </a:rPr>
              <a:t>animal welfare </a:t>
            </a:r>
            <a:r>
              <a:rPr lang="en-US" sz="1600" dirty="0">
                <a:solidFill>
                  <a:schemeClr val="tx2"/>
                </a:solidFill>
              </a:rPr>
              <a:t>and </a:t>
            </a:r>
            <a:r>
              <a:rPr lang="en-US" sz="1600" b="1" dirty="0">
                <a:solidFill>
                  <a:schemeClr val="accent2"/>
                </a:solidFill>
              </a:rPr>
              <a:t>arts and culture </a:t>
            </a:r>
            <a:r>
              <a:rPr lang="en-US" sz="1600" dirty="0">
                <a:solidFill>
                  <a:schemeClr val="tx2"/>
                </a:solidFill>
              </a:rPr>
              <a:t>sectors had arguably the strongest performances in the index in 2018. Both had small declines in overall donors and essentially flat growth in revenue at a time when all other sectors had significantly larger declines in both areas. It did not appear that either sector was significantly affected by the 2016 presidential election. </a:t>
            </a:r>
          </a:p>
          <a:p>
            <a:endParaRPr lang="en-US" sz="1600" dirty="0">
              <a:solidFill>
                <a:schemeClr val="tx2"/>
              </a:solidFill>
            </a:endParaRPr>
          </a:p>
          <a:p>
            <a:r>
              <a:rPr lang="en-US" sz="1600" dirty="0">
                <a:solidFill>
                  <a:schemeClr val="tx2"/>
                </a:solidFill>
              </a:rPr>
              <a:t>The </a:t>
            </a:r>
            <a:r>
              <a:rPr lang="en-US" sz="1600" b="1" dirty="0">
                <a:solidFill>
                  <a:schemeClr val="accent2"/>
                </a:solidFill>
              </a:rPr>
              <a:t>human services </a:t>
            </a:r>
            <a:r>
              <a:rPr lang="en-US" sz="1600" dirty="0">
                <a:solidFill>
                  <a:schemeClr val="tx2"/>
                </a:solidFill>
              </a:rPr>
              <a:t>sector had continued donor losses and little change in revenue.</a:t>
            </a:r>
          </a:p>
          <a:p>
            <a:endParaRPr lang="en-US" sz="1600" dirty="0">
              <a:solidFill>
                <a:schemeClr val="tx2"/>
              </a:solidFill>
            </a:endParaRPr>
          </a:p>
          <a:p>
            <a:r>
              <a:rPr lang="en-US" sz="1600" dirty="0">
                <a:solidFill>
                  <a:schemeClr val="tx2"/>
                </a:solidFill>
              </a:rPr>
              <a:t>The</a:t>
            </a:r>
            <a:r>
              <a:rPr lang="en-US" sz="1600" b="1" dirty="0">
                <a:solidFill>
                  <a:schemeClr val="tx2"/>
                </a:solidFill>
              </a:rPr>
              <a:t> </a:t>
            </a:r>
            <a:r>
              <a:rPr lang="en-US" sz="1600" b="1" dirty="0">
                <a:solidFill>
                  <a:schemeClr val="accent2"/>
                </a:solidFill>
              </a:rPr>
              <a:t>environmental</a:t>
            </a:r>
            <a:r>
              <a:rPr lang="en-US" sz="1600" b="1" dirty="0">
                <a:solidFill>
                  <a:schemeClr val="tx2"/>
                </a:solidFill>
              </a:rPr>
              <a:t> </a:t>
            </a:r>
            <a:r>
              <a:rPr lang="en-US" sz="1600" dirty="0">
                <a:solidFill>
                  <a:schemeClr val="tx2"/>
                </a:solidFill>
              </a:rPr>
              <a:t>and </a:t>
            </a:r>
            <a:r>
              <a:rPr lang="en-US" sz="1600" b="1" dirty="0">
                <a:solidFill>
                  <a:schemeClr val="accent2"/>
                </a:solidFill>
              </a:rPr>
              <a:t>societal benefit </a:t>
            </a:r>
            <a:r>
              <a:rPr lang="en-US" sz="1600" dirty="0">
                <a:solidFill>
                  <a:schemeClr val="tx2"/>
                </a:solidFill>
              </a:rPr>
              <a:t>sectors had large decreases in most key metrics in 2018. For both sectors, these declines come after significant growth in 2017—likely due to donors’ unease about the policies of the presidential administration—and are likely a return to more normal giving, rather than a real cause for concern.</a:t>
            </a:r>
          </a:p>
          <a:p>
            <a:endParaRPr lang="en-US" sz="1600" dirty="0">
              <a:solidFill>
                <a:schemeClr val="tx2"/>
              </a:solidFill>
            </a:endParaRPr>
          </a:p>
          <a:p>
            <a:r>
              <a:rPr lang="en-US" sz="1600" dirty="0">
                <a:solidFill>
                  <a:schemeClr val="tx2"/>
                </a:solidFill>
              </a:rPr>
              <a:t>For the </a:t>
            </a:r>
            <a:r>
              <a:rPr lang="en-US" sz="1600" b="1" dirty="0">
                <a:solidFill>
                  <a:schemeClr val="accent2"/>
                </a:solidFill>
              </a:rPr>
              <a:t>relief</a:t>
            </a:r>
            <a:r>
              <a:rPr lang="en-US" sz="1600" dirty="0">
                <a:solidFill>
                  <a:schemeClr val="tx2"/>
                </a:solidFill>
              </a:rPr>
              <a:t> sector, 2017 included significant giving associated with three Caribbean hurricanes, while 2018 was relatively free of large-scale natural disasters. As a result, relief organizations had declines in most measures this year. </a:t>
            </a:r>
          </a:p>
          <a:p>
            <a:endParaRPr lang="en-US" sz="1600" dirty="0">
              <a:solidFill>
                <a:schemeClr val="tx2"/>
              </a:solidFill>
            </a:endParaRPr>
          </a:p>
          <a:p>
            <a:r>
              <a:rPr lang="en-US" sz="1600" dirty="0">
                <a:solidFill>
                  <a:schemeClr val="tx2"/>
                </a:solidFill>
              </a:rPr>
              <a:t>After experiencing moderate growth in most metrics in 2017, the </a:t>
            </a:r>
            <a:r>
              <a:rPr lang="en-US" sz="1600" b="1" dirty="0">
                <a:solidFill>
                  <a:schemeClr val="accent2"/>
                </a:solidFill>
              </a:rPr>
              <a:t>health</a:t>
            </a:r>
            <a:r>
              <a:rPr lang="en-US" sz="1600" dirty="0">
                <a:solidFill>
                  <a:schemeClr val="tx2"/>
                </a:solidFill>
              </a:rPr>
              <a:t> sector appears to have returned to the declines we have seen more typically for these organizations over the past decade.</a:t>
            </a:r>
          </a:p>
        </p:txBody>
      </p:sp>
      <p:sp>
        <p:nvSpPr>
          <p:cNvPr id="3" name="Slide Number Placeholder 2">
            <a:extLst>
              <a:ext uri="{FF2B5EF4-FFF2-40B4-BE49-F238E27FC236}">
                <a16:creationId xmlns:a16="http://schemas.microsoft.com/office/drawing/2014/main" id="{617547B9-2B51-4849-A666-D29A77BA97B6}"/>
              </a:ext>
            </a:extLst>
          </p:cNvPr>
          <p:cNvSpPr>
            <a:spLocks noGrp="1"/>
          </p:cNvSpPr>
          <p:nvPr>
            <p:ph type="sldNum" sz="quarter" idx="4"/>
          </p:nvPr>
        </p:nvSpPr>
        <p:spPr/>
        <p:txBody>
          <a:bodyPr/>
          <a:lstStyle/>
          <a:p>
            <a:fld id="{AFA3DF0E-6FFC-4732-8936-A3B925CCE365}" type="slidenum">
              <a:rPr lang="en-US" smtClean="0"/>
              <a:pPr/>
              <a:t>33</a:t>
            </a:fld>
            <a:endParaRPr lang="en-US" dirty="0"/>
          </a:p>
        </p:txBody>
      </p:sp>
    </p:spTree>
    <p:extLst>
      <p:ext uri="{BB962C8B-B14F-4D97-AF65-F5344CB8AC3E}">
        <p14:creationId xmlns:p14="http://schemas.microsoft.com/office/powerpoint/2010/main" val="1993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BCFCF2-4FEC-4251-9B0B-4C8355E37C02}"/>
              </a:ext>
            </a:extLst>
          </p:cNvPr>
          <p:cNvSpPr>
            <a:spLocks noGrp="1"/>
          </p:cNvSpPr>
          <p:nvPr>
            <p:ph type="sldNum" sz="quarter" idx="4"/>
          </p:nvPr>
        </p:nvSpPr>
        <p:spPr/>
        <p:txBody>
          <a:bodyPr/>
          <a:lstStyle/>
          <a:p>
            <a:fld id="{AFA3DF0E-6FFC-4732-8936-A3B925CCE365}" type="slidenum">
              <a:rPr lang="en-US" smtClean="0"/>
              <a:pPr/>
              <a:t>34</a:t>
            </a:fld>
            <a:endParaRPr lang="en-US" dirty="0"/>
          </a:p>
        </p:txBody>
      </p:sp>
      <p:pic>
        <p:nvPicPr>
          <p:cNvPr id="4" name="Picture 3">
            <a:extLst>
              <a:ext uri="{FF2B5EF4-FFF2-40B4-BE49-F238E27FC236}">
                <a16:creationId xmlns:a16="http://schemas.microsoft.com/office/drawing/2014/main" id="{4712FEBC-8654-4E0F-B130-7C3A48F9BAE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 y="323591"/>
            <a:ext cx="8595360" cy="5669280"/>
          </a:xfrm>
          <a:prstGeom prst="rect">
            <a:avLst/>
          </a:prstGeom>
          <a:noFill/>
          <a:ln>
            <a:noFill/>
          </a:ln>
        </p:spPr>
      </p:pic>
    </p:spTree>
    <p:extLst>
      <p:ext uri="{BB962C8B-B14F-4D97-AF65-F5344CB8AC3E}">
        <p14:creationId xmlns:p14="http://schemas.microsoft.com/office/powerpoint/2010/main" val="169895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BCFCF2-4FEC-4251-9B0B-4C8355E37C02}"/>
              </a:ext>
            </a:extLst>
          </p:cNvPr>
          <p:cNvSpPr>
            <a:spLocks noGrp="1"/>
          </p:cNvSpPr>
          <p:nvPr>
            <p:ph type="sldNum" sz="quarter" idx="4"/>
          </p:nvPr>
        </p:nvSpPr>
        <p:spPr/>
        <p:txBody>
          <a:bodyPr/>
          <a:lstStyle/>
          <a:p>
            <a:fld id="{AFA3DF0E-6FFC-4732-8936-A3B925CCE365}" type="slidenum">
              <a:rPr lang="en-US" smtClean="0"/>
              <a:pPr/>
              <a:t>35</a:t>
            </a:fld>
            <a:endParaRPr lang="en-US" dirty="0"/>
          </a:p>
        </p:txBody>
      </p:sp>
      <p:pic>
        <p:nvPicPr>
          <p:cNvPr id="4" name="Picture 3">
            <a:extLst>
              <a:ext uri="{FF2B5EF4-FFF2-40B4-BE49-F238E27FC236}">
                <a16:creationId xmlns:a16="http://schemas.microsoft.com/office/drawing/2014/main" id="{CC2A5358-61E6-4D04-880F-0B8273FF5C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 y="389578"/>
            <a:ext cx="8595360" cy="5669280"/>
          </a:xfrm>
          <a:prstGeom prst="rect">
            <a:avLst/>
          </a:prstGeom>
          <a:noFill/>
          <a:ln>
            <a:noFill/>
          </a:ln>
        </p:spPr>
      </p:pic>
    </p:spTree>
    <p:extLst>
      <p:ext uri="{BB962C8B-B14F-4D97-AF65-F5344CB8AC3E}">
        <p14:creationId xmlns:p14="http://schemas.microsoft.com/office/powerpoint/2010/main" val="7533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BCFCF2-4FEC-4251-9B0B-4C8355E37C02}"/>
              </a:ext>
            </a:extLst>
          </p:cNvPr>
          <p:cNvSpPr>
            <a:spLocks noGrp="1"/>
          </p:cNvSpPr>
          <p:nvPr>
            <p:ph type="sldNum" sz="quarter" idx="4"/>
          </p:nvPr>
        </p:nvSpPr>
        <p:spPr/>
        <p:txBody>
          <a:bodyPr/>
          <a:lstStyle/>
          <a:p>
            <a:fld id="{AFA3DF0E-6FFC-4732-8936-A3B925CCE365}" type="slidenum">
              <a:rPr lang="en-US" smtClean="0"/>
              <a:pPr/>
              <a:t>36</a:t>
            </a:fld>
            <a:endParaRPr lang="en-US" dirty="0"/>
          </a:p>
        </p:txBody>
      </p:sp>
      <p:pic>
        <p:nvPicPr>
          <p:cNvPr id="4" name="Picture 3">
            <a:extLst>
              <a:ext uri="{FF2B5EF4-FFF2-40B4-BE49-F238E27FC236}">
                <a16:creationId xmlns:a16="http://schemas.microsoft.com/office/drawing/2014/main" id="{B8F3EF4C-1610-4A74-A6A8-C0A721D94AB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 y="436713"/>
            <a:ext cx="8595360" cy="5669280"/>
          </a:xfrm>
          <a:prstGeom prst="rect">
            <a:avLst/>
          </a:prstGeom>
          <a:noFill/>
          <a:ln>
            <a:noFill/>
          </a:ln>
        </p:spPr>
      </p:pic>
    </p:spTree>
    <p:extLst>
      <p:ext uri="{BB962C8B-B14F-4D97-AF65-F5344CB8AC3E}">
        <p14:creationId xmlns:p14="http://schemas.microsoft.com/office/powerpoint/2010/main" val="25953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BCFCF2-4FEC-4251-9B0B-4C8355E37C02}"/>
              </a:ext>
            </a:extLst>
          </p:cNvPr>
          <p:cNvSpPr>
            <a:spLocks noGrp="1"/>
          </p:cNvSpPr>
          <p:nvPr>
            <p:ph type="sldNum" sz="quarter" idx="4"/>
          </p:nvPr>
        </p:nvSpPr>
        <p:spPr/>
        <p:txBody>
          <a:bodyPr/>
          <a:lstStyle/>
          <a:p>
            <a:fld id="{AFA3DF0E-6FFC-4732-8936-A3B925CCE365}" type="slidenum">
              <a:rPr lang="en-US" smtClean="0"/>
              <a:pPr/>
              <a:t>37</a:t>
            </a:fld>
            <a:endParaRPr lang="en-US" dirty="0"/>
          </a:p>
        </p:txBody>
      </p:sp>
      <p:pic>
        <p:nvPicPr>
          <p:cNvPr id="4" name="Picture 3">
            <a:extLst>
              <a:ext uri="{FF2B5EF4-FFF2-40B4-BE49-F238E27FC236}">
                <a16:creationId xmlns:a16="http://schemas.microsoft.com/office/drawing/2014/main" id="{C2851700-7D3F-4DEB-AFE1-0FBFBF1BA4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 y="436712"/>
            <a:ext cx="8595360" cy="5669280"/>
          </a:xfrm>
          <a:prstGeom prst="rect">
            <a:avLst/>
          </a:prstGeom>
          <a:noFill/>
          <a:ln>
            <a:noFill/>
          </a:ln>
        </p:spPr>
      </p:pic>
    </p:spTree>
    <p:extLst>
      <p:ext uri="{BB962C8B-B14F-4D97-AF65-F5344CB8AC3E}">
        <p14:creationId xmlns:p14="http://schemas.microsoft.com/office/powerpoint/2010/main" val="101706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BCFCF2-4FEC-4251-9B0B-4C8355E37C02}"/>
              </a:ext>
            </a:extLst>
          </p:cNvPr>
          <p:cNvSpPr>
            <a:spLocks noGrp="1"/>
          </p:cNvSpPr>
          <p:nvPr>
            <p:ph type="sldNum" sz="quarter" idx="4"/>
          </p:nvPr>
        </p:nvSpPr>
        <p:spPr/>
        <p:txBody>
          <a:bodyPr/>
          <a:lstStyle/>
          <a:p>
            <a:fld id="{AFA3DF0E-6FFC-4732-8936-A3B925CCE365}" type="slidenum">
              <a:rPr lang="en-US" smtClean="0"/>
              <a:pPr/>
              <a:t>38</a:t>
            </a:fld>
            <a:endParaRPr lang="en-US" dirty="0"/>
          </a:p>
        </p:txBody>
      </p:sp>
      <p:pic>
        <p:nvPicPr>
          <p:cNvPr id="4" name="Picture 3">
            <a:extLst>
              <a:ext uri="{FF2B5EF4-FFF2-40B4-BE49-F238E27FC236}">
                <a16:creationId xmlns:a16="http://schemas.microsoft.com/office/drawing/2014/main" id="{6DC63241-F411-49DD-A497-94F6F534AF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 y="380372"/>
            <a:ext cx="8595360" cy="5669280"/>
          </a:xfrm>
          <a:prstGeom prst="rect">
            <a:avLst/>
          </a:prstGeom>
          <a:noFill/>
          <a:ln>
            <a:noFill/>
          </a:ln>
        </p:spPr>
      </p:pic>
    </p:spTree>
    <p:extLst>
      <p:ext uri="{BB962C8B-B14F-4D97-AF65-F5344CB8AC3E}">
        <p14:creationId xmlns:p14="http://schemas.microsoft.com/office/powerpoint/2010/main" val="240183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BCFCF2-4FEC-4251-9B0B-4C8355E37C02}"/>
              </a:ext>
            </a:extLst>
          </p:cNvPr>
          <p:cNvSpPr>
            <a:spLocks noGrp="1"/>
          </p:cNvSpPr>
          <p:nvPr>
            <p:ph type="sldNum" sz="quarter" idx="4"/>
          </p:nvPr>
        </p:nvSpPr>
        <p:spPr/>
        <p:txBody>
          <a:bodyPr/>
          <a:lstStyle/>
          <a:p>
            <a:fld id="{AFA3DF0E-6FFC-4732-8936-A3B925CCE365}" type="slidenum">
              <a:rPr lang="en-US" smtClean="0"/>
              <a:pPr/>
              <a:t>39</a:t>
            </a:fld>
            <a:endParaRPr lang="en-US" dirty="0"/>
          </a:p>
        </p:txBody>
      </p:sp>
      <p:pic>
        <p:nvPicPr>
          <p:cNvPr id="4" name="Picture 3">
            <a:extLst>
              <a:ext uri="{FF2B5EF4-FFF2-40B4-BE49-F238E27FC236}">
                <a16:creationId xmlns:a16="http://schemas.microsoft.com/office/drawing/2014/main" id="{D4D4A794-6557-47A3-ACB7-2F9313D312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 y="351310"/>
            <a:ext cx="8595360" cy="5669280"/>
          </a:xfrm>
          <a:prstGeom prst="rect">
            <a:avLst/>
          </a:prstGeom>
          <a:noFill/>
          <a:ln>
            <a:noFill/>
          </a:ln>
        </p:spPr>
      </p:pic>
    </p:spTree>
    <p:extLst>
      <p:ext uri="{BB962C8B-B14F-4D97-AF65-F5344CB8AC3E}">
        <p14:creationId xmlns:p14="http://schemas.microsoft.com/office/powerpoint/2010/main" val="145176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13371" cy="523220"/>
          </a:xfrm>
          <a:prstGeom prst="rect">
            <a:avLst/>
          </a:prstGeom>
        </p:spPr>
        <p:txBody>
          <a:bodyPr wrap="square">
            <a:spAutoFit/>
          </a:bodyPr>
          <a:lstStyle/>
          <a:p>
            <a:r>
              <a:rPr lang="en-US" sz="2800" dirty="0">
                <a:solidFill>
                  <a:schemeClr val="tx2"/>
                </a:solidFill>
              </a:rPr>
              <a:t>Economic Indicators</a:t>
            </a:r>
          </a:p>
        </p:txBody>
      </p:sp>
      <p:pic>
        <p:nvPicPr>
          <p:cNvPr id="3" name="Picture 2"/>
          <p:cNvPicPr>
            <a:picLocks noChangeAspect="1"/>
          </p:cNvPicPr>
          <p:nvPr/>
        </p:nvPicPr>
        <p:blipFill>
          <a:blip r:embed="rId2"/>
          <a:stretch>
            <a:fillRect/>
          </a:stretch>
        </p:blipFill>
        <p:spPr>
          <a:xfrm>
            <a:off x="142875" y="412296"/>
            <a:ext cx="4286250" cy="3028950"/>
          </a:xfrm>
          <a:prstGeom prst="rect">
            <a:avLst/>
          </a:prstGeom>
        </p:spPr>
      </p:pic>
      <p:pic>
        <p:nvPicPr>
          <p:cNvPr id="4" name="Picture 3"/>
          <p:cNvPicPr>
            <a:picLocks noChangeAspect="1"/>
          </p:cNvPicPr>
          <p:nvPr/>
        </p:nvPicPr>
        <p:blipFill>
          <a:blip r:embed="rId3"/>
          <a:stretch>
            <a:fillRect/>
          </a:stretch>
        </p:blipFill>
        <p:spPr>
          <a:xfrm>
            <a:off x="4721951" y="401546"/>
            <a:ext cx="4324350" cy="3076575"/>
          </a:xfrm>
          <a:prstGeom prst="rect">
            <a:avLst/>
          </a:prstGeom>
        </p:spPr>
      </p:pic>
      <p:pic>
        <p:nvPicPr>
          <p:cNvPr id="5" name="Picture 4"/>
          <p:cNvPicPr>
            <a:picLocks noChangeAspect="1"/>
          </p:cNvPicPr>
          <p:nvPr/>
        </p:nvPicPr>
        <p:blipFill>
          <a:blip r:embed="rId4"/>
          <a:stretch>
            <a:fillRect/>
          </a:stretch>
        </p:blipFill>
        <p:spPr>
          <a:xfrm>
            <a:off x="209005" y="3346677"/>
            <a:ext cx="4324350" cy="3038475"/>
          </a:xfrm>
          <a:prstGeom prst="rect">
            <a:avLst/>
          </a:prstGeom>
        </p:spPr>
      </p:pic>
      <p:pic>
        <p:nvPicPr>
          <p:cNvPr id="6" name="Picture 5"/>
          <p:cNvPicPr>
            <a:picLocks noChangeAspect="1"/>
          </p:cNvPicPr>
          <p:nvPr/>
        </p:nvPicPr>
        <p:blipFill>
          <a:blip r:embed="rId5"/>
          <a:stretch>
            <a:fillRect/>
          </a:stretch>
        </p:blipFill>
        <p:spPr>
          <a:xfrm>
            <a:off x="4820191" y="3613144"/>
            <a:ext cx="4323809" cy="2819048"/>
          </a:xfrm>
          <a:prstGeom prst="rect">
            <a:avLst/>
          </a:prstGeom>
        </p:spPr>
      </p:pic>
      <p:sp>
        <p:nvSpPr>
          <p:cNvPr id="8" name="Slide Number Placeholder 7">
            <a:extLst>
              <a:ext uri="{FF2B5EF4-FFF2-40B4-BE49-F238E27FC236}">
                <a16:creationId xmlns:a16="http://schemas.microsoft.com/office/drawing/2014/main" id="{165E82B1-BE69-4E54-8ADD-86E98A6C8F2D}"/>
              </a:ext>
            </a:extLst>
          </p:cNvPr>
          <p:cNvSpPr>
            <a:spLocks noGrp="1"/>
          </p:cNvSpPr>
          <p:nvPr>
            <p:ph type="sldNum" sz="quarter" idx="10"/>
          </p:nvPr>
        </p:nvSpPr>
        <p:spPr/>
        <p:txBody>
          <a:bodyPr/>
          <a:lstStyle/>
          <a:p>
            <a:fld id="{AFA3DF0E-6FFC-4732-8936-A3B925CCE365}" type="slidenum">
              <a:rPr lang="en-US" smtClean="0"/>
              <a:pPr/>
              <a:t>4</a:t>
            </a:fld>
            <a:endParaRPr lang="en-US" dirty="0"/>
          </a:p>
        </p:txBody>
      </p:sp>
      <p:sp>
        <p:nvSpPr>
          <p:cNvPr id="7" name="TextBox 6">
            <a:extLst>
              <a:ext uri="{FF2B5EF4-FFF2-40B4-BE49-F238E27FC236}">
                <a16:creationId xmlns:a16="http://schemas.microsoft.com/office/drawing/2014/main" id="{F687C82E-F05B-4B25-BAA2-7B617E3CAD3A}"/>
              </a:ext>
            </a:extLst>
          </p:cNvPr>
          <p:cNvSpPr txBox="1"/>
          <p:nvPr/>
        </p:nvSpPr>
        <p:spPr>
          <a:xfrm>
            <a:off x="2422689" y="2149311"/>
            <a:ext cx="1774845" cy="369332"/>
          </a:xfrm>
          <a:prstGeom prst="rect">
            <a:avLst/>
          </a:prstGeom>
          <a:noFill/>
        </p:spPr>
        <p:txBody>
          <a:bodyPr wrap="none" rtlCol="0">
            <a:spAutoFit/>
          </a:bodyPr>
          <a:lstStyle/>
          <a:p>
            <a:r>
              <a:rPr lang="en-US" dirty="0"/>
              <a:t>Q1 2019 $21bn</a:t>
            </a:r>
          </a:p>
        </p:txBody>
      </p:sp>
    </p:spTree>
    <p:extLst>
      <p:ext uri="{BB962C8B-B14F-4D97-AF65-F5344CB8AC3E}">
        <p14:creationId xmlns:p14="http://schemas.microsoft.com/office/powerpoint/2010/main" val="313592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EF91-D913-4002-BCF5-ECCEC31BFF8C}"/>
              </a:ext>
            </a:extLst>
          </p:cNvPr>
          <p:cNvSpPr>
            <a:spLocks noGrp="1"/>
          </p:cNvSpPr>
          <p:nvPr>
            <p:ph type="title"/>
          </p:nvPr>
        </p:nvSpPr>
        <p:spPr/>
        <p:txBody>
          <a:bodyPr/>
          <a:lstStyle/>
          <a:p>
            <a:r>
              <a:rPr lang="en-US" sz="3200" dirty="0"/>
              <a:t>Thank you</a:t>
            </a:r>
          </a:p>
        </p:txBody>
      </p:sp>
      <p:sp>
        <p:nvSpPr>
          <p:cNvPr id="3" name="Slide Number Placeholder 2">
            <a:extLst>
              <a:ext uri="{FF2B5EF4-FFF2-40B4-BE49-F238E27FC236}">
                <a16:creationId xmlns:a16="http://schemas.microsoft.com/office/drawing/2014/main" id="{121F6C57-A06E-4BA2-B79B-88EC2C98B428}"/>
              </a:ext>
            </a:extLst>
          </p:cNvPr>
          <p:cNvSpPr>
            <a:spLocks noGrp="1"/>
          </p:cNvSpPr>
          <p:nvPr>
            <p:ph type="sldNum" sz="quarter" idx="4"/>
          </p:nvPr>
        </p:nvSpPr>
        <p:spPr/>
        <p:txBody>
          <a:bodyPr/>
          <a:lstStyle/>
          <a:p>
            <a:fld id="{AFA3DF0E-6FFC-4732-8936-A3B925CCE365}" type="slidenum">
              <a:rPr lang="en-US" smtClean="0"/>
              <a:pPr/>
              <a:t>40</a:t>
            </a:fld>
            <a:endParaRPr lang="en-US" dirty="0"/>
          </a:p>
        </p:txBody>
      </p:sp>
      <p:sp>
        <p:nvSpPr>
          <p:cNvPr id="4" name="TextBox 3">
            <a:extLst>
              <a:ext uri="{FF2B5EF4-FFF2-40B4-BE49-F238E27FC236}">
                <a16:creationId xmlns:a16="http://schemas.microsoft.com/office/drawing/2014/main" id="{A887E540-50F1-411F-8525-133CE8299949}"/>
              </a:ext>
            </a:extLst>
          </p:cNvPr>
          <p:cNvSpPr txBox="1"/>
          <p:nvPr/>
        </p:nvSpPr>
        <p:spPr>
          <a:xfrm>
            <a:off x="424206" y="2130458"/>
            <a:ext cx="3214341" cy="369332"/>
          </a:xfrm>
          <a:prstGeom prst="rect">
            <a:avLst/>
          </a:prstGeom>
          <a:noFill/>
        </p:spPr>
        <p:txBody>
          <a:bodyPr wrap="none" rtlCol="0">
            <a:spAutoFit/>
          </a:bodyPr>
          <a:lstStyle/>
          <a:p>
            <a:r>
              <a:rPr lang="en-US" dirty="0"/>
              <a:t>Carol.Rhine@Blackbaud.com</a:t>
            </a:r>
          </a:p>
        </p:txBody>
      </p:sp>
    </p:spTree>
    <p:extLst>
      <p:ext uri="{BB962C8B-B14F-4D97-AF65-F5344CB8AC3E}">
        <p14:creationId xmlns:p14="http://schemas.microsoft.com/office/powerpoint/2010/main" val="429180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8D942-F912-4790-8535-A5F60B616F43}"/>
              </a:ext>
            </a:extLst>
          </p:cNvPr>
          <p:cNvSpPr>
            <a:spLocks noGrp="1"/>
          </p:cNvSpPr>
          <p:nvPr>
            <p:ph type="title"/>
          </p:nvPr>
        </p:nvSpPr>
        <p:spPr/>
        <p:txBody>
          <a:bodyPr/>
          <a:lstStyle/>
          <a:p>
            <a:r>
              <a:rPr lang="en-US" sz="2800" dirty="0"/>
              <a:t>US GDP Growth Rate</a:t>
            </a:r>
            <a:br>
              <a:rPr lang="en-US" dirty="0"/>
            </a:br>
            <a:r>
              <a:rPr lang="en-US" dirty="0"/>
              <a:t>Current Forecast is 2.3% in 2019</a:t>
            </a:r>
          </a:p>
        </p:txBody>
      </p:sp>
      <p:sp>
        <p:nvSpPr>
          <p:cNvPr id="2" name="Slide Number Placeholder 1">
            <a:extLst>
              <a:ext uri="{FF2B5EF4-FFF2-40B4-BE49-F238E27FC236}">
                <a16:creationId xmlns:a16="http://schemas.microsoft.com/office/drawing/2014/main" id="{CEF46FD0-73DA-453F-9344-D802CAC04BF7}"/>
              </a:ext>
            </a:extLst>
          </p:cNvPr>
          <p:cNvSpPr>
            <a:spLocks noGrp="1"/>
          </p:cNvSpPr>
          <p:nvPr>
            <p:ph type="sldNum" sz="quarter" idx="4"/>
          </p:nvPr>
        </p:nvSpPr>
        <p:spPr/>
        <p:txBody>
          <a:bodyPr/>
          <a:lstStyle/>
          <a:p>
            <a:fld id="{AFA3DF0E-6FFC-4732-8936-A3B925CCE365}" type="slidenum">
              <a:rPr lang="en-US" smtClean="0"/>
              <a:pPr/>
              <a:t>5</a:t>
            </a:fld>
            <a:endParaRPr lang="en-US" dirty="0"/>
          </a:p>
        </p:txBody>
      </p:sp>
      <p:pic>
        <p:nvPicPr>
          <p:cNvPr id="3" name="Picture 2">
            <a:extLst>
              <a:ext uri="{FF2B5EF4-FFF2-40B4-BE49-F238E27FC236}">
                <a16:creationId xmlns:a16="http://schemas.microsoft.com/office/drawing/2014/main" id="{C6C4FEAA-DD55-455E-BEB4-69A09FCDF552}"/>
              </a:ext>
            </a:extLst>
          </p:cNvPr>
          <p:cNvPicPr>
            <a:picLocks noChangeAspect="1"/>
          </p:cNvPicPr>
          <p:nvPr/>
        </p:nvPicPr>
        <p:blipFill rotWithShape="1">
          <a:blip r:embed="rId2"/>
          <a:srcRect t="11404"/>
          <a:stretch/>
        </p:blipFill>
        <p:spPr>
          <a:xfrm>
            <a:off x="311084" y="1649690"/>
            <a:ext cx="8718615" cy="4084359"/>
          </a:xfrm>
          <a:prstGeom prst="rect">
            <a:avLst/>
          </a:prstGeom>
        </p:spPr>
      </p:pic>
    </p:spTree>
    <p:extLst>
      <p:ext uri="{BB962C8B-B14F-4D97-AF65-F5344CB8AC3E}">
        <p14:creationId xmlns:p14="http://schemas.microsoft.com/office/powerpoint/2010/main" val="320410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426B05-9910-454E-8A43-DFAA70BF28A2}"/>
              </a:ext>
            </a:extLst>
          </p:cNvPr>
          <p:cNvSpPr>
            <a:spLocks noGrp="1"/>
          </p:cNvSpPr>
          <p:nvPr>
            <p:ph type="title"/>
          </p:nvPr>
        </p:nvSpPr>
        <p:spPr>
          <a:xfrm flipH="1">
            <a:off x="342952" y="145145"/>
            <a:ext cx="8413653" cy="561865"/>
          </a:xfrm>
        </p:spPr>
        <p:txBody>
          <a:bodyPr/>
          <a:lstStyle/>
          <a:p>
            <a:r>
              <a:rPr lang="en-US" sz="2800" dirty="0"/>
              <a:t>S&amp;P 500 Index</a:t>
            </a:r>
          </a:p>
        </p:txBody>
      </p:sp>
      <p:sp>
        <p:nvSpPr>
          <p:cNvPr id="2" name="Slide Number Placeholder 1">
            <a:extLst>
              <a:ext uri="{FF2B5EF4-FFF2-40B4-BE49-F238E27FC236}">
                <a16:creationId xmlns:a16="http://schemas.microsoft.com/office/drawing/2014/main" id="{E399C4D8-5A81-4273-B6CB-1483EAA29653}"/>
              </a:ext>
            </a:extLst>
          </p:cNvPr>
          <p:cNvSpPr>
            <a:spLocks noGrp="1"/>
          </p:cNvSpPr>
          <p:nvPr>
            <p:ph type="sldNum" sz="quarter" idx="4"/>
          </p:nvPr>
        </p:nvSpPr>
        <p:spPr/>
        <p:txBody>
          <a:bodyPr/>
          <a:lstStyle/>
          <a:p>
            <a:fld id="{AFA3DF0E-6FFC-4732-8936-A3B925CCE365}" type="slidenum">
              <a:rPr lang="en-US" smtClean="0"/>
              <a:pPr/>
              <a:t>6</a:t>
            </a:fld>
            <a:endParaRPr lang="en-US" dirty="0"/>
          </a:p>
        </p:txBody>
      </p:sp>
      <p:pic>
        <p:nvPicPr>
          <p:cNvPr id="5" name="Picture 4">
            <a:extLst>
              <a:ext uri="{FF2B5EF4-FFF2-40B4-BE49-F238E27FC236}">
                <a16:creationId xmlns:a16="http://schemas.microsoft.com/office/drawing/2014/main" id="{216146AF-CBF4-4AD7-8F8C-989863CC628D}"/>
              </a:ext>
            </a:extLst>
          </p:cNvPr>
          <p:cNvPicPr>
            <a:picLocks noChangeAspect="1"/>
          </p:cNvPicPr>
          <p:nvPr/>
        </p:nvPicPr>
        <p:blipFill>
          <a:blip r:embed="rId2"/>
          <a:stretch>
            <a:fillRect/>
          </a:stretch>
        </p:blipFill>
        <p:spPr>
          <a:xfrm>
            <a:off x="681037" y="962025"/>
            <a:ext cx="7781925" cy="4933950"/>
          </a:xfrm>
          <a:prstGeom prst="rect">
            <a:avLst/>
          </a:prstGeom>
        </p:spPr>
      </p:pic>
    </p:spTree>
    <p:extLst>
      <p:ext uri="{BB962C8B-B14F-4D97-AF65-F5344CB8AC3E}">
        <p14:creationId xmlns:p14="http://schemas.microsoft.com/office/powerpoint/2010/main" val="274264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EC7BA-C509-431F-B9CA-92400B95EAE9}"/>
              </a:ext>
            </a:extLst>
          </p:cNvPr>
          <p:cNvSpPr>
            <a:spLocks noGrp="1"/>
          </p:cNvSpPr>
          <p:nvPr>
            <p:ph type="sldNum" sz="quarter" idx="10"/>
          </p:nvPr>
        </p:nvSpPr>
        <p:spPr/>
        <p:txBody>
          <a:bodyPr/>
          <a:lstStyle/>
          <a:p>
            <a:fld id="{AFA3DF0E-6FFC-4732-8936-A3B925CCE365}" type="slidenum">
              <a:rPr lang="en-US" smtClean="0"/>
              <a:pPr/>
              <a:t>7</a:t>
            </a:fld>
            <a:endParaRPr lang="en-US" dirty="0"/>
          </a:p>
        </p:txBody>
      </p:sp>
      <p:pic>
        <p:nvPicPr>
          <p:cNvPr id="3" name="Picture 2">
            <a:extLst>
              <a:ext uri="{FF2B5EF4-FFF2-40B4-BE49-F238E27FC236}">
                <a16:creationId xmlns:a16="http://schemas.microsoft.com/office/drawing/2014/main" id="{EB4788EF-29FC-4C15-B983-572D99659CE8}"/>
              </a:ext>
            </a:extLst>
          </p:cNvPr>
          <p:cNvPicPr>
            <a:picLocks noChangeAspect="1"/>
          </p:cNvPicPr>
          <p:nvPr/>
        </p:nvPicPr>
        <p:blipFill rotWithShape="1">
          <a:blip r:embed="rId2"/>
          <a:srcRect b="10857"/>
          <a:stretch/>
        </p:blipFill>
        <p:spPr>
          <a:xfrm>
            <a:off x="47625" y="90488"/>
            <a:ext cx="9048750" cy="5952094"/>
          </a:xfrm>
          <a:prstGeom prst="rect">
            <a:avLst/>
          </a:prstGeom>
        </p:spPr>
      </p:pic>
      <p:sp>
        <p:nvSpPr>
          <p:cNvPr id="4" name="TextBox 3">
            <a:extLst>
              <a:ext uri="{FF2B5EF4-FFF2-40B4-BE49-F238E27FC236}">
                <a16:creationId xmlns:a16="http://schemas.microsoft.com/office/drawing/2014/main" id="{D4915741-3313-4C9B-AA09-8718471BDBEA}"/>
              </a:ext>
            </a:extLst>
          </p:cNvPr>
          <p:cNvSpPr txBox="1"/>
          <p:nvPr/>
        </p:nvSpPr>
        <p:spPr>
          <a:xfrm>
            <a:off x="5552388" y="6042582"/>
            <a:ext cx="2534668" cy="307777"/>
          </a:xfrm>
          <a:prstGeom prst="rect">
            <a:avLst/>
          </a:prstGeom>
          <a:noFill/>
        </p:spPr>
        <p:txBody>
          <a:bodyPr wrap="none" rtlCol="0">
            <a:spAutoFit/>
          </a:bodyPr>
          <a:lstStyle/>
          <a:p>
            <a:r>
              <a:rPr lang="en-US" sz="1400" dirty="0"/>
              <a:t>US Bureau of Labor Statistics</a:t>
            </a:r>
          </a:p>
        </p:txBody>
      </p:sp>
    </p:spTree>
    <p:extLst>
      <p:ext uri="{BB962C8B-B14F-4D97-AF65-F5344CB8AC3E}">
        <p14:creationId xmlns:p14="http://schemas.microsoft.com/office/powerpoint/2010/main" val="34527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79047" y="-159574"/>
            <a:ext cx="8413653" cy="1055006"/>
          </a:xfrm>
          <a:prstGeom prst="rect">
            <a:avLst/>
          </a:prstGeom>
        </p:spPr>
        <p:txBody>
          <a:bodyPr vert="horz" wrap="square" lIns="0" tIns="0" rIns="0" bIns="0" rtlCol="0" anchor="b" anchorCtr="0">
            <a:noAutofit/>
          </a:bodyPr>
          <a:lstStyle>
            <a:lvl1pPr marL="0" marR="0" indent="0" algn="l" defTabSz="342880" rtl="0" eaLnBrk="1" fontAlgn="base" latinLnBrk="0" hangingPunct="1">
              <a:lnSpc>
                <a:spcPct val="100000"/>
              </a:lnSpc>
              <a:spcBef>
                <a:spcPct val="0"/>
              </a:spcBef>
              <a:spcAft>
                <a:spcPct val="0"/>
              </a:spcAft>
              <a:buClrTx/>
              <a:buSzTx/>
              <a:buFontTx/>
              <a:buNone/>
              <a:tabLst/>
              <a:defRPr sz="3200" b="0" i="0" kern="1200" cap="none" spc="15" baseline="0">
                <a:solidFill>
                  <a:schemeClr val="tx2"/>
                </a:solidFill>
                <a:latin typeface="Arial Narrow Bold" panose="020B0706020202030204" pitchFamily="34" charset="0"/>
                <a:ea typeface="Arial Narrow Bold" panose="020B0706020202030204" pitchFamily="34" charset="0"/>
                <a:cs typeface="Arial Narrow Bold" panose="020B0706020202030204" pitchFamily="34" charset="0"/>
              </a:defRPr>
            </a:lvl1pPr>
            <a:lvl2pPr algn="l" defTabSz="342880" rtl="0" fontAlgn="base">
              <a:spcBef>
                <a:spcPct val="0"/>
              </a:spcBef>
              <a:spcAft>
                <a:spcPct val="0"/>
              </a:spcAft>
              <a:defRPr sz="1950" b="1">
                <a:solidFill>
                  <a:srgbClr val="5BAC35"/>
                </a:solidFill>
                <a:latin typeface="Arial Narrow" pitchFamily="34" charset="0"/>
              </a:defRPr>
            </a:lvl2pPr>
            <a:lvl3pPr algn="l" defTabSz="342880" rtl="0" fontAlgn="base">
              <a:spcBef>
                <a:spcPct val="0"/>
              </a:spcBef>
              <a:spcAft>
                <a:spcPct val="0"/>
              </a:spcAft>
              <a:defRPr sz="1950" b="1">
                <a:solidFill>
                  <a:srgbClr val="5BAC35"/>
                </a:solidFill>
                <a:latin typeface="Arial Narrow" pitchFamily="34" charset="0"/>
              </a:defRPr>
            </a:lvl3pPr>
            <a:lvl4pPr algn="l" defTabSz="342880" rtl="0" fontAlgn="base">
              <a:spcBef>
                <a:spcPct val="0"/>
              </a:spcBef>
              <a:spcAft>
                <a:spcPct val="0"/>
              </a:spcAft>
              <a:defRPr sz="1950" b="1">
                <a:solidFill>
                  <a:srgbClr val="5BAC35"/>
                </a:solidFill>
                <a:latin typeface="Arial Narrow" pitchFamily="34" charset="0"/>
              </a:defRPr>
            </a:lvl4pPr>
            <a:lvl5pPr algn="l" defTabSz="342880" rtl="0" fontAlgn="base">
              <a:spcBef>
                <a:spcPct val="0"/>
              </a:spcBef>
              <a:spcAft>
                <a:spcPct val="0"/>
              </a:spcAft>
              <a:defRPr sz="1950" b="1">
                <a:solidFill>
                  <a:srgbClr val="5BAC35"/>
                </a:solidFill>
                <a:latin typeface="Arial Narrow" pitchFamily="34" charset="0"/>
              </a:defRPr>
            </a:lvl5pPr>
            <a:lvl6pPr marL="342880" algn="l" defTabSz="342880" rtl="0" fontAlgn="base">
              <a:spcBef>
                <a:spcPct val="0"/>
              </a:spcBef>
              <a:spcAft>
                <a:spcPct val="0"/>
              </a:spcAft>
              <a:defRPr sz="1950" b="1">
                <a:solidFill>
                  <a:srgbClr val="5BAC35"/>
                </a:solidFill>
                <a:latin typeface="Arial Narrow" pitchFamily="34" charset="0"/>
              </a:defRPr>
            </a:lvl6pPr>
            <a:lvl7pPr marL="685760" algn="l" defTabSz="342880" rtl="0" fontAlgn="base">
              <a:spcBef>
                <a:spcPct val="0"/>
              </a:spcBef>
              <a:spcAft>
                <a:spcPct val="0"/>
              </a:spcAft>
              <a:defRPr sz="1950" b="1">
                <a:solidFill>
                  <a:srgbClr val="5BAC35"/>
                </a:solidFill>
                <a:latin typeface="Arial Narrow" pitchFamily="34" charset="0"/>
              </a:defRPr>
            </a:lvl7pPr>
            <a:lvl8pPr marL="1028640" algn="l" defTabSz="342880" rtl="0" fontAlgn="base">
              <a:spcBef>
                <a:spcPct val="0"/>
              </a:spcBef>
              <a:spcAft>
                <a:spcPct val="0"/>
              </a:spcAft>
              <a:defRPr sz="1950" b="1">
                <a:solidFill>
                  <a:srgbClr val="5BAC35"/>
                </a:solidFill>
                <a:latin typeface="Arial Narrow" pitchFamily="34" charset="0"/>
              </a:defRPr>
            </a:lvl8pPr>
            <a:lvl9pPr marL="1371519" algn="l" defTabSz="342880" rtl="0" fontAlgn="base">
              <a:spcBef>
                <a:spcPct val="0"/>
              </a:spcBef>
              <a:spcAft>
                <a:spcPct val="0"/>
              </a:spcAft>
              <a:defRPr sz="1950" b="1">
                <a:solidFill>
                  <a:srgbClr val="5BAC35"/>
                </a:solidFill>
                <a:latin typeface="Arial Narrow" pitchFamily="34" charset="0"/>
              </a:defRPr>
            </a:lvl9pPr>
          </a:lstStyle>
          <a:p>
            <a:r>
              <a:rPr lang="en-US" sz="2800" dirty="0">
                <a:solidFill>
                  <a:schemeClr val="bg1">
                    <a:lumMod val="50000"/>
                  </a:schemeClr>
                </a:solidFill>
                <a:latin typeface="+mj-lt"/>
              </a:rPr>
              <a:t>What the Market Looks Like</a:t>
            </a:r>
            <a:endParaRPr lang="en-US" sz="2000" dirty="0">
              <a:solidFill>
                <a:schemeClr val="bg1">
                  <a:lumMod val="50000"/>
                </a:schemeClr>
              </a:solidFill>
              <a:latin typeface="+mj-lt"/>
            </a:endParaRPr>
          </a:p>
        </p:txBody>
      </p:sp>
      <p:pic>
        <p:nvPicPr>
          <p:cNvPr id="1026" name="Picture 2" descr="https://cdn.static-economist.com/sites/default/files/images/print-edition/20181013_LDD002_0.jpg">
            <a:extLst>
              <a:ext uri="{FF2B5EF4-FFF2-40B4-BE49-F238E27FC236}">
                <a16:creationId xmlns:a16="http://schemas.microsoft.com/office/drawing/2014/main" id="{2933691F-BA24-460C-AB5A-0F4B9645FD9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86870" y="2002607"/>
            <a:ext cx="3505830" cy="18799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9444976-D04D-4231-8204-EA5A9C351513}"/>
              </a:ext>
            </a:extLst>
          </p:cNvPr>
          <p:cNvSpPr/>
          <p:nvPr/>
        </p:nvSpPr>
        <p:spPr>
          <a:xfrm>
            <a:off x="451300" y="1827618"/>
            <a:ext cx="4735570" cy="4042132"/>
          </a:xfrm>
          <a:prstGeom prst="rect">
            <a:avLst/>
          </a:prstGeom>
        </p:spPr>
        <p:txBody>
          <a:bodyPr wrap="square">
            <a:spAutoFit/>
          </a:bodyPr>
          <a:lstStyle/>
          <a:p>
            <a:r>
              <a:rPr lang="en-US" dirty="0">
                <a:solidFill>
                  <a:srgbClr val="383B3E"/>
                </a:solidFill>
              </a:rPr>
              <a:t>Tumultuous Fundraising Landscape (</a:t>
            </a:r>
            <a:r>
              <a:rPr lang="en-US" sz="1350" i="1" dirty="0">
                <a:solidFill>
                  <a:srgbClr val="383B3E"/>
                </a:solidFill>
              </a:rPr>
              <a:t>not a complete list!</a:t>
            </a:r>
            <a:r>
              <a:rPr lang="en-US" dirty="0">
                <a:solidFill>
                  <a:srgbClr val="383B3E"/>
                </a:solidFill>
              </a:rPr>
              <a:t>)</a:t>
            </a:r>
            <a:endParaRPr lang="en-US" sz="2100" dirty="0">
              <a:solidFill>
                <a:srgbClr val="383B3E"/>
              </a:solidFill>
            </a:endParaRPr>
          </a:p>
          <a:p>
            <a:pPr marL="900113" lvl="2" indent="-214313">
              <a:spcBef>
                <a:spcPts val="225"/>
              </a:spcBef>
              <a:buFont typeface="Wingdings" panose="05000000000000000000" pitchFamily="2" charset="2"/>
              <a:buChar char="§"/>
            </a:pPr>
            <a:r>
              <a:rPr lang="en-US" sz="1400" dirty="0">
                <a:solidFill>
                  <a:srgbClr val="383B3E"/>
                </a:solidFill>
              </a:rPr>
              <a:t>US-China trade relationship.  </a:t>
            </a:r>
          </a:p>
          <a:p>
            <a:pPr marL="900113" lvl="2" indent="-214313">
              <a:spcBef>
                <a:spcPts val="225"/>
              </a:spcBef>
              <a:buFont typeface="Wingdings" panose="05000000000000000000" pitchFamily="2" charset="2"/>
              <a:buChar char="§"/>
            </a:pPr>
            <a:r>
              <a:rPr lang="en-US" sz="1400" dirty="0">
                <a:solidFill>
                  <a:srgbClr val="383B3E"/>
                </a:solidFill>
              </a:rPr>
              <a:t>Economic uncertainty – tariffs</a:t>
            </a:r>
          </a:p>
          <a:p>
            <a:pPr marL="900113" lvl="2" indent="-214313">
              <a:spcBef>
                <a:spcPts val="225"/>
              </a:spcBef>
              <a:buFont typeface="Wingdings" panose="05000000000000000000" pitchFamily="2" charset="2"/>
              <a:buChar char="§"/>
            </a:pPr>
            <a:r>
              <a:rPr lang="en-US" sz="1400" dirty="0">
                <a:solidFill>
                  <a:srgbClr val="383B3E"/>
                </a:solidFill>
              </a:rPr>
              <a:t>Tax changes</a:t>
            </a:r>
          </a:p>
          <a:p>
            <a:pPr marL="900113" lvl="2" indent="-214313">
              <a:spcBef>
                <a:spcPts val="225"/>
              </a:spcBef>
              <a:buFont typeface="Wingdings" panose="05000000000000000000" pitchFamily="2" charset="2"/>
              <a:buChar char="§"/>
            </a:pPr>
            <a:r>
              <a:rPr lang="en-US" sz="1400" dirty="0">
                <a:solidFill>
                  <a:srgbClr val="383B3E"/>
                </a:solidFill>
              </a:rPr>
              <a:t>Recession</a:t>
            </a:r>
          </a:p>
          <a:p>
            <a:pPr marL="900113" lvl="2" indent="-214313">
              <a:spcBef>
                <a:spcPts val="225"/>
              </a:spcBef>
              <a:buFont typeface="Wingdings" panose="05000000000000000000" pitchFamily="2" charset="2"/>
              <a:buChar char="§"/>
            </a:pPr>
            <a:r>
              <a:rPr lang="en-US" sz="1400" dirty="0">
                <a:solidFill>
                  <a:srgbClr val="383B3E"/>
                </a:solidFill>
              </a:rPr>
              <a:t>Data privacy</a:t>
            </a:r>
          </a:p>
          <a:p>
            <a:pPr marL="900113" lvl="2" indent="-214313">
              <a:spcBef>
                <a:spcPts val="225"/>
              </a:spcBef>
              <a:buFont typeface="Wingdings" panose="05000000000000000000" pitchFamily="2" charset="2"/>
              <a:buChar char="§"/>
            </a:pPr>
            <a:r>
              <a:rPr lang="en-US" sz="1400" dirty="0">
                <a:solidFill>
                  <a:srgbClr val="383B3E"/>
                </a:solidFill>
              </a:rPr>
              <a:t>Self-curation of news</a:t>
            </a:r>
          </a:p>
          <a:p>
            <a:pPr marL="900113" lvl="2" indent="-214313">
              <a:spcBef>
                <a:spcPts val="225"/>
              </a:spcBef>
              <a:buFont typeface="Wingdings" panose="05000000000000000000" pitchFamily="2" charset="2"/>
              <a:buChar char="§"/>
            </a:pPr>
            <a:r>
              <a:rPr lang="en-US" sz="1400" dirty="0">
                <a:solidFill>
                  <a:srgbClr val="383B3E"/>
                </a:solidFill>
              </a:rPr>
              <a:t>Climate change</a:t>
            </a:r>
          </a:p>
          <a:p>
            <a:pPr marL="900113" lvl="2" indent="-214313">
              <a:spcBef>
                <a:spcPts val="225"/>
              </a:spcBef>
              <a:buFont typeface="Wingdings" panose="05000000000000000000" pitchFamily="2" charset="2"/>
              <a:buChar char="§"/>
            </a:pPr>
            <a:r>
              <a:rPr lang="en-US" sz="1400" dirty="0">
                <a:solidFill>
                  <a:srgbClr val="383B3E"/>
                </a:solidFill>
              </a:rPr>
              <a:t>Political issues</a:t>
            </a:r>
          </a:p>
          <a:p>
            <a:endParaRPr lang="en-US" dirty="0">
              <a:solidFill>
                <a:srgbClr val="383B3E"/>
              </a:solidFill>
            </a:endParaRPr>
          </a:p>
          <a:p>
            <a:r>
              <a:rPr lang="en-US" dirty="0">
                <a:solidFill>
                  <a:srgbClr val="383B3E"/>
                </a:solidFill>
              </a:rPr>
              <a:t>Decline in Donors</a:t>
            </a:r>
            <a:endParaRPr lang="en-US" sz="2100" dirty="0">
              <a:solidFill>
                <a:srgbClr val="383B3E"/>
              </a:solidFill>
            </a:endParaRPr>
          </a:p>
          <a:p>
            <a:pPr marL="900113" lvl="2" indent="-214313">
              <a:spcBef>
                <a:spcPts val="225"/>
              </a:spcBef>
              <a:buFont typeface="Wingdings" panose="05000000000000000000" pitchFamily="2" charset="2"/>
              <a:buChar char="§"/>
            </a:pPr>
            <a:r>
              <a:rPr lang="en-US" sz="1400" dirty="0">
                <a:solidFill>
                  <a:srgbClr val="383B3E"/>
                </a:solidFill>
              </a:rPr>
              <a:t>The number of donors in the U.S. was highest in 2005 and has been in decline since.</a:t>
            </a:r>
          </a:p>
          <a:p>
            <a:pPr marL="900113" lvl="2" indent="-214313">
              <a:spcBef>
                <a:spcPts val="225"/>
              </a:spcBef>
              <a:buFont typeface="Wingdings" panose="05000000000000000000" pitchFamily="2" charset="2"/>
              <a:buChar char="§"/>
            </a:pPr>
            <a:r>
              <a:rPr lang="en-US" sz="1400" dirty="0">
                <a:solidFill>
                  <a:srgbClr val="383B3E"/>
                </a:solidFill>
              </a:rPr>
              <a:t>56% of Americans give – that was 68% five years ago</a:t>
            </a:r>
          </a:p>
        </p:txBody>
      </p:sp>
      <p:sp>
        <p:nvSpPr>
          <p:cNvPr id="6" name="Slide Number Placeholder 5">
            <a:extLst>
              <a:ext uri="{FF2B5EF4-FFF2-40B4-BE49-F238E27FC236}">
                <a16:creationId xmlns:a16="http://schemas.microsoft.com/office/drawing/2014/main" id="{A0EAEEA6-82DB-4E5F-B0D9-D3E428D60FB1}"/>
              </a:ext>
            </a:extLst>
          </p:cNvPr>
          <p:cNvSpPr>
            <a:spLocks noGrp="1"/>
          </p:cNvSpPr>
          <p:nvPr>
            <p:ph type="sldNum" sz="quarter" idx="4"/>
          </p:nvPr>
        </p:nvSpPr>
        <p:spPr/>
        <p:txBody>
          <a:bodyPr/>
          <a:lstStyle/>
          <a:p>
            <a:fld id="{AFA3DF0E-6FFC-4732-8936-A3B925CCE365}" type="slidenum">
              <a:rPr lang="en-US" smtClean="0"/>
              <a:pPr/>
              <a:t>8</a:t>
            </a:fld>
            <a:endParaRPr lang="en-US" dirty="0"/>
          </a:p>
        </p:txBody>
      </p:sp>
    </p:spTree>
    <p:extLst>
      <p:ext uri="{BB962C8B-B14F-4D97-AF65-F5344CB8AC3E}">
        <p14:creationId xmlns:p14="http://schemas.microsoft.com/office/powerpoint/2010/main" val="81907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65173" y="-201514"/>
            <a:ext cx="8413653" cy="1055006"/>
          </a:xfrm>
        </p:spPr>
        <p:txBody>
          <a:bodyPr/>
          <a:lstStyle/>
          <a:p>
            <a:r>
              <a:rPr lang="en-US" sz="2800" dirty="0">
                <a:solidFill>
                  <a:schemeClr val="bg1">
                    <a:lumMod val="50000"/>
                  </a:schemeClr>
                </a:solidFill>
                <a:latin typeface="Arial Narrow" panose="020B0606020202030204" pitchFamily="34" charset="0"/>
              </a:rPr>
              <a:t>Effect of the New Tax Law</a:t>
            </a:r>
          </a:p>
        </p:txBody>
      </p:sp>
      <p:pic>
        <p:nvPicPr>
          <p:cNvPr id="3" name="Picture 2"/>
          <p:cNvPicPr>
            <a:picLocks noChangeAspect="1"/>
          </p:cNvPicPr>
          <p:nvPr/>
        </p:nvPicPr>
        <p:blipFill>
          <a:blip r:embed="rId2"/>
          <a:stretch>
            <a:fillRect/>
          </a:stretch>
        </p:blipFill>
        <p:spPr>
          <a:xfrm>
            <a:off x="1360079" y="1160942"/>
            <a:ext cx="5657800" cy="3957762"/>
          </a:xfrm>
          <a:prstGeom prst="rect">
            <a:avLst/>
          </a:prstGeom>
        </p:spPr>
      </p:pic>
      <p:sp>
        <p:nvSpPr>
          <p:cNvPr id="4" name="TextBox 3"/>
          <p:cNvSpPr txBox="1"/>
          <p:nvPr/>
        </p:nvSpPr>
        <p:spPr>
          <a:xfrm>
            <a:off x="2683595" y="5441795"/>
            <a:ext cx="4143333" cy="707886"/>
          </a:xfrm>
          <a:prstGeom prst="rect">
            <a:avLst/>
          </a:prstGeom>
          <a:noFill/>
          <a:ln>
            <a:noFill/>
          </a:ln>
        </p:spPr>
        <p:txBody>
          <a:bodyPr wrap="square" rtlCol="0">
            <a:spAutoFit/>
          </a:bodyPr>
          <a:lstStyle/>
          <a:p>
            <a:r>
              <a:rPr lang="en-US" sz="2000" b="1" dirty="0">
                <a:solidFill>
                  <a:schemeClr val="accent2"/>
                </a:solidFill>
              </a:rPr>
              <a:t>Currently on track to be down about 3% or $9 billion in 2018</a:t>
            </a:r>
          </a:p>
        </p:txBody>
      </p:sp>
      <p:grpSp>
        <p:nvGrpSpPr>
          <p:cNvPr id="6" name="Group 5">
            <a:extLst>
              <a:ext uri="{FF2B5EF4-FFF2-40B4-BE49-F238E27FC236}">
                <a16:creationId xmlns:a16="http://schemas.microsoft.com/office/drawing/2014/main" id="{0CEE2D60-E8C2-4F10-9825-6BF561B966BF}"/>
              </a:ext>
            </a:extLst>
          </p:cNvPr>
          <p:cNvGrpSpPr/>
          <p:nvPr/>
        </p:nvGrpSpPr>
        <p:grpSpPr>
          <a:xfrm>
            <a:off x="2119411" y="5457436"/>
            <a:ext cx="496090" cy="676604"/>
            <a:chOff x="1647226" y="3021438"/>
            <a:chExt cx="550138" cy="750319"/>
          </a:xfrm>
          <a:gradFill>
            <a:gsLst>
              <a:gs pos="85000">
                <a:schemeClr val="accent2"/>
              </a:gs>
              <a:gs pos="0">
                <a:schemeClr val="accent6"/>
              </a:gs>
            </a:gsLst>
            <a:lin ang="8100000" scaled="1"/>
          </a:gradFill>
        </p:grpSpPr>
        <p:sp>
          <p:nvSpPr>
            <p:cNvPr id="7" name="Freeform 11">
              <a:extLst>
                <a:ext uri="{FF2B5EF4-FFF2-40B4-BE49-F238E27FC236}">
                  <a16:creationId xmlns:a16="http://schemas.microsoft.com/office/drawing/2014/main" id="{FFD33959-91BA-4D28-B322-FAA899A3A1B7}"/>
                </a:ext>
              </a:extLst>
            </p:cNvPr>
            <p:cNvSpPr>
              <a:spLocks noChangeArrowheads="1"/>
            </p:cNvSpPr>
            <p:nvPr/>
          </p:nvSpPr>
          <p:spPr bwMode="auto">
            <a:xfrm>
              <a:off x="1647226" y="3021438"/>
              <a:ext cx="550138" cy="750319"/>
            </a:xfrm>
            <a:custGeom>
              <a:avLst/>
              <a:gdLst>
                <a:gd name="T0" fmla="*/ 841 w 1684"/>
                <a:gd name="T1" fmla="*/ 0 h 2299"/>
                <a:gd name="T2" fmla="*/ 841 w 1684"/>
                <a:gd name="T3" fmla="*/ 0 h 2299"/>
                <a:gd name="T4" fmla="*/ 0 w 1684"/>
                <a:gd name="T5" fmla="*/ 841 h 2299"/>
                <a:gd name="T6" fmla="*/ 146 w 1684"/>
                <a:gd name="T7" fmla="*/ 1312 h 2299"/>
                <a:gd name="T8" fmla="*/ 808 w 1684"/>
                <a:gd name="T9" fmla="*/ 2276 h 2299"/>
                <a:gd name="T10" fmla="*/ 841 w 1684"/>
                <a:gd name="T11" fmla="*/ 2298 h 2299"/>
                <a:gd name="T12" fmla="*/ 875 w 1684"/>
                <a:gd name="T13" fmla="*/ 2276 h 2299"/>
                <a:gd name="T14" fmla="*/ 1537 w 1684"/>
                <a:gd name="T15" fmla="*/ 1312 h 2299"/>
                <a:gd name="T16" fmla="*/ 1683 w 1684"/>
                <a:gd name="T17" fmla="*/ 841 h 2299"/>
                <a:gd name="T18" fmla="*/ 841 w 1684"/>
                <a:gd name="T19" fmla="*/ 0 h 2299"/>
                <a:gd name="T20" fmla="*/ 1458 w 1684"/>
                <a:gd name="T21" fmla="*/ 1256 h 2299"/>
                <a:gd name="T22" fmla="*/ 1458 w 1684"/>
                <a:gd name="T23" fmla="*/ 1256 h 2299"/>
                <a:gd name="T24" fmla="*/ 841 w 1684"/>
                <a:gd name="T25" fmla="*/ 2163 h 2299"/>
                <a:gd name="T26" fmla="*/ 225 w 1684"/>
                <a:gd name="T27" fmla="*/ 1256 h 2299"/>
                <a:gd name="T28" fmla="*/ 90 w 1684"/>
                <a:gd name="T29" fmla="*/ 841 h 2299"/>
                <a:gd name="T30" fmla="*/ 841 w 1684"/>
                <a:gd name="T31" fmla="*/ 90 h 2299"/>
                <a:gd name="T32" fmla="*/ 1593 w 1684"/>
                <a:gd name="T33" fmla="*/ 841 h 2299"/>
                <a:gd name="T34" fmla="*/ 1458 w 1684"/>
                <a:gd name="T35" fmla="*/ 1256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4" h="2299">
                  <a:moveTo>
                    <a:pt x="841" y="0"/>
                  </a:moveTo>
                  <a:lnTo>
                    <a:pt x="841" y="0"/>
                  </a:lnTo>
                  <a:cubicBezTo>
                    <a:pt x="382" y="0"/>
                    <a:pt x="0" y="370"/>
                    <a:pt x="0" y="841"/>
                  </a:cubicBezTo>
                  <a:cubicBezTo>
                    <a:pt x="0" y="1009"/>
                    <a:pt x="56" y="1166"/>
                    <a:pt x="146" y="1312"/>
                  </a:cubicBezTo>
                  <a:cubicBezTo>
                    <a:pt x="808" y="2276"/>
                    <a:pt x="808" y="2276"/>
                    <a:pt x="808" y="2276"/>
                  </a:cubicBezTo>
                  <a:cubicBezTo>
                    <a:pt x="808" y="2287"/>
                    <a:pt x="830" y="2298"/>
                    <a:pt x="841" y="2298"/>
                  </a:cubicBezTo>
                  <a:cubicBezTo>
                    <a:pt x="853" y="2298"/>
                    <a:pt x="875" y="2287"/>
                    <a:pt x="875" y="2276"/>
                  </a:cubicBezTo>
                  <a:cubicBezTo>
                    <a:pt x="1537" y="1312"/>
                    <a:pt x="1537" y="1312"/>
                    <a:pt x="1537" y="1312"/>
                  </a:cubicBezTo>
                  <a:cubicBezTo>
                    <a:pt x="1638" y="1166"/>
                    <a:pt x="1683" y="1009"/>
                    <a:pt x="1683" y="841"/>
                  </a:cubicBezTo>
                  <a:cubicBezTo>
                    <a:pt x="1683" y="370"/>
                    <a:pt x="1301" y="0"/>
                    <a:pt x="841" y="0"/>
                  </a:cubicBezTo>
                  <a:close/>
                  <a:moveTo>
                    <a:pt x="1458" y="1256"/>
                  </a:moveTo>
                  <a:lnTo>
                    <a:pt x="1458" y="1256"/>
                  </a:lnTo>
                  <a:cubicBezTo>
                    <a:pt x="841" y="2163"/>
                    <a:pt x="841" y="2163"/>
                    <a:pt x="841" y="2163"/>
                  </a:cubicBezTo>
                  <a:cubicBezTo>
                    <a:pt x="225" y="1256"/>
                    <a:pt x="225" y="1256"/>
                    <a:pt x="225" y="1256"/>
                  </a:cubicBezTo>
                  <a:cubicBezTo>
                    <a:pt x="135" y="1133"/>
                    <a:pt x="90" y="987"/>
                    <a:pt x="90" y="841"/>
                  </a:cubicBezTo>
                  <a:cubicBezTo>
                    <a:pt x="90" y="426"/>
                    <a:pt x="427" y="90"/>
                    <a:pt x="841" y="90"/>
                  </a:cubicBezTo>
                  <a:cubicBezTo>
                    <a:pt x="1256" y="90"/>
                    <a:pt x="1593" y="426"/>
                    <a:pt x="1593" y="841"/>
                  </a:cubicBezTo>
                  <a:cubicBezTo>
                    <a:pt x="1593" y="987"/>
                    <a:pt x="1548" y="1133"/>
                    <a:pt x="1458" y="12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19" dirty="0"/>
            </a:p>
          </p:txBody>
        </p:sp>
        <p:sp>
          <p:nvSpPr>
            <p:cNvPr id="8" name="Freeform 12">
              <a:extLst>
                <a:ext uri="{FF2B5EF4-FFF2-40B4-BE49-F238E27FC236}">
                  <a16:creationId xmlns:a16="http://schemas.microsoft.com/office/drawing/2014/main" id="{3B34A4D5-AC6D-4962-98F7-7D57D3E79BCD}"/>
                </a:ext>
              </a:extLst>
            </p:cNvPr>
            <p:cNvSpPr>
              <a:spLocks noChangeArrowheads="1"/>
            </p:cNvSpPr>
            <p:nvPr/>
          </p:nvSpPr>
          <p:spPr bwMode="auto">
            <a:xfrm>
              <a:off x="1768199" y="3142411"/>
              <a:ext cx="308192" cy="303872"/>
            </a:xfrm>
            <a:custGeom>
              <a:avLst/>
              <a:gdLst>
                <a:gd name="T0" fmla="*/ 471 w 943"/>
                <a:gd name="T1" fmla="*/ 0 h 932"/>
                <a:gd name="T2" fmla="*/ 471 w 943"/>
                <a:gd name="T3" fmla="*/ 0 h 932"/>
                <a:gd name="T4" fmla="*/ 0 w 943"/>
                <a:gd name="T5" fmla="*/ 471 h 932"/>
                <a:gd name="T6" fmla="*/ 471 w 943"/>
                <a:gd name="T7" fmla="*/ 931 h 932"/>
                <a:gd name="T8" fmla="*/ 942 w 943"/>
                <a:gd name="T9" fmla="*/ 471 h 932"/>
                <a:gd name="T10" fmla="*/ 471 w 943"/>
                <a:gd name="T11" fmla="*/ 0 h 932"/>
              </a:gdLst>
              <a:ahLst/>
              <a:cxnLst>
                <a:cxn ang="0">
                  <a:pos x="T0" y="T1"/>
                </a:cxn>
                <a:cxn ang="0">
                  <a:pos x="T2" y="T3"/>
                </a:cxn>
                <a:cxn ang="0">
                  <a:pos x="T4" y="T5"/>
                </a:cxn>
                <a:cxn ang="0">
                  <a:pos x="T6" y="T7"/>
                </a:cxn>
                <a:cxn ang="0">
                  <a:pos x="T8" y="T9"/>
                </a:cxn>
                <a:cxn ang="0">
                  <a:pos x="T10" y="T11"/>
                </a:cxn>
              </a:cxnLst>
              <a:rect l="0" t="0" r="r" b="b"/>
              <a:pathLst>
                <a:path w="943" h="932">
                  <a:moveTo>
                    <a:pt x="471" y="0"/>
                  </a:moveTo>
                  <a:lnTo>
                    <a:pt x="471" y="0"/>
                  </a:lnTo>
                  <a:cubicBezTo>
                    <a:pt x="213" y="0"/>
                    <a:pt x="0" y="213"/>
                    <a:pt x="0" y="471"/>
                  </a:cubicBezTo>
                  <a:cubicBezTo>
                    <a:pt x="0" y="729"/>
                    <a:pt x="213" y="931"/>
                    <a:pt x="471" y="931"/>
                  </a:cubicBezTo>
                  <a:cubicBezTo>
                    <a:pt x="729" y="931"/>
                    <a:pt x="942" y="729"/>
                    <a:pt x="942" y="471"/>
                  </a:cubicBezTo>
                  <a:cubicBezTo>
                    <a:pt x="942" y="213"/>
                    <a:pt x="729" y="0"/>
                    <a:pt x="47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19" dirty="0"/>
            </a:p>
          </p:txBody>
        </p:sp>
      </p:grpSp>
      <p:sp>
        <p:nvSpPr>
          <p:cNvPr id="9" name="Slide Number Placeholder 8">
            <a:extLst>
              <a:ext uri="{FF2B5EF4-FFF2-40B4-BE49-F238E27FC236}">
                <a16:creationId xmlns:a16="http://schemas.microsoft.com/office/drawing/2014/main" id="{D2BFC26A-D92C-407D-AE1A-AEC531E84ECC}"/>
              </a:ext>
            </a:extLst>
          </p:cNvPr>
          <p:cNvSpPr>
            <a:spLocks noGrp="1"/>
          </p:cNvSpPr>
          <p:nvPr>
            <p:ph type="sldNum" sz="quarter" idx="4"/>
          </p:nvPr>
        </p:nvSpPr>
        <p:spPr/>
        <p:txBody>
          <a:bodyPr/>
          <a:lstStyle/>
          <a:p>
            <a:fld id="{AFA3DF0E-6FFC-4732-8936-A3B925CCE365}" type="slidenum">
              <a:rPr lang="en-US" smtClean="0"/>
              <a:pPr/>
              <a:t>9</a:t>
            </a:fld>
            <a:endParaRPr lang="en-US" dirty="0"/>
          </a:p>
        </p:txBody>
      </p:sp>
    </p:spTree>
    <p:extLst>
      <p:ext uri="{BB962C8B-B14F-4D97-AF65-F5344CB8AC3E}">
        <p14:creationId xmlns:p14="http://schemas.microsoft.com/office/powerpoint/2010/main" val="421530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Gradient">
  <a:themeElements>
    <a:clrScheme name="Custom 9">
      <a:dk1>
        <a:srgbClr val="5CAC34"/>
      </a:dk1>
      <a:lt1>
        <a:srgbClr val="FFFFFF"/>
      </a:lt1>
      <a:dk2>
        <a:srgbClr val="6B6F71"/>
      </a:dk2>
      <a:lt2>
        <a:srgbClr val="FBB034"/>
      </a:lt2>
      <a:accent1>
        <a:srgbClr val="71BF44"/>
      </a:accent1>
      <a:accent2>
        <a:srgbClr val="1870B8"/>
      </a:accent2>
      <a:accent3>
        <a:srgbClr val="00B4F1"/>
      </a:accent3>
      <a:accent4>
        <a:srgbClr val="EF4044"/>
      </a:accent4>
      <a:accent5>
        <a:srgbClr val="E07521"/>
      </a:accent5>
      <a:accent6>
        <a:srgbClr val="936DAF"/>
      </a:accent6>
      <a:hlink>
        <a:srgbClr val="6CB644"/>
      </a:hlink>
      <a:folHlink>
        <a:srgbClr val="9071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rtlCol="0" anchor="ctr">
        <a:spAutoFit/>
      </a:bodyPr>
      <a:lstStyle>
        <a:defPPr algn="ctr">
          <a:lnSpc>
            <a:spcPct val="90000"/>
          </a:lnSpc>
          <a:defRPr sz="2800" dirty="0" smtClean="0">
            <a:solidFill>
              <a:schemeClr val="bg1"/>
            </a:solidFill>
          </a:defRPr>
        </a:defPPr>
      </a:lstStyle>
    </a:spDef>
    <a:lnDef>
      <a:spPr>
        <a:noFill/>
        <a:ln w="14288" cap="flat">
          <a:solidFill>
            <a:schemeClr val="tx2"/>
          </a:solidFill>
          <a:prstDash val="solid"/>
          <a:miter lim="800000"/>
          <a:headEnd/>
          <a:tailEnd/>
        </a:ln>
        <a:extLst>
          <a:ext uri="{909E8E84-426E-40DD-AFC4-6F175D3DCCD1}">
            <a14:hiddenFill xmlns:a14="http://schemas.microsoft.com/office/drawing/2010/main">
              <a:noFill/>
            </a14:hiddenFill>
          </a:ext>
        </a:extLst>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10078</TotalTime>
  <Words>1383</Words>
  <Application>Microsoft Office PowerPoint</Application>
  <PresentationFormat>On-screen Show (4:3)</PresentationFormat>
  <Paragraphs>192</Paragraphs>
  <Slides>40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 Narrow</vt:lpstr>
      <vt:lpstr>Calibri</vt:lpstr>
      <vt:lpstr>Courier New</vt:lpstr>
      <vt:lpstr>Georgia</vt:lpstr>
      <vt:lpstr>HelveticaNeueLT Std Med Cn</vt:lpstr>
      <vt:lpstr>Symbol</vt:lpstr>
      <vt:lpstr>Wingdings</vt:lpstr>
      <vt:lpstr>1_Gradient</vt:lpstr>
      <vt:lpstr>PowerPoint Presentation</vt:lpstr>
      <vt:lpstr>PowerPoint Presentation</vt:lpstr>
      <vt:lpstr>PowerPoint Presentation</vt:lpstr>
      <vt:lpstr>PowerPoint Presentation</vt:lpstr>
      <vt:lpstr>US GDP Growth Rate Current Forecast is 2.3% in 2019</vt:lpstr>
      <vt:lpstr>S&amp;P 500 Index</vt:lpstr>
      <vt:lpstr>PowerPoint Presentation</vt:lpstr>
      <vt:lpstr>What the Market Looks Like</vt:lpstr>
      <vt:lpstr>Effect of the New Tax Law</vt:lpstr>
      <vt:lpstr>PowerPoint Presentation</vt:lpstr>
      <vt:lpstr>FEP Report published by AFP</vt:lpstr>
      <vt:lpstr>FEP Update Q2 2018</vt:lpstr>
      <vt:lpstr>PowerPoint Presentation</vt:lpstr>
      <vt:lpstr>PowerPoint Presentation</vt:lpstr>
      <vt:lpstr>PowerPoint Presentation</vt:lpstr>
      <vt:lpstr>One Last Thing to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Recurring Populations and Revenue Increased at the Median.</vt:lpstr>
      <vt:lpstr>The Share of Active Donors that are Sustainers increased over time for most sectors.</vt:lpstr>
      <vt:lpstr>Trends for Share of New Donors Acquired as Sustainers are mixed but are increasing over time for most sectors.</vt:lpstr>
      <vt:lpstr>PowerPoint Presentation</vt:lpstr>
      <vt:lpstr>PowerPoint Presentation</vt:lpstr>
      <vt:lpstr>Median Month 13 Donor Retention Rate for Recurring Acquired Donors Increased in 2018, driving stable First-Year Retention Rates Overall. </vt:lpstr>
      <vt:lpstr>The Median Month 13 Donor Retention Rate reached new highs for most sectors in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Withington</dc:creator>
  <cp:lastModifiedBy>Angelica Sullivan</cp:lastModifiedBy>
  <cp:revision>164</cp:revision>
  <dcterms:created xsi:type="dcterms:W3CDTF">2018-10-24T14:34:48Z</dcterms:created>
  <dcterms:modified xsi:type="dcterms:W3CDTF">2019-05-08T20:18:03Z</dcterms:modified>
</cp:coreProperties>
</file>