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4"/>
    <p:sldMasterId id="2147483672" r:id="rId5"/>
  </p:sldMasterIdLst>
  <p:notesMasterIdLst>
    <p:notesMasterId r:id="rId45"/>
  </p:notesMasterIdLst>
  <p:sldIdLst>
    <p:sldId id="387" r:id="rId6"/>
    <p:sldId id="257" r:id="rId7"/>
    <p:sldId id="454" r:id="rId8"/>
    <p:sldId id="456" r:id="rId9"/>
    <p:sldId id="457" r:id="rId10"/>
    <p:sldId id="458" r:id="rId11"/>
    <p:sldId id="459" r:id="rId12"/>
    <p:sldId id="429" r:id="rId13"/>
    <p:sldId id="430" r:id="rId14"/>
    <p:sldId id="423" r:id="rId15"/>
    <p:sldId id="424" r:id="rId16"/>
    <p:sldId id="431" r:id="rId17"/>
    <p:sldId id="440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452" r:id="rId27"/>
    <p:sldId id="441" r:id="rId28"/>
    <p:sldId id="453" r:id="rId29"/>
    <p:sldId id="442" r:id="rId30"/>
    <p:sldId id="419" r:id="rId31"/>
    <p:sldId id="443" r:id="rId32"/>
    <p:sldId id="444" r:id="rId33"/>
    <p:sldId id="445" r:id="rId34"/>
    <p:sldId id="422" r:id="rId35"/>
    <p:sldId id="446" r:id="rId36"/>
    <p:sldId id="447" r:id="rId37"/>
    <p:sldId id="448" r:id="rId38"/>
    <p:sldId id="420" r:id="rId39"/>
    <p:sldId id="449" r:id="rId40"/>
    <p:sldId id="450" r:id="rId41"/>
    <p:sldId id="451" r:id="rId42"/>
    <p:sldId id="421" r:id="rId43"/>
    <p:sldId id="27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5057"/>
    <a:srgbClr val="ADB5BD"/>
    <a:srgbClr val="00A9E3"/>
    <a:srgbClr val="1862AB"/>
    <a:srgbClr val="228AE6"/>
    <a:srgbClr val="CED4DA"/>
    <a:srgbClr val="F8F9FA"/>
    <a:srgbClr val="329AF0"/>
    <a:srgbClr val="1C7CD6"/>
    <a:srgbClr val="4DA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61"/>
    <p:restoredTop sz="82814" autoAdjust="0"/>
  </p:normalViewPr>
  <p:slideViewPr>
    <p:cSldViewPr snapToGrid="0">
      <p:cViewPr varScale="1">
        <p:scale>
          <a:sx n="70" d="100"/>
          <a:sy n="70" d="100"/>
        </p:scale>
        <p:origin x="138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E826DC-76E1-C345-95CD-9DF18B5222C1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CD2377E4-D04F-2544-8170-F5A98D74832B}">
      <dgm:prSet phldrT="[Text]" custT="1"/>
      <dgm:spPr>
        <a:solidFill>
          <a:srgbClr val="228AE6"/>
        </a:solidFill>
      </dgm:spPr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Streamlined Funnel</a:t>
          </a:r>
        </a:p>
      </dgm:t>
    </dgm:pt>
    <dgm:pt modelId="{37F0DCAF-042A-2D4F-AF2F-0D632894C712}" type="parTrans" cxnId="{CD09E1C2-CA32-FA40-AB51-4B1033164FCD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01BF04-341E-2B48-92C2-36EC2283220C}" type="sibTrans" cxnId="{CD09E1C2-CA32-FA40-AB51-4B1033164FCD}">
      <dgm:prSet custT="1"/>
      <dgm:spPr>
        <a:solidFill>
          <a:srgbClr val="CED4DA"/>
        </a:solidFill>
      </dgm:spPr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CB0417-7846-6045-A1A6-7A274103E0EF}">
      <dgm:prSet phldrT="[Text]" custT="1"/>
      <dgm:spPr>
        <a:solidFill>
          <a:srgbClr val="1B6EC2"/>
        </a:solidFill>
      </dgm:spPr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Multifaceted Adventure</a:t>
          </a:r>
        </a:p>
      </dgm:t>
    </dgm:pt>
    <dgm:pt modelId="{02A3188C-3080-424A-B34F-6AD1E6AD0C72}" type="parTrans" cxnId="{BEB5EE76-028E-564C-B6BA-C26321C6F58C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7C4D34-15EC-BC4E-9D9E-20378271E996}" type="sibTrans" cxnId="{BEB5EE76-028E-564C-B6BA-C26321C6F58C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56C814-AC75-EC4F-9E60-30EB66F4AB42}" type="pres">
      <dgm:prSet presAssocID="{DEE826DC-76E1-C345-95CD-9DF18B5222C1}" presName="Name0" presStyleCnt="0">
        <dgm:presLayoutVars>
          <dgm:dir/>
          <dgm:resizeHandles val="exact"/>
        </dgm:presLayoutVars>
      </dgm:prSet>
      <dgm:spPr/>
    </dgm:pt>
    <dgm:pt modelId="{1CC21930-8429-554B-9A78-E32AFDEF0161}" type="pres">
      <dgm:prSet presAssocID="{CD2377E4-D04F-2544-8170-F5A98D74832B}" presName="node" presStyleLbl="node1" presStyleIdx="0" presStyleCnt="2">
        <dgm:presLayoutVars>
          <dgm:bulletEnabled val="1"/>
        </dgm:presLayoutVars>
      </dgm:prSet>
      <dgm:spPr/>
    </dgm:pt>
    <dgm:pt modelId="{ECFB9BB9-7595-C647-914D-E2CA250623E0}" type="pres">
      <dgm:prSet presAssocID="{2E01BF04-341E-2B48-92C2-36EC2283220C}" presName="sibTrans" presStyleLbl="sibTrans2D1" presStyleIdx="0" presStyleCnt="1" custScaleY="63306" custLinFactNeighborY="-4746"/>
      <dgm:spPr>
        <a:prstGeom prst="rightArrow">
          <a:avLst/>
        </a:prstGeom>
      </dgm:spPr>
    </dgm:pt>
    <dgm:pt modelId="{75E13EB0-E5F9-9A48-ABDF-F36F1436D359}" type="pres">
      <dgm:prSet presAssocID="{2E01BF04-341E-2B48-92C2-36EC2283220C}" presName="connectorText" presStyleLbl="sibTrans2D1" presStyleIdx="0" presStyleCnt="1"/>
      <dgm:spPr/>
    </dgm:pt>
    <dgm:pt modelId="{9E4F5B37-37F0-144B-8CE7-90EC44D4190E}" type="pres">
      <dgm:prSet presAssocID="{7FCB0417-7846-6045-A1A6-7A274103E0EF}" presName="node" presStyleLbl="node1" presStyleIdx="1" presStyleCnt="2">
        <dgm:presLayoutVars>
          <dgm:bulletEnabled val="1"/>
        </dgm:presLayoutVars>
      </dgm:prSet>
      <dgm:spPr/>
    </dgm:pt>
  </dgm:ptLst>
  <dgm:cxnLst>
    <dgm:cxn modelId="{22E7460B-C613-3441-8F70-2A62D40DE805}" type="presOf" srcId="{2E01BF04-341E-2B48-92C2-36EC2283220C}" destId="{75E13EB0-E5F9-9A48-ABDF-F36F1436D359}" srcOrd="1" destOrd="0" presId="urn:microsoft.com/office/officeart/2005/8/layout/process1"/>
    <dgm:cxn modelId="{037E5B64-DAED-634B-A51A-D30F1BC5C19E}" type="presOf" srcId="{DEE826DC-76E1-C345-95CD-9DF18B5222C1}" destId="{F056C814-AC75-EC4F-9E60-30EB66F4AB42}" srcOrd="0" destOrd="0" presId="urn:microsoft.com/office/officeart/2005/8/layout/process1"/>
    <dgm:cxn modelId="{95B20E4C-2081-094D-9104-FDFF3C41C74E}" type="presOf" srcId="{7FCB0417-7846-6045-A1A6-7A274103E0EF}" destId="{9E4F5B37-37F0-144B-8CE7-90EC44D4190E}" srcOrd="0" destOrd="0" presId="urn:microsoft.com/office/officeart/2005/8/layout/process1"/>
    <dgm:cxn modelId="{BEB5EE76-028E-564C-B6BA-C26321C6F58C}" srcId="{DEE826DC-76E1-C345-95CD-9DF18B5222C1}" destId="{7FCB0417-7846-6045-A1A6-7A274103E0EF}" srcOrd="1" destOrd="0" parTransId="{02A3188C-3080-424A-B34F-6AD1E6AD0C72}" sibTransId="{D07C4D34-15EC-BC4E-9D9E-20378271E996}"/>
    <dgm:cxn modelId="{CD09E1C2-CA32-FA40-AB51-4B1033164FCD}" srcId="{DEE826DC-76E1-C345-95CD-9DF18B5222C1}" destId="{CD2377E4-D04F-2544-8170-F5A98D74832B}" srcOrd="0" destOrd="0" parTransId="{37F0DCAF-042A-2D4F-AF2F-0D632894C712}" sibTransId="{2E01BF04-341E-2B48-92C2-36EC2283220C}"/>
    <dgm:cxn modelId="{CF112CD0-F89C-384B-8D12-A788C480F245}" type="presOf" srcId="{2E01BF04-341E-2B48-92C2-36EC2283220C}" destId="{ECFB9BB9-7595-C647-914D-E2CA250623E0}" srcOrd="0" destOrd="0" presId="urn:microsoft.com/office/officeart/2005/8/layout/process1"/>
    <dgm:cxn modelId="{AFD432DD-8915-9946-BC9E-07B2C76F30BE}" type="presOf" srcId="{CD2377E4-D04F-2544-8170-F5A98D74832B}" destId="{1CC21930-8429-554B-9A78-E32AFDEF0161}" srcOrd="0" destOrd="0" presId="urn:microsoft.com/office/officeart/2005/8/layout/process1"/>
    <dgm:cxn modelId="{A655792C-6A53-064E-95A5-6A88F115BA8C}" type="presParOf" srcId="{F056C814-AC75-EC4F-9E60-30EB66F4AB42}" destId="{1CC21930-8429-554B-9A78-E32AFDEF0161}" srcOrd="0" destOrd="0" presId="urn:microsoft.com/office/officeart/2005/8/layout/process1"/>
    <dgm:cxn modelId="{7BC586D8-F2A9-384C-A111-0D36BBC458B8}" type="presParOf" srcId="{F056C814-AC75-EC4F-9E60-30EB66F4AB42}" destId="{ECFB9BB9-7595-C647-914D-E2CA250623E0}" srcOrd="1" destOrd="0" presId="urn:microsoft.com/office/officeart/2005/8/layout/process1"/>
    <dgm:cxn modelId="{0B1C405F-B532-8D41-AD23-0029B5817F54}" type="presParOf" srcId="{ECFB9BB9-7595-C647-914D-E2CA250623E0}" destId="{75E13EB0-E5F9-9A48-ABDF-F36F1436D359}" srcOrd="0" destOrd="0" presId="urn:microsoft.com/office/officeart/2005/8/layout/process1"/>
    <dgm:cxn modelId="{F18D5418-75A0-C744-81DB-85A3A39C8B42}" type="presParOf" srcId="{F056C814-AC75-EC4F-9E60-30EB66F4AB42}" destId="{9E4F5B37-37F0-144B-8CE7-90EC44D4190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E0F3CA-AFAA-A14B-97AC-EC8427A386F4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D606B1-B157-B141-8967-42665E9C3258}">
      <dgm:prSet phldrT="[Text]" custT="1"/>
      <dgm:spPr>
        <a:solidFill>
          <a:srgbClr val="F8F9FA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600" b="1" spc="200" baseline="0" dirty="0">
              <a:solidFill>
                <a:srgbClr val="228AE6"/>
              </a:solidFill>
              <a:latin typeface="+mj-lt"/>
            </a:rPr>
            <a:t>AUTOMATED MARKETING</a:t>
          </a:r>
        </a:p>
      </dgm:t>
    </dgm:pt>
    <dgm:pt modelId="{F63A7B96-7D20-D842-A910-8BF2523C2815}" type="parTrans" cxnId="{86441F4A-DAA5-2447-8C9B-0FB3244CEB9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D8A99DF-61AD-DD41-9743-B81976807B9F}" type="sibTrans" cxnId="{86441F4A-DAA5-2447-8C9B-0FB3244CEB9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6380B46-5BA9-354F-8EB3-EB2584081D4D}">
      <dgm:prSet phldrT="[Text]" custT="1"/>
      <dgm:spPr>
        <a:solidFill>
          <a:srgbClr val="1C7CD6"/>
        </a:solidFill>
      </dgm:spPr>
      <dgm:t>
        <a:bodyPr/>
        <a:lstStyle/>
        <a:p>
          <a:r>
            <a:rPr lang="en-US" sz="2400" dirty="0">
              <a:latin typeface="+mj-lt"/>
            </a:rPr>
            <a:t>Volunteers</a:t>
          </a:r>
          <a:endParaRPr lang="en-US" sz="3500" dirty="0">
            <a:latin typeface="+mj-lt"/>
          </a:endParaRPr>
        </a:p>
      </dgm:t>
    </dgm:pt>
    <dgm:pt modelId="{803E9759-4165-154D-9908-ABD47C31CD0D}" type="parTrans" cxnId="{627C76FD-A7A6-BB4B-96DF-CC3EF332507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0A1998B-C6D5-4346-8C8A-E4FD4EA5B941}" type="sibTrans" cxnId="{627C76FD-A7A6-BB4B-96DF-CC3EF332507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19BA5C5-87AB-F843-8956-0EE811EBB941}">
      <dgm:prSet phldrT="[Text]" custT="1"/>
      <dgm:spPr>
        <a:solidFill>
          <a:srgbClr val="329AF0"/>
        </a:solidFill>
      </dgm:spPr>
      <dgm:t>
        <a:bodyPr/>
        <a:lstStyle/>
        <a:p>
          <a:r>
            <a:rPr lang="en-US" sz="2400" dirty="0">
              <a:latin typeface="+mj-lt"/>
            </a:rPr>
            <a:t>Referrers</a:t>
          </a:r>
        </a:p>
      </dgm:t>
    </dgm:pt>
    <dgm:pt modelId="{66A599FF-34A4-3240-9D69-60BFE319EAD2}" type="parTrans" cxnId="{EB8C6411-C06C-2945-80FB-7898DD80C8E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B8AA047-3811-9F4D-A238-ACC16775461E}" type="sibTrans" cxnId="{EB8C6411-C06C-2945-80FB-7898DD80C8E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FFA0399-BF65-CA42-9964-EAC16063D436}">
      <dgm:prSet custT="1"/>
      <dgm:spPr>
        <a:solidFill>
          <a:srgbClr val="228AE6"/>
        </a:solidFill>
      </dgm:spPr>
      <dgm:t>
        <a:bodyPr/>
        <a:lstStyle/>
        <a:p>
          <a:r>
            <a:rPr lang="en-US" sz="2400" dirty="0">
              <a:latin typeface="+mj-lt"/>
            </a:rPr>
            <a:t>Advocacy</a:t>
          </a:r>
        </a:p>
      </dgm:t>
    </dgm:pt>
    <dgm:pt modelId="{0BDBDDCC-477B-2742-B88F-259B73B04684}" type="parTrans" cxnId="{B423EAED-B233-E049-B657-7BC045C8772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19853AB-65E2-BF48-8A5F-E3A5515B6E51}" type="sibTrans" cxnId="{B423EAED-B233-E049-B657-7BC045C8772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AB5613E-A86B-C64F-82F8-4F9698D43B70}">
      <dgm:prSet custT="1"/>
      <dgm:spPr>
        <a:solidFill>
          <a:srgbClr val="1862AB"/>
        </a:solidFill>
      </dgm:spPr>
      <dgm:t>
        <a:bodyPr/>
        <a:lstStyle/>
        <a:p>
          <a:r>
            <a:rPr lang="en-US" sz="2400" dirty="0">
              <a:latin typeface="+mj-lt"/>
            </a:rPr>
            <a:t>Event Attendees</a:t>
          </a:r>
        </a:p>
      </dgm:t>
    </dgm:pt>
    <dgm:pt modelId="{046D64CA-D9B4-3C40-9A48-E6726334ECCB}" type="parTrans" cxnId="{841EE406-3612-0C49-BEC5-23C931E73C8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8784FE5-DA78-8649-AA97-0F601C70830E}" type="sibTrans" cxnId="{841EE406-3612-0C49-BEC5-23C931E73C8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A1E1588-F644-544B-8B83-E219816847A5}" type="pres">
      <dgm:prSet presAssocID="{1AE0F3CA-AFAA-A14B-97AC-EC8427A386F4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0459B41-E263-6A42-B13F-F3940C7F60AA}" type="pres">
      <dgm:prSet presAssocID="{1AE0F3CA-AFAA-A14B-97AC-EC8427A386F4}" presName="matrix" presStyleCnt="0"/>
      <dgm:spPr/>
    </dgm:pt>
    <dgm:pt modelId="{04D5EDEF-B5D4-7C45-A00A-363DF3EB26D8}" type="pres">
      <dgm:prSet presAssocID="{1AE0F3CA-AFAA-A14B-97AC-EC8427A386F4}" presName="tile1" presStyleLbl="node1" presStyleIdx="0" presStyleCnt="4"/>
      <dgm:spPr/>
    </dgm:pt>
    <dgm:pt modelId="{1228A506-3F52-A34C-B6E8-894FC1AC1DCB}" type="pres">
      <dgm:prSet presAssocID="{1AE0F3CA-AFAA-A14B-97AC-EC8427A386F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6B21EE3-6F31-F64D-BDEF-886D967597D7}" type="pres">
      <dgm:prSet presAssocID="{1AE0F3CA-AFAA-A14B-97AC-EC8427A386F4}" presName="tile2" presStyleLbl="node1" presStyleIdx="1" presStyleCnt="4"/>
      <dgm:spPr/>
    </dgm:pt>
    <dgm:pt modelId="{859467C4-F6F5-6A49-B08E-41C8A4CC0C30}" type="pres">
      <dgm:prSet presAssocID="{1AE0F3CA-AFAA-A14B-97AC-EC8427A386F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80B3C9F-9D61-5F4C-9CFC-0B85AF098F34}" type="pres">
      <dgm:prSet presAssocID="{1AE0F3CA-AFAA-A14B-97AC-EC8427A386F4}" presName="tile3" presStyleLbl="node1" presStyleIdx="2" presStyleCnt="4"/>
      <dgm:spPr/>
    </dgm:pt>
    <dgm:pt modelId="{9C4AF2E9-FD76-0343-B79E-D6E7094BA6F7}" type="pres">
      <dgm:prSet presAssocID="{1AE0F3CA-AFAA-A14B-97AC-EC8427A386F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D65BBA4-677C-E643-91E1-C5217F3D6968}" type="pres">
      <dgm:prSet presAssocID="{1AE0F3CA-AFAA-A14B-97AC-EC8427A386F4}" presName="tile4" presStyleLbl="node1" presStyleIdx="3" presStyleCnt="4"/>
      <dgm:spPr/>
    </dgm:pt>
    <dgm:pt modelId="{2D63A0CB-05F8-2241-AB94-53BF82255633}" type="pres">
      <dgm:prSet presAssocID="{1AE0F3CA-AFAA-A14B-97AC-EC8427A386F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12406BA-DDC3-9148-9CD7-30DF6365447B}" type="pres">
      <dgm:prSet presAssocID="{1AE0F3CA-AFAA-A14B-97AC-EC8427A386F4}" presName="centerTile" presStyleLbl="fgShp" presStyleIdx="0" presStyleCnt="1" custScaleY="129310">
        <dgm:presLayoutVars>
          <dgm:chMax val="0"/>
          <dgm:chPref val="0"/>
        </dgm:presLayoutVars>
      </dgm:prSet>
      <dgm:spPr/>
    </dgm:pt>
  </dgm:ptLst>
  <dgm:cxnLst>
    <dgm:cxn modelId="{AD203F04-979C-804F-ADEB-D34302E773C3}" type="presOf" srcId="{5AB5613E-A86B-C64F-82F8-4F9698D43B70}" destId="{2D63A0CB-05F8-2241-AB94-53BF82255633}" srcOrd="1" destOrd="0" presId="urn:microsoft.com/office/officeart/2005/8/layout/matrix1"/>
    <dgm:cxn modelId="{841EE406-3612-0C49-BEC5-23C931E73C86}" srcId="{81D606B1-B157-B141-8967-42665E9C3258}" destId="{5AB5613E-A86B-C64F-82F8-4F9698D43B70}" srcOrd="3" destOrd="0" parTransId="{046D64CA-D9B4-3C40-9A48-E6726334ECCB}" sibTransId="{38784FE5-DA78-8649-AA97-0F601C70830E}"/>
    <dgm:cxn modelId="{EB8C6411-C06C-2945-80FB-7898DD80C8E8}" srcId="{81D606B1-B157-B141-8967-42665E9C3258}" destId="{419BA5C5-87AB-F843-8956-0EE811EBB941}" srcOrd="1" destOrd="0" parTransId="{66A599FF-34A4-3240-9D69-60BFE319EAD2}" sibTransId="{8B8AA047-3811-9F4D-A238-ACC16775461E}"/>
    <dgm:cxn modelId="{68338617-DA67-1541-B2A7-3D8FA00B4B41}" type="presOf" srcId="{5AB5613E-A86B-C64F-82F8-4F9698D43B70}" destId="{ED65BBA4-677C-E643-91E1-C5217F3D6968}" srcOrd="0" destOrd="0" presId="urn:microsoft.com/office/officeart/2005/8/layout/matrix1"/>
    <dgm:cxn modelId="{A6113560-6C45-EB40-A9F5-22B3BD8E282C}" type="presOf" srcId="{6FFA0399-BF65-CA42-9964-EAC16063D436}" destId="{080B3C9F-9D61-5F4C-9CFC-0B85AF098F34}" srcOrd="0" destOrd="0" presId="urn:microsoft.com/office/officeart/2005/8/layout/matrix1"/>
    <dgm:cxn modelId="{86441F4A-DAA5-2447-8C9B-0FB3244CEB92}" srcId="{1AE0F3CA-AFAA-A14B-97AC-EC8427A386F4}" destId="{81D606B1-B157-B141-8967-42665E9C3258}" srcOrd="0" destOrd="0" parTransId="{F63A7B96-7D20-D842-A910-8BF2523C2815}" sibTransId="{7D8A99DF-61AD-DD41-9743-B81976807B9F}"/>
    <dgm:cxn modelId="{1EF9CB6A-C49C-DD44-A457-04CE6341ED16}" type="presOf" srcId="{1AE0F3CA-AFAA-A14B-97AC-EC8427A386F4}" destId="{9A1E1588-F644-544B-8B83-E219816847A5}" srcOrd="0" destOrd="0" presId="urn:microsoft.com/office/officeart/2005/8/layout/matrix1"/>
    <dgm:cxn modelId="{7F815A77-688F-3F45-870C-718109DCD874}" type="presOf" srcId="{76380B46-5BA9-354F-8EB3-EB2584081D4D}" destId="{04D5EDEF-B5D4-7C45-A00A-363DF3EB26D8}" srcOrd="0" destOrd="0" presId="urn:microsoft.com/office/officeart/2005/8/layout/matrix1"/>
    <dgm:cxn modelId="{D0617F88-7B5C-524E-ACA6-3BD406436E60}" type="presOf" srcId="{81D606B1-B157-B141-8967-42665E9C3258}" destId="{D12406BA-DDC3-9148-9CD7-30DF6365447B}" srcOrd="0" destOrd="0" presId="urn:microsoft.com/office/officeart/2005/8/layout/matrix1"/>
    <dgm:cxn modelId="{C119D988-3D3B-194F-839F-3833A60169B2}" type="presOf" srcId="{419BA5C5-87AB-F843-8956-0EE811EBB941}" destId="{859467C4-F6F5-6A49-B08E-41C8A4CC0C30}" srcOrd="1" destOrd="0" presId="urn:microsoft.com/office/officeart/2005/8/layout/matrix1"/>
    <dgm:cxn modelId="{015214AB-F4D7-5848-814D-C4DB03A1B2BD}" type="presOf" srcId="{76380B46-5BA9-354F-8EB3-EB2584081D4D}" destId="{1228A506-3F52-A34C-B6E8-894FC1AC1DCB}" srcOrd="1" destOrd="0" presId="urn:microsoft.com/office/officeart/2005/8/layout/matrix1"/>
    <dgm:cxn modelId="{B423EAED-B233-E049-B657-7BC045C8772B}" srcId="{81D606B1-B157-B141-8967-42665E9C3258}" destId="{6FFA0399-BF65-CA42-9964-EAC16063D436}" srcOrd="2" destOrd="0" parTransId="{0BDBDDCC-477B-2742-B88F-259B73B04684}" sibTransId="{C19853AB-65E2-BF48-8A5F-E3A5515B6E51}"/>
    <dgm:cxn modelId="{7BFCCCEF-A96C-764D-8C36-D3746E4E33E3}" type="presOf" srcId="{419BA5C5-87AB-F843-8956-0EE811EBB941}" destId="{86B21EE3-6F31-F64D-BDEF-886D967597D7}" srcOrd="0" destOrd="0" presId="urn:microsoft.com/office/officeart/2005/8/layout/matrix1"/>
    <dgm:cxn modelId="{97250BFC-3DEA-F141-9DC8-4548C9ADBB79}" type="presOf" srcId="{6FFA0399-BF65-CA42-9964-EAC16063D436}" destId="{9C4AF2E9-FD76-0343-B79E-D6E7094BA6F7}" srcOrd="1" destOrd="0" presId="urn:microsoft.com/office/officeart/2005/8/layout/matrix1"/>
    <dgm:cxn modelId="{627C76FD-A7A6-BB4B-96DF-CC3EF3325071}" srcId="{81D606B1-B157-B141-8967-42665E9C3258}" destId="{76380B46-5BA9-354F-8EB3-EB2584081D4D}" srcOrd="0" destOrd="0" parTransId="{803E9759-4165-154D-9908-ABD47C31CD0D}" sibTransId="{40A1998B-C6D5-4346-8C8A-E4FD4EA5B941}"/>
    <dgm:cxn modelId="{B269A563-6B11-B449-BA65-E48872F8F51E}" type="presParOf" srcId="{9A1E1588-F644-544B-8B83-E219816847A5}" destId="{40459B41-E263-6A42-B13F-F3940C7F60AA}" srcOrd="0" destOrd="0" presId="urn:microsoft.com/office/officeart/2005/8/layout/matrix1"/>
    <dgm:cxn modelId="{18E59398-3B7F-6743-A201-D35E809D68FE}" type="presParOf" srcId="{40459B41-E263-6A42-B13F-F3940C7F60AA}" destId="{04D5EDEF-B5D4-7C45-A00A-363DF3EB26D8}" srcOrd="0" destOrd="0" presId="urn:microsoft.com/office/officeart/2005/8/layout/matrix1"/>
    <dgm:cxn modelId="{4B4BD819-23B2-EE45-B6DC-FFF8D3632BDD}" type="presParOf" srcId="{40459B41-E263-6A42-B13F-F3940C7F60AA}" destId="{1228A506-3F52-A34C-B6E8-894FC1AC1DCB}" srcOrd="1" destOrd="0" presId="urn:microsoft.com/office/officeart/2005/8/layout/matrix1"/>
    <dgm:cxn modelId="{0A54D5F9-5688-3245-9CAC-55DEAD117B0E}" type="presParOf" srcId="{40459B41-E263-6A42-B13F-F3940C7F60AA}" destId="{86B21EE3-6F31-F64D-BDEF-886D967597D7}" srcOrd="2" destOrd="0" presId="urn:microsoft.com/office/officeart/2005/8/layout/matrix1"/>
    <dgm:cxn modelId="{E7811665-3574-D944-8389-96734C118551}" type="presParOf" srcId="{40459B41-E263-6A42-B13F-F3940C7F60AA}" destId="{859467C4-F6F5-6A49-B08E-41C8A4CC0C30}" srcOrd="3" destOrd="0" presId="urn:microsoft.com/office/officeart/2005/8/layout/matrix1"/>
    <dgm:cxn modelId="{B46331F2-9BBF-9B47-A298-AEDBA95B236E}" type="presParOf" srcId="{40459B41-E263-6A42-B13F-F3940C7F60AA}" destId="{080B3C9F-9D61-5F4C-9CFC-0B85AF098F34}" srcOrd="4" destOrd="0" presId="urn:microsoft.com/office/officeart/2005/8/layout/matrix1"/>
    <dgm:cxn modelId="{EA874DCA-0843-7A47-99CE-2A0739FF0546}" type="presParOf" srcId="{40459B41-E263-6A42-B13F-F3940C7F60AA}" destId="{9C4AF2E9-FD76-0343-B79E-D6E7094BA6F7}" srcOrd="5" destOrd="0" presId="urn:microsoft.com/office/officeart/2005/8/layout/matrix1"/>
    <dgm:cxn modelId="{39967C77-0287-3646-A70A-2085B98BBCA1}" type="presParOf" srcId="{40459B41-E263-6A42-B13F-F3940C7F60AA}" destId="{ED65BBA4-677C-E643-91E1-C5217F3D6968}" srcOrd="6" destOrd="0" presId="urn:microsoft.com/office/officeart/2005/8/layout/matrix1"/>
    <dgm:cxn modelId="{AB3A533B-0967-1B4C-A29A-B20AEEB2FD1E}" type="presParOf" srcId="{40459B41-E263-6A42-B13F-F3940C7F60AA}" destId="{2D63A0CB-05F8-2241-AB94-53BF82255633}" srcOrd="7" destOrd="0" presId="urn:microsoft.com/office/officeart/2005/8/layout/matrix1"/>
    <dgm:cxn modelId="{E44796E3-2B2A-6645-B7B6-597596921515}" type="presParOf" srcId="{9A1E1588-F644-544B-8B83-E219816847A5}" destId="{D12406BA-DDC3-9148-9CD7-30DF6365447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21930-8429-554B-9A78-E32AFDEF0161}">
      <dsp:nvSpPr>
        <dsp:cNvPr id="0" name=""/>
        <dsp:cNvSpPr/>
      </dsp:nvSpPr>
      <dsp:spPr>
        <a:xfrm>
          <a:off x="1587" y="685572"/>
          <a:ext cx="3385343" cy="2031206"/>
        </a:xfrm>
        <a:prstGeom prst="roundRect">
          <a:avLst>
            <a:gd name="adj" fmla="val 10000"/>
          </a:avLst>
        </a:prstGeom>
        <a:solidFill>
          <a:srgbClr val="228A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Streamlined Funnel</a:t>
          </a:r>
        </a:p>
      </dsp:txBody>
      <dsp:txXfrm>
        <a:off x="61079" y="745064"/>
        <a:ext cx="3266359" cy="1912222"/>
      </dsp:txXfrm>
    </dsp:sp>
    <dsp:sp modelId="{ECFB9BB9-7595-C647-914D-E2CA250623E0}">
      <dsp:nvSpPr>
        <dsp:cNvPr id="0" name=""/>
        <dsp:cNvSpPr/>
      </dsp:nvSpPr>
      <dsp:spPr>
        <a:xfrm>
          <a:off x="3725465" y="1395582"/>
          <a:ext cx="717692" cy="531495"/>
        </a:xfrm>
        <a:prstGeom prst="rightArrow">
          <a:avLst/>
        </a:prstGeom>
        <a:solidFill>
          <a:srgbClr val="CED4D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25465" y="1501881"/>
        <a:ext cx="558244" cy="318897"/>
      </dsp:txXfrm>
    </dsp:sp>
    <dsp:sp modelId="{9E4F5B37-37F0-144B-8CE7-90EC44D4190E}">
      <dsp:nvSpPr>
        <dsp:cNvPr id="0" name=""/>
        <dsp:cNvSpPr/>
      </dsp:nvSpPr>
      <dsp:spPr>
        <a:xfrm>
          <a:off x="4741068" y="685572"/>
          <a:ext cx="3385343" cy="2031206"/>
        </a:xfrm>
        <a:prstGeom prst="roundRect">
          <a:avLst>
            <a:gd name="adj" fmla="val 10000"/>
          </a:avLst>
        </a:prstGeom>
        <a:solidFill>
          <a:srgbClr val="1B6E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Multifaceted Adventure</a:t>
          </a:r>
        </a:p>
      </dsp:txBody>
      <dsp:txXfrm>
        <a:off x="4800560" y="745064"/>
        <a:ext cx="3266359" cy="1912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5EDEF-B5D4-7C45-A00A-363DF3EB26D8}">
      <dsp:nvSpPr>
        <dsp:cNvPr id="0" name=""/>
        <dsp:cNvSpPr/>
      </dsp:nvSpPr>
      <dsp:spPr>
        <a:xfrm rot="16200000">
          <a:off x="1312251" y="-1312251"/>
          <a:ext cx="1310348" cy="3934850"/>
        </a:xfrm>
        <a:prstGeom prst="round1Rect">
          <a:avLst/>
        </a:prstGeom>
        <a:solidFill>
          <a:srgbClr val="1C7CD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Volunteers</a:t>
          </a:r>
          <a:endParaRPr lang="en-US" sz="3500" kern="1200" dirty="0">
            <a:latin typeface="+mj-lt"/>
          </a:endParaRPr>
        </a:p>
      </dsp:txBody>
      <dsp:txXfrm rot="5400000">
        <a:off x="0" y="0"/>
        <a:ext cx="3934850" cy="982761"/>
      </dsp:txXfrm>
    </dsp:sp>
    <dsp:sp modelId="{86B21EE3-6F31-F64D-BDEF-886D967597D7}">
      <dsp:nvSpPr>
        <dsp:cNvPr id="0" name=""/>
        <dsp:cNvSpPr/>
      </dsp:nvSpPr>
      <dsp:spPr>
        <a:xfrm>
          <a:off x="3934850" y="0"/>
          <a:ext cx="3934850" cy="1310348"/>
        </a:xfrm>
        <a:prstGeom prst="round1Rect">
          <a:avLst/>
        </a:prstGeom>
        <a:solidFill>
          <a:srgbClr val="329A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Referrers</a:t>
          </a:r>
        </a:p>
      </dsp:txBody>
      <dsp:txXfrm>
        <a:off x="3934850" y="0"/>
        <a:ext cx="3934850" cy="982761"/>
      </dsp:txXfrm>
    </dsp:sp>
    <dsp:sp modelId="{080B3C9F-9D61-5F4C-9CFC-0B85AF098F34}">
      <dsp:nvSpPr>
        <dsp:cNvPr id="0" name=""/>
        <dsp:cNvSpPr/>
      </dsp:nvSpPr>
      <dsp:spPr>
        <a:xfrm rot="10800000">
          <a:off x="0" y="1310348"/>
          <a:ext cx="3934850" cy="1310348"/>
        </a:xfrm>
        <a:prstGeom prst="round1Rect">
          <a:avLst/>
        </a:prstGeom>
        <a:solidFill>
          <a:srgbClr val="228AE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Advocacy</a:t>
          </a:r>
        </a:p>
      </dsp:txBody>
      <dsp:txXfrm rot="10800000">
        <a:off x="0" y="1637934"/>
        <a:ext cx="3934850" cy="982761"/>
      </dsp:txXfrm>
    </dsp:sp>
    <dsp:sp modelId="{ED65BBA4-677C-E643-91E1-C5217F3D6968}">
      <dsp:nvSpPr>
        <dsp:cNvPr id="0" name=""/>
        <dsp:cNvSpPr/>
      </dsp:nvSpPr>
      <dsp:spPr>
        <a:xfrm rot="5400000">
          <a:off x="5247101" y="-1903"/>
          <a:ext cx="1310348" cy="3934850"/>
        </a:xfrm>
        <a:prstGeom prst="round1Rect">
          <a:avLst/>
        </a:prstGeom>
        <a:solidFill>
          <a:srgbClr val="1862A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Event Attendees</a:t>
          </a:r>
        </a:p>
      </dsp:txBody>
      <dsp:txXfrm rot="-5400000">
        <a:off x="3934851" y="1637934"/>
        <a:ext cx="3934850" cy="982761"/>
      </dsp:txXfrm>
    </dsp:sp>
    <dsp:sp modelId="{D12406BA-DDC3-9148-9CD7-30DF6365447B}">
      <dsp:nvSpPr>
        <dsp:cNvPr id="0" name=""/>
        <dsp:cNvSpPr/>
      </dsp:nvSpPr>
      <dsp:spPr>
        <a:xfrm>
          <a:off x="2754395" y="886745"/>
          <a:ext cx="2360910" cy="847205"/>
        </a:xfrm>
        <a:prstGeom prst="roundRect">
          <a:avLst/>
        </a:prstGeom>
        <a:solidFill>
          <a:srgbClr val="F8F9F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spc="200" baseline="0" dirty="0">
              <a:solidFill>
                <a:srgbClr val="228AE6"/>
              </a:solidFill>
              <a:latin typeface="+mj-lt"/>
            </a:rPr>
            <a:t>AUTOMATED MARKETING</a:t>
          </a:r>
        </a:p>
      </dsp:txBody>
      <dsp:txXfrm>
        <a:off x="2795752" y="928102"/>
        <a:ext cx="2278196" cy="764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244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83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62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82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Assigned: DB</a:t>
            </a:r>
          </a:p>
          <a:p>
            <a:endParaRPr lang="en-US"/>
          </a:p>
          <a:p>
            <a:r>
              <a:rPr lang="en-US"/>
              <a:t>Haven’t started text yet – but is the goal.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8E9BE-A3E3-449B-A24A-4466632FC5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352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47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Assigned: RK</a:t>
            </a:r>
          </a:p>
          <a:p>
            <a:r>
              <a:rPr lang="en-US"/>
              <a:t>Examples show integration with TM invite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8E9BE-A3E3-449B-A24A-4466632FC5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06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Assigned: 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Societal benefits are used here.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Expect 100-200 new sustainers from these invites.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8E9BE-A3E3-449B-A24A-4466632FC5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257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Assigned: RK</a:t>
            </a:r>
          </a:p>
          <a:p>
            <a:r>
              <a:rPr lang="en-US"/>
              <a:t>Examples show integration with TM invite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8E9BE-A3E3-449B-A24A-4466632FC5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481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Assigned: RK</a:t>
            </a:r>
          </a:p>
          <a:p>
            <a:r>
              <a:rPr lang="en-US"/>
              <a:t>Examples show integration with TM invite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8E9BE-A3E3-449B-A24A-4466632FC5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98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Assigned: RK</a:t>
            </a:r>
          </a:p>
          <a:p>
            <a:r>
              <a:rPr lang="en-US"/>
              <a:t>Examples show integration with TM invite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8E9BE-A3E3-449B-A24A-4466632FC5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971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96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Assigned: RK</a:t>
            </a:r>
          </a:p>
          <a:p>
            <a:r>
              <a:rPr lang="en-US"/>
              <a:t>Examples show integration with TM invite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8E9BE-A3E3-449B-A24A-4466632FC5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709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Assigned: RK</a:t>
            </a:r>
          </a:p>
          <a:p>
            <a:r>
              <a:rPr lang="en-US"/>
              <a:t>Examples show integration with TM invite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8E9BE-A3E3-449B-A24A-4466632FC5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358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Assigned: RK</a:t>
            </a:r>
          </a:p>
          <a:p>
            <a:r>
              <a:rPr lang="en-US"/>
              <a:t>Examples show integration with TM invite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8E9BE-A3E3-449B-A24A-4466632FC5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1195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Assigned: RK</a:t>
            </a:r>
          </a:p>
          <a:p>
            <a:r>
              <a:rPr lang="en-US"/>
              <a:t>Examples show integration with TM invite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8E9BE-A3E3-449B-A24A-4466632FC5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0416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678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91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8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0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111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85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280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1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2524-D3E9-4A45-9C68-1A432A596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0BF4A-1EB0-4670-8A22-42A180981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16F3D-056F-48EB-BA30-922A7F37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46FC5-DFAA-48C8-836C-95D8897B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B9936-5A2C-41C4-B09D-2683EA022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3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9FD9-AEFA-454A-809B-2A293CAF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F9654-CA41-406A-9A03-9D08D60A7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BE7CD-2CB8-4255-9D25-C08C03EEF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B7CF6-841D-4808-B6C3-E299E401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7C4D8-33B5-4736-9B03-E46C7AD2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61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D067B1-E46B-4908-9881-473D14EB5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A125A-AC17-473D-8EA2-7FBDB7586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DFEF6-0799-4C34-A704-94EB89E36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CE497-0620-41F1-B317-225BFACE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CDFE4-37F1-4055-822C-0768BFD2C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00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7502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4074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0741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27789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3586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17401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35781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62174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13331-D2B1-43C4-95AA-A0B8FA2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4C83E-039A-4D53-9621-B1BE7B3EC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09EBB-D973-4918-B9ED-ED6AD9AD6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5290D-C671-4626-BE7A-B71728E5B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6FA8A-9EA3-4073-845D-AA545C59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6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C650-35C1-49EF-B70A-AE3211BD6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9DD38-7612-4196-8324-DCEC3E8AA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B4C13-523F-45C8-A429-76912058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E9145-A9F6-4C09-BCC4-EEE617D4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23594-D821-40BA-9E36-ADD1740B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8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85A6-B599-4C16-8477-FE334286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FBDA-EDF3-4E57-BC8A-5A5A782C1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AF9A6-9B72-4828-8D47-27E375996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54E5-C15D-46B4-A44B-0F7D6967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47958-A961-4CAE-A81B-77CFCC6B7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06DAC-9371-47F5-ACBD-0A8484C1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1F296-A113-412F-8484-C77D74079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CDD45-2852-471E-9037-3E7CA6799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A2CF0-5339-4091-A29F-30DC2D65D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69ADB-A4D2-4B46-B4D7-C0B45480C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4EF6E5-D8C6-4EA6-83F4-A7E64C87A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6A769-7807-42BF-9377-45A75016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293522-CFD1-45B2-9DB0-EB532C821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C1FD93-33BE-44DC-8B96-3C32E5BC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3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D759-CC30-4A82-A5F5-2E894B170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2B73B-C510-4F55-8EBB-7786ECED2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049A7-FBBA-45D2-84AF-5411A3D1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4C5C3-43E3-4A09-B5B9-9A3967BA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0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1731E-4790-4958-B87D-F694EC25F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E5174-5D2B-451D-8B6C-33AA8D6C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5B1F5-DA22-4409-9043-F724EAD5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4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2D785-A52C-4186-A4BD-4BD98C9C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7D4BF-6007-4857-8843-DDEC8FA20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E3E6F-3BDC-40FB-9C4B-A75692217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35891-A254-43C2-80C7-A77E329FE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93BD5-2853-4D9C-A343-B8153D2D8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3D13-48F4-4A36-AFD9-C2717B21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9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3647-6CDB-4267-8FE6-AD262529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E1C19-FF1F-4FF7-AAF9-463198D58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E5D51-A0FE-4F89-8D30-FCF0C4FAA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BA16E-60D1-414C-BE6A-BE60BC65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5EC7D-D06B-4D98-BF27-E0BC3FD9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BAD25-7D68-4C5C-8936-B928167D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AA125-275B-4E2D-981F-5DA202B8A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FEF1F-3366-45A9-8425-4F62A0DAB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135D5-A8CF-4DD0-8097-D28FF00A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C37D-009C-4391-966A-BC98E0B89764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14602-967A-459D-B0A5-13034887E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29C8-FE34-426D-A66D-6F9EBF76F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3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18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lkincheloe@everyaction.com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hyperlink" Target="mailto:mbuchheit@lautmandc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5304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A2B9C7"/>
          </a:solidFill>
          <a:ln>
            <a:solidFill>
              <a:srgbClr val="A2B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A2B9C7"/>
          </a:solidFill>
          <a:ln>
            <a:solidFill>
              <a:srgbClr val="A2B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801" y="6261342"/>
            <a:ext cx="1540260" cy="405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200" y="6218079"/>
            <a:ext cx="375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#DataStrategyForum2019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6400" y="257849"/>
            <a:ext cx="335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DATA STRATEGY</a:t>
            </a:r>
          </a:p>
          <a:p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FORUM 2019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32800" y="298887"/>
            <a:ext cx="33528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67" b="1">
                <a:solidFill>
                  <a:srgbClr val="D0021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Multi-Channel Marketing:</a:t>
            </a:r>
          </a:p>
          <a:p>
            <a:pPr algn="r"/>
            <a:r>
              <a:rPr lang="en-US" sz="1867" b="1">
                <a:solidFill>
                  <a:srgbClr val="D0021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Breaking Down The Walls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925F74-DE32-4DF0-912D-8F3F75129599}"/>
              </a:ext>
            </a:extLst>
          </p:cNvPr>
          <p:cNvSpPr/>
          <p:nvPr/>
        </p:nvSpPr>
        <p:spPr>
          <a:xfrm>
            <a:off x="1272531" y="3108336"/>
            <a:ext cx="10570168" cy="184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defTabSz="905255">
              <a:lnSpc>
                <a:spcPct val="90000"/>
              </a:lnSpc>
              <a:spcBef>
                <a:spcPts val="900"/>
              </a:spcBef>
              <a:defRPr sz="4554" b="1" cap="all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holistic approach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Donor’s Multi-Channel Journey</a:t>
            </a:r>
          </a:p>
        </p:txBody>
      </p:sp>
      <p:pic>
        <p:nvPicPr>
          <p:cNvPr id="14" name="Picture 5" descr="Picture 5">
            <a:extLst>
              <a:ext uri="{FF2B5EF4-FFF2-40B4-BE49-F238E27FC236}">
                <a16:creationId xmlns:a16="http://schemas.microsoft.com/office/drawing/2014/main" id="{3BF5717A-E711-4CD0-A50B-6F19D81152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615" y="5200888"/>
            <a:ext cx="3112674" cy="488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9D88D3-3B28-4BFB-A6E7-2D01F6C59D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3154" y="4981575"/>
            <a:ext cx="2089980" cy="81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52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61C9A16-8D1E-F442-B710-EE44C9C12F2D}"/>
              </a:ext>
            </a:extLst>
          </p:cNvPr>
          <p:cNvSpPr/>
          <p:nvPr/>
        </p:nvSpPr>
        <p:spPr>
          <a:xfrm rot="10800000">
            <a:off x="6753891" y="-1"/>
            <a:ext cx="5438109" cy="6868937"/>
          </a:xfrm>
          <a:prstGeom prst="rect">
            <a:avLst/>
          </a:prstGeom>
          <a:gradFill>
            <a:gsLst>
              <a:gs pos="0">
                <a:srgbClr val="00A9E3"/>
              </a:gs>
              <a:gs pos="99000">
                <a:srgbClr val="1862AB">
                  <a:lumMod val="60000"/>
                </a:srgbClr>
              </a:gs>
            </a:gsLst>
            <a:lin ang="270000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424A83-9F83-C348-8757-722692621893}"/>
              </a:ext>
            </a:extLst>
          </p:cNvPr>
          <p:cNvSpPr txBox="1">
            <a:spLocks/>
          </p:cNvSpPr>
          <p:nvPr/>
        </p:nvSpPr>
        <p:spPr>
          <a:xfrm>
            <a:off x="838200" y="1834131"/>
            <a:ext cx="44941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n-US" kern="0" dirty="0"/>
              <a:t>Messaging Differences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61B964-04D5-2F46-8E72-A8597FC50C9F}"/>
              </a:ext>
            </a:extLst>
          </p:cNvPr>
          <p:cNvSpPr/>
          <p:nvPr/>
        </p:nvSpPr>
        <p:spPr>
          <a:xfrm>
            <a:off x="838200" y="3807388"/>
            <a:ext cx="4790440" cy="203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Acquisition &amp; Appeals: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Mission-focused</a:t>
            </a: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lang="en-US" kern="0" dirty="0">
              <a:solidFill>
                <a:srgbClr val="495057"/>
              </a:solidFill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b="1" kern="0" dirty="0">
                <a:solidFill>
                  <a:srgbClr val="495057"/>
                </a:solidFill>
                <a:latin typeface="Arial"/>
                <a:cs typeface="Arial"/>
                <a:sym typeface="Arial"/>
              </a:rPr>
              <a:t>Renewals: </a:t>
            </a:r>
            <a:r>
              <a:rPr lang="en-US" kern="0" dirty="0">
                <a:solidFill>
                  <a:srgbClr val="495057"/>
                </a:solidFill>
                <a:latin typeface="Arial"/>
                <a:cs typeface="Arial"/>
                <a:sym typeface="Arial"/>
              </a:rPr>
              <a:t>Membership Benefits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traight Connector 9">
            <a:extLst>
              <a:ext uri="{FF2B5EF4-FFF2-40B4-BE49-F238E27FC236}">
                <a16:creationId xmlns:a16="http://schemas.microsoft.com/office/drawing/2014/main" id="{0F08C07D-8D45-7F4C-84D5-276EE7D3E689}"/>
              </a:ext>
            </a:extLst>
          </p:cNvPr>
          <p:cNvSpPr/>
          <p:nvPr/>
        </p:nvSpPr>
        <p:spPr>
          <a:xfrm>
            <a:off x="935785" y="3291034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8AC41B-7F76-E643-B737-16C66326F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700" y="0"/>
            <a:ext cx="544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972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5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86" name="Rectangle 11"/>
          <p:cNvSpPr/>
          <p:nvPr/>
        </p:nvSpPr>
        <p:spPr>
          <a:xfrm>
            <a:off x="477011" y="480060"/>
            <a:ext cx="11237978" cy="58978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89" name="Rectangle 7"/>
          <p:cNvSpPr/>
          <p:nvPr/>
        </p:nvSpPr>
        <p:spPr>
          <a:xfrm>
            <a:off x="-1" y="-1"/>
            <a:ext cx="12103770" cy="6858001"/>
          </a:xfrm>
          <a:prstGeom prst="rect">
            <a:avLst/>
          </a:prstGeom>
          <a:ln w="1016000">
            <a:solidFill>
              <a:srgbClr val="495057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CCAC31-F0E9-454E-9C58-7446D696540D}"/>
              </a:ext>
            </a:extLst>
          </p:cNvPr>
          <p:cNvSpPr txBox="1">
            <a:spLocks/>
          </p:cNvSpPr>
          <p:nvPr/>
        </p:nvSpPr>
        <p:spPr>
          <a:xfrm>
            <a:off x="838200" y="3642645"/>
            <a:ext cx="10515601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4950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Communicating with Donors</a:t>
            </a: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31A96546-239C-D64C-BD39-B0EC886FE9B1}"/>
              </a:ext>
            </a:extLst>
          </p:cNvPr>
          <p:cNvSpPr/>
          <p:nvPr/>
        </p:nvSpPr>
        <p:spPr>
          <a:xfrm>
            <a:off x="4833240" y="4943149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3A6253-9930-5547-B91B-774C47100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24" r="-555"/>
          <a:stretch/>
        </p:blipFill>
        <p:spPr>
          <a:xfrm>
            <a:off x="4685194" y="1343365"/>
            <a:ext cx="2506783" cy="21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9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1"/>
          <p:cNvSpPr>
            <a:spLocks noGrp="1"/>
          </p:cNvSpPr>
          <p:nvPr>
            <p:ph type="title"/>
          </p:nvPr>
        </p:nvSpPr>
        <p:spPr>
          <a:xfrm>
            <a:off x="2540258" y="313545"/>
            <a:ext cx="7111484" cy="132556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495057"/>
                </a:solidFill>
              </a:defRPr>
            </a:lvl1pPr>
          </a:lstStyle>
          <a:p>
            <a:r>
              <a:rPr lang="en-US" dirty="0"/>
              <a:t>Channels We Use</a:t>
            </a:r>
            <a:endParaRPr dirty="0"/>
          </a:p>
        </p:txBody>
      </p:sp>
      <p:sp>
        <p:nvSpPr>
          <p:cNvPr id="195" name="Straight Connector 20"/>
          <p:cNvSpPr/>
          <p:nvPr/>
        </p:nvSpPr>
        <p:spPr>
          <a:xfrm>
            <a:off x="4953000" y="1444754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5" name="Picture 2" descr="https://encrypted-tbn0.gstatic.com/images?q=tbn:ANd9GcRu7aSCF65M1PfviLAGEEdKNsRuf2glSGX7zlt4afSaEmk-I-lOeA">
            <a:extLst>
              <a:ext uri="{FF2B5EF4-FFF2-40B4-BE49-F238E27FC236}">
                <a16:creationId xmlns:a16="http://schemas.microsoft.com/office/drawing/2014/main" id="{E8667375-BCE2-4147-B50C-BF6FB5691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2351" y="1889420"/>
            <a:ext cx="2498571" cy="186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3A422-068E-2443-A71C-5924F6924F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140" y="2529955"/>
            <a:ext cx="1054608" cy="1054608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959A4-4000-404F-B33E-C34236D6B1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284" y="2620108"/>
            <a:ext cx="1133630" cy="113363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9A35C-DB63-8949-9A6A-B8F49BC01E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661" y="5091504"/>
            <a:ext cx="1069949" cy="10699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7E39DE-1CC8-0842-9D1B-BDCEA937B779}"/>
              </a:ext>
            </a:extLst>
          </p:cNvPr>
          <p:cNvSpPr txBox="1"/>
          <p:nvPr/>
        </p:nvSpPr>
        <p:spPr>
          <a:xfrm>
            <a:off x="8903357" y="3622271"/>
            <a:ext cx="127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Direct Mail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863F9-3C26-494B-9CD1-A70B36F66CB8}"/>
              </a:ext>
            </a:extLst>
          </p:cNvPr>
          <p:cNvSpPr/>
          <p:nvPr/>
        </p:nvSpPr>
        <p:spPr>
          <a:xfrm>
            <a:off x="2517967" y="3771740"/>
            <a:ext cx="779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Email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C0F63D-9781-454A-8ED3-8B4BD0B318C5}"/>
              </a:ext>
            </a:extLst>
          </p:cNvPr>
          <p:cNvSpPr/>
          <p:nvPr/>
        </p:nvSpPr>
        <p:spPr>
          <a:xfrm>
            <a:off x="5684593" y="6161453"/>
            <a:ext cx="104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Website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E9A252-74CE-6E45-85FE-5378F4AD2ECC}"/>
              </a:ext>
            </a:extLst>
          </p:cNvPr>
          <p:cNvCxnSpPr>
            <a:cxnSpLocks/>
          </p:cNvCxnSpPr>
          <p:nvPr/>
        </p:nvCxnSpPr>
        <p:spPr>
          <a:xfrm flipV="1">
            <a:off x="3521676" y="2595495"/>
            <a:ext cx="1536347" cy="240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9E96A9-2F33-BA4D-BA7E-3DF41E18CFBB}"/>
              </a:ext>
            </a:extLst>
          </p:cNvPr>
          <p:cNvCxnSpPr>
            <a:cxnSpLocks/>
          </p:cNvCxnSpPr>
          <p:nvPr/>
        </p:nvCxnSpPr>
        <p:spPr>
          <a:xfrm flipH="1" flipV="1">
            <a:off x="7157545" y="2529955"/>
            <a:ext cx="1661097" cy="322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701EEC-86A2-E24E-AFFE-601D3A92CA8E}"/>
              </a:ext>
            </a:extLst>
          </p:cNvPr>
          <p:cNvCxnSpPr>
            <a:cxnSpLocks/>
          </p:cNvCxnSpPr>
          <p:nvPr/>
        </p:nvCxnSpPr>
        <p:spPr>
          <a:xfrm flipV="1">
            <a:off x="6191635" y="3904190"/>
            <a:ext cx="1" cy="972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37340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376D6C-56A9-5E41-B20F-E51C36D73FC9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728E0-17CF-D542-BB76-396C4E9FF6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A61A17-7A3E-5743-8D5C-544EF8CB1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16" y="729049"/>
            <a:ext cx="3909804" cy="150614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 b="1">
                <a:solidFill>
                  <a:srgbClr val="495057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Receive Appeals Through Email and Direct Mail </a:t>
            </a:r>
            <a:endParaRPr dirty="0"/>
          </a:p>
        </p:txBody>
      </p:sp>
      <p:sp>
        <p:nvSpPr>
          <p:cNvPr id="7" name="Straight Connector 9">
            <a:extLst>
              <a:ext uri="{FF2B5EF4-FFF2-40B4-BE49-F238E27FC236}">
                <a16:creationId xmlns:a16="http://schemas.microsoft.com/office/drawing/2014/main" id="{6AAFE907-0FDA-E141-AC19-C347B0C56FD6}"/>
              </a:ext>
            </a:extLst>
          </p:cNvPr>
          <p:cNvSpPr/>
          <p:nvPr/>
        </p:nvSpPr>
        <p:spPr>
          <a:xfrm>
            <a:off x="897492" y="2510989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B48D-D65D-D849-A46E-FD4126EC7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1" y="729050"/>
            <a:ext cx="4139514" cy="53381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E8DA57-305B-5449-884F-49158989F2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690" y="387054"/>
            <a:ext cx="2764208" cy="60296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54483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905997" y="971705"/>
            <a:ext cx="4376738" cy="13255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 b="1">
                <a:solidFill>
                  <a:srgbClr val="495057"/>
                </a:solidFill>
              </a:defRPr>
            </a:lvl1pPr>
          </a:lstStyle>
          <a:p>
            <a:r>
              <a:rPr lang="en-US" dirty="0"/>
              <a:t>Cultivation and Engagement Opportunities</a:t>
            </a:r>
            <a:endParaRPr dirty="0"/>
          </a:p>
        </p:txBody>
      </p:sp>
      <p:sp>
        <p:nvSpPr>
          <p:cNvPr id="182" name="Straight Connector 9"/>
          <p:cNvSpPr/>
          <p:nvPr/>
        </p:nvSpPr>
        <p:spPr>
          <a:xfrm>
            <a:off x="982067" y="2621363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8EE55-6566-5240-B334-F61457E6D04B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F66696-3AFF-2340-A256-4291CEDE85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CF85EF-8727-4827-893D-648994856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735" y="423065"/>
            <a:ext cx="2389486" cy="5886295"/>
          </a:xfrm>
          <a:prstGeom prst="rect">
            <a:avLst/>
          </a:prstGeom>
          <a:effectLst>
            <a:outerShdw blurRad="279400" sx="101000" sy="101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87FB4D-7E60-4DDB-B678-DC5B453CB4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701" y="2204720"/>
            <a:ext cx="2555406" cy="3007360"/>
          </a:xfrm>
          <a:prstGeom prst="rect">
            <a:avLst/>
          </a:prstGeom>
          <a:effectLst>
            <a:outerShdw blurRad="279400" sx="101000" sy="101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2681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E7728F-492F-D645-9C1D-0679D360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891" y="-1"/>
            <a:ext cx="5438109" cy="68689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2305596-5715-3548-9CA4-95EB195132C4}"/>
              </a:ext>
            </a:extLst>
          </p:cNvPr>
          <p:cNvSpPr txBox="1">
            <a:spLocks/>
          </p:cNvSpPr>
          <p:nvPr/>
        </p:nvSpPr>
        <p:spPr>
          <a:xfrm>
            <a:off x="857450" y="800110"/>
            <a:ext cx="44941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n-US" kern="0" dirty="0"/>
              <a:t>Renewals: Direct Mail + Email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7AAE0E-7210-BD47-9F0E-25051F7E1D38}"/>
              </a:ext>
            </a:extLst>
          </p:cNvPr>
          <p:cNvSpPr/>
          <p:nvPr/>
        </p:nvSpPr>
        <p:spPr>
          <a:xfrm>
            <a:off x="838200" y="2773366"/>
            <a:ext cx="4790440" cy="347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Sent on a rolling basis each month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lang="en-US" kern="0" dirty="0">
              <a:solidFill>
                <a:srgbClr val="495057"/>
              </a:solidFill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0">
              <a:lnSpc>
                <a:spcPct val="16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kern="0" dirty="0">
                <a:solidFill>
                  <a:srgbClr val="495057"/>
                </a:solidFill>
                <a:latin typeface="Arial"/>
                <a:cs typeface="Arial"/>
                <a:sym typeface="Arial"/>
              </a:rPr>
              <a:t>Renewal 1 + Email</a:t>
            </a:r>
          </a:p>
          <a:p>
            <a:pPr marL="285750" marR="0" lvl="0" indent="-285750" algn="l" defTabSz="914400" rtl="0" eaLnBrk="1" fontAlgn="auto" latinLnBrk="0" hangingPunct="0">
              <a:lnSpc>
                <a:spcPct val="16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Ren</a:t>
            </a:r>
            <a:r>
              <a:rPr lang="en-US" kern="0" dirty="0" err="1">
                <a:solidFill>
                  <a:srgbClr val="495057"/>
                </a:solidFill>
                <a:latin typeface="Arial"/>
                <a:cs typeface="Arial"/>
                <a:sym typeface="Arial"/>
              </a:rPr>
              <a:t>ewal</a:t>
            </a:r>
            <a:r>
              <a:rPr lang="en-US" kern="0" dirty="0">
                <a:solidFill>
                  <a:srgbClr val="495057"/>
                </a:solidFill>
                <a:latin typeface="Arial"/>
                <a:cs typeface="Arial"/>
                <a:sym typeface="Arial"/>
              </a:rPr>
              <a:t> 2</a:t>
            </a:r>
          </a:p>
          <a:p>
            <a:pPr marL="285750" marR="0" lvl="0" indent="-285750" algn="l" defTabSz="914400" rtl="0" eaLnBrk="1" fontAlgn="auto" latinLnBrk="0" hangingPunct="0">
              <a:lnSpc>
                <a:spcPct val="16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Renewal 3 + Email</a:t>
            </a:r>
          </a:p>
          <a:p>
            <a:pPr marL="285750" marR="0" lvl="0" indent="-285750" algn="l" defTabSz="914400" rtl="0" eaLnBrk="1" fontAlgn="auto" latinLnBrk="0" hangingPunct="0">
              <a:lnSpc>
                <a:spcPct val="16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kern="0" dirty="0">
                <a:solidFill>
                  <a:srgbClr val="495057"/>
                </a:solidFill>
                <a:latin typeface="Arial"/>
                <a:cs typeface="Arial"/>
                <a:sym typeface="Arial"/>
              </a:rPr>
              <a:t>Renewal 4</a:t>
            </a:r>
          </a:p>
          <a:p>
            <a:pPr marL="285750" marR="0" lvl="0" indent="-285750" algn="l" defTabSz="914400" rtl="0" eaLnBrk="1" fontAlgn="auto" latinLnBrk="0" hangingPunct="0">
              <a:lnSpc>
                <a:spcPct val="16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Renewal 5</a:t>
            </a:r>
          </a:p>
          <a:p>
            <a:pPr marL="285750" marR="0" lvl="0" indent="-285750" algn="l" defTabSz="914400" rtl="0" eaLnBrk="1" fontAlgn="auto" latinLnBrk="0" hangingPunct="0">
              <a:lnSpc>
                <a:spcPct val="16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kern="0" dirty="0">
                <a:solidFill>
                  <a:srgbClr val="495057"/>
                </a:solidFill>
                <a:latin typeface="Arial"/>
                <a:cs typeface="Arial"/>
                <a:sym typeface="Arial"/>
              </a:rPr>
              <a:t>Renewal 6 + Email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traight Connector 9">
            <a:extLst>
              <a:ext uri="{FF2B5EF4-FFF2-40B4-BE49-F238E27FC236}">
                <a16:creationId xmlns:a16="http://schemas.microsoft.com/office/drawing/2014/main" id="{7C3E28FE-6A5D-334C-95DE-595AC19CB205}"/>
              </a:ext>
            </a:extLst>
          </p:cNvPr>
          <p:cNvSpPr/>
          <p:nvPr/>
        </p:nvSpPr>
        <p:spPr>
          <a:xfrm>
            <a:off x="935785" y="2257013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1F7088-6CBF-C54A-954B-8FBDB9823D0A}"/>
              </a:ext>
            </a:extLst>
          </p:cNvPr>
          <p:cNvSpPr/>
          <p:nvPr/>
        </p:nvSpPr>
        <p:spPr>
          <a:xfrm>
            <a:off x="6753891" y="-1"/>
            <a:ext cx="5438109" cy="6868937"/>
          </a:xfrm>
          <a:prstGeom prst="rect">
            <a:avLst/>
          </a:prstGeom>
          <a:gradFill>
            <a:gsLst>
              <a:gs pos="0">
                <a:srgbClr val="1862AB">
                  <a:alpha val="11000"/>
                </a:srgbClr>
              </a:gs>
              <a:gs pos="100000">
                <a:srgbClr val="1862AB">
                  <a:alpha val="79000"/>
                  <a:lumMod val="44000"/>
                </a:srgbClr>
              </a:gs>
            </a:gsLst>
            <a:lin ang="270000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74340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6A18A4-8645-E242-BBC6-1ADAE8037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8995" y="279421"/>
            <a:ext cx="9733005" cy="5403495"/>
          </a:xfrm>
          <a:prstGeom prst="rect">
            <a:avLst/>
          </a:prstGeom>
        </p:spPr>
      </p:pic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838200" y="279421"/>
            <a:ext cx="4376738" cy="13255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00" b="1">
                <a:solidFill>
                  <a:srgbClr val="495057"/>
                </a:solidFill>
              </a:defRPr>
            </a:lvl1pPr>
          </a:lstStyle>
          <a:p>
            <a:r>
              <a:rPr lang="en-US" dirty="0"/>
              <a:t>Renewal 1</a:t>
            </a:r>
            <a:endParaRPr dirty="0"/>
          </a:p>
        </p:txBody>
      </p:sp>
      <p:sp>
        <p:nvSpPr>
          <p:cNvPr id="182" name="Straight Connector 9"/>
          <p:cNvSpPr/>
          <p:nvPr/>
        </p:nvSpPr>
        <p:spPr>
          <a:xfrm>
            <a:off x="838200" y="1292875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8EE55-6566-5240-B334-F61457E6D04B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F66696-3AFF-2340-A256-4291CEDE85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2854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9C696-DA40-FA4F-8D1D-22887C58E8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362" y="0"/>
            <a:ext cx="8272043" cy="5498757"/>
          </a:xfrm>
          <a:prstGeom prst="rect">
            <a:avLst/>
          </a:prstGeom>
        </p:spPr>
      </p:pic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838200" y="279421"/>
            <a:ext cx="4376738" cy="13255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00" b="1">
                <a:solidFill>
                  <a:srgbClr val="495057"/>
                </a:solidFill>
              </a:defRPr>
            </a:lvl1pPr>
          </a:lstStyle>
          <a:p>
            <a:r>
              <a:rPr lang="en-US" dirty="0"/>
              <a:t>Renewal 3</a:t>
            </a:r>
            <a:endParaRPr dirty="0"/>
          </a:p>
        </p:txBody>
      </p:sp>
      <p:sp>
        <p:nvSpPr>
          <p:cNvPr id="182" name="Straight Connector 9"/>
          <p:cNvSpPr/>
          <p:nvPr/>
        </p:nvSpPr>
        <p:spPr>
          <a:xfrm>
            <a:off x="838200" y="1292875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8EE55-6566-5240-B334-F61457E6D04B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F66696-3AFF-2340-A256-4291CEDE85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8700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838200" y="279421"/>
            <a:ext cx="4376738" cy="13255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00" b="1">
                <a:solidFill>
                  <a:srgbClr val="495057"/>
                </a:solidFill>
              </a:defRPr>
            </a:lvl1pPr>
          </a:lstStyle>
          <a:p>
            <a:r>
              <a:rPr lang="en-US" dirty="0"/>
              <a:t>Renewal 6</a:t>
            </a:r>
            <a:endParaRPr dirty="0"/>
          </a:p>
        </p:txBody>
      </p:sp>
      <p:sp>
        <p:nvSpPr>
          <p:cNvPr id="182" name="Straight Connector 9"/>
          <p:cNvSpPr/>
          <p:nvPr/>
        </p:nvSpPr>
        <p:spPr>
          <a:xfrm>
            <a:off x="838200" y="1292875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8EE55-6566-5240-B334-F61457E6D04B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F66696-3AFF-2340-A256-4291CEDE85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AF3D2A-A583-6248-B9F9-EFFC406A95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783" y="548796"/>
            <a:ext cx="3606800" cy="58818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8D477-2B6B-B746-9683-C0E404C3C3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3193" y="1186249"/>
            <a:ext cx="3398109" cy="46955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73269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762FB27-D19B-6B48-8BB3-30A3B499C973}"/>
              </a:ext>
            </a:extLst>
          </p:cNvPr>
          <p:cNvSpPr/>
          <p:nvPr/>
        </p:nvSpPr>
        <p:spPr>
          <a:xfrm>
            <a:off x="6753891" y="-1"/>
            <a:ext cx="5438109" cy="6868937"/>
          </a:xfrm>
          <a:prstGeom prst="rect">
            <a:avLst/>
          </a:prstGeom>
          <a:gradFill>
            <a:gsLst>
              <a:gs pos="0">
                <a:srgbClr val="00A9E3"/>
              </a:gs>
              <a:gs pos="99000">
                <a:srgbClr val="1862AB">
                  <a:lumMod val="60000"/>
                </a:srgbClr>
              </a:gs>
            </a:gsLst>
            <a:lin ang="270000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0C1B94-147C-C84F-8943-AD79DCEF18AD}"/>
              </a:ext>
            </a:extLst>
          </p:cNvPr>
          <p:cNvSpPr txBox="1">
            <a:spLocks/>
          </p:cNvSpPr>
          <p:nvPr/>
        </p:nvSpPr>
        <p:spPr>
          <a:xfrm>
            <a:off x="838200" y="1236642"/>
            <a:ext cx="44941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n-US" kern="0" dirty="0"/>
              <a:t>Introducing In the Spotlight (ITS)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43B7D6-C426-3040-B3D8-96D626540BB3}"/>
              </a:ext>
            </a:extLst>
          </p:cNvPr>
          <p:cNvSpPr/>
          <p:nvPr/>
        </p:nvSpPr>
        <p:spPr>
          <a:xfrm>
            <a:off x="838200" y="3209898"/>
            <a:ext cx="4790440" cy="2733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High touch program for high value donors</a:t>
            </a: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lang="en-US" kern="0" dirty="0">
              <a:solidFill>
                <a:srgbClr val="495057"/>
              </a:solidFill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kern="0" dirty="0">
                <a:solidFill>
                  <a:srgbClr val="495057"/>
                </a:solidFill>
                <a:latin typeface="Arial"/>
                <a:cs typeface="Arial"/>
                <a:sym typeface="Arial"/>
              </a:rPr>
              <a:t>Membership begins at $2,500</a:t>
            </a: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kern="0" dirty="0">
                <a:solidFill>
                  <a:srgbClr val="495057"/>
                </a:solidFill>
                <a:latin typeface="Arial"/>
                <a:cs typeface="Arial"/>
                <a:sym typeface="Arial"/>
              </a:rPr>
              <a:t>Targeted to a small quantity of overall donor file</a:t>
            </a: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kern="0" dirty="0">
                <a:solidFill>
                  <a:srgbClr val="495057"/>
                </a:solidFill>
                <a:latin typeface="Arial"/>
                <a:cs typeface="Arial"/>
                <a:sym typeface="Arial"/>
              </a:rPr>
              <a:t>Four part renewal series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traight Connector 9">
            <a:extLst>
              <a:ext uri="{FF2B5EF4-FFF2-40B4-BE49-F238E27FC236}">
                <a16:creationId xmlns:a16="http://schemas.microsoft.com/office/drawing/2014/main" id="{1E9B44B9-0B2D-1143-9619-05B7E75D966B}"/>
              </a:ext>
            </a:extLst>
          </p:cNvPr>
          <p:cNvSpPr/>
          <p:nvPr/>
        </p:nvSpPr>
        <p:spPr>
          <a:xfrm>
            <a:off x="935785" y="2693545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74588-B69B-C844-93D3-D6E51332A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890" y="0"/>
            <a:ext cx="5438110" cy="68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61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57" y="-37647"/>
            <a:ext cx="12409714" cy="6933294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Content Placeholder 2"/>
          <p:cNvSpPr>
            <a:spLocks noGrp="1"/>
          </p:cNvSpPr>
          <p:nvPr>
            <p:ph idx="1"/>
          </p:nvPr>
        </p:nvSpPr>
        <p:spPr>
          <a:xfrm>
            <a:off x="2703237" y="5454710"/>
            <a:ext cx="6785526" cy="588964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None/>
              <a:defRPr sz="2000" spc="400"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STRATEGY FORUM 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|  5.9.19</a:t>
            </a:r>
          </a:p>
        </p:txBody>
      </p:sp>
      <p:sp>
        <p:nvSpPr>
          <p:cNvPr id="104" name="Subtitle 2"/>
          <p:cNvSpPr/>
          <p:nvPr/>
        </p:nvSpPr>
        <p:spPr>
          <a:xfrm>
            <a:off x="548811" y="927513"/>
            <a:ext cx="11094378" cy="1187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54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Presented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78EF12-0AD8-7747-830B-3AC09C19195C}"/>
              </a:ext>
            </a:extLst>
          </p:cNvPr>
          <p:cNvSpPr/>
          <p:nvPr/>
        </p:nvSpPr>
        <p:spPr>
          <a:xfrm>
            <a:off x="789445" y="2990621"/>
            <a:ext cx="4927964" cy="134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54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Liz Kincheloe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54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Major Market Account Executive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54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EveryAction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48E9D0-B369-334F-AC80-A388E4589597}"/>
              </a:ext>
            </a:extLst>
          </p:cNvPr>
          <p:cNvSpPr/>
          <p:nvPr/>
        </p:nvSpPr>
        <p:spPr>
          <a:xfrm>
            <a:off x="6359092" y="2963163"/>
            <a:ext cx="5239361" cy="1346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3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Megan Buchheit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3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Digital Account Executive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3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Lautman Maska Neil and Company</a:t>
            </a:r>
          </a:p>
        </p:txBody>
      </p:sp>
      <p:sp>
        <p:nvSpPr>
          <p:cNvPr id="13" name="Straight Connector 19">
            <a:extLst>
              <a:ext uri="{FF2B5EF4-FFF2-40B4-BE49-F238E27FC236}">
                <a16:creationId xmlns:a16="http://schemas.microsoft.com/office/drawing/2014/main" id="{D3329E55-E1D5-EA48-AD03-8CFACC432F55}"/>
              </a:ext>
            </a:extLst>
          </p:cNvPr>
          <p:cNvSpPr/>
          <p:nvPr/>
        </p:nvSpPr>
        <p:spPr>
          <a:xfrm flipH="1">
            <a:off x="6038250" y="2780283"/>
            <a:ext cx="0" cy="1639574"/>
          </a:xfrm>
          <a:prstGeom prst="line">
            <a:avLst/>
          </a:prstGeom>
          <a:ln w="31750"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838200" y="279421"/>
            <a:ext cx="4376738" cy="13255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00" b="1">
                <a:solidFill>
                  <a:srgbClr val="495057"/>
                </a:solidFill>
              </a:defRPr>
            </a:lvl1pPr>
          </a:lstStyle>
          <a:p>
            <a:r>
              <a:rPr lang="en-US" dirty="0"/>
              <a:t>Renewal 3</a:t>
            </a:r>
            <a:endParaRPr dirty="0"/>
          </a:p>
        </p:txBody>
      </p:sp>
      <p:sp>
        <p:nvSpPr>
          <p:cNvPr id="182" name="Straight Connector 9"/>
          <p:cNvSpPr/>
          <p:nvPr/>
        </p:nvSpPr>
        <p:spPr>
          <a:xfrm>
            <a:off x="838200" y="1292875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8EE55-6566-5240-B334-F61457E6D04B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F66696-3AFF-2340-A256-4291CEDE85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71957E-087E-544A-BDDD-74DEF78352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502" y="281884"/>
            <a:ext cx="6403967" cy="5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1450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376D6C-56A9-5E41-B20F-E51C36D73FC9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728E0-17CF-D542-BB76-396C4E9FF6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E0DF1C-E331-4A2C-A839-177648649C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526" y="1297460"/>
            <a:ext cx="7441480" cy="49944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A61A17-7A3E-5743-8D5C-544EF8CB1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86" y="341205"/>
            <a:ext cx="4376738" cy="13255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00" b="1">
                <a:solidFill>
                  <a:srgbClr val="495057"/>
                </a:solidFill>
              </a:defRPr>
            </a:lvl1pPr>
          </a:lstStyle>
          <a:p>
            <a:r>
              <a:rPr lang="en-US" dirty="0"/>
              <a:t>Website</a:t>
            </a:r>
            <a:endParaRPr dirty="0"/>
          </a:p>
        </p:txBody>
      </p:sp>
      <p:sp>
        <p:nvSpPr>
          <p:cNvPr id="7" name="Straight Connector 9">
            <a:extLst>
              <a:ext uri="{FF2B5EF4-FFF2-40B4-BE49-F238E27FC236}">
                <a16:creationId xmlns:a16="http://schemas.microsoft.com/office/drawing/2014/main" id="{6AAFE907-0FDA-E141-AC19-C347B0C56FD6}"/>
              </a:ext>
            </a:extLst>
          </p:cNvPr>
          <p:cNvSpPr/>
          <p:nvPr/>
        </p:nvSpPr>
        <p:spPr>
          <a:xfrm>
            <a:off x="813486" y="1354659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963116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376D6C-56A9-5E41-B20F-E51C36D73FC9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728E0-17CF-D542-BB76-396C4E9FF6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A61A17-7A3E-5743-8D5C-544EF8CB1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86" y="341204"/>
            <a:ext cx="4103954" cy="2412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00" b="1">
                <a:solidFill>
                  <a:srgbClr val="495057"/>
                </a:solidFill>
              </a:defRPr>
            </a:lvl1pPr>
          </a:lstStyle>
          <a:p>
            <a:r>
              <a:rPr lang="en-US" dirty="0"/>
              <a:t>Anniversary Email Sent to Non-Member Donors</a:t>
            </a:r>
            <a:endParaRPr dirty="0"/>
          </a:p>
        </p:txBody>
      </p:sp>
      <p:sp>
        <p:nvSpPr>
          <p:cNvPr id="7" name="Straight Connector 9">
            <a:extLst>
              <a:ext uri="{FF2B5EF4-FFF2-40B4-BE49-F238E27FC236}">
                <a16:creationId xmlns:a16="http://schemas.microsoft.com/office/drawing/2014/main" id="{6AAFE907-0FDA-E141-AC19-C347B0C56FD6}"/>
              </a:ext>
            </a:extLst>
          </p:cNvPr>
          <p:cNvSpPr/>
          <p:nvPr/>
        </p:nvSpPr>
        <p:spPr>
          <a:xfrm>
            <a:off x="813486" y="2990419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C95B2-E2ED-4E6D-8CBF-298FCD364E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137" y="231660"/>
            <a:ext cx="3030850" cy="6394680"/>
          </a:xfrm>
          <a:prstGeom prst="rect">
            <a:avLst/>
          </a:prstGeom>
          <a:effectLst>
            <a:outerShdw blurRad="63500" dist="12700" dir="60000" sx="101000" sy="101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10065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FB4094-D754-F647-81BF-4ED8560FC0F6}"/>
              </a:ext>
            </a:extLst>
          </p:cNvPr>
          <p:cNvSpPr/>
          <p:nvPr/>
        </p:nvSpPr>
        <p:spPr>
          <a:xfrm>
            <a:off x="662539" y="623236"/>
            <a:ext cx="10866922" cy="561152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TextBox 65"/>
          <p:cNvSpPr/>
          <p:nvPr/>
        </p:nvSpPr>
        <p:spPr>
          <a:xfrm>
            <a:off x="9134463" y="3942482"/>
            <a:ext cx="2558428" cy="33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5000"/>
              </a:lnSpc>
              <a:defRPr sz="14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TextBox 43"/>
          <p:cNvSpPr/>
          <p:nvPr/>
        </p:nvSpPr>
        <p:spPr>
          <a:xfrm>
            <a:off x="499109" y="3942482"/>
            <a:ext cx="2558427" cy="2888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Rectangle 56"/>
          <p:cNvSpPr/>
          <p:nvPr/>
        </p:nvSpPr>
        <p:spPr>
          <a:xfrm>
            <a:off x="4056714" y="3484343"/>
            <a:ext cx="119661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600"/>
              </a:spcBef>
              <a:defRPr spc="2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20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99583-C93E-204E-B4F9-E2AF147401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751"/>
          <a:stretch/>
        </p:blipFill>
        <p:spPr>
          <a:xfrm>
            <a:off x="3131641" y="1818056"/>
            <a:ext cx="6121219" cy="3221888"/>
          </a:xfrm>
          <a:prstGeom prst="rect">
            <a:avLst/>
          </a:prstGeom>
          <a:solidFill>
            <a:schemeClr val="bg1"/>
          </a:solidFill>
          <a:ln w="130175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54965060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56C725B-30F8-B145-BC3F-049197B7099A}"/>
              </a:ext>
            </a:extLst>
          </p:cNvPr>
          <p:cNvSpPr txBox="1">
            <a:spLocks/>
          </p:cNvSpPr>
          <p:nvPr/>
        </p:nvSpPr>
        <p:spPr>
          <a:xfrm>
            <a:off x="838200" y="1843756"/>
            <a:ext cx="4376738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lang="en-US" kern="0" dirty="0"/>
              <a:t>Two Messages: Two Programs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7166BF-CF6D-764E-A2F2-79CABD13365E}"/>
              </a:ext>
            </a:extLst>
          </p:cNvPr>
          <p:cNvSpPr/>
          <p:nvPr/>
        </p:nvSpPr>
        <p:spPr>
          <a:xfrm>
            <a:off x="838200" y="3817013"/>
            <a:ext cx="4790440" cy="918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Animal Welfare</a:t>
            </a: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Nutrition/Health</a:t>
            </a:r>
          </a:p>
        </p:txBody>
      </p:sp>
      <p:sp>
        <p:nvSpPr>
          <p:cNvPr id="9" name="Straight Connector 9">
            <a:extLst>
              <a:ext uri="{FF2B5EF4-FFF2-40B4-BE49-F238E27FC236}">
                <a16:creationId xmlns:a16="http://schemas.microsoft.com/office/drawing/2014/main" id="{244AD2CF-F5EB-4845-BC28-6AE706CE1DE7}"/>
              </a:ext>
            </a:extLst>
          </p:cNvPr>
          <p:cNvSpPr/>
          <p:nvPr/>
        </p:nvSpPr>
        <p:spPr>
          <a:xfrm>
            <a:off x="935785" y="3300659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038F1-C454-344B-9006-6251A2CF7D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384" b="7003"/>
          <a:stretch/>
        </p:blipFill>
        <p:spPr>
          <a:xfrm>
            <a:off x="6743700" y="-1"/>
            <a:ext cx="54483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2887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ncrypted-tbn0.gstatic.com/images?q=tbn:ANd9GcRu7aSCF65M1PfviLAGEEdKNsRuf2glSGX7zlt4afSaEmk-I-lOeA">
            <a:extLst>
              <a:ext uri="{FF2B5EF4-FFF2-40B4-BE49-F238E27FC236}">
                <a16:creationId xmlns:a16="http://schemas.microsoft.com/office/drawing/2014/main" id="{97B23D46-90CE-C440-8D35-1D6BE6659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572" y="2992428"/>
            <a:ext cx="2738989" cy="20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054" y="1743976"/>
            <a:ext cx="1054608" cy="1054608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435" y="2028680"/>
            <a:ext cx="1133630" cy="113363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83" y="4902331"/>
            <a:ext cx="937033" cy="9370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309" y="4835874"/>
            <a:ext cx="1069949" cy="10699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9" name="TextBox 18"/>
          <p:cNvSpPr txBox="1"/>
          <p:nvPr/>
        </p:nvSpPr>
        <p:spPr>
          <a:xfrm>
            <a:off x="8823955" y="2821579"/>
            <a:ext cx="127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Direct Mail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79118" y="3180312"/>
            <a:ext cx="779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Email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11366" y="5909299"/>
            <a:ext cx="104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Website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43692" y="5826157"/>
            <a:ext cx="1535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Telemarketing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3521676" y="2836292"/>
            <a:ext cx="1565619" cy="546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 flipH="1">
            <a:off x="7133978" y="2852418"/>
            <a:ext cx="1684664" cy="560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 flipH="1" flipV="1">
            <a:off x="6981144" y="4912897"/>
            <a:ext cx="1472196" cy="735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65D6231-22A9-4074-B730-8F64C1D42C34}"/>
              </a:ext>
            </a:extLst>
          </p:cNvPr>
          <p:cNvCxnSpPr>
            <a:cxnSpLocks/>
          </p:cNvCxnSpPr>
          <p:nvPr/>
        </p:nvCxnSpPr>
        <p:spPr>
          <a:xfrm flipV="1">
            <a:off x="3825604" y="4934722"/>
            <a:ext cx="1477960" cy="745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B3247E3-551D-E641-92CE-C4A8117B3CE2}"/>
              </a:ext>
            </a:extLst>
          </p:cNvPr>
          <p:cNvSpPr txBox="1">
            <a:spLocks/>
          </p:cNvSpPr>
          <p:nvPr/>
        </p:nvSpPr>
        <p:spPr>
          <a:xfrm>
            <a:off x="2540258" y="313545"/>
            <a:ext cx="7111484" cy="1325564"/>
          </a:xfrm>
          <a:prstGeom prst="rect">
            <a:avLst/>
          </a:prstGeom>
        </p:spPr>
        <p:txBody>
          <a:bodyPr/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Channels We Use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Straight Connector 20">
            <a:extLst>
              <a:ext uri="{FF2B5EF4-FFF2-40B4-BE49-F238E27FC236}">
                <a16:creationId xmlns:a16="http://schemas.microsoft.com/office/drawing/2014/main" id="{9B59246D-96DB-CD49-8E72-AFB33A50CD1C}"/>
              </a:ext>
            </a:extLst>
          </p:cNvPr>
          <p:cNvSpPr/>
          <p:nvPr/>
        </p:nvSpPr>
        <p:spPr>
          <a:xfrm>
            <a:off x="4953000" y="1444754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884159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5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86" name="Rectangle 11"/>
          <p:cNvSpPr/>
          <p:nvPr/>
        </p:nvSpPr>
        <p:spPr>
          <a:xfrm>
            <a:off x="477011" y="480060"/>
            <a:ext cx="11237978" cy="58978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89" name="Rectangle 7"/>
          <p:cNvSpPr/>
          <p:nvPr/>
        </p:nvSpPr>
        <p:spPr>
          <a:xfrm>
            <a:off x="-1" y="-1"/>
            <a:ext cx="12103770" cy="6858001"/>
          </a:xfrm>
          <a:prstGeom prst="rect">
            <a:avLst/>
          </a:prstGeom>
          <a:ln w="1016000">
            <a:solidFill>
              <a:srgbClr val="495057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6EFCD34-341C-F94F-A556-07AD9B54E76C}"/>
              </a:ext>
            </a:extLst>
          </p:cNvPr>
          <p:cNvSpPr txBox="1">
            <a:spLocks/>
          </p:cNvSpPr>
          <p:nvPr/>
        </p:nvSpPr>
        <p:spPr>
          <a:xfrm>
            <a:off x="1081962" y="5134286"/>
            <a:ext cx="10028077" cy="428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47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1175">
                <a:solidFill>
                  <a:srgbClr val="ADB5BD"/>
                </a:solidFill>
              </a:defRPr>
            </a:pPr>
            <a:r>
              <a:rPr lang="en-US" sz="2000" b="1" spc="200" dirty="0">
                <a:solidFill>
                  <a:srgbClr val="ADB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REMEMBERING</a:t>
            </a:r>
            <a:r>
              <a:rPr lang="en-US" sz="2000" b="1" spc="200" dirty="0">
                <a:solidFill>
                  <a:srgbClr val="228A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RODNEY SOCIETY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A3D22B3-41B5-1847-9480-A58F80925F79}"/>
              </a:ext>
            </a:extLst>
          </p:cNvPr>
          <p:cNvSpPr txBox="1">
            <a:spLocks/>
          </p:cNvSpPr>
          <p:nvPr/>
        </p:nvSpPr>
        <p:spPr>
          <a:xfrm>
            <a:off x="838200" y="3476390"/>
            <a:ext cx="10515601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4950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Sustainer Invite Campaigns</a:t>
            </a: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22283A08-0A75-5444-9610-9DF5C9257B58}"/>
              </a:ext>
            </a:extLst>
          </p:cNvPr>
          <p:cNvSpPr/>
          <p:nvPr/>
        </p:nvSpPr>
        <p:spPr>
          <a:xfrm>
            <a:off x="4833240" y="4776894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B6F79E-E59D-664A-BE50-1CC34972B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83" r="53586"/>
          <a:stretch/>
        </p:blipFill>
        <p:spPr>
          <a:xfrm>
            <a:off x="4842609" y="1177110"/>
            <a:ext cx="2506783" cy="21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73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877E12-37EE-41AA-9215-F631C12E2D11}"/>
              </a:ext>
            </a:extLst>
          </p:cNvPr>
          <p:cNvSpPr/>
          <p:nvPr/>
        </p:nvSpPr>
        <p:spPr>
          <a:xfrm>
            <a:off x="2984500" y="6467827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						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F5D8C-C493-5E45-A249-49890BEF884E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08CED-B04A-104B-B6F1-622DDE7D7F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0BD5C-8330-4B86-BDFE-9BC1C59036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0" r="2185"/>
          <a:stretch/>
        </p:blipFill>
        <p:spPr>
          <a:xfrm>
            <a:off x="7466105" y="390173"/>
            <a:ext cx="4408966" cy="4692932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90E41-6745-4D9E-8DC4-3A38645405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0" r="3459"/>
          <a:stretch/>
        </p:blipFill>
        <p:spPr>
          <a:xfrm>
            <a:off x="4160469" y="2236611"/>
            <a:ext cx="5047031" cy="4400493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5425C62-C23C-4345-8CB3-3515BA0B198F}"/>
              </a:ext>
            </a:extLst>
          </p:cNvPr>
          <p:cNvSpPr txBox="1">
            <a:spLocks/>
          </p:cNvSpPr>
          <p:nvPr/>
        </p:nvSpPr>
        <p:spPr>
          <a:xfrm>
            <a:off x="834916" y="729050"/>
            <a:ext cx="4376738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Integrated Sustainer Invites</a:t>
            </a:r>
          </a:p>
        </p:txBody>
      </p:sp>
      <p:sp>
        <p:nvSpPr>
          <p:cNvPr id="13" name="Straight Connector 9">
            <a:extLst>
              <a:ext uri="{FF2B5EF4-FFF2-40B4-BE49-F238E27FC236}">
                <a16:creationId xmlns:a16="http://schemas.microsoft.com/office/drawing/2014/main" id="{D010DA59-5CE7-B749-83E1-25A3D7873723}"/>
              </a:ext>
            </a:extLst>
          </p:cNvPr>
          <p:cNvSpPr/>
          <p:nvPr/>
        </p:nvSpPr>
        <p:spPr>
          <a:xfrm>
            <a:off x="834916" y="1994621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3B1AA1-B243-E648-B2BA-D0CD375D4C80}"/>
              </a:ext>
            </a:extLst>
          </p:cNvPr>
          <p:cNvSpPr/>
          <p:nvPr/>
        </p:nvSpPr>
        <p:spPr>
          <a:xfrm>
            <a:off x="838200" y="2333429"/>
            <a:ext cx="2528455" cy="3209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/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>
                <a:solidFill>
                  <a:srgbClr val="ADB5BD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3-4 annual sustainer invite email campaigns</a:t>
            </a: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>
                <a:solidFill>
                  <a:srgbClr val="ADB5BD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Timed with telemarketing and mail efforts</a:t>
            </a:r>
          </a:p>
        </p:txBody>
      </p:sp>
    </p:spTree>
    <p:extLst>
      <p:ext uri="{BB962C8B-B14F-4D97-AF65-F5344CB8AC3E}">
        <p14:creationId xmlns:p14="http://schemas.microsoft.com/office/powerpoint/2010/main" val="330710174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ACE4BB-16AD-634F-8128-572A868201AE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C43E61-2867-594F-A137-DA64D5828C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30" y="6133057"/>
            <a:ext cx="1248054" cy="647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5C2794-4889-4915-91F6-712FD4DD5B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57" y="1485003"/>
            <a:ext cx="4736181" cy="359065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753019-11A5-4F35-AF6B-CEA2BB2603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41"/>
          <a:stretch/>
        </p:blipFill>
        <p:spPr>
          <a:xfrm>
            <a:off x="7563915" y="1180407"/>
            <a:ext cx="3223960" cy="495265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057A59-D9C6-4479-9F79-899F77D869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62"/>
          <a:stretch/>
        </p:blipFill>
        <p:spPr>
          <a:xfrm>
            <a:off x="249883" y="4247186"/>
            <a:ext cx="5846117" cy="165694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A6A37B-0EE5-44B0-9A24-AE4FEFB98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239" y="4411438"/>
            <a:ext cx="5583186" cy="77605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CE5D37-9A61-CF42-B90B-13607FAA2AF8}"/>
              </a:ext>
            </a:extLst>
          </p:cNvPr>
          <p:cNvSpPr txBox="1">
            <a:spLocks/>
          </p:cNvSpPr>
          <p:nvPr/>
        </p:nvSpPr>
        <p:spPr>
          <a:xfrm>
            <a:off x="0" y="131395"/>
            <a:ext cx="12192000" cy="124945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Highlight Benefits</a:t>
            </a:r>
          </a:p>
        </p:txBody>
      </p:sp>
      <p:sp>
        <p:nvSpPr>
          <p:cNvPr id="8" name="Straight Connector 9">
            <a:extLst>
              <a:ext uri="{FF2B5EF4-FFF2-40B4-BE49-F238E27FC236}">
                <a16:creationId xmlns:a16="http://schemas.microsoft.com/office/drawing/2014/main" id="{8E093A73-3C8D-3B40-B365-704EAE494AEF}"/>
              </a:ext>
            </a:extLst>
          </p:cNvPr>
          <p:cNvSpPr/>
          <p:nvPr/>
        </p:nvSpPr>
        <p:spPr>
          <a:xfrm>
            <a:off x="4702134" y="946695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472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877E12-37EE-41AA-9215-F631C12E2D11}"/>
              </a:ext>
            </a:extLst>
          </p:cNvPr>
          <p:cNvSpPr/>
          <p:nvPr/>
        </p:nvSpPr>
        <p:spPr>
          <a:xfrm>
            <a:off x="2984500" y="6467827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						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F5D8C-C493-5E45-A249-49890BEF884E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08CED-B04A-104B-B6F1-622DDE7D7F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5425C62-C23C-4345-8CB3-3515BA0B198F}"/>
              </a:ext>
            </a:extLst>
          </p:cNvPr>
          <p:cNvSpPr txBox="1">
            <a:spLocks/>
          </p:cNvSpPr>
          <p:nvPr/>
        </p:nvSpPr>
        <p:spPr>
          <a:xfrm>
            <a:off x="834916" y="729050"/>
            <a:ext cx="4376738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Strong Case </a:t>
            </a:r>
            <a:br>
              <a: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Support</a:t>
            </a:r>
          </a:p>
        </p:txBody>
      </p:sp>
      <p:sp>
        <p:nvSpPr>
          <p:cNvPr id="13" name="Straight Connector 9">
            <a:extLst>
              <a:ext uri="{FF2B5EF4-FFF2-40B4-BE49-F238E27FC236}">
                <a16:creationId xmlns:a16="http://schemas.microsoft.com/office/drawing/2014/main" id="{D010DA59-5CE7-B749-83E1-25A3D7873723}"/>
              </a:ext>
            </a:extLst>
          </p:cNvPr>
          <p:cNvSpPr/>
          <p:nvPr/>
        </p:nvSpPr>
        <p:spPr>
          <a:xfrm>
            <a:off x="834916" y="1994621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058D39-7F42-3745-AAA0-A07A3E1EB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2291" y="278953"/>
            <a:ext cx="5020603" cy="630009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Arrow: Right 4">
            <a:extLst>
              <a:ext uri="{FF2B5EF4-FFF2-40B4-BE49-F238E27FC236}">
                <a16:creationId xmlns:a16="http://schemas.microsoft.com/office/drawing/2014/main" id="{075B13B6-FFFE-6247-ACC0-70410E0EBD3E}"/>
              </a:ext>
            </a:extLst>
          </p:cNvPr>
          <p:cNvSpPr/>
          <p:nvPr/>
        </p:nvSpPr>
        <p:spPr>
          <a:xfrm rot="172685">
            <a:off x="5650413" y="2556099"/>
            <a:ext cx="891173" cy="62290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39589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8"/>
          <p:cNvSpPr/>
          <p:nvPr/>
        </p:nvSpPr>
        <p:spPr>
          <a:xfrm>
            <a:off x="0" y="2522806"/>
            <a:ext cx="12192000" cy="4357688"/>
          </a:xfrm>
          <a:prstGeom prst="rect">
            <a:avLst/>
          </a:prstGeom>
          <a:solidFill>
            <a:srgbClr val="F8F9F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838200" y="547528"/>
            <a:ext cx="10515601" cy="13255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1">
                <a:solidFill>
                  <a:srgbClr val="495057"/>
                </a:solidFill>
              </a:defRPr>
            </a:lvl1pPr>
          </a:lstStyle>
          <a:p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What’s a Donor Journey?</a:t>
            </a:r>
          </a:p>
        </p:txBody>
      </p:sp>
      <p:sp>
        <p:nvSpPr>
          <p:cNvPr id="108" name="Content Placeholder 2"/>
          <p:cNvSpPr>
            <a:spLocks noGrp="1"/>
          </p:cNvSpPr>
          <p:nvPr>
            <p:ph type="body" sz="quarter" idx="1"/>
          </p:nvPr>
        </p:nvSpPr>
        <p:spPr>
          <a:xfrm>
            <a:off x="1129917" y="3000812"/>
            <a:ext cx="10028077" cy="4281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 defTabSz="384047">
              <a:lnSpc>
                <a:spcPct val="100000"/>
              </a:lnSpc>
              <a:spcBef>
                <a:spcPts val="400"/>
              </a:spcBef>
              <a:buSzTx/>
              <a:buNone/>
              <a:defRPr sz="1175">
                <a:solidFill>
                  <a:srgbClr val="ADB5BD"/>
                </a:solidFill>
              </a:defRPr>
            </a:pPr>
            <a:r>
              <a:rPr lang="en-US" sz="2400" b="1" spc="200" dirty="0">
                <a:solidFill>
                  <a:srgbClr val="228A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AND ENGAGING</a:t>
            </a:r>
          </a:p>
        </p:txBody>
      </p:sp>
      <p:sp>
        <p:nvSpPr>
          <p:cNvPr id="110" name="Straight Connector 19"/>
          <p:cNvSpPr/>
          <p:nvPr/>
        </p:nvSpPr>
        <p:spPr>
          <a:xfrm>
            <a:off x="4833240" y="1848032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403C669-BB6C-154A-9559-FA63F883C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6202312"/>
              </p:ext>
            </p:extLst>
          </p:nvPr>
        </p:nvGraphicFramePr>
        <p:xfrm>
          <a:off x="2032000" y="3213575"/>
          <a:ext cx="8128000" cy="3402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5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86" name="Rectangle 11"/>
          <p:cNvSpPr/>
          <p:nvPr/>
        </p:nvSpPr>
        <p:spPr>
          <a:xfrm>
            <a:off x="477011" y="480060"/>
            <a:ext cx="11237978" cy="58978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89" name="Rectangle 7"/>
          <p:cNvSpPr/>
          <p:nvPr/>
        </p:nvSpPr>
        <p:spPr>
          <a:xfrm>
            <a:off x="-1" y="-1"/>
            <a:ext cx="12103770" cy="6858001"/>
          </a:xfrm>
          <a:prstGeom prst="rect">
            <a:avLst/>
          </a:prstGeom>
          <a:ln w="1016000">
            <a:solidFill>
              <a:srgbClr val="495057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Channels…"/>
          <p:cNvSpPr/>
          <p:nvPr/>
        </p:nvSpPr>
        <p:spPr>
          <a:xfrm>
            <a:off x="3056744" y="3376929"/>
            <a:ext cx="622054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endParaRPr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0AB4EF-9D23-A74D-AB9E-53E6C539BC52}"/>
              </a:ext>
            </a:extLst>
          </p:cNvPr>
          <p:cNvSpPr txBox="1">
            <a:spLocks/>
          </p:cNvSpPr>
          <p:nvPr/>
        </p:nvSpPr>
        <p:spPr>
          <a:xfrm>
            <a:off x="838200" y="3642645"/>
            <a:ext cx="10515601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4950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Donation Form Improvements</a:t>
            </a: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B6EA472C-6BD5-6F4F-8197-455364C7F855}"/>
              </a:ext>
            </a:extLst>
          </p:cNvPr>
          <p:cNvSpPr/>
          <p:nvPr/>
        </p:nvSpPr>
        <p:spPr>
          <a:xfrm>
            <a:off x="4833240" y="4943149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6929D1-9F47-3944-8296-4EF104535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269"/>
          <a:stretch/>
        </p:blipFill>
        <p:spPr>
          <a:xfrm>
            <a:off x="4612457" y="1343365"/>
            <a:ext cx="2506783" cy="21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877E12-37EE-41AA-9215-F631C12E2D11}"/>
              </a:ext>
            </a:extLst>
          </p:cNvPr>
          <p:cNvSpPr/>
          <p:nvPr/>
        </p:nvSpPr>
        <p:spPr>
          <a:xfrm>
            <a:off x="2984500" y="6467827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						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F5D8C-C493-5E45-A249-49890BEF884E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08CED-B04A-104B-B6F1-622DDE7D7F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5425C62-C23C-4345-8CB3-3515BA0B198F}"/>
              </a:ext>
            </a:extLst>
          </p:cNvPr>
          <p:cNvSpPr txBox="1">
            <a:spLocks/>
          </p:cNvSpPr>
          <p:nvPr/>
        </p:nvSpPr>
        <p:spPr>
          <a:xfrm>
            <a:off x="834916" y="729050"/>
            <a:ext cx="4376738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Old Form</a:t>
            </a:r>
          </a:p>
        </p:txBody>
      </p:sp>
      <p:sp>
        <p:nvSpPr>
          <p:cNvPr id="13" name="Straight Connector 9">
            <a:extLst>
              <a:ext uri="{FF2B5EF4-FFF2-40B4-BE49-F238E27FC236}">
                <a16:creationId xmlns:a16="http://schemas.microsoft.com/office/drawing/2014/main" id="{D010DA59-5CE7-B749-83E1-25A3D7873723}"/>
              </a:ext>
            </a:extLst>
          </p:cNvPr>
          <p:cNvSpPr/>
          <p:nvPr/>
        </p:nvSpPr>
        <p:spPr>
          <a:xfrm>
            <a:off x="834916" y="1570010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83516B-74F0-1545-BDD6-BCDE932EE9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753" y="290751"/>
            <a:ext cx="6355217" cy="627649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FB11F5-0F34-4044-9D17-ADEAE81EF59B}"/>
              </a:ext>
            </a:extLst>
          </p:cNvPr>
          <p:cNvSpPr/>
          <p:nvPr/>
        </p:nvSpPr>
        <p:spPr>
          <a:xfrm>
            <a:off x="834916" y="1824082"/>
            <a:ext cx="3523735" cy="3209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ADB5BD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Clicked off to a new page</a:t>
            </a:r>
          </a:p>
        </p:txBody>
      </p:sp>
    </p:spTree>
    <p:extLst>
      <p:ext uri="{BB962C8B-B14F-4D97-AF65-F5344CB8AC3E}">
        <p14:creationId xmlns:p14="http://schemas.microsoft.com/office/powerpoint/2010/main" val="25303095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877E12-37EE-41AA-9215-F631C12E2D11}"/>
              </a:ext>
            </a:extLst>
          </p:cNvPr>
          <p:cNvSpPr/>
          <p:nvPr/>
        </p:nvSpPr>
        <p:spPr>
          <a:xfrm>
            <a:off x="2984500" y="6467827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						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F5D8C-C493-5E45-A249-49890BEF884E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08CED-B04A-104B-B6F1-622DDE7D7F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5881816"/>
            <a:ext cx="1732590" cy="8983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5425C62-C23C-4345-8CB3-3515BA0B198F}"/>
              </a:ext>
            </a:extLst>
          </p:cNvPr>
          <p:cNvSpPr txBox="1">
            <a:spLocks/>
          </p:cNvSpPr>
          <p:nvPr/>
        </p:nvSpPr>
        <p:spPr>
          <a:xfrm>
            <a:off x="254148" y="244446"/>
            <a:ext cx="4376738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New Form</a:t>
            </a:r>
          </a:p>
        </p:txBody>
      </p:sp>
      <p:sp>
        <p:nvSpPr>
          <p:cNvPr id="13" name="Straight Connector 9">
            <a:extLst>
              <a:ext uri="{FF2B5EF4-FFF2-40B4-BE49-F238E27FC236}">
                <a16:creationId xmlns:a16="http://schemas.microsoft.com/office/drawing/2014/main" id="{D010DA59-5CE7-B749-83E1-25A3D7873723}"/>
              </a:ext>
            </a:extLst>
          </p:cNvPr>
          <p:cNvSpPr/>
          <p:nvPr/>
        </p:nvSpPr>
        <p:spPr>
          <a:xfrm>
            <a:off x="390073" y="947818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1803C9-4296-9842-815D-A1BAA909DB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496" y="1168234"/>
            <a:ext cx="9079356" cy="5162772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610471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877E12-37EE-41AA-9215-F631C12E2D11}"/>
              </a:ext>
            </a:extLst>
          </p:cNvPr>
          <p:cNvSpPr/>
          <p:nvPr/>
        </p:nvSpPr>
        <p:spPr>
          <a:xfrm>
            <a:off x="2984500" y="6467827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						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F5D8C-C493-5E45-A249-49890BEF884E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08CED-B04A-104B-B6F1-622DDE7D7F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5881816"/>
            <a:ext cx="1732590" cy="898380"/>
          </a:xfrm>
          <a:prstGeom prst="rect">
            <a:avLst/>
          </a:prstGeom>
        </p:spPr>
      </p:pic>
      <p:pic>
        <p:nvPicPr>
          <p:cNvPr id="8" name="Picture 7" descr="A dog looking at the camera&#10;&#10;Description automatically generated">
            <a:extLst>
              <a:ext uri="{FF2B5EF4-FFF2-40B4-BE49-F238E27FC236}">
                <a16:creationId xmlns:a16="http://schemas.microsoft.com/office/drawing/2014/main" id="{909E018A-D0F1-0E4A-BE8A-3709BFE010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857" y="314217"/>
            <a:ext cx="10364286" cy="5649243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dog looking at the camera&#10;&#10;Description automatically generated">
            <a:extLst>
              <a:ext uri="{FF2B5EF4-FFF2-40B4-BE49-F238E27FC236}">
                <a16:creationId xmlns:a16="http://schemas.microsoft.com/office/drawing/2014/main" id="{D5E1E6C8-B62E-B74F-BE32-D27CB49B8D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13" y="1"/>
            <a:ext cx="4627328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5E13DD-2B73-9F4C-BB4A-4381CABA4F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746" y="6034216"/>
            <a:ext cx="1521106" cy="788722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F8585257-3367-48B7-8CFA-5DF0D05D67C9}"/>
              </a:ext>
            </a:extLst>
          </p:cNvPr>
          <p:cNvSpPr/>
          <p:nvPr/>
        </p:nvSpPr>
        <p:spPr>
          <a:xfrm>
            <a:off x="4999420" y="2668225"/>
            <a:ext cx="2193159" cy="760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Tested nudge</a:t>
            </a:r>
          </a:p>
        </p:txBody>
      </p:sp>
    </p:spTree>
    <p:extLst>
      <p:ext uri="{BB962C8B-B14F-4D97-AF65-F5344CB8AC3E}">
        <p14:creationId xmlns:p14="http://schemas.microsoft.com/office/powerpoint/2010/main" val="3620301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5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86" name="Rectangle 11"/>
          <p:cNvSpPr/>
          <p:nvPr/>
        </p:nvSpPr>
        <p:spPr>
          <a:xfrm>
            <a:off x="477011" y="480060"/>
            <a:ext cx="11237978" cy="58978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89" name="Rectangle 7"/>
          <p:cNvSpPr/>
          <p:nvPr/>
        </p:nvSpPr>
        <p:spPr>
          <a:xfrm>
            <a:off x="-1" y="-1"/>
            <a:ext cx="12103770" cy="6858001"/>
          </a:xfrm>
          <a:prstGeom prst="rect">
            <a:avLst/>
          </a:prstGeom>
          <a:ln w="1016000">
            <a:solidFill>
              <a:srgbClr val="495057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20C6A0-0D27-F345-8943-AF780C048F36}"/>
              </a:ext>
            </a:extLst>
          </p:cNvPr>
          <p:cNvSpPr txBox="1">
            <a:spLocks/>
          </p:cNvSpPr>
          <p:nvPr/>
        </p:nvSpPr>
        <p:spPr>
          <a:xfrm>
            <a:off x="838200" y="3642645"/>
            <a:ext cx="10515601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4950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Communicating with Sustainers</a:t>
            </a: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C5176B57-088D-7347-BACA-FEBCF9E67E14}"/>
              </a:ext>
            </a:extLst>
          </p:cNvPr>
          <p:cNvSpPr/>
          <p:nvPr/>
        </p:nvSpPr>
        <p:spPr>
          <a:xfrm>
            <a:off x="4833240" y="4943149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AE29BA-DF94-CE45-9187-89342C51B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24" r="-555"/>
          <a:stretch/>
        </p:blipFill>
        <p:spPr>
          <a:xfrm>
            <a:off x="4685194" y="1343365"/>
            <a:ext cx="2506783" cy="21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67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877E12-37EE-41AA-9215-F631C12E2D11}"/>
              </a:ext>
            </a:extLst>
          </p:cNvPr>
          <p:cNvSpPr/>
          <p:nvPr/>
        </p:nvSpPr>
        <p:spPr>
          <a:xfrm>
            <a:off x="2984500" y="6467827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						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F5D8C-C493-5E45-A249-49890BEF884E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08CED-B04A-104B-B6F1-622DDE7D7F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5425C62-C23C-4345-8CB3-3515BA0B198F}"/>
              </a:ext>
            </a:extLst>
          </p:cNvPr>
          <p:cNvSpPr txBox="1">
            <a:spLocks/>
          </p:cNvSpPr>
          <p:nvPr/>
        </p:nvSpPr>
        <p:spPr>
          <a:xfrm>
            <a:off x="834916" y="729050"/>
            <a:ext cx="4376738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Sustainer Cultivation</a:t>
            </a:r>
          </a:p>
        </p:txBody>
      </p:sp>
      <p:sp>
        <p:nvSpPr>
          <p:cNvPr id="13" name="Straight Connector 9">
            <a:extLst>
              <a:ext uri="{FF2B5EF4-FFF2-40B4-BE49-F238E27FC236}">
                <a16:creationId xmlns:a16="http://schemas.microsoft.com/office/drawing/2014/main" id="{D010DA59-5CE7-B749-83E1-25A3D7873723}"/>
              </a:ext>
            </a:extLst>
          </p:cNvPr>
          <p:cNvSpPr/>
          <p:nvPr/>
        </p:nvSpPr>
        <p:spPr>
          <a:xfrm>
            <a:off x="813486" y="2054614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59CA5E-0481-E34F-B390-26B19EDCD3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964" y="287259"/>
            <a:ext cx="6738507" cy="6128949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51530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877E12-37EE-41AA-9215-F631C12E2D11}"/>
              </a:ext>
            </a:extLst>
          </p:cNvPr>
          <p:cNvSpPr/>
          <p:nvPr/>
        </p:nvSpPr>
        <p:spPr>
          <a:xfrm>
            <a:off x="2984500" y="6467827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						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F5D8C-C493-5E45-A249-49890BEF884E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08CED-B04A-104B-B6F1-622DDE7D7F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5425C62-C23C-4345-8CB3-3515BA0B198F}"/>
              </a:ext>
            </a:extLst>
          </p:cNvPr>
          <p:cNvSpPr txBox="1">
            <a:spLocks/>
          </p:cNvSpPr>
          <p:nvPr/>
        </p:nvSpPr>
        <p:spPr>
          <a:xfrm>
            <a:off x="834916" y="729050"/>
            <a:ext cx="4376738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Victory Announcement</a:t>
            </a:r>
          </a:p>
        </p:txBody>
      </p:sp>
      <p:sp>
        <p:nvSpPr>
          <p:cNvPr id="13" name="Straight Connector 9">
            <a:extLst>
              <a:ext uri="{FF2B5EF4-FFF2-40B4-BE49-F238E27FC236}">
                <a16:creationId xmlns:a16="http://schemas.microsoft.com/office/drawing/2014/main" id="{D010DA59-5CE7-B749-83E1-25A3D7873723}"/>
              </a:ext>
            </a:extLst>
          </p:cNvPr>
          <p:cNvSpPr/>
          <p:nvPr/>
        </p:nvSpPr>
        <p:spPr>
          <a:xfrm>
            <a:off x="813486" y="2054614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F84E99-642A-324F-9F3B-DD89EDC5C4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927042" y="273296"/>
            <a:ext cx="6964510" cy="6324267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39051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877E12-37EE-41AA-9215-F631C12E2D11}"/>
              </a:ext>
            </a:extLst>
          </p:cNvPr>
          <p:cNvSpPr/>
          <p:nvPr/>
        </p:nvSpPr>
        <p:spPr>
          <a:xfrm>
            <a:off x="2984500" y="6467827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						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F5D8C-C493-5E45-A249-49890BEF884E}"/>
              </a:ext>
            </a:extLst>
          </p:cNvPr>
          <p:cNvSpPr/>
          <p:nvPr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5B8726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08CED-B04A-104B-B6F1-622DDE7D7F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6" y="5881816"/>
            <a:ext cx="1732590" cy="8983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5425C62-C23C-4345-8CB3-3515BA0B198F}"/>
              </a:ext>
            </a:extLst>
          </p:cNvPr>
          <p:cNvSpPr txBox="1">
            <a:spLocks/>
          </p:cNvSpPr>
          <p:nvPr/>
        </p:nvSpPr>
        <p:spPr>
          <a:xfrm>
            <a:off x="834916" y="729049"/>
            <a:ext cx="4376738" cy="22736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495057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Send 3-4 Fundraising Messages at Year-end</a:t>
            </a:r>
          </a:p>
        </p:txBody>
      </p:sp>
      <p:sp>
        <p:nvSpPr>
          <p:cNvPr id="13" name="Straight Connector 9">
            <a:extLst>
              <a:ext uri="{FF2B5EF4-FFF2-40B4-BE49-F238E27FC236}">
                <a16:creationId xmlns:a16="http://schemas.microsoft.com/office/drawing/2014/main" id="{D010DA59-5CE7-B749-83E1-25A3D7873723}"/>
              </a:ext>
            </a:extLst>
          </p:cNvPr>
          <p:cNvSpPr/>
          <p:nvPr/>
        </p:nvSpPr>
        <p:spPr>
          <a:xfrm>
            <a:off x="813486" y="3002686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32B549-8D2C-EF4E-8351-7D56731B4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142" y="234392"/>
            <a:ext cx="4844715" cy="638921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12834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8">
            <a:extLst>
              <a:ext uri="{FF2B5EF4-FFF2-40B4-BE49-F238E27FC236}">
                <a16:creationId xmlns:a16="http://schemas.microsoft.com/office/drawing/2014/main" id="{6E546397-D092-4D4E-84B6-F98FA4518950}"/>
              </a:ext>
            </a:extLst>
          </p:cNvPr>
          <p:cNvSpPr/>
          <p:nvPr/>
        </p:nvSpPr>
        <p:spPr>
          <a:xfrm>
            <a:off x="0" y="2522806"/>
            <a:ext cx="12192000" cy="4357688"/>
          </a:xfrm>
          <a:prstGeom prst="rect">
            <a:avLst/>
          </a:prstGeom>
          <a:solidFill>
            <a:srgbClr val="F8F9F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8A670E0-C0D5-5748-8CDE-4FBEF3A0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7528"/>
            <a:ext cx="10515601" cy="13255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1">
                <a:solidFill>
                  <a:srgbClr val="495057"/>
                </a:solidFill>
              </a:defRPr>
            </a:lvl1pPr>
          </a:lstStyle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Best Practices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traight Connector 19">
            <a:extLst>
              <a:ext uri="{FF2B5EF4-FFF2-40B4-BE49-F238E27FC236}">
                <a16:creationId xmlns:a16="http://schemas.microsoft.com/office/drawing/2014/main" id="{BABE6101-8D8E-C048-B1E6-51230A6B9DFD}"/>
              </a:ext>
            </a:extLst>
          </p:cNvPr>
          <p:cNvSpPr/>
          <p:nvPr/>
        </p:nvSpPr>
        <p:spPr>
          <a:xfrm>
            <a:off x="4953000" y="1848032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9" name="Rectangle 7"/>
          <p:cNvSpPr/>
          <p:nvPr/>
        </p:nvSpPr>
        <p:spPr>
          <a:xfrm>
            <a:off x="-1" y="-1"/>
            <a:ext cx="12103770" cy="6858001"/>
          </a:xfrm>
          <a:prstGeom prst="rect">
            <a:avLst/>
          </a:prstGeom>
          <a:ln w="1016000">
            <a:noFill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1FB6822-38E4-9147-87F6-40972A032F40}"/>
              </a:ext>
            </a:extLst>
          </p:cNvPr>
          <p:cNvSpPr/>
          <p:nvPr/>
        </p:nvSpPr>
        <p:spPr>
          <a:xfrm>
            <a:off x="1307781" y="4548405"/>
            <a:ext cx="2832300" cy="1123593"/>
          </a:xfrm>
          <a:custGeom>
            <a:avLst/>
            <a:gdLst>
              <a:gd name="connsiteX0" fmla="*/ 0 w 2832300"/>
              <a:gd name="connsiteY0" fmla="*/ 0 h 1123593"/>
              <a:gd name="connsiteX1" fmla="*/ 2832300 w 2832300"/>
              <a:gd name="connsiteY1" fmla="*/ 0 h 1123593"/>
              <a:gd name="connsiteX2" fmla="*/ 2832300 w 2832300"/>
              <a:gd name="connsiteY2" fmla="*/ 1123593 h 1123593"/>
              <a:gd name="connsiteX3" fmla="*/ 0 w 2832300"/>
              <a:gd name="connsiteY3" fmla="*/ 1123593 h 1123593"/>
              <a:gd name="connsiteX4" fmla="*/ 0 w 2832300"/>
              <a:gd name="connsiteY4" fmla="*/ 0 h 112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300" h="1123593">
                <a:moveTo>
                  <a:pt x="0" y="0"/>
                </a:moveTo>
                <a:lnTo>
                  <a:pt x="2832300" y="0"/>
                </a:lnTo>
                <a:lnTo>
                  <a:pt x="2832300" y="1123593"/>
                </a:lnTo>
                <a:lnTo>
                  <a:pt x="0" y="1123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rgbClr val="495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 as much as possible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397C5A0-4408-BF42-A2E4-A01B58411187}"/>
              </a:ext>
            </a:extLst>
          </p:cNvPr>
          <p:cNvSpPr/>
          <p:nvPr/>
        </p:nvSpPr>
        <p:spPr>
          <a:xfrm>
            <a:off x="4635734" y="4548405"/>
            <a:ext cx="2832300" cy="1123593"/>
          </a:xfrm>
          <a:custGeom>
            <a:avLst/>
            <a:gdLst>
              <a:gd name="connsiteX0" fmla="*/ 0 w 2832300"/>
              <a:gd name="connsiteY0" fmla="*/ 0 h 1123593"/>
              <a:gd name="connsiteX1" fmla="*/ 2832300 w 2832300"/>
              <a:gd name="connsiteY1" fmla="*/ 0 h 1123593"/>
              <a:gd name="connsiteX2" fmla="*/ 2832300 w 2832300"/>
              <a:gd name="connsiteY2" fmla="*/ 1123593 h 1123593"/>
              <a:gd name="connsiteX3" fmla="*/ 0 w 2832300"/>
              <a:gd name="connsiteY3" fmla="*/ 1123593 h 1123593"/>
              <a:gd name="connsiteX4" fmla="*/ 0 w 2832300"/>
              <a:gd name="connsiteY4" fmla="*/ 0 h 112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300" h="1123593">
                <a:moveTo>
                  <a:pt x="0" y="0"/>
                </a:moveTo>
                <a:lnTo>
                  <a:pt x="2832300" y="0"/>
                </a:lnTo>
                <a:lnTo>
                  <a:pt x="2832300" y="1123593"/>
                </a:lnTo>
                <a:lnTo>
                  <a:pt x="0" y="1123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solidFill>
                  <a:srgbClr val="495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with multiple channels for a renewal ask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92E1B17-1CC6-1348-BF5E-44527A49CD4F}"/>
              </a:ext>
            </a:extLst>
          </p:cNvPr>
          <p:cNvSpPr/>
          <p:nvPr/>
        </p:nvSpPr>
        <p:spPr>
          <a:xfrm>
            <a:off x="7963686" y="4548405"/>
            <a:ext cx="2832300" cy="1123593"/>
          </a:xfrm>
          <a:custGeom>
            <a:avLst/>
            <a:gdLst>
              <a:gd name="connsiteX0" fmla="*/ 0 w 2832300"/>
              <a:gd name="connsiteY0" fmla="*/ 0 h 1123593"/>
              <a:gd name="connsiteX1" fmla="*/ 2832300 w 2832300"/>
              <a:gd name="connsiteY1" fmla="*/ 0 h 1123593"/>
              <a:gd name="connsiteX2" fmla="*/ 2832300 w 2832300"/>
              <a:gd name="connsiteY2" fmla="*/ 1123593 h 1123593"/>
              <a:gd name="connsiteX3" fmla="*/ 0 w 2832300"/>
              <a:gd name="connsiteY3" fmla="*/ 1123593 h 1123593"/>
              <a:gd name="connsiteX4" fmla="*/ 0 w 2832300"/>
              <a:gd name="connsiteY4" fmla="*/ 0 h 112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300" h="1123593">
                <a:moveTo>
                  <a:pt x="0" y="0"/>
                </a:moveTo>
                <a:lnTo>
                  <a:pt x="2832300" y="0"/>
                </a:lnTo>
                <a:lnTo>
                  <a:pt x="2832300" y="1123593"/>
                </a:lnTo>
                <a:lnTo>
                  <a:pt x="0" y="1123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2001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solidFill>
                  <a:srgbClr val="495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look for new ways to reach out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B3B663-0056-9F48-B5A7-04FAC355F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686" y="3595905"/>
            <a:ext cx="876300" cy="635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EB05C0-F6A7-B347-9E4F-05DF6B0ED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431" y="3595905"/>
            <a:ext cx="635000" cy="635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0BF132-902E-1747-85E4-AA239C11B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499" y="3595905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36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55" y="-104931"/>
            <a:ext cx="12316909" cy="6962932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Content Placeholder 2"/>
          <p:cNvSpPr>
            <a:spLocks noGrp="1"/>
          </p:cNvSpPr>
          <p:nvPr>
            <p:ph idx="1"/>
          </p:nvPr>
        </p:nvSpPr>
        <p:spPr>
          <a:xfrm>
            <a:off x="758221" y="2343013"/>
            <a:ext cx="10675558" cy="2576704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SzTx/>
              <a:buNone/>
              <a:defRPr sz="1600" b="1" spc="100">
                <a:solidFill>
                  <a:srgbClr val="FFFFFF"/>
                </a:solidFill>
              </a:defRPr>
            </a:pPr>
            <a:r>
              <a:rPr dirty="0"/>
              <a:t>Liz Kincheloe, Major Markets Account Executive, EveryAction  </a:t>
            </a:r>
            <a:br>
              <a:rPr dirty="0"/>
            </a:br>
            <a:r>
              <a:rPr dirty="0"/>
              <a:t>202.315.0319</a:t>
            </a:r>
            <a:r>
              <a:rPr lang="en-US" dirty="0"/>
              <a:t> </a:t>
            </a:r>
            <a:r>
              <a:rPr dirty="0"/>
              <a:t> |  </a:t>
            </a:r>
            <a:r>
              <a:rPr lang="en-US" sz="1600" b="1" u="sng" spc="100" dirty="0">
                <a:solidFill>
                  <a:schemeClr val="bg1"/>
                </a:solidFill>
                <a:latin typeface="Arial" panose="020B0604020202020204" pitchFamily="34" charset="0"/>
                <a:ea typeface="Lato Semibold" panose="020F0502020204030203" pitchFamily="34" charset="0"/>
                <a:cs typeface="Arial" panose="020B0604020202020204" pitchFamily="34" charset="0"/>
              </a:rPr>
              <a:t>lkincheloe@everyaction.com</a:t>
            </a:r>
            <a:endParaRPr u="sng" dirty="0">
              <a:solidFill>
                <a:srgbClr val="00A9E3"/>
              </a:solidFill>
              <a:uFill>
                <a:solidFill>
                  <a:srgbClr val="0563C1"/>
                </a:solidFill>
              </a:u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lnSpc>
                <a:spcPct val="150000"/>
              </a:lnSpc>
              <a:buSzTx/>
              <a:buNone/>
              <a:defRPr sz="1600" b="1" spc="100">
                <a:solidFill>
                  <a:srgbClr val="FFFFFF"/>
                </a:solidFill>
              </a:defRPr>
            </a:pPr>
            <a:r>
              <a:rPr dirty="0"/>
              <a:t>Megan Buchheit, Digital Account Executive, Lautman Mask Neil &amp; Company   </a:t>
            </a:r>
            <a:br>
              <a:rPr dirty="0"/>
            </a:br>
            <a:r>
              <a:rPr dirty="0"/>
              <a:t>202.296.9660 x</a:t>
            </a:r>
            <a:r>
              <a:rPr lang="en-US" dirty="0"/>
              <a:t> </a:t>
            </a:r>
            <a:r>
              <a:rPr dirty="0"/>
              <a:t>227  |  </a:t>
            </a:r>
            <a:r>
              <a:rPr lang="en-US" sz="1600" b="1" u="sng" spc="100" dirty="0" err="1">
                <a:solidFill>
                  <a:schemeClr val="bg1"/>
                </a:solidFill>
                <a:latin typeface="Arial" panose="020B0604020202020204" pitchFamily="34" charset="0"/>
                <a:ea typeface="Lato Semibold" panose="020F0502020204030203" pitchFamily="34" charset="0"/>
                <a:cs typeface="Arial" panose="020B0604020202020204" pitchFamily="34" charset="0"/>
              </a:rPr>
              <a:t>mbuchheit@lautmandc.com</a:t>
            </a:r>
            <a:endParaRPr u="sng" dirty="0">
              <a:solidFill>
                <a:srgbClr val="00A9E3"/>
              </a:solidFill>
              <a:uFill>
                <a:solidFill>
                  <a:srgbClr val="0563C1"/>
                </a:solidFill>
              </a:u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lnSpc>
                <a:spcPct val="150000"/>
              </a:lnSpc>
              <a:buSzTx/>
              <a:buNone/>
              <a:defRPr sz="1600" b="1" spc="100">
                <a:solidFill>
                  <a:srgbClr val="FFFFFF"/>
                </a:solidFill>
              </a:defRPr>
            </a:pPr>
            <a:endParaRPr u="sng" dirty="0">
              <a:solidFill>
                <a:srgbClr val="0563C1"/>
              </a:solidFill>
              <a:uFill>
                <a:solidFill>
                  <a:srgbClr val="0563C1"/>
                </a:solidFill>
              </a:u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68" name="Subtitle 2"/>
          <p:cNvSpPr/>
          <p:nvPr/>
        </p:nvSpPr>
        <p:spPr>
          <a:xfrm>
            <a:off x="1209867" y="394635"/>
            <a:ext cx="10135105" cy="1744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92500" lnSpcReduction="10000"/>
          </a:bodyPr>
          <a:lstStyle/>
          <a:p>
            <a:pPr algn="ctr">
              <a:lnSpc>
                <a:spcPct val="170000"/>
              </a:lnSpc>
              <a:defRPr sz="6000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3600" b="1" spc="200" dirty="0">
                <a:solidFill>
                  <a:srgbClr val="F8F9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pPr algn="ctr">
              <a:lnSpc>
                <a:spcPct val="170000"/>
              </a:lnSpc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619A9-5397-9B4B-AB31-1BDA202DA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563" y="6053137"/>
            <a:ext cx="2584436" cy="410228"/>
          </a:xfrm>
          <a:prstGeom prst="rect">
            <a:avLst/>
          </a:prstGeom>
          <a:effectLst>
            <a:outerShdw blurRad="342900" dist="38100" dir="2700000" algn="tl" rotWithShape="0">
              <a:prstClr val="black">
                <a:alpha val="29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838200" y="1190343"/>
            <a:ext cx="10515600" cy="706583"/>
          </a:xfrm>
          <a:prstGeom prst="rect">
            <a:avLst/>
          </a:prstGeom>
        </p:spPr>
        <p:txBody>
          <a:bodyPr/>
          <a:lstStyle/>
          <a:p>
            <a:pPr lvl="1" algn="ctr">
              <a:defRPr b="1">
                <a:solidFill>
                  <a:srgbClr val="F8F9FA"/>
                </a:solidFill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Let’s Start at the Very Beginning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Straight Connector 100"/>
          <p:cNvSpPr/>
          <p:nvPr/>
        </p:nvSpPr>
        <p:spPr>
          <a:xfrm>
            <a:off x="4953000" y="2148560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Rectangle 8"/>
          <p:cNvSpPr/>
          <p:nvPr/>
        </p:nvSpPr>
        <p:spPr>
          <a:xfrm>
            <a:off x="1169581" y="3043407"/>
            <a:ext cx="2558429" cy="2431887"/>
          </a:xfrm>
          <a:prstGeom prst="rect">
            <a:avLst/>
          </a:prstGeom>
          <a:solidFill>
            <a:srgbClr val="F8F9FA"/>
          </a:solidFill>
          <a:ln w="12700">
            <a:miter lim="400000"/>
          </a:ln>
          <a:effectLst>
            <a:outerShdw blurRad="266700" dist="266700" dir="2700000" rotWithShape="0">
              <a:srgbClr val="000000">
                <a:alpha val="1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868E9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868E9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68E9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Donors</a:t>
            </a: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68E9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Members</a:t>
            </a: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68E9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Prospects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868E9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TextBox 43"/>
          <p:cNvSpPr/>
          <p:nvPr/>
        </p:nvSpPr>
        <p:spPr>
          <a:xfrm>
            <a:off x="1170448" y="4153890"/>
            <a:ext cx="2558427" cy="2888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Straight Connector 76"/>
          <p:cNvSpPr/>
          <p:nvPr/>
        </p:nvSpPr>
        <p:spPr>
          <a:xfrm>
            <a:off x="1488207" y="3907999"/>
            <a:ext cx="1921175" cy="1"/>
          </a:xfrm>
          <a:prstGeom prst="line">
            <a:avLst/>
          </a:prstGeom>
          <a:ln w="19050">
            <a:solidFill>
              <a:srgbClr val="CED4DA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9" name="Oval 78"/>
          <p:cNvSpPr/>
          <p:nvPr/>
        </p:nvSpPr>
        <p:spPr>
          <a:xfrm>
            <a:off x="2097947" y="2624995"/>
            <a:ext cx="701693" cy="701691"/>
          </a:xfrm>
          <a:prstGeom prst="ellipse">
            <a:avLst/>
          </a:prstGeom>
          <a:solidFill>
            <a:srgbClr val="1C7C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Rectangle 36"/>
          <p:cNvSpPr/>
          <p:nvPr/>
        </p:nvSpPr>
        <p:spPr>
          <a:xfrm>
            <a:off x="1678867" y="3529957"/>
            <a:ext cx="159116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600"/>
              </a:spcBef>
              <a:defRPr spc="2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20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WHO</a:t>
            </a:r>
            <a:endParaRPr kumimoji="0" sz="1800" b="0" i="0" u="none" strike="noStrike" kern="0" cap="none" spc="20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Rectangle 48"/>
          <p:cNvSpPr/>
          <p:nvPr/>
        </p:nvSpPr>
        <p:spPr>
          <a:xfrm>
            <a:off x="4816786" y="3053450"/>
            <a:ext cx="2558429" cy="2431887"/>
          </a:xfrm>
          <a:prstGeom prst="rect">
            <a:avLst/>
          </a:prstGeom>
          <a:solidFill>
            <a:srgbClr val="F8F9FA"/>
          </a:solidFill>
          <a:ln w="12700">
            <a:miter lim="400000"/>
          </a:ln>
          <a:effectLst>
            <a:outerShdw blurRad="266700" dist="266700" dir="2700000" rotWithShape="0">
              <a:srgbClr val="000000">
                <a:alpha val="1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A7A7A7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A7A7A7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68E9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Engage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68E9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68E9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Cultivate</a:t>
            </a: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68E9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Upgrade</a:t>
            </a:r>
          </a:p>
        </p:txBody>
      </p:sp>
      <p:sp>
        <p:nvSpPr>
          <p:cNvPr id="163" name="Straight Connector 54"/>
          <p:cNvSpPr/>
          <p:nvPr/>
        </p:nvSpPr>
        <p:spPr>
          <a:xfrm>
            <a:off x="5135413" y="3907999"/>
            <a:ext cx="1921175" cy="1"/>
          </a:xfrm>
          <a:prstGeom prst="line">
            <a:avLst/>
          </a:prstGeom>
          <a:ln w="19050">
            <a:solidFill>
              <a:srgbClr val="CED4DA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4" name="Oval 55"/>
          <p:cNvSpPr/>
          <p:nvPr/>
        </p:nvSpPr>
        <p:spPr>
          <a:xfrm>
            <a:off x="5745154" y="2702605"/>
            <a:ext cx="701693" cy="701691"/>
          </a:xfrm>
          <a:prstGeom prst="ellipse">
            <a:avLst/>
          </a:prstGeom>
          <a:solidFill>
            <a:srgbClr val="228AE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Rectangle 56"/>
          <p:cNvSpPr/>
          <p:nvPr/>
        </p:nvSpPr>
        <p:spPr>
          <a:xfrm>
            <a:off x="5658702" y="3527501"/>
            <a:ext cx="8745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600"/>
              </a:spcBef>
              <a:defRPr spc="2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20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</a:t>
            </a:r>
            <a:endParaRPr kumimoji="0" sz="1800" b="0" i="0" u="none" strike="noStrike" kern="0" cap="none" spc="20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Rectangle 58"/>
          <p:cNvSpPr/>
          <p:nvPr/>
        </p:nvSpPr>
        <p:spPr>
          <a:xfrm>
            <a:off x="8463124" y="3065510"/>
            <a:ext cx="2558428" cy="2431887"/>
          </a:xfrm>
          <a:prstGeom prst="rect">
            <a:avLst/>
          </a:prstGeom>
          <a:solidFill>
            <a:srgbClr val="F8F9FA"/>
          </a:solidFill>
          <a:ln w="12700">
            <a:miter lim="400000"/>
          </a:ln>
          <a:effectLst>
            <a:outerShdw blurRad="266700" dist="266700" dir="2700000" rotWithShape="0">
              <a:srgbClr val="000000">
                <a:alpha val="1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A7A7A7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A7A7A7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68E9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Relationships</a:t>
            </a: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68E9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Commitment</a:t>
            </a:r>
          </a:p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68E9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Dedication</a:t>
            </a:r>
          </a:p>
        </p:txBody>
      </p:sp>
      <p:sp>
        <p:nvSpPr>
          <p:cNvPr id="168" name="Straight Connector 60"/>
          <p:cNvSpPr/>
          <p:nvPr/>
        </p:nvSpPr>
        <p:spPr>
          <a:xfrm>
            <a:off x="8781749" y="3907999"/>
            <a:ext cx="1921175" cy="1"/>
          </a:xfrm>
          <a:prstGeom prst="line">
            <a:avLst/>
          </a:prstGeom>
          <a:ln w="19050">
            <a:solidFill>
              <a:srgbClr val="CED4DA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9" name="Oval 61"/>
          <p:cNvSpPr/>
          <p:nvPr/>
        </p:nvSpPr>
        <p:spPr>
          <a:xfrm>
            <a:off x="9391493" y="2714664"/>
            <a:ext cx="701693" cy="701691"/>
          </a:xfrm>
          <a:prstGeom prst="ellipse">
            <a:avLst/>
          </a:prstGeom>
          <a:solidFill>
            <a:srgbClr val="329AF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ADF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Rectangle 62"/>
          <p:cNvSpPr/>
          <p:nvPr/>
        </p:nvSpPr>
        <p:spPr>
          <a:xfrm>
            <a:off x="8965595" y="3524565"/>
            <a:ext cx="11695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1" indent="45720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2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20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WHY</a:t>
            </a:r>
            <a:endParaRPr kumimoji="0" sz="1800" b="0" i="0" u="none" strike="noStrike" kern="0" cap="none" spc="20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2"/>
          <p:cNvSpPr/>
          <p:nvPr/>
        </p:nvSpPr>
        <p:spPr>
          <a:xfrm>
            <a:off x="5938426" y="2822617"/>
            <a:ext cx="31514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3"/>
          <p:cNvSpPr/>
          <p:nvPr/>
        </p:nvSpPr>
        <p:spPr>
          <a:xfrm>
            <a:off x="9584761" y="2831825"/>
            <a:ext cx="31514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4"/>
          <p:cNvSpPr/>
          <p:nvPr/>
        </p:nvSpPr>
        <p:spPr>
          <a:xfrm>
            <a:off x="10367480" y="2866962"/>
            <a:ext cx="9239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A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>
            <a:spLocks noGrp="1"/>
          </p:cNvSpPr>
          <p:nvPr>
            <p:ph type="title"/>
          </p:nvPr>
        </p:nvSpPr>
        <p:spPr>
          <a:xfrm>
            <a:off x="838200" y="624640"/>
            <a:ext cx="10515600" cy="706583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F8F9FA"/>
                </a:solidFill>
              </a:defRPr>
            </a:lvl1pPr>
          </a:lstStyle>
          <a:p>
            <a:r>
              <a:rPr dirty="0"/>
              <a:t>The Donor Journey</a:t>
            </a:r>
          </a:p>
        </p:txBody>
      </p:sp>
      <p:sp>
        <p:nvSpPr>
          <p:cNvPr id="113" name="Rectangle 95"/>
          <p:cNvSpPr/>
          <p:nvPr/>
        </p:nvSpPr>
        <p:spPr>
          <a:xfrm>
            <a:off x="8420420" y="4175888"/>
            <a:ext cx="2166313" cy="165102"/>
          </a:xfrm>
          <a:prstGeom prst="rect">
            <a:avLst/>
          </a:prstGeom>
          <a:solidFill>
            <a:srgbClr val="4BB7E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TextBox 43"/>
          <p:cNvSpPr/>
          <p:nvPr/>
        </p:nvSpPr>
        <p:spPr>
          <a:xfrm>
            <a:off x="1895970" y="2994344"/>
            <a:ext cx="125931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Identify the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Connection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8" name="Group 20"/>
          <p:cNvGrpSpPr/>
          <p:nvPr/>
        </p:nvGrpSpPr>
        <p:grpSpPr>
          <a:xfrm>
            <a:off x="7093838" y="3466939"/>
            <a:ext cx="1874130" cy="1872704"/>
            <a:chOff x="0" y="0"/>
            <a:chExt cx="1874129" cy="1872702"/>
          </a:xfrm>
        </p:grpSpPr>
        <p:sp>
          <p:nvSpPr>
            <p:cNvPr id="115" name="Arc 50"/>
            <p:cNvSpPr/>
            <p:nvPr/>
          </p:nvSpPr>
          <p:spPr>
            <a:xfrm rot="9000000">
              <a:off x="253293" y="934661"/>
              <a:ext cx="792925" cy="792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ADB5B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100">
                  <a:latin typeface="+mj-lt"/>
                  <a:ea typeface="+mj-ea"/>
                  <a:cs typeface="+mj-cs"/>
                  <a:sym typeface="Arial"/>
                </a:defRPr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Arc 51"/>
            <p:cNvSpPr/>
            <p:nvPr/>
          </p:nvSpPr>
          <p:spPr>
            <a:xfrm rot="16200000">
              <a:off x="0" y="-2"/>
              <a:ext cx="792926" cy="792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ADB5B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100">
                  <a:latin typeface="+mj-lt"/>
                  <a:ea typeface="+mj-ea"/>
                  <a:cs typeface="+mj-cs"/>
                  <a:sym typeface="Arial"/>
                </a:defRPr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Arc 52"/>
            <p:cNvSpPr/>
            <p:nvPr/>
          </p:nvSpPr>
          <p:spPr>
            <a:xfrm rot="1800000">
              <a:off x="936088" y="247974"/>
              <a:ext cx="792927" cy="79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ADB5B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100">
                  <a:ln w="9524">
                    <a:solidFill>
                      <a:srgbClr val="2E343C"/>
                    </a:solidFill>
                  </a:ln>
                  <a:latin typeface="+mj-lt"/>
                  <a:ea typeface="+mj-ea"/>
                  <a:cs typeface="+mj-cs"/>
                  <a:sym typeface="Arial"/>
                </a:defRPr>
              </a:pPr>
              <a:endParaRPr kumimoji="0" sz="2100" b="0" i="0" u="none" strike="noStrike" kern="0" cap="none" spc="0" normalizeH="0" baseline="0" noProof="0">
                <a:ln w="9524">
                  <a:solidFill>
                    <a:srgbClr val="2E343C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" name="Rectangle 70"/>
          <p:cNvSpPr/>
          <p:nvPr/>
        </p:nvSpPr>
        <p:spPr>
          <a:xfrm>
            <a:off x="1629937" y="4175888"/>
            <a:ext cx="2595605" cy="1651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Rectangle 72"/>
          <p:cNvSpPr/>
          <p:nvPr/>
        </p:nvSpPr>
        <p:spPr>
          <a:xfrm>
            <a:off x="4225542" y="4175888"/>
            <a:ext cx="3013519" cy="1651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Oval 74"/>
          <p:cNvSpPr/>
          <p:nvPr/>
        </p:nvSpPr>
        <p:spPr>
          <a:xfrm>
            <a:off x="7239062" y="3629788"/>
            <a:ext cx="1295401" cy="1295401"/>
          </a:xfrm>
          <a:prstGeom prst="ellipse">
            <a:avLst/>
          </a:prstGeom>
          <a:solidFill>
            <a:srgbClr val="495057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TextBox 75"/>
          <p:cNvSpPr/>
          <p:nvPr/>
        </p:nvSpPr>
        <p:spPr>
          <a:xfrm>
            <a:off x="7360276" y="3821269"/>
            <a:ext cx="1052970" cy="77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Strategy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Execution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Analysis</a:t>
            </a:r>
          </a:p>
        </p:txBody>
      </p:sp>
      <p:sp>
        <p:nvSpPr>
          <p:cNvPr id="123" name="Straight Connector 76"/>
          <p:cNvSpPr/>
          <p:nvPr/>
        </p:nvSpPr>
        <p:spPr>
          <a:xfrm flipV="1">
            <a:off x="1862347" y="2523976"/>
            <a:ext cx="1" cy="1651913"/>
          </a:xfrm>
          <a:prstGeom prst="line">
            <a:avLst/>
          </a:prstGeom>
          <a:ln w="19050">
            <a:solidFill>
              <a:srgbClr val="868E96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26" name="Oval 78"/>
          <p:cNvGrpSpPr/>
          <p:nvPr/>
        </p:nvGrpSpPr>
        <p:grpSpPr>
          <a:xfrm>
            <a:off x="1566130" y="2304072"/>
            <a:ext cx="592435" cy="592435"/>
            <a:chOff x="0" y="0"/>
            <a:chExt cx="592433" cy="592433"/>
          </a:xfrm>
        </p:grpSpPr>
        <p:sp>
          <p:nvSpPr>
            <p:cNvPr id="124" name="Circle"/>
            <p:cNvSpPr/>
            <p:nvPr/>
          </p:nvSpPr>
          <p:spPr>
            <a:xfrm>
              <a:off x="0" y="0"/>
              <a:ext cx="592434" cy="592434"/>
            </a:xfrm>
            <a:prstGeom prst="ellipse">
              <a:avLst/>
            </a:prstGeom>
            <a:solidFill>
              <a:srgbClr val="228A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5" name="1"/>
            <p:cNvSpPr/>
            <p:nvPr/>
          </p:nvSpPr>
          <p:spPr>
            <a:xfrm>
              <a:off x="86759" y="120886"/>
              <a:ext cx="418916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127" name="TextBox 82"/>
          <p:cNvSpPr/>
          <p:nvPr/>
        </p:nvSpPr>
        <p:spPr>
          <a:xfrm>
            <a:off x="3632532" y="2994345"/>
            <a:ext cx="179792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latin typeface="Arial"/>
                <a:cs typeface="Arial"/>
              </a:rPr>
              <a:t>Individualized</a:t>
            </a:r>
            <a:br>
              <a:rPr lang="en-US" kern="0" dirty="0">
                <a:latin typeface="Arial"/>
                <a:cs typeface="Arial"/>
              </a:rPr>
            </a:br>
            <a:r>
              <a:rPr lang="en-US" kern="0" dirty="0">
                <a:latin typeface="Arial"/>
                <a:cs typeface="Arial"/>
              </a:rPr>
              <a:t>Correspondence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Straight Connector 83"/>
          <p:cNvSpPr/>
          <p:nvPr/>
        </p:nvSpPr>
        <p:spPr>
          <a:xfrm flipV="1">
            <a:off x="3527026" y="2523976"/>
            <a:ext cx="1" cy="1651913"/>
          </a:xfrm>
          <a:prstGeom prst="line">
            <a:avLst/>
          </a:prstGeom>
          <a:ln w="19050">
            <a:solidFill>
              <a:srgbClr val="868E96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31" name="Oval 84"/>
          <p:cNvGrpSpPr/>
          <p:nvPr/>
        </p:nvGrpSpPr>
        <p:grpSpPr>
          <a:xfrm>
            <a:off x="3230808" y="2304072"/>
            <a:ext cx="592436" cy="592436"/>
            <a:chOff x="0" y="0"/>
            <a:chExt cx="592434" cy="592434"/>
          </a:xfrm>
        </p:grpSpPr>
        <p:sp>
          <p:nvSpPr>
            <p:cNvPr id="129" name="Circle"/>
            <p:cNvSpPr/>
            <p:nvPr/>
          </p:nvSpPr>
          <p:spPr>
            <a:xfrm>
              <a:off x="0" y="0"/>
              <a:ext cx="592434" cy="592434"/>
            </a:xfrm>
            <a:prstGeom prst="ellipse">
              <a:avLst/>
            </a:prstGeom>
            <a:solidFill>
              <a:srgbClr val="228A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30" name="3"/>
            <p:cNvSpPr/>
            <p:nvPr/>
          </p:nvSpPr>
          <p:spPr>
            <a:xfrm>
              <a:off x="86759" y="111553"/>
              <a:ext cx="418916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2" name="Straight Connector 85"/>
          <p:cNvSpPr/>
          <p:nvPr/>
        </p:nvSpPr>
        <p:spPr>
          <a:xfrm flipV="1">
            <a:off x="2260317" y="4340987"/>
            <a:ext cx="1" cy="1651913"/>
          </a:xfrm>
          <a:prstGeom prst="line">
            <a:avLst/>
          </a:prstGeom>
          <a:ln w="19050">
            <a:solidFill>
              <a:srgbClr val="868E96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35" name="Oval 86"/>
          <p:cNvGrpSpPr/>
          <p:nvPr/>
        </p:nvGrpSpPr>
        <p:grpSpPr>
          <a:xfrm>
            <a:off x="1961809" y="5565566"/>
            <a:ext cx="592436" cy="592436"/>
            <a:chOff x="0" y="0"/>
            <a:chExt cx="592434" cy="592434"/>
          </a:xfrm>
        </p:grpSpPr>
        <p:sp>
          <p:nvSpPr>
            <p:cNvPr id="133" name="Circle"/>
            <p:cNvSpPr/>
            <p:nvPr/>
          </p:nvSpPr>
          <p:spPr>
            <a:xfrm>
              <a:off x="0" y="0"/>
              <a:ext cx="592434" cy="592434"/>
            </a:xfrm>
            <a:prstGeom prst="ellipse">
              <a:avLst/>
            </a:prstGeom>
            <a:solidFill>
              <a:srgbClr val="228A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34" name="2"/>
            <p:cNvSpPr/>
            <p:nvPr/>
          </p:nvSpPr>
          <p:spPr>
            <a:xfrm>
              <a:off x="86759" y="111553"/>
              <a:ext cx="418916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*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6" name="TextBox 87"/>
          <p:cNvSpPr/>
          <p:nvPr/>
        </p:nvSpPr>
        <p:spPr>
          <a:xfrm>
            <a:off x="2453006" y="5669734"/>
            <a:ext cx="146852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 of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Interaction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Straight Connector 88"/>
          <p:cNvSpPr/>
          <p:nvPr/>
        </p:nvSpPr>
        <p:spPr>
          <a:xfrm flipV="1">
            <a:off x="4209431" y="4340987"/>
            <a:ext cx="1" cy="1651913"/>
          </a:xfrm>
          <a:prstGeom prst="line">
            <a:avLst/>
          </a:prstGeom>
          <a:ln w="19050">
            <a:solidFill>
              <a:srgbClr val="868E96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40" name="Oval 89"/>
          <p:cNvGrpSpPr/>
          <p:nvPr/>
        </p:nvGrpSpPr>
        <p:grpSpPr>
          <a:xfrm>
            <a:off x="3913215" y="5565566"/>
            <a:ext cx="592436" cy="592436"/>
            <a:chOff x="0" y="0"/>
            <a:chExt cx="592434" cy="592434"/>
          </a:xfrm>
        </p:grpSpPr>
        <p:sp>
          <p:nvSpPr>
            <p:cNvPr id="138" name="Circle"/>
            <p:cNvSpPr/>
            <p:nvPr/>
          </p:nvSpPr>
          <p:spPr>
            <a:xfrm>
              <a:off x="0" y="0"/>
              <a:ext cx="592434" cy="592434"/>
            </a:xfrm>
            <a:prstGeom prst="ellipse">
              <a:avLst/>
            </a:prstGeom>
            <a:solidFill>
              <a:srgbClr val="228A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39" name="4"/>
            <p:cNvSpPr/>
            <p:nvPr/>
          </p:nvSpPr>
          <p:spPr>
            <a:xfrm>
              <a:off x="86759" y="111553"/>
              <a:ext cx="418916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*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1" name="TextBox 90"/>
          <p:cNvSpPr/>
          <p:nvPr/>
        </p:nvSpPr>
        <p:spPr>
          <a:xfrm>
            <a:off x="4715107" y="5669734"/>
            <a:ext cx="216631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Automated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Marketing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TextBox 92"/>
          <p:cNvSpPr/>
          <p:nvPr/>
        </p:nvSpPr>
        <p:spPr>
          <a:xfrm>
            <a:off x="5846341" y="2994344"/>
            <a:ext cx="181208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Feel the love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Straight Connector 93"/>
          <p:cNvSpPr/>
          <p:nvPr/>
        </p:nvSpPr>
        <p:spPr>
          <a:xfrm flipV="1">
            <a:off x="5740834" y="2523976"/>
            <a:ext cx="1" cy="1651913"/>
          </a:xfrm>
          <a:prstGeom prst="line">
            <a:avLst/>
          </a:prstGeom>
          <a:ln w="19050">
            <a:solidFill>
              <a:srgbClr val="868E96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46" name="Oval 94"/>
          <p:cNvGrpSpPr/>
          <p:nvPr/>
        </p:nvGrpSpPr>
        <p:grpSpPr>
          <a:xfrm>
            <a:off x="5444616" y="2304072"/>
            <a:ext cx="592435" cy="592435"/>
            <a:chOff x="0" y="0"/>
            <a:chExt cx="592433" cy="592433"/>
          </a:xfrm>
        </p:grpSpPr>
        <p:sp>
          <p:nvSpPr>
            <p:cNvPr id="144" name="Circle"/>
            <p:cNvSpPr/>
            <p:nvPr/>
          </p:nvSpPr>
          <p:spPr>
            <a:xfrm>
              <a:off x="0" y="0"/>
              <a:ext cx="592434" cy="592434"/>
            </a:xfrm>
            <a:prstGeom prst="ellipse">
              <a:avLst/>
            </a:prstGeom>
            <a:solidFill>
              <a:srgbClr val="228A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45" name="5"/>
            <p:cNvSpPr/>
            <p:nvPr/>
          </p:nvSpPr>
          <p:spPr>
            <a:xfrm>
              <a:off x="86759" y="120886"/>
              <a:ext cx="418916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147" name="TextBox 96"/>
          <p:cNvSpPr/>
          <p:nvPr/>
        </p:nvSpPr>
        <p:spPr>
          <a:xfrm>
            <a:off x="9515971" y="2994344"/>
            <a:ext cx="151130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Elevate &amp;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Recalibrate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Straight Connector 97"/>
          <p:cNvSpPr/>
          <p:nvPr/>
        </p:nvSpPr>
        <p:spPr>
          <a:xfrm flipV="1">
            <a:off x="9410464" y="2523976"/>
            <a:ext cx="1" cy="1651912"/>
          </a:xfrm>
          <a:prstGeom prst="line">
            <a:avLst/>
          </a:prstGeom>
          <a:ln w="19050">
            <a:solidFill>
              <a:srgbClr val="868E96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51" name="Oval 98"/>
          <p:cNvGrpSpPr/>
          <p:nvPr/>
        </p:nvGrpSpPr>
        <p:grpSpPr>
          <a:xfrm>
            <a:off x="9114243" y="2304071"/>
            <a:ext cx="592435" cy="592435"/>
            <a:chOff x="0" y="0"/>
            <a:chExt cx="592433" cy="592433"/>
          </a:xfrm>
        </p:grpSpPr>
        <p:sp>
          <p:nvSpPr>
            <p:cNvPr id="149" name="Circle"/>
            <p:cNvSpPr/>
            <p:nvPr/>
          </p:nvSpPr>
          <p:spPr>
            <a:xfrm>
              <a:off x="0" y="0"/>
              <a:ext cx="592434" cy="592434"/>
            </a:xfrm>
            <a:prstGeom prst="ellipse">
              <a:avLst/>
            </a:prstGeom>
            <a:solidFill>
              <a:srgbClr val="228A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50" name="6"/>
            <p:cNvSpPr/>
            <p:nvPr/>
          </p:nvSpPr>
          <p:spPr>
            <a:xfrm>
              <a:off x="86759" y="120886"/>
              <a:ext cx="418916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</a:t>
              </a:r>
            </a:p>
          </p:txBody>
        </p:sp>
      </p:grpSp>
      <p:sp>
        <p:nvSpPr>
          <p:cNvPr id="152" name="Straight Connector 100"/>
          <p:cNvSpPr/>
          <p:nvPr/>
        </p:nvSpPr>
        <p:spPr>
          <a:xfrm>
            <a:off x="4953000" y="1513025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838200" y="1314367"/>
            <a:ext cx="4376738" cy="1325564"/>
          </a:xfrm>
          <a:prstGeom prst="rect">
            <a:avLst/>
          </a:prstGeom>
        </p:spPr>
        <p:txBody>
          <a:bodyPr/>
          <a:lstStyle>
            <a:lvl1pPr>
              <a:defRPr sz="3900" b="1">
                <a:solidFill>
                  <a:srgbClr val="495057"/>
                </a:solidFill>
              </a:defRPr>
            </a:lvl1pPr>
          </a:lstStyle>
          <a:p>
            <a:r>
              <a:rPr dirty="0"/>
              <a:t>Remain Focused and Adaptable</a:t>
            </a:r>
          </a:p>
        </p:txBody>
      </p:sp>
      <p:sp>
        <p:nvSpPr>
          <p:cNvPr id="181" name="Content Placeholder 2"/>
          <p:cNvSpPr/>
          <p:nvPr/>
        </p:nvSpPr>
        <p:spPr>
          <a:xfrm>
            <a:off x="838200" y="3287624"/>
            <a:ext cx="4790440" cy="203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Adjust to variable needs, wants and wishes</a:t>
            </a: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Maintain clean and accurate data</a:t>
            </a: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Integrate messaging and strategy</a:t>
            </a: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Rinse and Repeat</a:t>
            </a:r>
          </a:p>
          <a:p>
            <a:pPr marL="285750" marR="0" lvl="0" indent="-285750" algn="l" defTabSz="914400" rtl="0" eaLnBrk="1" fontAlgn="auto" latinLnBrk="0" hangingPunct="0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Straight Connector 9"/>
          <p:cNvSpPr/>
          <p:nvPr/>
        </p:nvSpPr>
        <p:spPr>
          <a:xfrm>
            <a:off x="935785" y="2771270"/>
            <a:ext cx="2286001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8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3700" y="0"/>
            <a:ext cx="54483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56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Rectangle 11"/>
          <p:cNvSpPr/>
          <p:nvPr/>
        </p:nvSpPr>
        <p:spPr>
          <a:xfrm>
            <a:off x="432895" y="341162"/>
            <a:ext cx="11237978" cy="58978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Rectangle 7"/>
          <p:cNvSpPr/>
          <p:nvPr/>
        </p:nvSpPr>
        <p:spPr>
          <a:xfrm>
            <a:off x="-1" y="-1"/>
            <a:ext cx="12103770" cy="6858001"/>
          </a:xfrm>
          <a:prstGeom prst="rect">
            <a:avLst/>
          </a:prstGeom>
          <a:ln w="1016000">
            <a:solidFill>
              <a:srgbClr val="495057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8293C1C-9DE9-2F43-9B82-365E897B7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8846"/>
            <a:ext cx="10515601" cy="13255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1">
                <a:solidFill>
                  <a:srgbClr val="495057"/>
                </a:solidFill>
              </a:defRPr>
            </a:lvl1pPr>
          </a:lstStyle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45467A32-8F3B-484F-848A-AD057E8AD743}"/>
              </a:ext>
            </a:extLst>
          </p:cNvPr>
          <p:cNvSpPr/>
          <p:nvPr/>
        </p:nvSpPr>
        <p:spPr>
          <a:xfrm>
            <a:off x="4833240" y="2299350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6D1D767-6807-4944-AAE8-7BEA8FBE12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7096723"/>
              </p:ext>
            </p:extLst>
          </p:nvPr>
        </p:nvGraphicFramePr>
        <p:xfrm>
          <a:off x="2161149" y="2847858"/>
          <a:ext cx="7869701" cy="262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65"/>
          <p:cNvSpPr/>
          <p:nvPr/>
        </p:nvSpPr>
        <p:spPr>
          <a:xfrm>
            <a:off x="9134463" y="3942482"/>
            <a:ext cx="2558428" cy="33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5000"/>
              </a:lnSpc>
              <a:defRPr sz="14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TextBox 43"/>
          <p:cNvSpPr/>
          <p:nvPr/>
        </p:nvSpPr>
        <p:spPr>
          <a:xfrm>
            <a:off x="499109" y="3942482"/>
            <a:ext cx="2558427" cy="2888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Rectangle 56"/>
          <p:cNvSpPr/>
          <p:nvPr/>
        </p:nvSpPr>
        <p:spPr>
          <a:xfrm>
            <a:off x="4056714" y="3484343"/>
            <a:ext cx="119661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600"/>
              </a:spcBef>
              <a:defRPr spc="2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20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ACCESS</a:t>
            </a:r>
          </a:p>
        </p:txBody>
      </p: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838200" y="859135"/>
            <a:ext cx="10515600" cy="706583"/>
          </a:xfrm>
          <a:prstGeom prst="rect">
            <a:avLst/>
          </a:prstGeom>
        </p:spPr>
        <p:txBody>
          <a:bodyPr/>
          <a:lstStyle/>
          <a:p>
            <a:pPr lvl="1" algn="ctr">
              <a:defRPr b="1">
                <a:solidFill>
                  <a:srgbClr val="F8F9FA"/>
                </a:solidFill>
              </a:defRPr>
            </a:pPr>
            <a:r>
              <a:rPr lang="en-US" dirty="0"/>
              <a:t>Case Studies</a:t>
            </a:r>
            <a:endParaRPr dirty="0"/>
          </a:p>
        </p:txBody>
      </p:sp>
      <p:sp>
        <p:nvSpPr>
          <p:cNvPr id="155" name="Straight Connector 100"/>
          <p:cNvSpPr/>
          <p:nvPr/>
        </p:nvSpPr>
        <p:spPr>
          <a:xfrm>
            <a:off x="4953000" y="1817352"/>
            <a:ext cx="2286000" cy="1"/>
          </a:xfrm>
          <a:prstGeom prst="line">
            <a:avLst/>
          </a:prstGeom>
          <a:ln w="76200">
            <a:solidFill>
              <a:srgbClr val="4BB7EF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BEE066-8B9B-AA41-AACB-E4F6A641C52D}"/>
              </a:ext>
            </a:extLst>
          </p:cNvPr>
          <p:cNvGrpSpPr/>
          <p:nvPr/>
        </p:nvGrpSpPr>
        <p:grpSpPr>
          <a:xfrm>
            <a:off x="1821831" y="2385177"/>
            <a:ext cx="8760088" cy="3449766"/>
            <a:chOff x="1355290" y="2257683"/>
            <a:chExt cx="8760088" cy="34497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2428F1-F35E-1D4D-BA6F-81C64B35F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751"/>
            <a:stretch/>
          </p:blipFill>
          <p:spPr>
            <a:xfrm>
              <a:off x="6356579" y="3230545"/>
              <a:ext cx="3420678" cy="1800465"/>
            </a:xfrm>
            <a:prstGeom prst="rect">
              <a:avLst/>
            </a:prstGeom>
            <a:solidFill>
              <a:schemeClr val="bg1"/>
            </a:solidFill>
            <a:ln w="130175">
              <a:solidFill>
                <a:schemeClr val="bg1"/>
              </a:solidFill>
              <a:miter lim="800000"/>
            </a:ln>
          </p:spPr>
        </p:pic>
        <p:sp>
          <p:nvSpPr>
            <p:cNvPr id="27" name="Oval 78">
              <a:extLst>
                <a:ext uri="{FF2B5EF4-FFF2-40B4-BE49-F238E27FC236}">
                  <a16:creationId xmlns:a16="http://schemas.microsoft.com/office/drawing/2014/main" id="{1F68B3F9-2193-5448-A5A2-C535D63D1D47}"/>
                </a:ext>
              </a:extLst>
            </p:cNvPr>
            <p:cNvSpPr/>
            <p:nvPr/>
          </p:nvSpPr>
          <p:spPr>
            <a:xfrm>
              <a:off x="7716071" y="2257684"/>
              <a:ext cx="701693" cy="701691"/>
            </a:xfrm>
            <a:prstGeom prst="ellipse">
              <a:avLst/>
            </a:prstGeom>
            <a:solidFill>
              <a:srgbClr val="329AF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24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8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83EC8DBD-2B02-EB44-9CD1-6600A102D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5290" y="3156269"/>
              <a:ext cx="3898038" cy="1949019"/>
            </a:xfrm>
            <a:prstGeom prst="rect">
              <a:avLst/>
            </a:prstGeom>
            <a:ln w="57150">
              <a:solidFill>
                <a:schemeClr val="bg1"/>
              </a:solidFill>
              <a:miter lim="800000"/>
            </a:ln>
          </p:spPr>
        </p:pic>
        <p:sp>
          <p:nvSpPr>
            <p:cNvPr id="159" name="Oval 78"/>
            <p:cNvSpPr/>
            <p:nvPr/>
          </p:nvSpPr>
          <p:spPr>
            <a:xfrm>
              <a:off x="2953462" y="2257683"/>
              <a:ext cx="701693" cy="701691"/>
            </a:xfrm>
            <a:prstGeom prst="ellipse">
              <a:avLst/>
            </a:prstGeom>
            <a:solidFill>
              <a:srgbClr val="228AE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24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096788-BBC0-3842-B032-FE7D1F9CE85D}"/>
                </a:ext>
              </a:extLst>
            </p:cNvPr>
            <p:cNvSpPr txBox="1"/>
            <p:nvPr/>
          </p:nvSpPr>
          <p:spPr>
            <a:xfrm>
              <a:off x="1355290" y="5338119"/>
              <a:ext cx="389803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2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Calibri"/>
                  <a:cs typeface="Calibri"/>
                  <a:sym typeface="Calibri"/>
                </a:rPr>
                <a:t>MARKETING AUTOMATION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BB4B14-6751-4F4B-8CB5-9D8950464D66}"/>
                </a:ext>
              </a:extLst>
            </p:cNvPr>
            <p:cNvSpPr txBox="1"/>
            <p:nvPr/>
          </p:nvSpPr>
          <p:spPr>
            <a:xfrm>
              <a:off x="6018458" y="5338119"/>
              <a:ext cx="409692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2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Calibri"/>
                  <a:sym typeface="Calibri"/>
                </a:rPr>
                <a:t>MULTICHANNEL MESSAGING</a:t>
              </a:r>
              <a:endParaRPr kumimoji="0" lang="en-US" sz="1800" b="1" i="0" u="none" strike="noStrike" kern="0" cap="none" spc="20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126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2850BD-4953-F240-BCA5-D48884A1EFDB}"/>
              </a:ext>
            </a:extLst>
          </p:cNvPr>
          <p:cNvSpPr/>
          <p:nvPr/>
        </p:nvSpPr>
        <p:spPr>
          <a:xfrm>
            <a:off x="662539" y="623236"/>
            <a:ext cx="10866922" cy="561152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TextBox 65"/>
          <p:cNvSpPr/>
          <p:nvPr/>
        </p:nvSpPr>
        <p:spPr>
          <a:xfrm>
            <a:off x="9134463" y="3942482"/>
            <a:ext cx="2558428" cy="33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5000"/>
              </a:lnSpc>
              <a:defRPr sz="14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TextBox 43"/>
          <p:cNvSpPr/>
          <p:nvPr/>
        </p:nvSpPr>
        <p:spPr>
          <a:xfrm>
            <a:off x="499109" y="3942482"/>
            <a:ext cx="2558427" cy="2888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95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Rectangle 56"/>
          <p:cNvSpPr/>
          <p:nvPr/>
        </p:nvSpPr>
        <p:spPr>
          <a:xfrm>
            <a:off x="4056714" y="3484343"/>
            <a:ext cx="119661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600"/>
              </a:spcBef>
              <a:defRPr spc="200">
                <a:solidFill>
                  <a:srgbClr val="495057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20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ACCESS</a:t>
            </a:r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83EC8DBD-2B02-EB44-9CD1-6600A102D4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649" y="1105667"/>
            <a:ext cx="9514702" cy="4757351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05071023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98977B9ECFB458FB0ADADE780ED83" ma:contentTypeVersion="8" ma:contentTypeDescription="Create a new document." ma:contentTypeScope="" ma:versionID="e1978e30c43814cc5ec895326412875a">
  <xsd:schema xmlns:xsd="http://www.w3.org/2001/XMLSchema" xmlns:xs="http://www.w3.org/2001/XMLSchema" xmlns:p="http://schemas.microsoft.com/office/2006/metadata/properties" xmlns:ns2="39df6415-8718-4711-9728-fadc291dfe86" targetNamespace="http://schemas.microsoft.com/office/2006/metadata/properties" ma:root="true" ma:fieldsID="2cfb62ef74a0a85e1583ddd119be9d09" ns2:_="">
    <xsd:import namespace="39df6415-8718-4711-9728-fadc291dfe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df6415-8718-4711-9728-fadc291dfe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B57605E-7D0E-416C-86B1-75A0F33D93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BC79F4-AE01-4D5F-B837-580B3C6CF3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df6415-8718-4711-9728-fadc291dfe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101E14-6933-44B1-9CFC-E1C545548C48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39df6415-8718-4711-9728-fadc291dfe8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472</Words>
  <Application>Microsoft Office PowerPoint</Application>
  <PresentationFormat>Widescreen</PresentationFormat>
  <Paragraphs>186</Paragraphs>
  <Slides>39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Helvetica</vt:lpstr>
      <vt:lpstr>Office Theme</vt:lpstr>
      <vt:lpstr>1_Office Theme</vt:lpstr>
      <vt:lpstr>PowerPoint Presentation</vt:lpstr>
      <vt:lpstr>PowerPoint Presentation</vt:lpstr>
      <vt:lpstr>What’s a Donor Journey?</vt:lpstr>
      <vt:lpstr>Let’s Start at the Very Beginning</vt:lpstr>
      <vt:lpstr>The Donor Journey</vt:lpstr>
      <vt:lpstr>Remain Focused and Adaptable</vt:lpstr>
      <vt:lpstr>Collaboration</vt:lpstr>
      <vt:lpstr>Case Studies</vt:lpstr>
      <vt:lpstr>PowerPoint Presentation</vt:lpstr>
      <vt:lpstr>PowerPoint Presentation</vt:lpstr>
      <vt:lpstr>PowerPoint Presentation</vt:lpstr>
      <vt:lpstr>Channels We Use</vt:lpstr>
      <vt:lpstr>Receive Appeals Through Email and Direct Mail </vt:lpstr>
      <vt:lpstr>Cultivation and Engagement Opportunities</vt:lpstr>
      <vt:lpstr>PowerPoint Presentation</vt:lpstr>
      <vt:lpstr>Renewal 1</vt:lpstr>
      <vt:lpstr>Renewal 3</vt:lpstr>
      <vt:lpstr>Renewal 6</vt:lpstr>
      <vt:lpstr>PowerPoint Presentation</vt:lpstr>
      <vt:lpstr>Renewal 3</vt:lpstr>
      <vt:lpstr>Website</vt:lpstr>
      <vt:lpstr>Anniversary Email Sent to Non-Member Donors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Practices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Buchheit</dc:creator>
  <cp:lastModifiedBy>Donna Tschiffely</cp:lastModifiedBy>
  <cp:revision>28</cp:revision>
  <dcterms:created xsi:type="dcterms:W3CDTF">2019-04-30T20:44:15Z</dcterms:created>
  <dcterms:modified xsi:type="dcterms:W3CDTF">2019-05-10T14:57:47Z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0x010100EED98977B9ECFB458FB0ADADE780ED83</vt:lpwstr>
  </property>
</Properties>
</file>