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3" r:id="rId4"/>
    <p:sldId id="300" r:id="rId5"/>
    <p:sldId id="299" r:id="rId6"/>
    <p:sldId id="306" r:id="rId7"/>
    <p:sldId id="296" r:id="rId8"/>
    <p:sldId id="297" r:id="rId9"/>
    <p:sldId id="304" r:id="rId10"/>
    <p:sldId id="303" r:id="rId11"/>
    <p:sldId id="302" r:id="rId12"/>
    <p:sldId id="294" r:id="rId13"/>
    <p:sldId id="312" r:id="rId14"/>
    <p:sldId id="313" r:id="rId15"/>
    <p:sldId id="295" r:id="rId16"/>
    <p:sldId id="321" r:id="rId17"/>
    <p:sldId id="315" r:id="rId18"/>
    <p:sldId id="314" r:id="rId19"/>
    <p:sldId id="336" r:id="rId20"/>
    <p:sldId id="311" r:id="rId21"/>
    <p:sldId id="318" r:id="rId22"/>
    <p:sldId id="317" r:id="rId23"/>
    <p:sldId id="331" r:id="rId24"/>
    <p:sldId id="332" r:id="rId25"/>
    <p:sldId id="333" r:id="rId26"/>
    <p:sldId id="334" r:id="rId27"/>
    <p:sldId id="320" r:id="rId28"/>
    <p:sldId id="328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FF4A3B"/>
    <a:srgbClr val="20212A"/>
    <a:srgbClr val="ED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5" autoAdjust="0"/>
  </p:normalViewPr>
  <p:slideViewPr>
    <p:cSldViewPr>
      <p:cViewPr>
        <p:scale>
          <a:sx n="88" d="100"/>
          <a:sy n="88" d="100"/>
        </p:scale>
        <p:origin x="-1205" y="-37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7CFE8-9805-44BF-8FAA-90945EA2493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A43D-A2B4-4380-B592-94AE49B4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EA43D-A2B4-4380-B592-94AE49B443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0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EA43D-A2B4-4380-B592-94AE49B443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2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EA43D-A2B4-4380-B592-94AE49B443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EA43D-A2B4-4380-B592-94AE49B443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8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EA43D-A2B4-4380-B592-94AE49B443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8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EA43D-A2B4-4380-B592-94AE49B443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2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F5D-6FFD-41E4-939B-B76DC44704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33A1-6FE8-4373-B374-250FF208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F5D-6FFD-41E4-939B-B76DC44704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33A1-6FE8-4373-B374-250FF208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2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F5D-6FFD-41E4-939B-B76DC44704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33A1-6FE8-4373-B374-250FF208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6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F5D-6FFD-41E4-939B-B76DC44704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33A1-6FE8-4373-B374-250FF208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0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F5D-6FFD-41E4-939B-B76DC44704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33A1-6FE8-4373-B374-250FF208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F5D-6FFD-41E4-939B-B76DC44704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33A1-6FE8-4373-B374-250FF208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F5D-6FFD-41E4-939B-B76DC44704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33A1-6FE8-4373-B374-250FF208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1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F5D-6FFD-41E4-939B-B76DC44704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33A1-6FE8-4373-B374-250FF208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3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F5D-6FFD-41E4-939B-B76DC44704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33A1-6FE8-4373-B374-250FF208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5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F5D-6FFD-41E4-939B-B76DC44704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33A1-6FE8-4373-B374-250FF208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F5D-6FFD-41E4-939B-B76DC44704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33A1-6FE8-4373-B374-250FF208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8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39F5D-6FFD-41E4-939B-B76DC44704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B33A1-6FE8-4373-B374-250FF208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37907"/>
            <a:ext cx="9144000" cy="52006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8150596">
            <a:off x="6073370" y="2846626"/>
            <a:ext cx="4278645" cy="3127091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3116253">
            <a:off x="5662227" y="-250813"/>
            <a:ext cx="5961673" cy="3172416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7172"/>
            <a:ext cx="2128892" cy="505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44577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261497"/>
            <a:ext cx="6934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D1B24"/>
                </a:solidFill>
                <a:latin typeface="Open Sans"/>
              </a:rPr>
              <a:t>10:00 -11:00 AM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 – </a:t>
            </a:r>
            <a:r>
              <a:rPr lang="en-US" sz="2800" b="1" dirty="0">
                <a:solidFill>
                  <a:srgbClr val="666666"/>
                </a:solidFill>
                <a:latin typeface="Open Sans"/>
              </a:rPr>
              <a:t>Modeling – Lists – Email Match – </a:t>
            </a:r>
            <a:r>
              <a:rPr lang="en-US" sz="2800" b="1" dirty="0" smtClean="0">
                <a:solidFill>
                  <a:srgbClr val="666666"/>
                </a:solidFill>
                <a:latin typeface="Open Sans"/>
              </a:rPr>
              <a:t>Coop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>
                <a:solidFill>
                  <a:srgbClr val="666666"/>
                </a:solidFill>
                <a:latin typeface="Open Sans"/>
              </a:rPr>
              <a:t>Speaker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:  </a:t>
            </a:r>
            <a:r>
              <a:rPr lang="en-US" sz="2800" b="1" dirty="0">
                <a:solidFill>
                  <a:srgbClr val="666666"/>
                </a:solidFill>
                <a:latin typeface="Open Sans"/>
              </a:rPr>
              <a:t>Roger Hiyama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, </a:t>
            </a:r>
            <a:endParaRPr lang="en-US" sz="2800" dirty="0" smtClean="0">
              <a:solidFill>
                <a:srgbClr val="666666"/>
              </a:solidFill>
              <a:latin typeface="Open Sans"/>
            </a:endParaRPr>
          </a:p>
          <a:p>
            <a:pPr algn="ctr"/>
            <a:r>
              <a:rPr lang="en-US" sz="2000" dirty="0" smtClean="0">
                <a:solidFill>
                  <a:srgbClr val="666666"/>
                </a:solidFill>
                <a:latin typeface="Open Sans"/>
              </a:rPr>
              <a:t>Sr</a:t>
            </a:r>
            <a:r>
              <a:rPr lang="en-US" sz="2000" dirty="0">
                <a:solidFill>
                  <a:srgbClr val="666666"/>
                </a:solidFill>
                <a:latin typeface="Open Sans"/>
              </a:rPr>
              <a:t>. Vice President, </a:t>
            </a:r>
            <a:endParaRPr lang="en-US" sz="2000" dirty="0" smtClean="0">
              <a:solidFill>
                <a:srgbClr val="666666"/>
              </a:solidFill>
              <a:latin typeface="Open Sans"/>
            </a:endParaRPr>
          </a:p>
          <a:p>
            <a:pPr algn="ctr"/>
            <a:r>
              <a:rPr lang="en-US" sz="2000" dirty="0" smtClean="0">
                <a:solidFill>
                  <a:srgbClr val="666666"/>
                </a:solidFill>
                <a:latin typeface="Open Sans"/>
              </a:rPr>
              <a:t>Client </a:t>
            </a:r>
            <a:r>
              <a:rPr lang="en-US" sz="2000" dirty="0">
                <a:solidFill>
                  <a:srgbClr val="666666"/>
                </a:solidFill>
                <a:latin typeface="Open Sans"/>
              </a:rPr>
              <a:t>Services, </a:t>
            </a:r>
            <a:r>
              <a:rPr lang="en-US" sz="2000" dirty="0" smtClean="0">
                <a:solidFill>
                  <a:srgbClr val="666666"/>
                </a:solidFill>
                <a:latin typeface="Open Sans"/>
              </a:rPr>
              <a:t>Wiland</a:t>
            </a:r>
          </a:p>
          <a:p>
            <a:pPr algn="ctr"/>
            <a:r>
              <a:rPr lang="en-US" sz="2800" b="1" dirty="0" smtClean="0">
                <a:solidFill>
                  <a:srgbClr val="666666"/>
                </a:solidFill>
                <a:latin typeface="Open Sans"/>
              </a:rPr>
              <a:t>		Angela Newsom</a:t>
            </a:r>
            <a:r>
              <a:rPr lang="en-US" sz="2800" dirty="0" smtClean="0">
                <a:solidFill>
                  <a:srgbClr val="666666"/>
                </a:solidFill>
                <a:latin typeface="Open Sans"/>
              </a:rPr>
              <a:t>,                           	</a:t>
            </a:r>
            <a:r>
              <a:rPr lang="en-US" sz="2000" dirty="0" smtClean="0">
                <a:solidFill>
                  <a:srgbClr val="666666"/>
                </a:solidFill>
                <a:latin typeface="Open Sans"/>
              </a:rPr>
              <a:t>Client Services Director, Wiland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80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4" y="1039792"/>
            <a:ext cx="8278812" cy="34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3091" y="19118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Breadth and Depth of Coop Data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022" y="2955625"/>
            <a:ext cx="775660" cy="1186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53884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091" y="19118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Modeling Example – Gains Chart &amp; Variables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15532605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15" y="1200150"/>
            <a:ext cx="4699000" cy="28194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69802"/>
              </p:ext>
            </p:extLst>
          </p:nvPr>
        </p:nvGraphicFramePr>
        <p:xfrm>
          <a:off x="4419600" y="1384564"/>
          <a:ext cx="4610099" cy="2450572"/>
        </p:xfrm>
        <a:graphic>
          <a:graphicData uri="http://schemas.openxmlformats.org/drawingml/2006/table">
            <a:tbl>
              <a:tblPr/>
              <a:tblGrid>
                <a:gridCol w="534504"/>
                <a:gridCol w="3541091"/>
                <a:gridCol w="534504"/>
              </a:tblGrid>
              <a:tr h="1715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Variables of Importance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Sign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87"/>
                    </a:solidFill>
                  </a:tcPr>
                </a:tc>
              </a:tr>
              <a:tr h="2903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 of Brands with an initial donation in the last 12 months  in the Charitable NP: Environmental Matters Market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5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Recency of activity with sources in the Co-op  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3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 of sources per month on file  in the Charitable NP: Environmental Matters Market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5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Email  gifts in the last 12 months  in the Fundraising Industry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3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 of synergistic lists with a recent transaction in the Fundraising Industry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3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 of subscriptions sources  in the Periodicals: Outdoor Nature Market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5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Gender Code: Female(+) Male(-) 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5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5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5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8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75" y="1031396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091" y="19118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Revenue-focused Model :  </a:t>
            </a:r>
            <a:r>
              <a:rPr lang="en-US" sz="3200" dirty="0" smtClean="0">
                <a:solidFill>
                  <a:schemeClr val="bg1"/>
                </a:solidFill>
              </a:rPr>
              <a:t>Gains Chart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4" y="1090523"/>
            <a:ext cx="529140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86400" y="1057096"/>
            <a:ext cx="3657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Revenue-Focused Model: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2 campaigns used in model build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Dotted line represents campaign average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17:1 top to bottom ratio for April 2018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21:1 top to bottom ratio for Sept 2018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This model type does </a:t>
            </a:r>
            <a:r>
              <a:rPr lang="en-US" sz="1600" dirty="0" smtClean="0"/>
              <a:t>a great job in finding “higher tops” and “lower bottoms” than other model 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Great to use as a Marketing Budget Optimization (MBO) model in post merge processing to drop poor names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5" y="1122374"/>
            <a:ext cx="8694738" cy="329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3091" y="19118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Detailed Gains Chart – top 20 </a:t>
            </a:r>
            <a:r>
              <a:rPr lang="en-US" sz="3200" dirty="0" err="1" smtClean="0">
                <a:solidFill>
                  <a:schemeClr val="bg1"/>
                </a:solidFill>
              </a:rPr>
              <a:t>segs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3037"/>
            <a:ext cx="1981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Campaign Metrics:</a:t>
            </a:r>
          </a:p>
          <a:p>
            <a:r>
              <a:rPr lang="en-US" sz="1200" dirty="0" err="1" smtClean="0"/>
              <a:t>Qty</a:t>
            </a:r>
            <a:r>
              <a:rPr lang="en-US" sz="1200" dirty="0" smtClean="0"/>
              <a:t> Mailed: 1,104,068</a:t>
            </a:r>
          </a:p>
          <a:p>
            <a:r>
              <a:rPr lang="en-US" sz="1200" dirty="0" err="1" smtClean="0"/>
              <a:t>Resp</a:t>
            </a:r>
            <a:r>
              <a:rPr lang="en-US" sz="1200" dirty="0" smtClean="0"/>
              <a:t> Rate:  1.00%</a:t>
            </a:r>
          </a:p>
          <a:p>
            <a:r>
              <a:rPr lang="en-US" sz="1200" dirty="0" err="1" smtClean="0"/>
              <a:t>Avg</a:t>
            </a:r>
            <a:r>
              <a:rPr lang="en-US" sz="1200" dirty="0" smtClean="0"/>
              <a:t> Gift: $30</a:t>
            </a:r>
          </a:p>
          <a:p>
            <a:r>
              <a:rPr lang="en-US" sz="1200" dirty="0" smtClean="0"/>
              <a:t>Rev/Piece:  $ .30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1276350"/>
            <a:ext cx="9144000" cy="16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091" y="19118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Detailed Gains Chart – bottom 20 </a:t>
            </a:r>
            <a:r>
              <a:rPr lang="en-US" sz="3200" dirty="0" err="1" smtClean="0">
                <a:solidFill>
                  <a:schemeClr val="bg1"/>
                </a:solidFill>
              </a:rPr>
              <a:t>segs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5571"/>
            <a:ext cx="7936702" cy="344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61362" y="672023"/>
            <a:ext cx="19812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Worst is First to focus on!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25551" y="1055571"/>
            <a:ext cx="2735811" cy="26591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3486150"/>
            <a:ext cx="9144000" cy="533400"/>
          </a:xfrm>
          <a:prstGeom prst="rect">
            <a:avLst/>
          </a:prstGeom>
          <a:noFill/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171950"/>
            <a:ext cx="9144000" cy="152400"/>
          </a:xfrm>
          <a:prstGeom prst="rect">
            <a:avLst/>
          </a:prstGeom>
          <a:noFill/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here Wiland Helps- Customer Lifecyc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200150"/>
            <a:ext cx="8661400" cy="30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091" y="19118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Why Coops Work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7585" y="1352550"/>
            <a:ext cx="762000" cy="17145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3638550"/>
            <a:ext cx="762000" cy="17145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3724275"/>
            <a:ext cx="762000" cy="17145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2952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091" y="19118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Primary Coop Solutions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428750"/>
            <a:ext cx="739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#1  Prospect Audiences</a:t>
            </a:r>
          </a:p>
          <a:p>
            <a:r>
              <a:rPr lang="en-US" sz="2400" dirty="0" smtClean="0"/>
              <a:t>#2  Lapsed Reactivation Modeling</a:t>
            </a:r>
          </a:p>
          <a:p>
            <a:r>
              <a:rPr lang="en-US" sz="2400" dirty="0" smtClean="0"/>
              <a:t>#3  Telemarketing Specific Modeling</a:t>
            </a:r>
          </a:p>
          <a:p>
            <a:r>
              <a:rPr lang="en-US" sz="2400" dirty="0" smtClean="0"/>
              <a:t>#4   Other House File Solutions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Major and Mid-Level Donor Targeting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Sustainer Targeting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Overlay and Data Append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79" y="304081"/>
            <a:ext cx="828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What’s trending in Coop Database World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492" y="1352550"/>
            <a:ext cx="86343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Multiple Model Solutions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Balance Models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Post Merge Optimization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Marketing Budget Optimization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Drop &amp; Replace Strategies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Machine Learning and AI 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Digital Marketing Options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Non-Coop Options – Ultimate Data and Ultimate Audiences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375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88916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26" y="1322138"/>
            <a:ext cx="3031148" cy="3284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4600" y="1133600"/>
            <a:ext cx="2868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606DB2"/>
                </a:solidFill>
              </a:rPr>
              <a:t>Scoring is done “horizontally” across multiple models in order to create </a:t>
            </a:r>
            <a:r>
              <a:rPr lang="en-US" sz="1100" i="1" dirty="0" smtClean="0">
                <a:solidFill>
                  <a:srgbClr val="606DB2"/>
                </a:solidFill>
              </a:rPr>
              <a:t>composite model </a:t>
            </a:r>
            <a:r>
              <a:rPr lang="en-US" sz="1100" i="1" dirty="0" smtClean="0">
                <a:solidFill>
                  <a:srgbClr val="606DB2"/>
                </a:solidFill>
              </a:rPr>
              <a:t>segments which are combined to identify strong incremental names not selected by the traditional method, typically with 100M to 500M names/segment.</a:t>
            </a:r>
            <a:endParaRPr lang="en-US" sz="1100" i="1" dirty="0">
              <a:solidFill>
                <a:srgbClr val="606DB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2250" y="1050269"/>
            <a:ext cx="4248509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dirty="0" smtClean="0">
                <a:solidFill>
                  <a:srgbClr val="606DB2"/>
                </a:solidFill>
              </a:rPr>
              <a:t>Composit</a:t>
            </a:r>
            <a:r>
              <a:rPr lang="en-US" sz="1600" b="1" dirty="0" smtClean="0">
                <a:solidFill>
                  <a:srgbClr val="606DB2"/>
                </a:solidFill>
              </a:rPr>
              <a:t>e </a:t>
            </a:r>
            <a:r>
              <a:rPr lang="en-US" sz="1600" b="1" dirty="0" smtClean="0">
                <a:solidFill>
                  <a:srgbClr val="606DB2"/>
                </a:solidFill>
              </a:rPr>
              <a:t>Methodology</a:t>
            </a:r>
            <a:endParaRPr lang="en-US" sz="1600" b="1" dirty="0">
              <a:solidFill>
                <a:srgbClr val="606DB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15" y="1293304"/>
            <a:ext cx="958699" cy="32844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83705" y="2241596"/>
            <a:ext cx="28682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With the benefit of a multi-model view, </a:t>
            </a:r>
            <a:r>
              <a:rPr lang="en-US" sz="1000" dirty="0" smtClean="0">
                <a:solidFill>
                  <a:srgbClr val="FF3300"/>
                </a:solidFill>
              </a:rPr>
              <a:t>Mr. Orange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and </a:t>
            </a:r>
            <a:r>
              <a:rPr lang="en-US" sz="1000" dirty="0">
                <a:solidFill>
                  <a:srgbClr val="0070C0"/>
                </a:solidFill>
              </a:rPr>
              <a:t>Ms. Blue</a:t>
            </a:r>
            <a:r>
              <a:rPr lang="en-US" sz="1000" dirty="0">
                <a:solidFill>
                  <a:prstClr val="black"/>
                </a:solidFill>
              </a:rPr>
              <a:t> have changed places as to the value the model assigns</a:t>
            </a:r>
            <a:r>
              <a:rPr lang="en-US" sz="1000" dirty="0" smtClean="0">
                <a:solidFill>
                  <a:prstClr val="black"/>
                </a:solidFill>
              </a:rPr>
              <a:t>. In </a:t>
            </a:r>
            <a:r>
              <a:rPr lang="en-US" sz="1000" dirty="0">
                <a:solidFill>
                  <a:prstClr val="black"/>
                </a:solidFill>
              </a:rPr>
              <a:t>this view, </a:t>
            </a:r>
            <a:r>
              <a:rPr lang="en-US" sz="1000" dirty="0">
                <a:solidFill>
                  <a:srgbClr val="FF3300"/>
                </a:solidFill>
              </a:rPr>
              <a:t>Mr. Orange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is ranked below </a:t>
            </a:r>
            <a:r>
              <a:rPr lang="en-US" sz="1000" dirty="0">
                <a:solidFill>
                  <a:srgbClr val="0070C0"/>
                </a:solidFill>
              </a:rPr>
              <a:t>Ms. Blue</a:t>
            </a:r>
            <a:r>
              <a:rPr lang="en-US" sz="1000" dirty="0" smtClean="0">
                <a:solidFill>
                  <a:prstClr val="black"/>
                </a:solidFill>
              </a:rPr>
              <a:t> in </a:t>
            </a:r>
            <a:r>
              <a:rPr lang="en-US" sz="1000" dirty="0">
                <a:solidFill>
                  <a:prstClr val="black"/>
                </a:solidFill>
              </a:rPr>
              <a:t>the </a:t>
            </a:r>
            <a:r>
              <a:rPr lang="en-US" sz="1000" dirty="0" smtClean="0">
                <a:solidFill>
                  <a:prstClr val="black"/>
                </a:solidFill>
              </a:rPr>
              <a:t>composit</a:t>
            </a:r>
            <a:r>
              <a:rPr lang="en-US" sz="1000" dirty="0" smtClean="0">
                <a:solidFill>
                  <a:prstClr val="black"/>
                </a:solidFill>
              </a:rPr>
              <a:t>e model 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</a:rPr>
              <a:t>since </a:t>
            </a:r>
            <a:r>
              <a:rPr lang="en-US" sz="1000" dirty="0">
                <a:solidFill>
                  <a:prstClr val="black"/>
                </a:solidFill>
              </a:rPr>
              <a:t>his overall score across multiple models is lower</a:t>
            </a:r>
            <a:r>
              <a:rPr lang="en-US" sz="1000" dirty="0" smtClean="0">
                <a:solidFill>
                  <a:prstClr val="black"/>
                </a:solidFill>
              </a:rPr>
              <a:t>. The </a:t>
            </a:r>
            <a:r>
              <a:rPr lang="en-US" sz="1000" dirty="0">
                <a:solidFill>
                  <a:prstClr val="black"/>
                </a:solidFill>
              </a:rPr>
              <a:t>multi-model solution identified that </a:t>
            </a:r>
            <a:r>
              <a:rPr lang="en-US" sz="1000" dirty="0">
                <a:solidFill>
                  <a:srgbClr val="0070C0"/>
                </a:solidFill>
              </a:rPr>
              <a:t>Ms. Blue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more consistently ranked at the top of multiple models, even if she didn’t in the one Comp Response model on the prior page.</a:t>
            </a:r>
          </a:p>
          <a:p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r>
              <a:rPr lang="en-US" sz="1000" dirty="0">
                <a:solidFill>
                  <a:prstClr val="black"/>
                </a:solidFill>
              </a:rPr>
              <a:t>The </a:t>
            </a:r>
            <a:r>
              <a:rPr lang="en-US" sz="1000" dirty="0" smtClean="0">
                <a:solidFill>
                  <a:prstClr val="black"/>
                </a:solidFill>
              </a:rPr>
              <a:t>composite  </a:t>
            </a:r>
            <a:r>
              <a:rPr lang="en-US" sz="1000" dirty="0" smtClean="0">
                <a:solidFill>
                  <a:prstClr val="black"/>
                </a:solidFill>
              </a:rPr>
              <a:t>methodology not </a:t>
            </a:r>
            <a:r>
              <a:rPr lang="en-US" sz="1000" dirty="0">
                <a:solidFill>
                  <a:prstClr val="black"/>
                </a:solidFill>
              </a:rPr>
              <a:t>only re-ranks the names, but it</a:t>
            </a:r>
            <a:r>
              <a:rPr lang="en-US" sz="1000" b="1" dirty="0">
                <a:solidFill>
                  <a:srgbClr val="606DB2"/>
                </a:solidFill>
              </a:rPr>
              <a:t> introduces names that are previously overlooked</a:t>
            </a:r>
            <a:r>
              <a:rPr lang="en-US" sz="1000" dirty="0">
                <a:solidFill>
                  <a:prstClr val="black"/>
                </a:solidFill>
              </a:rPr>
              <a:t> when mailers take only the top segments of a single model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792" y="2063696"/>
            <a:ext cx="12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Mr. Orange donates $50 once </a:t>
            </a:r>
            <a:r>
              <a:rPr lang="en-US" sz="1200" dirty="0">
                <a:solidFill>
                  <a:prstClr val="black"/>
                </a:solidFill>
              </a:rPr>
              <a:t>a </a:t>
            </a:r>
            <a:r>
              <a:rPr lang="en-US" sz="1200" dirty="0" smtClean="0">
                <a:solidFill>
                  <a:prstClr val="black"/>
                </a:solidFill>
              </a:rPr>
              <a:t>year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9" y="2119763"/>
            <a:ext cx="384780" cy="3847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9" y="2971599"/>
            <a:ext cx="384780" cy="3847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794" y="2915533"/>
            <a:ext cx="1186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Ms. </a:t>
            </a:r>
            <a:r>
              <a:rPr lang="en-US" sz="1200" dirty="0">
                <a:solidFill>
                  <a:prstClr val="black"/>
                </a:solidFill>
              </a:rPr>
              <a:t>Blue donates 10 times a year </a:t>
            </a:r>
            <a:r>
              <a:rPr lang="en-US" sz="1200" dirty="0" smtClean="0">
                <a:solidFill>
                  <a:prstClr val="black"/>
                </a:solidFill>
              </a:rPr>
              <a:t>at $10/donation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279" y="304081"/>
            <a:ext cx="828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Multiple Models – </a:t>
            </a:r>
            <a:r>
              <a:rPr lang="en-US" sz="2800" dirty="0" smtClean="0">
                <a:solidFill>
                  <a:schemeClr val="bg1"/>
                </a:solidFill>
              </a:rPr>
              <a:t>Composite Model Solution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68495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091" y="19118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Balance Models (Post-Merge)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3638909" y="1123950"/>
            <a:ext cx="1447800" cy="1752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Coop Balance Model(s)</a:t>
            </a:r>
            <a:endParaRPr lang="en-US" dirty="0"/>
          </a:p>
        </p:txBody>
      </p:sp>
      <p:sp>
        <p:nvSpPr>
          <p:cNvPr id="14" name="Flowchart: Sequential Access Storage 13"/>
          <p:cNvSpPr/>
          <p:nvPr/>
        </p:nvSpPr>
        <p:spPr>
          <a:xfrm>
            <a:off x="606725" y="2246462"/>
            <a:ext cx="1257300" cy="1050625"/>
          </a:xfrm>
          <a:prstGeom prst="flowChartMagnetic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 Net File</a:t>
            </a:r>
            <a:endParaRPr lang="en-US" dirty="0"/>
          </a:p>
        </p:txBody>
      </p:sp>
      <p:sp>
        <p:nvSpPr>
          <p:cNvPr id="17" name="Flowchart: Sequential Access Storage 16"/>
          <p:cNvSpPr/>
          <p:nvPr/>
        </p:nvSpPr>
        <p:spPr>
          <a:xfrm>
            <a:off x="164441" y="1123950"/>
            <a:ext cx="1257300" cy="1050625"/>
          </a:xfrm>
          <a:prstGeom prst="flowChartMagnetic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Kill/ Suppress Files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433421" y="1665437"/>
            <a:ext cx="220548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88466" y="2246462"/>
            <a:ext cx="1750443" cy="43006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Sequential Access Storage 21"/>
          <p:cNvSpPr/>
          <p:nvPr/>
        </p:nvSpPr>
        <p:spPr>
          <a:xfrm>
            <a:off x="6934200" y="3184943"/>
            <a:ext cx="1447441" cy="1102565"/>
          </a:xfrm>
          <a:prstGeom prst="flowChartMagnetic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Balance Names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72000" y="2876550"/>
            <a:ext cx="2362200" cy="6858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49735" y="112395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Back-Fill with best available names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Fill to meet quantity requirements for 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Pay on net basis since done post merge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857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few questions for the class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276350"/>
            <a:ext cx="708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Areas of focus in your job?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Production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Creative/Agency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Business Development/Sales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Channels of focus?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Direct Mail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Email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Digital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TM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Years of Experience?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Special areas for me to cover?</a:t>
            </a:r>
          </a:p>
          <a:p>
            <a:r>
              <a:rPr lang="en-US" dirty="0"/>
              <a:t>	</a:t>
            </a:r>
            <a:r>
              <a:rPr lang="en-US" dirty="0" smtClean="0"/>
              <a:t>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5571"/>
            <a:ext cx="7936702" cy="344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3091" y="19118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Marketing Budget Optimization (MBO)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486150"/>
            <a:ext cx="8260691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97260" y="2038350"/>
            <a:ext cx="245134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Drop bottom segments that will perform at 1/3 of average performance – in this case, drop 37,38,39, 40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59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6" y="1028700"/>
            <a:ext cx="9144000" cy="411480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091" y="19118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Drop and Replace Strategy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1" y="1266824"/>
            <a:ext cx="8810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2647950"/>
            <a:ext cx="2971800" cy="92333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Drop Segments 37, 38, 39, 40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Averaging $.10 rev/piece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2952750"/>
            <a:ext cx="2133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7400" y="2482915"/>
            <a:ext cx="3048000" cy="1138773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Replace = best available balance names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Averaging $.44+  rev/piece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1" y="3683244"/>
            <a:ext cx="66738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0" y="4400550"/>
            <a:ext cx="6387261" cy="66773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9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091" y="19118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Machine Learning and AI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589" y="1276350"/>
            <a:ext cx="8077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It’s not required but it can certainly help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Left to its own devices, it can create bad models (needs data science experience) (Cowboy Museum example)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CLEAR platform (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ustom </a:t>
            </a:r>
            <a:r>
              <a:rPr lang="en-US" b="1" dirty="0" err="1" smtClean="0">
                <a:solidFill>
                  <a:srgbClr val="FF0000"/>
                </a:solidFill>
              </a:rPr>
              <a:t>LEAR</a:t>
            </a:r>
            <a:r>
              <a:rPr lang="en-US" dirty="0" err="1" smtClean="0"/>
              <a:t>ning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Can create new data elements on the fly based on combination variables and more sophisticated variable interaction statistical techniques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Examples: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In a traditional regression model, points are assigned on a </a:t>
            </a:r>
            <a:r>
              <a:rPr lang="en-US" sz="1600" dirty="0" err="1" smtClean="0"/>
              <a:t>univariate</a:t>
            </a:r>
            <a:r>
              <a:rPr lang="en-US" sz="1600" dirty="0" smtClean="0"/>
              <a:t> basis – points assigned for Female, points assigned for Age   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In a CLEAR model, combination variables are created with points assigned based upon the multi-</a:t>
            </a:r>
            <a:r>
              <a:rPr lang="en-US" sz="1600" dirty="0" err="1" smtClean="0"/>
              <a:t>variate</a:t>
            </a:r>
            <a:r>
              <a:rPr lang="en-US" sz="1600" dirty="0" smtClean="0"/>
              <a:t> combo variable – points assigned based on combination of age ranges if female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9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091" y="19118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Makes for Good Models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589" y="127635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Good modeling samples (mail files and response files)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The greater the # of responders, the better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Modeling from campaigns with similar results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Breadth and depth of modeling 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Modeling software – we use 4 different platforms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Data Science expertise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47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091" y="19118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Email Append and Reverse Append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028341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307" y="1123950"/>
            <a:ext cx="86343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Match rates:  50% to 70%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Requires </a:t>
            </a:r>
            <a:r>
              <a:rPr lang="en-US" sz="2000" dirty="0" smtClean="0"/>
              <a:t>“permission pass” opt-out </a:t>
            </a:r>
            <a:r>
              <a:rPr lang="en-US" sz="2000" dirty="0" smtClean="0"/>
              <a:t>email </a:t>
            </a:r>
            <a:r>
              <a:rPr lang="en-US" sz="2000" dirty="0" smtClean="0"/>
              <a:t>which allows the consumer to opt-out within a 10 day period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Costs vary depending upon </a:t>
            </a:r>
            <a:r>
              <a:rPr lang="en-US" sz="2000" dirty="0" smtClean="0"/>
              <a:t>volume (</a:t>
            </a:r>
            <a:r>
              <a:rPr lang="en-US" sz="2000" dirty="0" err="1" smtClean="0"/>
              <a:t>est</a:t>
            </a:r>
            <a:r>
              <a:rPr lang="en-US" sz="2000" dirty="0" smtClean="0"/>
              <a:t> $15-50/M)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Many e-append vendors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Uses: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Increasing size of email file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Reverse append to retrieve postal address for DM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Hashed files for onboarding for digital advertising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365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8341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091" y="19118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Advertising – Anyone actively pursuing?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09" y="2072157"/>
            <a:ext cx="1159337" cy="78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14" y="2910799"/>
            <a:ext cx="3010244" cy="961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3752" y="1690650"/>
            <a:ext cx="568046" cy="365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57150" tIns="28575" rIns="57150" bIns="28575" rtlCol="0">
            <a:spAutoFit/>
          </a:bodyPr>
          <a:lstStyle/>
          <a:p>
            <a:pPr algn="ctr"/>
            <a:r>
              <a:rPr lang="en-US" sz="1000" dirty="0"/>
              <a:t>Organic Search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6361" y="2207030"/>
            <a:ext cx="568046" cy="5193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57150" tIns="28575" rIns="57150" bIns="28575" rtlCol="0">
            <a:spAutoFit/>
          </a:bodyPr>
          <a:lstStyle/>
          <a:p>
            <a:pPr algn="ctr"/>
            <a:r>
              <a:rPr lang="en-US" sz="1000" dirty="0"/>
              <a:t>Google Ad Grants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0768" y="2910799"/>
            <a:ext cx="568046" cy="36548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57150" tIns="28575" rIns="57150" bIns="28575" rtlCol="0">
            <a:spAutoFit/>
          </a:bodyPr>
          <a:lstStyle/>
          <a:p>
            <a:pPr algn="ctr"/>
            <a:r>
              <a:rPr lang="en-US" sz="1000" dirty="0"/>
              <a:t>Paid Search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75" y="3872117"/>
            <a:ext cx="910929" cy="16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99" y="2726403"/>
            <a:ext cx="801947" cy="2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35" y="1229352"/>
            <a:ext cx="1410874" cy="92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07" y="1229353"/>
            <a:ext cx="827484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642" y="1899896"/>
            <a:ext cx="612223" cy="6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70" y="2725379"/>
            <a:ext cx="644164" cy="42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4581137" y="2254439"/>
            <a:ext cx="0" cy="585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03680" y="1375483"/>
            <a:ext cx="1495326" cy="9318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335309" y="1860384"/>
            <a:ext cx="1640331" cy="25767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335310" y="2194517"/>
            <a:ext cx="1576659" cy="578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9761" y="4117658"/>
            <a:ext cx="874674" cy="211596"/>
          </a:xfrm>
          <a:prstGeom prst="rect">
            <a:avLst/>
          </a:prstGeom>
          <a:solidFill>
            <a:schemeClr val="accent5"/>
          </a:solidFill>
        </p:spPr>
        <p:txBody>
          <a:bodyPr wrap="square" lIns="57150" tIns="28575" rIns="57150" bIns="28575" rtlCol="0">
            <a:spAutoFit/>
          </a:bodyPr>
          <a:lstStyle/>
          <a:p>
            <a:pPr algn="ctr"/>
            <a:r>
              <a:rPr lang="en-US" sz="1000" dirty="0"/>
              <a:t>Remarketing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3711" y="4228228"/>
            <a:ext cx="752891" cy="2115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57150" tIns="28575" rIns="57150" bIns="28575" rtlCol="0">
            <a:spAutoFit/>
          </a:bodyPr>
          <a:lstStyle/>
          <a:p>
            <a:pPr algn="ctr"/>
            <a:r>
              <a:rPr lang="en-US" sz="1000" dirty="0"/>
              <a:t>Customer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46066" y="4134242"/>
            <a:ext cx="752891" cy="2115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57150" tIns="28575" rIns="57150" bIns="28575" rtlCol="0">
            <a:spAutoFit/>
          </a:bodyPr>
          <a:lstStyle/>
          <a:p>
            <a:pPr algn="ctr"/>
            <a:r>
              <a:rPr lang="en-US" sz="1000" dirty="0"/>
              <a:t>Acquisition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31589" y="3411264"/>
            <a:ext cx="752891" cy="365485"/>
          </a:xfrm>
          <a:prstGeom prst="rect">
            <a:avLst/>
          </a:prstGeom>
          <a:solidFill>
            <a:srgbClr val="FF0000"/>
          </a:solidFill>
        </p:spPr>
        <p:txBody>
          <a:bodyPr wrap="square" lIns="57150" tIns="28575" rIns="57150" bIns="28575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Co-Targeting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07581" y="1177858"/>
            <a:ext cx="1200906" cy="254574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endCxn id="17" idx="1"/>
          </p:cNvCxnSpPr>
          <p:nvPr/>
        </p:nvCxnSpPr>
        <p:spPr>
          <a:xfrm flipV="1">
            <a:off x="2470419" y="1690651"/>
            <a:ext cx="1454016" cy="563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1184"/>
            <a:ext cx="899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Digital Co-Targeting Modeled Coop and House Names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028341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0874"/>
            <a:ext cx="4648200" cy="320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6400" y="1090523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Co-Targeting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Good option for integrated DM &amp; Digital display ad marketing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Areas to target: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House File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Lapsed Reactivation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DM Acquisition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TM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E-mail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916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8341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1184"/>
            <a:ext cx="899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Digital </a:t>
            </a:r>
            <a:r>
              <a:rPr lang="en-US" sz="2400" dirty="0" smtClean="0">
                <a:solidFill>
                  <a:schemeClr val="bg1"/>
                </a:solidFill>
              </a:rPr>
              <a:t>Solutions  Pre-Loaded Audiences available on many DSP’s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" y="1200150"/>
            <a:ext cx="8928100" cy="175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60070"/>
            <a:ext cx="4036371" cy="155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0070"/>
            <a:ext cx="4171950" cy="152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4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592" y="175334"/>
            <a:ext cx="896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</a:t>
            </a:r>
            <a:r>
              <a:rPr lang="en-US" sz="3200" dirty="0" smtClean="0">
                <a:solidFill>
                  <a:schemeClr val="bg1"/>
                </a:solidFill>
              </a:rPr>
              <a:t>Display Advertising – ROI results examples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028341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62" y="1123950"/>
            <a:ext cx="5602138" cy="333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6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94929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857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Modeling – Simplified Explanation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7350"/>
            <a:ext cx="2878309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32" y="1477591"/>
            <a:ext cx="2324136" cy="229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89" y="1200150"/>
            <a:ext cx="820586" cy="77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19" y="3638550"/>
            <a:ext cx="1093356" cy="72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8305800" y="1657350"/>
            <a:ext cx="0" cy="2286000"/>
          </a:xfrm>
          <a:prstGeom prst="straightConnector1">
            <a:avLst/>
          </a:prstGeom>
          <a:ln w="38100">
            <a:solidFill>
              <a:srgbClr val="2021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0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1476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857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Modeling – Defined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34092"/>
            <a:ext cx="2476972" cy="219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1123950"/>
            <a:ext cx="7010400" cy="299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What is a model?</a:t>
            </a:r>
          </a:p>
          <a:p>
            <a:pPr marL="108585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rebuchet MS"/>
              </a:rPr>
              <a:t>A statistical model is a </a:t>
            </a:r>
            <a:r>
              <a:rPr lang="en-US" sz="1600" b="1" dirty="0">
                <a:solidFill>
                  <a:srgbClr val="FF4A3B"/>
                </a:solidFill>
                <a:latin typeface="Trebuchet MS"/>
              </a:rPr>
              <a:t>mathematical tool </a:t>
            </a:r>
            <a:r>
              <a:rPr lang="en-US" sz="1600" dirty="0">
                <a:solidFill>
                  <a:prstClr val="black"/>
                </a:solidFill>
                <a:latin typeface="Trebuchet MS"/>
              </a:rPr>
              <a:t>used to </a:t>
            </a:r>
            <a:r>
              <a:rPr lang="en-US" sz="1600" b="1" dirty="0">
                <a:solidFill>
                  <a:srgbClr val="FF4A3B"/>
                </a:solidFill>
                <a:latin typeface="Trebuchet MS"/>
              </a:rPr>
              <a:t>predict a desired </a:t>
            </a:r>
            <a:r>
              <a:rPr lang="en-US" sz="1600" b="1" dirty="0" smtClean="0">
                <a:solidFill>
                  <a:srgbClr val="FF4A3B"/>
                </a:solidFill>
                <a:latin typeface="Trebuchet MS"/>
              </a:rPr>
              <a:t>outcome</a:t>
            </a:r>
            <a:r>
              <a:rPr lang="en-US" sz="1600" dirty="0" smtClean="0">
                <a:solidFill>
                  <a:prstClr val="black"/>
                </a:solidFill>
                <a:latin typeface="Trebuchet MS"/>
              </a:rPr>
              <a:t> using a </a:t>
            </a:r>
            <a:r>
              <a:rPr lang="en-US" sz="1600" b="1" dirty="0" smtClean="0">
                <a:solidFill>
                  <a:srgbClr val="FF4A3B"/>
                </a:solidFill>
                <a:latin typeface="Trebuchet MS"/>
              </a:rPr>
              <a:t>pool of sample data </a:t>
            </a:r>
            <a:r>
              <a:rPr lang="en-US" sz="1600" dirty="0" smtClean="0">
                <a:solidFill>
                  <a:prstClr val="black"/>
                </a:solidFill>
                <a:latin typeface="Trebuchet MS"/>
              </a:rPr>
              <a:t>(like past transactions, demographic, interests, social media activity, etc</a:t>
            </a:r>
            <a:r>
              <a:rPr lang="en-US" sz="1600" dirty="0" smtClean="0">
                <a:solidFill>
                  <a:prstClr val="black"/>
                </a:solidFill>
                <a:latin typeface="Trebuchet MS"/>
              </a:rPr>
              <a:t>.)</a:t>
            </a:r>
            <a:endParaRPr lang="en-US" sz="1600" dirty="0" smtClean="0">
              <a:solidFill>
                <a:prstClr val="black"/>
              </a:solidFill>
              <a:latin typeface="Trebuchet MS"/>
            </a:endParaRPr>
          </a:p>
          <a:p>
            <a:pPr marL="108585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rebuchet MS"/>
              </a:rPr>
              <a:t>Types of objectives:</a:t>
            </a:r>
          </a:p>
          <a:p>
            <a:pPr marL="154305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rebuchet MS"/>
              </a:rPr>
              <a:t>Cost </a:t>
            </a:r>
            <a:r>
              <a:rPr lang="en-US" sz="1400" dirty="0">
                <a:solidFill>
                  <a:prstClr val="black"/>
                </a:solidFill>
                <a:latin typeface="Trebuchet MS"/>
              </a:rPr>
              <a:t>to </a:t>
            </a:r>
            <a:r>
              <a:rPr lang="en-US" sz="1400" dirty="0" smtClean="0">
                <a:solidFill>
                  <a:prstClr val="black"/>
                </a:solidFill>
                <a:latin typeface="Trebuchet MS"/>
              </a:rPr>
              <a:t>Acquire</a:t>
            </a:r>
          </a:p>
          <a:p>
            <a:pPr marL="154305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rebuchet MS"/>
              </a:rPr>
              <a:t>Average Donation</a:t>
            </a:r>
          </a:p>
          <a:p>
            <a:pPr marL="154305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4A3B"/>
                </a:solidFill>
                <a:latin typeface="Trebuchet MS"/>
              </a:rPr>
              <a:t>Revenue per Piece</a:t>
            </a:r>
          </a:p>
          <a:p>
            <a:pPr marL="154305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4A3B"/>
                </a:solidFill>
                <a:latin typeface="Trebuchet MS"/>
              </a:rPr>
              <a:t>Response Rate</a:t>
            </a:r>
          </a:p>
          <a:p>
            <a:pPr marL="154305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rebuchet MS"/>
              </a:rPr>
              <a:t>Lifetime Value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998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004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857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Modeling – mathematical tool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730" y="101576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03238"/>
                </a:solidFill>
              </a:rPr>
              <a:t>A</a:t>
            </a:r>
            <a:r>
              <a:rPr lang="en-US" sz="4000" dirty="0" smtClean="0">
                <a:solidFill>
                  <a:prstClr val="black"/>
                </a:solidFill>
              </a:rPr>
              <a:t>x + </a:t>
            </a:r>
            <a:r>
              <a:rPr lang="en-US" sz="4000" dirty="0" smtClean="0">
                <a:solidFill>
                  <a:srgbClr val="D03238"/>
                </a:solidFill>
              </a:rPr>
              <a:t>B</a:t>
            </a:r>
            <a:r>
              <a:rPr lang="en-US" sz="4000" dirty="0" smtClean="0">
                <a:solidFill>
                  <a:prstClr val="black"/>
                </a:solidFill>
              </a:rPr>
              <a:t>y + </a:t>
            </a:r>
            <a:r>
              <a:rPr lang="en-US" sz="4000" dirty="0" err="1" smtClean="0">
                <a:solidFill>
                  <a:srgbClr val="D03238"/>
                </a:solidFill>
              </a:rPr>
              <a:t>C</a:t>
            </a:r>
            <a:r>
              <a:rPr lang="en-US" sz="4000" dirty="0" err="1" smtClean="0">
                <a:solidFill>
                  <a:prstClr val="black"/>
                </a:solidFill>
              </a:rPr>
              <a:t>z</a:t>
            </a:r>
            <a:r>
              <a:rPr lang="en-US" sz="4000" dirty="0" smtClean="0">
                <a:solidFill>
                  <a:prstClr val="black"/>
                </a:solidFill>
              </a:rPr>
              <a:t>  = Score*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915" y="1828801"/>
            <a:ext cx="5943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x, y, z are the variables identified as key variables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 = </a:t>
            </a:r>
            <a:r>
              <a:rPr lang="en-US" b="1" dirty="0" smtClean="0">
                <a:solidFill>
                  <a:srgbClr val="FF4A3B"/>
                </a:solidFill>
              </a:rPr>
              <a:t>weighting</a:t>
            </a:r>
            <a:r>
              <a:rPr lang="en-US" dirty="0" smtClean="0">
                <a:solidFill>
                  <a:prstClr val="black"/>
                </a:solidFill>
              </a:rPr>
              <a:t> for </a:t>
            </a:r>
            <a:r>
              <a:rPr lang="en-US" b="1" dirty="0" smtClean="0">
                <a:solidFill>
                  <a:srgbClr val="FF4A3B"/>
                </a:solidFill>
              </a:rPr>
              <a:t>variable</a:t>
            </a:r>
            <a:r>
              <a:rPr lang="en-US" dirty="0" smtClean="0">
                <a:solidFill>
                  <a:prstClr val="black"/>
                </a:solidFill>
              </a:rPr>
              <a:t> x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B = </a:t>
            </a:r>
            <a:r>
              <a:rPr lang="en-US" b="1" dirty="0" smtClean="0">
                <a:solidFill>
                  <a:srgbClr val="FF0000"/>
                </a:solidFill>
              </a:rPr>
              <a:t>weighting</a:t>
            </a:r>
            <a:r>
              <a:rPr lang="en-US" dirty="0" smtClean="0">
                <a:solidFill>
                  <a:prstClr val="black"/>
                </a:solidFill>
              </a:rPr>
              <a:t>  for </a:t>
            </a:r>
            <a:r>
              <a:rPr lang="en-US" b="1" dirty="0" smtClean="0">
                <a:solidFill>
                  <a:srgbClr val="FF0000"/>
                </a:solidFill>
              </a:rPr>
              <a:t>variable</a:t>
            </a:r>
            <a:r>
              <a:rPr lang="en-US" dirty="0" smtClean="0">
                <a:solidFill>
                  <a:prstClr val="black"/>
                </a:solidFill>
              </a:rPr>
              <a:t> 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 = </a:t>
            </a:r>
            <a:r>
              <a:rPr lang="en-US" b="1" dirty="0" smtClean="0">
                <a:solidFill>
                  <a:srgbClr val="FF0000"/>
                </a:solidFill>
              </a:rPr>
              <a:t>weighting</a:t>
            </a:r>
            <a:r>
              <a:rPr lang="en-US" dirty="0" smtClean="0">
                <a:solidFill>
                  <a:prstClr val="black"/>
                </a:solidFill>
              </a:rPr>
              <a:t> for </a:t>
            </a:r>
            <a:r>
              <a:rPr lang="en-US" b="1" dirty="0" smtClean="0">
                <a:solidFill>
                  <a:srgbClr val="FF0000"/>
                </a:solidFill>
              </a:rPr>
              <a:t>variable</a:t>
            </a:r>
            <a:r>
              <a:rPr lang="en-US" dirty="0" smtClean="0">
                <a:solidFill>
                  <a:prstClr val="black"/>
                </a:solidFill>
              </a:rPr>
              <a:t> z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srgbClr val="FF4A3B"/>
                </a:solidFill>
              </a:rPr>
              <a:t>Score</a:t>
            </a:r>
            <a:r>
              <a:rPr lang="en-US" dirty="0" smtClean="0">
                <a:solidFill>
                  <a:prstClr val="black"/>
                </a:solidFill>
              </a:rPr>
              <a:t> = the </a:t>
            </a:r>
            <a:r>
              <a:rPr lang="en-US" b="1" dirty="0" smtClean="0">
                <a:solidFill>
                  <a:srgbClr val="FF4A3B"/>
                </a:solidFill>
              </a:rPr>
              <a:t>sum of the weighted variables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*</a:t>
            </a:r>
            <a:r>
              <a:rPr lang="en-US" sz="1400" b="1" dirty="0" smtClean="0">
                <a:solidFill>
                  <a:srgbClr val="FF4A3B"/>
                </a:solidFill>
              </a:rPr>
              <a:t>Each record gets a different score based upon its variable characteristics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019800" y="1085850"/>
            <a:ext cx="76200" cy="34861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57900" y="1034091"/>
            <a:ext cx="310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4A3B"/>
                </a:solidFill>
              </a:rPr>
              <a:t>Scores</a:t>
            </a:r>
            <a:r>
              <a:rPr lang="en-US" dirty="0" smtClean="0">
                <a:solidFill>
                  <a:prstClr val="black"/>
                </a:solidFill>
              </a:rPr>
              <a:t> get </a:t>
            </a:r>
            <a:r>
              <a:rPr lang="en-US" b="1" dirty="0" smtClean="0">
                <a:solidFill>
                  <a:srgbClr val="FF4A3B"/>
                </a:solidFill>
              </a:rPr>
              <a:t>sorted from top to bottom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7791" y="1967299"/>
            <a:ext cx="2057400" cy="324104"/>
          </a:xfrm>
          <a:prstGeom prst="rect">
            <a:avLst/>
          </a:prstGeom>
          <a:solidFill>
            <a:srgbClr val="FF4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rgbClr val="28416A">
                      <a:satMod val="155000"/>
                    </a:srgbClr>
                  </a:solidFill>
                  <a:prstDash val="solid"/>
                </a:ln>
                <a:solidFill>
                  <a:srgbClr val="EAE7E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Segment 1</a:t>
            </a:r>
            <a:endParaRPr lang="en-US" b="1" dirty="0">
              <a:ln w="12700">
                <a:solidFill>
                  <a:srgbClr val="28416A">
                    <a:satMod val="155000"/>
                  </a:srgbClr>
                </a:solidFill>
                <a:prstDash val="solid"/>
              </a:ln>
              <a:solidFill>
                <a:srgbClr val="EAE7E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39191" y="2115524"/>
            <a:ext cx="0" cy="1766682"/>
          </a:xfrm>
          <a:prstGeom prst="straightConnector1">
            <a:avLst/>
          </a:prstGeom>
          <a:ln w="38100">
            <a:solidFill>
              <a:srgbClr val="2021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82382" y="2351263"/>
            <a:ext cx="2057400" cy="324104"/>
          </a:xfrm>
          <a:prstGeom prst="rect">
            <a:avLst/>
          </a:prstGeom>
          <a:solidFill>
            <a:srgbClr val="FF4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rgbClr val="28416A">
                      <a:satMod val="155000"/>
                    </a:srgbClr>
                  </a:solidFill>
                  <a:prstDash val="solid"/>
                </a:ln>
                <a:solidFill>
                  <a:srgbClr val="EAE7E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Segment 2</a:t>
            </a:r>
            <a:endParaRPr lang="en-US" b="1" dirty="0">
              <a:ln w="12700">
                <a:solidFill>
                  <a:srgbClr val="28416A">
                    <a:satMod val="155000"/>
                  </a:srgbClr>
                </a:solidFill>
                <a:prstDash val="solid"/>
              </a:ln>
              <a:solidFill>
                <a:srgbClr val="EAE7E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67791" y="2758002"/>
            <a:ext cx="2057400" cy="324104"/>
          </a:xfrm>
          <a:prstGeom prst="rect">
            <a:avLst/>
          </a:prstGeom>
          <a:solidFill>
            <a:srgbClr val="FF4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rgbClr val="28416A">
                      <a:satMod val="155000"/>
                    </a:srgbClr>
                  </a:solidFill>
                  <a:prstDash val="solid"/>
                </a:ln>
                <a:solidFill>
                  <a:srgbClr val="EAE7E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Segment 3</a:t>
            </a:r>
            <a:endParaRPr lang="en-US" b="1" dirty="0">
              <a:ln w="12700">
                <a:solidFill>
                  <a:srgbClr val="28416A">
                    <a:satMod val="155000"/>
                  </a:srgbClr>
                </a:solidFill>
                <a:prstDash val="solid"/>
              </a:ln>
              <a:solidFill>
                <a:srgbClr val="EAE7E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67791" y="3148654"/>
            <a:ext cx="2057400" cy="324104"/>
          </a:xfrm>
          <a:prstGeom prst="rect">
            <a:avLst/>
          </a:prstGeom>
          <a:solidFill>
            <a:srgbClr val="FF4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rgbClr val="28416A">
                      <a:satMod val="155000"/>
                    </a:srgbClr>
                  </a:solidFill>
                  <a:prstDash val="solid"/>
                </a:ln>
                <a:solidFill>
                  <a:srgbClr val="EAE7E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Segment 4</a:t>
            </a:r>
            <a:endParaRPr lang="en-US" b="1" dirty="0">
              <a:ln w="12700">
                <a:solidFill>
                  <a:srgbClr val="28416A">
                    <a:satMod val="155000"/>
                  </a:srgbClr>
                </a:solidFill>
                <a:prstDash val="solid"/>
              </a:ln>
              <a:solidFill>
                <a:srgbClr val="EAE7E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67791" y="3558102"/>
            <a:ext cx="2057400" cy="324104"/>
          </a:xfrm>
          <a:prstGeom prst="rect">
            <a:avLst/>
          </a:prstGeom>
          <a:solidFill>
            <a:srgbClr val="FF4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rgbClr val="28416A">
                      <a:satMod val="155000"/>
                    </a:srgbClr>
                  </a:solidFill>
                  <a:prstDash val="solid"/>
                </a:ln>
                <a:solidFill>
                  <a:srgbClr val="EAE7E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Segment X</a:t>
            </a:r>
            <a:endParaRPr lang="en-US" b="1" dirty="0">
              <a:ln w="12700">
                <a:solidFill>
                  <a:srgbClr val="28416A">
                    <a:satMod val="155000"/>
                  </a:srgbClr>
                </a:solidFill>
                <a:prstDash val="solid"/>
              </a:ln>
              <a:solidFill>
                <a:srgbClr val="EAE7E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3749745"/>
            <a:ext cx="23190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srgbClr val="FF4A3B"/>
                </a:solidFill>
              </a:rPr>
              <a:t>Segments </a:t>
            </a:r>
            <a:r>
              <a:rPr lang="en-US" sz="1600" dirty="0" smtClean="0">
                <a:solidFill>
                  <a:prstClr val="black"/>
                </a:solidFill>
              </a:rPr>
              <a:t>get created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87547" y="1053257"/>
            <a:ext cx="86106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folHlink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900" b="1" dirty="0" smtClean="0">
                <a:solidFill>
                  <a:srgbClr val="28416A"/>
                </a:solidFill>
                <a:latin typeface="Trebuchet MS" panose="020B0603020202020204" pitchFamily="34" charset="0"/>
              </a:rPr>
              <a:t>Profile/Clone Models   vs.         Response Models</a:t>
            </a:r>
            <a:endParaRPr lang="en-US" altLang="en-US" b="1" dirty="0">
              <a:solidFill>
                <a:prstClr val="black"/>
              </a:solidFill>
            </a:endParaRPr>
          </a:p>
        </p:txBody>
      </p:sp>
      <p:pic>
        <p:nvPicPr>
          <p:cNvPr id="10" name="Picture 2" descr="https://sp.yimg.com/ib/th?id=HN.608022573316706108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07" y="1591865"/>
            <a:ext cx="2613676" cy="13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p.yimg.com/ib/th?id=HN.608022573316706108&amp;pid=15.1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01" y="3774115"/>
            <a:ext cx="1107688" cy="5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2028645" y="3029240"/>
            <a:ext cx="6096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67684" y="1613296"/>
            <a:ext cx="1143000" cy="8858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15459" y="1591866"/>
            <a:ext cx="1143000" cy="885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82284" y="1634728"/>
            <a:ext cx="1143000" cy="88582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8184" y="185779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white"/>
                </a:solidFill>
              </a:rPr>
              <a:t>Mail File #1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959" y="186165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white"/>
                </a:solidFill>
              </a:rPr>
              <a:t>Mail File #2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2784" y="190451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white"/>
                </a:solidFill>
              </a:rPr>
              <a:t>Mail File #3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14368" y="3894547"/>
            <a:ext cx="702945" cy="55721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82159" y="3895333"/>
            <a:ext cx="704850" cy="5572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58509" y="3915192"/>
            <a:ext cx="685800" cy="50534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endCxn id="20" idx="0"/>
          </p:cNvCxnSpPr>
          <p:nvPr/>
        </p:nvCxnSpPr>
        <p:spPr>
          <a:xfrm>
            <a:off x="5765840" y="2520554"/>
            <a:ext cx="1" cy="1373993"/>
          </a:xfrm>
          <a:prstGeom prst="straightConnector1">
            <a:avLst/>
          </a:prstGeom>
          <a:ln w="28575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1" idx="0"/>
          </p:cNvCxnSpPr>
          <p:nvPr/>
        </p:nvCxnSpPr>
        <p:spPr>
          <a:xfrm>
            <a:off x="7086962" y="2520554"/>
            <a:ext cx="47625" cy="1374779"/>
          </a:xfrm>
          <a:prstGeom prst="straightConnector1">
            <a:avLst/>
          </a:prstGeom>
          <a:ln w="28575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353784" y="2600742"/>
            <a:ext cx="0" cy="1250223"/>
          </a:xfrm>
          <a:prstGeom prst="straightConnector1">
            <a:avLst/>
          </a:prstGeom>
          <a:ln w="28575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" y="2954409"/>
            <a:ext cx="162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4A3B"/>
                </a:solidFill>
              </a:rPr>
              <a:t>Descriptive</a:t>
            </a:r>
            <a:r>
              <a:rPr lang="en-US" dirty="0" smtClean="0">
                <a:solidFill>
                  <a:prstClr val="black"/>
                </a:solidFill>
              </a:rPr>
              <a:t> or  </a:t>
            </a:r>
            <a:r>
              <a:rPr lang="en-US" b="1" dirty="0" smtClean="0">
                <a:solidFill>
                  <a:srgbClr val="FF4A3B"/>
                </a:solidFill>
              </a:rPr>
              <a:t>Look-a-Like</a:t>
            </a:r>
            <a:r>
              <a:rPr lang="en-US" dirty="0" smtClean="0">
                <a:solidFill>
                  <a:prstClr val="black"/>
                </a:solidFill>
              </a:rPr>
              <a:t> variables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2465" y="4018815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white"/>
                </a:solidFill>
              </a:rPr>
              <a:t>Response #1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72634" y="4034653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white"/>
                </a:solidFill>
              </a:rPr>
              <a:t>Response #2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58509" y="4008139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white"/>
                </a:solidFill>
              </a:rPr>
              <a:t>Response #3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359" y="3042083"/>
            <a:ext cx="3276600" cy="38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14415" y="3054799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Differentiating Variables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326147" y="1508118"/>
            <a:ext cx="0" cy="37994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93091" y="19118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Types of Models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26147" y="3494273"/>
            <a:ext cx="162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2,000 responders per mailing is desirable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04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1348548"/>
            <a:ext cx="475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606DB2"/>
                </a:solidFill>
              </a:rPr>
              <a:t>Selections from individual models are made “vertically” from the top segment down, typically with 25M to 75M names/segment.</a:t>
            </a:r>
            <a:endParaRPr lang="en-US" sz="1200" i="1" dirty="0">
              <a:solidFill>
                <a:srgbClr val="606DB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7745" y="1149406"/>
            <a:ext cx="424850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dirty="0" smtClean="0">
                <a:solidFill>
                  <a:srgbClr val="606DB2"/>
                </a:solidFill>
              </a:rPr>
              <a:t>Traditional Methodology</a:t>
            </a:r>
            <a:endParaRPr lang="en-US" sz="1600" b="1" dirty="0">
              <a:solidFill>
                <a:srgbClr val="606DB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26" y="1129539"/>
            <a:ext cx="764338" cy="32844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1936" y="1748624"/>
            <a:ext cx="6063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Mr. Orange </a:t>
            </a:r>
            <a:r>
              <a:rPr lang="en-US" dirty="0">
                <a:solidFill>
                  <a:prstClr val="black"/>
                </a:solidFill>
              </a:rPr>
              <a:t>is identified by the lens of </a:t>
            </a:r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b="1" dirty="0" smtClean="0">
                <a:solidFill>
                  <a:srgbClr val="FF4A3B"/>
                </a:solidFill>
              </a:rPr>
              <a:t>revenue-</a:t>
            </a:r>
            <a:r>
              <a:rPr lang="en-US" b="1" dirty="0" smtClean="0">
                <a:solidFill>
                  <a:srgbClr val="FF4A3B"/>
                </a:solidFill>
              </a:rPr>
              <a:t>focused </a:t>
            </a:r>
            <a:r>
              <a:rPr lang="en-US" b="1" dirty="0" smtClean="0">
                <a:solidFill>
                  <a:srgbClr val="FF4A3B"/>
                </a:solidFill>
              </a:rPr>
              <a:t>model </a:t>
            </a:r>
            <a:r>
              <a:rPr lang="en-US" dirty="0">
                <a:solidFill>
                  <a:prstClr val="black"/>
                </a:solidFill>
              </a:rPr>
              <a:t>as a Segment 2 donor.  </a:t>
            </a:r>
            <a:r>
              <a:rPr lang="en-US" dirty="0" smtClean="0">
                <a:solidFill>
                  <a:prstClr val="black"/>
                </a:solidFill>
              </a:rPr>
              <a:t>  Meanwhile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Ms. Blue </a:t>
            </a:r>
            <a:r>
              <a:rPr lang="en-US" dirty="0">
                <a:solidFill>
                  <a:prstClr val="black"/>
                </a:solidFill>
              </a:rPr>
              <a:t>is placed in Segment 6 by the model. 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As </a:t>
            </a:r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smtClean="0">
                <a:solidFill>
                  <a:prstClr val="black"/>
                </a:solidFill>
              </a:rPr>
              <a:t>revenue-focused model</a:t>
            </a:r>
            <a:r>
              <a:rPr lang="en-US" dirty="0">
                <a:solidFill>
                  <a:prstClr val="black"/>
                </a:solidFill>
              </a:rPr>
              <a:t>, in this view, </a:t>
            </a:r>
            <a:r>
              <a:rPr lang="en-US" dirty="0">
                <a:solidFill>
                  <a:srgbClr val="FF0000"/>
                </a:solidFill>
              </a:rPr>
              <a:t>Mr. Orange </a:t>
            </a:r>
            <a:r>
              <a:rPr lang="en-US" dirty="0">
                <a:solidFill>
                  <a:prstClr val="black"/>
                </a:solidFill>
              </a:rPr>
              <a:t>is seen as having a greater likelihood of giving and giving a larger gift than </a:t>
            </a:r>
            <a:r>
              <a:rPr lang="en-US" dirty="0">
                <a:solidFill>
                  <a:srgbClr val="0070C0"/>
                </a:solidFill>
              </a:rPr>
              <a:t>Ms.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In a </a:t>
            </a:r>
            <a:r>
              <a:rPr lang="en-US" b="1" dirty="0" smtClean="0">
                <a:solidFill>
                  <a:srgbClr val="FF4A3B"/>
                </a:solidFill>
              </a:rPr>
              <a:t>response-focused model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Ms. Blue </a:t>
            </a:r>
            <a:r>
              <a:rPr lang="en-US" dirty="0" smtClean="0"/>
              <a:t>would likely be in segment 1 </a:t>
            </a: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srgbClr val="FF4A3B"/>
                </a:solidFill>
              </a:rPr>
              <a:t>Mr. Orange </a:t>
            </a:r>
            <a:r>
              <a:rPr lang="en-US" dirty="0" smtClean="0">
                <a:solidFill>
                  <a:prstClr val="black"/>
                </a:solidFill>
              </a:rPr>
              <a:t>would be in </a:t>
            </a:r>
            <a:r>
              <a:rPr lang="en-US" dirty="0" smtClean="0">
                <a:solidFill>
                  <a:prstClr val="black"/>
                </a:solidFill>
              </a:rPr>
              <a:t>segment 6.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792" y="2063696"/>
            <a:ext cx="12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Mr. Orange donates $50 once </a:t>
            </a:r>
            <a:r>
              <a:rPr lang="en-US" sz="1200" dirty="0">
                <a:solidFill>
                  <a:prstClr val="black"/>
                </a:solidFill>
              </a:rPr>
              <a:t>a </a:t>
            </a:r>
            <a:r>
              <a:rPr lang="en-US" sz="1200" dirty="0" smtClean="0">
                <a:solidFill>
                  <a:prstClr val="black"/>
                </a:solidFill>
              </a:rPr>
              <a:t>year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9" y="2119763"/>
            <a:ext cx="384780" cy="3847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9" y="2971599"/>
            <a:ext cx="384780" cy="3847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3794" y="2915533"/>
            <a:ext cx="1186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Ms. </a:t>
            </a:r>
            <a:r>
              <a:rPr lang="en-US" sz="1200" dirty="0">
                <a:solidFill>
                  <a:prstClr val="black"/>
                </a:solidFill>
              </a:rPr>
              <a:t>Blue donates 10 times a year </a:t>
            </a:r>
            <a:r>
              <a:rPr lang="en-US" sz="1200" dirty="0" smtClean="0">
                <a:solidFill>
                  <a:prstClr val="black"/>
                </a:solidFill>
              </a:rPr>
              <a:t>at $10/donation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857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Model Ranking and Segmentation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091" y="19118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Coop Databases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2343150"/>
            <a:ext cx="3011624" cy="71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2" y="2387615"/>
            <a:ext cx="2581275" cy="76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2" y="3334299"/>
            <a:ext cx="2100172" cy="87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2" y="1428750"/>
            <a:ext cx="2286000" cy="72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1" y="1298475"/>
            <a:ext cx="2428875" cy="85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58" y="3248741"/>
            <a:ext cx="2281238" cy="10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8700"/>
            <a:ext cx="9144000" cy="3486150"/>
          </a:xfrm>
          <a:prstGeom prst="rect">
            <a:avLst/>
          </a:prstGeom>
          <a:solidFill>
            <a:srgbClr val="EDE6E2"/>
          </a:solidFill>
          <a:ln>
            <a:solidFill>
              <a:srgbClr val="EDE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952" y="0"/>
            <a:ext cx="9166952" cy="1028700"/>
          </a:xfrm>
          <a:prstGeom prst="rect">
            <a:avLst/>
          </a:prstGeom>
          <a:solidFill>
            <a:srgbClr val="20212A"/>
          </a:solidFill>
          <a:ln>
            <a:solidFill>
              <a:srgbClr val="20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4A3B"/>
          </a:solidFill>
          <a:ln>
            <a:solidFill>
              <a:srgbClr val="FF4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1079"/>
            <a:ext cx="1981200" cy="4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7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Gotham Bold" pitchFamily="50" charset="0"/>
                <a:cs typeface="Aharoni" panose="02010803020104030203" pitchFamily="2" charset="-79"/>
              </a:rPr>
              <a:t>#DM201</a:t>
            </a:r>
            <a:endParaRPr lang="en-US" sz="3200" dirty="0">
              <a:solidFill>
                <a:schemeClr val="bg2"/>
              </a:solidFill>
              <a:latin typeface="Gotham Bold" pitchFamily="50" charset="0"/>
              <a:cs typeface="Aharoni" panose="02010803020104030203" pitchFamily="2" charset="-79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5" y="1157920"/>
            <a:ext cx="7057121" cy="311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434532" y="1327916"/>
            <a:ext cx="1676400" cy="29121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333333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SzPct val="125000"/>
              <a:buFont typeface="Arial" panose="020B0604020202020204" pitchFamily="34" charset="0"/>
              <a:buNone/>
              <a:defRPr/>
            </a:pPr>
            <a:r>
              <a:rPr lang="en-US" altLang="en-US" sz="1400" dirty="0" smtClean="0">
                <a:solidFill>
                  <a:srgbClr val="5A5A5A"/>
                </a:solidFill>
                <a:sym typeface="Wingdings" pitchFamily="2" charset="2"/>
              </a:rPr>
              <a:t>The depth and breadth of the data, combined with innovative modeling techniques, </a:t>
            </a:r>
            <a:r>
              <a:rPr lang="en-US" altLang="en-US" sz="1400" dirty="0" smtClean="0">
                <a:solidFill>
                  <a:srgbClr val="5A5A5A"/>
                </a:solidFill>
                <a:sym typeface="Wingdings" pitchFamily="2" charset="2"/>
              </a:rPr>
              <a:t>provided a </a:t>
            </a:r>
            <a:r>
              <a:rPr lang="en-US" altLang="en-US" sz="1400" dirty="0" smtClean="0">
                <a:solidFill>
                  <a:srgbClr val="5A5A5A"/>
                </a:solidFill>
                <a:sym typeface="Wingdings" pitchFamily="2" charset="2"/>
              </a:rPr>
              <a:t>comprehensive view </a:t>
            </a:r>
            <a:r>
              <a:rPr lang="en-US" altLang="en-US" sz="1400" dirty="0" smtClean="0">
                <a:solidFill>
                  <a:srgbClr val="5A5A5A"/>
                </a:solidFill>
                <a:sym typeface="Wingdings" pitchFamily="2" charset="2"/>
              </a:rPr>
              <a:t>of </a:t>
            </a:r>
            <a:r>
              <a:rPr lang="en-US" altLang="en-US" sz="1400" dirty="0" smtClean="0">
                <a:solidFill>
                  <a:srgbClr val="5A5A5A"/>
                </a:solidFill>
                <a:sym typeface="Wingdings" pitchFamily="2" charset="2"/>
              </a:rPr>
              <a:t>consumer </a:t>
            </a:r>
            <a:r>
              <a:rPr lang="en-US" altLang="en-US" sz="1400" dirty="0" smtClean="0">
                <a:solidFill>
                  <a:srgbClr val="5A5A5A"/>
                </a:solidFill>
                <a:sym typeface="Wingdings" pitchFamily="2" charset="2"/>
              </a:rPr>
              <a:t>behavior</a:t>
            </a:r>
            <a:r>
              <a:rPr lang="en-US" altLang="en-US" sz="1400" dirty="0" smtClean="0">
                <a:solidFill>
                  <a:srgbClr val="5A5A5A"/>
                </a:solidFill>
                <a:sym typeface="Wingdings" pitchFamily="2" charset="2"/>
              </a:rPr>
              <a:t>, enabling </a:t>
            </a:r>
            <a:r>
              <a:rPr lang="en-US" altLang="en-US" sz="1400" dirty="0" smtClean="0">
                <a:solidFill>
                  <a:srgbClr val="5A5A5A"/>
                </a:solidFill>
                <a:sym typeface="Wingdings" pitchFamily="2" charset="2"/>
              </a:rPr>
              <a:t>a </a:t>
            </a:r>
            <a:r>
              <a:rPr lang="en-US" altLang="en-US" sz="1400" dirty="0" smtClean="0">
                <a:solidFill>
                  <a:srgbClr val="5A5A5A"/>
                </a:solidFill>
                <a:sym typeface="Wingdings" pitchFamily="2" charset="2"/>
              </a:rPr>
              <a:t>wide array of effective solutions for fundraisers. </a:t>
            </a:r>
          </a:p>
          <a:p>
            <a:pPr marL="463550" lvl="1" indent="-463550">
              <a:lnSpc>
                <a:spcPct val="8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en-US" altLang="en-US" sz="100" dirty="0">
              <a:solidFill>
                <a:srgbClr val="5A5A5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091" y="19118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What is a Coop Database?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0940" y="2086155"/>
            <a:ext cx="2604459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99273" y="1266979"/>
            <a:ext cx="2604459" cy="114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1241</Words>
  <Application>Microsoft Office PowerPoint</Application>
  <PresentationFormat>On-screen Show (16:9)</PresentationFormat>
  <Paragraphs>244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Cooper</dc:creator>
  <cp:lastModifiedBy>Roger Hiyama</cp:lastModifiedBy>
  <cp:revision>42</cp:revision>
  <dcterms:created xsi:type="dcterms:W3CDTF">2019-03-26T15:04:03Z</dcterms:created>
  <dcterms:modified xsi:type="dcterms:W3CDTF">2019-04-08T20:00:08Z</dcterms:modified>
</cp:coreProperties>
</file>