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29" r:id="rId3"/>
    <p:sldId id="328" r:id="rId4"/>
    <p:sldId id="326" r:id="rId5"/>
    <p:sldId id="333" r:id="rId6"/>
    <p:sldId id="323" r:id="rId7"/>
    <p:sldId id="324" r:id="rId8"/>
    <p:sldId id="260" r:id="rId9"/>
    <p:sldId id="261" r:id="rId10"/>
    <p:sldId id="327" r:id="rId11"/>
    <p:sldId id="332" r:id="rId12"/>
    <p:sldId id="338" r:id="rId13"/>
    <p:sldId id="339" r:id="rId14"/>
    <p:sldId id="263" r:id="rId15"/>
    <p:sldId id="335" r:id="rId16"/>
    <p:sldId id="337" r:id="rId17"/>
    <p:sldId id="336" r:id="rId18"/>
    <p:sldId id="340" r:id="rId19"/>
    <p:sldId id="334" r:id="rId20"/>
    <p:sldId id="284" r:id="rId21"/>
    <p:sldId id="315" r:id="rId22"/>
    <p:sldId id="258" r:id="rId23"/>
    <p:sldId id="269" r:id="rId24"/>
    <p:sldId id="308" r:id="rId25"/>
    <p:sldId id="348" r:id="rId26"/>
    <p:sldId id="272" r:id="rId27"/>
    <p:sldId id="347" r:id="rId28"/>
    <p:sldId id="292"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55"/>
    <a:srgbClr val="034C5F"/>
    <a:srgbClr val="FFF2CC"/>
    <a:srgbClr val="23555F"/>
    <a:srgbClr val="2A6874"/>
    <a:srgbClr val="1F4E57"/>
    <a:srgbClr val="337E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462" autoAdjust="0"/>
  </p:normalViewPr>
  <p:slideViewPr>
    <p:cSldViewPr snapToGrid="0">
      <p:cViewPr varScale="1">
        <p:scale>
          <a:sx n="65" d="100"/>
          <a:sy n="65" d="100"/>
        </p:scale>
        <p:origin x="1363" y="2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25BD737-AC77-4ADE-94BB-72942B3DA6FD}" type="datetimeFigureOut">
              <a:rPr lang="en-US" smtClean="0"/>
              <a:t>5/10/2019</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A9D499D-514C-4AA7-97D5-7E6241E76A5C}" type="slidenum">
              <a:rPr lang="en-US" smtClean="0"/>
              <a:t>‹#›</a:t>
            </a:fld>
            <a:endParaRPr lang="en-US" dirty="0"/>
          </a:p>
        </p:txBody>
      </p:sp>
    </p:spTree>
    <p:extLst>
      <p:ext uri="{BB962C8B-B14F-4D97-AF65-F5344CB8AC3E}">
        <p14:creationId xmlns:p14="http://schemas.microsoft.com/office/powerpoint/2010/main" val="418035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1</a:t>
            </a:fld>
            <a:endParaRPr lang="en-US" dirty="0"/>
          </a:p>
        </p:txBody>
      </p:sp>
    </p:spTree>
    <p:extLst>
      <p:ext uri="{BB962C8B-B14F-4D97-AF65-F5344CB8AC3E}">
        <p14:creationId xmlns:p14="http://schemas.microsoft.com/office/powerpoint/2010/main" val="397460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step on to the plane and see the Pilot, </a:t>
            </a:r>
          </a:p>
          <a:p>
            <a:r>
              <a:rPr lang="en-US" dirty="0"/>
              <a:t>What if he looked into the cockpit and said ‘whoa’ look at all those buttons</a:t>
            </a:r>
          </a:p>
          <a:p>
            <a:r>
              <a:rPr lang="en-US" dirty="0"/>
              <a:t>Our fundraising programs are like planes – we don’t look at the gas if we’re trying determine our direction?  So many fundraisers don’t get too distracted by all the controls and levers and when performance goes down they start pushing them all.</a:t>
            </a:r>
          </a:p>
          <a:p>
            <a:r>
              <a:rPr lang="en-US" dirty="0"/>
              <a:t>Are you on course … are you going to crash or land safely?</a:t>
            </a:r>
          </a:p>
          <a:p>
            <a:r>
              <a:rPr lang="en-US" dirty="0"/>
              <a:t>How can we use the controls in front of us to make better data-driven decisions?</a:t>
            </a:r>
          </a:p>
        </p:txBody>
      </p:sp>
      <p:sp>
        <p:nvSpPr>
          <p:cNvPr id="4" name="Slide Number Placeholder 3"/>
          <p:cNvSpPr>
            <a:spLocks noGrp="1"/>
          </p:cNvSpPr>
          <p:nvPr>
            <p:ph type="sldNum" sz="quarter" idx="5"/>
          </p:nvPr>
        </p:nvSpPr>
        <p:spPr/>
        <p:txBody>
          <a:bodyPr/>
          <a:lstStyle/>
          <a:p>
            <a:fld id="{6A9D499D-514C-4AA7-97D5-7E6241E76A5C}" type="slidenum">
              <a:rPr lang="en-US" smtClean="0"/>
              <a:t>10</a:t>
            </a:fld>
            <a:endParaRPr lang="en-US" dirty="0"/>
          </a:p>
        </p:txBody>
      </p:sp>
    </p:spTree>
    <p:extLst>
      <p:ext uri="{BB962C8B-B14F-4D97-AF65-F5344CB8AC3E}">
        <p14:creationId xmlns:p14="http://schemas.microsoft.com/office/powerpoint/2010/main" val="7836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read the scoreboard, do you know the score?</a:t>
            </a:r>
          </a:p>
          <a:p>
            <a:pPr defTabSz="942289">
              <a:defRPr/>
            </a:pPr>
            <a:r>
              <a:rPr lang="en-US" dirty="0"/>
              <a:t>If you don’t how to read the scoreboard then you will fail at fundraising</a:t>
            </a:r>
          </a:p>
          <a:p>
            <a:pPr defTabSz="942289">
              <a:defRPr/>
            </a:pPr>
            <a:r>
              <a:rPr lang="en-US" dirty="0"/>
              <a:t>A good scoreboard tells you who winning / likelihood of winning / identifies possible strategies </a:t>
            </a:r>
          </a:p>
          <a:p>
            <a:pPr defTabSz="942289">
              <a:defRPr/>
            </a:pPr>
            <a:endParaRPr lang="en-US" dirty="0"/>
          </a:p>
          <a:p>
            <a:pPr defTabSz="942289">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9D499D-514C-4AA7-97D5-7E6241E76A5C}" type="slidenum">
              <a:rPr lang="en-US" smtClean="0"/>
              <a:t>11</a:t>
            </a:fld>
            <a:endParaRPr lang="en-US" dirty="0"/>
          </a:p>
        </p:txBody>
      </p:sp>
    </p:spTree>
    <p:extLst>
      <p:ext uri="{BB962C8B-B14F-4D97-AF65-F5344CB8AC3E}">
        <p14:creationId xmlns:p14="http://schemas.microsoft.com/office/powerpoint/2010/main" val="2959831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most of use gauge our success.  </a:t>
            </a:r>
          </a:p>
        </p:txBody>
      </p:sp>
      <p:sp>
        <p:nvSpPr>
          <p:cNvPr id="4" name="Slide Number Placeholder 3"/>
          <p:cNvSpPr>
            <a:spLocks noGrp="1"/>
          </p:cNvSpPr>
          <p:nvPr>
            <p:ph type="sldNum" sz="quarter" idx="5"/>
          </p:nvPr>
        </p:nvSpPr>
        <p:spPr/>
        <p:txBody>
          <a:bodyPr/>
          <a:lstStyle/>
          <a:p>
            <a:fld id="{6A9D499D-514C-4AA7-97D5-7E6241E76A5C}" type="slidenum">
              <a:rPr lang="en-US" smtClean="0"/>
              <a:t>12</a:t>
            </a:fld>
            <a:endParaRPr lang="en-US" dirty="0"/>
          </a:p>
        </p:txBody>
      </p:sp>
    </p:spTree>
    <p:extLst>
      <p:ext uri="{BB962C8B-B14F-4D97-AF65-F5344CB8AC3E}">
        <p14:creationId xmlns:p14="http://schemas.microsoft.com/office/powerpoint/2010/main" val="4215653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13</a:t>
            </a:fld>
            <a:endParaRPr lang="en-US" dirty="0"/>
          </a:p>
        </p:txBody>
      </p:sp>
    </p:spTree>
    <p:extLst>
      <p:ext uri="{BB962C8B-B14F-4D97-AF65-F5344CB8AC3E}">
        <p14:creationId xmlns:p14="http://schemas.microsoft.com/office/powerpoint/2010/main" val="54370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Donor Dashboard needs to indicate the health of the two elements of fundraising:  donors and dollars</a:t>
            </a:r>
          </a:p>
        </p:txBody>
      </p:sp>
      <p:sp>
        <p:nvSpPr>
          <p:cNvPr id="4" name="Slide Number Placeholder 3"/>
          <p:cNvSpPr>
            <a:spLocks noGrp="1"/>
          </p:cNvSpPr>
          <p:nvPr>
            <p:ph type="sldNum" sz="quarter" idx="5"/>
          </p:nvPr>
        </p:nvSpPr>
        <p:spPr/>
        <p:txBody>
          <a:bodyPr/>
          <a:lstStyle/>
          <a:p>
            <a:fld id="{6A9D499D-514C-4AA7-97D5-7E6241E76A5C}" type="slidenum">
              <a:rPr lang="en-US" smtClean="0"/>
              <a:t>14</a:t>
            </a:fld>
            <a:endParaRPr lang="en-US" dirty="0"/>
          </a:p>
        </p:txBody>
      </p:sp>
    </p:spTree>
    <p:extLst>
      <p:ext uri="{BB962C8B-B14F-4D97-AF65-F5344CB8AC3E}">
        <p14:creationId xmlns:p14="http://schemas.microsoft.com/office/powerpoint/2010/main" val="2104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15</a:t>
            </a:fld>
            <a:endParaRPr lang="en-US" dirty="0"/>
          </a:p>
        </p:txBody>
      </p:sp>
    </p:spTree>
    <p:extLst>
      <p:ext uri="{BB962C8B-B14F-4D97-AF65-F5344CB8AC3E}">
        <p14:creationId xmlns:p14="http://schemas.microsoft.com/office/powerpoint/2010/main" val="57031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16</a:t>
            </a:fld>
            <a:endParaRPr lang="en-US" dirty="0"/>
          </a:p>
        </p:txBody>
      </p:sp>
    </p:spTree>
    <p:extLst>
      <p:ext uri="{BB962C8B-B14F-4D97-AF65-F5344CB8AC3E}">
        <p14:creationId xmlns:p14="http://schemas.microsoft.com/office/powerpoint/2010/main" val="1158234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17</a:t>
            </a:fld>
            <a:endParaRPr lang="en-US" dirty="0"/>
          </a:p>
        </p:txBody>
      </p:sp>
    </p:spTree>
    <p:extLst>
      <p:ext uri="{BB962C8B-B14F-4D97-AF65-F5344CB8AC3E}">
        <p14:creationId xmlns:p14="http://schemas.microsoft.com/office/powerpoint/2010/main" val="418402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We've all heard the saying, “</a:t>
            </a:r>
            <a:r>
              <a:rPr lang="en-US" b="1" dirty="0"/>
              <a:t>What gets measured gets done</a:t>
            </a:r>
            <a:r>
              <a:rPr lang="en-US" dirty="0"/>
              <a:t>.” It means regular </a:t>
            </a:r>
            <a:r>
              <a:rPr lang="en-US" b="1" dirty="0"/>
              <a:t>measurement</a:t>
            </a:r>
            <a:r>
              <a:rPr lang="en-US" dirty="0"/>
              <a:t> and reporting keeps you focused — because you use that information to make decisions to improve your results. </a:t>
            </a:r>
          </a:p>
          <a:p>
            <a:endParaRPr lang="en-US" dirty="0"/>
          </a:p>
        </p:txBody>
      </p:sp>
      <p:sp>
        <p:nvSpPr>
          <p:cNvPr id="4" name="Slide Number Placeholder 3"/>
          <p:cNvSpPr>
            <a:spLocks noGrp="1"/>
          </p:cNvSpPr>
          <p:nvPr>
            <p:ph type="sldNum" sz="quarter" idx="5"/>
          </p:nvPr>
        </p:nvSpPr>
        <p:spPr/>
        <p:txBody>
          <a:bodyPr/>
          <a:lstStyle/>
          <a:p>
            <a:fld id="{6A9D499D-514C-4AA7-97D5-7E6241E76A5C}" type="slidenum">
              <a:rPr lang="en-US" smtClean="0"/>
              <a:t>18</a:t>
            </a:fld>
            <a:endParaRPr lang="en-US" dirty="0"/>
          </a:p>
        </p:txBody>
      </p:sp>
    </p:spTree>
    <p:extLst>
      <p:ext uri="{BB962C8B-B14F-4D97-AF65-F5344CB8AC3E}">
        <p14:creationId xmlns:p14="http://schemas.microsoft.com/office/powerpoint/2010/main" val="277584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wanted to do things differently. I wanted to introduce data and analytics and rigorous statistical analysis into our work. In short, I wanted to </a:t>
            </a:r>
            <a:r>
              <a:rPr lang="en-US" dirty="0" err="1"/>
              <a:t>moneyball</a:t>
            </a:r>
            <a:r>
              <a:rPr lang="en-US" dirty="0"/>
              <a:t> criminal justice. </a:t>
            </a:r>
          </a:p>
          <a:p>
            <a:r>
              <a:rPr lang="en-US" dirty="0"/>
              <a:t>Now, </a:t>
            </a:r>
            <a:r>
              <a:rPr lang="en-US" dirty="0" err="1"/>
              <a:t>moneyball</a:t>
            </a:r>
            <a:r>
              <a:rPr lang="en-US" dirty="0"/>
              <a:t>, as many of you know, is what the Oakland A's did, where they used smart data and statistics to figure out how to pick players that would help them win games, and they went from a system that was based on baseball scouts who used to go out and watch players and use their instinct and experience, the scouts' instincts and experience, to pick players, from one to use smart data and rigorous statistical analysis to figure out how to pick players that would help them win games. </a:t>
            </a:r>
          </a:p>
          <a:p>
            <a:r>
              <a:rPr lang="en-US" dirty="0"/>
              <a:t>It worked for the Oakland A's, and it worked in the state of New Jersey. </a:t>
            </a:r>
          </a:p>
        </p:txBody>
      </p:sp>
      <p:sp>
        <p:nvSpPr>
          <p:cNvPr id="4" name="Slide Number Placeholder 3"/>
          <p:cNvSpPr>
            <a:spLocks noGrp="1"/>
          </p:cNvSpPr>
          <p:nvPr>
            <p:ph type="sldNum" sz="quarter" idx="5"/>
          </p:nvPr>
        </p:nvSpPr>
        <p:spPr/>
        <p:txBody>
          <a:bodyPr/>
          <a:lstStyle/>
          <a:p>
            <a:fld id="{6A9D499D-514C-4AA7-97D5-7E6241E76A5C}" type="slidenum">
              <a:rPr lang="en-US" smtClean="0"/>
              <a:t>19</a:t>
            </a:fld>
            <a:endParaRPr lang="en-US" dirty="0"/>
          </a:p>
        </p:txBody>
      </p:sp>
    </p:spTree>
    <p:extLst>
      <p:ext uri="{BB962C8B-B14F-4D97-AF65-F5344CB8AC3E}">
        <p14:creationId xmlns:p14="http://schemas.microsoft.com/office/powerpoint/2010/main" val="402909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has changed everything in our world.  Today I want to talk about how the changes in technology have made it possible for every one of you use your data + technology to cure fundraising pains that we all feel.</a:t>
            </a:r>
          </a:p>
        </p:txBody>
      </p:sp>
      <p:sp>
        <p:nvSpPr>
          <p:cNvPr id="4" name="Slide Number Placeholder 3"/>
          <p:cNvSpPr>
            <a:spLocks noGrp="1"/>
          </p:cNvSpPr>
          <p:nvPr>
            <p:ph type="sldNum" sz="quarter" idx="5"/>
          </p:nvPr>
        </p:nvSpPr>
        <p:spPr/>
        <p:txBody>
          <a:bodyPr/>
          <a:lstStyle/>
          <a:p>
            <a:fld id="{6A9D499D-514C-4AA7-97D5-7E6241E76A5C}" type="slidenum">
              <a:rPr lang="en-US" smtClean="0"/>
              <a:t>2</a:t>
            </a:fld>
            <a:endParaRPr lang="en-US" dirty="0"/>
          </a:p>
        </p:txBody>
      </p:sp>
    </p:spTree>
    <p:extLst>
      <p:ext uri="{BB962C8B-B14F-4D97-AF65-F5344CB8AC3E}">
        <p14:creationId xmlns:p14="http://schemas.microsoft.com/office/powerpoint/2010/main" val="64569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20</a:t>
            </a:fld>
            <a:endParaRPr lang="en-US" dirty="0"/>
          </a:p>
        </p:txBody>
      </p:sp>
    </p:spTree>
    <p:extLst>
      <p:ext uri="{BB962C8B-B14F-4D97-AF65-F5344CB8AC3E}">
        <p14:creationId xmlns:p14="http://schemas.microsoft.com/office/powerpoint/2010/main" val="4122985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21</a:t>
            </a:fld>
            <a:endParaRPr lang="en-US" dirty="0"/>
          </a:p>
        </p:txBody>
      </p:sp>
    </p:spTree>
    <p:extLst>
      <p:ext uri="{BB962C8B-B14F-4D97-AF65-F5344CB8AC3E}">
        <p14:creationId xmlns:p14="http://schemas.microsoft.com/office/powerpoint/2010/main" val="1283551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22</a:t>
            </a:fld>
            <a:endParaRPr lang="en-US" dirty="0"/>
          </a:p>
        </p:txBody>
      </p:sp>
    </p:spTree>
    <p:extLst>
      <p:ext uri="{BB962C8B-B14F-4D97-AF65-F5344CB8AC3E}">
        <p14:creationId xmlns:p14="http://schemas.microsoft.com/office/powerpoint/2010/main" val="66820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23</a:t>
            </a:fld>
            <a:endParaRPr lang="en-US" dirty="0"/>
          </a:p>
        </p:txBody>
      </p:sp>
    </p:spTree>
    <p:extLst>
      <p:ext uri="{BB962C8B-B14F-4D97-AF65-F5344CB8AC3E}">
        <p14:creationId xmlns:p14="http://schemas.microsoft.com/office/powerpoint/2010/main" val="274783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24</a:t>
            </a:fld>
            <a:endParaRPr lang="en-US" dirty="0"/>
          </a:p>
        </p:txBody>
      </p:sp>
    </p:spTree>
    <p:extLst>
      <p:ext uri="{BB962C8B-B14F-4D97-AF65-F5344CB8AC3E}">
        <p14:creationId xmlns:p14="http://schemas.microsoft.com/office/powerpoint/2010/main" val="924106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25</a:t>
            </a:fld>
            <a:endParaRPr lang="en-US" dirty="0"/>
          </a:p>
        </p:txBody>
      </p:sp>
    </p:spTree>
    <p:extLst>
      <p:ext uri="{BB962C8B-B14F-4D97-AF65-F5344CB8AC3E}">
        <p14:creationId xmlns:p14="http://schemas.microsoft.com/office/powerpoint/2010/main" val="3781801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872BFC-7AB8-9742-AF03-C19068D134EF}" type="slidenum">
              <a:rPr lang="en-US" smtClean="0"/>
              <a:t>26</a:t>
            </a:fld>
            <a:endParaRPr lang="en-US" dirty="0"/>
          </a:p>
        </p:txBody>
      </p:sp>
    </p:spTree>
    <p:extLst>
      <p:ext uri="{BB962C8B-B14F-4D97-AF65-F5344CB8AC3E}">
        <p14:creationId xmlns:p14="http://schemas.microsoft.com/office/powerpoint/2010/main" val="1935867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27</a:t>
            </a:fld>
            <a:endParaRPr lang="en-US" dirty="0"/>
          </a:p>
        </p:txBody>
      </p:sp>
    </p:spTree>
    <p:extLst>
      <p:ext uri="{BB962C8B-B14F-4D97-AF65-F5344CB8AC3E}">
        <p14:creationId xmlns:p14="http://schemas.microsoft.com/office/powerpoint/2010/main" val="39377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28</a:t>
            </a:fld>
            <a:endParaRPr lang="en-US" dirty="0"/>
          </a:p>
        </p:txBody>
      </p:sp>
    </p:spTree>
    <p:extLst>
      <p:ext uri="{BB962C8B-B14F-4D97-AF65-F5344CB8AC3E}">
        <p14:creationId xmlns:p14="http://schemas.microsoft.com/office/powerpoint/2010/main" val="2842035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know what this is. When I started in this industry – this is how we delivered data.  Some of you in this room remember punch cards – others of you can’t imagine life without a cloud.</a:t>
            </a:r>
          </a:p>
        </p:txBody>
      </p:sp>
      <p:sp>
        <p:nvSpPr>
          <p:cNvPr id="4" name="Slide Number Placeholder 3"/>
          <p:cNvSpPr>
            <a:spLocks noGrp="1"/>
          </p:cNvSpPr>
          <p:nvPr>
            <p:ph type="sldNum" sz="quarter" idx="5"/>
          </p:nvPr>
        </p:nvSpPr>
        <p:spPr/>
        <p:txBody>
          <a:bodyPr/>
          <a:lstStyle/>
          <a:p>
            <a:fld id="{6A9D499D-514C-4AA7-97D5-7E6241E76A5C}" type="slidenum">
              <a:rPr lang="en-US" smtClean="0"/>
              <a:t>3</a:t>
            </a:fld>
            <a:endParaRPr lang="en-US" dirty="0"/>
          </a:p>
        </p:txBody>
      </p:sp>
    </p:spTree>
    <p:extLst>
      <p:ext uri="{BB962C8B-B14F-4D97-AF65-F5344CB8AC3E}">
        <p14:creationId xmlns:p14="http://schemas.microsoft.com/office/powerpoint/2010/main" val="130142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getting to be a critical asset for any organization. And, in 2018, it looks like businesses are putting even more budget behind data management.  Is all this investment helping grow fundraising?</a:t>
            </a:r>
          </a:p>
        </p:txBody>
      </p:sp>
      <p:sp>
        <p:nvSpPr>
          <p:cNvPr id="4" name="Slide Number Placeholder 3"/>
          <p:cNvSpPr>
            <a:spLocks noGrp="1"/>
          </p:cNvSpPr>
          <p:nvPr>
            <p:ph type="sldNum" sz="quarter" idx="5"/>
          </p:nvPr>
        </p:nvSpPr>
        <p:spPr/>
        <p:txBody>
          <a:bodyPr/>
          <a:lstStyle/>
          <a:p>
            <a:fld id="{6A9D499D-514C-4AA7-97D5-7E6241E76A5C}" type="slidenum">
              <a:rPr lang="en-US" smtClean="0"/>
              <a:t>4</a:t>
            </a:fld>
            <a:endParaRPr lang="en-US" dirty="0"/>
          </a:p>
        </p:txBody>
      </p:sp>
    </p:spTree>
    <p:extLst>
      <p:ext uri="{BB962C8B-B14F-4D97-AF65-F5344CB8AC3E}">
        <p14:creationId xmlns:p14="http://schemas.microsoft.com/office/powerpoint/2010/main" val="143170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doing with all this data.  If I were a betting woman [and I am] I would wager than 98% of your marketing collateral contain ‘data driven approach’ to fundraising.   How are you using data to make smarter fundraising decisions?  Our industry is not yet truly ‘data driven’ – we’re data aware, some are even data critical but few are data driven</a:t>
            </a:r>
          </a:p>
        </p:txBody>
      </p:sp>
      <p:sp>
        <p:nvSpPr>
          <p:cNvPr id="4" name="Slide Number Placeholder 3"/>
          <p:cNvSpPr>
            <a:spLocks noGrp="1"/>
          </p:cNvSpPr>
          <p:nvPr>
            <p:ph type="sldNum" sz="quarter" idx="5"/>
          </p:nvPr>
        </p:nvSpPr>
        <p:spPr/>
        <p:txBody>
          <a:bodyPr/>
          <a:lstStyle/>
          <a:p>
            <a:fld id="{6A9D499D-514C-4AA7-97D5-7E6241E76A5C}" type="slidenum">
              <a:rPr lang="en-US" smtClean="0"/>
              <a:t>5</a:t>
            </a:fld>
            <a:endParaRPr lang="en-US" dirty="0"/>
          </a:p>
        </p:txBody>
      </p:sp>
    </p:spTree>
    <p:extLst>
      <p:ext uri="{BB962C8B-B14F-4D97-AF65-F5344CB8AC3E}">
        <p14:creationId xmlns:p14="http://schemas.microsoft.com/office/powerpoint/2010/main" val="1421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winning?</a:t>
            </a:r>
          </a:p>
        </p:txBody>
      </p:sp>
      <p:sp>
        <p:nvSpPr>
          <p:cNvPr id="4" name="Slide Number Placeholder 3"/>
          <p:cNvSpPr>
            <a:spLocks noGrp="1"/>
          </p:cNvSpPr>
          <p:nvPr>
            <p:ph type="sldNum" sz="quarter" idx="5"/>
          </p:nvPr>
        </p:nvSpPr>
        <p:spPr/>
        <p:txBody>
          <a:bodyPr/>
          <a:lstStyle/>
          <a:p>
            <a:fld id="{6A9D499D-514C-4AA7-97D5-7E6241E76A5C}" type="slidenum">
              <a:rPr lang="en-US" smtClean="0"/>
              <a:t>6</a:t>
            </a:fld>
            <a:endParaRPr lang="en-US" dirty="0"/>
          </a:p>
        </p:txBody>
      </p:sp>
    </p:spTree>
    <p:extLst>
      <p:ext uri="{BB962C8B-B14F-4D97-AF65-F5344CB8AC3E}">
        <p14:creationId xmlns:p14="http://schemas.microsoft.com/office/powerpoint/2010/main" val="146257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7</a:t>
            </a:fld>
            <a:endParaRPr lang="en-US" dirty="0"/>
          </a:p>
        </p:txBody>
      </p:sp>
    </p:spTree>
    <p:extLst>
      <p:ext uri="{BB962C8B-B14F-4D97-AF65-F5344CB8AC3E}">
        <p14:creationId xmlns:p14="http://schemas.microsoft.com/office/powerpoint/2010/main" val="21557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8</a:t>
            </a:fld>
            <a:endParaRPr lang="en-US" dirty="0"/>
          </a:p>
        </p:txBody>
      </p:sp>
    </p:spTree>
    <p:extLst>
      <p:ext uri="{BB962C8B-B14F-4D97-AF65-F5344CB8AC3E}">
        <p14:creationId xmlns:p14="http://schemas.microsoft.com/office/powerpoint/2010/main" val="167419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D499D-514C-4AA7-97D5-7E6241E76A5C}" type="slidenum">
              <a:rPr lang="en-US" smtClean="0"/>
              <a:t>9</a:t>
            </a:fld>
            <a:endParaRPr lang="en-US" dirty="0"/>
          </a:p>
        </p:txBody>
      </p:sp>
    </p:spTree>
    <p:extLst>
      <p:ext uri="{BB962C8B-B14F-4D97-AF65-F5344CB8AC3E}">
        <p14:creationId xmlns:p14="http://schemas.microsoft.com/office/powerpoint/2010/main" val="1087726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D554-6927-4F37-9F56-4BA8926505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69A14-DA7F-4638-82B3-C72E8EF83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15F9A-8757-46A4-AAF4-9F4A8E998D2C}"/>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5" name="Footer Placeholder 4">
            <a:extLst>
              <a:ext uri="{FF2B5EF4-FFF2-40B4-BE49-F238E27FC236}">
                <a16:creationId xmlns:a16="http://schemas.microsoft.com/office/drawing/2014/main" id="{0335D749-4EC1-4C70-B768-68800BFE0B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C26315-46FE-4B0A-9262-1F54C4E3DECC}"/>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184268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2F8F-BB08-4A37-9153-0222704AD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C4A6B-6DB2-4CD7-9879-4B23718DEE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0F22F-1DDF-4DDE-8A8C-9B580F9838C2}"/>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5" name="Footer Placeholder 4">
            <a:extLst>
              <a:ext uri="{FF2B5EF4-FFF2-40B4-BE49-F238E27FC236}">
                <a16:creationId xmlns:a16="http://schemas.microsoft.com/office/drawing/2014/main" id="{A0A1E6A3-0F39-4951-8BBB-31D1793309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7EB509-F793-46CD-91FB-69196920B2AF}"/>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209439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9A10D-5C81-4E9F-B2D5-E06531459A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B21C7-21D2-424D-9696-EC64E9982E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2D061-CDB6-4F20-98EB-6A3F3E481D39}"/>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5" name="Footer Placeholder 4">
            <a:extLst>
              <a:ext uri="{FF2B5EF4-FFF2-40B4-BE49-F238E27FC236}">
                <a16:creationId xmlns:a16="http://schemas.microsoft.com/office/drawing/2014/main" id="{37B8A0DB-0AC1-4F57-829C-CC62DF67C5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DD2732-C2D1-4A49-A9C6-7020D1777BF6}"/>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153931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698B0-3611-4DE0-A9EA-F36031CF8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D5DC3-5AA3-4D8B-9176-FE80DC95E8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F0FD3-29B2-4080-A634-D558E2EAAABC}"/>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5" name="Footer Placeholder 4">
            <a:extLst>
              <a:ext uri="{FF2B5EF4-FFF2-40B4-BE49-F238E27FC236}">
                <a16:creationId xmlns:a16="http://schemas.microsoft.com/office/drawing/2014/main" id="{F6772498-BACC-4524-A540-0EAD2291A1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6E4836-9991-4A32-89B1-8EC2E2468EA6}"/>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163357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177C-8E54-4B38-AA6B-17FE5EFBCB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E2DD1-96AE-4969-A82F-5BD0340B72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99F109-58A1-4DE3-91D9-A43F8AEB576C}"/>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5" name="Footer Placeholder 4">
            <a:extLst>
              <a:ext uri="{FF2B5EF4-FFF2-40B4-BE49-F238E27FC236}">
                <a16:creationId xmlns:a16="http://schemas.microsoft.com/office/drawing/2014/main" id="{8675E027-6BC8-40ED-97A6-3E0198B095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B69AE7-0F87-48F3-88AF-7037022E753D}"/>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35089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0139-52AF-4FD6-A47F-50E459C18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CB3D4-2F3E-42B2-A662-987799FB1A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A2E78C-B5B9-431E-A8C5-B48936B1CF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C3BF3D-C0DC-4264-A5D7-44481AE1D383}"/>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6" name="Footer Placeholder 5">
            <a:extLst>
              <a:ext uri="{FF2B5EF4-FFF2-40B4-BE49-F238E27FC236}">
                <a16:creationId xmlns:a16="http://schemas.microsoft.com/office/drawing/2014/main" id="{7982F933-1F5F-4CEF-A387-F25385F576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6DB5C9-B523-4F0E-A6B2-1B2E164FD7AD}"/>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204098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9DC3-E680-4CEA-8265-5CC61B13F8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BD3D6D-88DC-4815-B349-C7C52B891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120C07-E4F8-415D-B5DB-3C181A7F9E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62F299-C688-4F3C-84A5-B496ECF5A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71B0BD-514E-4C1A-9DEC-805833C6CD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F05538-3274-4F27-B0ED-FF6868E2D0AE}"/>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8" name="Footer Placeholder 7">
            <a:extLst>
              <a:ext uri="{FF2B5EF4-FFF2-40B4-BE49-F238E27FC236}">
                <a16:creationId xmlns:a16="http://schemas.microsoft.com/office/drawing/2014/main" id="{C52DCFE7-7D90-450A-8BAC-A0007ACE934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64CF46-6539-4859-AFB1-62112EB7BD17}"/>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127091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20F-4E92-4250-83B1-3791D3115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5F3D5-83EB-4BDF-B81C-E3C211EE125D}"/>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4" name="Footer Placeholder 3">
            <a:extLst>
              <a:ext uri="{FF2B5EF4-FFF2-40B4-BE49-F238E27FC236}">
                <a16:creationId xmlns:a16="http://schemas.microsoft.com/office/drawing/2014/main" id="{AC4699F5-6C3D-4C45-8112-4BE4488DE8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6D408E-8F1D-4376-BE34-21A3ECCCF915}"/>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75724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ABDE29-A02A-4857-B1EC-FB35FDE8187F}"/>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3" name="Footer Placeholder 2">
            <a:extLst>
              <a:ext uri="{FF2B5EF4-FFF2-40B4-BE49-F238E27FC236}">
                <a16:creationId xmlns:a16="http://schemas.microsoft.com/office/drawing/2014/main" id="{1538D9AB-878A-4C00-A9ED-068F5076FB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B52F16-D8EB-40EC-A9BE-F0F7D2218609}"/>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213568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71B-5893-4913-8A34-54470E7F0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88EB40-9354-4CA1-923E-01F4D33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93DB2-4681-405B-A11D-7204686EA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7FCAB3-7E67-42C8-BE74-C2F65E2D87AF}"/>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6" name="Footer Placeholder 5">
            <a:extLst>
              <a:ext uri="{FF2B5EF4-FFF2-40B4-BE49-F238E27FC236}">
                <a16:creationId xmlns:a16="http://schemas.microsoft.com/office/drawing/2014/main" id="{4C62C644-31CF-40D6-9A84-80E4EF930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9A283B-34AD-442F-A35E-4FE353F41C75}"/>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191004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E766-7E5E-4886-8EC7-A4B644859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239E7-C918-4925-B55F-93E88ECC9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D3F0793-AAF0-4522-8891-A824A441F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907AF1-2654-408C-8713-323130540C7E}"/>
              </a:ext>
            </a:extLst>
          </p:cNvPr>
          <p:cNvSpPr>
            <a:spLocks noGrp="1"/>
          </p:cNvSpPr>
          <p:nvPr>
            <p:ph type="dt" sz="half" idx="10"/>
          </p:nvPr>
        </p:nvSpPr>
        <p:spPr/>
        <p:txBody>
          <a:bodyPr/>
          <a:lstStyle/>
          <a:p>
            <a:fld id="{802F4277-1726-44B6-B6BD-D9DA9632EAEB}" type="datetimeFigureOut">
              <a:rPr lang="en-US" smtClean="0"/>
              <a:t>5/10/2019</a:t>
            </a:fld>
            <a:endParaRPr lang="en-US" dirty="0"/>
          </a:p>
        </p:txBody>
      </p:sp>
      <p:sp>
        <p:nvSpPr>
          <p:cNvPr id="6" name="Footer Placeholder 5">
            <a:extLst>
              <a:ext uri="{FF2B5EF4-FFF2-40B4-BE49-F238E27FC236}">
                <a16:creationId xmlns:a16="http://schemas.microsoft.com/office/drawing/2014/main" id="{2B22DBA1-F28C-4243-B6EF-859BB86BB6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775CC8-FD34-4613-97E4-7FE0D8EC2A76}"/>
              </a:ext>
            </a:extLst>
          </p:cNvPr>
          <p:cNvSpPr>
            <a:spLocks noGrp="1"/>
          </p:cNvSpPr>
          <p:nvPr>
            <p:ph type="sldNum" sz="quarter" idx="12"/>
          </p:nvPr>
        </p:nvSpPr>
        <p:spPr/>
        <p:txBody>
          <a:bodyPr/>
          <a:lstStyle/>
          <a:p>
            <a:fld id="{72FFAF32-580A-4BAD-A025-5B3DD7959512}" type="slidenum">
              <a:rPr lang="en-US" smtClean="0"/>
              <a:t>‹#›</a:t>
            </a:fld>
            <a:endParaRPr lang="en-US" dirty="0"/>
          </a:p>
        </p:txBody>
      </p:sp>
    </p:spTree>
    <p:extLst>
      <p:ext uri="{BB962C8B-B14F-4D97-AF65-F5344CB8AC3E}">
        <p14:creationId xmlns:p14="http://schemas.microsoft.com/office/powerpoint/2010/main" val="2825923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80028-2910-4252-A910-34C2B6EB39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B2B92-C57C-430A-B316-EC71741C6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821C5-ED5F-4B58-AC42-65383D9FB1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fld id="{802F4277-1726-44B6-B6BD-D9DA9632EAEB}" type="datetimeFigureOut">
              <a:rPr lang="en-US" smtClean="0"/>
              <a:pPr/>
              <a:t>5/10/2019</a:t>
            </a:fld>
            <a:endParaRPr lang="en-US" dirty="0"/>
          </a:p>
        </p:txBody>
      </p:sp>
      <p:sp>
        <p:nvSpPr>
          <p:cNvPr id="5" name="Footer Placeholder 4">
            <a:extLst>
              <a:ext uri="{FF2B5EF4-FFF2-40B4-BE49-F238E27FC236}">
                <a16:creationId xmlns:a16="http://schemas.microsoft.com/office/drawing/2014/main" id="{2D66500E-FFE8-4CD7-BBE4-54A1BD4B1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arrow" panose="020B0606020202030204" pitchFamily="34" charset="0"/>
              </a:defRPr>
            </a:lvl1pPr>
          </a:lstStyle>
          <a:p>
            <a:endParaRPr lang="en-US" dirty="0"/>
          </a:p>
        </p:txBody>
      </p:sp>
      <p:sp>
        <p:nvSpPr>
          <p:cNvPr id="6" name="Slide Number Placeholder 5">
            <a:extLst>
              <a:ext uri="{FF2B5EF4-FFF2-40B4-BE49-F238E27FC236}">
                <a16:creationId xmlns:a16="http://schemas.microsoft.com/office/drawing/2014/main" id="{AD64FA63-6E70-4BD2-B555-D0BE39ADF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arrow" panose="020B0606020202030204" pitchFamily="34" charset="0"/>
              </a:defRPr>
            </a:lvl1pPr>
          </a:lstStyle>
          <a:p>
            <a:fld id="{72FFAF32-580A-4BAD-A025-5B3DD7959512}" type="slidenum">
              <a:rPr lang="en-US" smtClean="0"/>
              <a:pPr/>
              <a:t>‹#›</a:t>
            </a:fld>
            <a:endParaRPr lang="en-US" dirty="0"/>
          </a:p>
        </p:txBody>
      </p:sp>
    </p:spTree>
    <p:extLst>
      <p:ext uri="{BB962C8B-B14F-4D97-AF65-F5344CB8AC3E}">
        <p14:creationId xmlns:p14="http://schemas.microsoft.com/office/powerpoint/2010/main" val="263686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file:///C:\Users\Caity\DonorTrends\Marketing\Campaigns\Analytic%20Clinic\Analytic%20Clinic%20Workshops\Book1!Sheet1!%5bBook1%5dSheet1%20Chart%20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4C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6CAA-C4F1-41F9-B877-6687D8438942}"/>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12C471E8-C8DB-4AD5-821F-D92C261F943D}"/>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FDF23190-829F-470B-BE40-EA5CF92FD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7906"/>
            <a:ext cx="12221910" cy="3055475"/>
          </a:xfrm>
          <a:prstGeom prst="rect">
            <a:avLst/>
          </a:prstGeom>
        </p:spPr>
      </p:pic>
    </p:spTree>
    <p:extLst>
      <p:ext uri="{BB962C8B-B14F-4D97-AF65-F5344CB8AC3E}">
        <p14:creationId xmlns:p14="http://schemas.microsoft.com/office/powerpoint/2010/main" val="302910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16169C-032C-417B-BE10-94FA4DE6A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2354"/>
          </a:xfrm>
          <a:prstGeom prst="rect">
            <a:avLst/>
          </a:prstGeom>
        </p:spPr>
      </p:pic>
    </p:spTree>
    <p:extLst>
      <p:ext uri="{BB962C8B-B14F-4D97-AF65-F5344CB8AC3E}">
        <p14:creationId xmlns:p14="http://schemas.microsoft.com/office/powerpoint/2010/main" val="3186341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11C1F-1BC1-44B3-A0BC-BDA6FAC5C12C}"/>
              </a:ext>
            </a:extLst>
          </p:cNvPr>
          <p:cNvPicPr>
            <a:picLocks noChangeAspect="1"/>
          </p:cNvPicPr>
          <p:nvPr/>
        </p:nvPicPr>
        <p:blipFill>
          <a:blip r:embed="rId3">
            <a:extLst/>
          </a:blip>
          <a:stretch>
            <a:fillRect/>
          </a:stretch>
        </p:blipFill>
        <p:spPr>
          <a:xfrm>
            <a:off x="83630" y="1039247"/>
            <a:ext cx="12108370" cy="4268200"/>
          </a:xfrm>
          <a:prstGeom prst="rect">
            <a:avLst/>
          </a:prstGeom>
        </p:spPr>
      </p:pic>
    </p:spTree>
    <p:extLst>
      <p:ext uri="{BB962C8B-B14F-4D97-AF65-F5344CB8AC3E}">
        <p14:creationId xmlns:p14="http://schemas.microsoft.com/office/powerpoint/2010/main" val="251312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6F38-37B5-4359-A74A-97C56022212D}"/>
              </a:ext>
            </a:extLst>
          </p:cNvPr>
          <p:cNvSpPr>
            <a:spLocks noGrp="1"/>
          </p:cNvSpPr>
          <p:nvPr>
            <p:ph type="title"/>
          </p:nvPr>
        </p:nvSpPr>
        <p:spPr>
          <a:xfrm>
            <a:off x="487574" y="493713"/>
            <a:ext cx="10515600" cy="1325563"/>
          </a:xfrm>
        </p:spPr>
        <p:txBody>
          <a:bodyPr/>
          <a:lstStyle/>
          <a:p>
            <a:r>
              <a:rPr lang="en-US" dirty="0"/>
              <a:t>Are we winning?</a:t>
            </a:r>
          </a:p>
        </p:txBody>
      </p:sp>
      <p:pic>
        <p:nvPicPr>
          <p:cNvPr id="4" name="Picture 3">
            <a:extLst>
              <a:ext uri="{FF2B5EF4-FFF2-40B4-BE49-F238E27FC236}">
                <a16:creationId xmlns:a16="http://schemas.microsoft.com/office/drawing/2014/main" id="{4F6ACF5B-380F-4ED1-935D-48A290BE6D72}"/>
              </a:ext>
            </a:extLst>
          </p:cNvPr>
          <p:cNvPicPr>
            <a:picLocks noChangeAspect="1"/>
          </p:cNvPicPr>
          <p:nvPr/>
        </p:nvPicPr>
        <p:blipFill>
          <a:blip r:embed="rId3"/>
          <a:stretch>
            <a:fillRect/>
          </a:stretch>
        </p:blipFill>
        <p:spPr>
          <a:xfrm>
            <a:off x="487574" y="1922474"/>
            <a:ext cx="11513927" cy="3519917"/>
          </a:xfrm>
          <a:prstGeom prst="rect">
            <a:avLst/>
          </a:prstGeom>
        </p:spPr>
      </p:pic>
    </p:spTree>
    <p:extLst>
      <p:ext uri="{BB962C8B-B14F-4D97-AF65-F5344CB8AC3E}">
        <p14:creationId xmlns:p14="http://schemas.microsoft.com/office/powerpoint/2010/main" val="271773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655A2B-28B5-4E24-AA80-28A27110778E}"/>
              </a:ext>
            </a:extLst>
          </p:cNvPr>
          <p:cNvPicPr>
            <a:picLocks noChangeAspect="1"/>
          </p:cNvPicPr>
          <p:nvPr/>
        </p:nvPicPr>
        <p:blipFill rotWithShape="1">
          <a:blip r:embed="rId3"/>
          <a:srcRect l="20977" t="25625" r="27578" b="12292"/>
          <a:stretch/>
        </p:blipFill>
        <p:spPr>
          <a:xfrm>
            <a:off x="1057275" y="162288"/>
            <a:ext cx="9624738" cy="6533423"/>
          </a:xfrm>
          <a:prstGeom prst="rect">
            <a:avLst/>
          </a:prstGeom>
        </p:spPr>
      </p:pic>
    </p:spTree>
    <p:extLst>
      <p:ext uri="{BB962C8B-B14F-4D97-AF65-F5344CB8AC3E}">
        <p14:creationId xmlns:p14="http://schemas.microsoft.com/office/powerpoint/2010/main" val="633747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732" y="-70293"/>
            <a:ext cx="8486741" cy="1325563"/>
          </a:xfrm>
        </p:spPr>
        <p:txBody>
          <a:bodyPr/>
          <a:lstStyle/>
          <a:p>
            <a:r>
              <a:rPr lang="en-US" dirty="0"/>
              <a:t>Build Your Scoreboard </a:t>
            </a:r>
          </a:p>
        </p:txBody>
      </p:sp>
      <p:pic>
        <p:nvPicPr>
          <p:cNvPr id="5" name="Picture 4"/>
          <p:cNvPicPr>
            <a:picLocks noChangeAspect="1"/>
          </p:cNvPicPr>
          <p:nvPr/>
        </p:nvPicPr>
        <p:blipFill>
          <a:blip r:embed="rId3"/>
          <a:stretch>
            <a:fillRect/>
          </a:stretch>
        </p:blipFill>
        <p:spPr>
          <a:xfrm>
            <a:off x="6809024" y="782011"/>
            <a:ext cx="3661459" cy="3661459"/>
          </a:xfrm>
          <a:prstGeom prst="rect">
            <a:avLst/>
          </a:prstGeom>
        </p:spPr>
      </p:pic>
      <p:pic>
        <p:nvPicPr>
          <p:cNvPr id="6" name="Picture 5"/>
          <p:cNvPicPr>
            <a:picLocks noChangeAspect="1"/>
          </p:cNvPicPr>
          <p:nvPr/>
        </p:nvPicPr>
        <p:blipFill>
          <a:blip r:embed="rId4"/>
          <a:stretch>
            <a:fillRect/>
          </a:stretch>
        </p:blipFill>
        <p:spPr>
          <a:xfrm>
            <a:off x="2291553" y="1146645"/>
            <a:ext cx="3024790" cy="3024790"/>
          </a:xfrm>
          <a:prstGeom prst="rect">
            <a:avLst/>
          </a:prstGeom>
        </p:spPr>
      </p:pic>
      <p:sp>
        <p:nvSpPr>
          <p:cNvPr id="8" name="Title 1"/>
          <p:cNvSpPr txBox="1">
            <a:spLocks/>
          </p:cNvSpPr>
          <p:nvPr/>
        </p:nvSpPr>
        <p:spPr>
          <a:xfrm>
            <a:off x="2343126" y="4070055"/>
            <a:ext cx="2921643" cy="704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Narrow" panose="020B0606020202030204" pitchFamily="34" charset="0"/>
              </a:rPr>
              <a:t>Donors</a:t>
            </a:r>
          </a:p>
        </p:txBody>
      </p:sp>
      <p:sp>
        <p:nvSpPr>
          <p:cNvPr id="9" name="Title 1"/>
          <p:cNvSpPr txBox="1">
            <a:spLocks/>
          </p:cNvSpPr>
          <p:nvPr/>
        </p:nvSpPr>
        <p:spPr>
          <a:xfrm>
            <a:off x="7264295" y="4070055"/>
            <a:ext cx="2921643" cy="704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Narrow" panose="020B0606020202030204" pitchFamily="34" charset="0"/>
              </a:rPr>
              <a:t>Dollars</a:t>
            </a:r>
          </a:p>
        </p:txBody>
      </p:sp>
      <p:sp>
        <p:nvSpPr>
          <p:cNvPr id="10" name="Title 1"/>
          <p:cNvSpPr txBox="1">
            <a:spLocks/>
          </p:cNvSpPr>
          <p:nvPr/>
        </p:nvSpPr>
        <p:spPr>
          <a:xfrm>
            <a:off x="2394699" y="4715505"/>
            <a:ext cx="2921643" cy="704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tx1">
                    <a:lumMod val="50000"/>
                    <a:lumOff val="50000"/>
                  </a:schemeClr>
                </a:solidFill>
                <a:latin typeface="Arial Narrow" panose="020B0606020202030204" pitchFamily="34" charset="0"/>
              </a:rPr>
              <a:t>Response</a:t>
            </a:r>
          </a:p>
        </p:txBody>
      </p:sp>
      <p:sp>
        <p:nvSpPr>
          <p:cNvPr id="11" name="Title 1"/>
          <p:cNvSpPr txBox="1">
            <a:spLocks/>
          </p:cNvSpPr>
          <p:nvPr/>
        </p:nvSpPr>
        <p:spPr>
          <a:xfrm>
            <a:off x="7315868" y="4715505"/>
            <a:ext cx="2921643" cy="704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tx1">
                    <a:lumMod val="50000"/>
                    <a:lumOff val="50000"/>
                  </a:schemeClr>
                </a:solidFill>
                <a:latin typeface="Arial Narrow" panose="020B0606020202030204" pitchFamily="34" charset="0"/>
              </a:rPr>
              <a:t>Revenue</a:t>
            </a:r>
          </a:p>
        </p:txBody>
      </p:sp>
    </p:spTree>
    <p:extLst>
      <p:ext uri="{BB962C8B-B14F-4D97-AF65-F5344CB8AC3E}">
        <p14:creationId xmlns:p14="http://schemas.microsoft.com/office/powerpoint/2010/main" val="73599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EA0BE-E9A8-4F27-A265-526E7E6B4507}"/>
              </a:ext>
            </a:extLst>
          </p:cNvPr>
          <p:cNvPicPr>
            <a:picLocks noChangeAspect="1"/>
          </p:cNvPicPr>
          <p:nvPr/>
        </p:nvPicPr>
        <p:blipFill>
          <a:blip r:embed="rId3"/>
          <a:stretch>
            <a:fillRect/>
          </a:stretch>
        </p:blipFill>
        <p:spPr>
          <a:xfrm>
            <a:off x="1871205" y="0"/>
            <a:ext cx="8449589" cy="6858000"/>
          </a:xfrm>
          <a:prstGeom prst="rect">
            <a:avLst/>
          </a:prstGeom>
        </p:spPr>
      </p:pic>
    </p:spTree>
    <p:extLst>
      <p:ext uri="{BB962C8B-B14F-4D97-AF65-F5344CB8AC3E}">
        <p14:creationId xmlns:p14="http://schemas.microsoft.com/office/powerpoint/2010/main" val="248727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8C7B90-0E5E-4D4B-8D5B-B67971D010B9}"/>
              </a:ext>
            </a:extLst>
          </p:cNvPr>
          <p:cNvPicPr>
            <a:picLocks noChangeAspect="1"/>
          </p:cNvPicPr>
          <p:nvPr/>
        </p:nvPicPr>
        <p:blipFill rotWithShape="1">
          <a:blip r:embed="rId3"/>
          <a:srcRect r="1722"/>
          <a:stretch/>
        </p:blipFill>
        <p:spPr>
          <a:xfrm>
            <a:off x="1119188" y="0"/>
            <a:ext cx="9782176" cy="6743700"/>
          </a:xfrm>
          <a:prstGeom prst="rect">
            <a:avLst/>
          </a:prstGeom>
        </p:spPr>
      </p:pic>
    </p:spTree>
    <p:extLst>
      <p:ext uri="{BB962C8B-B14F-4D97-AF65-F5344CB8AC3E}">
        <p14:creationId xmlns:p14="http://schemas.microsoft.com/office/powerpoint/2010/main" val="867809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08222-2D83-49A9-8324-821C9237416A}"/>
              </a:ext>
            </a:extLst>
          </p:cNvPr>
          <p:cNvPicPr>
            <a:picLocks noChangeAspect="1"/>
          </p:cNvPicPr>
          <p:nvPr/>
        </p:nvPicPr>
        <p:blipFill>
          <a:blip r:embed="rId3"/>
          <a:stretch>
            <a:fillRect/>
          </a:stretch>
        </p:blipFill>
        <p:spPr>
          <a:xfrm>
            <a:off x="569118" y="0"/>
            <a:ext cx="11053763" cy="6880729"/>
          </a:xfrm>
          <a:prstGeom prst="rect">
            <a:avLst/>
          </a:prstGeom>
        </p:spPr>
      </p:pic>
    </p:spTree>
    <p:extLst>
      <p:ext uri="{BB962C8B-B14F-4D97-AF65-F5344CB8AC3E}">
        <p14:creationId xmlns:p14="http://schemas.microsoft.com/office/powerpoint/2010/main" val="340008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25D61-318B-48B8-9924-B8E67BBAFB5D}"/>
              </a:ext>
            </a:extLst>
          </p:cNvPr>
          <p:cNvSpPr/>
          <p:nvPr/>
        </p:nvSpPr>
        <p:spPr>
          <a:xfrm>
            <a:off x="512781" y="501135"/>
            <a:ext cx="11401425" cy="1015663"/>
          </a:xfrm>
          <a:prstGeom prst="rect">
            <a:avLst/>
          </a:prstGeom>
        </p:spPr>
        <p:txBody>
          <a:bodyPr wrap="square">
            <a:spAutoFit/>
          </a:bodyPr>
          <a:lstStyle/>
          <a:p>
            <a:pPr algn="ctr"/>
            <a:r>
              <a:rPr lang="en-US" sz="6000" b="1" dirty="0"/>
              <a:t>What gets measured gets moved</a:t>
            </a:r>
            <a:endParaRPr lang="en-US" sz="6000" dirty="0"/>
          </a:p>
        </p:txBody>
      </p:sp>
      <p:pic>
        <p:nvPicPr>
          <p:cNvPr id="10" name="Picture 9">
            <a:extLst>
              <a:ext uri="{FF2B5EF4-FFF2-40B4-BE49-F238E27FC236}">
                <a16:creationId xmlns:a16="http://schemas.microsoft.com/office/drawing/2014/main" id="{92663D4C-4D2A-4E58-80FF-A0CFFBE531F2}"/>
              </a:ext>
            </a:extLst>
          </p:cNvPr>
          <p:cNvPicPr>
            <a:picLocks noChangeAspect="1"/>
          </p:cNvPicPr>
          <p:nvPr/>
        </p:nvPicPr>
        <p:blipFill>
          <a:blip r:embed="rId3"/>
          <a:stretch>
            <a:fillRect/>
          </a:stretch>
        </p:blipFill>
        <p:spPr>
          <a:xfrm>
            <a:off x="550718" y="2104452"/>
            <a:ext cx="11325553" cy="2752489"/>
          </a:xfrm>
          <a:prstGeom prst="rect">
            <a:avLst/>
          </a:prstGeom>
        </p:spPr>
      </p:pic>
    </p:spTree>
    <p:extLst>
      <p:ext uri="{BB962C8B-B14F-4D97-AF65-F5344CB8AC3E}">
        <p14:creationId xmlns:p14="http://schemas.microsoft.com/office/powerpoint/2010/main" val="47665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8CCC-9A3C-4E34-8A24-21C5F2153EBE}"/>
              </a:ext>
            </a:extLst>
          </p:cNvPr>
          <p:cNvSpPr>
            <a:spLocks noGrp="1"/>
          </p:cNvSpPr>
          <p:nvPr>
            <p:ph type="title"/>
          </p:nvPr>
        </p:nvSpPr>
        <p:spPr>
          <a:xfrm>
            <a:off x="433136" y="5091762"/>
            <a:ext cx="7834193" cy="1264588"/>
          </a:xfrm>
        </p:spPr>
        <p:txBody>
          <a:bodyPr vert="horz" lIns="91440" tIns="45720" rIns="91440" bIns="45720" rtlCol="0" anchor="ctr">
            <a:normAutofit fontScale="90000"/>
          </a:bodyPr>
          <a:lstStyle/>
          <a:p>
            <a:pPr algn="r"/>
            <a:r>
              <a:rPr lang="en-US" sz="5600" dirty="0" err="1">
                <a:latin typeface="Arial Nova" panose="020B0504020202020204" pitchFamily="34" charset="0"/>
              </a:rPr>
              <a:t>Moneyballing</a:t>
            </a:r>
            <a:r>
              <a:rPr lang="en-US" sz="5600" dirty="0">
                <a:latin typeface="Arial Nova" panose="020B0504020202020204" pitchFamily="34" charset="0"/>
              </a:rPr>
              <a:t> Fundraising</a:t>
            </a:r>
          </a:p>
        </p:txBody>
      </p:sp>
      <p:pic>
        <p:nvPicPr>
          <p:cNvPr id="5" name="Picture 4">
            <a:extLst>
              <a:ext uri="{FF2B5EF4-FFF2-40B4-BE49-F238E27FC236}">
                <a16:creationId xmlns:a16="http://schemas.microsoft.com/office/drawing/2014/main" id="{E9B9A59F-E1CE-4139-8E73-E23923A2903B}"/>
              </a:ext>
            </a:extLst>
          </p:cNvPr>
          <p:cNvPicPr>
            <a:picLocks noChangeAspect="1"/>
          </p:cNvPicPr>
          <p:nvPr/>
        </p:nvPicPr>
        <p:blipFill rotWithShape="1">
          <a:blip r:embed="rId3">
            <a:extLst/>
          </a:blip>
          <a:srcRect b="21466"/>
          <a:stretch/>
        </p:blipFill>
        <p:spPr>
          <a:xfrm>
            <a:off x="-3983" y="10"/>
            <a:ext cx="1219200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89823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group of electronics&#10;&#10;Description automatically generated">
            <a:extLst>
              <a:ext uri="{FF2B5EF4-FFF2-40B4-BE49-F238E27FC236}">
                <a16:creationId xmlns:a16="http://schemas.microsoft.com/office/drawing/2014/main" id="{A6B77CD9-CDBC-4F07-9BBC-9509B33D6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766" y="1631389"/>
            <a:ext cx="7616993" cy="3595221"/>
          </a:xfrm>
          <a:prstGeom prst="rect">
            <a:avLst/>
          </a:prstGeom>
        </p:spPr>
      </p:pic>
    </p:spTree>
    <p:extLst>
      <p:ext uri="{BB962C8B-B14F-4D97-AF65-F5344CB8AC3E}">
        <p14:creationId xmlns:p14="http://schemas.microsoft.com/office/powerpoint/2010/main" val="268775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576" y="0"/>
            <a:ext cx="10515600" cy="785758"/>
          </a:xfrm>
        </p:spPr>
        <p:txBody>
          <a:bodyPr/>
          <a:lstStyle/>
          <a:p>
            <a:r>
              <a:rPr lang="en-US" dirty="0"/>
              <a:t>Fear of Change</a:t>
            </a:r>
          </a:p>
        </p:txBody>
      </p:sp>
      <p:pic>
        <p:nvPicPr>
          <p:cNvPr id="1027" name="Picture 3"/>
          <p:cNvPicPr>
            <a:picLocks noChangeAspect="1" noChangeArrowheads="1"/>
          </p:cNvPicPr>
          <p:nvPr/>
        </p:nvPicPr>
        <p:blipFill>
          <a:blip r:embed="rId3"/>
          <a:srcRect l="5197" t="27985" r="31254" b="9002"/>
          <a:stretch>
            <a:fillRect/>
          </a:stretch>
        </p:blipFill>
        <p:spPr bwMode="auto">
          <a:xfrm>
            <a:off x="2079912" y="1165171"/>
            <a:ext cx="6835312" cy="4235668"/>
          </a:xfrm>
          <a:prstGeom prst="rect">
            <a:avLst/>
          </a:prstGeom>
          <a:noFill/>
          <a:ln w="9525">
            <a:solidFill>
              <a:schemeClr val="tx1"/>
            </a:solidFill>
            <a:miter lim="800000"/>
            <a:headEnd/>
            <a:tailEnd/>
          </a:ln>
        </p:spPr>
      </p:pic>
      <p:pic>
        <p:nvPicPr>
          <p:cNvPr id="3" name="Picture 3"/>
          <p:cNvPicPr>
            <a:picLocks noChangeAspect="1" noChangeArrowheads="1"/>
          </p:cNvPicPr>
          <p:nvPr/>
        </p:nvPicPr>
        <p:blipFill>
          <a:blip r:embed="rId4"/>
          <a:srcRect/>
          <a:stretch>
            <a:fillRect/>
          </a:stretch>
        </p:blipFill>
        <p:spPr bwMode="auto">
          <a:xfrm>
            <a:off x="1982576" y="1165171"/>
            <a:ext cx="6932648" cy="42356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AE501-AF1B-425F-A3D0-C727F3E16618}"/>
              </a:ext>
            </a:extLst>
          </p:cNvPr>
          <p:cNvPicPr>
            <a:picLocks noChangeAspect="1"/>
          </p:cNvPicPr>
          <p:nvPr/>
        </p:nvPicPr>
        <p:blipFill rotWithShape="1">
          <a:blip r:embed="rId3"/>
          <a:srcRect b="8750"/>
          <a:stretch/>
        </p:blipFill>
        <p:spPr>
          <a:xfrm>
            <a:off x="2111158" y="-414338"/>
            <a:ext cx="7969684" cy="7272338"/>
          </a:xfrm>
          <a:prstGeom prst="rect">
            <a:avLst/>
          </a:prstGeom>
        </p:spPr>
      </p:pic>
    </p:spTree>
    <p:extLst>
      <p:ext uri="{BB962C8B-B14F-4D97-AF65-F5344CB8AC3E}">
        <p14:creationId xmlns:p14="http://schemas.microsoft.com/office/powerpoint/2010/main" val="3893284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42220" y="432619"/>
            <a:ext cx="10074352" cy="5507896"/>
            <a:chOff x="1042220" y="432619"/>
            <a:chExt cx="10074352" cy="5507896"/>
          </a:xfrm>
        </p:grpSpPr>
        <p:cxnSp>
          <p:nvCxnSpPr>
            <p:cNvPr id="5" name="Straight Connector 4"/>
            <p:cNvCxnSpPr/>
            <p:nvPr/>
          </p:nvCxnSpPr>
          <p:spPr>
            <a:xfrm>
              <a:off x="1061884" y="432619"/>
              <a:ext cx="0" cy="5417575"/>
            </a:xfrm>
            <a:prstGeom prst="line">
              <a:avLst/>
            </a:prstGeom>
            <a:ln w="76200">
              <a:solidFill>
                <a:schemeClr val="bg1">
                  <a:lumMod val="85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042220" y="5850196"/>
              <a:ext cx="10074352" cy="90319"/>
            </a:xfrm>
            <a:prstGeom prst="line">
              <a:avLst/>
            </a:prstGeom>
            <a:ln w="76200">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1" name="Title 1"/>
          <p:cNvSpPr>
            <a:spLocks noGrp="1"/>
          </p:cNvSpPr>
          <p:nvPr>
            <p:ph type="title"/>
          </p:nvPr>
        </p:nvSpPr>
        <p:spPr>
          <a:xfrm rot="16200000">
            <a:off x="-935242" y="2608056"/>
            <a:ext cx="3209003" cy="745920"/>
          </a:xfrm>
        </p:spPr>
        <p:txBody>
          <a:bodyPr/>
          <a:lstStyle/>
          <a:p>
            <a:r>
              <a:rPr lang="en-US" b="1" dirty="0">
                <a:solidFill>
                  <a:srgbClr val="2D9A9A"/>
                </a:solidFill>
              </a:rPr>
              <a:t>Value of Data</a:t>
            </a:r>
          </a:p>
        </p:txBody>
      </p:sp>
      <p:sp>
        <p:nvSpPr>
          <p:cNvPr id="12" name="Title 1"/>
          <p:cNvSpPr txBox="1">
            <a:spLocks/>
          </p:cNvSpPr>
          <p:nvPr/>
        </p:nvSpPr>
        <p:spPr>
          <a:xfrm>
            <a:off x="1203276" y="5871088"/>
            <a:ext cx="2709964" cy="7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D9A9A"/>
                </a:solidFill>
                <a:latin typeface="Arial Narrow" panose="020B0606020202030204" pitchFamily="34" charset="0"/>
              </a:rPr>
              <a:t>Descriptive</a:t>
            </a:r>
          </a:p>
        </p:txBody>
      </p:sp>
      <p:sp>
        <p:nvSpPr>
          <p:cNvPr id="13" name="Title 1"/>
          <p:cNvSpPr txBox="1">
            <a:spLocks/>
          </p:cNvSpPr>
          <p:nvPr/>
        </p:nvSpPr>
        <p:spPr>
          <a:xfrm>
            <a:off x="4497081" y="5871088"/>
            <a:ext cx="2709964" cy="7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D9A9A"/>
                </a:solidFill>
                <a:latin typeface="Arial Narrow" panose="020B0606020202030204" pitchFamily="34" charset="0"/>
              </a:rPr>
              <a:t>Predictive</a:t>
            </a:r>
          </a:p>
        </p:txBody>
      </p:sp>
      <p:sp>
        <p:nvSpPr>
          <p:cNvPr id="14" name="Title 1"/>
          <p:cNvSpPr txBox="1">
            <a:spLocks/>
          </p:cNvSpPr>
          <p:nvPr/>
        </p:nvSpPr>
        <p:spPr>
          <a:xfrm>
            <a:off x="7697481" y="5871088"/>
            <a:ext cx="2803369" cy="74592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D9A9A"/>
                </a:solidFill>
                <a:latin typeface="Arial Narrow" panose="020B0606020202030204" pitchFamily="34" charset="0"/>
              </a:rPr>
              <a:t>Prescriptive</a:t>
            </a:r>
          </a:p>
        </p:txBody>
      </p:sp>
      <p:sp>
        <p:nvSpPr>
          <p:cNvPr id="10" name="Rectangle 9"/>
          <p:cNvSpPr/>
          <p:nvPr/>
        </p:nvSpPr>
        <p:spPr>
          <a:xfrm>
            <a:off x="1130710" y="2713703"/>
            <a:ext cx="2782530" cy="3057832"/>
          </a:xfrm>
          <a:prstGeom prst="rect">
            <a:avLst/>
          </a:prstGeom>
          <a:solidFill>
            <a:srgbClr val="2D9A9A">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16" name="Rectangle 15"/>
          <p:cNvSpPr/>
          <p:nvPr/>
        </p:nvSpPr>
        <p:spPr>
          <a:xfrm>
            <a:off x="3982065" y="1546020"/>
            <a:ext cx="3224980" cy="4225515"/>
          </a:xfrm>
          <a:prstGeom prst="rect">
            <a:avLst/>
          </a:prstGeom>
          <a:solidFill>
            <a:srgbClr val="2D9A9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17" name="Rectangle 16"/>
          <p:cNvSpPr/>
          <p:nvPr/>
        </p:nvSpPr>
        <p:spPr>
          <a:xfrm>
            <a:off x="7275870" y="114300"/>
            <a:ext cx="3840702" cy="5696565"/>
          </a:xfrm>
          <a:prstGeom prst="rect">
            <a:avLst/>
          </a:prstGeom>
          <a:solidFill>
            <a:srgbClr val="2D9A9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20" name="Title 1"/>
          <p:cNvSpPr txBox="1">
            <a:spLocks/>
          </p:cNvSpPr>
          <p:nvPr/>
        </p:nvSpPr>
        <p:spPr>
          <a:xfrm>
            <a:off x="1134547" y="3056478"/>
            <a:ext cx="2532982" cy="602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Arial Narrow" panose="020B0606020202030204" pitchFamily="34" charset="0"/>
              </a:rPr>
              <a:t>What has happened</a:t>
            </a:r>
          </a:p>
        </p:txBody>
      </p:sp>
      <p:sp>
        <p:nvSpPr>
          <p:cNvPr id="21" name="Title 1"/>
          <p:cNvSpPr txBox="1">
            <a:spLocks/>
          </p:cNvSpPr>
          <p:nvPr/>
        </p:nvSpPr>
        <p:spPr>
          <a:xfrm>
            <a:off x="4018396" y="1969676"/>
            <a:ext cx="2532982" cy="602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Arial Narrow" panose="020B0606020202030204" pitchFamily="34" charset="0"/>
              </a:rPr>
              <a:t>What is likely to happen</a:t>
            </a:r>
          </a:p>
        </p:txBody>
      </p:sp>
      <p:sp>
        <p:nvSpPr>
          <p:cNvPr id="22" name="Title 1"/>
          <p:cNvSpPr txBox="1">
            <a:spLocks/>
          </p:cNvSpPr>
          <p:nvPr/>
        </p:nvSpPr>
        <p:spPr>
          <a:xfrm>
            <a:off x="7194471" y="311506"/>
            <a:ext cx="2186337" cy="602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Arial Narrow" panose="020B0606020202030204" pitchFamily="34" charset="0"/>
              </a:rPr>
              <a:t>How to make it happen</a:t>
            </a:r>
          </a:p>
        </p:txBody>
      </p:sp>
      <p:sp>
        <p:nvSpPr>
          <p:cNvPr id="19" name="Oval 18"/>
          <p:cNvSpPr/>
          <p:nvPr/>
        </p:nvSpPr>
        <p:spPr>
          <a:xfrm>
            <a:off x="1682540" y="4114737"/>
            <a:ext cx="1574453" cy="1504433"/>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600" b="1" dirty="0">
                <a:solidFill>
                  <a:schemeClr val="tx1"/>
                </a:solidFill>
                <a:latin typeface="Arial Narrow" panose="020B0606020202030204" pitchFamily="34" charset="0"/>
              </a:rPr>
              <a:t>Reporting /</a:t>
            </a:r>
          </a:p>
          <a:p>
            <a:pPr algn="ctr"/>
            <a:r>
              <a:rPr lang="en-US" sz="2600" b="1" dirty="0">
                <a:solidFill>
                  <a:schemeClr val="tx1"/>
                </a:solidFill>
                <a:latin typeface="Arial Narrow" panose="020B0606020202030204" pitchFamily="34" charset="0"/>
              </a:rPr>
              <a:t>Appends</a:t>
            </a:r>
          </a:p>
        </p:txBody>
      </p:sp>
      <p:sp>
        <p:nvSpPr>
          <p:cNvPr id="26" name="Oval 25"/>
          <p:cNvSpPr/>
          <p:nvPr/>
        </p:nvSpPr>
        <p:spPr>
          <a:xfrm>
            <a:off x="4146127" y="2872940"/>
            <a:ext cx="1781104" cy="1712578"/>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600" b="1" dirty="0">
                <a:solidFill>
                  <a:schemeClr val="tx1"/>
                </a:solidFill>
                <a:latin typeface="Arial Narrow" panose="020B0606020202030204" pitchFamily="34" charset="0"/>
              </a:rPr>
              <a:t>Modeling</a:t>
            </a:r>
          </a:p>
        </p:txBody>
      </p:sp>
      <p:sp>
        <p:nvSpPr>
          <p:cNvPr id="27" name="Oval 26"/>
          <p:cNvSpPr/>
          <p:nvPr/>
        </p:nvSpPr>
        <p:spPr>
          <a:xfrm>
            <a:off x="6587709" y="1506690"/>
            <a:ext cx="1781104" cy="1712578"/>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600" b="1" dirty="0">
                <a:solidFill>
                  <a:schemeClr val="tx1"/>
                </a:solidFill>
                <a:latin typeface="Arial Narrow" panose="020B0606020202030204" pitchFamily="34" charset="0"/>
              </a:rPr>
              <a:t>Contact</a:t>
            </a:r>
          </a:p>
          <a:p>
            <a:pPr algn="ctr"/>
            <a:r>
              <a:rPr lang="en-US" sz="2600" b="1" dirty="0">
                <a:solidFill>
                  <a:schemeClr val="tx1"/>
                </a:solidFill>
                <a:latin typeface="Arial Narrow" panose="020B0606020202030204" pitchFamily="34" charset="0"/>
              </a:rPr>
              <a:t>Cadence</a:t>
            </a:r>
          </a:p>
        </p:txBody>
      </p:sp>
      <p:sp>
        <p:nvSpPr>
          <p:cNvPr id="28" name="Oval 27"/>
          <p:cNvSpPr/>
          <p:nvPr/>
        </p:nvSpPr>
        <p:spPr>
          <a:xfrm>
            <a:off x="9192418" y="74970"/>
            <a:ext cx="1781104" cy="1712578"/>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600" b="1" dirty="0">
                <a:solidFill>
                  <a:schemeClr val="tx1"/>
                </a:solidFill>
                <a:latin typeface="Arial Narrow" panose="020B0606020202030204" pitchFamily="34" charset="0"/>
              </a:rPr>
              <a:t>Budget</a:t>
            </a:r>
          </a:p>
        </p:txBody>
      </p:sp>
      <p:pic>
        <p:nvPicPr>
          <p:cNvPr id="2048" name="Picture 204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9091" y="194808"/>
            <a:ext cx="1671141" cy="835571"/>
          </a:xfrm>
          <a:prstGeom prst="rect">
            <a:avLst/>
          </a:prstGeom>
        </p:spPr>
      </p:pic>
      <p:sp>
        <p:nvSpPr>
          <p:cNvPr id="35" name="Title 1"/>
          <p:cNvSpPr txBox="1">
            <a:spLocks/>
          </p:cNvSpPr>
          <p:nvPr/>
        </p:nvSpPr>
        <p:spPr>
          <a:xfrm>
            <a:off x="1003479" y="6475461"/>
            <a:ext cx="2059256" cy="253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bg1">
                    <a:lumMod val="85000"/>
                  </a:schemeClr>
                </a:solidFill>
                <a:latin typeface="Arial Narrow" panose="020B0606020202030204" pitchFamily="34" charset="0"/>
              </a:rPr>
              <a:t>Information</a:t>
            </a:r>
          </a:p>
        </p:txBody>
      </p:sp>
      <p:sp>
        <p:nvSpPr>
          <p:cNvPr id="37" name="Title 1"/>
          <p:cNvSpPr txBox="1">
            <a:spLocks/>
          </p:cNvSpPr>
          <p:nvPr/>
        </p:nvSpPr>
        <p:spPr>
          <a:xfrm>
            <a:off x="4089504" y="6475461"/>
            <a:ext cx="1651680" cy="253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bg1">
                    <a:lumMod val="85000"/>
                  </a:schemeClr>
                </a:solidFill>
                <a:latin typeface="Arial Narrow" panose="020B0606020202030204" pitchFamily="34" charset="0"/>
              </a:rPr>
              <a:t>Insight</a:t>
            </a:r>
          </a:p>
        </p:txBody>
      </p:sp>
      <p:sp>
        <p:nvSpPr>
          <p:cNvPr id="38" name="Title 1"/>
          <p:cNvSpPr txBox="1">
            <a:spLocks/>
          </p:cNvSpPr>
          <p:nvPr/>
        </p:nvSpPr>
        <p:spPr>
          <a:xfrm>
            <a:off x="7175529" y="6475461"/>
            <a:ext cx="1651680" cy="253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bg1">
                    <a:lumMod val="85000"/>
                  </a:schemeClr>
                </a:solidFill>
                <a:latin typeface="Arial Narrow" panose="020B0606020202030204" pitchFamily="34" charset="0"/>
              </a:rPr>
              <a:t>Action</a:t>
            </a:r>
          </a:p>
        </p:txBody>
      </p:sp>
      <p:sp>
        <p:nvSpPr>
          <p:cNvPr id="39" name="Title 1"/>
          <p:cNvSpPr txBox="1">
            <a:spLocks/>
          </p:cNvSpPr>
          <p:nvPr/>
        </p:nvSpPr>
        <p:spPr>
          <a:xfrm>
            <a:off x="10261555" y="6475461"/>
            <a:ext cx="1651680" cy="253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bg1">
                    <a:lumMod val="85000"/>
                  </a:schemeClr>
                </a:solidFill>
                <a:latin typeface="Arial Narrow" panose="020B0606020202030204" pitchFamily="34" charset="0"/>
              </a:rPr>
              <a:t>Results</a:t>
            </a:r>
          </a:p>
        </p:txBody>
      </p:sp>
    </p:spTree>
    <p:extLst>
      <p:ext uri="{BB962C8B-B14F-4D97-AF65-F5344CB8AC3E}">
        <p14:creationId xmlns:p14="http://schemas.microsoft.com/office/powerpoint/2010/main" val="3084835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3523"/>
          <a:stretch/>
        </p:blipFill>
        <p:spPr>
          <a:xfrm>
            <a:off x="-21157" y="-22109"/>
            <a:ext cx="12213157" cy="6133259"/>
          </a:xfrm>
          <a:prstGeom prst="rect">
            <a:avLst/>
          </a:prstGeom>
          <a:ln w="127000">
            <a:noFill/>
          </a:ln>
        </p:spPr>
      </p:pic>
      <p:sp>
        <p:nvSpPr>
          <p:cNvPr id="8" name="Rectangle 7">
            <a:extLst>
              <a:ext uri="{FF2B5EF4-FFF2-40B4-BE49-F238E27FC236}">
                <a16:creationId xmlns:a16="http://schemas.microsoft.com/office/drawing/2014/main" id="{07285253-B1A4-4158-A0B3-3C101E173225}"/>
              </a:ext>
            </a:extLst>
          </p:cNvPr>
          <p:cNvSpPr/>
          <p:nvPr/>
        </p:nvSpPr>
        <p:spPr>
          <a:xfrm>
            <a:off x="504454" y="118788"/>
            <a:ext cx="6311034" cy="677108"/>
          </a:xfrm>
          <a:prstGeom prst="rect">
            <a:avLst/>
          </a:prstGeom>
        </p:spPr>
        <p:txBody>
          <a:bodyPr wrap="square">
            <a:spAutoFit/>
          </a:bodyPr>
          <a:lstStyle/>
          <a:p>
            <a:r>
              <a:rPr lang="en-US" sz="3700" b="1" dirty="0">
                <a:latin typeface="Arial Narrow" panose="020B0606020202030204" pitchFamily="34" charset="0"/>
              </a:rPr>
              <a:t>Predict Your Donor’s Potential</a:t>
            </a:r>
          </a:p>
        </p:txBody>
      </p:sp>
    </p:spTree>
    <p:extLst>
      <p:ext uri="{BB962C8B-B14F-4D97-AF65-F5344CB8AC3E}">
        <p14:creationId xmlns:p14="http://schemas.microsoft.com/office/powerpoint/2010/main" val="709869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DF10AF-C39A-43A2-913B-3B17D31BCA22}"/>
              </a:ext>
            </a:extLst>
          </p:cNvPr>
          <p:cNvPicPr>
            <a:picLocks noChangeAspect="1"/>
          </p:cNvPicPr>
          <p:nvPr/>
        </p:nvPicPr>
        <p:blipFill>
          <a:blip r:embed="rId3"/>
          <a:stretch>
            <a:fillRect/>
          </a:stretch>
        </p:blipFill>
        <p:spPr>
          <a:xfrm>
            <a:off x="0" y="238125"/>
            <a:ext cx="12001500" cy="6381750"/>
          </a:xfrm>
          <a:prstGeom prst="rect">
            <a:avLst/>
          </a:prstGeom>
        </p:spPr>
      </p:pic>
      <p:grpSp>
        <p:nvGrpSpPr>
          <p:cNvPr id="16" name="Group 15">
            <a:extLst>
              <a:ext uri="{FF2B5EF4-FFF2-40B4-BE49-F238E27FC236}">
                <a16:creationId xmlns:a16="http://schemas.microsoft.com/office/drawing/2014/main" id="{00B5B739-C96D-4B1E-82C6-448EB44E95E4}"/>
              </a:ext>
            </a:extLst>
          </p:cNvPr>
          <p:cNvGrpSpPr/>
          <p:nvPr/>
        </p:nvGrpSpPr>
        <p:grpSpPr>
          <a:xfrm>
            <a:off x="8593931" y="1733559"/>
            <a:ext cx="2064541" cy="3595676"/>
            <a:chOff x="8593931" y="1733559"/>
            <a:chExt cx="2064541" cy="3595676"/>
          </a:xfrm>
        </p:grpSpPr>
        <p:sp>
          <p:nvSpPr>
            <p:cNvPr id="9" name="Rectangle 8">
              <a:extLst>
                <a:ext uri="{FF2B5EF4-FFF2-40B4-BE49-F238E27FC236}">
                  <a16:creationId xmlns:a16="http://schemas.microsoft.com/office/drawing/2014/main" id="{98D43BBC-C735-4ED8-9B3F-BB5F81C38232}"/>
                </a:ext>
              </a:extLst>
            </p:cNvPr>
            <p:cNvSpPr/>
            <p:nvPr/>
          </p:nvSpPr>
          <p:spPr>
            <a:xfrm>
              <a:off x="8786809" y="2428872"/>
              <a:ext cx="1871663" cy="290036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69CC63-910A-4CA0-8FDA-578594DAC1F6}"/>
                </a:ext>
              </a:extLst>
            </p:cNvPr>
            <p:cNvSpPr/>
            <p:nvPr/>
          </p:nvSpPr>
          <p:spPr>
            <a:xfrm>
              <a:off x="8593931" y="1733559"/>
              <a:ext cx="1871663" cy="8953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QUALIFY</a:t>
              </a:r>
            </a:p>
          </p:txBody>
        </p:sp>
      </p:grpSp>
      <p:grpSp>
        <p:nvGrpSpPr>
          <p:cNvPr id="17" name="Group 16">
            <a:extLst>
              <a:ext uri="{FF2B5EF4-FFF2-40B4-BE49-F238E27FC236}">
                <a16:creationId xmlns:a16="http://schemas.microsoft.com/office/drawing/2014/main" id="{E2B1F5A7-765B-453C-8042-8822483B7CE4}"/>
              </a:ext>
            </a:extLst>
          </p:cNvPr>
          <p:cNvGrpSpPr/>
          <p:nvPr/>
        </p:nvGrpSpPr>
        <p:grpSpPr>
          <a:xfrm>
            <a:off x="3529011" y="1733559"/>
            <a:ext cx="1871664" cy="3595676"/>
            <a:chOff x="3529011" y="1733559"/>
            <a:chExt cx="1871664" cy="3595676"/>
          </a:xfrm>
        </p:grpSpPr>
        <p:sp>
          <p:nvSpPr>
            <p:cNvPr id="10" name="Rectangle 9">
              <a:extLst>
                <a:ext uri="{FF2B5EF4-FFF2-40B4-BE49-F238E27FC236}">
                  <a16:creationId xmlns:a16="http://schemas.microsoft.com/office/drawing/2014/main" id="{346A0851-535D-482F-AEC1-E2E064E3EF02}"/>
                </a:ext>
              </a:extLst>
            </p:cNvPr>
            <p:cNvSpPr/>
            <p:nvPr/>
          </p:nvSpPr>
          <p:spPr>
            <a:xfrm>
              <a:off x="3529012" y="2428872"/>
              <a:ext cx="1871663" cy="290036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D9A1B1-3E32-4AB0-A4E3-D9E9B50E0169}"/>
                </a:ext>
              </a:extLst>
            </p:cNvPr>
            <p:cNvSpPr/>
            <p:nvPr/>
          </p:nvSpPr>
          <p:spPr>
            <a:xfrm>
              <a:off x="3529011" y="1733559"/>
              <a:ext cx="1871663" cy="8953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INVITE</a:t>
              </a:r>
            </a:p>
          </p:txBody>
        </p:sp>
      </p:grpSp>
      <p:grpSp>
        <p:nvGrpSpPr>
          <p:cNvPr id="19" name="Group 18">
            <a:extLst>
              <a:ext uri="{FF2B5EF4-FFF2-40B4-BE49-F238E27FC236}">
                <a16:creationId xmlns:a16="http://schemas.microsoft.com/office/drawing/2014/main" id="{2951AE6E-8FF8-4F49-85C0-ADDA094B790A}"/>
              </a:ext>
            </a:extLst>
          </p:cNvPr>
          <p:cNvGrpSpPr/>
          <p:nvPr/>
        </p:nvGrpSpPr>
        <p:grpSpPr>
          <a:xfrm>
            <a:off x="-145257" y="1733559"/>
            <a:ext cx="3867151" cy="3595676"/>
            <a:chOff x="-145257" y="1733559"/>
            <a:chExt cx="3867151" cy="3595676"/>
          </a:xfrm>
        </p:grpSpPr>
        <p:sp>
          <p:nvSpPr>
            <p:cNvPr id="11" name="Rectangle 10">
              <a:extLst>
                <a:ext uri="{FF2B5EF4-FFF2-40B4-BE49-F238E27FC236}">
                  <a16:creationId xmlns:a16="http://schemas.microsoft.com/office/drawing/2014/main" id="{E981A647-7736-4899-871A-0434F97C3EA9}"/>
                </a:ext>
              </a:extLst>
            </p:cNvPr>
            <p:cNvSpPr/>
            <p:nvPr/>
          </p:nvSpPr>
          <p:spPr>
            <a:xfrm>
              <a:off x="190500" y="2428872"/>
              <a:ext cx="3195638" cy="290036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A7A388-8F56-4F0F-8B2E-276E3E9ADBA0}"/>
                </a:ext>
              </a:extLst>
            </p:cNvPr>
            <p:cNvSpPr/>
            <p:nvPr/>
          </p:nvSpPr>
          <p:spPr>
            <a:xfrm>
              <a:off x="-145257" y="1733559"/>
              <a:ext cx="3867151" cy="8953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AGGRESSIVE ASK</a:t>
              </a:r>
            </a:p>
          </p:txBody>
        </p:sp>
      </p:grpSp>
    </p:spTree>
    <p:extLst>
      <p:ext uri="{BB962C8B-B14F-4D97-AF65-F5344CB8AC3E}">
        <p14:creationId xmlns:p14="http://schemas.microsoft.com/office/powerpoint/2010/main" val="93346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C39E93-E7BE-4B82-A84A-D5B7A84F9242}"/>
              </a:ext>
            </a:extLst>
          </p:cNvPr>
          <p:cNvGrpSpPr/>
          <p:nvPr/>
        </p:nvGrpSpPr>
        <p:grpSpPr>
          <a:xfrm>
            <a:off x="1846659" y="0"/>
            <a:ext cx="8498682" cy="7872414"/>
            <a:chOff x="231990" y="1395266"/>
            <a:chExt cx="4402584" cy="4562188"/>
          </a:xfrm>
        </p:grpSpPr>
        <p:grpSp>
          <p:nvGrpSpPr>
            <p:cNvPr id="5" name="Group 4">
              <a:extLst>
                <a:ext uri="{FF2B5EF4-FFF2-40B4-BE49-F238E27FC236}">
                  <a16:creationId xmlns:a16="http://schemas.microsoft.com/office/drawing/2014/main" id="{F472C1A7-3BF0-4749-8D3C-B115ADC6A3CD}"/>
                </a:ext>
              </a:extLst>
            </p:cNvPr>
            <p:cNvGrpSpPr/>
            <p:nvPr/>
          </p:nvGrpSpPr>
          <p:grpSpPr>
            <a:xfrm>
              <a:off x="231990" y="1395266"/>
              <a:ext cx="4402584" cy="4562188"/>
              <a:chOff x="5789188" y="206363"/>
              <a:chExt cx="6663844" cy="6663844"/>
            </a:xfrm>
          </p:grpSpPr>
          <p:pic>
            <p:nvPicPr>
              <p:cNvPr id="7" name="Graphic 6" descr="Monitor">
                <a:extLst>
                  <a:ext uri="{FF2B5EF4-FFF2-40B4-BE49-F238E27FC236}">
                    <a16:creationId xmlns:a16="http://schemas.microsoft.com/office/drawing/2014/main" id="{AFD6F23C-6B35-4AEE-99A2-BFB21E33AC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188" y="206363"/>
                <a:ext cx="6663844" cy="6663844"/>
              </a:xfrm>
              <a:prstGeom prst="rect">
                <a:avLst/>
              </a:prstGeom>
            </p:spPr>
          </p:pic>
          <p:pic>
            <p:nvPicPr>
              <p:cNvPr id="8" name="Picture 7">
                <a:extLst>
                  <a:ext uri="{FF2B5EF4-FFF2-40B4-BE49-F238E27FC236}">
                    <a16:creationId xmlns:a16="http://schemas.microsoft.com/office/drawing/2014/main" id="{531D9278-EFBA-40A5-B731-2D9DFA50B9F5}"/>
                  </a:ext>
                </a:extLst>
              </p:cNvPr>
              <p:cNvPicPr>
                <a:picLocks noChangeAspect="1"/>
              </p:cNvPicPr>
              <p:nvPr/>
            </p:nvPicPr>
            <p:blipFill rotWithShape="1">
              <a:blip r:embed="rId5"/>
              <a:srcRect t="10834" r="14467" b="11809"/>
              <a:stretch/>
            </p:blipFill>
            <p:spPr>
              <a:xfrm>
                <a:off x="6734492" y="1542472"/>
                <a:ext cx="4857146" cy="3178105"/>
              </a:xfrm>
              <a:prstGeom prst="rect">
                <a:avLst/>
              </a:prstGeom>
            </p:spPr>
          </p:pic>
        </p:grpSp>
        <p:pic>
          <p:nvPicPr>
            <p:cNvPr id="6" name="Picture 5">
              <a:extLst>
                <a:ext uri="{FF2B5EF4-FFF2-40B4-BE49-F238E27FC236}">
                  <a16:creationId xmlns:a16="http://schemas.microsoft.com/office/drawing/2014/main" id="{3230A2F1-FA1D-44C6-A3FA-1603F0377BE7}"/>
                </a:ext>
              </a:extLst>
            </p:cNvPr>
            <p:cNvPicPr>
              <a:picLocks noChangeAspect="1"/>
            </p:cNvPicPr>
            <p:nvPr/>
          </p:nvPicPr>
          <p:blipFill>
            <a:blip r:embed="rId6"/>
            <a:stretch>
              <a:fillRect/>
            </a:stretch>
          </p:blipFill>
          <p:spPr>
            <a:xfrm>
              <a:off x="856521" y="2505993"/>
              <a:ext cx="3199019" cy="1747955"/>
            </a:xfrm>
            <a:prstGeom prst="rect">
              <a:avLst/>
            </a:prstGeom>
          </p:spPr>
        </p:pic>
      </p:grpSp>
      <p:sp>
        <p:nvSpPr>
          <p:cNvPr id="9" name="Rectangle 8">
            <a:extLst>
              <a:ext uri="{FF2B5EF4-FFF2-40B4-BE49-F238E27FC236}">
                <a16:creationId xmlns:a16="http://schemas.microsoft.com/office/drawing/2014/main" id="{8A8E9D04-9DF1-4BDB-8912-C7C8D0AA150F}"/>
              </a:ext>
            </a:extLst>
          </p:cNvPr>
          <p:cNvSpPr/>
          <p:nvPr/>
        </p:nvSpPr>
        <p:spPr>
          <a:xfrm>
            <a:off x="776216" y="172432"/>
            <a:ext cx="10746582" cy="8953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Narrow" panose="020B0606020202030204" pitchFamily="34" charset="0"/>
              </a:rPr>
              <a:t>The prediction behind predictive analytics</a:t>
            </a:r>
          </a:p>
        </p:txBody>
      </p:sp>
    </p:spTree>
    <p:extLst>
      <p:ext uri="{BB962C8B-B14F-4D97-AF65-F5344CB8AC3E}">
        <p14:creationId xmlns:p14="http://schemas.microsoft.com/office/powerpoint/2010/main" val="2497332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2426" y="299718"/>
            <a:ext cx="6207148" cy="769441"/>
          </a:xfrm>
          <a:prstGeom prst="rect">
            <a:avLst/>
          </a:prstGeom>
        </p:spPr>
        <p:txBody>
          <a:bodyPr wrap="none">
            <a:spAutoFit/>
          </a:bodyPr>
          <a:lstStyle/>
          <a:p>
            <a:r>
              <a:rPr lang="en-US" sz="4400" dirty="0">
                <a:latin typeface="Arial Narrow" panose="020B0606020202030204" pitchFamily="34" charset="0"/>
              </a:rPr>
              <a:t>Are you too busy to improve?</a:t>
            </a:r>
          </a:p>
        </p:txBody>
      </p:sp>
      <p:pic>
        <p:nvPicPr>
          <p:cNvPr id="5" name="Content Placeholder 12">
            <a:extLst>
              <a:ext uri="{FF2B5EF4-FFF2-40B4-BE49-F238E27FC236}">
                <a16:creationId xmlns:a16="http://schemas.microsoft.com/office/drawing/2014/main" id="{1F8443C8-4DDD-42D3-BB9D-BD5BB73881D3}"/>
              </a:ext>
            </a:extLst>
          </p:cNvPr>
          <p:cNvPicPr>
            <a:picLocks noChangeAspect="1"/>
          </p:cNvPicPr>
          <p:nvPr/>
        </p:nvPicPr>
        <p:blipFill rotWithShape="1">
          <a:blip r:embed="rId3">
            <a:extLst>
              <a:ext uri="{28A0092B-C50C-407E-A947-70E740481C1C}">
                <a14:useLocalDpi xmlns:a14="http://schemas.microsoft.com/office/drawing/2010/main" val="0"/>
              </a:ext>
            </a:extLst>
          </a:blip>
          <a:srcRect t="19738" b="10189"/>
          <a:stretch/>
        </p:blipFill>
        <p:spPr>
          <a:xfrm>
            <a:off x="1593443" y="1253246"/>
            <a:ext cx="9005114" cy="4351507"/>
          </a:xfrm>
          <a:prstGeom prst="rect">
            <a:avLst/>
          </a:prstGeom>
        </p:spPr>
      </p:pic>
    </p:spTree>
    <p:extLst>
      <p:ext uri="{BB962C8B-B14F-4D97-AF65-F5344CB8AC3E}">
        <p14:creationId xmlns:p14="http://schemas.microsoft.com/office/powerpoint/2010/main" val="390186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D96F-BE37-4C8C-BEB9-629AB776939A}"/>
              </a:ext>
            </a:extLst>
          </p:cNvPr>
          <p:cNvSpPr>
            <a:spLocks noGrp="1"/>
          </p:cNvSpPr>
          <p:nvPr>
            <p:ph type="title"/>
          </p:nvPr>
        </p:nvSpPr>
        <p:spPr>
          <a:xfrm>
            <a:off x="6759762" y="2305137"/>
            <a:ext cx="4582297" cy="3304832"/>
          </a:xfrm>
        </p:spPr>
        <p:txBody>
          <a:bodyPr>
            <a:normAutofit fontScale="90000"/>
          </a:bodyPr>
          <a:lstStyle/>
          <a:p>
            <a:pPr algn="ctr"/>
            <a:r>
              <a:rPr lang="en-US" sz="8000" b="1" dirty="0">
                <a:solidFill>
                  <a:srgbClr val="FF0000"/>
                </a:solidFill>
              </a:rPr>
              <a:t>What a pain in the bag!</a:t>
            </a:r>
          </a:p>
        </p:txBody>
      </p:sp>
      <p:sp>
        <p:nvSpPr>
          <p:cNvPr id="7" name="Title 1">
            <a:extLst>
              <a:ext uri="{FF2B5EF4-FFF2-40B4-BE49-F238E27FC236}">
                <a16:creationId xmlns:a16="http://schemas.microsoft.com/office/drawing/2014/main" id="{12D96D58-5F55-4C98-85F4-144C75187813}"/>
              </a:ext>
            </a:extLst>
          </p:cNvPr>
          <p:cNvSpPr txBox="1">
            <a:spLocks/>
          </p:cNvSpPr>
          <p:nvPr/>
        </p:nvSpPr>
        <p:spPr>
          <a:xfrm>
            <a:off x="0" y="-404384"/>
            <a:ext cx="6759762" cy="33048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a:lstStyle>
          <a:p>
            <a:pPr algn="ctr"/>
            <a:r>
              <a:rPr lang="en-US" sz="4000" dirty="0">
                <a:solidFill>
                  <a:srgbClr val="0070C0"/>
                </a:solidFill>
                <a:latin typeface="MV Boli" panose="02000500030200090000" pitchFamily="2" charset="0"/>
                <a:cs typeface="MV Boli" panose="02000500030200090000" pitchFamily="2" charset="0"/>
              </a:rPr>
              <a:t>Your fundraising pains / questions go here.  </a:t>
            </a:r>
          </a:p>
        </p:txBody>
      </p:sp>
      <p:pic>
        <p:nvPicPr>
          <p:cNvPr id="3" name="Picture 2">
            <a:extLst>
              <a:ext uri="{FF2B5EF4-FFF2-40B4-BE49-F238E27FC236}">
                <a16:creationId xmlns:a16="http://schemas.microsoft.com/office/drawing/2014/main" id="{9F8645AC-929C-4A4D-9777-95120F9CD865}"/>
              </a:ext>
            </a:extLst>
          </p:cNvPr>
          <p:cNvPicPr>
            <a:picLocks noChangeAspect="1"/>
          </p:cNvPicPr>
          <p:nvPr/>
        </p:nvPicPr>
        <p:blipFill>
          <a:blip r:embed="rId3"/>
          <a:stretch>
            <a:fillRect/>
          </a:stretch>
        </p:blipFill>
        <p:spPr>
          <a:xfrm>
            <a:off x="2109713" y="2147415"/>
            <a:ext cx="4460623" cy="4460623"/>
          </a:xfrm>
          <a:prstGeom prst="rect">
            <a:avLst/>
          </a:prstGeom>
        </p:spPr>
      </p:pic>
      <p:sp>
        <p:nvSpPr>
          <p:cNvPr id="5" name="Arrow: Curved Down 4">
            <a:extLst>
              <a:ext uri="{FF2B5EF4-FFF2-40B4-BE49-F238E27FC236}">
                <a16:creationId xmlns:a16="http://schemas.microsoft.com/office/drawing/2014/main" id="{BE1BEC06-A8EC-4822-865A-50AB162193DA}"/>
              </a:ext>
            </a:extLst>
          </p:cNvPr>
          <p:cNvSpPr/>
          <p:nvPr/>
        </p:nvSpPr>
        <p:spPr>
          <a:xfrm>
            <a:off x="2879678" y="2132433"/>
            <a:ext cx="1595371" cy="753033"/>
          </a:xfrm>
          <a:prstGeom prst="curvedDownArrow">
            <a:avLst>
              <a:gd name="adj1" fmla="val 25000"/>
              <a:gd name="adj2" fmla="val 80488"/>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5956770D-9CC5-47D5-B8D9-12FC1982DAC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84895" y="3957553"/>
            <a:ext cx="1186479" cy="789548"/>
          </a:xfrm>
          <a:prstGeom prst="rect">
            <a:avLst/>
          </a:prstGeom>
        </p:spPr>
      </p:pic>
    </p:spTree>
    <p:extLst>
      <p:ext uri="{BB962C8B-B14F-4D97-AF65-F5344CB8AC3E}">
        <p14:creationId xmlns:p14="http://schemas.microsoft.com/office/powerpoint/2010/main" val="179061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52AC6D7F-F068-4E11-BB06-F601D89BB9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414" name="Picture 6" descr="Image result for doctors orders"/>
          <p:cNvPicPr>
            <a:picLocks noChangeAspect="1" noChangeArrowheads="1"/>
          </p:cNvPicPr>
          <p:nvPr/>
        </p:nvPicPr>
        <p:blipFill rotWithShape="1">
          <a:blip r:embed="rId3">
            <a:extLst>
              <a:ext uri="{28A0092B-C50C-407E-A947-70E740481C1C}">
                <a14:useLocalDpi xmlns:a14="http://schemas.microsoft.com/office/drawing/2010/main" val="0"/>
              </a:ext>
            </a:extLst>
          </a:blip>
          <a:srcRect l="22810" r="22407"/>
          <a:stretch/>
        </p:blipFill>
        <p:spPr bwMode="auto">
          <a:xfrm>
            <a:off x="7884057" y="1449828"/>
            <a:ext cx="3796790" cy="2183138"/>
          </a:xfrm>
          <a:prstGeom prst="rect">
            <a:avLst/>
          </a:prstGeom>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1153" y="283464"/>
            <a:ext cx="5820780" cy="6291072"/>
          </a:xfrm>
        </p:spPr>
        <p:txBody>
          <a:bodyPr anchor="t">
            <a:normAutofit fontScale="92500" lnSpcReduction="10000"/>
          </a:bodyPr>
          <a:lstStyle/>
          <a:p>
            <a:pPr marL="0" indent="0" algn="ctr">
              <a:buNone/>
            </a:pPr>
            <a:r>
              <a:rPr lang="en-US" sz="3000" b="1" dirty="0">
                <a:solidFill>
                  <a:srgbClr val="C00000"/>
                </a:solidFill>
              </a:rPr>
              <a:t>Prescription for </a:t>
            </a:r>
          </a:p>
          <a:p>
            <a:pPr marL="0" indent="0" algn="ctr">
              <a:buNone/>
            </a:pPr>
            <a:r>
              <a:rPr lang="en-US" sz="3000" b="1" dirty="0">
                <a:solidFill>
                  <a:srgbClr val="C00000"/>
                </a:solidFill>
              </a:rPr>
              <a:t>Fundraising Success</a:t>
            </a:r>
          </a:p>
          <a:p>
            <a:pPr marL="512763" indent="-512763">
              <a:buFont typeface="Wingdings" panose="05000000000000000000" pitchFamily="2" charset="2"/>
              <a:buChar char="q"/>
            </a:pPr>
            <a:r>
              <a:rPr lang="en-US" sz="3400" dirty="0"/>
              <a:t>Know your Numbers!</a:t>
            </a:r>
          </a:p>
          <a:p>
            <a:pPr marL="969963" lvl="1" indent="-512763">
              <a:buFont typeface="Wingdings" panose="05000000000000000000" pitchFamily="2" charset="2"/>
              <a:buChar char="q"/>
            </a:pPr>
            <a:r>
              <a:rPr lang="en-US" sz="3000" dirty="0"/>
              <a:t>Identify the Vital Signs that are aligned with your organization’s fundraising goals.</a:t>
            </a:r>
          </a:p>
          <a:p>
            <a:pPr marL="969963" lvl="1" indent="-512763">
              <a:buFont typeface="Wingdings" panose="05000000000000000000" pitchFamily="2" charset="2"/>
              <a:buChar char="q"/>
            </a:pPr>
            <a:r>
              <a:rPr lang="en-US" sz="3000" dirty="0"/>
              <a:t>Build a Dashboard that you measures what you’re trying to move</a:t>
            </a:r>
          </a:p>
          <a:p>
            <a:pPr marL="512763" indent="-512763">
              <a:buFont typeface="Wingdings" panose="05000000000000000000" pitchFamily="2" charset="2"/>
              <a:buChar char="q"/>
            </a:pPr>
            <a:r>
              <a:rPr lang="en-US" sz="3400" dirty="0"/>
              <a:t>Develop a strategy [based on data] to cure Fundraising Pain Points.</a:t>
            </a:r>
          </a:p>
          <a:p>
            <a:pPr marL="512763" indent="-512763">
              <a:buFont typeface="Wingdings" panose="05000000000000000000" pitchFamily="2" charset="2"/>
              <a:buChar char="q"/>
            </a:pPr>
            <a:r>
              <a:rPr lang="en-US" sz="3400" dirty="0"/>
              <a:t>Using scoring to target the right donors to improve revenue and response.</a:t>
            </a:r>
          </a:p>
          <a:p>
            <a:endParaRPr lang="en-US" sz="1800" dirty="0"/>
          </a:p>
        </p:txBody>
      </p:sp>
    </p:spTree>
    <p:extLst>
      <p:ext uri="{BB962C8B-B14F-4D97-AF65-F5344CB8AC3E}">
        <p14:creationId xmlns:p14="http://schemas.microsoft.com/office/powerpoint/2010/main" val="412705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electronics&#10;&#10;Description automatically generated">
            <a:extLst>
              <a:ext uri="{FF2B5EF4-FFF2-40B4-BE49-F238E27FC236}">
                <a16:creationId xmlns:a16="http://schemas.microsoft.com/office/drawing/2014/main" id="{3176E833-3867-433C-B66A-1971FC27024C}"/>
              </a:ext>
            </a:extLst>
          </p:cNvPr>
          <p:cNvPicPr>
            <a:picLocks noChangeAspect="1"/>
          </p:cNvPicPr>
          <p:nvPr/>
        </p:nvPicPr>
        <p:blipFill rotWithShape="1">
          <a:blip r:embed="rId3">
            <a:extLst>
              <a:ext uri="{28A0092B-C50C-407E-A947-70E740481C1C}">
                <a14:useLocalDpi xmlns:a14="http://schemas.microsoft.com/office/drawing/2010/main" val="0"/>
              </a:ext>
            </a:extLst>
          </a:blip>
          <a:srcRect t="15993" r="-1" b="14935"/>
          <a:stretch/>
        </p:blipFill>
        <p:spPr>
          <a:xfrm>
            <a:off x="838200" y="-3810"/>
            <a:ext cx="9928860" cy="6858001"/>
          </a:xfrm>
          <a:prstGeom prst="rect">
            <a:avLst/>
          </a:prstGeom>
        </p:spPr>
      </p:pic>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7416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1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D358-AA41-4CF6-A82F-D5F648499A3B}"/>
              </a:ext>
            </a:extLst>
          </p:cNvPr>
          <p:cNvSpPr>
            <a:spLocks noGrp="1"/>
          </p:cNvSpPr>
          <p:nvPr>
            <p:ph type="title"/>
          </p:nvPr>
        </p:nvSpPr>
        <p:spPr>
          <a:xfrm>
            <a:off x="791980" y="735610"/>
            <a:ext cx="10515600" cy="1325563"/>
          </a:xfrm>
        </p:spPr>
        <p:txBody>
          <a:bodyPr/>
          <a:lstStyle/>
          <a:p>
            <a:r>
              <a:rPr lang="en-US" b="1" dirty="0"/>
              <a:t>The Data Spend</a:t>
            </a:r>
          </a:p>
        </p:txBody>
      </p:sp>
      <p:pic>
        <p:nvPicPr>
          <p:cNvPr id="5" name="Picture 4" descr="A close up of a logo&#10;&#10;Description automatically generated">
            <a:extLst>
              <a:ext uri="{FF2B5EF4-FFF2-40B4-BE49-F238E27FC236}">
                <a16:creationId xmlns:a16="http://schemas.microsoft.com/office/drawing/2014/main" id="{6AECA5BE-B653-4287-9A28-56BB47DD8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406" y="200051"/>
            <a:ext cx="7742594" cy="4351338"/>
          </a:xfrm>
          <a:prstGeom prst="rect">
            <a:avLst/>
          </a:prstGeom>
        </p:spPr>
      </p:pic>
      <p:sp>
        <p:nvSpPr>
          <p:cNvPr id="3" name="Content Placeholder 2">
            <a:extLst>
              <a:ext uri="{FF2B5EF4-FFF2-40B4-BE49-F238E27FC236}">
                <a16:creationId xmlns:a16="http://schemas.microsoft.com/office/drawing/2014/main" id="{EBDC41A5-816C-4931-84B1-F265833C6368}"/>
              </a:ext>
            </a:extLst>
          </p:cNvPr>
          <p:cNvSpPr>
            <a:spLocks noGrp="1"/>
          </p:cNvSpPr>
          <p:nvPr>
            <p:ph idx="1"/>
          </p:nvPr>
        </p:nvSpPr>
        <p:spPr>
          <a:xfrm>
            <a:off x="547141" y="2061173"/>
            <a:ext cx="5299023" cy="4351338"/>
          </a:xfrm>
        </p:spPr>
        <p:txBody>
          <a:bodyPr/>
          <a:lstStyle/>
          <a:p>
            <a:r>
              <a:rPr lang="en-US" dirty="0"/>
              <a:t>$4.3 billion – supporting data integration, processing, and hygiene</a:t>
            </a:r>
          </a:p>
          <a:p>
            <a:r>
              <a:rPr lang="en-US" dirty="0"/>
              <a:t>$4.2 billion – hosting and management solutions</a:t>
            </a:r>
          </a:p>
          <a:p>
            <a:r>
              <a:rPr lang="en-US" dirty="0"/>
              <a:t>$1.63 billion – analytics, modeling, and segmentation solutions</a:t>
            </a:r>
          </a:p>
        </p:txBody>
      </p:sp>
      <p:sp>
        <p:nvSpPr>
          <p:cNvPr id="6" name="Content Placeholder 2">
            <a:extLst>
              <a:ext uri="{FF2B5EF4-FFF2-40B4-BE49-F238E27FC236}">
                <a16:creationId xmlns:a16="http://schemas.microsoft.com/office/drawing/2014/main" id="{357F55A4-807B-4B49-AABE-9F73D4073B0F}"/>
              </a:ext>
            </a:extLst>
          </p:cNvPr>
          <p:cNvSpPr txBox="1">
            <a:spLocks/>
          </p:cNvSpPr>
          <p:nvPr/>
        </p:nvSpPr>
        <p:spPr>
          <a:xfrm>
            <a:off x="1046815" y="6327177"/>
            <a:ext cx="5299023" cy="44252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Data source:  DMA  and IAB DATA Center of Excellence </a:t>
            </a:r>
          </a:p>
        </p:txBody>
      </p:sp>
    </p:spTree>
    <p:extLst>
      <p:ext uri="{BB962C8B-B14F-4D97-AF65-F5344CB8AC3E}">
        <p14:creationId xmlns:p14="http://schemas.microsoft.com/office/powerpoint/2010/main" val="3094158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24B2FB-5DEA-4796-A53F-080280FA5F36}"/>
              </a:ext>
            </a:extLst>
          </p:cNvPr>
          <p:cNvPicPr>
            <a:picLocks noChangeAspect="1"/>
          </p:cNvPicPr>
          <p:nvPr/>
        </p:nvPicPr>
        <p:blipFill>
          <a:blip r:embed="rId3"/>
          <a:stretch>
            <a:fillRect/>
          </a:stretch>
        </p:blipFill>
        <p:spPr>
          <a:xfrm>
            <a:off x="87220" y="-607130"/>
            <a:ext cx="12017560" cy="7764933"/>
          </a:xfrm>
          <a:prstGeom prst="rect">
            <a:avLst/>
          </a:prstGeom>
        </p:spPr>
      </p:pic>
    </p:spTree>
    <p:extLst>
      <p:ext uri="{BB962C8B-B14F-4D97-AF65-F5344CB8AC3E}">
        <p14:creationId xmlns:p14="http://schemas.microsoft.com/office/powerpoint/2010/main" val="1931848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2AE1ED-C44E-47C1-9B71-CE426670EF5C}"/>
              </a:ext>
            </a:extLst>
          </p:cNvPr>
          <p:cNvPicPr>
            <a:picLocks noChangeAspect="1"/>
          </p:cNvPicPr>
          <p:nvPr/>
        </p:nvPicPr>
        <p:blipFill>
          <a:blip r:embed="rId3"/>
          <a:stretch>
            <a:fillRect/>
          </a:stretch>
        </p:blipFill>
        <p:spPr>
          <a:xfrm>
            <a:off x="803578" y="0"/>
            <a:ext cx="10584843" cy="6715593"/>
          </a:xfrm>
          <a:prstGeom prst="rect">
            <a:avLst/>
          </a:prstGeom>
        </p:spPr>
      </p:pic>
      <p:sp>
        <p:nvSpPr>
          <p:cNvPr id="10" name="Content Placeholder 2">
            <a:extLst>
              <a:ext uri="{FF2B5EF4-FFF2-40B4-BE49-F238E27FC236}">
                <a16:creationId xmlns:a16="http://schemas.microsoft.com/office/drawing/2014/main" id="{55AF4611-F9A4-4BB3-AF05-45C45ECFD1EA}"/>
              </a:ext>
            </a:extLst>
          </p:cNvPr>
          <p:cNvSpPr txBox="1">
            <a:spLocks/>
          </p:cNvSpPr>
          <p:nvPr/>
        </p:nvSpPr>
        <p:spPr>
          <a:xfrm>
            <a:off x="1031824" y="6494332"/>
            <a:ext cx="5299023" cy="442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Data source:  FEP 2018 Annual Report</a:t>
            </a:r>
          </a:p>
        </p:txBody>
      </p:sp>
      <p:pic>
        <p:nvPicPr>
          <p:cNvPr id="11" name="Picture 10">
            <a:extLst>
              <a:ext uri="{FF2B5EF4-FFF2-40B4-BE49-F238E27FC236}">
                <a16:creationId xmlns:a16="http://schemas.microsoft.com/office/drawing/2014/main" id="{1278B87A-1017-4C46-A6EC-E019DFC6FC30}"/>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04834" y="52438"/>
            <a:ext cx="1816824" cy="1816824"/>
          </a:xfrm>
          <a:prstGeom prst="rect">
            <a:avLst/>
          </a:prstGeom>
        </p:spPr>
      </p:pic>
    </p:spTree>
    <p:extLst>
      <p:ext uri="{BB962C8B-B14F-4D97-AF65-F5344CB8AC3E}">
        <p14:creationId xmlns:p14="http://schemas.microsoft.com/office/powerpoint/2010/main" val="322848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1C0527A-D9FF-4D29-B00B-99E6C621D0B4}"/>
              </a:ext>
            </a:extLst>
          </p:cNvPr>
          <p:cNvGraphicFramePr>
            <a:graphicFrameLocks noChangeAspect="1"/>
          </p:cNvGraphicFramePr>
          <p:nvPr>
            <p:extLst>
              <p:ext uri="{D42A27DB-BD31-4B8C-83A1-F6EECF244321}">
                <p14:modId xmlns:p14="http://schemas.microsoft.com/office/powerpoint/2010/main" val="2815590509"/>
              </p:ext>
            </p:extLst>
          </p:nvPr>
        </p:nvGraphicFramePr>
        <p:xfrm>
          <a:off x="0" y="0"/>
          <a:ext cx="10346496" cy="6619455"/>
        </p:xfrm>
        <a:graphic>
          <a:graphicData uri="http://schemas.openxmlformats.org/presentationml/2006/ole">
            <mc:AlternateContent xmlns:mc="http://schemas.openxmlformats.org/markup-compatibility/2006">
              <mc:Choice xmlns:v="urn:schemas-microsoft-com:vml" Requires="v">
                <p:oleObj spid="_x0000_s2084" name="Worksheet" r:id="rId4" imgW="4565620" imgH="2920868" progId="Excel.Sheet.12">
                  <p:link updateAutomatic="1"/>
                </p:oleObj>
              </mc:Choice>
              <mc:Fallback>
                <p:oleObj name="Worksheet" r:id="rId4" imgW="4565620" imgH="2920868" progId="Excel.Sheet.12">
                  <p:link updateAutomatic="1"/>
                  <p:pic>
                    <p:nvPicPr>
                      <p:cNvPr id="0" name=""/>
                      <p:cNvPicPr/>
                      <p:nvPr/>
                    </p:nvPicPr>
                    <p:blipFill>
                      <a:blip r:embed="rId5"/>
                      <a:stretch>
                        <a:fillRect/>
                      </a:stretch>
                    </p:blipFill>
                    <p:spPr>
                      <a:xfrm>
                        <a:off x="0" y="0"/>
                        <a:ext cx="10346496" cy="6619455"/>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A7ADCFC5-DAE5-4EF9-B2EF-E12B275F2103}"/>
              </a:ext>
            </a:extLst>
          </p:cNvPr>
          <p:cNvSpPr txBox="1">
            <a:spLocks/>
          </p:cNvSpPr>
          <p:nvPr/>
        </p:nvSpPr>
        <p:spPr>
          <a:xfrm>
            <a:off x="267326" y="6415479"/>
            <a:ext cx="5299023" cy="442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Data source:  FEP 2018 Annual Report</a:t>
            </a:r>
          </a:p>
        </p:txBody>
      </p:sp>
      <p:pic>
        <p:nvPicPr>
          <p:cNvPr id="6" name="Picture 5">
            <a:extLst>
              <a:ext uri="{FF2B5EF4-FFF2-40B4-BE49-F238E27FC236}">
                <a16:creationId xmlns:a16="http://schemas.microsoft.com/office/drawing/2014/main" id="{C45D24BE-2456-4CCC-AC2E-050202BDED5C}"/>
              </a:ext>
            </a:extLst>
          </p:cNvPr>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0" y="446558"/>
            <a:ext cx="1496543" cy="1496543"/>
          </a:xfrm>
          <a:prstGeom prst="rect">
            <a:avLst/>
          </a:prstGeom>
        </p:spPr>
      </p:pic>
    </p:spTree>
    <p:extLst>
      <p:ext uri="{BB962C8B-B14F-4D97-AF65-F5344CB8AC3E}">
        <p14:creationId xmlns:p14="http://schemas.microsoft.com/office/powerpoint/2010/main" val="125870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3505201" y="1274621"/>
            <a:ext cx="5000625" cy="5210177"/>
            <a:chOff x="2819400" y="914398"/>
            <a:chExt cx="5000625" cy="5210177"/>
          </a:xfrm>
        </p:grpSpPr>
        <p:pic>
          <p:nvPicPr>
            <p:cNvPr id="3" name="Picture 1"/>
            <p:cNvPicPr>
              <a:picLocks noChangeAspect="1" noChangeArrowheads="1"/>
            </p:cNvPicPr>
            <p:nvPr/>
          </p:nvPicPr>
          <p:blipFill rotWithShape="1">
            <a:blip r:embed="rId3" cstate="print"/>
            <a:srcRect t="1441"/>
            <a:stretch/>
          </p:blipFill>
          <p:spPr bwMode="auto">
            <a:xfrm>
              <a:off x="2819400" y="914398"/>
              <a:ext cx="5000625" cy="5210177"/>
            </a:xfrm>
            <a:prstGeom prst="rect">
              <a:avLst/>
            </a:prstGeom>
            <a:noFill/>
            <a:ln w="9525">
              <a:noFill/>
              <a:miter lim="800000"/>
              <a:headEnd/>
              <a:tailEnd/>
            </a:ln>
          </p:spPr>
        </p:pic>
        <p:sp>
          <p:nvSpPr>
            <p:cNvPr id="4" name="Oval 3"/>
            <p:cNvSpPr/>
            <p:nvPr/>
          </p:nvSpPr>
          <p:spPr>
            <a:xfrm>
              <a:off x="4724400" y="4267200"/>
              <a:ext cx="321733" cy="3048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b="1" dirty="0">
                <a:latin typeface="Arial Narrow" panose="020B0606020202030204" pitchFamily="34" charset="0"/>
              </a:endParaRPr>
            </a:p>
          </p:txBody>
        </p:sp>
        <p:sp>
          <p:nvSpPr>
            <p:cNvPr id="5" name="Oval 4"/>
            <p:cNvSpPr/>
            <p:nvPr/>
          </p:nvSpPr>
          <p:spPr>
            <a:xfrm>
              <a:off x="5257800" y="1295400"/>
              <a:ext cx="321733" cy="304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000" b="1" dirty="0">
                <a:latin typeface="Arial Narrow" panose="020B0606020202030204" pitchFamily="34" charset="0"/>
              </a:endParaRPr>
            </a:p>
          </p:txBody>
        </p:sp>
        <p:sp>
          <p:nvSpPr>
            <p:cNvPr id="6" name="Oval 5"/>
            <p:cNvSpPr/>
            <p:nvPr/>
          </p:nvSpPr>
          <p:spPr>
            <a:xfrm>
              <a:off x="5181600" y="2209800"/>
              <a:ext cx="321733" cy="3048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b="1" dirty="0">
                <a:latin typeface="Arial Narrow" panose="020B0606020202030204" pitchFamily="34" charset="0"/>
              </a:endParaRPr>
            </a:p>
          </p:txBody>
        </p:sp>
        <p:sp>
          <p:nvSpPr>
            <p:cNvPr id="7" name="Oval 6"/>
            <p:cNvSpPr/>
            <p:nvPr/>
          </p:nvSpPr>
          <p:spPr>
            <a:xfrm>
              <a:off x="4953000" y="1752600"/>
              <a:ext cx="321733" cy="3048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b="1" dirty="0">
                <a:latin typeface="Arial Narrow" panose="020B0606020202030204" pitchFamily="34" charset="0"/>
              </a:endParaRPr>
            </a:p>
          </p:txBody>
        </p:sp>
        <p:sp>
          <p:nvSpPr>
            <p:cNvPr id="8" name="Oval 7"/>
            <p:cNvSpPr/>
            <p:nvPr/>
          </p:nvSpPr>
          <p:spPr>
            <a:xfrm>
              <a:off x="5486400" y="2971800"/>
              <a:ext cx="321733" cy="3048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000" b="1" dirty="0">
                <a:latin typeface="Arial Narrow" panose="020B0606020202030204" pitchFamily="34" charset="0"/>
              </a:endParaRPr>
            </a:p>
          </p:txBody>
        </p:sp>
        <p:sp>
          <p:nvSpPr>
            <p:cNvPr id="9" name="Oval 8"/>
            <p:cNvSpPr/>
            <p:nvPr/>
          </p:nvSpPr>
          <p:spPr>
            <a:xfrm>
              <a:off x="4800600" y="3200400"/>
              <a:ext cx="321733" cy="304800"/>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000" b="1" dirty="0">
                <a:latin typeface="Arial Narrow" panose="020B0606020202030204" pitchFamily="34" charset="0"/>
              </a:endParaRPr>
            </a:p>
          </p:txBody>
        </p:sp>
        <p:sp>
          <p:nvSpPr>
            <p:cNvPr id="10" name="Oval 9"/>
            <p:cNvSpPr/>
            <p:nvPr/>
          </p:nvSpPr>
          <p:spPr>
            <a:xfrm>
              <a:off x="5562600" y="1828800"/>
              <a:ext cx="321733"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b="1" dirty="0">
                <a:latin typeface="Arial Narrow" panose="020B0606020202030204" pitchFamily="34" charset="0"/>
              </a:endParaRPr>
            </a:p>
          </p:txBody>
        </p:sp>
      </p:grpSp>
      <p:sp>
        <p:nvSpPr>
          <p:cNvPr id="11" name="Text Box 13"/>
          <p:cNvSpPr txBox="1">
            <a:spLocks noChangeArrowheads="1"/>
          </p:cNvSpPr>
          <p:nvPr/>
        </p:nvSpPr>
        <p:spPr bwMode="auto">
          <a:xfrm>
            <a:off x="328613" y="201407"/>
            <a:ext cx="8705853" cy="707886"/>
          </a:xfrm>
          <a:prstGeom prst="rect">
            <a:avLst/>
          </a:prstGeom>
          <a:noFill/>
          <a:ln w="9525">
            <a:noFill/>
            <a:miter lim="800000"/>
            <a:headEnd/>
            <a:tailEnd/>
          </a:ln>
        </p:spPr>
        <p:txBody>
          <a:bodyPr wrap="square">
            <a:spAutoFit/>
          </a:bodyPr>
          <a:lstStyle/>
          <a:p>
            <a:r>
              <a:rPr lang="en-US" sz="4000" b="1" dirty="0">
                <a:solidFill>
                  <a:schemeClr val="bg1"/>
                </a:solidFill>
                <a:latin typeface="Arial Narrow" panose="020B0606020202030204" pitchFamily="34" charset="0"/>
              </a:rPr>
              <a:t>Where is your Fundraising Pain Point?</a:t>
            </a:r>
          </a:p>
        </p:txBody>
      </p:sp>
      <p:sp>
        <p:nvSpPr>
          <p:cNvPr id="12" name="Oval 11"/>
          <p:cNvSpPr/>
          <p:nvPr/>
        </p:nvSpPr>
        <p:spPr>
          <a:xfrm>
            <a:off x="3429000" y="4703622"/>
            <a:ext cx="1447800" cy="1371600"/>
          </a:xfrm>
          <a:prstGeom prst="ellipse">
            <a:avLst/>
          </a:prstGeom>
          <a:solidFill>
            <a:srgbClr val="FF6600"/>
          </a:solidFill>
        </p:spPr>
        <p:style>
          <a:lnRef idx="0">
            <a:schemeClr val="accent6"/>
          </a:lnRef>
          <a:fillRef idx="3">
            <a:schemeClr val="accent6"/>
          </a:fillRef>
          <a:effectRef idx="3">
            <a:schemeClr val="accent6"/>
          </a:effectRef>
          <a:fontRef idx="minor">
            <a:schemeClr val="lt1"/>
          </a:fontRef>
        </p:style>
        <p:txBody>
          <a:bodyPr lIns="0" rIns="0" rtlCol="0" anchor="ctr"/>
          <a:lstStyle/>
          <a:p>
            <a:pPr algn="ctr"/>
            <a:r>
              <a:rPr lang="en-US" sz="2000" b="1" dirty="0">
                <a:latin typeface="Arial Narrow" panose="020B0606020202030204" pitchFamily="34" charset="0"/>
              </a:rPr>
              <a:t>Mid Level Upgrade</a:t>
            </a:r>
          </a:p>
        </p:txBody>
      </p:sp>
      <p:sp>
        <p:nvSpPr>
          <p:cNvPr id="13" name="Oval 12"/>
          <p:cNvSpPr/>
          <p:nvPr/>
        </p:nvSpPr>
        <p:spPr>
          <a:xfrm>
            <a:off x="7838404" y="2570023"/>
            <a:ext cx="1752600" cy="1676400"/>
          </a:xfrm>
          <a:prstGeom prst="ellipse">
            <a:avLst/>
          </a:prstGeom>
          <a:solidFill>
            <a:srgbClr val="C00000"/>
          </a:solidFill>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2000" b="1" dirty="0">
                <a:latin typeface="Arial Narrow" panose="020B0606020202030204" pitchFamily="34" charset="0"/>
              </a:rPr>
              <a:t>Retention</a:t>
            </a:r>
          </a:p>
        </p:txBody>
      </p:sp>
      <p:sp>
        <p:nvSpPr>
          <p:cNvPr id="14" name="Oval 13"/>
          <p:cNvSpPr/>
          <p:nvPr/>
        </p:nvSpPr>
        <p:spPr>
          <a:xfrm>
            <a:off x="1990727" y="3501741"/>
            <a:ext cx="1447800" cy="1371600"/>
          </a:xfrm>
          <a:prstGeom prst="ellipse">
            <a:avLst/>
          </a:prstGeom>
          <a:solidFill>
            <a:schemeClr val="tx1">
              <a:lumMod val="85000"/>
              <a:lumOff val="15000"/>
            </a:schemeClr>
          </a:solidFill>
          <a:ln>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latin typeface="Arial Narrow" panose="020B0606020202030204" pitchFamily="34" charset="0"/>
              </a:rPr>
              <a:t>Reduce Costs</a:t>
            </a:r>
          </a:p>
        </p:txBody>
      </p:sp>
      <p:sp>
        <p:nvSpPr>
          <p:cNvPr id="15" name="Oval 14"/>
          <p:cNvSpPr/>
          <p:nvPr/>
        </p:nvSpPr>
        <p:spPr>
          <a:xfrm>
            <a:off x="7858127" y="588821"/>
            <a:ext cx="1447800" cy="1371600"/>
          </a:xfrm>
          <a:prstGeom prst="ellipse">
            <a:avLst/>
          </a:prstGeom>
          <a:solidFill>
            <a:srgbClr val="FFC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a:solidFill>
                  <a:schemeClr val="tx1"/>
                </a:solidFill>
                <a:latin typeface="Arial Narrow" panose="020B0606020202030204" pitchFamily="34" charset="0"/>
              </a:rPr>
              <a:t>Monthly Givers</a:t>
            </a:r>
          </a:p>
        </p:txBody>
      </p:sp>
      <p:sp>
        <p:nvSpPr>
          <p:cNvPr id="16" name="Oval 15"/>
          <p:cNvSpPr/>
          <p:nvPr/>
        </p:nvSpPr>
        <p:spPr>
          <a:xfrm>
            <a:off x="1524000" y="1274621"/>
            <a:ext cx="2057400" cy="1882447"/>
          </a:xfrm>
          <a:prstGeom prst="ellipse">
            <a:avLst/>
          </a:prstGeom>
          <a:solidFill>
            <a:srgbClr val="CC0066"/>
          </a:solidFill>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US" sz="2000" b="1" dirty="0">
                <a:latin typeface="Arial Narrow" panose="020B0606020202030204" pitchFamily="34" charset="0"/>
              </a:rPr>
              <a:t>Lapsed Donor Reactivation</a:t>
            </a:r>
          </a:p>
        </p:txBody>
      </p:sp>
      <p:sp>
        <p:nvSpPr>
          <p:cNvPr id="17" name="Oval 16"/>
          <p:cNvSpPr/>
          <p:nvPr/>
        </p:nvSpPr>
        <p:spPr>
          <a:xfrm>
            <a:off x="7458077" y="4779823"/>
            <a:ext cx="1447800" cy="1371600"/>
          </a:xfrm>
          <a:prstGeom prst="ellipse">
            <a:avLst/>
          </a:prstGeom>
          <a:solidFill>
            <a:srgbClr val="11BFAA"/>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solidFill>
                  <a:schemeClr val="tx1"/>
                </a:solidFill>
                <a:latin typeface="Arial Narrow" panose="020B0606020202030204" pitchFamily="34" charset="0"/>
              </a:rPr>
              <a:t>Planned Gifts</a:t>
            </a:r>
          </a:p>
        </p:txBody>
      </p:sp>
      <p:sp>
        <p:nvSpPr>
          <p:cNvPr id="18" name="Oval 17"/>
          <p:cNvSpPr/>
          <p:nvPr/>
        </p:nvSpPr>
        <p:spPr>
          <a:xfrm>
            <a:off x="4275667" y="2534268"/>
            <a:ext cx="1447800" cy="13716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latin typeface="Arial Narrow" panose="020B0606020202030204" pitchFamily="34" charset="0"/>
              </a:rPr>
              <a:t>Major Donors</a:t>
            </a:r>
          </a:p>
        </p:txBody>
      </p:sp>
      <p:sp>
        <p:nvSpPr>
          <p:cNvPr id="19" name="Oval 18">
            <a:extLst>
              <a:ext uri="{FF2B5EF4-FFF2-40B4-BE49-F238E27FC236}">
                <a16:creationId xmlns:a16="http://schemas.microsoft.com/office/drawing/2014/main" id="{6B5CB684-9490-460A-9C1A-A4710DF6EB08}"/>
              </a:ext>
            </a:extLst>
          </p:cNvPr>
          <p:cNvSpPr/>
          <p:nvPr/>
        </p:nvSpPr>
        <p:spPr>
          <a:xfrm>
            <a:off x="9931258" y="1480668"/>
            <a:ext cx="1752600" cy="1676400"/>
          </a:xfrm>
          <a:prstGeom prst="ellipse">
            <a:avLst/>
          </a:prstGeom>
          <a:solidFill>
            <a:srgbClr val="0070C0"/>
          </a:solidFill>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2000" b="1" dirty="0">
                <a:latin typeface="Arial Narrow" panose="020B0606020202030204" pitchFamily="34" charset="0"/>
              </a:rPr>
              <a:t>Actionable Reporting</a:t>
            </a:r>
          </a:p>
        </p:txBody>
      </p:sp>
    </p:spTree>
    <p:extLst>
      <p:ext uri="{BB962C8B-B14F-4D97-AF65-F5344CB8AC3E}">
        <p14:creationId xmlns:p14="http://schemas.microsoft.com/office/powerpoint/2010/main" val="10609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000"/>
                            </p:stCondLst>
                            <p:childTnLst>
                              <p:par>
                                <p:cTn id="23" presetID="6"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par>
                          <p:cTn id="26" fill="hold">
                            <p:stCondLst>
                              <p:cond delay="4000"/>
                            </p:stCondLst>
                            <p:childTnLst>
                              <p:par>
                                <p:cTn id="27" presetID="21"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2)">
                                      <p:cBhvr>
                                        <p:cTn id="29" dur="1000"/>
                                        <p:tgtEl>
                                          <p:spTgt spid="16"/>
                                        </p:tgtEl>
                                      </p:cBhvr>
                                    </p:animEffect>
                                  </p:childTnLst>
                                </p:cTn>
                              </p:par>
                            </p:childTnLst>
                          </p:cTn>
                        </p:par>
                        <p:par>
                          <p:cTn id="30" fill="hold">
                            <p:stCondLst>
                              <p:cond delay="5000"/>
                            </p:stCondLst>
                            <p:childTnLst>
                              <p:par>
                                <p:cTn id="31" presetID="16" presetClass="entr" presetSubtype="2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par>
                          <p:cTn id="34" fill="hold">
                            <p:stCondLst>
                              <p:cond delay="5500"/>
                            </p:stCondLst>
                            <p:childTnLst>
                              <p:par>
                                <p:cTn id="35" presetID="1"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72" y="161570"/>
            <a:ext cx="10515600" cy="844243"/>
          </a:xfrm>
        </p:spPr>
        <p:txBody>
          <a:bodyPr/>
          <a:lstStyle/>
          <a:p>
            <a:r>
              <a:rPr lang="en-US" dirty="0"/>
              <a:t>Most common fundraising pain points</a:t>
            </a:r>
          </a:p>
        </p:txBody>
      </p:sp>
      <p:sp>
        <p:nvSpPr>
          <p:cNvPr id="4" name="Rectangular Callout 3"/>
          <p:cNvSpPr/>
          <p:nvPr/>
        </p:nvSpPr>
        <p:spPr>
          <a:xfrm>
            <a:off x="651386" y="1099884"/>
            <a:ext cx="2652251" cy="2143432"/>
          </a:xfrm>
          <a:prstGeom prst="wedgeRectCallout">
            <a:avLst>
              <a:gd name="adj1" fmla="val -28989"/>
              <a:gd name="adj2" fmla="val 7809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6020202030204" pitchFamily="34" charset="0"/>
              </a:rPr>
              <a:t>Donor file is shrinking.</a:t>
            </a:r>
          </a:p>
        </p:txBody>
      </p:sp>
      <p:sp>
        <p:nvSpPr>
          <p:cNvPr id="5" name="Rectangular Callout 4"/>
          <p:cNvSpPr/>
          <p:nvPr/>
        </p:nvSpPr>
        <p:spPr>
          <a:xfrm>
            <a:off x="4651888" y="1208039"/>
            <a:ext cx="2524432" cy="2035277"/>
          </a:xfrm>
          <a:prstGeom prst="wedgeRect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6020202030204" pitchFamily="34" charset="0"/>
              </a:rPr>
              <a:t>Lack of a mid-level donor program.</a:t>
            </a:r>
          </a:p>
        </p:txBody>
      </p:sp>
      <p:sp>
        <p:nvSpPr>
          <p:cNvPr id="6" name="Rectangular Callout 5"/>
          <p:cNvSpPr/>
          <p:nvPr/>
        </p:nvSpPr>
        <p:spPr>
          <a:xfrm>
            <a:off x="8792497" y="1158878"/>
            <a:ext cx="2966883" cy="2659624"/>
          </a:xfrm>
          <a:prstGeom prst="wedgeRectCallout">
            <a:avLst>
              <a:gd name="adj1" fmla="val -72826"/>
              <a:gd name="adj2" fmla="val 225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01638" algn="l"/>
              </a:tabLst>
            </a:pPr>
            <a:r>
              <a:rPr lang="en-US" sz="3200" b="1" dirty="0">
                <a:latin typeface="Arial Narrow" panose="020B0606020202030204" pitchFamily="34" charset="0"/>
              </a:rPr>
              <a:t>Mailing too much.  Need to cut costs and improve net revenue.</a:t>
            </a:r>
          </a:p>
        </p:txBody>
      </p:sp>
      <p:sp>
        <p:nvSpPr>
          <p:cNvPr id="7" name="Rectangular Callout 6"/>
          <p:cNvSpPr/>
          <p:nvPr/>
        </p:nvSpPr>
        <p:spPr>
          <a:xfrm>
            <a:off x="4906297" y="3818502"/>
            <a:ext cx="2968112" cy="2661854"/>
          </a:xfrm>
          <a:prstGeom prst="wedgeRectCallout">
            <a:avLst>
              <a:gd name="adj1" fmla="val 17914"/>
              <a:gd name="adj2" fmla="val -6200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6020202030204" pitchFamily="34" charset="0"/>
              </a:rPr>
              <a:t>Access to Actionable Reports / Dashboard</a:t>
            </a:r>
          </a:p>
        </p:txBody>
      </p:sp>
      <p:sp>
        <p:nvSpPr>
          <p:cNvPr id="8" name="Rectangular Callout 7"/>
          <p:cNvSpPr/>
          <p:nvPr/>
        </p:nvSpPr>
        <p:spPr>
          <a:xfrm>
            <a:off x="1453947" y="3818502"/>
            <a:ext cx="3062747" cy="2431255"/>
          </a:xfrm>
          <a:prstGeom prst="wedgeRectCallout">
            <a:avLst>
              <a:gd name="adj1" fmla="val -22354"/>
              <a:gd name="adj2" fmla="val 76137"/>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6020202030204" pitchFamily="34" charset="0"/>
              </a:rPr>
              <a:t>Lapsed donor reactivation rates are declining.</a:t>
            </a:r>
          </a:p>
        </p:txBody>
      </p:sp>
      <p:sp>
        <p:nvSpPr>
          <p:cNvPr id="9" name="Rectangular Callout 6">
            <a:extLst>
              <a:ext uri="{FF2B5EF4-FFF2-40B4-BE49-F238E27FC236}">
                <a16:creationId xmlns:a16="http://schemas.microsoft.com/office/drawing/2014/main" id="{7DC2EE70-1D77-465A-9C0D-BD625F98BC1E}"/>
              </a:ext>
            </a:extLst>
          </p:cNvPr>
          <p:cNvSpPr/>
          <p:nvPr/>
        </p:nvSpPr>
        <p:spPr>
          <a:xfrm>
            <a:off x="8944897" y="4186976"/>
            <a:ext cx="2968112" cy="2661854"/>
          </a:xfrm>
          <a:prstGeom prst="wedgeRectCallout">
            <a:avLst>
              <a:gd name="adj1" fmla="val 72790"/>
              <a:gd name="adj2" fmla="val -2014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Narrow" panose="020B0606020202030204" pitchFamily="34" charset="0"/>
              </a:rPr>
              <a:t>Very dependent on major donors.  Lack of an upgrade strategy.</a:t>
            </a:r>
          </a:p>
        </p:txBody>
      </p:sp>
    </p:spTree>
    <p:extLst>
      <p:ext uri="{BB962C8B-B14F-4D97-AF65-F5344CB8AC3E}">
        <p14:creationId xmlns:p14="http://schemas.microsoft.com/office/powerpoint/2010/main" val="71302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733</Words>
  <Application>Microsoft Office PowerPoint</Application>
  <PresentationFormat>Widescreen</PresentationFormat>
  <Paragraphs>113</Paragraphs>
  <Slides>28</Slides>
  <Notes>28</Notes>
  <HiddenSlides>0</HiddenSlides>
  <MMClips>0</MMClips>
  <ScaleCrop>false</ScaleCrop>
  <HeadingPairs>
    <vt:vector size="8" baseType="variant">
      <vt:variant>
        <vt:lpstr>Fonts Used</vt:lpstr>
      </vt:variant>
      <vt:variant>
        <vt:i4>6</vt:i4>
      </vt:variant>
      <vt:variant>
        <vt:lpstr>Theme</vt:lpstr>
      </vt:variant>
      <vt:variant>
        <vt:i4>1</vt:i4>
      </vt:variant>
      <vt:variant>
        <vt:lpstr>Links</vt:lpstr>
      </vt:variant>
      <vt:variant>
        <vt:i4>1</vt:i4>
      </vt:variant>
      <vt:variant>
        <vt:lpstr>Slide Titles</vt:lpstr>
      </vt:variant>
      <vt:variant>
        <vt:i4>28</vt:i4>
      </vt:variant>
    </vt:vector>
  </HeadingPairs>
  <TitlesOfParts>
    <vt:vector size="36" baseType="lpstr">
      <vt:lpstr>Arial</vt:lpstr>
      <vt:lpstr>Arial Narrow</vt:lpstr>
      <vt:lpstr>Arial Nova</vt:lpstr>
      <vt:lpstr>Calibri</vt:lpstr>
      <vt:lpstr>MV Boli</vt:lpstr>
      <vt:lpstr>Wingdings</vt:lpstr>
      <vt:lpstr>Office Theme</vt:lpstr>
      <vt:lpstr>file:///C:\Users\Caity\DonorTrends\Marketing\Campaigns\Analytic%20Clinic\Analytic%20Clinic%20Workshops\Book1!Sheet1!%5bBook1%5dSheet1%20Chart%206</vt:lpstr>
      <vt:lpstr>PowerPoint Presentation</vt:lpstr>
      <vt:lpstr>PowerPoint Presentation</vt:lpstr>
      <vt:lpstr>PowerPoint Presentation</vt:lpstr>
      <vt:lpstr>The Data Spend</vt:lpstr>
      <vt:lpstr>PowerPoint Presentation</vt:lpstr>
      <vt:lpstr>PowerPoint Presentation</vt:lpstr>
      <vt:lpstr>PowerPoint Presentation</vt:lpstr>
      <vt:lpstr>PowerPoint Presentation</vt:lpstr>
      <vt:lpstr>Most common fundraising pain points</vt:lpstr>
      <vt:lpstr>PowerPoint Presentation</vt:lpstr>
      <vt:lpstr>PowerPoint Presentation</vt:lpstr>
      <vt:lpstr>Are we winning?</vt:lpstr>
      <vt:lpstr>PowerPoint Presentation</vt:lpstr>
      <vt:lpstr>Build Your Scoreboard </vt:lpstr>
      <vt:lpstr>PowerPoint Presentation</vt:lpstr>
      <vt:lpstr>PowerPoint Presentation</vt:lpstr>
      <vt:lpstr>PowerPoint Presentation</vt:lpstr>
      <vt:lpstr>PowerPoint Presentation</vt:lpstr>
      <vt:lpstr>Moneyballing Fundraising</vt:lpstr>
      <vt:lpstr>Fear of Change</vt:lpstr>
      <vt:lpstr>PowerPoint Presentation</vt:lpstr>
      <vt:lpstr>Value of Data</vt:lpstr>
      <vt:lpstr>PowerPoint Presentation</vt:lpstr>
      <vt:lpstr>PowerPoint Presentation</vt:lpstr>
      <vt:lpstr>PowerPoint Presentation</vt:lpstr>
      <vt:lpstr>PowerPoint Presentation</vt:lpstr>
      <vt:lpstr>What a pain in the bag!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Caity Craver</dc:creator>
  <cp:lastModifiedBy>Donna Tschiffely</cp:lastModifiedBy>
  <cp:revision>15</cp:revision>
  <cp:lastPrinted>2019-05-07T15:41:16Z</cp:lastPrinted>
  <dcterms:created xsi:type="dcterms:W3CDTF">2019-05-07T11:30:44Z</dcterms:created>
  <dcterms:modified xsi:type="dcterms:W3CDTF">2019-05-10T14:56:53Z</dcterms:modified>
</cp:coreProperties>
</file>