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590" r:id="rId2"/>
    <p:sldId id="303" r:id="rId3"/>
    <p:sldId id="304" r:id="rId4"/>
    <p:sldId id="305" r:id="rId5"/>
    <p:sldId id="302" r:id="rId6"/>
    <p:sldId id="296" r:id="rId7"/>
    <p:sldId id="282" r:id="rId8"/>
    <p:sldId id="298" r:id="rId9"/>
    <p:sldId id="284" r:id="rId10"/>
    <p:sldId id="287" r:id="rId11"/>
    <p:sldId id="292" r:id="rId12"/>
    <p:sldId id="291" r:id="rId13"/>
    <p:sldId id="289" r:id="rId14"/>
    <p:sldId id="294" r:id="rId15"/>
    <p:sldId id="288" r:id="rId16"/>
    <p:sldId id="306" r:id="rId17"/>
    <p:sldId id="312" r:id="rId18"/>
    <p:sldId id="314" r:id="rId19"/>
    <p:sldId id="309" r:id="rId20"/>
    <p:sldId id="307" r:id="rId21"/>
    <p:sldId id="310" r:id="rId22"/>
    <p:sldId id="308" r:id="rId23"/>
    <p:sldId id="31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5"/>
    <p:restoredTop sz="76194" autoAdjust="0"/>
  </p:normalViewPr>
  <p:slideViewPr>
    <p:cSldViewPr snapToGrid="0" snapToObjects="1">
      <p:cViewPr varScale="1">
        <p:scale>
          <a:sx n="80" d="100"/>
          <a:sy n="80" d="100"/>
        </p:scale>
        <p:origin x="7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4579A-BB82-4220-9FFD-E1DAC102DA8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6FF8EE6-37D2-4383-8408-3948C17D221E}">
      <dgm:prSet/>
      <dgm:spPr/>
      <dgm:t>
        <a:bodyPr/>
        <a:lstStyle/>
        <a:p>
          <a:r>
            <a:rPr lang="en-US"/>
            <a:t>Agency?  Non Profit?  Other industry supplier/provider?</a:t>
          </a:r>
        </a:p>
      </dgm:t>
    </dgm:pt>
    <dgm:pt modelId="{4819CDF3-8EA9-4385-9184-091949B57C48}" type="parTrans" cxnId="{CC9C97AC-728D-4042-9101-93010748E448}">
      <dgm:prSet/>
      <dgm:spPr/>
      <dgm:t>
        <a:bodyPr/>
        <a:lstStyle/>
        <a:p>
          <a:endParaRPr lang="en-US"/>
        </a:p>
      </dgm:t>
    </dgm:pt>
    <dgm:pt modelId="{33BE8F8F-8548-4C3D-B14D-0A1E8274E775}" type="sibTrans" cxnId="{CC9C97AC-728D-4042-9101-93010748E448}">
      <dgm:prSet/>
      <dgm:spPr/>
      <dgm:t>
        <a:bodyPr/>
        <a:lstStyle/>
        <a:p>
          <a:endParaRPr lang="en-US"/>
        </a:p>
      </dgm:t>
    </dgm:pt>
    <dgm:pt modelId="{C724FEA6-0AD5-48BF-90FE-23C04CE201F5}">
      <dgm:prSet/>
      <dgm:spPr/>
      <dgm:t>
        <a:bodyPr/>
        <a:lstStyle/>
        <a:p>
          <a:r>
            <a:rPr lang="en-US"/>
            <a:t>Year of experience?  Less than 5?  5-10?  10+</a:t>
          </a:r>
        </a:p>
      </dgm:t>
    </dgm:pt>
    <dgm:pt modelId="{33DE3093-5F11-4F44-8D8F-EBF2D2FC82FC}" type="parTrans" cxnId="{49882CC2-F720-47BD-B485-BCFB0C8EB7DB}">
      <dgm:prSet/>
      <dgm:spPr/>
      <dgm:t>
        <a:bodyPr/>
        <a:lstStyle/>
        <a:p>
          <a:endParaRPr lang="en-US"/>
        </a:p>
      </dgm:t>
    </dgm:pt>
    <dgm:pt modelId="{8D514C24-FBD7-4178-B88D-4D797EE6D1AF}" type="sibTrans" cxnId="{49882CC2-F720-47BD-B485-BCFB0C8EB7DB}">
      <dgm:prSet/>
      <dgm:spPr/>
      <dgm:t>
        <a:bodyPr/>
        <a:lstStyle/>
        <a:p>
          <a:endParaRPr lang="en-US"/>
        </a:p>
      </dgm:t>
    </dgm:pt>
    <dgm:pt modelId="{05AF9FC3-B5A0-4417-9FE0-B1E14405E328}">
      <dgm:prSet/>
      <dgm:spPr/>
      <dgm:t>
        <a:bodyPr/>
        <a:lstStyle/>
        <a:p>
          <a:r>
            <a:rPr lang="en-US"/>
            <a:t>Channels?  Mail?  Digital?  Both?  Neither?</a:t>
          </a:r>
        </a:p>
      </dgm:t>
    </dgm:pt>
    <dgm:pt modelId="{956575E8-5F41-4E52-87D5-BDB9FA743064}" type="parTrans" cxnId="{4F17E0C5-18DF-4AFE-A39A-86EF61E3791B}">
      <dgm:prSet/>
      <dgm:spPr/>
      <dgm:t>
        <a:bodyPr/>
        <a:lstStyle/>
        <a:p>
          <a:endParaRPr lang="en-US"/>
        </a:p>
      </dgm:t>
    </dgm:pt>
    <dgm:pt modelId="{475F55F2-2431-4D44-9473-FC77D7203794}" type="sibTrans" cxnId="{4F17E0C5-18DF-4AFE-A39A-86EF61E3791B}">
      <dgm:prSet/>
      <dgm:spPr/>
      <dgm:t>
        <a:bodyPr/>
        <a:lstStyle/>
        <a:p>
          <a:endParaRPr lang="en-US"/>
        </a:p>
      </dgm:t>
    </dgm:pt>
    <dgm:pt modelId="{09C70C2D-F590-40E9-AF7D-33EF81AF7CF7}">
      <dgm:prSet/>
      <dgm:spPr/>
      <dgm:t>
        <a:bodyPr/>
        <a:lstStyle/>
        <a:p>
          <a:r>
            <a:rPr lang="en-US" dirty="0"/>
            <a:t>Do you work on midlevel programs?</a:t>
          </a:r>
        </a:p>
      </dgm:t>
    </dgm:pt>
    <dgm:pt modelId="{3453981A-C3D4-4F66-952A-C09C8FB459B0}" type="parTrans" cxnId="{645DDEA9-37E4-427A-BA3E-8B78B3FCBB5D}">
      <dgm:prSet/>
      <dgm:spPr/>
      <dgm:t>
        <a:bodyPr/>
        <a:lstStyle/>
        <a:p>
          <a:endParaRPr lang="en-US"/>
        </a:p>
      </dgm:t>
    </dgm:pt>
    <dgm:pt modelId="{79A787AD-F456-485B-99FE-7213CAEE49D3}" type="sibTrans" cxnId="{645DDEA9-37E4-427A-BA3E-8B78B3FCBB5D}">
      <dgm:prSet/>
      <dgm:spPr/>
      <dgm:t>
        <a:bodyPr/>
        <a:lstStyle/>
        <a:p>
          <a:endParaRPr lang="en-US"/>
        </a:p>
      </dgm:t>
    </dgm:pt>
    <dgm:pt modelId="{D8299C7B-FFAD-4EFC-8CAB-6B344EF4D7C3}" type="pres">
      <dgm:prSet presAssocID="{5314579A-BB82-4220-9FFD-E1DAC102DA8F}" presName="root" presStyleCnt="0">
        <dgm:presLayoutVars>
          <dgm:dir/>
          <dgm:resizeHandles val="exact"/>
        </dgm:presLayoutVars>
      </dgm:prSet>
      <dgm:spPr/>
    </dgm:pt>
    <dgm:pt modelId="{9B3B5C0F-E987-47FC-A395-2D76AF418DBE}" type="pres">
      <dgm:prSet presAssocID="{E6FF8EE6-37D2-4383-8408-3948C17D221E}" presName="compNode" presStyleCnt="0"/>
      <dgm:spPr/>
    </dgm:pt>
    <dgm:pt modelId="{905992A8-93D0-48ED-A32B-9F306D0A7895}" type="pres">
      <dgm:prSet presAssocID="{E6FF8EE6-37D2-4383-8408-3948C17D221E}" presName="bgRect" presStyleLbl="bgShp" presStyleIdx="0" presStyleCnt="4"/>
      <dgm:spPr/>
    </dgm:pt>
    <dgm:pt modelId="{339F7ADC-913A-4D2F-B35E-6C5004328910}" type="pres">
      <dgm:prSet presAssocID="{E6FF8EE6-37D2-4383-8408-3948C17D22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CD3C100-E74E-42AC-841A-34884F6F4766}" type="pres">
      <dgm:prSet presAssocID="{E6FF8EE6-37D2-4383-8408-3948C17D221E}" presName="spaceRect" presStyleCnt="0"/>
      <dgm:spPr/>
    </dgm:pt>
    <dgm:pt modelId="{C79DF03E-31CC-47A7-8C27-C82B1B334D3D}" type="pres">
      <dgm:prSet presAssocID="{E6FF8EE6-37D2-4383-8408-3948C17D221E}" presName="parTx" presStyleLbl="revTx" presStyleIdx="0" presStyleCnt="4">
        <dgm:presLayoutVars>
          <dgm:chMax val="0"/>
          <dgm:chPref val="0"/>
        </dgm:presLayoutVars>
      </dgm:prSet>
      <dgm:spPr/>
    </dgm:pt>
    <dgm:pt modelId="{594B82A5-88F8-403C-AD76-7A403580820D}" type="pres">
      <dgm:prSet presAssocID="{33BE8F8F-8548-4C3D-B14D-0A1E8274E775}" presName="sibTrans" presStyleCnt="0"/>
      <dgm:spPr/>
    </dgm:pt>
    <dgm:pt modelId="{3C0B96B1-1638-4AAE-8787-A7097AA9EE32}" type="pres">
      <dgm:prSet presAssocID="{C724FEA6-0AD5-48BF-90FE-23C04CE201F5}" presName="compNode" presStyleCnt="0"/>
      <dgm:spPr/>
    </dgm:pt>
    <dgm:pt modelId="{C54EB906-AF0E-41F7-A238-B8B44156387F}" type="pres">
      <dgm:prSet presAssocID="{C724FEA6-0AD5-48BF-90FE-23C04CE201F5}" presName="bgRect" presStyleLbl="bgShp" presStyleIdx="1" presStyleCnt="4"/>
      <dgm:spPr/>
    </dgm:pt>
    <dgm:pt modelId="{99312016-4B79-4019-AF3B-643ACCA28574}" type="pres">
      <dgm:prSet presAssocID="{C724FEA6-0AD5-48BF-90FE-23C04CE201F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A4358C73-3863-41CD-86C4-BCFAB9761322}" type="pres">
      <dgm:prSet presAssocID="{C724FEA6-0AD5-48BF-90FE-23C04CE201F5}" presName="spaceRect" presStyleCnt="0"/>
      <dgm:spPr/>
    </dgm:pt>
    <dgm:pt modelId="{EFD9FBEE-BC46-4CD1-A213-4B392477728F}" type="pres">
      <dgm:prSet presAssocID="{C724FEA6-0AD5-48BF-90FE-23C04CE201F5}" presName="parTx" presStyleLbl="revTx" presStyleIdx="1" presStyleCnt="4">
        <dgm:presLayoutVars>
          <dgm:chMax val="0"/>
          <dgm:chPref val="0"/>
        </dgm:presLayoutVars>
      </dgm:prSet>
      <dgm:spPr/>
    </dgm:pt>
    <dgm:pt modelId="{BFF389A2-2C2D-4E68-91A8-95D7F0D166B7}" type="pres">
      <dgm:prSet presAssocID="{8D514C24-FBD7-4178-B88D-4D797EE6D1AF}" presName="sibTrans" presStyleCnt="0"/>
      <dgm:spPr/>
    </dgm:pt>
    <dgm:pt modelId="{2EBF36E3-97AF-405A-AFDE-3F0328F08A44}" type="pres">
      <dgm:prSet presAssocID="{05AF9FC3-B5A0-4417-9FE0-B1E14405E328}" presName="compNode" presStyleCnt="0"/>
      <dgm:spPr/>
    </dgm:pt>
    <dgm:pt modelId="{0D41404E-3859-4D10-A8AD-5AD8F560868A}" type="pres">
      <dgm:prSet presAssocID="{05AF9FC3-B5A0-4417-9FE0-B1E14405E328}" presName="bgRect" presStyleLbl="bgShp" presStyleIdx="2" presStyleCnt="4"/>
      <dgm:spPr/>
    </dgm:pt>
    <dgm:pt modelId="{F41AEE8B-CEF1-43F4-8639-D0B538500616}" type="pres">
      <dgm:prSet presAssocID="{05AF9FC3-B5A0-4417-9FE0-B1E14405E32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159BBCFA-7318-4B93-BEAD-9CA7437CEF3A}" type="pres">
      <dgm:prSet presAssocID="{05AF9FC3-B5A0-4417-9FE0-B1E14405E328}" presName="spaceRect" presStyleCnt="0"/>
      <dgm:spPr/>
    </dgm:pt>
    <dgm:pt modelId="{49B53868-7B12-4044-926C-FBCCDFCE2D56}" type="pres">
      <dgm:prSet presAssocID="{05AF9FC3-B5A0-4417-9FE0-B1E14405E328}" presName="parTx" presStyleLbl="revTx" presStyleIdx="2" presStyleCnt="4">
        <dgm:presLayoutVars>
          <dgm:chMax val="0"/>
          <dgm:chPref val="0"/>
        </dgm:presLayoutVars>
      </dgm:prSet>
      <dgm:spPr/>
    </dgm:pt>
    <dgm:pt modelId="{413D9755-D33A-437F-B2E4-F3B317D3C260}" type="pres">
      <dgm:prSet presAssocID="{475F55F2-2431-4D44-9473-FC77D7203794}" presName="sibTrans" presStyleCnt="0"/>
      <dgm:spPr/>
    </dgm:pt>
    <dgm:pt modelId="{C172996A-AD65-4110-B756-C167462DD38A}" type="pres">
      <dgm:prSet presAssocID="{09C70C2D-F590-40E9-AF7D-33EF81AF7CF7}" presName="compNode" presStyleCnt="0"/>
      <dgm:spPr/>
    </dgm:pt>
    <dgm:pt modelId="{88D33FB1-6E35-4944-AD48-C57BA2113D90}" type="pres">
      <dgm:prSet presAssocID="{09C70C2D-F590-40E9-AF7D-33EF81AF7CF7}" presName="bgRect" presStyleLbl="bgShp" presStyleIdx="3" presStyleCnt="4"/>
      <dgm:spPr/>
    </dgm:pt>
    <dgm:pt modelId="{FD95EB19-4394-4946-B8E9-AE62242A12CD}" type="pres">
      <dgm:prSet presAssocID="{09C70C2D-F590-40E9-AF7D-33EF81AF7CF7}"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old bars"/>
        </a:ext>
      </dgm:extLst>
    </dgm:pt>
    <dgm:pt modelId="{77A2A515-F1E4-4353-887B-3A3A0FAB7134}" type="pres">
      <dgm:prSet presAssocID="{09C70C2D-F590-40E9-AF7D-33EF81AF7CF7}" presName="spaceRect" presStyleCnt="0"/>
      <dgm:spPr/>
    </dgm:pt>
    <dgm:pt modelId="{4C5DD5F5-F871-4055-8287-CCF0AEF058D8}" type="pres">
      <dgm:prSet presAssocID="{09C70C2D-F590-40E9-AF7D-33EF81AF7CF7}" presName="parTx" presStyleLbl="revTx" presStyleIdx="3" presStyleCnt="4">
        <dgm:presLayoutVars>
          <dgm:chMax val="0"/>
          <dgm:chPref val="0"/>
        </dgm:presLayoutVars>
      </dgm:prSet>
      <dgm:spPr/>
    </dgm:pt>
  </dgm:ptLst>
  <dgm:cxnLst>
    <dgm:cxn modelId="{E9FF3751-5B40-49CF-9EE1-320F2375302D}" type="presOf" srcId="{05AF9FC3-B5A0-4417-9FE0-B1E14405E328}" destId="{49B53868-7B12-4044-926C-FBCCDFCE2D56}" srcOrd="0" destOrd="0" presId="urn:microsoft.com/office/officeart/2018/2/layout/IconVerticalSolidList"/>
    <dgm:cxn modelId="{EE9C0456-C3F8-4DDA-9CCB-D1731D7B59FF}" type="presOf" srcId="{C724FEA6-0AD5-48BF-90FE-23C04CE201F5}" destId="{EFD9FBEE-BC46-4CD1-A213-4B392477728F}" srcOrd="0" destOrd="0" presId="urn:microsoft.com/office/officeart/2018/2/layout/IconVerticalSolidList"/>
    <dgm:cxn modelId="{645DDEA9-37E4-427A-BA3E-8B78B3FCBB5D}" srcId="{5314579A-BB82-4220-9FFD-E1DAC102DA8F}" destId="{09C70C2D-F590-40E9-AF7D-33EF81AF7CF7}" srcOrd="3" destOrd="0" parTransId="{3453981A-C3D4-4F66-952A-C09C8FB459B0}" sibTransId="{79A787AD-F456-485B-99FE-7213CAEE49D3}"/>
    <dgm:cxn modelId="{CC9C97AC-728D-4042-9101-93010748E448}" srcId="{5314579A-BB82-4220-9FFD-E1DAC102DA8F}" destId="{E6FF8EE6-37D2-4383-8408-3948C17D221E}" srcOrd="0" destOrd="0" parTransId="{4819CDF3-8EA9-4385-9184-091949B57C48}" sibTransId="{33BE8F8F-8548-4C3D-B14D-0A1E8274E775}"/>
    <dgm:cxn modelId="{F56DD3B0-C715-4669-B64C-32598ABDB5FA}" type="presOf" srcId="{E6FF8EE6-37D2-4383-8408-3948C17D221E}" destId="{C79DF03E-31CC-47A7-8C27-C82B1B334D3D}" srcOrd="0" destOrd="0" presId="urn:microsoft.com/office/officeart/2018/2/layout/IconVerticalSolidList"/>
    <dgm:cxn modelId="{A774F4B8-DEA0-48D2-A826-485B4BE89E4D}" type="presOf" srcId="{09C70C2D-F590-40E9-AF7D-33EF81AF7CF7}" destId="{4C5DD5F5-F871-4055-8287-CCF0AEF058D8}" srcOrd="0" destOrd="0" presId="urn:microsoft.com/office/officeart/2018/2/layout/IconVerticalSolidList"/>
    <dgm:cxn modelId="{4A9881BC-FE6D-40CC-A2F8-4B0F62FB0A99}" type="presOf" srcId="{5314579A-BB82-4220-9FFD-E1DAC102DA8F}" destId="{D8299C7B-FFAD-4EFC-8CAB-6B344EF4D7C3}" srcOrd="0" destOrd="0" presId="urn:microsoft.com/office/officeart/2018/2/layout/IconVerticalSolidList"/>
    <dgm:cxn modelId="{49882CC2-F720-47BD-B485-BCFB0C8EB7DB}" srcId="{5314579A-BB82-4220-9FFD-E1DAC102DA8F}" destId="{C724FEA6-0AD5-48BF-90FE-23C04CE201F5}" srcOrd="1" destOrd="0" parTransId="{33DE3093-5F11-4F44-8D8F-EBF2D2FC82FC}" sibTransId="{8D514C24-FBD7-4178-B88D-4D797EE6D1AF}"/>
    <dgm:cxn modelId="{4F17E0C5-18DF-4AFE-A39A-86EF61E3791B}" srcId="{5314579A-BB82-4220-9FFD-E1DAC102DA8F}" destId="{05AF9FC3-B5A0-4417-9FE0-B1E14405E328}" srcOrd="2" destOrd="0" parTransId="{956575E8-5F41-4E52-87D5-BDB9FA743064}" sibTransId="{475F55F2-2431-4D44-9473-FC77D7203794}"/>
    <dgm:cxn modelId="{07E78A11-FA52-423F-8F5A-ED540419B7E9}" type="presParOf" srcId="{D8299C7B-FFAD-4EFC-8CAB-6B344EF4D7C3}" destId="{9B3B5C0F-E987-47FC-A395-2D76AF418DBE}" srcOrd="0" destOrd="0" presId="urn:microsoft.com/office/officeart/2018/2/layout/IconVerticalSolidList"/>
    <dgm:cxn modelId="{23F00156-C6FE-40D3-B364-6EE40A03C9A5}" type="presParOf" srcId="{9B3B5C0F-E987-47FC-A395-2D76AF418DBE}" destId="{905992A8-93D0-48ED-A32B-9F306D0A7895}" srcOrd="0" destOrd="0" presId="urn:microsoft.com/office/officeart/2018/2/layout/IconVerticalSolidList"/>
    <dgm:cxn modelId="{432808A9-C146-4500-A62D-9353F0B0D37A}" type="presParOf" srcId="{9B3B5C0F-E987-47FC-A395-2D76AF418DBE}" destId="{339F7ADC-913A-4D2F-B35E-6C5004328910}" srcOrd="1" destOrd="0" presId="urn:microsoft.com/office/officeart/2018/2/layout/IconVerticalSolidList"/>
    <dgm:cxn modelId="{1223D1C6-08BA-4580-BCAD-C6763A188ED2}" type="presParOf" srcId="{9B3B5C0F-E987-47FC-A395-2D76AF418DBE}" destId="{0CD3C100-E74E-42AC-841A-34884F6F4766}" srcOrd="2" destOrd="0" presId="urn:microsoft.com/office/officeart/2018/2/layout/IconVerticalSolidList"/>
    <dgm:cxn modelId="{D5E55EB2-DA94-4398-8F60-0CB5AC307362}" type="presParOf" srcId="{9B3B5C0F-E987-47FC-A395-2D76AF418DBE}" destId="{C79DF03E-31CC-47A7-8C27-C82B1B334D3D}" srcOrd="3" destOrd="0" presId="urn:microsoft.com/office/officeart/2018/2/layout/IconVerticalSolidList"/>
    <dgm:cxn modelId="{3B51F596-9336-4B95-97ED-0FD8D090DDFF}" type="presParOf" srcId="{D8299C7B-FFAD-4EFC-8CAB-6B344EF4D7C3}" destId="{594B82A5-88F8-403C-AD76-7A403580820D}" srcOrd="1" destOrd="0" presId="urn:microsoft.com/office/officeart/2018/2/layout/IconVerticalSolidList"/>
    <dgm:cxn modelId="{D95730FD-9F9F-4119-9E3B-796CD88288D0}" type="presParOf" srcId="{D8299C7B-FFAD-4EFC-8CAB-6B344EF4D7C3}" destId="{3C0B96B1-1638-4AAE-8787-A7097AA9EE32}" srcOrd="2" destOrd="0" presId="urn:microsoft.com/office/officeart/2018/2/layout/IconVerticalSolidList"/>
    <dgm:cxn modelId="{7003BABE-4AC2-449E-A349-9537C1449623}" type="presParOf" srcId="{3C0B96B1-1638-4AAE-8787-A7097AA9EE32}" destId="{C54EB906-AF0E-41F7-A238-B8B44156387F}" srcOrd="0" destOrd="0" presId="urn:microsoft.com/office/officeart/2018/2/layout/IconVerticalSolidList"/>
    <dgm:cxn modelId="{1146CA69-EFEA-4B35-9AA1-3611EA598898}" type="presParOf" srcId="{3C0B96B1-1638-4AAE-8787-A7097AA9EE32}" destId="{99312016-4B79-4019-AF3B-643ACCA28574}" srcOrd="1" destOrd="0" presId="urn:microsoft.com/office/officeart/2018/2/layout/IconVerticalSolidList"/>
    <dgm:cxn modelId="{0795450B-FF24-4C31-84B5-AB17B2E6838F}" type="presParOf" srcId="{3C0B96B1-1638-4AAE-8787-A7097AA9EE32}" destId="{A4358C73-3863-41CD-86C4-BCFAB9761322}" srcOrd="2" destOrd="0" presId="urn:microsoft.com/office/officeart/2018/2/layout/IconVerticalSolidList"/>
    <dgm:cxn modelId="{C96ED530-AE83-45FD-A91B-92F399F32AA3}" type="presParOf" srcId="{3C0B96B1-1638-4AAE-8787-A7097AA9EE32}" destId="{EFD9FBEE-BC46-4CD1-A213-4B392477728F}" srcOrd="3" destOrd="0" presId="urn:microsoft.com/office/officeart/2018/2/layout/IconVerticalSolidList"/>
    <dgm:cxn modelId="{80E0776A-522A-410A-A6F2-4C2E41D3E127}" type="presParOf" srcId="{D8299C7B-FFAD-4EFC-8CAB-6B344EF4D7C3}" destId="{BFF389A2-2C2D-4E68-91A8-95D7F0D166B7}" srcOrd="3" destOrd="0" presId="urn:microsoft.com/office/officeart/2018/2/layout/IconVerticalSolidList"/>
    <dgm:cxn modelId="{52AC9C91-0134-40AA-85C5-186A6CCA228E}" type="presParOf" srcId="{D8299C7B-FFAD-4EFC-8CAB-6B344EF4D7C3}" destId="{2EBF36E3-97AF-405A-AFDE-3F0328F08A44}" srcOrd="4" destOrd="0" presId="urn:microsoft.com/office/officeart/2018/2/layout/IconVerticalSolidList"/>
    <dgm:cxn modelId="{CBA1EDC6-921A-483B-B6AB-EAEA1FEB7C65}" type="presParOf" srcId="{2EBF36E3-97AF-405A-AFDE-3F0328F08A44}" destId="{0D41404E-3859-4D10-A8AD-5AD8F560868A}" srcOrd="0" destOrd="0" presId="urn:microsoft.com/office/officeart/2018/2/layout/IconVerticalSolidList"/>
    <dgm:cxn modelId="{D663C859-A938-4A48-804D-686A2C3954B0}" type="presParOf" srcId="{2EBF36E3-97AF-405A-AFDE-3F0328F08A44}" destId="{F41AEE8B-CEF1-43F4-8639-D0B538500616}" srcOrd="1" destOrd="0" presId="urn:microsoft.com/office/officeart/2018/2/layout/IconVerticalSolidList"/>
    <dgm:cxn modelId="{3FFDC9A0-4715-46DE-B1EE-D8A35D4AB1AA}" type="presParOf" srcId="{2EBF36E3-97AF-405A-AFDE-3F0328F08A44}" destId="{159BBCFA-7318-4B93-BEAD-9CA7437CEF3A}" srcOrd="2" destOrd="0" presId="urn:microsoft.com/office/officeart/2018/2/layout/IconVerticalSolidList"/>
    <dgm:cxn modelId="{0207D243-4035-434D-BF86-E187789E7E1B}" type="presParOf" srcId="{2EBF36E3-97AF-405A-AFDE-3F0328F08A44}" destId="{49B53868-7B12-4044-926C-FBCCDFCE2D56}" srcOrd="3" destOrd="0" presId="urn:microsoft.com/office/officeart/2018/2/layout/IconVerticalSolidList"/>
    <dgm:cxn modelId="{A1C1AD93-50B3-42A9-AC16-3FED3C854124}" type="presParOf" srcId="{D8299C7B-FFAD-4EFC-8CAB-6B344EF4D7C3}" destId="{413D9755-D33A-437F-B2E4-F3B317D3C260}" srcOrd="5" destOrd="0" presId="urn:microsoft.com/office/officeart/2018/2/layout/IconVerticalSolidList"/>
    <dgm:cxn modelId="{177DD57D-9917-42A9-B03C-0CB12B5509D0}" type="presParOf" srcId="{D8299C7B-FFAD-4EFC-8CAB-6B344EF4D7C3}" destId="{C172996A-AD65-4110-B756-C167462DD38A}" srcOrd="6" destOrd="0" presId="urn:microsoft.com/office/officeart/2018/2/layout/IconVerticalSolidList"/>
    <dgm:cxn modelId="{E880DDD4-A81D-4215-B3BE-D60DD2752385}" type="presParOf" srcId="{C172996A-AD65-4110-B756-C167462DD38A}" destId="{88D33FB1-6E35-4944-AD48-C57BA2113D90}" srcOrd="0" destOrd="0" presId="urn:microsoft.com/office/officeart/2018/2/layout/IconVerticalSolidList"/>
    <dgm:cxn modelId="{1151747C-3E17-4098-8340-93586E59FE5B}" type="presParOf" srcId="{C172996A-AD65-4110-B756-C167462DD38A}" destId="{FD95EB19-4394-4946-B8E9-AE62242A12CD}" srcOrd="1" destOrd="0" presId="urn:microsoft.com/office/officeart/2018/2/layout/IconVerticalSolidList"/>
    <dgm:cxn modelId="{2E94DA43-FED7-4C83-8567-70566AE56BC7}" type="presParOf" srcId="{C172996A-AD65-4110-B756-C167462DD38A}" destId="{77A2A515-F1E4-4353-887B-3A3A0FAB7134}" srcOrd="2" destOrd="0" presId="urn:microsoft.com/office/officeart/2018/2/layout/IconVerticalSolidList"/>
    <dgm:cxn modelId="{CE0C90BF-4BAD-468C-B37C-DBE806C7A552}" type="presParOf" srcId="{C172996A-AD65-4110-B756-C167462DD38A}" destId="{4C5DD5F5-F871-4055-8287-CCF0AEF058D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C004E7-41E9-EE4F-A4CF-0DB496954CFF}"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n-US"/>
        </a:p>
      </dgm:t>
    </dgm:pt>
    <dgm:pt modelId="{A79F0775-5222-AF4C-9E66-3277ABFEF268}">
      <dgm:prSet/>
      <dgm:spPr/>
      <dgm:t>
        <a:bodyPr/>
        <a:lstStyle/>
        <a:p>
          <a:r>
            <a:rPr lang="en-US" dirty="0"/>
            <a:t>Major Gifts</a:t>
          </a:r>
        </a:p>
      </dgm:t>
    </dgm:pt>
    <dgm:pt modelId="{7AC28C41-CDC6-EF44-8715-C76ED2597423}" type="parTrans" cxnId="{53E896AD-F545-4D4E-822E-068EE8F2B613}">
      <dgm:prSet/>
      <dgm:spPr/>
      <dgm:t>
        <a:bodyPr/>
        <a:lstStyle/>
        <a:p>
          <a:endParaRPr lang="en-US"/>
        </a:p>
      </dgm:t>
    </dgm:pt>
    <dgm:pt modelId="{7EF1E95A-8208-4840-89D5-3E3F78CC41F5}" type="sibTrans" cxnId="{53E896AD-F545-4D4E-822E-068EE8F2B613}">
      <dgm:prSet/>
      <dgm:spPr/>
      <dgm:t>
        <a:bodyPr/>
        <a:lstStyle/>
        <a:p>
          <a:endParaRPr lang="en-US"/>
        </a:p>
      </dgm:t>
    </dgm:pt>
    <dgm:pt modelId="{9009F915-DEFE-7648-87C9-18D96A0830BA}">
      <dgm:prSet/>
      <dgm:spPr/>
      <dgm:t>
        <a:bodyPr/>
        <a:lstStyle/>
        <a:p>
          <a:r>
            <a:rPr lang="en-US" dirty="0"/>
            <a:t>Direct Response</a:t>
          </a:r>
        </a:p>
      </dgm:t>
    </dgm:pt>
    <dgm:pt modelId="{557BD644-DE9D-A741-9931-A6558B6218EC}" type="parTrans" cxnId="{BF81E2C7-BCEF-6F4C-AA25-759B62990DEB}">
      <dgm:prSet/>
      <dgm:spPr/>
      <dgm:t>
        <a:bodyPr/>
        <a:lstStyle/>
        <a:p>
          <a:endParaRPr lang="en-US"/>
        </a:p>
      </dgm:t>
    </dgm:pt>
    <dgm:pt modelId="{32A0BF81-DBDF-1147-9B60-64828B5344A0}" type="sibTrans" cxnId="{BF81E2C7-BCEF-6F4C-AA25-759B62990DEB}">
      <dgm:prSet/>
      <dgm:spPr/>
      <dgm:t>
        <a:bodyPr/>
        <a:lstStyle/>
        <a:p>
          <a:endParaRPr lang="en-US"/>
        </a:p>
      </dgm:t>
    </dgm:pt>
    <dgm:pt modelId="{D00FFBD9-919F-6944-8D5C-3EA13FB4F758}" type="pres">
      <dgm:prSet presAssocID="{81C004E7-41E9-EE4F-A4CF-0DB496954CFF}" presName="compositeShape" presStyleCnt="0">
        <dgm:presLayoutVars>
          <dgm:dir/>
          <dgm:resizeHandles/>
        </dgm:presLayoutVars>
      </dgm:prSet>
      <dgm:spPr/>
    </dgm:pt>
    <dgm:pt modelId="{998D8A8F-9513-924B-ADCB-399BD95F6594}" type="pres">
      <dgm:prSet presAssocID="{81C004E7-41E9-EE4F-A4CF-0DB496954CFF}" presName="pyramid" presStyleLbl="node1" presStyleIdx="0" presStyleCnt="1" custLinFactNeighborX="-30426" custLinFactNeighborY="-657"/>
      <dgm:spPr/>
    </dgm:pt>
    <dgm:pt modelId="{6D476D4C-BA64-404F-96FB-20F136F32C8C}" type="pres">
      <dgm:prSet presAssocID="{81C004E7-41E9-EE4F-A4CF-0DB496954CFF}" presName="theList" presStyleCnt="0"/>
      <dgm:spPr/>
    </dgm:pt>
    <dgm:pt modelId="{977032B5-45E6-DC40-80C3-D0C41B470504}" type="pres">
      <dgm:prSet presAssocID="{A79F0775-5222-AF4C-9E66-3277ABFEF268}" presName="aNode" presStyleLbl="fgAcc1" presStyleIdx="0" presStyleCnt="2" custScaleX="49229" custScaleY="29438" custLinFactX="-4338" custLinFactNeighborX="-100000" custLinFactNeighborY="-84227">
        <dgm:presLayoutVars>
          <dgm:bulletEnabled val="1"/>
        </dgm:presLayoutVars>
      </dgm:prSet>
      <dgm:spPr/>
    </dgm:pt>
    <dgm:pt modelId="{F6997EF1-A7C1-B241-9F6E-3F5197351058}" type="pres">
      <dgm:prSet presAssocID="{A79F0775-5222-AF4C-9E66-3277ABFEF268}" presName="aSpace" presStyleCnt="0"/>
      <dgm:spPr/>
    </dgm:pt>
    <dgm:pt modelId="{6E82BFE2-45F2-5941-A9BD-D857AE324566}" type="pres">
      <dgm:prSet presAssocID="{9009F915-DEFE-7648-87C9-18D96A0830BA}" presName="aNode" presStyleLbl="fgAcc1" presStyleIdx="1" presStyleCnt="2" custScaleX="47701" custScaleY="28499" custLinFactY="23581" custLinFactNeighborX="-75644" custLinFactNeighborY="100000">
        <dgm:presLayoutVars>
          <dgm:bulletEnabled val="1"/>
        </dgm:presLayoutVars>
      </dgm:prSet>
      <dgm:spPr/>
    </dgm:pt>
    <dgm:pt modelId="{A9916D5C-C025-B744-9EDC-7368DFDC2FD5}" type="pres">
      <dgm:prSet presAssocID="{9009F915-DEFE-7648-87C9-18D96A0830BA}" presName="aSpace" presStyleCnt="0"/>
      <dgm:spPr/>
    </dgm:pt>
  </dgm:ptLst>
  <dgm:cxnLst>
    <dgm:cxn modelId="{0BB09237-A5A6-AB4F-8C25-7738C0AA657E}" type="presOf" srcId="{81C004E7-41E9-EE4F-A4CF-0DB496954CFF}" destId="{D00FFBD9-919F-6944-8D5C-3EA13FB4F758}" srcOrd="0" destOrd="0" presId="urn:microsoft.com/office/officeart/2005/8/layout/pyramid2"/>
    <dgm:cxn modelId="{3C6C9653-02DC-ED4A-8374-917A81FD4B0D}" type="presOf" srcId="{9009F915-DEFE-7648-87C9-18D96A0830BA}" destId="{6E82BFE2-45F2-5941-A9BD-D857AE324566}" srcOrd="0" destOrd="0" presId="urn:microsoft.com/office/officeart/2005/8/layout/pyramid2"/>
    <dgm:cxn modelId="{0029889B-4EEA-AA47-8EF4-928DF3245C03}" type="presOf" srcId="{A79F0775-5222-AF4C-9E66-3277ABFEF268}" destId="{977032B5-45E6-DC40-80C3-D0C41B470504}" srcOrd="0" destOrd="0" presId="urn:microsoft.com/office/officeart/2005/8/layout/pyramid2"/>
    <dgm:cxn modelId="{53E896AD-F545-4D4E-822E-068EE8F2B613}" srcId="{81C004E7-41E9-EE4F-A4CF-0DB496954CFF}" destId="{A79F0775-5222-AF4C-9E66-3277ABFEF268}" srcOrd="0" destOrd="0" parTransId="{7AC28C41-CDC6-EF44-8715-C76ED2597423}" sibTransId="{7EF1E95A-8208-4840-89D5-3E3F78CC41F5}"/>
    <dgm:cxn modelId="{BF81E2C7-BCEF-6F4C-AA25-759B62990DEB}" srcId="{81C004E7-41E9-EE4F-A4CF-0DB496954CFF}" destId="{9009F915-DEFE-7648-87C9-18D96A0830BA}" srcOrd="1" destOrd="0" parTransId="{557BD644-DE9D-A741-9931-A6558B6218EC}" sibTransId="{32A0BF81-DBDF-1147-9B60-64828B5344A0}"/>
    <dgm:cxn modelId="{D7593BED-4EEC-CD4E-A426-E6EC34144F5D}" type="presParOf" srcId="{D00FFBD9-919F-6944-8D5C-3EA13FB4F758}" destId="{998D8A8F-9513-924B-ADCB-399BD95F6594}" srcOrd="0" destOrd="0" presId="urn:microsoft.com/office/officeart/2005/8/layout/pyramid2"/>
    <dgm:cxn modelId="{98B459F5-722F-444A-AE85-7F5151CDFE5D}" type="presParOf" srcId="{D00FFBD9-919F-6944-8D5C-3EA13FB4F758}" destId="{6D476D4C-BA64-404F-96FB-20F136F32C8C}" srcOrd="1" destOrd="0" presId="urn:microsoft.com/office/officeart/2005/8/layout/pyramid2"/>
    <dgm:cxn modelId="{E621A1F9-69F9-F342-BD38-3BACB7D5F2C2}" type="presParOf" srcId="{6D476D4C-BA64-404F-96FB-20F136F32C8C}" destId="{977032B5-45E6-DC40-80C3-D0C41B470504}" srcOrd="0" destOrd="0" presId="urn:microsoft.com/office/officeart/2005/8/layout/pyramid2"/>
    <dgm:cxn modelId="{5BD8FD7B-D450-8848-9EE1-B94597C7DB8D}" type="presParOf" srcId="{6D476D4C-BA64-404F-96FB-20F136F32C8C}" destId="{F6997EF1-A7C1-B241-9F6E-3F5197351058}" srcOrd="1" destOrd="0" presId="urn:microsoft.com/office/officeart/2005/8/layout/pyramid2"/>
    <dgm:cxn modelId="{CD6F6761-A994-7A48-B14F-378AA5C1989D}" type="presParOf" srcId="{6D476D4C-BA64-404F-96FB-20F136F32C8C}" destId="{6E82BFE2-45F2-5941-A9BD-D857AE324566}" srcOrd="2" destOrd="0" presId="urn:microsoft.com/office/officeart/2005/8/layout/pyramid2"/>
    <dgm:cxn modelId="{B5C39F2A-515F-5044-B4E2-614DA9167F70}" type="presParOf" srcId="{6D476D4C-BA64-404F-96FB-20F136F32C8C}" destId="{A9916D5C-C025-B744-9EDC-7368DFDC2FD5}"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8BDAF3-AAA6-479D-900D-1FDCA16B5A7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33B3D82-1E19-48C2-B626-16A5BF764D01}">
      <dgm:prSet/>
      <dgm:spPr/>
      <dgm:t>
        <a:bodyPr/>
        <a:lstStyle/>
        <a:p>
          <a:r>
            <a:rPr lang="en-US" dirty="0"/>
            <a:t>Besides knowing average gift and where the major gifts program begins…</a:t>
          </a:r>
        </a:p>
      </dgm:t>
    </dgm:pt>
    <dgm:pt modelId="{C18F0F53-5DCB-46CE-A71C-10906BA28FED}" type="parTrans" cxnId="{149601AB-7756-40BB-A182-3144A0253C5D}">
      <dgm:prSet/>
      <dgm:spPr/>
      <dgm:t>
        <a:bodyPr/>
        <a:lstStyle/>
        <a:p>
          <a:endParaRPr lang="en-US"/>
        </a:p>
      </dgm:t>
    </dgm:pt>
    <dgm:pt modelId="{737DF34C-D251-4E1D-9F37-E006F5AA74F7}" type="sibTrans" cxnId="{149601AB-7756-40BB-A182-3144A0253C5D}">
      <dgm:prSet/>
      <dgm:spPr/>
      <dgm:t>
        <a:bodyPr/>
        <a:lstStyle/>
        <a:p>
          <a:endParaRPr lang="en-US"/>
        </a:p>
      </dgm:t>
    </dgm:pt>
    <dgm:pt modelId="{8A689531-9104-4113-936D-33C07A5E82B0}">
      <dgm:prSet/>
      <dgm:spPr/>
      <dgm:t>
        <a:bodyPr/>
        <a:lstStyle/>
        <a:p>
          <a:r>
            <a:rPr lang="en-US"/>
            <a:t>Understand single vs. multi year donors</a:t>
          </a:r>
        </a:p>
      </dgm:t>
    </dgm:pt>
    <dgm:pt modelId="{4BDEBE41-44FC-4175-8DB1-BEA659B03E9D}" type="parTrans" cxnId="{5CC0CECD-9665-483F-B102-22639599E095}">
      <dgm:prSet/>
      <dgm:spPr/>
      <dgm:t>
        <a:bodyPr/>
        <a:lstStyle/>
        <a:p>
          <a:endParaRPr lang="en-US"/>
        </a:p>
      </dgm:t>
    </dgm:pt>
    <dgm:pt modelId="{406F39E3-483E-49C7-AF3E-965D937EA0EC}" type="sibTrans" cxnId="{5CC0CECD-9665-483F-B102-22639599E095}">
      <dgm:prSet/>
      <dgm:spPr/>
      <dgm:t>
        <a:bodyPr/>
        <a:lstStyle/>
        <a:p>
          <a:endParaRPr lang="en-US"/>
        </a:p>
      </dgm:t>
    </dgm:pt>
    <dgm:pt modelId="{C45A7960-A7CE-4DAB-9439-77E304D25FC1}">
      <dgm:prSet/>
      <dgm:spPr/>
      <dgm:t>
        <a:bodyPr/>
        <a:lstStyle/>
        <a:p>
          <a:r>
            <a:rPr lang="en-US"/>
            <a:t>Inception gifts vs. those who upgrade</a:t>
          </a:r>
        </a:p>
      </dgm:t>
    </dgm:pt>
    <dgm:pt modelId="{FC33F592-04A4-4B2C-A700-40A2CCF40340}" type="parTrans" cxnId="{0B76AF33-AF7E-4475-9945-00F9E4DF8D08}">
      <dgm:prSet/>
      <dgm:spPr/>
      <dgm:t>
        <a:bodyPr/>
        <a:lstStyle/>
        <a:p>
          <a:endParaRPr lang="en-US"/>
        </a:p>
      </dgm:t>
    </dgm:pt>
    <dgm:pt modelId="{CEFE3E61-80DB-4B3E-9DD0-3EBA88FF1818}" type="sibTrans" cxnId="{0B76AF33-AF7E-4475-9945-00F9E4DF8D08}">
      <dgm:prSet/>
      <dgm:spPr/>
      <dgm:t>
        <a:bodyPr/>
        <a:lstStyle/>
        <a:p>
          <a:endParaRPr lang="en-US"/>
        </a:p>
      </dgm:t>
    </dgm:pt>
    <dgm:pt modelId="{9F0391E9-1FF6-433B-9522-14E84B20A168}">
      <dgm:prSet/>
      <dgm:spPr/>
      <dgm:t>
        <a:bodyPr/>
        <a:lstStyle/>
        <a:p>
          <a:r>
            <a:rPr lang="en-US"/>
            <a:t>Single gift size vs. cumulative giving</a:t>
          </a:r>
        </a:p>
      </dgm:t>
    </dgm:pt>
    <dgm:pt modelId="{672D3D40-F903-4D31-B185-28CA0551D14F}" type="parTrans" cxnId="{7EC66A64-334C-40D1-A6B6-6F8991F212C6}">
      <dgm:prSet/>
      <dgm:spPr/>
      <dgm:t>
        <a:bodyPr/>
        <a:lstStyle/>
        <a:p>
          <a:endParaRPr lang="en-US"/>
        </a:p>
      </dgm:t>
    </dgm:pt>
    <dgm:pt modelId="{B4193C9C-E235-445A-A75A-AE051CBD8095}" type="sibTrans" cxnId="{7EC66A64-334C-40D1-A6B6-6F8991F212C6}">
      <dgm:prSet/>
      <dgm:spPr/>
      <dgm:t>
        <a:bodyPr/>
        <a:lstStyle/>
        <a:p>
          <a:endParaRPr lang="en-US"/>
        </a:p>
      </dgm:t>
    </dgm:pt>
    <dgm:pt modelId="{B8C9FEA0-0717-4792-93FD-C460A729D44F}">
      <dgm:prSet/>
      <dgm:spPr/>
      <dgm:t>
        <a:bodyPr/>
        <a:lstStyle/>
        <a:p>
          <a:r>
            <a:rPr lang="en-US"/>
            <a:t>Channel preferences</a:t>
          </a:r>
        </a:p>
      </dgm:t>
    </dgm:pt>
    <dgm:pt modelId="{5F8C1D04-8E83-4C6C-8CDD-6F6039107B5E}" type="parTrans" cxnId="{50F30A06-3D3B-4695-AD1D-EF2757C1C8D7}">
      <dgm:prSet/>
      <dgm:spPr/>
      <dgm:t>
        <a:bodyPr/>
        <a:lstStyle/>
        <a:p>
          <a:endParaRPr lang="en-US"/>
        </a:p>
      </dgm:t>
    </dgm:pt>
    <dgm:pt modelId="{F03F1A25-0C08-443F-A902-65A2969123B3}" type="sibTrans" cxnId="{50F30A06-3D3B-4695-AD1D-EF2757C1C8D7}">
      <dgm:prSet/>
      <dgm:spPr/>
      <dgm:t>
        <a:bodyPr/>
        <a:lstStyle/>
        <a:p>
          <a:endParaRPr lang="en-US"/>
        </a:p>
      </dgm:t>
    </dgm:pt>
    <dgm:pt modelId="{0C2F6774-08CE-4A40-8D99-6A3B0C41EC8F}">
      <dgm:prSet/>
      <dgm:spPr/>
      <dgm:t>
        <a:bodyPr/>
        <a:lstStyle/>
        <a:p>
          <a:r>
            <a:rPr lang="en-US"/>
            <a:t>Gift triggers (episodic giving vs. institutional)</a:t>
          </a:r>
        </a:p>
      </dgm:t>
    </dgm:pt>
    <dgm:pt modelId="{24F0D564-CDC1-485B-BD65-CAE85C618166}" type="parTrans" cxnId="{96CE75BB-E15A-4A7C-9509-20678B5E7EBE}">
      <dgm:prSet/>
      <dgm:spPr/>
      <dgm:t>
        <a:bodyPr/>
        <a:lstStyle/>
        <a:p>
          <a:endParaRPr lang="en-US"/>
        </a:p>
      </dgm:t>
    </dgm:pt>
    <dgm:pt modelId="{7389297A-E88F-43B5-AF97-A72CC1812AD6}" type="sibTrans" cxnId="{96CE75BB-E15A-4A7C-9509-20678B5E7EBE}">
      <dgm:prSet/>
      <dgm:spPr/>
      <dgm:t>
        <a:bodyPr/>
        <a:lstStyle/>
        <a:p>
          <a:endParaRPr lang="en-US"/>
        </a:p>
      </dgm:t>
    </dgm:pt>
    <dgm:pt modelId="{9D5AE779-3CF7-4F2C-9466-CD412187556D}" type="pres">
      <dgm:prSet presAssocID="{A58BDAF3-AAA6-479D-900D-1FDCA16B5A7C}" presName="linear" presStyleCnt="0">
        <dgm:presLayoutVars>
          <dgm:animLvl val="lvl"/>
          <dgm:resizeHandles val="exact"/>
        </dgm:presLayoutVars>
      </dgm:prSet>
      <dgm:spPr/>
    </dgm:pt>
    <dgm:pt modelId="{FE1BDBF8-C09D-47F0-B36D-3400D6899A6D}" type="pres">
      <dgm:prSet presAssocID="{C33B3D82-1E19-48C2-B626-16A5BF764D01}" presName="parentText" presStyleLbl="node1" presStyleIdx="0" presStyleCnt="1">
        <dgm:presLayoutVars>
          <dgm:chMax val="0"/>
          <dgm:bulletEnabled val="1"/>
        </dgm:presLayoutVars>
      </dgm:prSet>
      <dgm:spPr/>
    </dgm:pt>
    <dgm:pt modelId="{569B9CC1-B116-41A9-B900-1A41E4B2D111}" type="pres">
      <dgm:prSet presAssocID="{C33B3D82-1E19-48C2-B626-16A5BF764D01}" presName="childText" presStyleLbl="revTx" presStyleIdx="0" presStyleCnt="1">
        <dgm:presLayoutVars>
          <dgm:bulletEnabled val="1"/>
        </dgm:presLayoutVars>
      </dgm:prSet>
      <dgm:spPr/>
    </dgm:pt>
  </dgm:ptLst>
  <dgm:cxnLst>
    <dgm:cxn modelId="{50F30A06-3D3B-4695-AD1D-EF2757C1C8D7}" srcId="{C33B3D82-1E19-48C2-B626-16A5BF764D01}" destId="{B8C9FEA0-0717-4792-93FD-C460A729D44F}" srcOrd="3" destOrd="0" parTransId="{5F8C1D04-8E83-4C6C-8CDD-6F6039107B5E}" sibTransId="{F03F1A25-0C08-443F-A902-65A2969123B3}"/>
    <dgm:cxn modelId="{516BA812-149A-43D4-869B-46DCC2CAB75A}" type="presOf" srcId="{0C2F6774-08CE-4A40-8D99-6A3B0C41EC8F}" destId="{569B9CC1-B116-41A9-B900-1A41E4B2D111}" srcOrd="0" destOrd="4" presId="urn:microsoft.com/office/officeart/2005/8/layout/vList2"/>
    <dgm:cxn modelId="{FA160113-1E07-4AB3-BA41-EF30172D05C1}" type="presOf" srcId="{C33B3D82-1E19-48C2-B626-16A5BF764D01}" destId="{FE1BDBF8-C09D-47F0-B36D-3400D6899A6D}" srcOrd="0" destOrd="0" presId="urn:microsoft.com/office/officeart/2005/8/layout/vList2"/>
    <dgm:cxn modelId="{0B76AF33-AF7E-4475-9945-00F9E4DF8D08}" srcId="{C33B3D82-1E19-48C2-B626-16A5BF764D01}" destId="{C45A7960-A7CE-4DAB-9439-77E304D25FC1}" srcOrd="1" destOrd="0" parTransId="{FC33F592-04A4-4B2C-A700-40A2CCF40340}" sibTransId="{CEFE3E61-80DB-4B3E-9DD0-3EBA88FF1818}"/>
    <dgm:cxn modelId="{7EC66A64-334C-40D1-A6B6-6F8991F212C6}" srcId="{C33B3D82-1E19-48C2-B626-16A5BF764D01}" destId="{9F0391E9-1FF6-433B-9522-14E84B20A168}" srcOrd="2" destOrd="0" parTransId="{672D3D40-F903-4D31-B185-28CA0551D14F}" sibTransId="{B4193C9C-E235-445A-A75A-AE051CBD8095}"/>
    <dgm:cxn modelId="{C3A86C8B-2C49-41B3-93F5-BCF84C9E9212}" type="presOf" srcId="{A58BDAF3-AAA6-479D-900D-1FDCA16B5A7C}" destId="{9D5AE779-3CF7-4F2C-9466-CD412187556D}" srcOrd="0" destOrd="0" presId="urn:microsoft.com/office/officeart/2005/8/layout/vList2"/>
    <dgm:cxn modelId="{1A55A8A8-ED5A-458C-BCB6-3CCFC691E1BD}" type="presOf" srcId="{9F0391E9-1FF6-433B-9522-14E84B20A168}" destId="{569B9CC1-B116-41A9-B900-1A41E4B2D111}" srcOrd="0" destOrd="2" presId="urn:microsoft.com/office/officeart/2005/8/layout/vList2"/>
    <dgm:cxn modelId="{149601AB-7756-40BB-A182-3144A0253C5D}" srcId="{A58BDAF3-AAA6-479D-900D-1FDCA16B5A7C}" destId="{C33B3D82-1E19-48C2-B626-16A5BF764D01}" srcOrd="0" destOrd="0" parTransId="{C18F0F53-5DCB-46CE-A71C-10906BA28FED}" sibTransId="{737DF34C-D251-4E1D-9F37-E006F5AA74F7}"/>
    <dgm:cxn modelId="{96CE75BB-E15A-4A7C-9509-20678B5E7EBE}" srcId="{C33B3D82-1E19-48C2-B626-16A5BF764D01}" destId="{0C2F6774-08CE-4A40-8D99-6A3B0C41EC8F}" srcOrd="4" destOrd="0" parTransId="{24F0D564-CDC1-485B-BD65-CAE85C618166}" sibTransId="{7389297A-E88F-43B5-AF97-A72CC1812AD6}"/>
    <dgm:cxn modelId="{5CC0CECD-9665-483F-B102-22639599E095}" srcId="{C33B3D82-1E19-48C2-B626-16A5BF764D01}" destId="{8A689531-9104-4113-936D-33C07A5E82B0}" srcOrd="0" destOrd="0" parTransId="{4BDEBE41-44FC-4175-8DB1-BEA659B03E9D}" sibTransId="{406F39E3-483E-49C7-AF3E-965D937EA0EC}"/>
    <dgm:cxn modelId="{4406FFD8-A117-45DA-9163-2F10C1B3F1F3}" type="presOf" srcId="{8A689531-9104-4113-936D-33C07A5E82B0}" destId="{569B9CC1-B116-41A9-B900-1A41E4B2D111}" srcOrd="0" destOrd="0" presId="urn:microsoft.com/office/officeart/2005/8/layout/vList2"/>
    <dgm:cxn modelId="{0676CEDD-76F5-482D-B3F4-1A80C9B88A20}" type="presOf" srcId="{C45A7960-A7CE-4DAB-9439-77E304D25FC1}" destId="{569B9CC1-B116-41A9-B900-1A41E4B2D111}" srcOrd="0" destOrd="1" presId="urn:microsoft.com/office/officeart/2005/8/layout/vList2"/>
    <dgm:cxn modelId="{78DFAAE7-4161-4AC5-9955-7532902CB772}" type="presOf" srcId="{B8C9FEA0-0717-4792-93FD-C460A729D44F}" destId="{569B9CC1-B116-41A9-B900-1A41E4B2D111}" srcOrd="0" destOrd="3" presId="urn:microsoft.com/office/officeart/2005/8/layout/vList2"/>
    <dgm:cxn modelId="{BA28EEC6-8808-4A89-BA09-532F4ADC4646}" type="presParOf" srcId="{9D5AE779-3CF7-4F2C-9466-CD412187556D}" destId="{FE1BDBF8-C09D-47F0-B36D-3400D6899A6D}" srcOrd="0" destOrd="0" presId="urn:microsoft.com/office/officeart/2005/8/layout/vList2"/>
    <dgm:cxn modelId="{EDF1BA4E-5F0E-4371-A44A-4467D4F623A2}" type="presParOf" srcId="{9D5AE779-3CF7-4F2C-9466-CD412187556D}" destId="{569B9CC1-B116-41A9-B900-1A41E4B2D11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A186AC-A221-448F-8BBF-0807812FBF5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1622582-5989-4496-B273-070AFB5F525C}">
      <dgm:prSet/>
      <dgm:spPr/>
      <dgm:t>
        <a:bodyPr/>
        <a:lstStyle/>
        <a:p>
          <a:r>
            <a:rPr lang="en-US" dirty="0"/>
            <a:t>Treat them like family, offer insider access, information and excellent service</a:t>
          </a:r>
        </a:p>
      </dgm:t>
    </dgm:pt>
    <dgm:pt modelId="{FB1A34AB-B151-41FC-AF58-D89DE56697D2}" type="parTrans" cxnId="{6DE0451A-83A9-4479-A54F-8E326FAB4177}">
      <dgm:prSet/>
      <dgm:spPr/>
      <dgm:t>
        <a:bodyPr/>
        <a:lstStyle/>
        <a:p>
          <a:endParaRPr lang="en-US"/>
        </a:p>
      </dgm:t>
    </dgm:pt>
    <dgm:pt modelId="{30D0EBC0-E460-46DF-87D1-CF928D506336}" type="sibTrans" cxnId="{6DE0451A-83A9-4479-A54F-8E326FAB4177}">
      <dgm:prSet/>
      <dgm:spPr/>
      <dgm:t>
        <a:bodyPr/>
        <a:lstStyle/>
        <a:p>
          <a:endParaRPr lang="en-US"/>
        </a:p>
      </dgm:t>
    </dgm:pt>
    <dgm:pt modelId="{44BDD174-63E0-467A-BD9F-B5D4FC525DAD}">
      <dgm:prSet/>
      <dgm:spPr/>
      <dgm:t>
        <a:bodyPr/>
        <a:lstStyle/>
        <a:p>
          <a:r>
            <a:rPr lang="en-US" dirty="0"/>
            <a:t>Define the solution in grand terms – not your work plan but how you will change the world</a:t>
          </a:r>
        </a:p>
      </dgm:t>
    </dgm:pt>
    <dgm:pt modelId="{86470958-F927-4A35-A8EE-F917B122FD1B}" type="parTrans" cxnId="{DC23F574-C225-479C-BFB7-49AECC8C258F}">
      <dgm:prSet/>
      <dgm:spPr/>
      <dgm:t>
        <a:bodyPr/>
        <a:lstStyle/>
        <a:p>
          <a:endParaRPr lang="en-US"/>
        </a:p>
      </dgm:t>
    </dgm:pt>
    <dgm:pt modelId="{FF8DA2F2-7CF7-4BB6-8FF2-36A355131E52}" type="sibTrans" cxnId="{DC23F574-C225-479C-BFB7-49AECC8C258F}">
      <dgm:prSet/>
      <dgm:spPr/>
      <dgm:t>
        <a:bodyPr/>
        <a:lstStyle/>
        <a:p>
          <a:endParaRPr lang="en-US"/>
        </a:p>
      </dgm:t>
    </dgm:pt>
    <dgm:pt modelId="{E6933D0C-4BA7-44E1-8225-E960D0549DAB}">
      <dgm:prSet/>
      <dgm:spPr/>
      <dgm:t>
        <a:bodyPr/>
        <a:lstStyle/>
        <a:p>
          <a:r>
            <a:rPr lang="en-US" dirty="0"/>
            <a:t>Create a strong case for giving; a good story is not enough</a:t>
          </a:r>
        </a:p>
      </dgm:t>
    </dgm:pt>
    <dgm:pt modelId="{E1F1966B-2C0C-4249-B144-C841E55FFCCF}" type="parTrans" cxnId="{3EDB236E-CE7A-48DD-949B-90BA45A09AD0}">
      <dgm:prSet/>
      <dgm:spPr/>
      <dgm:t>
        <a:bodyPr/>
        <a:lstStyle/>
        <a:p>
          <a:endParaRPr lang="en-US"/>
        </a:p>
      </dgm:t>
    </dgm:pt>
    <dgm:pt modelId="{48AE633A-58D3-4C88-A207-8EE1F6B91326}" type="sibTrans" cxnId="{3EDB236E-CE7A-48DD-949B-90BA45A09AD0}">
      <dgm:prSet/>
      <dgm:spPr/>
      <dgm:t>
        <a:bodyPr/>
        <a:lstStyle/>
        <a:p>
          <a:endParaRPr lang="en-US"/>
        </a:p>
      </dgm:t>
    </dgm:pt>
    <dgm:pt modelId="{A2F9D563-9098-493F-9E83-2A9FECDB0AB3}">
      <dgm:prSet/>
      <dgm:spPr/>
      <dgm:t>
        <a:bodyPr/>
        <a:lstStyle/>
        <a:p>
          <a:r>
            <a:rPr lang="en-US" dirty="0"/>
            <a:t>Share data – don’t skimp on details</a:t>
          </a:r>
        </a:p>
      </dgm:t>
    </dgm:pt>
    <dgm:pt modelId="{55116720-A58E-4839-8539-FC74E226C3F6}" type="parTrans" cxnId="{234DD9BD-F5C8-4D83-814D-42AA3C654BA4}">
      <dgm:prSet/>
      <dgm:spPr/>
      <dgm:t>
        <a:bodyPr/>
        <a:lstStyle/>
        <a:p>
          <a:endParaRPr lang="en-US"/>
        </a:p>
      </dgm:t>
    </dgm:pt>
    <dgm:pt modelId="{92C5EB63-DAD2-47BB-9B5A-F15FB9A141B5}" type="sibTrans" cxnId="{234DD9BD-F5C8-4D83-814D-42AA3C654BA4}">
      <dgm:prSet/>
      <dgm:spPr/>
      <dgm:t>
        <a:bodyPr/>
        <a:lstStyle/>
        <a:p>
          <a:endParaRPr lang="en-US"/>
        </a:p>
      </dgm:t>
    </dgm:pt>
    <dgm:pt modelId="{66187162-DF7D-4B19-88DB-723294993AD9}">
      <dgm:prSet/>
      <dgm:spPr/>
      <dgm:t>
        <a:bodyPr/>
        <a:lstStyle/>
        <a:p>
          <a:r>
            <a:rPr lang="en-US" dirty="0"/>
            <a:t>Position your donor in the center of the solution; invite them to invest</a:t>
          </a:r>
        </a:p>
      </dgm:t>
    </dgm:pt>
    <dgm:pt modelId="{ADC74885-C909-4815-98EC-E4FE856D1F60}" type="parTrans" cxnId="{99DB149B-9110-45A0-91E5-D733FAE6DD67}">
      <dgm:prSet/>
      <dgm:spPr/>
      <dgm:t>
        <a:bodyPr/>
        <a:lstStyle/>
        <a:p>
          <a:endParaRPr lang="en-US"/>
        </a:p>
      </dgm:t>
    </dgm:pt>
    <dgm:pt modelId="{9841BC0B-5747-4F29-B75F-3FD36DF9AEDC}" type="sibTrans" cxnId="{99DB149B-9110-45A0-91E5-D733FAE6DD67}">
      <dgm:prSet/>
      <dgm:spPr/>
      <dgm:t>
        <a:bodyPr/>
        <a:lstStyle/>
        <a:p>
          <a:endParaRPr lang="en-US"/>
        </a:p>
      </dgm:t>
    </dgm:pt>
    <dgm:pt modelId="{5D8DDB5D-4926-4B8A-9733-3001479FD66F}">
      <dgm:prSet/>
      <dgm:spPr/>
      <dgm:t>
        <a:bodyPr/>
        <a:lstStyle/>
        <a:p>
          <a:r>
            <a:rPr lang="en-US" dirty="0"/>
            <a:t>Give them perks but acknowledge their intentions are bigger than perks. </a:t>
          </a:r>
        </a:p>
      </dgm:t>
    </dgm:pt>
    <dgm:pt modelId="{D9FFEF6E-85C8-4333-B7F3-518B046C19BA}" type="parTrans" cxnId="{810C9D7C-A561-46DE-8C78-62302F7F7734}">
      <dgm:prSet/>
      <dgm:spPr/>
      <dgm:t>
        <a:bodyPr/>
        <a:lstStyle/>
        <a:p>
          <a:endParaRPr lang="en-US"/>
        </a:p>
      </dgm:t>
    </dgm:pt>
    <dgm:pt modelId="{D99F534D-FC29-42F7-8689-84EE243FB80E}" type="sibTrans" cxnId="{810C9D7C-A561-46DE-8C78-62302F7F7734}">
      <dgm:prSet/>
      <dgm:spPr/>
      <dgm:t>
        <a:bodyPr/>
        <a:lstStyle/>
        <a:p>
          <a:endParaRPr lang="en-US"/>
        </a:p>
      </dgm:t>
    </dgm:pt>
    <dgm:pt modelId="{790A9B24-F5B7-437E-8069-E57F932416C3}">
      <dgm:prSet/>
      <dgm:spPr/>
      <dgm:t>
        <a:bodyPr/>
        <a:lstStyle/>
        <a:p>
          <a:r>
            <a:rPr lang="en-US" dirty="0"/>
            <a:t>Share results and share credit. </a:t>
          </a:r>
        </a:p>
      </dgm:t>
    </dgm:pt>
    <dgm:pt modelId="{85F90A69-2A0D-4606-B912-F3185A04AF6B}" type="parTrans" cxnId="{D8F9070B-D247-4105-A036-EA1C6A0AC804}">
      <dgm:prSet/>
      <dgm:spPr/>
      <dgm:t>
        <a:bodyPr/>
        <a:lstStyle/>
        <a:p>
          <a:endParaRPr lang="en-US"/>
        </a:p>
      </dgm:t>
    </dgm:pt>
    <dgm:pt modelId="{EAEDC9FB-DD25-4058-A5D3-DE9AEF613975}" type="sibTrans" cxnId="{D8F9070B-D247-4105-A036-EA1C6A0AC804}">
      <dgm:prSet/>
      <dgm:spPr/>
      <dgm:t>
        <a:bodyPr/>
        <a:lstStyle/>
        <a:p>
          <a:endParaRPr lang="en-US"/>
        </a:p>
      </dgm:t>
    </dgm:pt>
    <dgm:pt modelId="{C4C9F1F1-40D6-D949-B870-73779E6A53BC}" type="pres">
      <dgm:prSet presAssocID="{D1A186AC-A221-448F-8BBF-0807812FBF56}" presName="diagram" presStyleCnt="0">
        <dgm:presLayoutVars>
          <dgm:dir/>
          <dgm:resizeHandles val="exact"/>
        </dgm:presLayoutVars>
      </dgm:prSet>
      <dgm:spPr/>
    </dgm:pt>
    <dgm:pt modelId="{36BA4C1D-E4A8-E24A-92A7-45C58D8C36B0}" type="pres">
      <dgm:prSet presAssocID="{61622582-5989-4496-B273-070AFB5F525C}" presName="node" presStyleLbl="node1" presStyleIdx="0" presStyleCnt="7">
        <dgm:presLayoutVars>
          <dgm:bulletEnabled val="1"/>
        </dgm:presLayoutVars>
      </dgm:prSet>
      <dgm:spPr/>
    </dgm:pt>
    <dgm:pt modelId="{A5C771EB-F317-4A4B-9128-AB32E4F2AC40}" type="pres">
      <dgm:prSet presAssocID="{30D0EBC0-E460-46DF-87D1-CF928D506336}" presName="sibTrans" presStyleCnt="0"/>
      <dgm:spPr/>
    </dgm:pt>
    <dgm:pt modelId="{5EE1F1B6-4FDD-1140-856A-AC7B0BFF760C}" type="pres">
      <dgm:prSet presAssocID="{44BDD174-63E0-467A-BD9F-B5D4FC525DAD}" presName="node" presStyleLbl="node1" presStyleIdx="1" presStyleCnt="7">
        <dgm:presLayoutVars>
          <dgm:bulletEnabled val="1"/>
        </dgm:presLayoutVars>
      </dgm:prSet>
      <dgm:spPr/>
    </dgm:pt>
    <dgm:pt modelId="{B10E6DBD-69AD-9042-9463-95C3025012F8}" type="pres">
      <dgm:prSet presAssocID="{FF8DA2F2-7CF7-4BB6-8FF2-36A355131E52}" presName="sibTrans" presStyleCnt="0"/>
      <dgm:spPr/>
    </dgm:pt>
    <dgm:pt modelId="{86F527A9-0861-8844-879F-B4FD50872128}" type="pres">
      <dgm:prSet presAssocID="{E6933D0C-4BA7-44E1-8225-E960D0549DAB}" presName="node" presStyleLbl="node1" presStyleIdx="2" presStyleCnt="7">
        <dgm:presLayoutVars>
          <dgm:bulletEnabled val="1"/>
        </dgm:presLayoutVars>
      </dgm:prSet>
      <dgm:spPr/>
    </dgm:pt>
    <dgm:pt modelId="{BCCF8D7E-F6B1-8844-8F35-FCC91AEC1B17}" type="pres">
      <dgm:prSet presAssocID="{48AE633A-58D3-4C88-A207-8EE1F6B91326}" presName="sibTrans" presStyleCnt="0"/>
      <dgm:spPr/>
    </dgm:pt>
    <dgm:pt modelId="{1E090AA3-5228-9D43-AB55-5B5A69722F78}" type="pres">
      <dgm:prSet presAssocID="{A2F9D563-9098-493F-9E83-2A9FECDB0AB3}" presName="node" presStyleLbl="node1" presStyleIdx="3" presStyleCnt="7">
        <dgm:presLayoutVars>
          <dgm:bulletEnabled val="1"/>
        </dgm:presLayoutVars>
      </dgm:prSet>
      <dgm:spPr/>
    </dgm:pt>
    <dgm:pt modelId="{25810F82-5369-7142-BFBA-656D0CD510BD}" type="pres">
      <dgm:prSet presAssocID="{92C5EB63-DAD2-47BB-9B5A-F15FB9A141B5}" presName="sibTrans" presStyleCnt="0"/>
      <dgm:spPr/>
    </dgm:pt>
    <dgm:pt modelId="{70FFE96C-4C49-C345-B146-1E4C00FEAC42}" type="pres">
      <dgm:prSet presAssocID="{66187162-DF7D-4B19-88DB-723294993AD9}" presName="node" presStyleLbl="node1" presStyleIdx="4" presStyleCnt="7">
        <dgm:presLayoutVars>
          <dgm:bulletEnabled val="1"/>
        </dgm:presLayoutVars>
      </dgm:prSet>
      <dgm:spPr/>
    </dgm:pt>
    <dgm:pt modelId="{E8730838-E6A1-464A-9BB2-69861C9CEE14}" type="pres">
      <dgm:prSet presAssocID="{9841BC0B-5747-4F29-B75F-3FD36DF9AEDC}" presName="sibTrans" presStyleCnt="0"/>
      <dgm:spPr/>
    </dgm:pt>
    <dgm:pt modelId="{373D379F-572E-824B-BF6B-FC6EAFF88F28}" type="pres">
      <dgm:prSet presAssocID="{5D8DDB5D-4926-4B8A-9733-3001479FD66F}" presName="node" presStyleLbl="node1" presStyleIdx="5" presStyleCnt="7">
        <dgm:presLayoutVars>
          <dgm:bulletEnabled val="1"/>
        </dgm:presLayoutVars>
      </dgm:prSet>
      <dgm:spPr/>
    </dgm:pt>
    <dgm:pt modelId="{E0F29E6A-CB6F-134B-8EA6-0E8ACB6B5F12}" type="pres">
      <dgm:prSet presAssocID="{D99F534D-FC29-42F7-8689-84EE243FB80E}" presName="sibTrans" presStyleCnt="0"/>
      <dgm:spPr/>
    </dgm:pt>
    <dgm:pt modelId="{5B64D86F-2BDB-974A-9EDA-B207B1E93CFD}" type="pres">
      <dgm:prSet presAssocID="{790A9B24-F5B7-437E-8069-E57F932416C3}" presName="node" presStyleLbl="node1" presStyleIdx="6" presStyleCnt="7">
        <dgm:presLayoutVars>
          <dgm:bulletEnabled val="1"/>
        </dgm:presLayoutVars>
      </dgm:prSet>
      <dgm:spPr/>
    </dgm:pt>
  </dgm:ptLst>
  <dgm:cxnLst>
    <dgm:cxn modelId="{D8F9070B-D247-4105-A036-EA1C6A0AC804}" srcId="{D1A186AC-A221-448F-8BBF-0807812FBF56}" destId="{790A9B24-F5B7-437E-8069-E57F932416C3}" srcOrd="6" destOrd="0" parTransId="{85F90A69-2A0D-4606-B912-F3185A04AF6B}" sibTransId="{EAEDC9FB-DD25-4058-A5D3-DE9AEF613975}"/>
    <dgm:cxn modelId="{6DE0451A-83A9-4479-A54F-8E326FAB4177}" srcId="{D1A186AC-A221-448F-8BBF-0807812FBF56}" destId="{61622582-5989-4496-B273-070AFB5F525C}" srcOrd="0" destOrd="0" parTransId="{FB1A34AB-B151-41FC-AF58-D89DE56697D2}" sibTransId="{30D0EBC0-E460-46DF-87D1-CF928D506336}"/>
    <dgm:cxn modelId="{A29B081C-75E8-9A46-8E99-09857AF65CBE}" type="presOf" srcId="{5D8DDB5D-4926-4B8A-9733-3001479FD66F}" destId="{373D379F-572E-824B-BF6B-FC6EAFF88F28}" srcOrd="0" destOrd="0" presId="urn:microsoft.com/office/officeart/2005/8/layout/default"/>
    <dgm:cxn modelId="{5CB91E33-7F72-E04C-AB9C-B47A5C36D3C3}" type="presOf" srcId="{D1A186AC-A221-448F-8BBF-0807812FBF56}" destId="{C4C9F1F1-40D6-D949-B870-73779E6A53BC}" srcOrd="0" destOrd="0" presId="urn:microsoft.com/office/officeart/2005/8/layout/default"/>
    <dgm:cxn modelId="{274ADA5C-439F-5A47-AD9B-1F72B752BC39}" type="presOf" srcId="{790A9B24-F5B7-437E-8069-E57F932416C3}" destId="{5B64D86F-2BDB-974A-9EDA-B207B1E93CFD}" srcOrd="0" destOrd="0" presId="urn:microsoft.com/office/officeart/2005/8/layout/default"/>
    <dgm:cxn modelId="{1953AF4B-8D22-CC49-A879-942391600B93}" type="presOf" srcId="{44BDD174-63E0-467A-BD9F-B5D4FC525DAD}" destId="{5EE1F1B6-4FDD-1140-856A-AC7B0BFF760C}" srcOrd="0" destOrd="0" presId="urn:microsoft.com/office/officeart/2005/8/layout/default"/>
    <dgm:cxn modelId="{FFC3C04D-F4E2-414F-A615-EFE68847C1C3}" type="presOf" srcId="{A2F9D563-9098-493F-9E83-2A9FECDB0AB3}" destId="{1E090AA3-5228-9D43-AB55-5B5A69722F78}" srcOrd="0" destOrd="0" presId="urn:microsoft.com/office/officeart/2005/8/layout/default"/>
    <dgm:cxn modelId="{3EDB236E-CE7A-48DD-949B-90BA45A09AD0}" srcId="{D1A186AC-A221-448F-8BBF-0807812FBF56}" destId="{E6933D0C-4BA7-44E1-8225-E960D0549DAB}" srcOrd="2" destOrd="0" parTransId="{E1F1966B-2C0C-4249-B144-C841E55FFCCF}" sibTransId="{48AE633A-58D3-4C88-A207-8EE1F6B91326}"/>
    <dgm:cxn modelId="{DC23F574-C225-479C-BFB7-49AECC8C258F}" srcId="{D1A186AC-A221-448F-8BBF-0807812FBF56}" destId="{44BDD174-63E0-467A-BD9F-B5D4FC525DAD}" srcOrd="1" destOrd="0" parTransId="{86470958-F927-4A35-A8EE-F917B122FD1B}" sibTransId="{FF8DA2F2-7CF7-4BB6-8FF2-36A355131E52}"/>
    <dgm:cxn modelId="{810C9D7C-A561-46DE-8C78-62302F7F7734}" srcId="{D1A186AC-A221-448F-8BBF-0807812FBF56}" destId="{5D8DDB5D-4926-4B8A-9733-3001479FD66F}" srcOrd="5" destOrd="0" parTransId="{D9FFEF6E-85C8-4333-B7F3-518B046C19BA}" sibTransId="{D99F534D-FC29-42F7-8689-84EE243FB80E}"/>
    <dgm:cxn modelId="{AFEEAF85-D6DE-5648-A91E-444DB0DD8E68}" type="presOf" srcId="{66187162-DF7D-4B19-88DB-723294993AD9}" destId="{70FFE96C-4C49-C345-B146-1E4C00FEAC42}" srcOrd="0" destOrd="0" presId="urn:microsoft.com/office/officeart/2005/8/layout/default"/>
    <dgm:cxn modelId="{35625F8F-3E59-0845-BB5E-B381B27C1506}" type="presOf" srcId="{E6933D0C-4BA7-44E1-8225-E960D0549DAB}" destId="{86F527A9-0861-8844-879F-B4FD50872128}" srcOrd="0" destOrd="0" presId="urn:microsoft.com/office/officeart/2005/8/layout/default"/>
    <dgm:cxn modelId="{99DB149B-9110-45A0-91E5-D733FAE6DD67}" srcId="{D1A186AC-A221-448F-8BBF-0807812FBF56}" destId="{66187162-DF7D-4B19-88DB-723294993AD9}" srcOrd="4" destOrd="0" parTransId="{ADC74885-C909-4815-98EC-E4FE856D1F60}" sibTransId="{9841BC0B-5747-4F29-B75F-3FD36DF9AEDC}"/>
    <dgm:cxn modelId="{234DD9BD-F5C8-4D83-814D-42AA3C654BA4}" srcId="{D1A186AC-A221-448F-8BBF-0807812FBF56}" destId="{A2F9D563-9098-493F-9E83-2A9FECDB0AB3}" srcOrd="3" destOrd="0" parTransId="{55116720-A58E-4839-8539-FC74E226C3F6}" sibTransId="{92C5EB63-DAD2-47BB-9B5A-F15FB9A141B5}"/>
    <dgm:cxn modelId="{D8E57EE5-7077-4845-928F-7259B181C193}" type="presOf" srcId="{61622582-5989-4496-B273-070AFB5F525C}" destId="{36BA4C1D-E4A8-E24A-92A7-45C58D8C36B0}" srcOrd="0" destOrd="0" presId="urn:microsoft.com/office/officeart/2005/8/layout/default"/>
    <dgm:cxn modelId="{6ADACEC6-7530-CB42-A605-CE0CD13982D2}" type="presParOf" srcId="{C4C9F1F1-40D6-D949-B870-73779E6A53BC}" destId="{36BA4C1D-E4A8-E24A-92A7-45C58D8C36B0}" srcOrd="0" destOrd="0" presId="urn:microsoft.com/office/officeart/2005/8/layout/default"/>
    <dgm:cxn modelId="{5B1566CB-DD8E-E647-9C63-EB726FFE4D54}" type="presParOf" srcId="{C4C9F1F1-40D6-D949-B870-73779E6A53BC}" destId="{A5C771EB-F317-4A4B-9128-AB32E4F2AC40}" srcOrd="1" destOrd="0" presId="urn:microsoft.com/office/officeart/2005/8/layout/default"/>
    <dgm:cxn modelId="{06763887-B35F-A04F-953E-851278C13E33}" type="presParOf" srcId="{C4C9F1F1-40D6-D949-B870-73779E6A53BC}" destId="{5EE1F1B6-4FDD-1140-856A-AC7B0BFF760C}" srcOrd="2" destOrd="0" presId="urn:microsoft.com/office/officeart/2005/8/layout/default"/>
    <dgm:cxn modelId="{4CC32039-947A-344F-94C0-D82F66D513D2}" type="presParOf" srcId="{C4C9F1F1-40D6-D949-B870-73779E6A53BC}" destId="{B10E6DBD-69AD-9042-9463-95C3025012F8}" srcOrd="3" destOrd="0" presId="urn:microsoft.com/office/officeart/2005/8/layout/default"/>
    <dgm:cxn modelId="{D7E235C6-DBE3-984F-9B95-C925E4201735}" type="presParOf" srcId="{C4C9F1F1-40D6-D949-B870-73779E6A53BC}" destId="{86F527A9-0861-8844-879F-B4FD50872128}" srcOrd="4" destOrd="0" presId="urn:microsoft.com/office/officeart/2005/8/layout/default"/>
    <dgm:cxn modelId="{9ACE4A4A-137B-4A48-8377-F92BAA0EACAF}" type="presParOf" srcId="{C4C9F1F1-40D6-D949-B870-73779E6A53BC}" destId="{BCCF8D7E-F6B1-8844-8F35-FCC91AEC1B17}" srcOrd="5" destOrd="0" presId="urn:microsoft.com/office/officeart/2005/8/layout/default"/>
    <dgm:cxn modelId="{7DFE5104-D286-914A-9527-0EFD61DBB166}" type="presParOf" srcId="{C4C9F1F1-40D6-D949-B870-73779E6A53BC}" destId="{1E090AA3-5228-9D43-AB55-5B5A69722F78}" srcOrd="6" destOrd="0" presId="urn:microsoft.com/office/officeart/2005/8/layout/default"/>
    <dgm:cxn modelId="{5665A19C-3D2A-B94B-8F04-C37A3814E7DE}" type="presParOf" srcId="{C4C9F1F1-40D6-D949-B870-73779E6A53BC}" destId="{25810F82-5369-7142-BFBA-656D0CD510BD}" srcOrd="7" destOrd="0" presId="urn:microsoft.com/office/officeart/2005/8/layout/default"/>
    <dgm:cxn modelId="{9770FBA9-5E63-9340-B312-F0822D00B4E9}" type="presParOf" srcId="{C4C9F1F1-40D6-D949-B870-73779E6A53BC}" destId="{70FFE96C-4C49-C345-B146-1E4C00FEAC42}" srcOrd="8" destOrd="0" presId="urn:microsoft.com/office/officeart/2005/8/layout/default"/>
    <dgm:cxn modelId="{B8E4277C-C4CD-1A4C-9F42-4B095633DC35}" type="presParOf" srcId="{C4C9F1F1-40D6-D949-B870-73779E6A53BC}" destId="{E8730838-E6A1-464A-9BB2-69861C9CEE14}" srcOrd="9" destOrd="0" presId="urn:microsoft.com/office/officeart/2005/8/layout/default"/>
    <dgm:cxn modelId="{AB01791E-8DB2-994C-B83C-BB53426360FD}" type="presParOf" srcId="{C4C9F1F1-40D6-D949-B870-73779E6A53BC}" destId="{373D379F-572E-824B-BF6B-FC6EAFF88F28}" srcOrd="10" destOrd="0" presId="urn:microsoft.com/office/officeart/2005/8/layout/default"/>
    <dgm:cxn modelId="{1117F7AD-34E1-D944-8A53-FF1FE2ED73AA}" type="presParOf" srcId="{C4C9F1F1-40D6-D949-B870-73779E6A53BC}" destId="{E0F29E6A-CB6F-134B-8EA6-0E8ACB6B5F12}" srcOrd="11" destOrd="0" presId="urn:microsoft.com/office/officeart/2005/8/layout/default"/>
    <dgm:cxn modelId="{9FB5C53D-64E1-584E-8949-2CB799625990}" type="presParOf" srcId="{C4C9F1F1-40D6-D949-B870-73779E6A53BC}" destId="{5B64D86F-2BDB-974A-9EDA-B207B1E93CF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992A8-93D0-48ED-A32B-9F306D0A7895}">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9F7ADC-913A-4D2F-B35E-6C5004328910}">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9DF03E-31CC-47A7-8C27-C82B1B334D3D}">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Agency?  Non Profit?  Other industry supplier/provider?</a:t>
          </a:r>
        </a:p>
      </dsp:txBody>
      <dsp:txXfrm>
        <a:off x="1429899" y="2442"/>
        <a:ext cx="5083704" cy="1238008"/>
      </dsp:txXfrm>
    </dsp:sp>
    <dsp:sp modelId="{C54EB906-AF0E-41F7-A238-B8B44156387F}">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312016-4B79-4019-AF3B-643ACCA28574}">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D9FBEE-BC46-4CD1-A213-4B392477728F}">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Year of experience?  Less than 5?  5-10?  10+</a:t>
          </a:r>
        </a:p>
      </dsp:txBody>
      <dsp:txXfrm>
        <a:off x="1429899" y="1549953"/>
        <a:ext cx="5083704" cy="1238008"/>
      </dsp:txXfrm>
    </dsp:sp>
    <dsp:sp modelId="{0D41404E-3859-4D10-A8AD-5AD8F560868A}">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AEE8B-CEF1-43F4-8639-D0B538500616}">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B53868-7B12-4044-926C-FBCCDFCE2D56}">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Channels?  Mail?  Digital?  Both?  Neither?</a:t>
          </a:r>
        </a:p>
      </dsp:txBody>
      <dsp:txXfrm>
        <a:off x="1429899" y="3097464"/>
        <a:ext cx="5083704" cy="1238008"/>
      </dsp:txXfrm>
    </dsp:sp>
    <dsp:sp modelId="{88D33FB1-6E35-4944-AD48-C57BA2113D90}">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95EB19-4394-4946-B8E9-AE62242A12CD}">
      <dsp:nvSpPr>
        <dsp:cNvPr id="0" name=""/>
        <dsp:cNvSpPr/>
      </dsp:nvSpPr>
      <dsp:spPr>
        <a:xfrm>
          <a:off x="374497" y="4923526"/>
          <a:ext cx="680904" cy="68090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5DD5F5-F871-4055-8287-CCF0AEF058D8}">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dirty="0"/>
            <a:t>Do you work on midlevel programs?</a:t>
          </a:r>
        </a:p>
      </dsp:txBody>
      <dsp:txXfrm>
        <a:off x="1429899" y="4644974"/>
        <a:ext cx="5083704"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D8A8F-9513-924B-ADCB-399BD95F6594}">
      <dsp:nvSpPr>
        <dsp:cNvPr id="0" name=""/>
        <dsp:cNvSpPr/>
      </dsp:nvSpPr>
      <dsp:spPr>
        <a:xfrm>
          <a:off x="0" y="0"/>
          <a:ext cx="5678487" cy="5678487"/>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77032B5-45E6-DC40-80C3-D0C41B470504}">
      <dsp:nvSpPr>
        <dsp:cNvPr id="0" name=""/>
        <dsp:cNvSpPr/>
      </dsp:nvSpPr>
      <dsp:spPr>
        <a:xfrm>
          <a:off x="1230812" y="477134"/>
          <a:ext cx="1817050" cy="1337306"/>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Major Gifts</a:t>
          </a:r>
        </a:p>
      </dsp:txBody>
      <dsp:txXfrm>
        <a:off x="1296094" y="542416"/>
        <a:ext cx="1686486" cy="1206742"/>
      </dsp:txXfrm>
    </dsp:sp>
    <dsp:sp modelId="{6E82BFE2-45F2-5941-A9BD-D857AE324566}">
      <dsp:nvSpPr>
        <dsp:cNvPr id="0" name=""/>
        <dsp:cNvSpPr/>
      </dsp:nvSpPr>
      <dsp:spPr>
        <a:xfrm>
          <a:off x="2318112" y="4383837"/>
          <a:ext cx="1760651" cy="1294649"/>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Direct Response</a:t>
          </a:r>
        </a:p>
      </dsp:txBody>
      <dsp:txXfrm>
        <a:off x="2381312" y="4447037"/>
        <a:ext cx="1634251" cy="1168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BDBF8-C09D-47F0-B36D-3400D6899A6D}">
      <dsp:nvSpPr>
        <dsp:cNvPr id="0" name=""/>
        <dsp:cNvSpPr/>
      </dsp:nvSpPr>
      <dsp:spPr>
        <a:xfrm>
          <a:off x="0" y="194062"/>
          <a:ext cx="6269038" cy="19796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Besides knowing average gift and where the major gifts program begins…</a:t>
          </a:r>
        </a:p>
      </dsp:txBody>
      <dsp:txXfrm>
        <a:off x="96638" y="290700"/>
        <a:ext cx="6075762" cy="1786364"/>
      </dsp:txXfrm>
    </dsp:sp>
    <dsp:sp modelId="{569B9CC1-B116-41A9-B900-1A41E4B2D111}">
      <dsp:nvSpPr>
        <dsp:cNvPr id="0" name=""/>
        <dsp:cNvSpPr/>
      </dsp:nvSpPr>
      <dsp:spPr>
        <a:xfrm>
          <a:off x="0" y="2173702"/>
          <a:ext cx="6269038" cy="3204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Understand single vs. multi year donors</a:t>
          </a:r>
        </a:p>
        <a:p>
          <a:pPr marL="285750" lvl="1" indent="-285750" algn="l" defTabSz="1244600">
            <a:lnSpc>
              <a:spcPct val="90000"/>
            </a:lnSpc>
            <a:spcBef>
              <a:spcPct val="0"/>
            </a:spcBef>
            <a:spcAft>
              <a:spcPct val="20000"/>
            </a:spcAft>
            <a:buChar char="•"/>
          </a:pPr>
          <a:r>
            <a:rPr lang="en-US" sz="2800" kern="1200"/>
            <a:t>Inception gifts vs. those who upgrade</a:t>
          </a:r>
        </a:p>
        <a:p>
          <a:pPr marL="285750" lvl="1" indent="-285750" algn="l" defTabSz="1244600">
            <a:lnSpc>
              <a:spcPct val="90000"/>
            </a:lnSpc>
            <a:spcBef>
              <a:spcPct val="0"/>
            </a:spcBef>
            <a:spcAft>
              <a:spcPct val="20000"/>
            </a:spcAft>
            <a:buChar char="•"/>
          </a:pPr>
          <a:r>
            <a:rPr lang="en-US" sz="2800" kern="1200"/>
            <a:t>Single gift size vs. cumulative giving</a:t>
          </a:r>
        </a:p>
        <a:p>
          <a:pPr marL="285750" lvl="1" indent="-285750" algn="l" defTabSz="1244600">
            <a:lnSpc>
              <a:spcPct val="90000"/>
            </a:lnSpc>
            <a:spcBef>
              <a:spcPct val="0"/>
            </a:spcBef>
            <a:spcAft>
              <a:spcPct val="20000"/>
            </a:spcAft>
            <a:buChar char="•"/>
          </a:pPr>
          <a:r>
            <a:rPr lang="en-US" sz="2800" kern="1200"/>
            <a:t>Channel preferences</a:t>
          </a:r>
        </a:p>
        <a:p>
          <a:pPr marL="285750" lvl="1" indent="-285750" algn="l" defTabSz="1244600">
            <a:lnSpc>
              <a:spcPct val="90000"/>
            </a:lnSpc>
            <a:spcBef>
              <a:spcPct val="0"/>
            </a:spcBef>
            <a:spcAft>
              <a:spcPct val="20000"/>
            </a:spcAft>
            <a:buChar char="•"/>
          </a:pPr>
          <a:r>
            <a:rPr lang="en-US" sz="2800" kern="1200"/>
            <a:t>Gift triggers (episodic giving vs. institutional)</a:t>
          </a:r>
        </a:p>
      </dsp:txBody>
      <dsp:txXfrm>
        <a:off x="0" y="2173702"/>
        <a:ext cx="6269038" cy="3204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A4C1D-E4A8-E24A-92A7-45C58D8C36B0}">
      <dsp:nvSpPr>
        <dsp:cNvPr id="0" name=""/>
        <dsp:cNvSpPr/>
      </dsp:nvSpPr>
      <dsp:spPr>
        <a:xfrm>
          <a:off x="2985" y="269438"/>
          <a:ext cx="2368437" cy="14210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Treat them like family, offer insider access, information and excellent service</a:t>
          </a:r>
        </a:p>
      </dsp:txBody>
      <dsp:txXfrm>
        <a:off x="2985" y="269438"/>
        <a:ext cx="2368437" cy="1421062"/>
      </dsp:txXfrm>
    </dsp:sp>
    <dsp:sp modelId="{5EE1F1B6-4FDD-1140-856A-AC7B0BFF760C}">
      <dsp:nvSpPr>
        <dsp:cNvPr id="0" name=""/>
        <dsp:cNvSpPr/>
      </dsp:nvSpPr>
      <dsp:spPr>
        <a:xfrm>
          <a:off x="2608266" y="269438"/>
          <a:ext cx="2368437" cy="1421062"/>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Define the solution in grand terms – not your work plan but how you will change the world</a:t>
          </a:r>
        </a:p>
      </dsp:txBody>
      <dsp:txXfrm>
        <a:off x="2608266" y="269438"/>
        <a:ext cx="2368437" cy="1421062"/>
      </dsp:txXfrm>
    </dsp:sp>
    <dsp:sp modelId="{86F527A9-0861-8844-879F-B4FD50872128}">
      <dsp:nvSpPr>
        <dsp:cNvPr id="0" name=""/>
        <dsp:cNvSpPr/>
      </dsp:nvSpPr>
      <dsp:spPr>
        <a:xfrm>
          <a:off x="5213547" y="269438"/>
          <a:ext cx="2368437" cy="1421062"/>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Create a strong case for giving; a good story is not enough</a:t>
          </a:r>
        </a:p>
      </dsp:txBody>
      <dsp:txXfrm>
        <a:off x="5213547" y="269438"/>
        <a:ext cx="2368437" cy="1421062"/>
      </dsp:txXfrm>
    </dsp:sp>
    <dsp:sp modelId="{1E090AA3-5228-9D43-AB55-5B5A69722F78}">
      <dsp:nvSpPr>
        <dsp:cNvPr id="0" name=""/>
        <dsp:cNvSpPr/>
      </dsp:nvSpPr>
      <dsp:spPr>
        <a:xfrm>
          <a:off x="7818829" y="269438"/>
          <a:ext cx="2368437" cy="142106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Share data – don’t skimp on details</a:t>
          </a:r>
        </a:p>
      </dsp:txBody>
      <dsp:txXfrm>
        <a:off x="7818829" y="269438"/>
        <a:ext cx="2368437" cy="1421062"/>
      </dsp:txXfrm>
    </dsp:sp>
    <dsp:sp modelId="{70FFE96C-4C49-C345-B146-1E4C00FEAC42}">
      <dsp:nvSpPr>
        <dsp:cNvPr id="0" name=""/>
        <dsp:cNvSpPr/>
      </dsp:nvSpPr>
      <dsp:spPr>
        <a:xfrm>
          <a:off x="1305626" y="1927344"/>
          <a:ext cx="2368437" cy="1421062"/>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Position your donor in the center of the solution; invite them to invest</a:t>
          </a:r>
        </a:p>
      </dsp:txBody>
      <dsp:txXfrm>
        <a:off x="1305626" y="1927344"/>
        <a:ext cx="2368437" cy="1421062"/>
      </dsp:txXfrm>
    </dsp:sp>
    <dsp:sp modelId="{373D379F-572E-824B-BF6B-FC6EAFF88F28}">
      <dsp:nvSpPr>
        <dsp:cNvPr id="0" name=""/>
        <dsp:cNvSpPr/>
      </dsp:nvSpPr>
      <dsp:spPr>
        <a:xfrm>
          <a:off x="3910907" y="1927344"/>
          <a:ext cx="2368437" cy="1421062"/>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Give them perks but acknowledge their intentions are bigger than perks. </a:t>
          </a:r>
        </a:p>
      </dsp:txBody>
      <dsp:txXfrm>
        <a:off x="3910907" y="1927344"/>
        <a:ext cx="2368437" cy="1421062"/>
      </dsp:txXfrm>
    </dsp:sp>
    <dsp:sp modelId="{5B64D86F-2BDB-974A-9EDA-B207B1E93CFD}">
      <dsp:nvSpPr>
        <dsp:cNvPr id="0" name=""/>
        <dsp:cNvSpPr/>
      </dsp:nvSpPr>
      <dsp:spPr>
        <a:xfrm>
          <a:off x="6516188" y="1927344"/>
          <a:ext cx="2368437" cy="142106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Share results and share credit. </a:t>
          </a:r>
        </a:p>
      </dsp:txBody>
      <dsp:txXfrm>
        <a:off x="6516188" y="1927344"/>
        <a:ext cx="2368437" cy="14210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08T00:03:54.781"/>
    </inkml:context>
    <inkml:brush xml:id="br0">
      <inkml:brushProperty name="width" value="0.1" units="cm"/>
      <inkml:brushProperty name="height" value="0.1" units="cm"/>
      <inkml:brushProperty name="color" value="#E71224"/>
    </inkml:brush>
  </inkml:definitions>
  <inkml:trace contextRef="#ctx0" brushRef="#br0">3254 0 24575,'-19'0'0,"-11"0"0,12 0 0,-32 0 0,16 0 0,-12 0 0,12 0 0,10 0 0,-11 0 0,12 0 0,-6 0 0,1 0 0,4 0 0,-4 0 0,6 0 0,5 0 0,-4 0 0,10 0 0,-5 0 0,1 0 0,4 0 0,-5 0 0,6 0 0,-5 0 0,4 0 0,-5 0 0,-3 0 0,1 0 0,-9 0 0,5 0 0,5 0 0,-3 0 0,3 5 0,-5 1 0,5 0 0,-4-1 0,10-5 0,-5 0 0,1 0 0,4 5 0,-5-4 0,1 3 0,3-4 0,-3 0 0,5 0 0,-5 5 0,3-4 0,-3 4 0,-1 0 0,5-4 0,-10 4 0,10 0 0,-10-4 0,4 3 0,0 0 0,-3-2 0,-7 7 0,3-3 0,-3 0 0,6 4 0,4-9 0,-5 9 0,-6-9 0,4 9 0,-4-9 0,6 4 0,-7 0 0,6-3 0,-12 8 0,11-8 0,-10 8 0,10-8 0,-11 3 0,12 0 0,-12-4 0,11 4 0,-10-5 0,4 0 0,0 0 0,2 5 0,-1-4 0,5 4 0,-4-5 0,11 0 0,-3 0 0,8 0 0,-9 0 0,5 5 0,-6-4 0,0 4 0,0-5 0,-7 0 0,5 0 0,-4 0 0,-4 0 0,8 0 0,-3 0 0,6 0 0,5 0 0,-1 0 0,-4 0 0,4 0 0,1 0 0,-5 0 0,0 0 0,-3 0 0,3 0 0,6 0 0,0 0 0,3 0 0,-3 0 0,5 0 0,0 0 0,-1 0 0,1 0 0,0 0 0,0 0 0,-5 0 0,3 0 0,-3 0 0,5 0 0,-5 0 0,3 0 0,-9 0 0,10 0 0,-10 0 0,10 0 0,-10 0 0,10 0 0,-10 0 0,9 0 0,-8 0 0,8 0 0,-3 0 0,-1 0 0,5 0 0,-14 4 0,12-3 0,-7 4 0,10-5 0,0 0 0,0 0 0,0 0 0,0 0 0,0 0 0,0 0 0,0 0 0,0 0 0,0 0 0,0 0 0,0 0 0,0 0 0,0 0 0,-1 0 0,1 0 0,0 0 0,0 0 0,0 0 0,0 0 0,0 0 0,0 0 0,0 0 0,0 0 0,0 0 0,0 0 0,0 0 0,0 0 0,0 0 0,0 0 0,0 0 0,1 0 0,-1 0 0,1 0 0,-1 0 0,0 0 0,0 0 0,0 0 0,1 0 0,-1 0 0,1 0 0,-1 0 0,5 4 0,1 1 0,4 4 0,0 1 0,0-1 0,0 1 0,0 0 0,0 0 0,0-1 0,0 1 0,0 0 0,0 0 0,0 0 0,0 0 0,-9 0 0,7 0 0,-7 0 0,9-1 0,0 1 0,0 0 0,0 0 0,0 0 0,0-1 0,0 1 0,0 0 0,0 0 0,-4 0 0,3 0 0,-4 0 0,5-1 0,0 1 0,0 0 0,0 0 0,0 0 0,0 0 0,0 0 0,0 0 0,0 0 0,0-1 0,0 7 0,0 0 0,0 1 0,0 4 0,0-5 0,0 1 0,0 3 0,0-8 0,0 8 0,0-9 0,5 10 0,-4-10 0,4 5 0,-5-6 0,0-1 0,0 1 0,0 5 0,0-3 0,0 3 0,0-5 0,0 0 0,0 0 0,0 0 0,0 0 0,0 0 0,0-1 0,0 7 0,0-5 0,0 10 0,0-5 0,0 1 0,0 3 0,0-3 0,0 5 0,0 0 0,5 0 0,-4 0 0,4 0 0,-5 6 0,0-5 0,0 6 0,0-7 0,5 6 0,-3 5 0,3-2 0,-5 0 0,0-9 0,5 0 0,-4 0 0,4 0 0,-5 0 0,0-5 0,0 3 0,5-3 0,-4 4 0,4-5 0,-5 3 0,0-7 0,0 3 0,5 0 0,-4-4 0,4 5 0,-5-6 0,0-1 0,0 1 0,0 0 0,0 0 0,0 0 0,0 0 0,0 0 0,0 0 0,0 5 0,0-4 0,0 10 0,0-10 0,0 10 0,0-5 0,0 6 0,0-5 0,0 3 0,0-3 0,4 0 0,-2 3 0,2-9 0,-4 10 0,0-10 0,4 5 0,-3-1 0,4-4 0,-1 4 0,-3-5 0,4 0 0,-5 0 0,4 0 0,-3 0 0,4 0 0,-5-1 0,4-3 0,1-2 0,4-4 0,0 0 0,0 0 0,1 0 0,-1 0 0,1 0 0,0 0 0,0 0 0,11 0 0,-2 5 0,15-4 0,3 10 0,8-4 0,8 0 0,-1 5 0,1-5 0,-1 0 0,1 5 0,7-4 0,-5-1 0,14-1 0,-6-6 0,7 0 0,1 0 0,-8 0 0,6 0 0,-6 0 0,-1 0 0,-1 0 0,-8 0 0,-1 0 0,0 0 0,1 0 0,-1 0 0,1 0 0,-1 0 0,9 0 0,-7 0 0,7 0 0,-1 0 0,-5 0 0,5 0 0,1 0 0,-6 0 0,5 0 0,-14 0 0,4 0 0,-12 0 0,-1 0 0,-2 0 0,-6 0 0,1 0 0,-2 0 0,-6-4 0,0-3 0,6 1 0,-4-4 0,10 4 0,-10-6 0,10 6 0,-10-4 0,10 3 0,-10-4 0,10 4 0,-10-2 0,4 7 0,-6-8 0,10 9 0,-2-4 0,4 0 0,-6 4 0,-6-4 0,6 5 0,-4 0 0,4 0 0,-6 0 0,0 0 0,-6 0 0,5-5 0,-5 4 0,1-4 0,-2 5 0,-5 0 0,6-5 0,-5 4 0,4-9 0,-5 9 0,0-8 0,0 8 0,0-3 0,-1 0 0,-3-1 0,-2-5 0,-4 1 0,0-1 0,0 1 0,0-7 0,0 5 0,0-10 0,0 4 0,0 1 0,0-11 0,-5 8 0,4-9 0,-4 6 0,-1-7 0,5 6 0,-10-12 0,10 11 0,-10-10 0,10 4 0,-10 0 0,10-5 0,-4 12 0,0-12 0,3 5 0,-8 0 0,9-5 0,-9 6 0,3-8 0,-5 1 0,-1 0 0,1-8 0,0 6 0,-2-12 0,2 12 0,-1-13 0,1 13 0,-1-6 0,7 14 0,-5-4 0,9 10 0,-3-4 0,5 11 0,0-4 0,-5 10 0,4-10 0,-3 4 0,4 0 0,0-3 0,0 3 0,0-5 0,0 5 0,0-4 0,0 5 0,0-1 0,0-4 0,0 10 0,0-5 0,0 6 0,0 0 0,0 0 0,0 0 0,0 0 0,0 0 0,5-6 0,-4 0 0,8-1 0,-3-4 0,5 4 0,4-9 0,-4 8 0,4-2 0,-9 10 0,2 0 0,-2 5 0,-1-4 0,3 8 0,-3-8 0,4 4 0,1-5 0,0 0 0,0-6 0,0 5 0,0-4 0,0 5 0,-4-6 0,3 9 0,-8-7 0,3 8 0,-4-3 0,0-1 0,0 1 0,0-6 0,0 4 0,0-10 0,0 10 0,0-10 0,0 9 0,0-3 0,0 5 0,0 0 0,0 0 0,-4 5 0,-1 1 0,-4 4 0,0 0 0,-1 0 0,1 0 0,-1 0 0,0 0 0,1 0 0,-1 0 0,9 0 0,1 0 0</inkml:trace>
  <inkml:trace contextRef="#ctx0" brushRef="#br0" timeOffset="3109">4086 214 24575,'0'21'0,"0"-1"0,0 2 0,0 0 0,0 0 0,0 0 0,0 6 0,0 2 0,0 0 0,0 4 0,0-10 0,0 10 0,0-10 0,0 10 0,0-10 0,0 10 0,0-10 0,0 4 0,0 0 0,0-4 0,0 4 0,0-6 0,0-1 0,0 1 0,0 0 0,0 0 0,0 0 0,0-5 0,0 3 0,0-8 0,0 8 0,0-9 0,0 5 0,0-6 0,0 0 0,0 5 0,0-4 0,0 4 0,0-5 0,0 0 0,0 5 0,0-3 0,0 3 0,0-5 0,5 5 0,-4-4 0,4 5 0,-5-6 0,5 5 0,-4-4 0,4 4 0,-5-5 0,0 6 0,0-5 0,0 10 0,0-10 0,0 4 0,0 5 0,0-8 0,0 8 0,0-10 0,0 0 0,0-1 0,0 1 0,0 0 0,0 0 0,4-5 0,-3 4 0,7-8 0,-11 3 0,2-4 0</inkml:trace>
  <inkml:trace contextRef="#ctx0" brushRef="#br0" timeOffset="3943">4070 1990 24575,'0'0'0</inkml:trace>
  <inkml:trace contextRef="#ctx0" brushRef="#br0" timeOffset="8825">3695 223 24575,'0'19'0,"0"1"0,0 2 0,0 7 0,0-6 0,0 12 0,0-6 0,0 8 0,0-8 0,0 6 0,0-12 0,0 12 0,0-12 0,0 5 0,0-6 0,0 0 0,0-5 0,0 3 0,0-3 0,0 0 0,0 3 0,0-3 0,0 5 0,0 0 0,0 0 0,0 0 0,0 0 0,0-6 0,0-1 0,0-5 0,0 6 0,0-5 0,0 4 0,0-5 0,0 0 0,0 0 0,0 0 0,0 0 0,0 0 0,0 0 0,0-1 0,0 1 0,0 0 0,0 0 0,0 0 0,0 5 0,0 2 0,0-1 0,0 5 0,0-10 0,0 10 0,0-10 0,0 4 0,0-5 0,0 0 0,0 0 0,0 0 0,0 4 0,0-3 0,0 4 0,0-5 0,0 0 0,0 0 0,0-1 0,0 1 0,0-1 0,0 1 0,0 0 0,0 0 0,0 0 0,0-1 0,0 1 0,0-5 0,0-1 0</inkml:trace>
  <inkml:trace contextRef="#ctx0" brushRef="#br0" timeOffset="9983">3731 1917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8B5F8-A602-5547-B5A4-BD3E96981ED6}" type="datetimeFigureOut">
              <a:rPr lang="en-US" smtClean="0"/>
              <a:t>4/9/2019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A7DE3-9D49-6A41-9880-73D942C2871C}" type="slidenum">
              <a:rPr lang="en-US" smtClean="0"/>
              <a:t>‹#›</a:t>
            </a:fld>
            <a:endParaRPr lang="en-US"/>
          </a:p>
        </p:txBody>
      </p:sp>
    </p:spTree>
    <p:extLst>
      <p:ext uri="{BB962C8B-B14F-4D97-AF65-F5344CB8AC3E}">
        <p14:creationId xmlns:p14="http://schemas.microsoft.com/office/powerpoint/2010/main" val="98547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C29F1-9FBE-4914-979B-C3F43285CDDC}" type="slidenum">
              <a:rPr lang="en-US" smtClean="0"/>
              <a:pPr/>
              <a:t>1</a:t>
            </a:fld>
            <a:endParaRPr lang="en-US" dirty="0"/>
          </a:p>
        </p:txBody>
      </p:sp>
    </p:spTree>
    <p:extLst>
      <p:ext uri="{BB962C8B-B14F-4D97-AF65-F5344CB8AC3E}">
        <p14:creationId xmlns:p14="http://schemas.microsoft.com/office/powerpoint/2010/main" val="411492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Source Sea Change Strategies, The Missing Middle Part 2</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Impact clients:  staffing </a:t>
            </a:r>
          </a:p>
          <a:p>
            <a:pPr marL="171450" indent="-171450">
              <a:buFont typeface="Arial" panose="020B0604020202020204" pitchFamily="34" charset="0"/>
              <a:buChar char="•"/>
            </a:pPr>
            <a:r>
              <a:rPr lang="en-US" dirty="0"/>
              <a:t>MPR: 3,700 donors 2.5 staff; </a:t>
            </a:r>
          </a:p>
          <a:p>
            <a:pPr marL="171450" indent="-171450">
              <a:buFont typeface="Arial" panose="020B0604020202020204" pitchFamily="34" charset="0"/>
              <a:buChar char="•"/>
            </a:pPr>
            <a:r>
              <a:rPr lang="en-US" dirty="0"/>
              <a:t>NPF 2,000 donors, 2 staff; </a:t>
            </a:r>
          </a:p>
          <a:p>
            <a:pPr marL="171450" indent="-171450">
              <a:buFont typeface="Arial" panose="020B0604020202020204" pitchFamily="34" charset="0"/>
              <a:buChar char="•"/>
            </a:pPr>
            <a:r>
              <a:rPr lang="en-US" dirty="0"/>
              <a:t>WWF 8000 donors, 4.5 staff; </a:t>
            </a:r>
          </a:p>
          <a:p>
            <a:pPr marL="171450" indent="-171450">
              <a:buFont typeface="Arial" panose="020B0604020202020204" pitchFamily="34" charset="0"/>
              <a:buChar char="•"/>
            </a:pPr>
            <a:r>
              <a:rPr lang="en-US" dirty="0"/>
              <a:t>Nat Geo 1,500 donors 1.5 staff</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K2D clients</a:t>
            </a:r>
          </a:p>
          <a:p>
            <a:pPr marL="171450" indent="-171450">
              <a:buFont typeface="Arial" panose="020B0604020202020204" pitchFamily="34" charset="0"/>
              <a:buChar char="•"/>
            </a:pPr>
            <a:r>
              <a:rPr lang="en-US" dirty="0"/>
              <a:t>TWS:  ~1000 donors 1 staff</a:t>
            </a:r>
          </a:p>
          <a:p>
            <a:pPr marL="171450" indent="-171450">
              <a:buFont typeface="Arial" panose="020B0604020202020204" pitchFamily="34" charset="0"/>
              <a:buChar char="•"/>
            </a:pPr>
            <a:r>
              <a:rPr lang="en-US" dirty="0"/>
              <a:t>NCLR ~1000 donors .5 staff</a:t>
            </a:r>
          </a:p>
          <a:p>
            <a:pPr marL="171450" indent="-171450">
              <a:buFont typeface="Arial" panose="020B0604020202020204" pitchFamily="34" charset="0"/>
              <a:buChar char="•"/>
            </a:pPr>
            <a:r>
              <a:rPr lang="en-US" dirty="0"/>
              <a:t>AFB – 500 donors .25 staff</a:t>
            </a:r>
          </a:p>
          <a:p>
            <a:pPr marL="171450" indent="-171450">
              <a:buFont typeface="Arial" panose="020B0604020202020204" pitchFamily="34" charset="0"/>
              <a:buChar char="•"/>
            </a:pPr>
            <a:r>
              <a:rPr lang="en-US" dirty="0"/>
              <a:t>American Rivers 1 staff</a:t>
            </a:r>
          </a:p>
        </p:txBody>
      </p:sp>
      <p:sp>
        <p:nvSpPr>
          <p:cNvPr id="4" name="Slide Number Placeholder 3"/>
          <p:cNvSpPr>
            <a:spLocks noGrp="1"/>
          </p:cNvSpPr>
          <p:nvPr>
            <p:ph type="sldNum" sz="quarter" idx="5"/>
          </p:nvPr>
        </p:nvSpPr>
        <p:spPr/>
        <p:txBody>
          <a:bodyPr/>
          <a:lstStyle/>
          <a:p>
            <a:fld id="{162A7DE3-9D49-6A41-9880-73D942C2871C}" type="slidenum">
              <a:rPr lang="en-US" smtClean="0"/>
              <a:t>20</a:t>
            </a:fld>
            <a:endParaRPr lang="en-US"/>
          </a:p>
        </p:txBody>
      </p:sp>
    </p:spTree>
    <p:extLst>
      <p:ext uri="{BB962C8B-B14F-4D97-AF65-F5344CB8AC3E}">
        <p14:creationId xmlns:p14="http://schemas.microsoft.com/office/powerpoint/2010/main" val="2487294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err="1"/>
              <a:t>donorperfect</a:t>
            </a:r>
            <a:r>
              <a:rPr lang="en-US" dirty="0"/>
              <a:t> study of transactions from 700 organizations </a:t>
            </a:r>
          </a:p>
        </p:txBody>
      </p:sp>
      <p:sp>
        <p:nvSpPr>
          <p:cNvPr id="4" name="Slide Number Placeholder 3"/>
          <p:cNvSpPr>
            <a:spLocks noGrp="1"/>
          </p:cNvSpPr>
          <p:nvPr>
            <p:ph type="sldNum" sz="quarter" idx="5"/>
          </p:nvPr>
        </p:nvSpPr>
        <p:spPr/>
        <p:txBody>
          <a:bodyPr/>
          <a:lstStyle/>
          <a:p>
            <a:fld id="{162A7DE3-9D49-6A41-9880-73D942C2871C}" type="slidenum">
              <a:rPr lang="en-US" smtClean="0"/>
              <a:t>21</a:t>
            </a:fld>
            <a:endParaRPr lang="en-US"/>
          </a:p>
        </p:txBody>
      </p:sp>
    </p:spTree>
    <p:extLst>
      <p:ext uri="{BB962C8B-B14F-4D97-AF65-F5344CB8AC3E}">
        <p14:creationId xmlns:p14="http://schemas.microsoft.com/office/powerpoint/2010/main" val="2426809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Karin – maybe a resources page. Sea Change did an update of their midlevel study and it has good stats on staffing, revenue, etc. for 20 orgs. </a:t>
            </a:r>
            <a:br>
              <a:rPr lang="en-US" dirty="0"/>
            </a:br>
            <a:r>
              <a:rPr lang="en-US" sz="1200" u="sng" kern="1200" dirty="0">
                <a:solidFill>
                  <a:schemeClr val="tx1"/>
                </a:solidFill>
                <a:effectLst/>
                <a:latin typeface="+mn-lt"/>
                <a:ea typeface="+mn-ea"/>
                <a:cs typeface="+mn-cs"/>
              </a:rPr>
              <a:t>http://</a:t>
            </a:r>
            <a:r>
              <a:rPr lang="en-US" sz="1200" u="sng" kern="1200" dirty="0" err="1">
                <a:solidFill>
                  <a:schemeClr val="tx1"/>
                </a:solidFill>
                <a:effectLst/>
                <a:latin typeface="+mn-lt"/>
                <a:ea typeface="+mn-ea"/>
                <a:cs typeface="+mn-cs"/>
              </a:rPr>
              <a:t>seachangestrategies.com</a:t>
            </a:r>
            <a:r>
              <a:rPr lang="en-US" sz="1200" u="sng" kern="1200" dirty="0">
                <a:solidFill>
                  <a:schemeClr val="tx1"/>
                </a:solidFill>
                <a:effectLst/>
                <a:latin typeface="+mn-lt"/>
                <a:ea typeface="+mn-ea"/>
                <a:cs typeface="+mn-cs"/>
              </a:rPr>
              <a:t>/</a:t>
            </a:r>
            <a:r>
              <a:rPr lang="en-US" sz="1200" u="sng" kern="1200" dirty="0" err="1">
                <a:solidFill>
                  <a:schemeClr val="tx1"/>
                </a:solidFill>
                <a:effectLst/>
                <a:latin typeface="+mn-lt"/>
                <a:ea typeface="+mn-ea"/>
                <a:cs typeface="+mn-cs"/>
              </a:rPr>
              <a:t>scwp</a:t>
            </a:r>
            <a:r>
              <a:rPr lang="en-US" sz="1200" u="sng" kern="1200" dirty="0">
                <a:solidFill>
                  <a:schemeClr val="tx1"/>
                </a:solidFill>
                <a:effectLst/>
                <a:latin typeface="+mn-lt"/>
                <a:ea typeface="+mn-ea"/>
                <a:cs typeface="+mn-cs"/>
              </a:rPr>
              <a:t>/</a:t>
            </a:r>
            <a:r>
              <a:rPr lang="en-US" sz="1200" u="sng" kern="1200" dirty="0" err="1">
                <a:solidFill>
                  <a:schemeClr val="tx1"/>
                </a:solidFill>
                <a:effectLst/>
                <a:latin typeface="+mn-lt"/>
                <a:ea typeface="+mn-ea"/>
                <a:cs typeface="+mn-cs"/>
              </a:rPr>
              <a:t>wp</a:t>
            </a:r>
            <a:r>
              <a:rPr lang="en-US" sz="1200" u="sng" kern="1200" dirty="0">
                <a:solidFill>
                  <a:schemeClr val="tx1"/>
                </a:solidFill>
                <a:effectLst/>
                <a:latin typeface="+mn-lt"/>
                <a:ea typeface="+mn-ea"/>
                <a:cs typeface="+mn-cs"/>
              </a:rPr>
              <a:t>-content/uploads/2018/05/the-missing-middle-part-</a:t>
            </a:r>
            <a:r>
              <a:rPr lang="en-US" sz="1200" u="sng" kern="1200" dirty="0" err="1">
                <a:solidFill>
                  <a:schemeClr val="tx1"/>
                </a:solidFill>
                <a:effectLst/>
                <a:latin typeface="+mn-lt"/>
                <a:ea typeface="+mn-ea"/>
                <a:cs typeface="+mn-cs"/>
              </a:rPr>
              <a:t>two.pdf</a:t>
            </a:r>
            <a:endParaRPr lang="en-US" dirty="0"/>
          </a:p>
        </p:txBody>
      </p:sp>
      <p:sp>
        <p:nvSpPr>
          <p:cNvPr id="4" name="Slide Number Placeholder 3"/>
          <p:cNvSpPr>
            <a:spLocks noGrp="1"/>
          </p:cNvSpPr>
          <p:nvPr>
            <p:ph type="sldNum" sz="quarter" idx="5"/>
          </p:nvPr>
        </p:nvSpPr>
        <p:spPr/>
        <p:txBody>
          <a:bodyPr/>
          <a:lstStyle/>
          <a:p>
            <a:fld id="{162A7DE3-9D49-6A41-9880-73D942C2871C}" type="slidenum">
              <a:rPr lang="en-US" smtClean="0"/>
              <a:t>22</a:t>
            </a:fld>
            <a:endParaRPr lang="en-US"/>
          </a:p>
        </p:txBody>
      </p:sp>
    </p:spTree>
    <p:extLst>
      <p:ext uri="{BB962C8B-B14F-4D97-AF65-F5344CB8AC3E}">
        <p14:creationId xmlns:p14="http://schemas.microsoft.com/office/powerpoint/2010/main" val="337188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A7DE3-9D49-6A41-9880-73D942C2871C}" type="slidenum">
              <a:rPr lang="en-US" smtClean="0"/>
              <a:t>2</a:t>
            </a:fld>
            <a:endParaRPr lang="en-US"/>
          </a:p>
        </p:txBody>
      </p:sp>
    </p:spTree>
    <p:extLst>
      <p:ext uri="{BB962C8B-B14F-4D97-AF65-F5344CB8AC3E}">
        <p14:creationId xmlns:p14="http://schemas.microsoft.com/office/powerpoint/2010/main" val="515379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you?  Who are you?  What role do you play in your organization? – by show of hands…  </a:t>
            </a:r>
          </a:p>
        </p:txBody>
      </p:sp>
      <p:sp>
        <p:nvSpPr>
          <p:cNvPr id="4" name="Slide Number Placeholder 3"/>
          <p:cNvSpPr>
            <a:spLocks noGrp="1"/>
          </p:cNvSpPr>
          <p:nvPr>
            <p:ph type="sldNum" sz="quarter" idx="5"/>
          </p:nvPr>
        </p:nvSpPr>
        <p:spPr/>
        <p:txBody>
          <a:bodyPr/>
          <a:lstStyle/>
          <a:p>
            <a:fld id="{162A7DE3-9D49-6A41-9880-73D942C2871C}" type="slidenum">
              <a:rPr lang="en-US" smtClean="0"/>
              <a:t>3</a:t>
            </a:fld>
            <a:endParaRPr lang="en-US"/>
          </a:p>
        </p:txBody>
      </p:sp>
    </p:spTree>
    <p:extLst>
      <p:ext uri="{BB962C8B-B14F-4D97-AF65-F5344CB8AC3E}">
        <p14:creationId xmlns:p14="http://schemas.microsoft.com/office/powerpoint/2010/main" val="4130086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 let’s admit it – these</a:t>
            </a:r>
            <a:r>
              <a:rPr lang="en-US" baseline="0" dirty="0"/>
              <a:t> two groups of folks think a little bit differently.  Ask them to raise hands if work in direct response, major gifts, grants?, communications?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Major gifts people – honest opinions about direct mail in your organizzation.  What you hear from donors about direct mail?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Direct response folks? What’s your opinion about major gifts in your org? when was the last time you talked to a major gifts person? Did you enjoy it?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Truth is we come from very different worlds. </a:t>
            </a:r>
          </a:p>
          <a:p>
            <a:endParaRPr lang="en-US" dirty="0"/>
          </a:p>
        </p:txBody>
      </p:sp>
      <p:sp>
        <p:nvSpPr>
          <p:cNvPr id="4" name="Slide Number Placeholder 3"/>
          <p:cNvSpPr>
            <a:spLocks noGrp="1"/>
          </p:cNvSpPr>
          <p:nvPr>
            <p:ph type="sldNum" sz="quarter" idx="10"/>
          </p:nvPr>
        </p:nvSpPr>
        <p:spPr/>
        <p:txBody>
          <a:bodyPr/>
          <a:lstStyle/>
          <a:p>
            <a:fld id="{512E57EA-FB0B-994A-9DE5-8DE3DF79C44D}" type="slidenum">
              <a:rPr lang="en-US" smtClean="0"/>
              <a:pPr/>
              <a:t>7</a:t>
            </a:fld>
            <a:endParaRPr lang="en-US" dirty="0"/>
          </a:p>
        </p:txBody>
      </p:sp>
    </p:spTree>
    <p:extLst>
      <p:ext uri="{BB962C8B-B14F-4D97-AF65-F5344CB8AC3E}">
        <p14:creationId xmlns:p14="http://schemas.microsoft.com/office/powerpoint/2010/main" val="175539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A7DE3-9D49-6A41-9880-73D942C2871C}" type="slidenum">
              <a:rPr lang="en-US" smtClean="0"/>
              <a:t>8</a:t>
            </a:fld>
            <a:endParaRPr lang="en-US"/>
          </a:p>
        </p:txBody>
      </p:sp>
    </p:spTree>
    <p:extLst>
      <p:ext uri="{BB962C8B-B14F-4D97-AF65-F5344CB8AC3E}">
        <p14:creationId xmlns:p14="http://schemas.microsoft.com/office/powerpoint/2010/main" val="147340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A7DE3-9D49-6A41-9880-73D942C2871C}" type="slidenum">
              <a:rPr lang="en-US" smtClean="0"/>
              <a:t>9</a:t>
            </a:fld>
            <a:endParaRPr lang="en-US"/>
          </a:p>
        </p:txBody>
      </p:sp>
    </p:spTree>
    <p:extLst>
      <p:ext uri="{BB962C8B-B14F-4D97-AF65-F5344CB8AC3E}">
        <p14:creationId xmlns:p14="http://schemas.microsoft.com/office/powerpoint/2010/main" val="1966533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Karin – I like the blue color you haver on your graphics (instead of the black here) but I don’t know how to change it. </a:t>
            </a:r>
          </a:p>
          <a:p>
            <a:endParaRPr lang="en-US" dirty="0"/>
          </a:p>
        </p:txBody>
      </p:sp>
      <p:sp>
        <p:nvSpPr>
          <p:cNvPr id="4" name="Slide Number Placeholder 3"/>
          <p:cNvSpPr>
            <a:spLocks noGrp="1"/>
          </p:cNvSpPr>
          <p:nvPr>
            <p:ph type="sldNum" sz="quarter" idx="5"/>
          </p:nvPr>
        </p:nvSpPr>
        <p:spPr/>
        <p:txBody>
          <a:bodyPr/>
          <a:lstStyle/>
          <a:p>
            <a:fld id="{162A7DE3-9D49-6A41-9880-73D942C2871C}" type="slidenum">
              <a:rPr lang="en-US" smtClean="0"/>
              <a:t>10</a:t>
            </a:fld>
            <a:endParaRPr lang="en-US"/>
          </a:p>
        </p:txBody>
      </p:sp>
    </p:spTree>
    <p:extLst>
      <p:ext uri="{BB962C8B-B14F-4D97-AF65-F5344CB8AC3E}">
        <p14:creationId xmlns:p14="http://schemas.microsoft.com/office/powerpoint/2010/main" val="181421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A7DE3-9D49-6A41-9880-73D942C2871C}" type="slidenum">
              <a:rPr lang="en-US" smtClean="0"/>
              <a:t>16</a:t>
            </a:fld>
            <a:endParaRPr lang="en-US"/>
          </a:p>
        </p:txBody>
      </p:sp>
    </p:spTree>
    <p:extLst>
      <p:ext uri="{BB962C8B-B14F-4D97-AF65-F5344CB8AC3E}">
        <p14:creationId xmlns:p14="http://schemas.microsoft.com/office/powerpoint/2010/main" val="1676927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upgrading donors into your midlevel program…  but what happens when they stop giving?  This is often a black hole…  and is worth beginning with an audit of your organization’s business rules to understand how this is currently defined and whether the direct response folks and the major gift folks are on the same page!  </a:t>
            </a:r>
          </a:p>
        </p:txBody>
      </p:sp>
      <p:sp>
        <p:nvSpPr>
          <p:cNvPr id="4" name="Slide Number Placeholder 3"/>
          <p:cNvSpPr>
            <a:spLocks noGrp="1"/>
          </p:cNvSpPr>
          <p:nvPr>
            <p:ph type="sldNum" sz="quarter" idx="5"/>
          </p:nvPr>
        </p:nvSpPr>
        <p:spPr/>
        <p:txBody>
          <a:bodyPr/>
          <a:lstStyle/>
          <a:p>
            <a:fld id="{162A7DE3-9D49-6A41-9880-73D942C2871C}" type="slidenum">
              <a:rPr lang="en-US" smtClean="0"/>
              <a:t>19</a:t>
            </a:fld>
            <a:endParaRPr lang="en-US"/>
          </a:p>
        </p:txBody>
      </p:sp>
    </p:spTree>
    <p:extLst>
      <p:ext uri="{BB962C8B-B14F-4D97-AF65-F5344CB8AC3E}">
        <p14:creationId xmlns:p14="http://schemas.microsoft.com/office/powerpoint/2010/main" val="398293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5006-15E1-9A40-8531-4F5D489BA4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F4F368-728F-DE45-A214-85E11A2FC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3A5792-E525-CD4A-87FF-A3154FD562C1}"/>
              </a:ext>
            </a:extLst>
          </p:cNvPr>
          <p:cNvSpPr>
            <a:spLocks noGrp="1"/>
          </p:cNvSpPr>
          <p:nvPr>
            <p:ph type="dt" sz="half" idx="10"/>
          </p:nvPr>
        </p:nvSpPr>
        <p:spPr/>
        <p:txBody>
          <a:bodyPr/>
          <a:lstStyle/>
          <a:p>
            <a:fld id="{F83FA292-766E-0244-9A08-0BA8DC5D45AF}" type="datetimeFigureOut">
              <a:rPr lang="en-US" smtClean="0"/>
              <a:t>4/9/2019</a:t>
            </a:fld>
            <a:endParaRPr lang="en-US"/>
          </a:p>
        </p:txBody>
      </p:sp>
      <p:sp>
        <p:nvSpPr>
          <p:cNvPr id="5" name="Footer Placeholder 4">
            <a:extLst>
              <a:ext uri="{FF2B5EF4-FFF2-40B4-BE49-F238E27FC236}">
                <a16:creationId xmlns:a16="http://schemas.microsoft.com/office/drawing/2014/main" id="{0FE46502-0BC3-8646-B68E-8EBA14DC8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475BA-A6B2-D746-9B2D-2FE4111519CB}"/>
              </a:ext>
            </a:extLst>
          </p:cNvPr>
          <p:cNvSpPr>
            <a:spLocks noGrp="1"/>
          </p:cNvSpPr>
          <p:nvPr>
            <p:ph type="sldNum" sz="quarter" idx="12"/>
          </p:nvPr>
        </p:nvSpPr>
        <p:spPr/>
        <p:txBody>
          <a:bodyPr/>
          <a:lstStyle/>
          <a:p>
            <a:fld id="{C78857AD-AA7F-7647-ADBC-2EDCDB3D2138}" type="slidenum">
              <a:rPr lang="en-US" smtClean="0"/>
              <a:t>‹#›</a:t>
            </a:fld>
            <a:endParaRPr lang="en-US"/>
          </a:p>
        </p:txBody>
      </p:sp>
    </p:spTree>
    <p:extLst>
      <p:ext uri="{BB962C8B-B14F-4D97-AF65-F5344CB8AC3E}">
        <p14:creationId xmlns:p14="http://schemas.microsoft.com/office/powerpoint/2010/main" val="3512230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93CB-8652-2443-B7B9-1319AFB4EA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6DDA58-771F-A747-B87C-E292298584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1C404-08FC-1346-B82E-2D8045E78D7B}"/>
              </a:ext>
            </a:extLst>
          </p:cNvPr>
          <p:cNvSpPr>
            <a:spLocks noGrp="1"/>
          </p:cNvSpPr>
          <p:nvPr>
            <p:ph type="dt" sz="half" idx="10"/>
          </p:nvPr>
        </p:nvSpPr>
        <p:spPr/>
        <p:txBody>
          <a:bodyPr/>
          <a:lstStyle/>
          <a:p>
            <a:fld id="{F83FA292-766E-0244-9A08-0BA8DC5D45AF}" type="datetimeFigureOut">
              <a:rPr lang="en-US" smtClean="0"/>
              <a:t>4/9/2019</a:t>
            </a:fld>
            <a:endParaRPr lang="en-US"/>
          </a:p>
        </p:txBody>
      </p:sp>
      <p:sp>
        <p:nvSpPr>
          <p:cNvPr id="5" name="Footer Placeholder 4">
            <a:extLst>
              <a:ext uri="{FF2B5EF4-FFF2-40B4-BE49-F238E27FC236}">
                <a16:creationId xmlns:a16="http://schemas.microsoft.com/office/drawing/2014/main" id="{B5F9EEB2-050C-3D49-8C27-517FDC051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0DF73-9B00-D44A-90BB-5D375DF3DB43}"/>
              </a:ext>
            </a:extLst>
          </p:cNvPr>
          <p:cNvSpPr>
            <a:spLocks noGrp="1"/>
          </p:cNvSpPr>
          <p:nvPr>
            <p:ph type="sldNum" sz="quarter" idx="12"/>
          </p:nvPr>
        </p:nvSpPr>
        <p:spPr/>
        <p:txBody>
          <a:bodyPr/>
          <a:lstStyle/>
          <a:p>
            <a:fld id="{C78857AD-AA7F-7647-ADBC-2EDCDB3D2138}" type="slidenum">
              <a:rPr lang="en-US" smtClean="0"/>
              <a:t>‹#›</a:t>
            </a:fld>
            <a:endParaRPr lang="en-US"/>
          </a:p>
        </p:txBody>
      </p:sp>
    </p:spTree>
    <p:extLst>
      <p:ext uri="{BB962C8B-B14F-4D97-AF65-F5344CB8AC3E}">
        <p14:creationId xmlns:p14="http://schemas.microsoft.com/office/powerpoint/2010/main" val="332609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5EADCB-424B-EA45-A050-BE94D6883B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55094B-3B7B-6B46-A346-838A829230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C4586-6268-0649-A4FD-CBEDBA5057F3}"/>
              </a:ext>
            </a:extLst>
          </p:cNvPr>
          <p:cNvSpPr>
            <a:spLocks noGrp="1"/>
          </p:cNvSpPr>
          <p:nvPr>
            <p:ph type="dt" sz="half" idx="10"/>
          </p:nvPr>
        </p:nvSpPr>
        <p:spPr/>
        <p:txBody>
          <a:bodyPr/>
          <a:lstStyle/>
          <a:p>
            <a:fld id="{F83FA292-766E-0244-9A08-0BA8DC5D45AF}" type="datetimeFigureOut">
              <a:rPr lang="en-US" smtClean="0"/>
              <a:t>4/9/2019</a:t>
            </a:fld>
            <a:endParaRPr lang="en-US"/>
          </a:p>
        </p:txBody>
      </p:sp>
      <p:sp>
        <p:nvSpPr>
          <p:cNvPr id="5" name="Footer Placeholder 4">
            <a:extLst>
              <a:ext uri="{FF2B5EF4-FFF2-40B4-BE49-F238E27FC236}">
                <a16:creationId xmlns:a16="http://schemas.microsoft.com/office/drawing/2014/main" id="{8A9E7A70-8A57-6C46-A82C-CB8FABFE8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8F05C-BDED-1449-A6A8-C2EDD23FF8D4}"/>
              </a:ext>
            </a:extLst>
          </p:cNvPr>
          <p:cNvSpPr>
            <a:spLocks noGrp="1"/>
          </p:cNvSpPr>
          <p:nvPr>
            <p:ph type="sldNum" sz="quarter" idx="12"/>
          </p:nvPr>
        </p:nvSpPr>
        <p:spPr/>
        <p:txBody>
          <a:bodyPr/>
          <a:lstStyle/>
          <a:p>
            <a:fld id="{C78857AD-AA7F-7647-ADBC-2EDCDB3D2138}" type="slidenum">
              <a:rPr lang="en-US" smtClean="0"/>
              <a:t>‹#›</a:t>
            </a:fld>
            <a:endParaRPr lang="en-US"/>
          </a:p>
        </p:txBody>
      </p:sp>
    </p:spTree>
    <p:extLst>
      <p:ext uri="{BB962C8B-B14F-4D97-AF65-F5344CB8AC3E}">
        <p14:creationId xmlns:p14="http://schemas.microsoft.com/office/powerpoint/2010/main" val="426600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80E4-CA50-794B-BE7E-A8AA12A7A1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A5E70-FF14-2C46-83FE-DC93A3490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2A603-DD4A-2C45-A27B-80E320E5A489}"/>
              </a:ext>
            </a:extLst>
          </p:cNvPr>
          <p:cNvSpPr>
            <a:spLocks noGrp="1"/>
          </p:cNvSpPr>
          <p:nvPr>
            <p:ph type="dt" sz="half" idx="10"/>
          </p:nvPr>
        </p:nvSpPr>
        <p:spPr/>
        <p:txBody>
          <a:bodyPr/>
          <a:lstStyle/>
          <a:p>
            <a:fld id="{F83FA292-766E-0244-9A08-0BA8DC5D45AF}" type="datetimeFigureOut">
              <a:rPr lang="en-US" smtClean="0"/>
              <a:t>4/9/2019</a:t>
            </a:fld>
            <a:endParaRPr lang="en-US"/>
          </a:p>
        </p:txBody>
      </p:sp>
      <p:sp>
        <p:nvSpPr>
          <p:cNvPr id="5" name="Footer Placeholder 4">
            <a:extLst>
              <a:ext uri="{FF2B5EF4-FFF2-40B4-BE49-F238E27FC236}">
                <a16:creationId xmlns:a16="http://schemas.microsoft.com/office/drawing/2014/main" id="{267D1280-C20D-6048-8827-6DA1E204E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D9BD9-828C-6249-AC40-3B6255749029}"/>
              </a:ext>
            </a:extLst>
          </p:cNvPr>
          <p:cNvSpPr>
            <a:spLocks noGrp="1"/>
          </p:cNvSpPr>
          <p:nvPr>
            <p:ph type="sldNum" sz="quarter" idx="12"/>
          </p:nvPr>
        </p:nvSpPr>
        <p:spPr/>
        <p:txBody>
          <a:bodyPr/>
          <a:lstStyle/>
          <a:p>
            <a:fld id="{C78857AD-AA7F-7647-ADBC-2EDCDB3D2138}" type="slidenum">
              <a:rPr lang="en-US" smtClean="0"/>
              <a:t>‹#›</a:t>
            </a:fld>
            <a:endParaRPr lang="en-US"/>
          </a:p>
        </p:txBody>
      </p:sp>
    </p:spTree>
    <p:extLst>
      <p:ext uri="{BB962C8B-B14F-4D97-AF65-F5344CB8AC3E}">
        <p14:creationId xmlns:p14="http://schemas.microsoft.com/office/powerpoint/2010/main" val="310998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9D72-C674-E648-B216-2A8FE6C30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F95D7F-4BC8-4242-B2F8-25C02F6AFE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3E17F-560A-CB42-9103-2EEA32CBA082}"/>
              </a:ext>
            </a:extLst>
          </p:cNvPr>
          <p:cNvSpPr>
            <a:spLocks noGrp="1"/>
          </p:cNvSpPr>
          <p:nvPr>
            <p:ph type="dt" sz="half" idx="10"/>
          </p:nvPr>
        </p:nvSpPr>
        <p:spPr/>
        <p:txBody>
          <a:bodyPr/>
          <a:lstStyle/>
          <a:p>
            <a:fld id="{F83FA292-766E-0244-9A08-0BA8DC5D45AF}" type="datetimeFigureOut">
              <a:rPr lang="en-US" smtClean="0"/>
              <a:t>4/9/2019</a:t>
            </a:fld>
            <a:endParaRPr lang="en-US"/>
          </a:p>
        </p:txBody>
      </p:sp>
      <p:sp>
        <p:nvSpPr>
          <p:cNvPr id="5" name="Footer Placeholder 4">
            <a:extLst>
              <a:ext uri="{FF2B5EF4-FFF2-40B4-BE49-F238E27FC236}">
                <a16:creationId xmlns:a16="http://schemas.microsoft.com/office/drawing/2014/main" id="{78166096-EED0-0342-A83A-C4F120C7E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3A681-0CF2-0B48-84F4-9658A4BD2690}"/>
              </a:ext>
            </a:extLst>
          </p:cNvPr>
          <p:cNvSpPr>
            <a:spLocks noGrp="1"/>
          </p:cNvSpPr>
          <p:nvPr>
            <p:ph type="sldNum" sz="quarter" idx="12"/>
          </p:nvPr>
        </p:nvSpPr>
        <p:spPr/>
        <p:txBody>
          <a:bodyPr/>
          <a:lstStyle/>
          <a:p>
            <a:fld id="{C78857AD-AA7F-7647-ADBC-2EDCDB3D2138}" type="slidenum">
              <a:rPr lang="en-US" smtClean="0"/>
              <a:t>‹#›</a:t>
            </a:fld>
            <a:endParaRPr lang="en-US"/>
          </a:p>
        </p:txBody>
      </p:sp>
    </p:spTree>
    <p:extLst>
      <p:ext uri="{BB962C8B-B14F-4D97-AF65-F5344CB8AC3E}">
        <p14:creationId xmlns:p14="http://schemas.microsoft.com/office/powerpoint/2010/main" val="107373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47B4-4157-F54D-B2EC-EFE47403C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702B7-980F-6349-9CDE-581CAC5699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AEA9D3-9049-4648-9C24-D9AE4567ED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A6EC28-C75A-8C43-95F6-8042A88F4BB5}"/>
              </a:ext>
            </a:extLst>
          </p:cNvPr>
          <p:cNvSpPr>
            <a:spLocks noGrp="1"/>
          </p:cNvSpPr>
          <p:nvPr>
            <p:ph type="dt" sz="half" idx="10"/>
          </p:nvPr>
        </p:nvSpPr>
        <p:spPr/>
        <p:txBody>
          <a:bodyPr/>
          <a:lstStyle/>
          <a:p>
            <a:fld id="{F83FA292-766E-0244-9A08-0BA8DC5D45AF}" type="datetimeFigureOut">
              <a:rPr lang="en-US" smtClean="0"/>
              <a:t>4/9/2019</a:t>
            </a:fld>
            <a:endParaRPr lang="en-US"/>
          </a:p>
        </p:txBody>
      </p:sp>
      <p:sp>
        <p:nvSpPr>
          <p:cNvPr id="6" name="Footer Placeholder 5">
            <a:extLst>
              <a:ext uri="{FF2B5EF4-FFF2-40B4-BE49-F238E27FC236}">
                <a16:creationId xmlns:a16="http://schemas.microsoft.com/office/drawing/2014/main" id="{39773AB8-C501-4643-BA3D-81D029E75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BCC077-384A-D544-B07F-FE0F4B97DB40}"/>
              </a:ext>
            </a:extLst>
          </p:cNvPr>
          <p:cNvSpPr>
            <a:spLocks noGrp="1"/>
          </p:cNvSpPr>
          <p:nvPr>
            <p:ph type="sldNum" sz="quarter" idx="12"/>
          </p:nvPr>
        </p:nvSpPr>
        <p:spPr/>
        <p:txBody>
          <a:bodyPr/>
          <a:lstStyle/>
          <a:p>
            <a:fld id="{C78857AD-AA7F-7647-ADBC-2EDCDB3D2138}" type="slidenum">
              <a:rPr lang="en-US" smtClean="0"/>
              <a:t>‹#›</a:t>
            </a:fld>
            <a:endParaRPr lang="en-US"/>
          </a:p>
        </p:txBody>
      </p:sp>
    </p:spTree>
    <p:extLst>
      <p:ext uri="{BB962C8B-B14F-4D97-AF65-F5344CB8AC3E}">
        <p14:creationId xmlns:p14="http://schemas.microsoft.com/office/powerpoint/2010/main" val="24459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E69F-3F47-E54C-9F59-80746DB1E0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1ED8D7-4FC5-184F-B1BA-3E15BFA4F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A81664-47D2-5A43-94C1-533836BEA0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0EF5B3-5EA8-004D-81FA-735EC7C47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9D37A1-0C97-494C-8B76-2D31058581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2CE6E7-D195-5745-96E9-65F6FFA747F3}"/>
              </a:ext>
            </a:extLst>
          </p:cNvPr>
          <p:cNvSpPr>
            <a:spLocks noGrp="1"/>
          </p:cNvSpPr>
          <p:nvPr>
            <p:ph type="dt" sz="half" idx="10"/>
          </p:nvPr>
        </p:nvSpPr>
        <p:spPr/>
        <p:txBody>
          <a:bodyPr/>
          <a:lstStyle/>
          <a:p>
            <a:fld id="{F83FA292-766E-0244-9A08-0BA8DC5D45AF}" type="datetimeFigureOut">
              <a:rPr lang="en-US" smtClean="0"/>
              <a:t>4/9/2019</a:t>
            </a:fld>
            <a:endParaRPr lang="en-US"/>
          </a:p>
        </p:txBody>
      </p:sp>
      <p:sp>
        <p:nvSpPr>
          <p:cNvPr id="8" name="Footer Placeholder 7">
            <a:extLst>
              <a:ext uri="{FF2B5EF4-FFF2-40B4-BE49-F238E27FC236}">
                <a16:creationId xmlns:a16="http://schemas.microsoft.com/office/drawing/2014/main" id="{08A0E33C-044F-934B-866A-F9E0F84EAA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950996-F840-0A4A-9C73-EE996A5D107E}"/>
              </a:ext>
            </a:extLst>
          </p:cNvPr>
          <p:cNvSpPr>
            <a:spLocks noGrp="1"/>
          </p:cNvSpPr>
          <p:nvPr>
            <p:ph type="sldNum" sz="quarter" idx="12"/>
          </p:nvPr>
        </p:nvSpPr>
        <p:spPr/>
        <p:txBody>
          <a:bodyPr/>
          <a:lstStyle/>
          <a:p>
            <a:fld id="{C78857AD-AA7F-7647-ADBC-2EDCDB3D2138}" type="slidenum">
              <a:rPr lang="en-US" smtClean="0"/>
              <a:t>‹#›</a:t>
            </a:fld>
            <a:endParaRPr lang="en-US"/>
          </a:p>
        </p:txBody>
      </p:sp>
    </p:spTree>
    <p:extLst>
      <p:ext uri="{BB962C8B-B14F-4D97-AF65-F5344CB8AC3E}">
        <p14:creationId xmlns:p14="http://schemas.microsoft.com/office/powerpoint/2010/main" val="2701419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7401-B7DD-B44F-AB67-4CA3D46975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FD953C-CA94-5A45-9B88-29F7E22E33E1}"/>
              </a:ext>
            </a:extLst>
          </p:cNvPr>
          <p:cNvSpPr>
            <a:spLocks noGrp="1"/>
          </p:cNvSpPr>
          <p:nvPr>
            <p:ph type="dt" sz="half" idx="10"/>
          </p:nvPr>
        </p:nvSpPr>
        <p:spPr/>
        <p:txBody>
          <a:bodyPr/>
          <a:lstStyle/>
          <a:p>
            <a:fld id="{F83FA292-766E-0244-9A08-0BA8DC5D45AF}" type="datetimeFigureOut">
              <a:rPr lang="en-US" smtClean="0"/>
              <a:t>4/9/2019</a:t>
            </a:fld>
            <a:endParaRPr lang="en-US"/>
          </a:p>
        </p:txBody>
      </p:sp>
      <p:sp>
        <p:nvSpPr>
          <p:cNvPr id="4" name="Footer Placeholder 3">
            <a:extLst>
              <a:ext uri="{FF2B5EF4-FFF2-40B4-BE49-F238E27FC236}">
                <a16:creationId xmlns:a16="http://schemas.microsoft.com/office/drawing/2014/main" id="{3B676DC7-AE79-5D49-BD64-4D9024338E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5CD3A1-4348-054D-AD3C-B025DE40A872}"/>
              </a:ext>
            </a:extLst>
          </p:cNvPr>
          <p:cNvSpPr>
            <a:spLocks noGrp="1"/>
          </p:cNvSpPr>
          <p:nvPr>
            <p:ph type="sldNum" sz="quarter" idx="12"/>
          </p:nvPr>
        </p:nvSpPr>
        <p:spPr/>
        <p:txBody>
          <a:bodyPr/>
          <a:lstStyle/>
          <a:p>
            <a:fld id="{C78857AD-AA7F-7647-ADBC-2EDCDB3D2138}" type="slidenum">
              <a:rPr lang="en-US" smtClean="0"/>
              <a:t>‹#›</a:t>
            </a:fld>
            <a:endParaRPr lang="en-US"/>
          </a:p>
        </p:txBody>
      </p:sp>
    </p:spTree>
    <p:extLst>
      <p:ext uri="{BB962C8B-B14F-4D97-AF65-F5344CB8AC3E}">
        <p14:creationId xmlns:p14="http://schemas.microsoft.com/office/powerpoint/2010/main" val="7877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B6FE82-D6F3-844F-919D-636DC909DDBF}"/>
              </a:ext>
            </a:extLst>
          </p:cNvPr>
          <p:cNvSpPr>
            <a:spLocks noGrp="1"/>
          </p:cNvSpPr>
          <p:nvPr>
            <p:ph type="dt" sz="half" idx="10"/>
          </p:nvPr>
        </p:nvSpPr>
        <p:spPr/>
        <p:txBody>
          <a:bodyPr/>
          <a:lstStyle/>
          <a:p>
            <a:fld id="{F83FA292-766E-0244-9A08-0BA8DC5D45AF}" type="datetimeFigureOut">
              <a:rPr lang="en-US" smtClean="0"/>
              <a:t>4/9/2019</a:t>
            </a:fld>
            <a:endParaRPr lang="en-US"/>
          </a:p>
        </p:txBody>
      </p:sp>
      <p:sp>
        <p:nvSpPr>
          <p:cNvPr id="3" name="Footer Placeholder 2">
            <a:extLst>
              <a:ext uri="{FF2B5EF4-FFF2-40B4-BE49-F238E27FC236}">
                <a16:creationId xmlns:a16="http://schemas.microsoft.com/office/drawing/2014/main" id="{C72717F5-C2FD-6341-9B70-8397508826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E3356F-E84E-6949-A9E7-90D790DEB6BB}"/>
              </a:ext>
            </a:extLst>
          </p:cNvPr>
          <p:cNvSpPr>
            <a:spLocks noGrp="1"/>
          </p:cNvSpPr>
          <p:nvPr>
            <p:ph type="sldNum" sz="quarter" idx="12"/>
          </p:nvPr>
        </p:nvSpPr>
        <p:spPr/>
        <p:txBody>
          <a:bodyPr/>
          <a:lstStyle/>
          <a:p>
            <a:fld id="{C78857AD-AA7F-7647-ADBC-2EDCDB3D2138}" type="slidenum">
              <a:rPr lang="en-US" smtClean="0"/>
              <a:t>‹#›</a:t>
            </a:fld>
            <a:endParaRPr lang="en-US"/>
          </a:p>
        </p:txBody>
      </p:sp>
    </p:spTree>
    <p:extLst>
      <p:ext uri="{BB962C8B-B14F-4D97-AF65-F5344CB8AC3E}">
        <p14:creationId xmlns:p14="http://schemas.microsoft.com/office/powerpoint/2010/main" val="355772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D0B1C-6BF8-9649-B6DB-B2E62BDA9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B0A3C8-B706-1541-A24E-7C59608670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606C47-B8D2-6A4F-805C-B7552CD0A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96CA3-1F6A-A64C-84F8-288C3E9250CF}"/>
              </a:ext>
            </a:extLst>
          </p:cNvPr>
          <p:cNvSpPr>
            <a:spLocks noGrp="1"/>
          </p:cNvSpPr>
          <p:nvPr>
            <p:ph type="dt" sz="half" idx="10"/>
          </p:nvPr>
        </p:nvSpPr>
        <p:spPr/>
        <p:txBody>
          <a:bodyPr/>
          <a:lstStyle/>
          <a:p>
            <a:fld id="{F83FA292-766E-0244-9A08-0BA8DC5D45AF}" type="datetimeFigureOut">
              <a:rPr lang="en-US" smtClean="0"/>
              <a:t>4/9/2019</a:t>
            </a:fld>
            <a:endParaRPr lang="en-US"/>
          </a:p>
        </p:txBody>
      </p:sp>
      <p:sp>
        <p:nvSpPr>
          <p:cNvPr id="6" name="Footer Placeholder 5">
            <a:extLst>
              <a:ext uri="{FF2B5EF4-FFF2-40B4-BE49-F238E27FC236}">
                <a16:creationId xmlns:a16="http://schemas.microsoft.com/office/drawing/2014/main" id="{1F3B708D-A590-CF4C-92CA-0AA68D5C1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FCC80C-BD23-E849-80A6-26654DCF843C}"/>
              </a:ext>
            </a:extLst>
          </p:cNvPr>
          <p:cNvSpPr>
            <a:spLocks noGrp="1"/>
          </p:cNvSpPr>
          <p:nvPr>
            <p:ph type="sldNum" sz="quarter" idx="12"/>
          </p:nvPr>
        </p:nvSpPr>
        <p:spPr/>
        <p:txBody>
          <a:bodyPr/>
          <a:lstStyle/>
          <a:p>
            <a:fld id="{C78857AD-AA7F-7647-ADBC-2EDCDB3D2138}" type="slidenum">
              <a:rPr lang="en-US" smtClean="0"/>
              <a:t>‹#›</a:t>
            </a:fld>
            <a:endParaRPr lang="en-US"/>
          </a:p>
        </p:txBody>
      </p:sp>
    </p:spTree>
    <p:extLst>
      <p:ext uri="{BB962C8B-B14F-4D97-AF65-F5344CB8AC3E}">
        <p14:creationId xmlns:p14="http://schemas.microsoft.com/office/powerpoint/2010/main" val="210492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C8A28-8A85-D64B-953C-62ED2F924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F94723-6C13-F846-AB17-170BD1C585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83AD3E-D478-1944-813A-F81003E30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C7D26A-2813-CF4D-822F-4DA4A2AAB3BE}"/>
              </a:ext>
            </a:extLst>
          </p:cNvPr>
          <p:cNvSpPr>
            <a:spLocks noGrp="1"/>
          </p:cNvSpPr>
          <p:nvPr>
            <p:ph type="dt" sz="half" idx="10"/>
          </p:nvPr>
        </p:nvSpPr>
        <p:spPr/>
        <p:txBody>
          <a:bodyPr/>
          <a:lstStyle/>
          <a:p>
            <a:fld id="{F83FA292-766E-0244-9A08-0BA8DC5D45AF}" type="datetimeFigureOut">
              <a:rPr lang="en-US" smtClean="0"/>
              <a:t>4/9/2019</a:t>
            </a:fld>
            <a:endParaRPr lang="en-US"/>
          </a:p>
        </p:txBody>
      </p:sp>
      <p:sp>
        <p:nvSpPr>
          <p:cNvPr id="6" name="Footer Placeholder 5">
            <a:extLst>
              <a:ext uri="{FF2B5EF4-FFF2-40B4-BE49-F238E27FC236}">
                <a16:creationId xmlns:a16="http://schemas.microsoft.com/office/drawing/2014/main" id="{E040F88E-F22D-4C4B-83FD-99A6026DD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F282B2-CE39-7F47-95DB-BFC118425D00}"/>
              </a:ext>
            </a:extLst>
          </p:cNvPr>
          <p:cNvSpPr>
            <a:spLocks noGrp="1"/>
          </p:cNvSpPr>
          <p:nvPr>
            <p:ph type="sldNum" sz="quarter" idx="12"/>
          </p:nvPr>
        </p:nvSpPr>
        <p:spPr/>
        <p:txBody>
          <a:bodyPr/>
          <a:lstStyle/>
          <a:p>
            <a:fld id="{C78857AD-AA7F-7647-ADBC-2EDCDB3D2138}" type="slidenum">
              <a:rPr lang="en-US" smtClean="0"/>
              <a:t>‹#›</a:t>
            </a:fld>
            <a:endParaRPr lang="en-US"/>
          </a:p>
        </p:txBody>
      </p:sp>
    </p:spTree>
    <p:extLst>
      <p:ext uri="{BB962C8B-B14F-4D97-AF65-F5344CB8AC3E}">
        <p14:creationId xmlns:p14="http://schemas.microsoft.com/office/powerpoint/2010/main" val="343720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7EBEA-3DCE-334A-99AE-925E6785D6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BA5EBF-F3BA-4742-8309-F5B817443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E24DB-0C67-814E-AA3D-78E49D22EF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FA292-766E-0244-9A08-0BA8DC5D45AF}" type="datetimeFigureOut">
              <a:rPr lang="en-US" smtClean="0"/>
              <a:t>4/9/2019</a:t>
            </a:fld>
            <a:endParaRPr lang="en-US"/>
          </a:p>
        </p:txBody>
      </p:sp>
      <p:sp>
        <p:nvSpPr>
          <p:cNvPr id="5" name="Footer Placeholder 4">
            <a:extLst>
              <a:ext uri="{FF2B5EF4-FFF2-40B4-BE49-F238E27FC236}">
                <a16:creationId xmlns:a16="http://schemas.microsoft.com/office/drawing/2014/main" id="{75155937-27E8-4E45-B956-2764FBF0A9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4B0A5B-C812-6F4C-970D-D87B2E64F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857AD-AA7F-7647-ADBC-2EDCDB3D2138}" type="slidenum">
              <a:rPr lang="en-US" smtClean="0"/>
              <a:t>‹#›</a:t>
            </a:fld>
            <a:endParaRPr lang="en-US"/>
          </a:p>
        </p:txBody>
      </p:sp>
    </p:spTree>
    <p:extLst>
      <p:ext uri="{BB962C8B-B14F-4D97-AF65-F5344CB8AC3E}">
        <p14:creationId xmlns:p14="http://schemas.microsoft.com/office/powerpoint/2010/main" val="3877260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50.png"/><Relationship Id="rId4" Type="http://schemas.openxmlformats.org/officeDocument/2006/relationships/customXml" Target="../ink/ink1.xml"/></Relationships>
</file>

<file path=ppt/slides/_rels/slide22.xml.rels><?xml version="1.0" encoding="UTF-8" standalone="yes"?>
<Relationships xmlns="http://schemas.openxmlformats.org/package/2006/relationships"><Relationship Id="rId3" Type="http://schemas.openxmlformats.org/officeDocument/2006/relationships/hyperlink" Target="http://www.impactdc.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mailto:kkirchoff@K2DStrategies.com" TargetMode="External"/><Relationship Id="rId5" Type="http://schemas.openxmlformats.org/officeDocument/2006/relationships/hyperlink" Target="http://www.k2dstrategies.com/" TargetMode="External"/><Relationship Id="rId4" Type="http://schemas.openxmlformats.org/officeDocument/2006/relationships/hyperlink" Target="mailto:Kswayze@impactdc.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achangestrategies.com/scwp/wp-content/uploads/2018/05/the-missing-middle-part-two.pdf"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www.theagitator.net/"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Triangle 10"/>
          <p:cNvSpPr/>
          <p:nvPr/>
        </p:nvSpPr>
        <p:spPr>
          <a:xfrm rot="10800000">
            <a:off x="6544920" y="0"/>
            <a:ext cx="5638913" cy="68580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480378"/>
            <a:ext cx="8827247" cy="1470025"/>
          </a:xfrm>
        </p:spPr>
        <p:txBody>
          <a:bodyPr anchor="ctr" anchorCtr="0"/>
          <a:lstStyle/>
          <a:p>
            <a:r>
              <a:rPr lang="en-US" dirty="0">
                <a:latin typeface="Calibri (Headings)"/>
              </a:rPr>
              <a:t>Upgrading Midlevel</a:t>
            </a:r>
            <a:br>
              <a:rPr lang="en-US" dirty="0">
                <a:latin typeface="Calibri (Headings)"/>
              </a:rPr>
            </a:br>
            <a:r>
              <a:rPr lang="en-US" dirty="0">
                <a:latin typeface="Calibri (Headings)"/>
              </a:rPr>
              <a:t>Strategies</a:t>
            </a:r>
            <a:endParaRPr lang="en-US" dirty="0"/>
          </a:p>
        </p:txBody>
      </p:sp>
      <p:sp>
        <p:nvSpPr>
          <p:cNvPr id="3" name="Subtitle 2"/>
          <p:cNvSpPr>
            <a:spLocks noGrp="1"/>
          </p:cNvSpPr>
          <p:nvPr>
            <p:ph type="subTitle" idx="1"/>
          </p:nvPr>
        </p:nvSpPr>
        <p:spPr>
          <a:xfrm>
            <a:off x="925743" y="3445140"/>
            <a:ext cx="2523403" cy="1170141"/>
          </a:xfrm>
        </p:spPr>
        <p:txBody>
          <a:bodyPr anchor="ctr" anchorCtr="0"/>
          <a:lstStyle/>
          <a:p>
            <a:pPr algn="l">
              <a:lnSpc>
                <a:spcPts val="1900"/>
              </a:lnSpc>
              <a:spcBef>
                <a:spcPts val="0"/>
              </a:spcBef>
            </a:pPr>
            <a:r>
              <a:rPr lang="en-US" sz="3200" dirty="0"/>
              <a:t>Karin </a:t>
            </a:r>
            <a:r>
              <a:rPr lang="en-US" sz="3200" dirty="0" err="1"/>
              <a:t>Krichoff</a:t>
            </a:r>
            <a:endParaRPr lang="en-US" sz="3200" dirty="0"/>
          </a:p>
          <a:p>
            <a:pPr algn="l">
              <a:lnSpc>
                <a:spcPts val="1900"/>
              </a:lnSpc>
              <a:spcBef>
                <a:spcPts val="0"/>
              </a:spcBef>
            </a:pPr>
            <a:r>
              <a:rPr lang="en-US" sz="1600" dirty="0"/>
              <a:t>Founder &amp; President</a:t>
            </a:r>
          </a:p>
          <a:p>
            <a:pPr algn="l">
              <a:lnSpc>
                <a:spcPts val="1900"/>
              </a:lnSpc>
              <a:spcBef>
                <a:spcPts val="0"/>
              </a:spcBef>
            </a:pPr>
            <a:r>
              <a:rPr lang="en-US" sz="1600" dirty="0"/>
              <a:t>K2D Strategies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3414" y="657384"/>
            <a:ext cx="2128892" cy="505778"/>
          </a:xfrm>
          <a:prstGeom prst="rect">
            <a:avLst/>
          </a:prstGeom>
        </p:spPr>
      </p:pic>
      <p:sp>
        <p:nvSpPr>
          <p:cNvPr id="8" name="TextBox 7"/>
          <p:cNvSpPr txBox="1"/>
          <p:nvPr/>
        </p:nvSpPr>
        <p:spPr>
          <a:xfrm>
            <a:off x="8382000" y="5314953"/>
            <a:ext cx="2514600" cy="584775"/>
          </a:xfrm>
          <a:prstGeom prst="rect">
            <a:avLst/>
          </a:prstGeom>
          <a:noFill/>
        </p:spPr>
        <p:txBody>
          <a:bodyPr wrap="square" rtlCol="0">
            <a:spAutoFit/>
          </a:bodyPr>
          <a:lstStyle/>
          <a:p>
            <a:r>
              <a:rPr lang="en-US" sz="3200" dirty="0">
                <a:solidFill>
                  <a:schemeClr val="bg2"/>
                </a:solidFill>
                <a:latin typeface="Gotham Bold" pitchFamily="50" charset="0"/>
                <a:cs typeface="Aharoni" panose="02010803020104030203" pitchFamily="2" charset="-79"/>
              </a:rPr>
              <a:t>#DM201</a:t>
            </a:r>
          </a:p>
        </p:txBody>
      </p:sp>
      <p:sp>
        <p:nvSpPr>
          <p:cNvPr id="13" name="Isosceles Triangle 12"/>
          <p:cNvSpPr/>
          <p:nvPr/>
        </p:nvSpPr>
        <p:spPr>
          <a:xfrm>
            <a:off x="6544920" y="2764465"/>
            <a:ext cx="5670812" cy="4093535"/>
          </a:xfrm>
          <a:prstGeom prst="triangle">
            <a:avLst>
              <a:gd name="adj" fmla="val 403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p:cNvSpPr txBox="1">
            <a:spLocks/>
          </p:cNvSpPr>
          <p:nvPr/>
        </p:nvSpPr>
        <p:spPr>
          <a:xfrm>
            <a:off x="3811225" y="3441617"/>
            <a:ext cx="3530438" cy="1211603"/>
          </a:xfrm>
          <a:prstGeom prst="rect">
            <a:avLst/>
          </a:prstGeom>
        </p:spPr>
        <p:txBody>
          <a:bodyPr anchor="ctr" anchorCtr="0"/>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ts val="1900"/>
              </a:lnSpc>
              <a:spcBef>
                <a:spcPts val="0"/>
              </a:spcBef>
            </a:pPr>
            <a:r>
              <a:rPr lang="en-US" dirty="0">
                <a:solidFill>
                  <a:schemeClr val="tx1"/>
                </a:solidFill>
              </a:rPr>
              <a:t>Kathy Swayze</a:t>
            </a:r>
          </a:p>
          <a:p>
            <a:pPr algn="l">
              <a:lnSpc>
                <a:spcPts val="1900"/>
              </a:lnSpc>
              <a:spcBef>
                <a:spcPts val="0"/>
              </a:spcBef>
            </a:pPr>
            <a:r>
              <a:rPr lang="en-US" sz="1600" dirty="0">
                <a:solidFill>
                  <a:schemeClr val="tx1"/>
                </a:solidFill>
              </a:rPr>
              <a:t>Principal</a:t>
            </a:r>
          </a:p>
          <a:p>
            <a:pPr algn="l">
              <a:lnSpc>
                <a:spcPts val="1900"/>
              </a:lnSpc>
              <a:spcBef>
                <a:spcPts val="0"/>
              </a:spcBef>
            </a:pPr>
            <a:r>
              <a:rPr lang="en-US" sz="1600" dirty="0">
                <a:solidFill>
                  <a:schemeClr val="tx1"/>
                </a:solidFill>
              </a:rPr>
              <a:t>Impact Communications</a:t>
            </a:r>
          </a:p>
        </p:txBody>
      </p:sp>
      <p:pic>
        <p:nvPicPr>
          <p:cNvPr id="5" name="Picture 4">
            <a:extLst>
              <a:ext uri="{FF2B5EF4-FFF2-40B4-BE49-F238E27FC236}">
                <a16:creationId xmlns:a16="http://schemas.microsoft.com/office/drawing/2014/main" id="{BF2A367F-F60A-48F8-BC13-F7FBDE0F3B78}"/>
              </a:ext>
            </a:extLst>
          </p:cNvPr>
          <p:cNvPicPr>
            <a:picLocks noChangeAspect="1"/>
          </p:cNvPicPr>
          <p:nvPr/>
        </p:nvPicPr>
        <p:blipFill>
          <a:blip r:embed="rId4"/>
          <a:stretch>
            <a:fillRect/>
          </a:stretch>
        </p:blipFill>
        <p:spPr>
          <a:xfrm>
            <a:off x="927968" y="4497369"/>
            <a:ext cx="1365322" cy="1513557"/>
          </a:xfrm>
          <a:prstGeom prst="rect">
            <a:avLst/>
          </a:prstGeom>
        </p:spPr>
      </p:pic>
      <p:pic>
        <p:nvPicPr>
          <p:cNvPr id="9" name="Picture 8">
            <a:extLst>
              <a:ext uri="{FF2B5EF4-FFF2-40B4-BE49-F238E27FC236}">
                <a16:creationId xmlns:a16="http://schemas.microsoft.com/office/drawing/2014/main" id="{87F945FE-B00F-4EB3-AA98-029F6F026CA7}"/>
              </a:ext>
            </a:extLst>
          </p:cNvPr>
          <p:cNvPicPr>
            <a:picLocks noChangeAspect="1"/>
          </p:cNvPicPr>
          <p:nvPr/>
        </p:nvPicPr>
        <p:blipFill>
          <a:blip r:embed="rId5"/>
          <a:stretch>
            <a:fillRect/>
          </a:stretch>
        </p:blipFill>
        <p:spPr>
          <a:xfrm>
            <a:off x="3880750" y="4437209"/>
            <a:ext cx="2035617" cy="1698898"/>
          </a:xfrm>
          <a:prstGeom prst="rect">
            <a:avLst/>
          </a:prstGeom>
        </p:spPr>
      </p:pic>
    </p:spTree>
    <p:extLst>
      <p:ext uri="{BB962C8B-B14F-4D97-AF65-F5344CB8AC3E}">
        <p14:creationId xmlns:p14="http://schemas.microsoft.com/office/powerpoint/2010/main" val="335466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D1498-D9FC-0146-8F36-1F9DBACE822A}"/>
              </a:ext>
            </a:extLst>
          </p:cNvPr>
          <p:cNvSpPr>
            <a:spLocks noGrp="1"/>
          </p:cNvSpPr>
          <p:nvPr>
            <p:ph type="title"/>
          </p:nvPr>
        </p:nvSpPr>
        <p:spPr>
          <a:xfrm>
            <a:off x="643467" y="643467"/>
            <a:ext cx="3363973" cy="1633568"/>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Add More Cultivation </a:t>
            </a:r>
            <a:endParaRPr lang="en-US" sz="2800" kern="1200" dirty="0">
              <a:solidFill>
                <a:schemeClr val="bg1"/>
              </a:solidFill>
              <a:latin typeface="+mj-lt"/>
              <a:ea typeface="+mj-ea"/>
              <a:cs typeface="+mj-cs"/>
            </a:endParaRPr>
          </a:p>
        </p:txBody>
      </p:sp>
      <p:sp>
        <p:nvSpPr>
          <p:cNvPr id="10" name="TextBox 9">
            <a:extLst>
              <a:ext uri="{FF2B5EF4-FFF2-40B4-BE49-F238E27FC236}">
                <a16:creationId xmlns:a16="http://schemas.microsoft.com/office/drawing/2014/main" id="{E4238AD2-34F8-F046-9882-3273067CDAEC}"/>
              </a:ext>
            </a:extLst>
          </p:cNvPr>
          <p:cNvSpPr txBox="1"/>
          <p:nvPr/>
        </p:nvSpPr>
        <p:spPr>
          <a:xfrm>
            <a:off x="643468" y="2638044"/>
            <a:ext cx="3363974" cy="3415622"/>
          </a:xfrm>
          <a:prstGeom prst="rect">
            <a:avLst/>
          </a:prstGeom>
        </p:spPr>
        <p:txBody>
          <a:bodyPr vert="horz" lIns="91440" tIns="45720" rIns="91440" bIns="45720" rtlCol="0">
            <a:normAutofit/>
          </a:bodyPr>
          <a:lstStyle/>
          <a:p>
            <a:pPr marL="571500" indent="-228600">
              <a:lnSpc>
                <a:spcPct val="90000"/>
              </a:lnSpc>
              <a:spcAft>
                <a:spcPts val="600"/>
              </a:spcAft>
              <a:buFont typeface="Arial" panose="020B0604020202020204" pitchFamily="34" charset="0"/>
              <a:buChar char="•"/>
            </a:pPr>
            <a:r>
              <a:rPr lang="en-US" sz="2000">
                <a:solidFill>
                  <a:schemeClr val="bg1"/>
                </a:solidFill>
              </a:rPr>
              <a:t>Letters from the CEO</a:t>
            </a:r>
          </a:p>
          <a:p>
            <a:pPr marL="571500" indent="-228600">
              <a:lnSpc>
                <a:spcPct val="90000"/>
              </a:lnSpc>
              <a:spcAft>
                <a:spcPts val="600"/>
              </a:spcAft>
              <a:buFont typeface="Arial" panose="020B0604020202020204" pitchFamily="34" charset="0"/>
              <a:buChar char="•"/>
            </a:pPr>
            <a:r>
              <a:rPr lang="en-US" sz="2000">
                <a:solidFill>
                  <a:schemeClr val="bg1"/>
                </a:solidFill>
              </a:rPr>
              <a:t>Impact Reports </a:t>
            </a:r>
          </a:p>
          <a:p>
            <a:pPr marL="571500" indent="-228600">
              <a:lnSpc>
                <a:spcPct val="90000"/>
              </a:lnSpc>
              <a:spcAft>
                <a:spcPts val="600"/>
              </a:spcAft>
              <a:buFont typeface="Arial" panose="020B0604020202020204" pitchFamily="34" charset="0"/>
              <a:buChar char="•"/>
            </a:pPr>
            <a:r>
              <a:rPr lang="en-US" sz="2000">
                <a:solidFill>
                  <a:schemeClr val="bg1"/>
                </a:solidFill>
              </a:rPr>
              <a:t>Insider Phone Briefings</a:t>
            </a:r>
          </a:p>
          <a:p>
            <a:pPr marL="571500" indent="-228600">
              <a:lnSpc>
                <a:spcPct val="90000"/>
              </a:lnSpc>
              <a:spcAft>
                <a:spcPts val="600"/>
              </a:spcAft>
              <a:buFont typeface="Arial" panose="020B0604020202020204" pitchFamily="34" charset="0"/>
              <a:buChar char="•"/>
            </a:pPr>
            <a:r>
              <a:rPr lang="en-US" sz="2000">
                <a:solidFill>
                  <a:schemeClr val="bg1"/>
                </a:solidFill>
              </a:rPr>
              <a:t>Handwritten notes </a:t>
            </a:r>
          </a:p>
          <a:p>
            <a:pPr marL="571500" indent="-228600">
              <a:lnSpc>
                <a:spcPct val="90000"/>
              </a:lnSpc>
              <a:spcAft>
                <a:spcPts val="600"/>
              </a:spcAft>
              <a:buFont typeface="Arial" panose="020B0604020202020204" pitchFamily="34" charset="0"/>
              <a:buChar char="•"/>
            </a:pPr>
            <a:r>
              <a:rPr lang="en-US" sz="2000">
                <a:solidFill>
                  <a:schemeClr val="bg1"/>
                </a:solidFill>
              </a:rPr>
              <a:t>Invitations to events </a:t>
            </a:r>
          </a:p>
          <a:p>
            <a:pPr marL="571500" indent="-228600">
              <a:lnSpc>
                <a:spcPct val="90000"/>
              </a:lnSpc>
              <a:spcAft>
                <a:spcPts val="600"/>
              </a:spcAft>
              <a:buFont typeface="Arial" panose="020B0604020202020204" pitchFamily="34" charset="0"/>
              <a:buChar char="•"/>
            </a:pPr>
            <a:r>
              <a:rPr lang="en-US" sz="2000">
                <a:solidFill>
                  <a:schemeClr val="bg1"/>
                </a:solidFill>
              </a:rPr>
              <a:t>Volunteer opportunities</a:t>
            </a:r>
          </a:p>
          <a:p>
            <a:pPr marL="571500" indent="-228600">
              <a:lnSpc>
                <a:spcPct val="90000"/>
              </a:lnSpc>
              <a:spcAft>
                <a:spcPts val="600"/>
              </a:spcAft>
              <a:buFont typeface="Arial" panose="020B0604020202020204" pitchFamily="34" charset="0"/>
              <a:buChar char="•"/>
            </a:pPr>
            <a:r>
              <a:rPr lang="en-US" sz="2000">
                <a:solidFill>
                  <a:schemeClr val="bg1"/>
                </a:solidFill>
              </a:rPr>
              <a:t>How are you? Calls</a:t>
            </a:r>
          </a:p>
          <a:p>
            <a:pPr marL="571500" indent="-228600">
              <a:lnSpc>
                <a:spcPct val="90000"/>
              </a:lnSpc>
              <a:spcAft>
                <a:spcPts val="600"/>
              </a:spcAft>
              <a:buFont typeface="Arial" panose="020B0604020202020204" pitchFamily="34" charset="0"/>
              <a:buChar char="•"/>
            </a:pPr>
            <a:r>
              <a:rPr lang="en-US" sz="2000">
                <a:solidFill>
                  <a:schemeClr val="bg1"/>
                </a:solidFill>
              </a:rPr>
              <a:t>Surveys</a:t>
            </a: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pic>
        <p:nvPicPr>
          <p:cNvPr id="9" name="Content Placeholder 8">
            <a:extLst>
              <a:ext uri="{FF2B5EF4-FFF2-40B4-BE49-F238E27FC236}">
                <a16:creationId xmlns:a16="http://schemas.microsoft.com/office/drawing/2014/main" id="{35447E82-E124-2641-A7D2-C53359CABA27}"/>
              </a:ext>
            </a:extLst>
          </p:cNvPr>
          <p:cNvPicPr>
            <a:picLocks noGrp="1" noChangeAspect="1"/>
          </p:cNvPicPr>
          <p:nvPr>
            <p:ph idx="1"/>
          </p:nvPr>
        </p:nvPicPr>
        <p:blipFill rotWithShape="1">
          <a:blip r:embed="rId3"/>
          <a:srcRect l="4149" t="1906" r="7082" b="6224"/>
          <a:stretch/>
        </p:blipFill>
        <p:spPr>
          <a:xfrm>
            <a:off x="4650907" y="-441493"/>
            <a:ext cx="5864908" cy="7740986"/>
          </a:xfrm>
          <a:prstGeom prst="rect">
            <a:avLst/>
          </a:prstGeom>
        </p:spPr>
      </p:pic>
      <p:pic>
        <p:nvPicPr>
          <p:cNvPr id="18" name="Content Placeholder 3" descr="Screen Shot 2017-08-01 at 1.15.18 PM.png">
            <a:extLst>
              <a:ext uri="{FF2B5EF4-FFF2-40B4-BE49-F238E27FC236}">
                <a16:creationId xmlns:a16="http://schemas.microsoft.com/office/drawing/2014/main" id="{9366F05B-0F08-6742-9C23-DF7D90CD3B84}"/>
              </a:ext>
            </a:extLst>
          </p:cNvPr>
          <p:cNvPicPr>
            <a:picLocks noChangeAspect="1"/>
          </p:cNvPicPr>
          <p:nvPr/>
        </p:nvPicPr>
        <p:blipFill>
          <a:blip r:embed="rId4"/>
          <a:stretch>
            <a:fillRect/>
          </a:stretch>
        </p:blipFill>
        <p:spPr>
          <a:xfrm>
            <a:off x="7135906" y="3429000"/>
            <a:ext cx="4930588" cy="6382639"/>
          </a:xfrm>
          <a:prstGeom prst="rect">
            <a:avLst/>
          </a:prstGeom>
        </p:spPr>
      </p:pic>
    </p:spTree>
    <p:extLst>
      <p:ext uri="{BB962C8B-B14F-4D97-AF65-F5344CB8AC3E}">
        <p14:creationId xmlns:p14="http://schemas.microsoft.com/office/powerpoint/2010/main" val="152222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6-04 at 11.22.39 AM.png">
            <a:extLst>
              <a:ext uri="{FF2B5EF4-FFF2-40B4-BE49-F238E27FC236}">
                <a16:creationId xmlns:a16="http://schemas.microsoft.com/office/drawing/2014/main" id="{E6EE036D-3097-1447-AFF2-277358D58EBE}"/>
              </a:ext>
            </a:extLst>
          </p:cNvPr>
          <p:cNvPicPr>
            <a:picLocks noGrp="1" noChangeAspect="1"/>
          </p:cNvPicPr>
          <p:nvPr>
            <p:ph idx="1"/>
          </p:nvPr>
        </p:nvPicPr>
        <p:blipFill>
          <a:blip r:embed="rId2"/>
          <a:stretch>
            <a:fillRect/>
          </a:stretch>
        </p:blipFill>
        <p:spPr>
          <a:xfrm>
            <a:off x="4773759" y="221690"/>
            <a:ext cx="7129931" cy="5771030"/>
          </a:xfrm>
          <a:prstGeom prst="rect">
            <a:avLst/>
          </a:prstGeom>
        </p:spPr>
      </p:pic>
      <p:pic>
        <p:nvPicPr>
          <p:cNvPr id="4" name="Picture 2">
            <a:extLst>
              <a:ext uri="{FF2B5EF4-FFF2-40B4-BE49-F238E27FC236}">
                <a16:creationId xmlns:a16="http://schemas.microsoft.com/office/drawing/2014/main" id="{AC303628-F086-7246-9C0B-47A8A84B0EE3}"/>
              </a:ext>
            </a:extLst>
          </p:cNvPr>
          <p:cNvPicPr>
            <a:picLocks noChangeAspect="1" noChangeArrowheads="1"/>
          </p:cNvPicPr>
          <p:nvPr/>
        </p:nvPicPr>
        <p:blipFill>
          <a:blip r:embed="rId3">
            <a:extLst/>
          </a:blip>
          <a:srcRect/>
          <a:stretch>
            <a:fillRect/>
          </a:stretch>
        </p:blipFill>
        <p:spPr bwMode="auto">
          <a:xfrm rot="81254">
            <a:off x="174940" y="2359170"/>
            <a:ext cx="6701696" cy="4198533"/>
          </a:xfrm>
          <a:prstGeom prst="rect">
            <a:avLst/>
          </a:prstGeom>
          <a:noFill/>
          <a:ln>
            <a:noFill/>
          </a:ln>
          <a:effectLst/>
          <a:scene3d>
            <a:camera prst="orthographicFront">
              <a:rot lat="0" lon="0" rev="120000"/>
            </a:camera>
            <a:lightRig rig="threePt" dir="t"/>
          </a:scene3d>
          <a:extLst/>
        </p:spPr>
      </p:pic>
    </p:spTree>
    <p:extLst>
      <p:ext uri="{BB962C8B-B14F-4D97-AF65-F5344CB8AC3E}">
        <p14:creationId xmlns:p14="http://schemas.microsoft.com/office/powerpoint/2010/main" val="3032569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88F8E8-FBFB-2E46-BAF2-0F8B9D3112B7}"/>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Tried &amp; True Mailings</a:t>
            </a:r>
          </a:p>
        </p:txBody>
      </p:sp>
      <p:sp>
        <p:nvSpPr>
          <p:cNvPr id="3" name="Content Placeholder 2">
            <a:extLst>
              <a:ext uri="{FF2B5EF4-FFF2-40B4-BE49-F238E27FC236}">
                <a16:creationId xmlns:a16="http://schemas.microsoft.com/office/drawing/2014/main" id="{E9832C5F-AB19-6E45-A060-67FE2CFC9FA1}"/>
              </a:ext>
            </a:extLst>
          </p:cNvPr>
          <p:cNvSpPr>
            <a:spLocks noGrp="1"/>
          </p:cNvSpPr>
          <p:nvPr>
            <p:ph idx="1"/>
          </p:nvPr>
        </p:nvSpPr>
        <p:spPr>
          <a:xfrm>
            <a:off x="643468" y="2638044"/>
            <a:ext cx="3363974" cy="3415622"/>
          </a:xfrm>
        </p:spPr>
        <p:txBody>
          <a:bodyPr>
            <a:normAutofit/>
          </a:bodyPr>
          <a:lstStyle/>
          <a:p>
            <a:r>
              <a:rPr lang="en-US" sz="2000" dirty="0">
                <a:solidFill>
                  <a:schemeClr val="bg1"/>
                </a:solidFill>
              </a:rPr>
              <a:t>Mini Proposal </a:t>
            </a:r>
          </a:p>
          <a:p>
            <a:r>
              <a:rPr lang="en-US" sz="2000" dirty="0">
                <a:solidFill>
                  <a:schemeClr val="bg1"/>
                </a:solidFill>
              </a:rPr>
              <a:t>Lift note from CEO or gift officer </a:t>
            </a:r>
          </a:p>
          <a:p>
            <a:r>
              <a:rPr lang="en-US" sz="2000" dirty="0">
                <a:solidFill>
                  <a:schemeClr val="bg1"/>
                </a:solidFill>
              </a:rPr>
              <a:t>Campaign Style Giving Chart</a:t>
            </a:r>
          </a:p>
          <a:p>
            <a:r>
              <a:rPr lang="en-US" sz="2000" dirty="0">
                <a:solidFill>
                  <a:schemeClr val="bg1"/>
                </a:solidFill>
              </a:rPr>
              <a:t>Oversized envelopes </a:t>
            </a:r>
          </a:p>
        </p:txBody>
      </p:sp>
      <p:grpSp>
        <p:nvGrpSpPr>
          <p:cNvPr id="6" name="Group 5">
            <a:extLst>
              <a:ext uri="{FF2B5EF4-FFF2-40B4-BE49-F238E27FC236}">
                <a16:creationId xmlns:a16="http://schemas.microsoft.com/office/drawing/2014/main" id="{3C1EEB79-59F2-824C-BAFE-D192F324F667}"/>
              </a:ext>
            </a:extLst>
          </p:cNvPr>
          <p:cNvGrpSpPr/>
          <p:nvPr/>
        </p:nvGrpSpPr>
        <p:grpSpPr>
          <a:xfrm>
            <a:off x="5056027" y="-51368"/>
            <a:ext cx="6492505" cy="6925469"/>
            <a:chOff x="645925" y="0"/>
            <a:chExt cx="6492505" cy="6925469"/>
          </a:xfrm>
        </p:grpSpPr>
        <p:pic>
          <p:nvPicPr>
            <p:cNvPr id="7" name="Picture 6" descr="TUpg1.pdf">
              <a:extLst>
                <a:ext uri="{FF2B5EF4-FFF2-40B4-BE49-F238E27FC236}">
                  <a16:creationId xmlns:a16="http://schemas.microsoft.com/office/drawing/2014/main" id="{287D7529-AE76-2D41-A3B8-86FB7A12254A}"/>
                </a:ext>
              </a:extLst>
            </p:cNvPr>
            <p:cNvPicPr>
              <a:picLocks noChangeAspect="1"/>
            </p:cNvPicPr>
            <p:nvPr/>
          </p:nvPicPr>
          <p:blipFill>
            <a:blip r:embed="rId2"/>
            <a:stretch>
              <a:fillRect/>
            </a:stretch>
          </p:blipFill>
          <p:spPr>
            <a:xfrm>
              <a:off x="645925" y="0"/>
              <a:ext cx="5232400" cy="6858000"/>
            </a:xfrm>
            <a:prstGeom prst="rect">
              <a:avLst/>
            </a:prstGeom>
          </p:spPr>
        </p:pic>
        <p:pic>
          <p:nvPicPr>
            <p:cNvPr id="8" name="Picture 7" descr="TUliftnote.pdf">
              <a:extLst>
                <a:ext uri="{FF2B5EF4-FFF2-40B4-BE49-F238E27FC236}">
                  <a16:creationId xmlns:a16="http://schemas.microsoft.com/office/drawing/2014/main" id="{AC21BAF7-6F3B-D849-B224-D8E1A6AE4889}"/>
                </a:ext>
              </a:extLst>
            </p:cNvPr>
            <p:cNvPicPr>
              <a:picLocks noChangeAspect="1"/>
            </p:cNvPicPr>
            <p:nvPr/>
          </p:nvPicPr>
          <p:blipFill>
            <a:blip r:embed="rId3"/>
            <a:stretch>
              <a:fillRect/>
            </a:stretch>
          </p:blipFill>
          <p:spPr>
            <a:xfrm>
              <a:off x="2405751" y="793143"/>
              <a:ext cx="4732679" cy="6132326"/>
            </a:xfrm>
            <a:prstGeom prst="rect">
              <a:avLst/>
            </a:prstGeom>
          </p:spPr>
        </p:pic>
      </p:grpSp>
    </p:spTree>
    <p:extLst>
      <p:ext uri="{BB962C8B-B14F-4D97-AF65-F5344CB8AC3E}">
        <p14:creationId xmlns:p14="http://schemas.microsoft.com/office/powerpoint/2010/main" val="151347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D725CAC-3115-4E44-BD1A-16ACF26E1483}"/>
              </a:ext>
            </a:extLst>
          </p:cNvPr>
          <p:cNvPicPr>
            <a:picLocks noChangeAspect="1"/>
          </p:cNvPicPr>
          <p:nvPr/>
        </p:nvPicPr>
        <p:blipFill>
          <a:blip r:embed="rId2"/>
          <a:stretch>
            <a:fillRect/>
          </a:stretch>
        </p:blipFill>
        <p:spPr>
          <a:xfrm>
            <a:off x="252039" y="194596"/>
            <a:ext cx="7047286" cy="5285465"/>
          </a:xfrm>
          <a:prstGeom prst="rect">
            <a:avLst/>
          </a:prstGeom>
          <a:ln>
            <a:solidFill>
              <a:schemeClr val="tx1"/>
            </a:solidFill>
          </a:ln>
        </p:spPr>
      </p:pic>
      <p:pic>
        <p:nvPicPr>
          <p:cNvPr id="9" name="Picture 8">
            <a:extLst>
              <a:ext uri="{FF2B5EF4-FFF2-40B4-BE49-F238E27FC236}">
                <a16:creationId xmlns:a16="http://schemas.microsoft.com/office/drawing/2014/main" id="{83B8DD0D-75C6-8F42-B11F-E1446E8E4745}"/>
              </a:ext>
            </a:extLst>
          </p:cNvPr>
          <p:cNvPicPr>
            <a:picLocks noChangeAspect="1"/>
          </p:cNvPicPr>
          <p:nvPr/>
        </p:nvPicPr>
        <p:blipFill>
          <a:blip r:embed="rId3"/>
          <a:stretch>
            <a:fillRect/>
          </a:stretch>
        </p:blipFill>
        <p:spPr>
          <a:xfrm>
            <a:off x="6469449" y="1447801"/>
            <a:ext cx="5166739" cy="5410199"/>
          </a:xfrm>
          <a:prstGeom prst="rect">
            <a:avLst/>
          </a:prstGeom>
        </p:spPr>
      </p:pic>
    </p:spTree>
    <p:extLst>
      <p:ext uri="{BB962C8B-B14F-4D97-AF65-F5344CB8AC3E}">
        <p14:creationId xmlns:p14="http://schemas.microsoft.com/office/powerpoint/2010/main" val="327125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9564B-979C-404D-B916-1381A9BB9415}"/>
              </a:ext>
            </a:extLst>
          </p:cNvPr>
          <p:cNvSpPr>
            <a:spLocks noGrp="1"/>
          </p:cNvSpPr>
          <p:nvPr>
            <p:ph type="title"/>
          </p:nvPr>
        </p:nvSpPr>
        <p:spPr>
          <a:xfrm>
            <a:off x="546351" y="433545"/>
            <a:ext cx="11139854" cy="930447"/>
          </a:xfrm>
        </p:spPr>
        <p:txBody>
          <a:bodyPr vert="horz" lIns="91440" tIns="45720" rIns="91440" bIns="45720" rtlCol="0" anchor="b">
            <a:normAutofit/>
          </a:bodyPr>
          <a:lstStyle/>
          <a:p>
            <a:r>
              <a:rPr lang="en-US" sz="3200" dirty="0">
                <a:solidFill>
                  <a:srgbClr val="FFFFFF"/>
                </a:solidFill>
              </a:rPr>
              <a:t>Case Study: National Park Foundation Mini Proposal</a:t>
            </a:r>
          </a:p>
        </p:txBody>
      </p:sp>
      <p:cxnSp>
        <p:nvCxnSpPr>
          <p:cNvPr id="20"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screenshot of a cell phone&#10;&#10;Description automatically generated">
            <a:extLst>
              <a:ext uri="{FF2B5EF4-FFF2-40B4-BE49-F238E27FC236}">
                <a16:creationId xmlns:a16="http://schemas.microsoft.com/office/drawing/2014/main" id="{DBCE72DC-4327-2643-A081-DCCAB3992626}"/>
              </a:ext>
            </a:extLst>
          </p:cNvPr>
          <p:cNvPicPr>
            <a:picLocks noGrp="1" noChangeAspect="1"/>
          </p:cNvPicPr>
          <p:nvPr>
            <p:ph sz="half" idx="2"/>
          </p:nvPr>
        </p:nvPicPr>
        <p:blipFill>
          <a:blip r:embed="rId2"/>
          <a:stretch>
            <a:fillRect/>
          </a:stretch>
        </p:blipFill>
        <p:spPr>
          <a:xfrm>
            <a:off x="1104046" y="1363992"/>
            <a:ext cx="3649560" cy="5289218"/>
          </a:xfrm>
          <a:prstGeom prst="rect">
            <a:avLst/>
          </a:prstGeom>
          <a:effectLst>
            <a:outerShdw blurRad="50800" dist="50800" dir="5400000" algn="ctr" rotWithShape="0">
              <a:schemeClr val="tx1">
                <a:lumMod val="50000"/>
                <a:lumOff val="50000"/>
              </a:schemeClr>
            </a:outerShdw>
          </a:effectLst>
        </p:spPr>
      </p:pic>
      <p:cxnSp>
        <p:nvCxnSpPr>
          <p:cNvPr id="21"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Content Placeholder 6" descr="A screenshot of text&#10;&#10;Description automatically generated">
            <a:extLst>
              <a:ext uri="{FF2B5EF4-FFF2-40B4-BE49-F238E27FC236}">
                <a16:creationId xmlns:a16="http://schemas.microsoft.com/office/drawing/2014/main" id="{D7D92070-905F-9649-946D-609ED0D6B65C}"/>
              </a:ext>
            </a:extLst>
          </p:cNvPr>
          <p:cNvPicPr>
            <a:picLocks noGrp="1" noChangeAspect="1"/>
          </p:cNvPicPr>
          <p:nvPr>
            <p:ph sz="half" idx="2"/>
          </p:nvPr>
        </p:nvPicPr>
        <p:blipFill>
          <a:blip r:embed="rId3"/>
          <a:stretch>
            <a:fillRect/>
          </a:stretch>
        </p:blipFill>
        <p:spPr>
          <a:xfrm>
            <a:off x="7277133" y="1363992"/>
            <a:ext cx="4244596" cy="5494624"/>
          </a:xfrm>
          <a:prstGeom prst="rect">
            <a:avLst/>
          </a:prstGeom>
          <a:effectLst>
            <a:outerShdw blurRad="50800" dist="50800" dir="5400000" algn="ctr" rotWithShape="0">
              <a:schemeClr val="tx1">
                <a:lumMod val="50000"/>
                <a:lumOff val="50000"/>
              </a:schemeClr>
            </a:outerShdw>
          </a:effectLst>
        </p:spPr>
      </p:pic>
    </p:spTree>
    <p:extLst>
      <p:ext uri="{BB962C8B-B14F-4D97-AF65-F5344CB8AC3E}">
        <p14:creationId xmlns:p14="http://schemas.microsoft.com/office/powerpoint/2010/main" val="191278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5997D-7584-7047-B33B-1D3EE275AD54}"/>
              </a:ext>
            </a:extLst>
          </p:cNvPr>
          <p:cNvSpPr>
            <a:spLocks noGrp="1"/>
          </p:cNvSpPr>
          <p:nvPr>
            <p:ph type="title"/>
          </p:nvPr>
        </p:nvSpPr>
        <p:spPr>
          <a:xfrm>
            <a:off x="643466" y="643467"/>
            <a:ext cx="3558707"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Results </a:t>
            </a:r>
          </a:p>
        </p:txBody>
      </p:sp>
      <p:sp>
        <p:nvSpPr>
          <p:cNvPr id="9" name="Content Placeholder 8">
            <a:extLst>
              <a:ext uri="{FF2B5EF4-FFF2-40B4-BE49-F238E27FC236}">
                <a16:creationId xmlns:a16="http://schemas.microsoft.com/office/drawing/2014/main" id="{26394A7E-5ACB-B44F-AFFA-9F9BF36F08B6}"/>
              </a:ext>
            </a:extLst>
          </p:cNvPr>
          <p:cNvSpPr>
            <a:spLocks noGrp="1"/>
          </p:cNvSpPr>
          <p:nvPr>
            <p:ph sz="half" idx="1"/>
          </p:nvPr>
        </p:nvSpPr>
        <p:spPr>
          <a:xfrm>
            <a:off x="838199" y="2617693"/>
            <a:ext cx="3558707" cy="3559269"/>
          </a:xfrm>
        </p:spPr>
        <p:txBody>
          <a:bodyPr/>
          <a:lstStyle/>
          <a:p>
            <a:r>
              <a:rPr lang="en-US" dirty="0">
                <a:solidFill>
                  <a:schemeClr val="bg1"/>
                </a:solidFill>
              </a:rPr>
              <a:t>Mailed 2,910</a:t>
            </a:r>
          </a:p>
          <a:p>
            <a:r>
              <a:rPr lang="en-US" dirty="0">
                <a:solidFill>
                  <a:schemeClr val="bg1"/>
                </a:solidFill>
              </a:rPr>
              <a:t>Raised $259,000 from 124 donors</a:t>
            </a:r>
          </a:p>
          <a:p>
            <a:r>
              <a:rPr lang="en-US" dirty="0">
                <a:solidFill>
                  <a:schemeClr val="bg1"/>
                </a:solidFill>
              </a:rPr>
              <a:t>Average Gift: $2,090</a:t>
            </a:r>
          </a:p>
          <a:p>
            <a:r>
              <a:rPr lang="en-US" dirty="0">
                <a:solidFill>
                  <a:schemeClr val="bg1"/>
                </a:solidFill>
              </a:rPr>
              <a:t>Response Rate 4.26%</a:t>
            </a:r>
          </a:p>
          <a:p>
            <a:r>
              <a:rPr lang="en-US" dirty="0">
                <a:solidFill>
                  <a:schemeClr val="bg1"/>
                </a:solidFill>
              </a:rPr>
              <a:t>204% increase over prior year  </a:t>
            </a:r>
          </a:p>
        </p:txBody>
      </p:sp>
      <p:pic>
        <p:nvPicPr>
          <p:cNvPr id="16" name="Content Placeholder 15">
            <a:extLst>
              <a:ext uri="{FF2B5EF4-FFF2-40B4-BE49-F238E27FC236}">
                <a16:creationId xmlns:a16="http://schemas.microsoft.com/office/drawing/2014/main" id="{2FD554ED-F0E1-4C4B-81A2-681304030799}"/>
              </a:ext>
            </a:extLst>
          </p:cNvPr>
          <p:cNvPicPr>
            <a:picLocks noGrp="1" noChangeAspect="1"/>
          </p:cNvPicPr>
          <p:nvPr>
            <p:ph sz="half" idx="2"/>
          </p:nvPr>
        </p:nvPicPr>
        <p:blipFill>
          <a:blip r:embed="rId2"/>
          <a:stretch>
            <a:fillRect/>
          </a:stretch>
        </p:blipFill>
        <p:spPr>
          <a:xfrm>
            <a:off x="4845639" y="981635"/>
            <a:ext cx="7282405" cy="4894730"/>
          </a:xfrm>
          <a:prstGeom prst="rect">
            <a:avLst/>
          </a:prstGeom>
        </p:spPr>
      </p:pic>
    </p:spTree>
    <p:extLst>
      <p:ext uri="{BB962C8B-B14F-4D97-AF65-F5344CB8AC3E}">
        <p14:creationId xmlns:p14="http://schemas.microsoft.com/office/powerpoint/2010/main" val="126596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8C8B4-02ED-47A6-B32F-5D1186D6E418}"/>
              </a:ext>
            </a:extLst>
          </p:cNvPr>
          <p:cNvSpPr>
            <a:spLocks noGrp="1"/>
          </p:cNvSpPr>
          <p:nvPr>
            <p:ph type="title"/>
          </p:nvPr>
        </p:nvSpPr>
        <p:spPr>
          <a:xfrm>
            <a:off x="965201" y="969263"/>
            <a:ext cx="3093880" cy="4923537"/>
          </a:xfrm>
          <a:solidFill>
            <a:schemeClr val="bg1">
              <a:alpha val="70000"/>
            </a:schemeClr>
          </a:solidFill>
          <a:ln w="31750" cap="sq">
            <a:solidFill>
              <a:schemeClr val="tx1">
                <a:lumMod val="75000"/>
                <a:lumOff val="25000"/>
              </a:schemeClr>
            </a:solidFill>
            <a:miter lim="800000"/>
          </a:ln>
        </p:spPr>
        <p:txBody>
          <a:bodyPr>
            <a:normAutofit/>
          </a:bodyPr>
          <a:lstStyle/>
          <a:p>
            <a:pPr algn="ctr"/>
            <a:r>
              <a:rPr lang="en-US" sz="4000" dirty="0">
                <a:solidFill>
                  <a:schemeClr val="tx1">
                    <a:lumMod val="85000"/>
                    <a:lumOff val="15000"/>
                  </a:schemeClr>
                </a:solidFill>
              </a:rPr>
              <a:t>Using your </a:t>
            </a:r>
            <a:r>
              <a:rPr lang="en-US" sz="4000" i="1" dirty="0">
                <a:solidFill>
                  <a:schemeClr val="tx1">
                    <a:lumMod val="85000"/>
                    <a:lumOff val="15000"/>
                  </a:schemeClr>
                </a:solidFill>
              </a:rPr>
              <a:t>entire</a:t>
            </a:r>
            <a:r>
              <a:rPr lang="en-US" sz="4000" dirty="0">
                <a:solidFill>
                  <a:schemeClr val="tx1">
                    <a:lumMod val="85000"/>
                    <a:lumOff val="15000"/>
                  </a:schemeClr>
                </a:solidFill>
              </a:rPr>
              <a:t> quiver…</a:t>
            </a:r>
          </a:p>
        </p:txBody>
      </p:sp>
      <p:sp>
        <p:nvSpPr>
          <p:cNvPr id="7" name="Content Placeholder 6">
            <a:extLst>
              <a:ext uri="{FF2B5EF4-FFF2-40B4-BE49-F238E27FC236}">
                <a16:creationId xmlns:a16="http://schemas.microsoft.com/office/drawing/2014/main" id="{A9593A93-6D79-4FD0-BEC2-7875F7707F0B}"/>
              </a:ext>
            </a:extLst>
          </p:cNvPr>
          <p:cNvSpPr>
            <a:spLocks noGrp="1"/>
          </p:cNvSpPr>
          <p:nvPr>
            <p:ph idx="1"/>
          </p:nvPr>
        </p:nvSpPr>
        <p:spPr>
          <a:xfrm>
            <a:off x="4672101" y="969263"/>
            <a:ext cx="6876429" cy="2685042"/>
          </a:xfrm>
        </p:spPr>
        <p:txBody>
          <a:bodyPr>
            <a:normAutofit fontScale="92500" lnSpcReduction="10000"/>
          </a:bodyPr>
          <a:lstStyle/>
          <a:p>
            <a:r>
              <a:rPr lang="en-US" sz="2400" dirty="0"/>
              <a:t>National Center for Lesbian Rights (NCLR) launches a major fundraising drive every fall to mid and major donors.</a:t>
            </a:r>
          </a:p>
          <a:p>
            <a:r>
              <a:rPr lang="en-US" sz="2400" dirty="0"/>
              <a:t>Direct mail appeal featuring in depth content and personalization are an important pillar in the high touch campaign</a:t>
            </a:r>
          </a:p>
          <a:p>
            <a:r>
              <a:rPr lang="en-US" sz="2400" dirty="0"/>
              <a:t>This campaign in the past had generated ~$500K from ~1000 donors.</a:t>
            </a:r>
          </a:p>
        </p:txBody>
      </p:sp>
      <p:sp>
        <p:nvSpPr>
          <p:cNvPr id="71" name="Rectangle 70">
            <a:extLst>
              <a:ext uri="{FF2B5EF4-FFF2-40B4-BE49-F238E27FC236}">
                <a16:creationId xmlns:a16="http://schemas.microsoft.com/office/drawing/2014/main" id="{1AC19E41-BCF2-4F35-97A7-2A45ED58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7674" y="3686783"/>
            <a:ext cx="6579124" cy="2203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NCLR Logo">
            <a:extLst>
              <a:ext uri="{FF2B5EF4-FFF2-40B4-BE49-F238E27FC236}">
                <a16:creationId xmlns:a16="http://schemas.microsoft.com/office/drawing/2014/main" id="{B80C50CC-4152-41D2-9AD3-BF80A12058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08540" y="4289268"/>
            <a:ext cx="6243171" cy="998907"/>
          </a:xfrm>
          <a:prstGeom prst="rect">
            <a:avLst/>
          </a:prstGeom>
          <a:noFill/>
          <a:ln w="31750" cap="sq">
            <a:no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297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bg2">
                <a:lumMod val="90000"/>
              </a:schemeClr>
            </a:gs>
            <a:gs pos="83000">
              <a:schemeClr val="bg2">
                <a:lumMod val="90000"/>
              </a:schemeClr>
            </a:gs>
            <a:gs pos="10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9AC8-106A-4F76-ADCC-41C33EA7886E}"/>
              </a:ext>
            </a:extLst>
          </p:cNvPr>
          <p:cNvSpPr>
            <a:spLocks noGrp="1"/>
          </p:cNvSpPr>
          <p:nvPr>
            <p:ph type="title"/>
          </p:nvPr>
        </p:nvSpPr>
        <p:spPr/>
        <p:txBody>
          <a:bodyPr/>
          <a:lstStyle/>
          <a:p>
            <a:r>
              <a:rPr lang="en-US" dirty="0"/>
              <a:t>The campaign:</a:t>
            </a:r>
          </a:p>
        </p:txBody>
      </p:sp>
      <p:sp>
        <p:nvSpPr>
          <p:cNvPr id="3" name="Content Placeholder 2">
            <a:extLst>
              <a:ext uri="{FF2B5EF4-FFF2-40B4-BE49-F238E27FC236}">
                <a16:creationId xmlns:a16="http://schemas.microsoft.com/office/drawing/2014/main" id="{61D919B9-5DB7-459D-8856-F004271A7527}"/>
              </a:ext>
            </a:extLst>
          </p:cNvPr>
          <p:cNvSpPr>
            <a:spLocks noGrp="1"/>
          </p:cNvSpPr>
          <p:nvPr>
            <p:ph sz="half" idx="1"/>
          </p:nvPr>
        </p:nvSpPr>
        <p:spPr/>
        <p:txBody>
          <a:bodyPr>
            <a:normAutofit fontScale="92500" lnSpcReduction="10000"/>
          </a:bodyPr>
          <a:lstStyle/>
          <a:p>
            <a:pPr>
              <a:buFont typeface="Wingdings" panose="05000000000000000000" pitchFamily="2" charset="2"/>
              <a:buChar char="ü"/>
            </a:pPr>
            <a:r>
              <a:rPr lang="en-US" dirty="0"/>
              <a:t>Oversized envelope featuring a faux-label and a string of stamps (not pictured)</a:t>
            </a:r>
          </a:p>
          <a:p>
            <a:pPr>
              <a:buFont typeface="Wingdings" panose="05000000000000000000" pitchFamily="2" charset="2"/>
              <a:buChar char="ü"/>
            </a:pPr>
            <a:r>
              <a:rPr lang="en-US" dirty="0"/>
              <a:t>Personalized letter and lift note (from CDO) were paperclipped to the report.</a:t>
            </a:r>
          </a:p>
          <a:p>
            <a:pPr>
              <a:buFont typeface="Wingdings" panose="05000000000000000000" pitchFamily="2" charset="2"/>
              <a:buChar char="ü"/>
            </a:pPr>
            <a:r>
              <a:rPr lang="en-US" dirty="0"/>
              <a:t>Reply form featured a gift pyramid and a blank ask</a:t>
            </a:r>
          </a:p>
          <a:p>
            <a:pPr>
              <a:buFont typeface="Wingdings" panose="05000000000000000000" pitchFamily="2" charset="2"/>
              <a:buChar char="ü"/>
            </a:pPr>
            <a:r>
              <a:rPr lang="en-US" dirty="0"/>
              <a:t>Return envelope was stamped</a:t>
            </a:r>
          </a:p>
          <a:p>
            <a:pPr marL="0" indent="0">
              <a:buNone/>
            </a:pPr>
            <a:r>
              <a:rPr lang="en-US" sz="2200" dirty="0"/>
              <a:t>Other campaign elements included a brunch event, outreach from board members/staff solicitors, and a direct mail follow up.</a:t>
            </a:r>
          </a:p>
        </p:txBody>
      </p:sp>
      <p:sp>
        <p:nvSpPr>
          <p:cNvPr id="8" name="Content Placeholder 7">
            <a:extLst>
              <a:ext uri="{FF2B5EF4-FFF2-40B4-BE49-F238E27FC236}">
                <a16:creationId xmlns:a16="http://schemas.microsoft.com/office/drawing/2014/main" id="{59A78B6A-DC41-4532-A56E-E22B70667F96}"/>
              </a:ext>
            </a:extLst>
          </p:cNvPr>
          <p:cNvSpPr>
            <a:spLocks noGrp="1"/>
          </p:cNvSpPr>
          <p:nvPr>
            <p:ph sz="half" idx="2"/>
          </p:nvPr>
        </p:nvSpPr>
        <p:spPr/>
        <p:txBody>
          <a:bodyPr>
            <a:normAutofit fontScale="92500" lnSpcReduction="10000"/>
          </a:bodyPr>
          <a:lstStyle/>
          <a:p>
            <a:endParaRPr lang="en-US"/>
          </a:p>
        </p:txBody>
      </p:sp>
      <p:pic>
        <p:nvPicPr>
          <p:cNvPr id="5" name="Picture 4">
            <a:extLst>
              <a:ext uri="{FF2B5EF4-FFF2-40B4-BE49-F238E27FC236}">
                <a16:creationId xmlns:a16="http://schemas.microsoft.com/office/drawing/2014/main" id="{9A905BDA-5AA5-42F8-986E-2C9BB214FFF8}"/>
              </a:ext>
            </a:extLst>
          </p:cNvPr>
          <p:cNvPicPr>
            <a:picLocks noChangeAspect="1"/>
          </p:cNvPicPr>
          <p:nvPr/>
        </p:nvPicPr>
        <p:blipFill>
          <a:blip r:embed="rId2"/>
          <a:stretch>
            <a:fillRect/>
          </a:stretch>
        </p:blipFill>
        <p:spPr>
          <a:xfrm rot="16200000">
            <a:off x="6761366" y="1086093"/>
            <a:ext cx="4003267" cy="5354215"/>
          </a:xfrm>
          <a:prstGeom prst="rect">
            <a:avLst/>
          </a:prstGeom>
        </p:spPr>
      </p:pic>
      <p:pic>
        <p:nvPicPr>
          <p:cNvPr id="10" name="Picture 9">
            <a:extLst>
              <a:ext uri="{FF2B5EF4-FFF2-40B4-BE49-F238E27FC236}">
                <a16:creationId xmlns:a16="http://schemas.microsoft.com/office/drawing/2014/main" id="{0A0E6F83-2E60-40C2-9644-95E4665D4E0E}"/>
              </a:ext>
            </a:extLst>
          </p:cNvPr>
          <p:cNvPicPr>
            <a:picLocks noChangeAspect="1"/>
          </p:cNvPicPr>
          <p:nvPr/>
        </p:nvPicPr>
        <p:blipFill>
          <a:blip r:embed="rId3"/>
          <a:stretch>
            <a:fillRect/>
          </a:stretch>
        </p:blipFill>
        <p:spPr>
          <a:xfrm>
            <a:off x="9390118" y="3510115"/>
            <a:ext cx="2465889" cy="3137969"/>
          </a:xfrm>
          <a:prstGeom prst="rect">
            <a:avLst/>
          </a:prstGeom>
        </p:spPr>
      </p:pic>
    </p:spTree>
    <p:extLst>
      <p:ext uri="{BB962C8B-B14F-4D97-AF65-F5344CB8AC3E}">
        <p14:creationId xmlns:p14="http://schemas.microsoft.com/office/powerpoint/2010/main" val="367161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5997D-7584-7047-B33B-1D3EE275AD54}"/>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Results </a:t>
            </a:r>
            <a:endParaRPr lang="en-US" sz="2800" kern="1200" dirty="0">
              <a:solidFill>
                <a:schemeClr val="bg1"/>
              </a:solidFill>
              <a:latin typeface="+mj-lt"/>
              <a:ea typeface="+mj-ea"/>
              <a:cs typeface="+mj-cs"/>
            </a:endParaRPr>
          </a:p>
        </p:txBody>
      </p:sp>
      <p:sp>
        <p:nvSpPr>
          <p:cNvPr id="9" name="Content Placeholder 8">
            <a:extLst>
              <a:ext uri="{FF2B5EF4-FFF2-40B4-BE49-F238E27FC236}">
                <a16:creationId xmlns:a16="http://schemas.microsoft.com/office/drawing/2014/main" id="{26394A7E-5ACB-B44F-AFFA-9F9BF36F08B6}"/>
              </a:ext>
            </a:extLst>
          </p:cNvPr>
          <p:cNvSpPr>
            <a:spLocks noGrp="1"/>
          </p:cNvSpPr>
          <p:nvPr>
            <p:ph sz="half" idx="1"/>
          </p:nvPr>
        </p:nvSpPr>
        <p:spPr>
          <a:xfrm>
            <a:off x="643468" y="2638044"/>
            <a:ext cx="3363974" cy="3415622"/>
          </a:xfrm>
        </p:spPr>
        <p:txBody>
          <a:bodyPr vert="horz" lIns="91440" tIns="45720" rIns="91440" bIns="45720" rtlCol="0">
            <a:normAutofit/>
          </a:bodyPr>
          <a:lstStyle/>
          <a:p>
            <a:r>
              <a:rPr lang="en-US" sz="2000" dirty="0">
                <a:solidFill>
                  <a:schemeClr val="bg1"/>
                </a:solidFill>
              </a:rPr>
              <a:t>Mailed 1,064</a:t>
            </a:r>
          </a:p>
          <a:p>
            <a:r>
              <a:rPr lang="en-US" sz="2000" dirty="0">
                <a:solidFill>
                  <a:schemeClr val="bg1"/>
                </a:solidFill>
              </a:rPr>
              <a:t>Raised $1,121,484 from 198 donors</a:t>
            </a:r>
          </a:p>
          <a:p>
            <a:r>
              <a:rPr lang="en-US" sz="2000" dirty="0">
                <a:solidFill>
                  <a:schemeClr val="bg1"/>
                </a:solidFill>
              </a:rPr>
              <a:t>Average Gift: $5,664</a:t>
            </a:r>
          </a:p>
          <a:p>
            <a:r>
              <a:rPr lang="en-US" sz="2000" dirty="0">
                <a:solidFill>
                  <a:schemeClr val="bg1"/>
                </a:solidFill>
              </a:rPr>
              <a:t>Response Rate 18.61%</a:t>
            </a:r>
          </a:p>
          <a:p>
            <a:r>
              <a:rPr lang="en-US" sz="2000" dirty="0">
                <a:solidFill>
                  <a:schemeClr val="bg1"/>
                </a:solidFill>
              </a:rPr>
              <a:t>213% increase over budget</a:t>
            </a:r>
          </a:p>
        </p:txBody>
      </p:sp>
      <p:pic>
        <p:nvPicPr>
          <p:cNvPr id="5" name="Content Placeholder 4">
            <a:extLst>
              <a:ext uri="{FF2B5EF4-FFF2-40B4-BE49-F238E27FC236}">
                <a16:creationId xmlns:a16="http://schemas.microsoft.com/office/drawing/2014/main" id="{B1E760CF-1BC6-4798-9A3C-683D25FD3627}"/>
              </a:ext>
            </a:extLst>
          </p:cNvPr>
          <p:cNvPicPr>
            <a:picLocks noGrp="1" noChangeAspect="1"/>
          </p:cNvPicPr>
          <p:nvPr>
            <p:ph sz="half" idx="2"/>
          </p:nvPr>
        </p:nvPicPr>
        <p:blipFill>
          <a:blip r:embed="rId2"/>
          <a:stretch>
            <a:fillRect/>
          </a:stretch>
        </p:blipFill>
        <p:spPr>
          <a:xfrm>
            <a:off x="5297763" y="777938"/>
            <a:ext cx="6250769" cy="5141256"/>
          </a:xfrm>
          <a:prstGeom prst="rect">
            <a:avLst/>
          </a:prstGeom>
        </p:spPr>
      </p:pic>
    </p:spTree>
    <p:extLst>
      <p:ext uri="{BB962C8B-B14F-4D97-AF65-F5344CB8AC3E}">
        <p14:creationId xmlns:p14="http://schemas.microsoft.com/office/powerpoint/2010/main" val="3679676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A6281951-7099-4558-AA93-4B7272FE52C1}"/>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What happens when they stop giving…</a:t>
            </a:r>
          </a:p>
        </p:txBody>
      </p:sp>
      <p:sp>
        <p:nvSpPr>
          <p:cNvPr id="40" name="Content Placeholder 2">
            <a:extLst>
              <a:ext uri="{FF2B5EF4-FFF2-40B4-BE49-F238E27FC236}">
                <a16:creationId xmlns:a16="http://schemas.microsoft.com/office/drawing/2014/main" id="{B5A15A96-1741-4A71-8DB8-C27F97E5BF5E}"/>
              </a:ext>
            </a:extLst>
          </p:cNvPr>
          <p:cNvSpPr>
            <a:spLocks noGrp="1"/>
          </p:cNvSpPr>
          <p:nvPr>
            <p:ph idx="1"/>
          </p:nvPr>
        </p:nvSpPr>
        <p:spPr>
          <a:xfrm>
            <a:off x="5120640" y="804672"/>
            <a:ext cx="6281928" cy="5748528"/>
          </a:xfrm>
        </p:spPr>
        <p:txBody>
          <a:bodyPr anchor="ctr">
            <a:normAutofit/>
          </a:bodyPr>
          <a:lstStyle/>
          <a:p>
            <a:r>
              <a:rPr lang="en-US" sz="3000" dirty="0"/>
              <a:t>Identify (or establish) business rules.  </a:t>
            </a:r>
          </a:p>
          <a:p>
            <a:pPr lvl="1"/>
            <a:r>
              <a:rPr lang="en-US" sz="2200" dirty="0"/>
              <a:t>Easier to do when donors upgrade, harder to do when they don’t renew at that level.</a:t>
            </a:r>
          </a:p>
          <a:p>
            <a:r>
              <a:rPr lang="en-US" sz="3000" dirty="0"/>
              <a:t>Map communications cadence. </a:t>
            </a:r>
          </a:p>
          <a:p>
            <a:pPr lvl="1"/>
            <a:r>
              <a:rPr lang="en-US" sz="2200" dirty="0"/>
              <a:t>Appeals/Renewals</a:t>
            </a:r>
          </a:p>
          <a:p>
            <a:pPr lvl="1"/>
            <a:r>
              <a:rPr lang="en-US" sz="2200" dirty="0"/>
              <a:t>Stewardship/Cultivation</a:t>
            </a:r>
          </a:p>
          <a:p>
            <a:pPr lvl="1"/>
            <a:r>
              <a:rPr lang="en-US" sz="2200" dirty="0"/>
              <a:t>Mail/Phones/Digital</a:t>
            </a:r>
          </a:p>
          <a:p>
            <a:r>
              <a:rPr lang="en-US" sz="3000" dirty="0"/>
              <a:t>Use all of your channels!  </a:t>
            </a:r>
          </a:p>
          <a:p>
            <a:pPr lvl="1"/>
            <a:r>
              <a:rPr lang="en-US" sz="2200" dirty="0"/>
              <a:t>When a donor hasn’t renewed at the middle dollar donor level, </a:t>
            </a:r>
            <a:r>
              <a:rPr lang="en-US" sz="2200" b="1" dirty="0"/>
              <a:t>phones are among the best channels to re-engage.  </a:t>
            </a:r>
          </a:p>
          <a:p>
            <a:pPr lvl="1"/>
            <a:r>
              <a:rPr lang="en-US" sz="2200" dirty="0"/>
              <a:t>Depending on audience size, </a:t>
            </a:r>
            <a:r>
              <a:rPr lang="en-US" sz="2200" b="1" dirty="0"/>
              <a:t>retargeting</a:t>
            </a:r>
            <a:r>
              <a:rPr lang="en-US" sz="2200" dirty="0"/>
              <a:t> (especially on Facebook) can be low LOE and high ROI.</a:t>
            </a:r>
          </a:p>
        </p:txBody>
      </p:sp>
    </p:spTree>
    <p:extLst>
      <p:ext uri="{BB962C8B-B14F-4D97-AF65-F5344CB8AC3E}">
        <p14:creationId xmlns:p14="http://schemas.microsoft.com/office/powerpoint/2010/main" val="222808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5D3004-5F95-4770-A7FD-BDA0379504BE}"/>
              </a:ext>
            </a:extLst>
          </p:cNvPr>
          <p:cNvSpPr>
            <a:spLocks noGrp="1"/>
          </p:cNvSpPr>
          <p:nvPr>
            <p:ph type="title"/>
          </p:nvPr>
        </p:nvSpPr>
        <p:spPr/>
        <p:txBody>
          <a:bodyPr/>
          <a:lstStyle/>
          <a:p>
            <a:r>
              <a:rPr lang="en-US" sz="5400" b="1" dirty="0"/>
              <a:t>Introductions… we’ll go first</a:t>
            </a:r>
            <a:r>
              <a:rPr lang="en-US" dirty="0"/>
              <a:t>…</a:t>
            </a:r>
          </a:p>
        </p:txBody>
      </p:sp>
      <p:sp>
        <p:nvSpPr>
          <p:cNvPr id="5" name="Text Placeholder 4">
            <a:extLst>
              <a:ext uri="{FF2B5EF4-FFF2-40B4-BE49-F238E27FC236}">
                <a16:creationId xmlns:a16="http://schemas.microsoft.com/office/drawing/2014/main" id="{29C6EC9D-3F41-489B-A1B0-EB07597842B9}"/>
              </a:ext>
            </a:extLst>
          </p:cNvPr>
          <p:cNvSpPr>
            <a:spLocks noGrp="1"/>
          </p:cNvSpPr>
          <p:nvPr>
            <p:ph type="body" idx="1"/>
          </p:nvPr>
        </p:nvSpPr>
        <p:spPr/>
        <p:txBody>
          <a:bodyPr>
            <a:noAutofit/>
          </a:bodyPr>
          <a:lstStyle/>
          <a:p>
            <a:r>
              <a:rPr lang="en-US" sz="3000" dirty="0"/>
              <a:t>Kathy Swayze, CFRE:</a:t>
            </a:r>
          </a:p>
          <a:p>
            <a:r>
              <a:rPr lang="en-US" sz="3000" dirty="0"/>
              <a:t> Impact Communications</a:t>
            </a:r>
          </a:p>
        </p:txBody>
      </p:sp>
      <p:sp>
        <p:nvSpPr>
          <p:cNvPr id="6" name="Content Placeholder 5">
            <a:extLst>
              <a:ext uri="{FF2B5EF4-FFF2-40B4-BE49-F238E27FC236}">
                <a16:creationId xmlns:a16="http://schemas.microsoft.com/office/drawing/2014/main" id="{06D21FEC-122F-46D4-8805-A260DB660BC4}"/>
              </a:ext>
            </a:extLst>
          </p:cNvPr>
          <p:cNvSpPr>
            <a:spLocks noGrp="1"/>
          </p:cNvSpPr>
          <p:nvPr>
            <p:ph sz="half" idx="2"/>
          </p:nvPr>
        </p:nvSpPr>
        <p:spPr/>
        <p:txBody>
          <a:bodyPr>
            <a:normAutofit lnSpcReduction="10000"/>
          </a:bodyPr>
          <a:lstStyle/>
          <a:p>
            <a:r>
              <a:rPr lang="en-US" dirty="0"/>
              <a:t>30+ year industry veteran</a:t>
            </a:r>
          </a:p>
          <a:p>
            <a:r>
              <a:rPr lang="en-US" dirty="0"/>
              <a:t>Experienced copywriter, storyteller</a:t>
            </a:r>
          </a:p>
          <a:p>
            <a:r>
              <a:rPr lang="en-US" dirty="0"/>
              <a:t>Consultant on mid-level programs for Carnegie Science, Minnesota Public Radio, National Park Foundation, National Geographic Society and more</a:t>
            </a:r>
          </a:p>
          <a:p>
            <a:endParaRPr lang="en-US" dirty="0"/>
          </a:p>
        </p:txBody>
      </p:sp>
      <p:sp>
        <p:nvSpPr>
          <p:cNvPr id="7" name="Text Placeholder 6">
            <a:extLst>
              <a:ext uri="{FF2B5EF4-FFF2-40B4-BE49-F238E27FC236}">
                <a16:creationId xmlns:a16="http://schemas.microsoft.com/office/drawing/2014/main" id="{BFFF1905-5B17-4E99-9EE7-AD90C634AE1F}"/>
              </a:ext>
            </a:extLst>
          </p:cNvPr>
          <p:cNvSpPr>
            <a:spLocks noGrp="1"/>
          </p:cNvSpPr>
          <p:nvPr>
            <p:ph type="body" sz="quarter" idx="3"/>
          </p:nvPr>
        </p:nvSpPr>
        <p:spPr/>
        <p:txBody>
          <a:bodyPr>
            <a:noAutofit/>
          </a:bodyPr>
          <a:lstStyle/>
          <a:p>
            <a:r>
              <a:rPr lang="en-US" sz="3000" dirty="0"/>
              <a:t>Karin Kirchoff:</a:t>
            </a:r>
          </a:p>
          <a:p>
            <a:r>
              <a:rPr lang="en-US" sz="3000" dirty="0"/>
              <a:t> K2D Strategies</a:t>
            </a:r>
          </a:p>
        </p:txBody>
      </p:sp>
      <p:sp>
        <p:nvSpPr>
          <p:cNvPr id="8" name="Content Placeholder 7">
            <a:extLst>
              <a:ext uri="{FF2B5EF4-FFF2-40B4-BE49-F238E27FC236}">
                <a16:creationId xmlns:a16="http://schemas.microsoft.com/office/drawing/2014/main" id="{01ADC825-B1C3-4772-A453-A546B7735060}"/>
              </a:ext>
            </a:extLst>
          </p:cNvPr>
          <p:cNvSpPr>
            <a:spLocks noGrp="1"/>
          </p:cNvSpPr>
          <p:nvPr>
            <p:ph sz="quarter" idx="4"/>
          </p:nvPr>
        </p:nvSpPr>
        <p:spPr/>
        <p:txBody>
          <a:bodyPr>
            <a:normAutofit lnSpcReduction="10000"/>
          </a:bodyPr>
          <a:lstStyle/>
          <a:p>
            <a:r>
              <a:rPr lang="en-US" dirty="0"/>
              <a:t>25+ years of experience in non profit fundraising/management</a:t>
            </a:r>
          </a:p>
          <a:p>
            <a:r>
              <a:rPr lang="en-US" dirty="0"/>
              <a:t>Experience working on staff for NPOs and for the agencies who support them.</a:t>
            </a:r>
          </a:p>
          <a:p>
            <a:r>
              <a:rPr lang="en-US" dirty="0"/>
              <a:t>Nearly every program touched in the last 20 years has had a midlevel component</a:t>
            </a:r>
          </a:p>
        </p:txBody>
      </p:sp>
    </p:spTree>
    <p:extLst>
      <p:ext uri="{BB962C8B-B14F-4D97-AF65-F5344CB8AC3E}">
        <p14:creationId xmlns:p14="http://schemas.microsoft.com/office/powerpoint/2010/main" val="583501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B1345A-DCC2-4035-8D16-C92A1B381A64}"/>
              </a:ext>
            </a:extLst>
          </p:cNvPr>
          <p:cNvSpPr>
            <a:spLocks noGrp="1"/>
          </p:cNvSpPr>
          <p:nvPr>
            <p:ph type="title"/>
          </p:nvPr>
        </p:nvSpPr>
        <p:spPr>
          <a:xfrm>
            <a:off x="804672" y="1412489"/>
            <a:ext cx="2871095" cy="2156621"/>
          </a:xfrm>
        </p:spPr>
        <p:txBody>
          <a:bodyPr anchor="t">
            <a:normAutofit/>
          </a:bodyPr>
          <a:lstStyle/>
          <a:p>
            <a:r>
              <a:rPr lang="en-US" sz="3600" dirty="0">
                <a:solidFill>
                  <a:srgbClr val="FFFFFF"/>
                </a:solidFill>
              </a:rPr>
              <a:t>Other considerations</a:t>
            </a:r>
          </a:p>
        </p:txBody>
      </p:sp>
      <p:sp>
        <p:nvSpPr>
          <p:cNvPr id="3" name="Content Placeholder 2">
            <a:extLst>
              <a:ext uri="{FF2B5EF4-FFF2-40B4-BE49-F238E27FC236}">
                <a16:creationId xmlns:a16="http://schemas.microsoft.com/office/drawing/2014/main" id="{BA406596-CEF5-4142-8E86-EEB412ABADA1}"/>
              </a:ext>
            </a:extLst>
          </p:cNvPr>
          <p:cNvSpPr>
            <a:spLocks noGrp="1"/>
          </p:cNvSpPr>
          <p:nvPr>
            <p:ph sz="half" idx="1"/>
          </p:nvPr>
        </p:nvSpPr>
        <p:spPr>
          <a:xfrm>
            <a:off x="4718957" y="914400"/>
            <a:ext cx="3406116" cy="4861933"/>
          </a:xfrm>
        </p:spPr>
        <p:txBody>
          <a:bodyPr>
            <a:normAutofit/>
          </a:bodyPr>
          <a:lstStyle/>
          <a:p>
            <a:r>
              <a:rPr lang="en-US" sz="2400" dirty="0"/>
              <a:t>Get leadership buy-in from C-Suite</a:t>
            </a:r>
          </a:p>
          <a:p>
            <a:r>
              <a:rPr lang="en-US" sz="2400" dirty="0"/>
              <a:t>Teamwork: Requires close collaboration with program teams for content and direct marketing team for recruitment</a:t>
            </a:r>
          </a:p>
          <a:p>
            <a:r>
              <a:rPr lang="en-US" sz="2400" dirty="0"/>
              <a:t>Invest in listening: phone calls, surveys, focus groups </a:t>
            </a:r>
          </a:p>
          <a:p>
            <a:endParaRPr lang="en-US" sz="2400" dirty="0"/>
          </a:p>
          <a:p>
            <a:pPr marL="0" indent="0">
              <a:buNone/>
            </a:pPr>
            <a:endParaRPr lang="en-US" sz="2000" dirty="0"/>
          </a:p>
        </p:txBody>
      </p:sp>
      <p:sp>
        <p:nvSpPr>
          <p:cNvPr id="4" name="Content Placeholder 3">
            <a:extLst>
              <a:ext uri="{FF2B5EF4-FFF2-40B4-BE49-F238E27FC236}">
                <a16:creationId xmlns:a16="http://schemas.microsoft.com/office/drawing/2014/main" id="{F76EF642-D5DC-476F-8C45-BCCE32A66859}"/>
              </a:ext>
            </a:extLst>
          </p:cNvPr>
          <p:cNvSpPr>
            <a:spLocks noGrp="1"/>
          </p:cNvSpPr>
          <p:nvPr>
            <p:ph sz="half" idx="2"/>
          </p:nvPr>
        </p:nvSpPr>
        <p:spPr>
          <a:xfrm>
            <a:off x="8451603" y="718457"/>
            <a:ext cx="3406115" cy="5057876"/>
          </a:xfrm>
        </p:spPr>
        <p:txBody>
          <a:bodyPr>
            <a:normAutofit/>
          </a:bodyPr>
          <a:lstStyle/>
          <a:p>
            <a:pPr marL="0" indent="0">
              <a:buNone/>
            </a:pPr>
            <a:r>
              <a:rPr lang="en-US" dirty="0">
                <a:solidFill>
                  <a:schemeClr val="accent1">
                    <a:lumMod val="75000"/>
                  </a:schemeClr>
                </a:solidFill>
              </a:rPr>
              <a:t>Benchmarks</a:t>
            </a:r>
          </a:p>
          <a:p>
            <a:pPr marL="0" indent="0">
              <a:buNone/>
            </a:pPr>
            <a:r>
              <a:rPr lang="en-US" sz="2400" dirty="0"/>
              <a:t>2018 Midlevel study* of 20 organizations: </a:t>
            </a:r>
          </a:p>
          <a:p>
            <a:r>
              <a:rPr lang="en-US" sz="2400" dirty="0"/>
              <a:t>On average three full-time mid-level fundraisers. </a:t>
            </a:r>
          </a:p>
          <a:p>
            <a:r>
              <a:rPr lang="en-US" sz="2400" dirty="0"/>
              <a:t>Retention rates 60 to 85%</a:t>
            </a:r>
          </a:p>
          <a:p>
            <a:r>
              <a:rPr lang="en-US" sz="2400" dirty="0"/>
              <a:t>Mid-level giving as percentage of overall individual giving: 6 to 25%</a:t>
            </a:r>
          </a:p>
          <a:p>
            <a:endParaRPr lang="en-US" sz="2400" dirty="0"/>
          </a:p>
          <a:p>
            <a:endParaRPr lang="en-US" sz="2000" dirty="0"/>
          </a:p>
        </p:txBody>
      </p:sp>
    </p:spTree>
    <p:extLst>
      <p:ext uri="{BB962C8B-B14F-4D97-AF65-F5344CB8AC3E}">
        <p14:creationId xmlns:p14="http://schemas.microsoft.com/office/powerpoint/2010/main" val="3987064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8006-098E-CF45-A81E-D15A883F3C51}"/>
              </a:ext>
            </a:extLst>
          </p:cNvPr>
          <p:cNvSpPr>
            <a:spLocks noGrp="1"/>
          </p:cNvSpPr>
          <p:nvPr>
            <p:ph type="title"/>
          </p:nvPr>
        </p:nvSpPr>
        <p:spPr/>
        <p:txBody>
          <a:bodyPr/>
          <a:lstStyle/>
          <a:p>
            <a:r>
              <a:rPr lang="en-US" dirty="0"/>
              <a:t>Impact of Tax Reform…</a:t>
            </a:r>
            <a:r>
              <a:rPr lang="en-US" sz="2800" i="1" dirty="0"/>
              <a:t>early warning sign</a:t>
            </a:r>
          </a:p>
        </p:txBody>
      </p:sp>
      <p:pic>
        <p:nvPicPr>
          <p:cNvPr id="6" name="Content Placeholder 5" descr="A screenshot of a cell phone&#10;&#10;Description automatically generated">
            <a:extLst>
              <a:ext uri="{FF2B5EF4-FFF2-40B4-BE49-F238E27FC236}">
                <a16:creationId xmlns:a16="http://schemas.microsoft.com/office/drawing/2014/main" id="{0CAC25AB-D394-7E41-A8B3-B47E2D7BFC87}"/>
              </a:ext>
            </a:extLst>
          </p:cNvPr>
          <p:cNvPicPr>
            <a:picLocks noGrp="1" noChangeAspect="1"/>
          </p:cNvPicPr>
          <p:nvPr>
            <p:ph sz="half" idx="1"/>
          </p:nvPr>
        </p:nvPicPr>
        <p:blipFill>
          <a:blip r:embed="rId3"/>
          <a:stretch>
            <a:fillRect/>
          </a:stretch>
        </p:blipFill>
        <p:spPr>
          <a:xfrm>
            <a:off x="1567542" y="1338149"/>
            <a:ext cx="8752115" cy="5375410"/>
          </a:xfrm>
        </p:spPr>
      </p:pic>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85168DE2-1C91-174B-B579-81DC647D2A1B}"/>
                  </a:ext>
                </a:extLst>
              </p14:cNvPr>
              <p14:cNvContentPartPr/>
              <p14:nvPr/>
            </p14:nvContentPartPr>
            <p14:xfrm>
              <a:off x="8707920" y="5627651"/>
              <a:ext cx="1483920" cy="807480"/>
            </p14:xfrm>
          </p:contentPart>
        </mc:Choice>
        <mc:Fallback xmlns="">
          <p:pic>
            <p:nvPicPr>
              <p:cNvPr id="18" name="Ink 17">
                <a:extLst>
                  <a:ext uri="{FF2B5EF4-FFF2-40B4-BE49-F238E27FC236}">
                    <a16:creationId xmlns:a16="http://schemas.microsoft.com/office/drawing/2014/main" id="{85168DE2-1C91-174B-B579-81DC647D2A1B}"/>
                  </a:ext>
                </a:extLst>
              </p:cNvPr>
              <p:cNvPicPr/>
              <p:nvPr/>
            </p:nvPicPr>
            <p:blipFill>
              <a:blip r:embed="rId5"/>
              <a:stretch>
                <a:fillRect/>
              </a:stretch>
            </p:blipFill>
            <p:spPr>
              <a:xfrm>
                <a:off x="8689920" y="5609651"/>
                <a:ext cx="1519560" cy="843120"/>
              </a:xfrm>
              <a:prstGeom prst="rect">
                <a:avLst/>
              </a:prstGeom>
            </p:spPr>
          </p:pic>
        </mc:Fallback>
      </mc:AlternateContent>
    </p:spTree>
    <p:extLst>
      <p:ext uri="{BB962C8B-B14F-4D97-AF65-F5344CB8AC3E}">
        <p14:creationId xmlns:p14="http://schemas.microsoft.com/office/powerpoint/2010/main" val="3459074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F769-7A17-4A60-9FA0-1B19DDC29C38}"/>
              </a:ext>
            </a:extLst>
          </p:cNvPr>
          <p:cNvSpPr>
            <a:spLocks noGrp="1"/>
          </p:cNvSpPr>
          <p:nvPr>
            <p:ph type="title"/>
          </p:nvPr>
        </p:nvSpPr>
        <p:spPr/>
        <p:txBody>
          <a:bodyPr/>
          <a:lstStyle/>
          <a:p>
            <a:r>
              <a:rPr lang="en-US" dirty="0"/>
              <a:t>What else do you want to talk about?</a:t>
            </a:r>
          </a:p>
        </p:txBody>
      </p:sp>
      <p:sp>
        <p:nvSpPr>
          <p:cNvPr id="3" name="Content Placeholder 2">
            <a:extLst>
              <a:ext uri="{FF2B5EF4-FFF2-40B4-BE49-F238E27FC236}">
                <a16:creationId xmlns:a16="http://schemas.microsoft.com/office/drawing/2014/main" id="{70556CFC-A5AD-4384-9336-17C379458461}"/>
              </a:ext>
            </a:extLst>
          </p:cNvPr>
          <p:cNvSpPr>
            <a:spLocks noGrp="1"/>
          </p:cNvSpPr>
          <p:nvPr>
            <p:ph sz="half" idx="1"/>
          </p:nvPr>
        </p:nvSpPr>
        <p:spPr/>
        <p:txBody>
          <a:bodyPr/>
          <a:lstStyle/>
          <a:p>
            <a:pPr marL="0" indent="0">
              <a:buNone/>
            </a:pPr>
            <a:r>
              <a:rPr lang="en-US" dirty="0"/>
              <a:t>Kathy Swayze, CFRE </a:t>
            </a:r>
          </a:p>
          <a:p>
            <a:pPr marL="0" indent="0">
              <a:buNone/>
            </a:pPr>
            <a:r>
              <a:rPr lang="en-US" dirty="0"/>
              <a:t>President and Creative Director</a:t>
            </a:r>
          </a:p>
          <a:p>
            <a:pPr marL="0" indent="0">
              <a:buNone/>
            </a:pPr>
            <a:r>
              <a:rPr lang="en-US" dirty="0"/>
              <a:t>Impact Communications </a:t>
            </a:r>
          </a:p>
          <a:p>
            <a:pPr marL="0" indent="0">
              <a:buNone/>
            </a:pPr>
            <a:r>
              <a:rPr lang="en-US" dirty="0">
                <a:hlinkClick r:id="rId3"/>
              </a:rPr>
              <a:t>www.impactdc.com</a:t>
            </a:r>
            <a:endParaRPr lang="en-US" dirty="0"/>
          </a:p>
          <a:p>
            <a:pPr marL="0" indent="0">
              <a:buNone/>
            </a:pPr>
            <a:r>
              <a:rPr lang="en-US" dirty="0">
                <a:hlinkClick r:id="rId4"/>
              </a:rPr>
              <a:t>Kswayze@impactdc.com</a:t>
            </a:r>
            <a:endParaRPr lang="en-US" dirty="0"/>
          </a:p>
          <a:p>
            <a:pPr marL="0" indent="0">
              <a:buNone/>
            </a:pPr>
            <a:r>
              <a:rPr lang="en-US" dirty="0"/>
              <a:t>202-262-4469</a:t>
            </a:r>
          </a:p>
          <a:p>
            <a:pPr marL="0" indent="0">
              <a:buNone/>
            </a:pPr>
            <a:r>
              <a:rPr lang="en-US" dirty="0"/>
              <a:t>On Twitter: @</a:t>
            </a:r>
            <a:r>
              <a:rPr lang="en-US" dirty="0" err="1"/>
              <a:t>impactdc</a:t>
            </a:r>
            <a:endParaRPr lang="en-US" dirty="0"/>
          </a:p>
        </p:txBody>
      </p:sp>
      <p:sp>
        <p:nvSpPr>
          <p:cNvPr id="4" name="Content Placeholder 3">
            <a:extLst>
              <a:ext uri="{FF2B5EF4-FFF2-40B4-BE49-F238E27FC236}">
                <a16:creationId xmlns:a16="http://schemas.microsoft.com/office/drawing/2014/main" id="{F2712D11-F4F0-4B7F-8215-C51D9A9AE23B}"/>
              </a:ext>
            </a:extLst>
          </p:cNvPr>
          <p:cNvSpPr>
            <a:spLocks noGrp="1"/>
          </p:cNvSpPr>
          <p:nvPr>
            <p:ph sz="half" idx="2"/>
          </p:nvPr>
        </p:nvSpPr>
        <p:spPr/>
        <p:txBody>
          <a:bodyPr/>
          <a:lstStyle/>
          <a:p>
            <a:pPr marL="0" indent="0">
              <a:buNone/>
            </a:pPr>
            <a:r>
              <a:rPr lang="en-US" dirty="0"/>
              <a:t>Karin Kirchoff</a:t>
            </a:r>
          </a:p>
          <a:p>
            <a:pPr marL="0" indent="0">
              <a:buNone/>
            </a:pPr>
            <a:r>
              <a:rPr lang="en-US" dirty="0"/>
              <a:t>President and Founder</a:t>
            </a:r>
          </a:p>
          <a:p>
            <a:pPr marL="0" indent="0">
              <a:buNone/>
            </a:pPr>
            <a:r>
              <a:rPr lang="en-US" dirty="0"/>
              <a:t>K2D Strategies</a:t>
            </a:r>
          </a:p>
          <a:p>
            <a:pPr marL="0" indent="0">
              <a:buNone/>
            </a:pPr>
            <a:r>
              <a:rPr lang="en-US" dirty="0">
                <a:hlinkClick r:id="rId5"/>
              </a:rPr>
              <a:t>www.K2DStrategies.com</a:t>
            </a:r>
            <a:endParaRPr lang="en-US" dirty="0"/>
          </a:p>
          <a:p>
            <a:pPr marL="0" indent="0">
              <a:buNone/>
            </a:pPr>
            <a:r>
              <a:rPr lang="en-US" dirty="0">
                <a:hlinkClick r:id="rId6"/>
              </a:rPr>
              <a:t>kkirchoff@K2DStrategies.com</a:t>
            </a:r>
            <a:endParaRPr lang="en-US" dirty="0"/>
          </a:p>
          <a:p>
            <a:pPr marL="0" indent="0">
              <a:buNone/>
            </a:pPr>
            <a:r>
              <a:rPr lang="en-US" dirty="0"/>
              <a:t>703.650.7491 </a:t>
            </a:r>
          </a:p>
          <a:p>
            <a:pPr marL="0" indent="0">
              <a:buNone/>
            </a:pPr>
            <a:r>
              <a:rPr lang="en-US" dirty="0"/>
              <a:t>On Facebook: @K2DStrategiesLLC</a:t>
            </a:r>
          </a:p>
        </p:txBody>
      </p:sp>
    </p:spTree>
    <p:extLst>
      <p:ext uri="{BB962C8B-B14F-4D97-AF65-F5344CB8AC3E}">
        <p14:creationId xmlns:p14="http://schemas.microsoft.com/office/powerpoint/2010/main" val="2670596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16B1D3-A52C-4C9E-AD07-CF2C457FFF69}"/>
              </a:ext>
            </a:extLst>
          </p:cNvPr>
          <p:cNvSpPr>
            <a:spLocks noGrp="1"/>
          </p:cNvSpPr>
          <p:nvPr>
            <p:ph type="title"/>
          </p:nvPr>
        </p:nvSpPr>
        <p:spPr>
          <a:xfrm>
            <a:off x="640079" y="2053641"/>
            <a:ext cx="3669161" cy="2760098"/>
          </a:xfrm>
        </p:spPr>
        <p:txBody>
          <a:bodyPr>
            <a:normAutofit/>
          </a:bodyPr>
          <a:lstStyle/>
          <a:p>
            <a:r>
              <a:rPr lang="en-US">
                <a:solidFill>
                  <a:srgbClr val="FFFFFF"/>
                </a:solidFill>
              </a:rPr>
              <a:t>Resources</a:t>
            </a:r>
          </a:p>
        </p:txBody>
      </p:sp>
      <p:sp>
        <p:nvSpPr>
          <p:cNvPr id="19" name="Content Placeholder 4">
            <a:extLst>
              <a:ext uri="{FF2B5EF4-FFF2-40B4-BE49-F238E27FC236}">
                <a16:creationId xmlns:a16="http://schemas.microsoft.com/office/drawing/2014/main" id="{EF4DD8F5-9A97-49D4-B512-BFD99C8A30B5}"/>
              </a:ext>
            </a:extLst>
          </p:cNvPr>
          <p:cNvSpPr>
            <a:spLocks noGrp="1"/>
          </p:cNvSpPr>
          <p:nvPr>
            <p:ph idx="1"/>
          </p:nvPr>
        </p:nvSpPr>
        <p:spPr>
          <a:xfrm>
            <a:off x="6090574" y="801866"/>
            <a:ext cx="5306084" cy="5230634"/>
          </a:xfrm>
        </p:spPr>
        <p:txBody>
          <a:bodyPr anchor="ctr">
            <a:normAutofit/>
          </a:bodyPr>
          <a:lstStyle/>
          <a:p>
            <a:r>
              <a:rPr lang="en-US" dirty="0">
                <a:solidFill>
                  <a:srgbClr val="000000"/>
                </a:solidFill>
              </a:rPr>
              <a:t>This deck!</a:t>
            </a:r>
          </a:p>
          <a:p>
            <a:r>
              <a:rPr lang="en-US" dirty="0">
                <a:solidFill>
                  <a:srgbClr val="000000"/>
                </a:solidFill>
              </a:rPr>
              <a:t>Midlevel study conducted by Sea Change Strategies</a:t>
            </a:r>
          </a:p>
          <a:p>
            <a:pPr lvl="1"/>
            <a:r>
              <a:rPr lang="en-US" sz="2800" dirty="0">
                <a:solidFill>
                  <a:srgbClr val="000000"/>
                </a:solidFill>
                <a:hlinkClick r:id="rId3"/>
              </a:rPr>
              <a:t>http://seachangestrategies.com/scwp/wp-content/uploads/2018/05/the-missing-middle-part-two.pdf</a:t>
            </a:r>
            <a:endParaRPr lang="en-US" sz="2800" dirty="0">
              <a:solidFill>
                <a:srgbClr val="000000"/>
              </a:solidFill>
            </a:endParaRPr>
          </a:p>
          <a:p>
            <a:r>
              <a:rPr lang="en-US" dirty="0">
                <a:solidFill>
                  <a:srgbClr val="000000"/>
                </a:solidFill>
              </a:rPr>
              <a:t>The Agitator:  </a:t>
            </a:r>
            <a:r>
              <a:rPr lang="en-US" dirty="0">
                <a:solidFill>
                  <a:srgbClr val="000000"/>
                </a:solidFill>
                <a:hlinkClick r:id="rId4"/>
              </a:rPr>
              <a:t>www.theagitator.net</a:t>
            </a:r>
            <a:endParaRPr lang="en-US" dirty="0">
              <a:solidFill>
                <a:srgbClr val="000000"/>
              </a:solidFill>
            </a:endParaRPr>
          </a:p>
          <a:p>
            <a:endParaRPr lang="en-US" sz="2400" dirty="0">
              <a:solidFill>
                <a:srgbClr val="000000"/>
              </a:solidFill>
            </a:endParaRPr>
          </a:p>
        </p:txBody>
      </p:sp>
    </p:spTree>
    <p:extLst>
      <p:ext uri="{BB962C8B-B14F-4D97-AF65-F5344CB8AC3E}">
        <p14:creationId xmlns:p14="http://schemas.microsoft.com/office/powerpoint/2010/main" val="144243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6CC469-3BBC-48F1-9479-82FE7C7A40C5}"/>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How about you?  Who are you?</a:t>
            </a:r>
          </a:p>
        </p:txBody>
      </p:sp>
      <p:graphicFrame>
        <p:nvGraphicFramePr>
          <p:cNvPr id="9" name="Content Placeholder 6">
            <a:extLst>
              <a:ext uri="{FF2B5EF4-FFF2-40B4-BE49-F238E27FC236}">
                <a16:creationId xmlns:a16="http://schemas.microsoft.com/office/drawing/2014/main" id="{61CA51F9-5937-40E5-80BB-0E2F2F05A5FB}"/>
              </a:ext>
            </a:extLst>
          </p:cNvPr>
          <p:cNvGraphicFramePr>
            <a:graphicFrameLocks noGrp="1"/>
          </p:cNvGraphicFramePr>
          <p:nvPr>
            <p:ph idx="1"/>
            <p:extLst>
              <p:ext uri="{D42A27DB-BD31-4B8C-83A1-F6EECF244321}">
                <p14:modId xmlns:p14="http://schemas.microsoft.com/office/powerpoint/2010/main" val="123997223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6206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4694104-F789-448D-9871-3D2D6362CC67}"/>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Why midlevel giving?</a:t>
            </a:r>
          </a:p>
        </p:txBody>
      </p:sp>
      <p:sp>
        <p:nvSpPr>
          <p:cNvPr id="5" name="Text Placeholder 4">
            <a:extLst>
              <a:ext uri="{FF2B5EF4-FFF2-40B4-BE49-F238E27FC236}">
                <a16:creationId xmlns:a16="http://schemas.microsoft.com/office/drawing/2014/main" id="{982C3518-8520-4C6D-B103-F5E7C6F47E81}"/>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2" name="Oval 1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07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E833F-8025-4FBB-B017-B3C1B09DD2DE}"/>
              </a:ext>
            </a:extLst>
          </p:cNvPr>
          <p:cNvSpPr>
            <a:spLocks noGrp="1"/>
          </p:cNvSpPr>
          <p:nvPr>
            <p:ph type="title"/>
          </p:nvPr>
        </p:nvSpPr>
        <p:spPr>
          <a:xfrm>
            <a:off x="838200" y="365125"/>
            <a:ext cx="10515600" cy="1325563"/>
          </a:xfrm>
        </p:spPr>
        <p:txBody>
          <a:bodyPr/>
          <a:lstStyle/>
          <a:p>
            <a:r>
              <a:rPr lang="en-US" dirty="0"/>
              <a:t>Midlevel donors often make up… </a:t>
            </a:r>
          </a:p>
        </p:txBody>
      </p:sp>
      <p:sp>
        <p:nvSpPr>
          <p:cNvPr id="3" name="Content Placeholder 2">
            <a:extLst>
              <a:ext uri="{FF2B5EF4-FFF2-40B4-BE49-F238E27FC236}">
                <a16:creationId xmlns:a16="http://schemas.microsoft.com/office/drawing/2014/main" id="{9813ECB3-B00D-41E6-956E-2D306DA55F30}"/>
              </a:ext>
            </a:extLst>
          </p:cNvPr>
          <p:cNvSpPr>
            <a:spLocks noGrp="1"/>
          </p:cNvSpPr>
          <p:nvPr>
            <p:ph idx="1"/>
          </p:nvPr>
        </p:nvSpPr>
        <p:spPr>
          <a:xfrm>
            <a:off x="1379850" y="1825625"/>
            <a:ext cx="3448415" cy="4351338"/>
          </a:xfrm>
        </p:spPr>
        <p:txBody>
          <a:bodyPr>
            <a:normAutofit/>
          </a:bodyPr>
          <a:lstStyle/>
          <a:p>
            <a:pPr marL="0" indent="0">
              <a:buNone/>
            </a:pPr>
            <a:r>
              <a:rPr lang="en-US" sz="16600" dirty="0">
                <a:solidFill>
                  <a:srgbClr val="002060"/>
                </a:solidFill>
              </a:rPr>
              <a:t>1% </a:t>
            </a:r>
          </a:p>
          <a:p>
            <a:pPr marL="0" indent="0">
              <a:buNone/>
            </a:pPr>
            <a:endParaRPr lang="en-US" dirty="0"/>
          </a:p>
        </p:txBody>
      </p:sp>
      <p:pic>
        <p:nvPicPr>
          <p:cNvPr id="6" name="Graphic 5" descr="Group">
            <a:extLst>
              <a:ext uri="{FF2B5EF4-FFF2-40B4-BE49-F238E27FC236}">
                <a16:creationId xmlns:a16="http://schemas.microsoft.com/office/drawing/2014/main" id="{31794C8D-229B-4444-AD4C-F0C658C99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28780" y="3674894"/>
            <a:ext cx="1798709" cy="1798709"/>
          </a:xfrm>
          <a:prstGeom prst="rect">
            <a:avLst/>
          </a:prstGeom>
        </p:spPr>
      </p:pic>
      <p:grpSp>
        <p:nvGrpSpPr>
          <p:cNvPr id="9" name="Group 8">
            <a:extLst>
              <a:ext uri="{FF2B5EF4-FFF2-40B4-BE49-F238E27FC236}">
                <a16:creationId xmlns:a16="http://schemas.microsoft.com/office/drawing/2014/main" id="{5C7277F8-0F0F-499F-A19C-74B9EE7B6ED2}"/>
              </a:ext>
            </a:extLst>
          </p:cNvPr>
          <p:cNvGrpSpPr/>
          <p:nvPr/>
        </p:nvGrpSpPr>
        <p:grpSpPr>
          <a:xfrm>
            <a:off x="7700083" y="1825625"/>
            <a:ext cx="3448416" cy="4351338"/>
            <a:chOff x="5789744" y="1825625"/>
            <a:chExt cx="3448416" cy="4351338"/>
          </a:xfrm>
        </p:grpSpPr>
        <p:sp>
          <p:nvSpPr>
            <p:cNvPr id="4" name="Content Placeholder 2">
              <a:extLst>
                <a:ext uri="{FF2B5EF4-FFF2-40B4-BE49-F238E27FC236}">
                  <a16:creationId xmlns:a16="http://schemas.microsoft.com/office/drawing/2014/main" id="{94499142-1CD6-4448-B016-8C84A2EA864A}"/>
                </a:ext>
              </a:extLst>
            </p:cNvPr>
            <p:cNvSpPr txBox="1">
              <a:spLocks/>
            </p:cNvSpPr>
            <p:nvPr/>
          </p:nvSpPr>
          <p:spPr>
            <a:xfrm>
              <a:off x="5789744" y="1825625"/>
              <a:ext cx="344841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600" dirty="0">
                  <a:solidFill>
                    <a:schemeClr val="accent6"/>
                  </a:solidFill>
                </a:rPr>
                <a:t>1/3</a:t>
              </a:r>
              <a:endParaRPr lang="en-US" dirty="0"/>
            </a:p>
          </p:txBody>
        </p:sp>
        <p:pic>
          <p:nvPicPr>
            <p:cNvPr id="8" name="Graphic 7" descr="Money">
              <a:extLst>
                <a:ext uri="{FF2B5EF4-FFF2-40B4-BE49-F238E27FC236}">
                  <a16:creationId xmlns:a16="http://schemas.microsoft.com/office/drawing/2014/main" id="{B37320EB-F688-42F9-95A6-F8D9E8B5F5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68126" y="3581951"/>
              <a:ext cx="1891652" cy="1891652"/>
            </a:xfrm>
            <a:prstGeom prst="rect">
              <a:avLst/>
            </a:prstGeom>
          </p:spPr>
        </p:pic>
      </p:grpSp>
      <p:sp>
        <p:nvSpPr>
          <p:cNvPr id="10" name="TextBox 9">
            <a:extLst>
              <a:ext uri="{FF2B5EF4-FFF2-40B4-BE49-F238E27FC236}">
                <a16:creationId xmlns:a16="http://schemas.microsoft.com/office/drawing/2014/main" id="{01AD4B49-F7C0-4606-8A74-7225317EA2C6}"/>
              </a:ext>
            </a:extLst>
          </p:cNvPr>
          <p:cNvSpPr txBox="1"/>
          <p:nvPr/>
        </p:nvSpPr>
        <p:spPr>
          <a:xfrm>
            <a:off x="5363606" y="3013501"/>
            <a:ext cx="2020999" cy="830997"/>
          </a:xfrm>
          <a:prstGeom prst="rect">
            <a:avLst/>
          </a:prstGeom>
          <a:noFill/>
        </p:spPr>
        <p:txBody>
          <a:bodyPr wrap="square" rtlCol="0">
            <a:spAutoFit/>
          </a:bodyPr>
          <a:lstStyle/>
          <a:p>
            <a:r>
              <a:rPr lang="en-US" sz="4800" dirty="0"/>
              <a:t>but… </a:t>
            </a:r>
          </a:p>
        </p:txBody>
      </p:sp>
    </p:spTree>
    <p:extLst>
      <p:ext uri="{BB962C8B-B14F-4D97-AF65-F5344CB8AC3E}">
        <p14:creationId xmlns:p14="http://schemas.microsoft.com/office/powerpoint/2010/main" val="3067451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80815229-3238-451F-8C90-509375307EDE}"/>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What does “Midlevel” mean?</a:t>
            </a:r>
          </a:p>
        </p:txBody>
      </p:sp>
      <p:sp>
        <p:nvSpPr>
          <p:cNvPr id="47" name="Content Placeholder 2">
            <a:extLst>
              <a:ext uri="{FF2B5EF4-FFF2-40B4-BE49-F238E27FC236}">
                <a16:creationId xmlns:a16="http://schemas.microsoft.com/office/drawing/2014/main" id="{01F8D00B-1231-48F0-8815-024A83E767AB}"/>
              </a:ext>
            </a:extLst>
          </p:cNvPr>
          <p:cNvSpPr>
            <a:spLocks noGrp="1"/>
          </p:cNvSpPr>
          <p:nvPr>
            <p:ph idx="1"/>
          </p:nvPr>
        </p:nvSpPr>
        <p:spPr>
          <a:xfrm>
            <a:off x="5120639" y="804672"/>
            <a:ext cx="6423661" cy="5572682"/>
          </a:xfrm>
        </p:spPr>
        <p:txBody>
          <a:bodyPr anchor="ctr">
            <a:normAutofit/>
          </a:bodyPr>
          <a:lstStyle/>
          <a:p>
            <a:r>
              <a:rPr lang="en-US" dirty="0"/>
              <a:t>Giving level definition varies</a:t>
            </a:r>
          </a:p>
          <a:p>
            <a:r>
              <a:rPr lang="en-US" dirty="0"/>
              <a:t>Generally between $500-$10,000</a:t>
            </a:r>
          </a:p>
          <a:p>
            <a:r>
              <a:rPr lang="en-US" dirty="0"/>
              <a:t>Variables to consider</a:t>
            </a:r>
          </a:p>
          <a:p>
            <a:pPr lvl="1"/>
            <a:r>
              <a:rPr lang="en-US" dirty="0"/>
              <a:t>Size and scope of the ‘mass market’ direct response program</a:t>
            </a:r>
          </a:p>
          <a:p>
            <a:pPr lvl="1"/>
            <a:r>
              <a:rPr lang="en-US" dirty="0"/>
              <a:t>Overall average gift of the individual giving program</a:t>
            </a:r>
          </a:p>
          <a:p>
            <a:pPr lvl="1"/>
            <a:r>
              <a:rPr lang="en-US" dirty="0"/>
              <a:t>Threshold for major gifts (and availability of major gifts officers to manage donor portfolios)</a:t>
            </a:r>
          </a:p>
          <a:p>
            <a:r>
              <a:rPr lang="en-US" dirty="0"/>
              <a:t>Investment of leadership (giving level buy in/who ‘owns’ the program)?</a:t>
            </a:r>
          </a:p>
          <a:p>
            <a:pPr marL="0" indent="0">
              <a:buNone/>
            </a:pPr>
            <a:endParaRPr lang="en-US" sz="2000" dirty="0"/>
          </a:p>
        </p:txBody>
      </p:sp>
      <p:sp>
        <p:nvSpPr>
          <p:cNvPr id="3" name="TextBox 2">
            <a:extLst>
              <a:ext uri="{FF2B5EF4-FFF2-40B4-BE49-F238E27FC236}">
                <a16:creationId xmlns:a16="http://schemas.microsoft.com/office/drawing/2014/main" id="{7FAC6C8B-38BC-428D-A1D2-57A945977B12}"/>
              </a:ext>
            </a:extLst>
          </p:cNvPr>
          <p:cNvSpPr txBox="1"/>
          <p:nvPr/>
        </p:nvSpPr>
        <p:spPr>
          <a:xfrm>
            <a:off x="5838032" y="5908990"/>
            <a:ext cx="4871244" cy="707886"/>
          </a:xfrm>
          <a:prstGeom prst="rect">
            <a:avLst/>
          </a:prstGeom>
          <a:noFill/>
        </p:spPr>
        <p:txBody>
          <a:bodyPr wrap="square" rtlCol="0">
            <a:spAutoFit/>
          </a:bodyPr>
          <a:lstStyle/>
          <a:p>
            <a:r>
              <a:rPr lang="en-US" sz="4000" b="1" dirty="0">
                <a:solidFill>
                  <a:schemeClr val="accent1"/>
                </a:solidFill>
              </a:rPr>
              <a:t>How do </a:t>
            </a:r>
            <a:r>
              <a:rPr lang="en-US" sz="4000" b="1" u="sng" dirty="0">
                <a:solidFill>
                  <a:schemeClr val="accent1"/>
                </a:solidFill>
              </a:rPr>
              <a:t>you</a:t>
            </a:r>
            <a:r>
              <a:rPr lang="en-US" sz="4000" b="1" dirty="0">
                <a:solidFill>
                  <a:schemeClr val="accent1"/>
                </a:solidFill>
              </a:rPr>
              <a:t> define it?</a:t>
            </a:r>
          </a:p>
        </p:txBody>
      </p:sp>
    </p:spTree>
    <p:extLst>
      <p:ext uri="{BB962C8B-B14F-4D97-AF65-F5344CB8AC3E}">
        <p14:creationId xmlns:p14="http://schemas.microsoft.com/office/powerpoint/2010/main" val="193152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633280763"/>
              </p:ext>
            </p:extLst>
          </p:nvPr>
        </p:nvGraphicFramePr>
        <p:xfrm>
          <a:off x="1747942" y="627063"/>
          <a:ext cx="8289925" cy="5678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7161128" y="5374602"/>
            <a:ext cx="3178625" cy="707886"/>
          </a:xfrm>
          <a:prstGeom prst="rect">
            <a:avLst/>
          </a:prstGeom>
          <a:noFill/>
        </p:spPr>
        <p:txBody>
          <a:bodyPr wrap="square" lIns="91440" tIns="45720" rIns="91440" bIns="45720">
            <a:spAutoFit/>
          </a:bodyPr>
          <a:lstStyle/>
          <a:p>
            <a:pPr algn="ctr"/>
            <a:r>
              <a:rPr lang="en-US"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One to Many</a:t>
            </a:r>
          </a:p>
        </p:txBody>
      </p:sp>
      <p:sp>
        <p:nvSpPr>
          <p:cNvPr id="12" name="Rectangle 11"/>
          <p:cNvSpPr/>
          <p:nvPr/>
        </p:nvSpPr>
        <p:spPr>
          <a:xfrm>
            <a:off x="5049905" y="1239441"/>
            <a:ext cx="2703134" cy="707886"/>
          </a:xfrm>
          <a:prstGeom prst="rect">
            <a:avLst/>
          </a:prstGeom>
          <a:noFill/>
        </p:spPr>
        <p:txBody>
          <a:bodyPr wrap="none" lIns="91440" tIns="45720" rIns="91440" bIns="45720">
            <a:spAutoFit/>
          </a:bodyPr>
          <a:lstStyle/>
          <a:p>
            <a:pPr algn="ctr"/>
            <a:r>
              <a:rPr lang="en-US"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One to One</a:t>
            </a:r>
          </a:p>
        </p:txBody>
      </p:sp>
      <p:sp>
        <p:nvSpPr>
          <p:cNvPr id="3" name="TextBox 2">
            <a:extLst>
              <a:ext uri="{FF2B5EF4-FFF2-40B4-BE49-F238E27FC236}">
                <a16:creationId xmlns:a16="http://schemas.microsoft.com/office/drawing/2014/main" id="{7833538E-4C11-9B47-A2F2-1F5900FFDE32}"/>
              </a:ext>
            </a:extLst>
          </p:cNvPr>
          <p:cNvSpPr txBox="1"/>
          <p:nvPr/>
        </p:nvSpPr>
        <p:spPr>
          <a:xfrm>
            <a:off x="6546984" y="2602943"/>
            <a:ext cx="5443525" cy="1384995"/>
          </a:xfrm>
          <a:prstGeom prst="rect">
            <a:avLst/>
          </a:prstGeom>
          <a:noFill/>
        </p:spPr>
        <p:txBody>
          <a:bodyPr wrap="square" rtlCol="0">
            <a:spAutoFit/>
          </a:bodyPr>
          <a:lstStyle/>
          <a:p>
            <a:r>
              <a:rPr lang="en-US" sz="3600" dirty="0"/>
              <a:t>Midlevel </a:t>
            </a:r>
            <a:r>
              <a:rPr lang="en-US" sz="2400" dirty="0">
                <a:solidFill>
                  <a:srgbClr val="0070C0"/>
                </a:solidFill>
              </a:rPr>
              <a:t>uses tactics from major gifts </a:t>
            </a:r>
            <a:r>
              <a:rPr lang="en-US" sz="2400" i="1" dirty="0">
                <a:solidFill>
                  <a:srgbClr val="0070C0"/>
                </a:solidFill>
              </a:rPr>
              <a:t>and</a:t>
            </a:r>
            <a:r>
              <a:rPr lang="en-US" sz="2400" dirty="0">
                <a:solidFill>
                  <a:srgbClr val="0070C0"/>
                </a:solidFill>
              </a:rPr>
              <a:t> direct response to achieve a high-touch, personalized, one to some strategy.</a:t>
            </a:r>
          </a:p>
        </p:txBody>
      </p:sp>
      <p:sp>
        <p:nvSpPr>
          <p:cNvPr id="6" name="Rectangle 5">
            <a:extLst>
              <a:ext uri="{FF2B5EF4-FFF2-40B4-BE49-F238E27FC236}">
                <a16:creationId xmlns:a16="http://schemas.microsoft.com/office/drawing/2014/main" id="{A88B52D0-D616-9448-96EA-59D9159468E9}"/>
              </a:ext>
            </a:extLst>
          </p:cNvPr>
          <p:cNvSpPr/>
          <p:nvPr/>
        </p:nvSpPr>
        <p:spPr>
          <a:xfrm>
            <a:off x="3056100" y="3203108"/>
            <a:ext cx="3076483"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 $ $ $</a:t>
            </a:r>
          </a:p>
        </p:txBody>
      </p:sp>
    </p:spTree>
    <p:extLst>
      <p:ext uri="{BB962C8B-B14F-4D97-AF65-F5344CB8AC3E}">
        <p14:creationId xmlns:p14="http://schemas.microsoft.com/office/powerpoint/2010/main" val="272937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4BC479-212E-4046-A584-4927D222CB2B}"/>
              </a:ext>
            </a:extLst>
          </p:cNvPr>
          <p:cNvSpPr>
            <a:spLocks noGrp="1"/>
          </p:cNvSpPr>
          <p:nvPr>
            <p:ph type="title"/>
          </p:nvPr>
        </p:nvSpPr>
        <p:spPr>
          <a:xfrm>
            <a:off x="943277" y="712269"/>
            <a:ext cx="3370998" cy="5502264"/>
          </a:xfrm>
        </p:spPr>
        <p:txBody>
          <a:bodyPr>
            <a:normAutofit/>
          </a:bodyPr>
          <a:lstStyle/>
          <a:p>
            <a:r>
              <a:rPr lang="en-US">
                <a:solidFill>
                  <a:srgbClr val="FFFFFF"/>
                </a:solidFill>
              </a:rPr>
              <a:t>Data to consider when defining audience</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3CFB784D-F85C-4F9D-A7E5-18FDF8685FE0}"/>
              </a:ext>
            </a:extLst>
          </p:cNvPr>
          <p:cNvGraphicFramePr>
            <a:graphicFrameLocks noGrp="1"/>
          </p:cNvGraphicFramePr>
          <p:nvPr>
            <p:ph idx="1"/>
            <p:extLst>
              <p:ext uri="{D42A27DB-BD31-4B8C-83A1-F6EECF244321}">
                <p14:modId xmlns:p14="http://schemas.microsoft.com/office/powerpoint/2010/main" val="152869827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1276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C809-BD93-D64D-8BE4-EF6D7BFE7B81}"/>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a:t>Not Just a Fancier Envelope . . . </a:t>
            </a:r>
            <a:br>
              <a:rPr lang="en-US"/>
            </a:br>
            <a:r>
              <a:rPr lang="en-US"/>
              <a:t>                                    A Different Conversation</a:t>
            </a:r>
            <a:endParaRPr lang="en-US" dirty="0"/>
          </a:p>
        </p:txBody>
      </p:sp>
      <p:sp>
        <p:nvSpPr>
          <p:cNvPr id="23" name="Rectangle 22">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ontent Placeholder 5">
            <a:extLst>
              <a:ext uri="{FF2B5EF4-FFF2-40B4-BE49-F238E27FC236}">
                <a16:creationId xmlns:a16="http://schemas.microsoft.com/office/drawing/2014/main" id="{9925A041-E4D5-4693-B2CC-185B5CB66E5C}"/>
              </a:ext>
            </a:extLst>
          </p:cNvPr>
          <p:cNvGraphicFramePr>
            <a:graphicFrameLocks noGrp="1"/>
          </p:cNvGraphicFramePr>
          <p:nvPr>
            <p:ph sz="quarter" idx="4"/>
            <p:extLst>
              <p:ext uri="{D42A27DB-BD31-4B8C-83A1-F6EECF244321}">
                <p14:modId xmlns:p14="http://schemas.microsoft.com/office/powerpoint/2010/main" val="372473919"/>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6146200"/>
      </p:ext>
    </p:extLst>
  </p:cSld>
  <p:clrMapOvr>
    <a:masterClrMapping/>
  </p:clrMapOvr>
</p:sld>
</file>

<file path=ppt/theme/theme1.xml><?xml version="1.0" encoding="utf-8"?>
<a:theme xmlns:a="http://schemas.openxmlformats.org/drawingml/2006/main" name="Office Theme">
  <a:themeElements>
    <a:clrScheme name="Custom 16">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1245</Words>
  <Application>Microsoft Office PowerPoint</Application>
  <PresentationFormat>Widescreen</PresentationFormat>
  <Paragraphs>170</Paragraphs>
  <Slides>23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(Headings)</vt:lpstr>
      <vt:lpstr>Calibri Light</vt:lpstr>
      <vt:lpstr>Gotham Bold</vt:lpstr>
      <vt:lpstr>Wingdings</vt:lpstr>
      <vt:lpstr>Office Theme</vt:lpstr>
      <vt:lpstr>Upgrading Midlevel Strategies</vt:lpstr>
      <vt:lpstr>Introductions… we’ll go first…</vt:lpstr>
      <vt:lpstr>How about you?  Who are you?</vt:lpstr>
      <vt:lpstr>Why midlevel giving?</vt:lpstr>
      <vt:lpstr>Midlevel donors often make up… </vt:lpstr>
      <vt:lpstr>What does “Midlevel” mean?</vt:lpstr>
      <vt:lpstr>PowerPoint Presentation</vt:lpstr>
      <vt:lpstr>Data to consider when defining audience</vt:lpstr>
      <vt:lpstr>Not Just a Fancier Envelope . . .                                      A Different Conversation</vt:lpstr>
      <vt:lpstr>Add More Cultivation </vt:lpstr>
      <vt:lpstr>PowerPoint Presentation</vt:lpstr>
      <vt:lpstr>Tried &amp; True Mailings</vt:lpstr>
      <vt:lpstr>PowerPoint Presentation</vt:lpstr>
      <vt:lpstr>Case Study: National Park Foundation Mini Proposal</vt:lpstr>
      <vt:lpstr>Results </vt:lpstr>
      <vt:lpstr>Using your entire quiver…</vt:lpstr>
      <vt:lpstr>The campaign:</vt:lpstr>
      <vt:lpstr>Results </vt:lpstr>
      <vt:lpstr>What happens when they stop giving…</vt:lpstr>
      <vt:lpstr>Other considerations</vt:lpstr>
      <vt:lpstr>Impact of Tax Reform…early warning sign</vt:lpstr>
      <vt:lpstr>What else do you want to talk about?</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Upgrading Midlevel Strategies</dc:title>
  <dc:creator>Karin Kirchoff</dc:creator>
  <cp:lastModifiedBy>Donna Tschiffely</cp:lastModifiedBy>
  <cp:revision>5</cp:revision>
  <dcterms:created xsi:type="dcterms:W3CDTF">2019-04-08T21:28:21Z</dcterms:created>
  <dcterms:modified xsi:type="dcterms:W3CDTF">2019-04-09T17:52:45Z</dcterms:modified>
</cp:coreProperties>
</file>