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37"/>
  </p:notesMasterIdLst>
  <p:sldIdLst>
    <p:sldId id="256" r:id="rId3"/>
    <p:sldId id="257" r:id="rId4"/>
    <p:sldId id="258" r:id="rId5"/>
    <p:sldId id="259" r:id="rId6"/>
    <p:sldId id="260" r:id="rId7"/>
    <p:sldId id="261" r:id="rId8"/>
    <p:sldId id="263" r:id="rId9"/>
    <p:sldId id="271" r:id="rId10"/>
    <p:sldId id="264" r:id="rId11"/>
    <p:sldId id="266" r:id="rId12"/>
    <p:sldId id="273" r:id="rId13"/>
    <p:sldId id="275" r:id="rId14"/>
    <p:sldId id="276" r:id="rId15"/>
    <p:sldId id="277" r:id="rId16"/>
    <p:sldId id="278" r:id="rId17"/>
    <p:sldId id="269" r:id="rId18"/>
    <p:sldId id="268" r:id="rId19"/>
    <p:sldId id="267" r:id="rId20"/>
    <p:sldId id="279" r:id="rId21"/>
    <p:sldId id="286" r:id="rId22"/>
    <p:sldId id="291" r:id="rId23"/>
    <p:sldId id="292" r:id="rId24"/>
    <p:sldId id="296" r:id="rId25"/>
    <p:sldId id="297" r:id="rId26"/>
    <p:sldId id="298" r:id="rId27"/>
    <p:sldId id="288" r:id="rId28"/>
    <p:sldId id="270" r:id="rId29"/>
    <p:sldId id="303" r:id="rId30"/>
    <p:sldId id="293" r:id="rId31"/>
    <p:sldId id="300" r:id="rId32"/>
    <p:sldId id="302" r:id="rId33"/>
    <p:sldId id="299" r:id="rId34"/>
    <p:sldId id="294" r:id="rId35"/>
    <p:sldId id="295" r:id="rId36"/>
  </p:sldIdLst>
  <p:sldSz cx="12192000" cy="6858000"/>
  <p:notesSz cx="7010400" cy="9296400"/>
  <p:embeddedFontLst>
    <p:embeddedFont>
      <p:font typeface="Calibri" panose="020F0502020204030204" pitchFamily="34" charset="0"/>
      <p:regular r:id="rId38"/>
      <p:bold r:id="rId39"/>
      <p:italic r:id="rId40"/>
      <p:boldItalic r:id="rId41"/>
    </p:embeddedFont>
    <p:embeddedFont>
      <p:font typeface="Century Gothic" panose="020B0502020202020204" pitchFamily="34" charset="0"/>
      <p:regular r:id="rId42"/>
      <p:bold r:id="rId43"/>
      <p:italic r:id="rId44"/>
      <p:boldItalic r:id="rId45"/>
    </p:embeddedFont>
    <p:embeddedFont>
      <p:font typeface="Montserrat" panose="020B0604020202020204" charset="0"/>
      <p:regular r:id="rId46"/>
      <p:bold r:id="rId47"/>
      <p:italic r:id="rId48"/>
      <p:boldItalic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193589-F7B0-4CC6-A40B-92586CF24727}" v="15" dt="2019-05-20T20:09:59.677"/>
  </p1510:revLst>
</p1510:revInfo>
</file>

<file path=ppt/tableStyles.xml><?xml version="1.0" encoding="utf-8"?>
<a:tblStyleLst xmlns:a="http://schemas.openxmlformats.org/drawingml/2006/main" def="{5909EA07-6675-4642-A0CF-94DE52A52B24}">
  <a:tblStyle styleId="{5909EA07-6675-4642-A0CF-94DE52A52B24}"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4E7"/>
          </a:solidFill>
        </a:fill>
      </a:tcStyle>
    </a:wholeTbl>
    <a:band1H>
      <a:tcTxStyle/>
      <a:tcStyle>
        <a:tcBdr/>
        <a:fill>
          <a:solidFill>
            <a:srgbClr val="DBE9CB"/>
          </a:solidFill>
        </a:fill>
      </a:tcStyle>
    </a:band1H>
    <a:band2H>
      <a:tcTxStyle/>
      <a:tcStyle>
        <a:tcBdr/>
      </a:tcStyle>
    </a:band2H>
    <a:band1V>
      <a:tcTxStyle/>
      <a:tcStyle>
        <a:tcBdr/>
        <a:fill>
          <a:solidFill>
            <a:srgbClr val="DBE9CB"/>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1B3A5E93-E04D-45EF-98EF-AF9207A8412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57" autoAdjust="0"/>
  </p:normalViewPr>
  <p:slideViewPr>
    <p:cSldViewPr snapToGrid="0">
      <p:cViewPr varScale="1">
        <p:scale>
          <a:sx n="101" d="100"/>
          <a:sy n="101" d="100"/>
        </p:scale>
        <p:origin x="954" y="102"/>
      </p:cViewPr>
      <p:guideLst/>
    </p:cSldViewPr>
  </p:slideViewPr>
  <p:notesTextViewPr>
    <p:cViewPr>
      <p:scale>
        <a:sx n="1" d="1"/>
        <a:sy n="1" d="1"/>
      </p:scale>
      <p:origin x="0" y="0"/>
    </p:cViewPr>
  </p:notesTextViewPr>
  <p:sorterViewPr>
    <p:cViewPr>
      <p:scale>
        <a:sx n="100" d="100"/>
        <a:sy n="100" d="100"/>
      </p:scale>
      <p:origin x="0" y="-75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10" name="Google Shape;210;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63" name="Google Shape;363;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467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1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Calibri"/>
                <a:ea typeface="Calibri"/>
                <a:cs typeface="Calibri"/>
                <a:sym typeface="Calibri"/>
              </a:rPr>
              <a:t>The customer journey is complex and commoditized</a:t>
            </a:r>
            <a:endParaRPr/>
          </a:p>
          <a:p>
            <a:pPr marL="0" indent="0"/>
            <a:r>
              <a:rPr lang="en-US">
                <a:latin typeface="Calibri"/>
                <a:ea typeface="Calibri"/>
                <a:cs typeface="Calibri"/>
                <a:sym typeface="Calibri"/>
              </a:rPr>
              <a:t> </a:t>
            </a:r>
            <a:endParaRPr/>
          </a:p>
          <a:p>
            <a:pPr marL="0" indent="0"/>
            <a:endParaRPr/>
          </a:p>
        </p:txBody>
      </p:sp>
    </p:spTree>
    <p:extLst>
      <p:ext uri="{BB962C8B-B14F-4D97-AF65-F5344CB8AC3E}">
        <p14:creationId xmlns:p14="http://schemas.microsoft.com/office/powerpoint/2010/main" val="65205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2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Tree>
    <p:extLst>
      <p:ext uri="{BB962C8B-B14F-4D97-AF65-F5344CB8AC3E}">
        <p14:creationId xmlns:p14="http://schemas.microsoft.com/office/powerpoint/2010/main" val="164186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2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endParaRPr/>
          </a:p>
        </p:txBody>
      </p:sp>
      <p:sp>
        <p:nvSpPr>
          <p:cNvPr id="748" name="Google Shape;748;p2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13</a:t>
            </a:fld>
            <a:endParaRPr sz="1200">
              <a:latin typeface="Calibri"/>
              <a:ea typeface="Calibri"/>
              <a:cs typeface="Calibri"/>
              <a:sym typeface="Calibri"/>
            </a:endParaRPr>
          </a:p>
        </p:txBody>
      </p:sp>
    </p:spTree>
    <p:extLst>
      <p:ext uri="{BB962C8B-B14F-4D97-AF65-F5344CB8AC3E}">
        <p14:creationId xmlns:p14="http://schemas.microsoft.com/office/powerpoint/2010/main" val="389310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797" name="Google Shape;797;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0904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2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03" name="Google Shape;803;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0245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a:t>Donors expect to navigate seamlessly between channels due to expectations being set in the commercial world.</a:t>
            </a:r>
            <a:endParaRPr/>
          </a:p>
          <a:p>
            <a:pPr marL="0" indent="0">
              <a:buClr>
                <a:schemeClr val="dk1"/>
              </a:buClr>
              <a:buSzPts val="1200"/>
            </a:pPr>
            <a:r>
              <a:rPr lang="en-US"/>
              <a:t>Estimates range between 3000-20000 advertisements a day</a:t>
            </a:r>
            <a:endParaRPr/>
          </a:p>
          <a:p>
            <a:pPr marL="0" indent="0"/>
            <a:endParaRPr/>
          </a:p>
        </p:txBody>
      </p:sp>
      <p:sp>
        <p:nvSpPr>
          <p:cNvPr id="459" name="Google Shape;459;p1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34" name="Google Shape;434;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100% integration is not attainable </a:t>
            </a:r>
            <a:endParaRPr/>
          </a:p>
        </p:txBody>
      </p:sp>
      <p:sp>
        <p:nvSpPr>
          <p:cNvPr id="406" name="Google Shape;406;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p2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831" name="Google Shape;831;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Approach to Multi-Channel Marketing</a:t>
            </a:r>
            <a:endParaRPr dirty="0"/>
          </a:p>
          <a:p>
            <a:pPr marL="0" indent="0"/>
            <a:r>
              <a:rPr lang="en-US" dirty="0"/>
              <a:t>Benefits of a Multi-channel Donor</a:t>
            </a:r>
            <a:endParaRPr dirty="0"/>
          </a:p>
          <a:p>
            <a:pPr marL="0" indent="0"/>
            <a:r>
              <a:rPr lang="en-US" dirty="0"/>
              <a:t>Looking at a supporter journey across channels</a:t>
            </a:r>
            <a:endParaRPr dirty="0"/>
          </a:p>
          <a:p>
            <a:pPr marL="0" indent="0"/>
            <a:r>
              <a:rPr lang="en-US" dirty="0"/>
              <a:t>Getting tactical - coordination within digital alone</a:t>
            </a:r>
            <a:endParaRPr dirty="0"/>
          </a:p>
          <a:p>
            <a:pPr marL="0" indent="0"/>
            <a:r>
              <a:rPr lang="en-US" dirty="0"/>
              <a:t>Lessons learned from the commercial world</a:t>
            </a:r>
            <a:endParaRPr dirty="0"/>
          </a:p>
          <a:p>
            <a:pPr marL="0" indent="0"/>
            <a:r>
              <a:rPr lang="en-US" dirty="0"/>
              <a:t>A word about attribution</a:t>
            </a:r>
            <a:endParaRPr dirty="0"/>
          </a:p>
          <a:p>
            <a:pPr marL="0" indent="0"/>
            <a:endParaRPr dirty="0"/>
          </a:p>
        </p:txBody>
      </p:sp>
      <p:sp>
        <p:nvSpPr>
          <p:cNvPr id="228" name="Google Shape;228;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3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TV, Mail, Digital – this is what it looks like</a:t>
            </a:r>
            <a:endParaRPr/>
          </a:p>
        </p:txBody>
      </p:sp>
      <p:sp>
        <p:nvSpPr>
          <p:cNvPr id="907" name="Google Shape;907;p3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3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94" name="Google Shape;994;p3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3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14" name="Google Shape;1014;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3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TV, Mail, Digital – this is what it looks like</a:t>
            </a:r>
            <a:endParaRPr/>
          </a:p>
        </p:txBody>
      </p:sp>
      <p:sp>
        <p:nvSpPr>
          <p:cNvPr id="907" name="Google Shape;907;p3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23</a:t>
            </a:fld>
            <a:endParaRPr/>
          </a:p>
        </p:txBody>
      </p:sp>
    </p:spTree>
    <p:extLst>
      <p:ext uri="{BB962C8B-B14F-4D97-AF65-F5344CB8AC3E}">
        <p14:creationId xmlns:p14="http://schemas.microsoft.com/office/powerpoint/2010/main" val="3975232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3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3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907" name="Google Shape;907;p3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24</a:t>
            </a:fld>
            <a:endParaRPr/>
          </a:p>
        </p:txBody>
      </p:sp>
    </p:spTree>
    <p:extLst>
      <p:ext uri="{BB962C8B-B14F-4D97-AF65-F5344CB8AC3E}">
        <p14:creationId xmlns:p14="http://schemas.microsoft.com/office/powerpoint/2010/main" val="3839022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74" name="Google Shape;474;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221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34: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Clr>
                <a:schemeClr val="dk1"/>
              </a:buClr>
              <a:buSzPts val="1200"/>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66" name="Google Shape;466;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2312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7" name="Google Shape;837;p25:notes"/>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p>
            <a:pPr marL="0" indent="0">
              <a:buClr>
                <a:schemeClr val="dk1"/>
              </a:buClr>
              <a:buSzPts val="1200"/>
            </a:pPr>
            <a:endParaRPr b="1"/>
          </a:p>
        </p:txBody>
      </p:sp>
    </p:spTree>
    <p:extLst>
      <p:ext uri="{BB962C8B-B14F-4D97-AF65-F5344CB8AC3E}">
        <p14:creationId xmlns:p14="http://schemas.microsoft.com/office/powerpoint/2010/main" val="3771801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4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034" name="Google Shape;1034;p4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29</a:t>
            </a:fld>
            <a:endParaRPr/>
          </a:p>
        </p:txBody>
      </p:sp>
    </p:spTree>
    <p:extLst>
      <p:ext uri="{BB962C8B-B14F-4D97-AF65-F5344CB8AC3E}">
        <p14:creationId xmlns:p14="http://schemas.microsoft.com/office/powerpoint/2010/main" val="304044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46" name="Google Shape;246;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4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If you’re not properly aligned internally and you’re too siloed, then you really haven’t solved the problem. It means realignment of people and things like resetting titles and compensation and incentive bonuses. All of those things used to be pretty well set, but now they’re being challenged. </a:t>
            </a:r>
            <a:endParaRPr/>
          </a:p>
          <a:p>
            <a:pPr marL="0" indent="0"/>
            <a:endParaRPr/>
          </a:p>
          <a:p>
            <a:pPr marL="0" indent="0"/>
            <a:r>
              <a:rPr lang="en-US"/>
              <a:t>Obstacles</a:t>
            </a:r>
            <a:endParaRPr/>
          </a:p>
          <a:p>
            <a:pPr marL="0" indent="0"/>
            <a:r>
              <a:rPr lang="en-US"/>
              <a:t>*lots of moving parts to manage</a:t>
            </a:r>
            <a:endParaRPr/>
          </a:p>
          <a:p>
            <a:pPr marL="0" indent="0"/>
            <a:r>
              <a:rPr lang="en-US"/>
              <a:t>*can be overwhelming – all the combinations</a:t>
            </a:r>
            <a:endParaRPr/>
          </a:p>
          <a:p>
            <a:pPr marL="0" indent="0"/>
            <a:r>
              <a:rPr lang="en-US"/>
              <a:t>*increased time and expense</a:t>
            </a:r>
            <a:endParaRPr/>
          </a:p>
          <a:p>
            <a:pPr marL="0" indent="0"/>
            <a:r>
              <a:rPr lang="en-US"/>
              <a:t>*simply don’t have control</a:t>
            </a:r>
            <a:endParaRPr/>
          </a:p>
        </p:txBody>
      </p:sp>
      <p:sp>
        <p:nvSpPr>
          <p:cNvPr id="1034" name="Google Shape;1034;p4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30</a:t>
            </a:fld>
            <a:endParaRPr/>
          </a:p>
        </p:txBody>
      </p:sp>
    </p:spTree>
    <p:extLst>
      <p:ext uri="{BB962C8B-B14F-4D97-AF65-F5344CB8AC3E}">
        <p14:creationId xmlns:p14="http://schemas.microsoft.com/office/powerpoint/2010/main" val="3466617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4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034" name="Google Shape;1034;p4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31</a:t>
            </a:fld>
            <a:endParaRPr/>
          </a:p>
        </p:txBody>
      </p:sp>
    </p:spTree>
    <p:extLst>
      <p:ext uri="{BB962C8B-B14F-4D97-AF65-F5344CB8AC3E}">
        <p14:creationId xmlns:p14="http://schemas.microsoft.com/office/powerpoint/2010/main" val="4272848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4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If you’re not properly aligned internally and you’re too siloed, then you really haven’t solved the problem. It means realignment of people and things like resetting titles and compensation and incentive bonuses. All of those things used to be pretty well set, but now they’re being challenged. </a:t>
            </a:r>
            <a:endParaRPr/>
          </a:p>
          <a:p>
            <a:pPr marL="0" indent="0"/>
            <a:endParaRPr/>
          </a:p>
          <a:p>
            <a:pPr marL="0" indent="0"/>
            <a:r>
              <a:rPr lang="en-US"/>
              <a:t>Obstacles</a:t>
            </a:r>
            <a:endParaRPr/>
          </a:p>
          <a:p>
            <a:pPr marL="0" indent="0"/>
            <a:r>
              <a:rPr lang="en-US"/>
              <a:t>*lots of moving parts to manage</a:t>
            </a:r>
            <a:endParaRPr/>
          </a:p>
          <a:p>
            <a:pPr marL="0" indent="0"/>
            <a:r>
              <a:rPr lang="en-US"/>
              <a:t>*can be overwhelming – all the combinations</a:t>
            </a:r>
            <a:endParaRPr/>
          </a:p>
          <a:p>
            <a:pPr marL="0" indent="0"/>
            <a:r>
              <a:rPr lang="en-US"/>
              <a:t>*increased time and expense</a:t>
            </a:r>
            <a:endParaRPr/>
          </a:p>
          <a:p>
            <a:pPr marL="0" indent="0"/>
            <a:r>
              <a:rPr lang="en-US"/>
              <a:t>*simply don’t have control</a:t>
            </a:r>
            <a:endParaRPr/>
          </a:p>
        </p:txBody>
      </p:sp>
      <p:sp>
        <p:nvSpPr>
          <p:cNvPr id="1034" name="Google Shape;1034;p4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32</a:t>
            </a:fld>
            <a:endParaRPr/>
          </a:p>
        </p:txBody>
      </p:sp>
    </p:spTree>
    <p:extLst>
      <p:ext uri="{BB962C8B-B14F-4D97-AF65-F5344CB8AC3E}">
        <p14:creationId xmlns:p14="http://schemas.microsoft.com/office/powerpoint/2010/main" val="828427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4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040" name="Google Shape;1040;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4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1047" name="Google Shape;1047;p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2" name="Google Shape;262;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8" name="Google Shape;26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a:t>Donors expect to navigate seamlessly between channels due to expectations being set in the commercial world.</a:t>
            </a:r>
            <a:endParaRPr/>
          </a:p>
          <a:p>
            <a:pPr marL="0" indent="0">
              <a:buClr>
                <a:schemeClr val="dk1"/>
              </a:buClr>
              <a:buSzPts val="1200"/>
            </a:pPr>
            <a:r>
              <a:rPr lang="en-US"/>
              <a:t>Estimates range between 3000-20000 advertisements a day</a:t>
            </a:r>
            <a:endParaRPr/>
          </a:p>
          <a:p>
            <a:pPr marL="0" indent="0"/>
            <a:endParaRPr/>
          </a:p>
        </p:txBody>
      </p:sp>
      <p:sp>
        <p:nvSpPr>
          <p:cNvPr id="286" name="Google Shape;286;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74" name="Google Shape;474;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974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Get access to all relevant forms of data (digital, traditional, offline, customer profiles)</a:t>
            </a:r>
            <a:endParaRPr/>
          </a:p>
          <a:p>
            <a:pPr marL="0" indent="0"/>
            <a:r>
              <a:rPr lang="en-US"/>
              <a:t>Find a place to organize and make sense of it</a:t>
            </a:r>
            <a:endParaRPr/>
          </a:p>
          <a:p>
            <a:pPr marL="0" indent="0"/>
            <a:r>
              <a:rPr lang="en-US"/>
              <a:t>Make it actionable</a:t>
            </a:r>
            <a:endParaRPr/>
          </a:p>
          <a:p>
            <a:pPr marL="0" indent="0"/>
            <a:endParaRPr/>
          </a:p>
        </p:txBody>
      </p:sp>
      <p:sp>
        <p:nvSpPr>
          <p:cNvPr id="332" name="Google Shape;332;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9</a:t>
            </a:fld>
            <a:endParaRPr/>
          </a:p>
        </p:txBody>
      </p:sp>
    </p:spTree>
    <p:extLst>
      <p:ext uri="{BB962C8B-B14F-4D97-AF65-F5344CB8AC3E}">
        <p14:creationId xmlns:p14="http://schemas.microsoft.com/office/powerpoint/2010/main" val="136792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2"/>
          <p:cNvGrpSpPr/>
          <p:nvPr/>
        </p:nvGrpSpPr>
        <p:grpSpPr>
          <a:xfrm>
            <a:off x="0" y="-8467"/>
            <a:ext cx="12192000" cy="6866467"/>
            <a:chOff x="0" y="-8467"/>
            <a:chExt cx="12192000" cy="6866467"/>
          </a:xfrm>
        </p:grpSpPr>
        <p:cxnSp>
          <p:nvCxnSpPr>
            <p:cNvPr id="28" name="Google Shape;28;p2"/>
            <p:cNvCxnSpPr/>
            <p:nvPr/>
          </p:nvCxnSpPr>
          <p:spPr>
            <a:xfrm>
              <a:off x="9371012" y="0"/>
              <a:ext cx="1219200" cy="6858000"/>
            </a:xfrm>
            <a:prstGeom prst="straightConnector1">
              <a:avLst/>
            </a:prstGeom>
            <a:noFill/>
            <a:ln w="9525" cap="flat" cmpd="sng">
              <a:solidFill>
                <a:schemeClr val="dk1"/>
              </a:solidFill>
              <a:prstDash val="solid"/>
              <a:round/>
              <a:headEnd type="none" w="sm" len="sm"/>
              <a:tailEnd type="none" w="sm" len="sm"/>
            </a:ln>
          </p:spPr>
        </p:cxnSp>
        <p:cxnSp>
          <p:nvCxnSpPr>
            <p:cNvPr id="29" name="Google Shape;29;p2"/>
            <p:cNvCxnSpPr/>
            <p:nvPr/>
          </p:nvCxnSpPr>
          <p:spPr>
            <a:xfrm flipH="1">
              <a:off x="7425267" y="3681413"/>
              <a:ext cx="4763558" cy="3176587"/>
            </a:xfrm>
            <a:prstGeom prst="straightConnector1">
              <a:avLst/>
            </a:prstGeom>
            <a:noFill/>
            <a:ln w="9525" cap="flat" cmpd="sng">
              <a:solidFill>
                <a:schemeClr val="dk1"/>
              </a:solidFill>
              <a:prstDash val="solid"/>
              <a:round/>
              <a:headEnd type="none" w="sm" len="sm"/>
              <a:tailEnd type="none" w="sm" len="sm"/>
            </a:ln>
          </p:spPr>
        </p:cxnSp>
        <p:sp>
          <p:nvSpPr>
            <p:cNvPr id="30" name="Google Shape;30;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1" name="Google Shape;31;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2" name="Google Shape;32;p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4" name="Google Shape;34;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5" name="Google Shape;35;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6" name="Google Shape;36;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lstStyle>
            <a:lvl1pPr lvl="0" algn="r">
              <a:spcBef>
                <a:spcPts val="1000"/>
              </a:spcBef>
              <a:spcAft>
                <a:spcPts val="0"/>
              </a:spcAft>
              <a:buSzPts val="1440"/>
              <a:buNone/>
              <a:defRPr>
                <a:solidFill>
                  <a:srgbClr val="FEFEFE"/>
                </a:solidFill>
              </a:defRPr>
            </a:lvl1pPr>
            <a:lvl2pPr lvl="1" algn="ctr">
              <a:spcBef>
                <a:spcPts val="1000"/>
              </a:spcBef>
              <a:spcAft>
                <a:spcPts val="0"/>
              </a:spcAft>
              <a:buSzPts val="1280"/>
              <a:buNone/>
              <a:defRPr>
                <a:solidFill>
                  <a:schemeClr val="lt1"/>
                </a:solidFill>
              </a:defRPr>
            </a:lvl2pPr>
            <a:lvl3pPr lvl="2" algn="ctr">
              <a:spcBef>
                <a:spcPts val="1000"/>
              </a:spcBef>
              <a:spcAft>
                <a:spcPts val="0"/>
              </a:spcAft>
              <a:buSzPts val="1120"/>
              <a:buNone/>
              <a:defRPr>
                <a:solidFill>
                  <a:schemeClr val="lt1"/>
                </a:solidFill>
              </a:defRPr>
            </a:lvl3pPr>
            <a:lvl4pPr lvl="3" algn="ctr">
              <a:spcBef>
                <a:spcPts val="1000"/>
              </a:spcBef>
              <a:spcAft>
                <a:spcPts val="0"/>
              </a:spcAft>
              <a:buSzPts val="960"/>
              <a:buNone/>
              <a:defRPr>
                <a:solidFill>
                  <a:schemeClr val="lt1"/>
                </a:solidFill>
              </a:defRPr>
            </a:lvl4pPr>
            <a:lvl5pPr lvl="4" algn="ctr">
              <a:spcBef>
                <a:spcPts val="1000"/>
              </a:spcBef>
              <a:spcAft>
                <a:spcPts val="0"/>
              </a:spcAft>
              <a:buSzPts val="960"/>
              <a:buNone/>
              <a:defRPr>
                <a:solidFill>
                  <a:schemeClr val="lt1"/>
                </a:solidFill>
              </a:defRPr>
            </a:lvl5pPr>
            <a:lvl6pPr lvl="5" algn="ctr">
              <a:spcBef>
                <a:spcPts val="1000"/>
              </a:spcBef>
              <a:spcAft>
                <a:spcPts val="0"/>
              </a:spcAft>
              <a:buSzPts val="960"/>
              <a:buNone/>
              <a:defRPr>
                <a:solidFill>
                  <a:schemeClr val="lt1"/>
                </a:solidFill>
              </a:defRPr>
            </a:lvl6pPr>
            <a:lvl7pPr lvl="6" algn="ctr">
              <a:spcBef>
                <a:spcPts val="1000"/>
              </a:spcBef>
              <a:spcAft>
                <a:spcPts val="0"/>
              </a:spcAft>
              <a:buSzPts val="960"/>
              <a:buNone/>
              <a:defRPr>
                <a:solidFill>
                  <a:schemeClr val="lt1"/>
                </a:solidFill>
              </a:defRPr>
            </a:lvl7pPr>
            <a:lvl8pPr lvl="7" algn="ctr">
              <a:spcBef>
                <a:spcPts val="1000"/>
              </a:spcBef>
              <a:spcAft>
                <a:spcPts val="0"/>
              </a:spcAft>
              <a:buSzPts val="960"/>
              <a:buNone/>
              <a:defRPr>
                <a:solidFill>
                  <a:schemeClr val="lt1"/>
                </a:solidFill>
              </a:defRPr>
            </a:lvl8pPr>
            <a:lvl9pPr lvl="8" algn="ctr">
              <a:spcBef>
                <a:spcPts val="1000"/>
              </a:spcBef>
              <a:spcAft>
                <a:spcPts val="0"/>
              </a:spcAft>
              <a:buSzPts val="960"/>
              <a:buNone/>
              <a:defRPr>
                <a:solidFill>
                  <a:schemeClr val="lt1"/>
                </a:solidFill>
              </a:defRPr>
            </a:lvl9pPr>
          </a:lstStyle>
          <a:p>
            <a:endParaRPr/>
          </a:p>
        </p:txBody>
      </p:sp>
      <p:sp>
        <p:nvSpPr>
          <p:cNvPr id="40" name="Google Shape;40;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ustom">
  <p:cSld name="Blank Custom">
    <p:spTree>
      <p:nvGrpSpPr>
        <p:cNvPr id="1" name="Shape 116"/>
        <p:cNvGrpSpPr/>
        <p:nvPr/>
      </p:nvGrpSpPr>
      <p:grpSpPr>
        <a:xfrm>
          <a:off x="0" y="0"/>
          <a:ext cx="0" cy="0"/>
          <a:chOff x="0" y="0"/>
          <a:chExt cx="0" cy="0"/>
        </a:xfrm>
      </p:grpSpPr>
      <p:sp>
        <p:nvSpPr>
          <p:cNvPr id="117" name="Google Shape;117;p15"/>
          <p:cNvSpPr txBox="1"/>
          <p:nvPr/>
        </p:nvSpPr>
        <p:spPr>
          <a:xfrm>
            <a:off x="11831774" y="6642556"/>
            <a:ext cx="391048" cy="2154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800">
                <a:solidFill>
                  <a:srgbClr val="18191A"/>
                </a:solidFill>
                <a:latin typeface="Trebuchet MS"/>
                <a:ea typeface="Trebuchet MS"/>
                <a:cs typeface="Trebuchet MS"/>
                <a:sym typeface="Trebuchet MS"/>
              </a:rPr>
              <a:t>‹#›</a:t>
            </a:fld>
            <a:endParaRPr sz="800">
              <a:solidFill>
                <a:srgbClr val="18191A"/>
              </a:solidFill>
              <a:latin typeface="Trebuchet MS"/>
              <a:ea typeface="Trebuchet MS"/>
              <a:cs typeface="Trebuchet MS"/>
              <a:sym typeface="Trebuchet M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
        <p:cNvGrpSpPr/>
        <p:nvPr/>
      </p:nvGrpSpPr>
      <p:grpSpPr>
        <a:xfrm>
          <a:off x="0" y="0"/>
          <a:ext cx="0" cy="0"/>
          <a:chOff x="0" y="0"/>
          <a:chExt cx="0" cy="0"/>
        </a:xfrm>
      </p:grpSpPr>
      <p:sp>
        <p:nvSpPr>
          <p:cNvPr id="119" name="Google Shape;119;p16"/>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6"/>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1" name="Google Shape;121;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1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7"/>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17"/>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8" name="Google Shape;128;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8"/>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34" name="Google Shape;134;p18"/>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5" name="Google Shape;135;p18"/>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36" name="Google Shape;136;p18"/>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7" name="Google Shape;137;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0"/>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8" name="Google Shape;148;p20"/>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149" name="Google Shape;149;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1"/>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155" name="Google Shape;155;p21"/>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6" name="Google Shape;156;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59"/>
        <p:cNvGrpSpPr/>
        <p:nvPr/>
      </p:nvGrpSpPr>
      <p:grpSpPr>
        <a:xfrm>
          <a:off x="0" y="0"/>
          <a:ext cx="0" cy="0"/>
          <a:chOff x="0" y="0"/>
          <a:chExt cx="0" cy="0"/>
        </a:xfrm>
      </p:grpSpPr>
      <p:sp>
        <p:nvSpPr>
          <p:cNvPr id="160" name="Google Shape;160;p22"/>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2"/>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62" name="Google Shape;162;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3"/>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68" name="Google Shape;168;p23"/>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69" name="Google Shape;169;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2" name="Google Shape;172;p23"/>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73" name="Google Shape;173;p23"/>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4"/>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77" name="Google Shape;177;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83" name="Google Shape;183;p2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84" name="Google Shape;184;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2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88" name="Google Shape;188;p2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92" name="Google Shape;192;p2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93" name="Google Shape;193;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27"/>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99" name="Google Shape;199;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8"/>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5" name="Google Shape;205;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ontent_Visual_2">
  <p:cSld name="1_Content_Visual_2">
    <p:spTree>
      <p:nvGrpSpPr>
        <p:cNvPr id="1" name="Shape 102"/>
        <p:cNvGrpSpPr/>
        <p:nvPr/>
      </p:nvGrpSpPr>
      <p:grpSpPr>
        <a:xfrm>
          <a:off x="0" y="0"/>
          <a:ext cx="0" cy="0"/>
          <a:chOff x="0" y="0"/>
          <a:chExt cx="0" cy="0"/>
        </a:xfrm>
      </p:grpSpPr>
      <p:sp>
        <p:nvSpPr>
          <p:cNvPr id="103" name="Google Shape;103;p11"/>
          <p:cNvSpPr txBox="1">
            <a:spLocks noGrp="1"/>
          </p:cNvSpPr>
          <p:nvPr>
            <p:ph type="title"/>
          </p:nvPr>
        </p:nvSpPr>
        <p:spPr>
          <a:xfrm>
            <a:off x="247651" y="193676"/>
            <a:ext cx="7953375" cy="1325563"/>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04" name="Google Shape;104;p11"/>
          <p:cNvPicPr preferRelativeResize="0"/>
          <p:nvPr/>
        </p:nvPicPr>
        <p:blipFill rotWithShape="1">
          <a:blip r:embed="rId2">
            <a:alphaModFix/>
          </a:blip>
          <a:srcRect/>
          <a:stretch/>
        </p:blipFill>
        <p:spPr>
          <a:xfrm>
            <a:off x="10769600" y="6070600"/>
            <a:ext cx="1104285" cy="568325"/>
          </a:xfrm>
          <a:prstGeom prst="rect">
            <a:avLst/>
          </a:prstGeom>
          <a:noFill/>
          <a:ln>
            <a:noFill/>
          </a:ln>
        </p:spPr>
      </p:pic>
    </p:spTree>
    <p:extLst>
      <p:ext uri="{BB962C8B-B14F-4D97-AF65-F5344CB8AC3E}">
        <p14:creationId xmlns:p14="http://schemas.microsoft.com/office/powerpoint/2010/main" val="309993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05"/>
        <p:cNvGrpSpPr/>
        <p:nvPr/>
      </p:nvGrpSpPr>
      <p:grpSpPr>
        <a:xfrm>
          <a:off x="0" y="0"/>
          <a:ext cx="0" cy="0"/>
          <a:chOff x="0" y="0"/>
          <a:chExt cx="0" cy="0"/>
        </a:xfrm>
      </p:grpSpPr>
      <p:sp>
        <p:nvSpPr>
          <p:cNvPr id="106" name="Google Shape;106;p12"/>
          <p:cNvSpPr txBox="1">
            <a:spLocks noGrp="1"/>
          </p:cNvSpPr>
          <p:nvPr>
            <p:ph type="title"/>
          </p:nvPr>
        </p:nvSpPr>
        <p:spPr>
          <a:xfrm>
            <a:off x="274320" y="256032"/>
            <a:ext cx="11640312" cy="630936"/>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2A2A2A"/>
              </a:buClr>
              <a:buSzPts val="2400"/>
              <a:buFont typeface="Arial"/>
              <a:buNone/>
              <a:defRPr sz="2400" b="1">
                <a:solidFill>
                  <a:srgbClr val="2A2A2A"/>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2"/>
          <p:cNvSpPr txBox="1">
            <a:spLocks noGrp="1"/>
          </p:cNvSpPr>
          <p:nvPr>
            <p:ph type="body" idx="1"/>
          </p:nvPr>
        </p:nvSpPr>
        <p:spPr>
          <a:xfrm>
            <a:off x="276539" y="962024"/>
            <a:ext cx="11639078" cy="5181601"/>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300"/>
              </a:spcBef>
              <a:spcAft>
                <a:spcPts val="0"/>
              </a:spcAft>
              <a:buSzPts val="1280"/>
              <a:buFont typeface="Arial"/>
              <a:buNone/>
              <a:defRPr sz="1600" b="0">
                <a:solidFill>
                  <a:srgbClr val="2A2A2A"/>
                </a:solidFill>
                <a:latin typeface="Arial"/>
                <a:ea typeface="Arial"/>
                <a:cs typeface="Arial"/>
                <a:sym typeface="Arial"/>
              </a:defRPr>
            </a:lvl1pPr>
            <a:lvl2pPr marL="914400" lvl="1" indent="-309880" algn="l">
              <a:lnSpc>
                <a:spcPct val="100000"/>
              </a:lnSpc>
              <a:spcBef>
                <a:spcPts val="300"/>
              </a:spcBef>
              <a:spcAft>
                <a:spcPts val="0"/>
              </a:spcAft>
              <a:buSzPts val="1280"/>
              <a:buFont typeface="Arial"/>
              <a:buChar char="•"/>
              <a:defRPr sz="1600">
                <a:solidFill>
                  <a:srgbClr val="2A2A2A"/>
                </a:solidFill>
                <a:latin typeface="Arial"/>
                <a:ea typeface="Arial"/>
                <a:cs typeface="Arial"/>
                <a:sym typeface="Arial"/>
              </a:defRPr>
            </a:lvl2pPr>
            <a:lvl3pPr marL="1371600" lvl="2" indent="-309880" algn="l">
              <a:lnSpc>
                <a:spcPct val="100000"/>
              </a:lnSpc>
              <a:spcBef>
                <a:spcPts val="300"/>
              </a:spcBef>
              <a:spcAft>
                <a:spcPts val="0"/>
              </a:spcAft>
              <a:buSzPts val="1280"/>
              <a:buFont typeface="Arial"/>
              <a:buChar char="•"/>
              <a:defRPr sz="1600">
                <a:solidFill>
                  <a:srgbClr val="2A2A2A"/>
                </a:solidFill>
                <a:latin typeface="Arial"/>
                <a:ea typeface="Arial"/>
                <a:cs typeface="Arial"/>
                <a:sym typeface="Arial"/>
              </a:defRPr>
            </a:lvl3pPr>
            <a:lvl4pPr marL="1828800" lvl="3" indent="-309880" algn="l">
              <a:lnSpc>
                <a:spcPct val="100000"/>
              </a:lnSpc>
              <a:spcBef>
                <a:spcPts val="300"/>
              </a:spcBef>
              <a:spcAft>
                <a:spcPts val="0"/>
              </a:spcAft>
              <a:buSzPts val="1280"/>
              <a:buFont typeface="Arial"/>
              <a:buChar char="•"/>
              <a:defRPr sz="1600">
                <a:solidFill>
                  <a:srgbClr val="2A2A2A"/>
                </a:solidFill>
                <a:latin typeface="Arial"/>
                <a:ea typeface="Arial"/>
                <a:cs typeface="Arial"/>
                <a:sym typeface="Arial"/>
              </a:defRPr>
            </a:lvl4pPr>
            <a:lvl5pPr marL="2286000" lvl="4" indent="-309879" algn="l">
              <a:lnSpc>
                <a:spcPct val="100000"/>
              </a:lnSpc>
              <a:spcBef>
                <a:spcPts val="300"/>
              </a:spcBef>
              <a:spcAft>
                <a:spcPts val="0"/>
              </a:spcAft>
              <a:buSzPts val="1280"/>
              <a:buFont typeface="Arial"/>
              <a:buChar char="•"/>
              <a:defRPr sz="1600">
                <a:solidFill>
                  <a:srgbClr val="2A2A2A"/>
                </a:solidFill>
                <a:latin typeface="Arial"/>
                <a:ea typeface="Arial"/>
                <a:cs typeface="Arial"/>
                <a:sym typeface="Arial"/>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extLst>
      <p:ext uri="{BB962C8B-B14F-4D97-AF65-F5344CB8AC3E}">
        <p14:creationId xmlns:p14="http://schemas.microsoft.com/office/powerpoint/2010/main" val="20987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1" name="Google Shape;81;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8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5"/>
        <p:cNvGrpSpPr/>
        <p:nvPr/>
      </p:nvGrpSpPr>
      <p:grpSpPr>
        <a:xfrm>
          <a:off x="0" y="0"/>
          <a:ext cx="0" cy="0"/>
          <a:chOff x="0" y="0"/>
          <a:chExt cx="0" cy="0"/>
        </a:xfrm>
      </p:grpSpPr>
      <p:grpSp>
        <p:nvGrpSpPr>
          <p:cNvPr id="86" name="Google Shape;86;p10"/>
          <p:cNvGrpSpPr/>
          <p:nvPr/>
        </p:nvGrpSpPr>
        <p:grpSpPr>
          <a:xfrm>
            <a:off x="0" y="-8467"/>
            <a:ext cx="12192000" cy="6866467"/>
            <a:chOff x="0" y="-8467"/>
            <a:chExt cx="12192000" cy="6866467"/>
          </a:xfrm>
        </p:grpSpPr>
        <p:cxnSp>
          <p:nvCxnSpPr>
            <p:cNvPr id="87" name="Google Shape;87;p10"/>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8" name="Google Shape;88;p1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9" name="Google Shape;89;p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90" name="Google Shape;90;p1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91" name="Google Shape;91;p10"/>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93" name="Google Shape;93;p1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94" name="Google Shape;94;p1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95" name="Google Shape;95;p1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0"/>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0"/>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0"/>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99" name="Google Shape;99;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8"/>
        <p:cNvGrpSpPr/>
        <p:nvPr/>
      </p:nvGrpSpPr>
      <p:grpSpPr>
        <a:xfrm>
          <a:off x="0" y="0"/>
          <a:ext cx="0" cy="0"/>
          <a:chOff x="0" y="0"/>
          <a:chExt cx="0" cy="0"/>
        </a:xfrm>
      </p:grpSpPr>
      <p:sp>
        <p:nvSpPr>
          <p:cNvPr id="109" name="Google Shape;109;p1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lstStyle>
            <a:lvl1pPr lvl="0" algn="ctr">
              <a:spcBef>
                <a:spcPts val="0"/>
              </a:spcBef>
              <a:spcAft>
                <a:spcPts val="0"/>
              </a:spcAft>
              <a:buClr>
                <a:schemeClr val="accent1"/>
              </a:buClr>
              <a:buSzPts val="12000"/>
              <a:buFont typeface="Trebuchet MS"/>
              <a:buNone/>
              <a:defRPr sz="16000"/>
            </a:lvl1pPr>
            <a:lvl2pPr lvl="1" algn="ctr">
              <a:spcBef>
                <a:spcPts val="0"/>
              </a:spcBef>
              <a:spcAft>
                <a:spcPts val="0"/>
              </a:spcAft>
              <a:buClr>
                <a:schemeClr val="dk2"/>
              </a:buClr>
              <a:buSzPts val="12000"/>
              <a:buNone/>
              <a:defRPr sz="16000"/>
            </a:lvl2pPr>
            <a:lvl3pPr lvl="2" algn="ctr">
              <a:spcBef>
                <a:spcPts val="0"/>
              </a:spcBef>
              <a:spcAft>
                <a:spcPts val="0"/>
              </a:spcAft>
              <a:buClr>
                <a:schemeClr val="dk2"/>
              </a:buClr>
              <a:buSzPts val="12000"/>
              <a:buNone/>
              <a:defRPr sz="16000"/>
            </a:lvl3pPr>
            <a:lvl4pPr lvl="3" algn="ctr">
              <a:spcBef>
                <a:spcPts val="0"/>
              </a:spcBef>
              <a:spcAft>
                <a:spcPts val="0"/>
              </a:spcAft>
              <a:buClr>
                <a:schemeClr val="dk2"/>
              </a:buClr>
              <a:buSzPts val="12000"/>
              <a:buNone/>
              <a:defRPr sz="16000"/>
            </a:lvl4pPr>
            <a:lvl5pPr lvl="4" algn="ctr">
              <a:spcBef>
                <a:spcPts val="0"/>
              </a:spcBef>
              <a:spcAft>
                <a:spcPts val="0"/>
              </a:spcAft>
              <a:buClr>
                <a:schemeClr val="dk2"/>
              </a:buClr>
              <a:buSzPts val="12000"/>
              <a:buNone/>
              <a:defRPr sz="16000"/>
            </a:lvl5pPr>
            <a:lvl6pPr lvl="5" algn="ctr">
              <a:spcBef>
                <a:spcPts val="0"/>
              </a:spcBef>
              <a:spcAft>
                <a:spcPts val="0"/>
              </a:spcAft>
              <a:buClr>
                <a:schemeClr val="dk2"/>
              </a:buClr>
              <a:buSzPts val="12000"/>
              <a:buNone/>
              <a:defRPr sz="16000"/>
            </a:lvl6pPr>
            <a:lvl7pPr lvl="6" algn="ctr">
              <a:spcBef>
                <a:spcPts val="0"/>
              </a:spcBef>
              <a:spcAft>
                <a:spcPts val="0"/>
              </a:spcAft>
              <a:buClr>
                <a:schemeClr val="dk2"/>
              </a:buClr>
              <a:buSzPts val="12000"/>
              <a:buNone/>
              <a:defRPr sz="16000"/>
            </a:lvl7pPr>
            <a:lvl8pPr lvl="7" algn="ctr">
              <a:spcBef>
                <a:spcPts val="0"/>
              </a:spcBef>
              <a:spcAft>
                <a:spcPts val="0"/>
              </a:spcAft>
              <a:buClr>
                <a:schemeClr val="dk2"/>
              </a:buClr>
              <a:buSzPts val="12000"/>
              <a:buNone/>
              <a:defRPr sz="16000"/>
            </a:lvl8pPr>
            <a:lvl9pPr lvl="8" algn="ctr">
              <a:spcBef>
                <a:spcPts val="0"/>
              </a:spcBef>
              <a:spcAft>
                <a:spcPts val="0"/>
              </a:spcAft>
              <a:buClr>
                <a:schemeClr val="dk2"/>
              </a:buClr>
              <a:buSzPts val="12000"/>
              <a:buNone/>
              <a:defRPr sz="16000"/>
            </a:lvl9pPr>
          </a:lstStyle>
          <a:p>
            <a:endParaRPr/>
          </a:p>
        </p:txBody>
      </p:sp>
      <p:sp>
        <p:nvSpPr>
          <p:cNvPr id="110" name="Google Shape;110;p1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2133"/>
              </a:spcBef>
              <a:spcAft>
                <a:spcPts val="0"/>
              </a:spcAft>
              <a:buSzPts val="1400"/>
              <a:buChar char="○"/>
              <a:defRPr/>
            </a:lvl2pPr>
            <a:lvl3pPr marL="1371600" lvl="2" indent="-317500" algn="ctr">
              <a:spcBef>
                <a:spcPts val="2133"/>
              </a:spcBef>
              <a:spcAft>
                <a:spcPts val="0"/>
              </a:spcAft>
              <a:buSzPts val="1400"/>
              <a:buChar char="■"/>
              <a:defRPr/>
            </a:lvl3pPr>
            <a:lvl4pPr marL="1828800" lvl="3" indent="-317500" algn="ctr">
              <a:spcBef>
                <a:spcPts val="2133"/>
              </a:spcBef>
              <a:spcAft>
                <a:spcPts val="0"/>
              </a:spcAft>
              <a:buSzPts val="1400"/>
              <a:buChar char="●"/>
              <a:defRPr/>
            </a:lvl4pPr>
            <a:lvl5pPr marL="2286000" lvl="4" indent="-317500" algn="ctr">
              <a:spcBef>
                <a:spcPts val="2133"/>
              </a:spcBef>
              <a:spcAft>
                <a:spcPts val="0"/>
              </a:spcAft>
              <a:buSzPts val="1400"/>
              <a:buChar char="○"/>
              <a:defRPr/>
            </a:lvl5pPr>
            <a:lvl6pPr marL="2743200" lvl="5" indent="-317500" algn="ctr">
              <a:spcBef>
                <a:spcPts val="2133"/>
              </a:spcBef>
              <a:spcAft>
                <a:spcPts val="0"/>
              </a:spcAft>
              <a:buSzPts val="1400"/>
              <a:buChar char="■"/>
              <a:defRPr/>
            </a:lvl6pPr>
            <a:lvl7pPr marL="3200400" lvl="6" indent="-317500" algn="ctr">
              <a:spcBef>
                <a:spcPts val="2133"/>
              </a:spcBef>
              <a:spcAft>
                <a:spcPts val="0"/>
              </a:spcAft>
              <a:buSzPts val="1400"/>
              <a:buChar char="●"/>
              <a:defRPr/>
            </a:lvl7pPr>
            <a:lvl8pPr marL="3657600" lvl="7" indent="-317500" algn="ctr">
              <a:spcBef>
                <a:spcPts val="2133"/>
              </a:spcBef>
              <a:spcAft>
                <a:spcPts val="0"/>
              </a:spcAft>
              <a:buSzPts val="1400"/>
              <a:buChar char="○"/>
              <a:defRPr/>
            </a:lvl8pPr>
            <a:lvl9pPr marL="4114800" lvl="8" indent="-317500" algn="ctr">
              <a:spcBef>
                <a:spcPts val="2133"/>
              </a:spcBef>
              <a:spcAft>
                <a:spcPts val="2133"/>
              </a:spcAft>
              <a:buSzPts val="1400"/>
              <a:buChar char="■"/>
              <a:defRPr/>
            </a:lvl9pPr>
          </a:lstStyle>
          <a:p>
            <a:endParaRPr/>
          </a:p>
        </p:txBody>
      </p:sp>
      <p:sp>
        <p:nvSpPr>
          <p:cNvPr id="111" name="Google Shape;111;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14"/>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lstStyle>
            <a:lvl1pPr lvl="0" algn="l">
              <a:spcBef>
                <a:spcPts val="0"/>
              </a:spcBef>
              <a:spcAft>
                <a:spcPts val="0"/>
              </a:spcAft>
              <a:buClr>
                <a:schemeClr val="accent1"/>
              </a:buClr>
              <a:buSzPts val="2400"/>
              <a:buFont typeface="Trebuchet MS"/>
              <a:buNone/>
              <a:defRPr sz="3200"/>
            </a:lvl1pPr>
            <a:lvl2pPr lvl="1" algn="l">
              <a:spcBef>
                <a:spcPts val="0"/>
              </a:spcBef>
              <a:spcAft>
                <a:spcPts val="0"/>
              </a:spcAft>
              <a:buClr>
                <a:schemeClr val="dk2"/>
              </a:buClr>
              <a:buSzPts val="2400"/>
              <a:buNone/>
              <a:defRPr sz="3200"/>
            </a:lvl2pPr>
            <a:lvl3pPr lvl="2" algn="l">
              <a:spcBef>
                <a:spcPts val="0"/>
              </a:spcBef>
              <a:spcAft>
                <a:spcPts val="0"/>
              </a:spcAft>
              <a:buClr>
                <a:schemeClr val="dk2"/>
              </a:buClr>
              <a:buSzPts val="2400"/>
              <a:buNone/>
              <a:defRPr sz="3200"/>
            </a:lvl3pPr>
            <a:lvl4pPr lvl="3" algn="l">
              <a:spcBef>
                <a:spcPts val="0"/>
              </a:spcBef>
              <a:spcAft>
                <a:spcPts val="0"/>
              </a:spcAft>
              <a:buClr>
                <a:schemeClr val="dk2"/>
              </a:buClr>
              <a:buSzPts val="2400"/>
              <a:buNone/>
              <a:defRPr sz="3200"/>
            </a:lvl4pPr>
            <a:lvl5pPr lvl="4" algn="l">
              <a:spcBef>
                <a:spcPts val="0"/>
              </a:spcBef>
              <a:spcAft>
                <a:spcPts val="0"/>
              </a:spcAft>
              <a:buClr>
                <a:schemeClr val="dk2"/>
              </a:buClr>
              <a:buSzPts val="2400"/>
              <a:buNone/>
              <a:defRPr sz="3200"/>
            </a:lvl5pPr>
            <a:lvl6pPr lvl="5" algn="l">
              <a:spcBef>
                <a:spcPts val="0"/>
              </a:spcBef>
              <a:spcAft>
                <a:spcPts val="0"/>
              </a:spcAft>
              <a:buClr>
                <a:schemeClr val="dk2"/>
              </a:buClr>
              <a:buSzPts val="2400"/>
              <a:buNone/>
              <a:defRPr sz="3200"/>
            </a:lvl6pPr>
            <a:lvl7pPr lvl="6" algn="l">
              <a:spcBef>
                <a:spcPts val="0"/>
              </a:spcBef>
              <a:spcAft>
                <a:spcPts val="0"/>
              </a:spcAft>
              <a:buClr>
                <a:schemeClr val="dk2"/>
              </a:buClr>
              <a:buSzPts val="2400"/>
              <a:buNone/>
              <a:defRPr sz="3200"/>
            </a:lvl7pPr>
            <a:lvl8pPr lvl="7" algn="l">
              <a:spcBef>
                <a:spcPts val="0"/>
              </a:spcBef>
              <a:spcAft>
                <a:spcPts val="0"/>
              </a:spcAft>
              <a:buClr>
                <a:schemeClr val="dk2"/>
              </a:buClr>
              <a:buSzPts val="2400"/>
              <a:buNone/>
              <a:defRPr sz="3200"/>
            </a:lvl8pPr>
            <a:lvl9pPr lvl="8" algn="l">
              <a:spcBef>
                <a:spcPts val="0"/>
              </a:spcBef>
              <a:spcAft>
                <a:spcPts val="0"/>
              </a:spcAft>
              <a:buClr>
                <a:schemeClr val="dk2"/>
              </a:buClr>
              <a:buSzPts val="2400"/>
              <a:buNone/>
              <a:defRPr sz="3200"/>
            </a:lvl9pPr>
          </a:lstStyle>
          <a:p>
            <a:endParaRPr/>
          </a:p>
        </p:txBody>
      </p:sp>
      <p:sp>
        <p:nvSpPr>
          <p:cNvPr id="114" name="Google Shape;114;p14"/>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lstStyle>
            <a:lvl1pPr marL="457200" lvl="0" indent="-304800" algn="l">
              <a:spcBef>
                <a:spcPts val="0"/>
              </a:spcBef>
              <a:spcAft>
                <a:spcPts val="0"/>
              </a:spcAft>
              <a:buSzPts val="1200"/>
              <a:buChar char="●"/>
              <a:defRPr sz="1600"/>
            </a:lvl1pPr>
            <a:lvl2pPr marL="914400" lvl="1" indent="-304800" algn="l">
              <a:spcBef>
                <a:spcPts val="2133"/>
              </a:spcBef>
              <a:spcAft>
                <a:spcPts val="0"/>
              </a:spcAft>
              <a:buSzPts val="1200"/>
              <a:buChar char="○"/>
              <a:defRPr sz="1600"/>
            </a:lvl2pPr>
            <a:lvl3pPr marL="1371600" lvl="2" indent="-304800" algn="l">
              <a:spcBef>
                <a:spcPts val="2133"/>
              </a:spcBef>
              <a:spcAft>
                <a:spcPts val="0"/>
              </a:spcAft>
              <a:buSzPts val="1200"/>
              <a:buChar char="■"/>
              <a:defRPr sz="1600"/>
            </a:lvl3pPr>
            <a:lvl4pPr marL="1828800" lvl="3" indent="-304800" algn="l">
              <a:spcBef>
                <a:spcPts val="2133"/>
              </a:spcBef>
              <a:spcAft>
                <a:spcPts val="0"/>
              </a:spcAft>
              <a:buSzPts val="1200"/>
              <a:buChar char="●"/>
              <a:defRPr sz="1600"/>
            </a:lvl4pPr>
            <a:lvl5pPr marL="2286000" lvl="4" indent="-304800" algn="l">
              <a:spcBef>
                <a:spcPts val="2133"/>
              </a:spcBef>
              <a:spcAft>
                <a:spcPts val="0"/>
              </a:spcAft>
              <a:buSzPts val="1200"/>
              <a:buChar char="○"/>
              <a:defRPr sz="1600"/>
            </a:lvl5pPr>
            <a:lvl6pPr marL="2743200" lvl="5" indent="-304800" algn="l">
              <a:spcBef>
                <a:spcPts val="2133"/>
              </a:spcBef>
              <a:spcAft>
                <a:spcPts val="0"/>
              </a:spcAft>
              <a:buSzPts val="1200"/>
              <a:buChar char="■"/>
              <a:defRPr sz="1600"/>
            </a:lvl6pPr>
            <a:lvl7pPr marL="3200400" lvl="6" indent="-304800" algn="l">
              <a:spcBef>
                <a:spcPts val="2133"/>
              </a:spcBef>
              <a:spcAft>
                <a:spcPts val="0"/>
              </a:spcAft>
              <a:buSzPts val="1200"/>
              <a:buChar char="●"/>
              <a:defRPr sz="1600"/>
            </a:lvl7pPr>
            <a:lvl8pPr marL="3657600" lvl="7" indent="-304800" algn="l">
              <a:spcBef>
                <a:spcPts val="2133"/>
              </a:spcBef>
              <a:spcAft>
                <a:spcPts val="0"/>
              </a:spcAft>
              <a:buSzPts val="1200"/>
              <a:buChar char="○"/>
              <a:defRPr sz="1600"/>
            </a:lvl8pPr>
            <a:lvl9pPr marL="4114800" lvl="8" indent="-304800" algn="l">
              <a:spcBef>
                <a:spcPts val="2133"/>
              </a:spcBef>
              <a:spcAft>
                <a:spcPts val="2133"/>
              </a:spcAft>
              <a:buSzPts val="1200"/>
              <a:buChar char="■"/>
              <a:defRPr sz="1600"/>
            </a:lvl9pPr>
          </a:lstStyle>
          <a:p>
            <a:endParaRPr/>
          </a:p>
        </p:txBody>
      </p:sp>
      <p:sp>
        <p:nvSpPr>
          <p:cNvPr id="115" name="Google Shape;115;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heme" Target="../theme/theme2.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w="9525" cap="flat" cmpd="sng">
              <a:solidFill>
                <a:schemeClr val="dk1"/>
              </a:solidFill>
              <a:prstDash val="solid"/>
              <a:round/>
              <a:headEnd type="none" w="sm" len="sm"/>
              <a:tailEnd type="none" w="sm" len="sm"/>
            </a:ln>
          </p:spPr>
        </p:cxnSp>
        <p:cxnSp>
          <p:nvCxnSpPr>
            <p:cNvPr id="12" name="Google Shape;12;p1"/>
            <p:cNvCxnSpPr/>
            <p:nvPr/>
          </p:nvCxnSpPr>
          <p:spPr>
            <a:xfrm flipH="1">
              <a:off x="7425267" y="3681413"/>
              <a:ext cx="4763558" cy="3176587"/>
            </a:xfrm>
            <a:prstGeom prst="straightConnector1">
              <a:avLst/>
            </a:prstGeom>
            <a:noFill/>
            <a:ln w="9525" cap="flat" cmpd="sng">
              <a:solidFill>
                <a:schemeClr val="dk1"/>
              </a:solidFill>
              <a:prstDash val="solid"/>
              <a:round/>
              <a:headEnd type="none" w="sm" len="sm"/>
              <a:tailEnd type="none" w="sm" len="sm"/>
            </a:ln>
          </p:spPr>
        </p:cxnSp>
        <p:sp>
          <p:nvSpPr>
            <p:cNvPr id="13" name="Google Shape;13;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7" name="Google Shape;17;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 name="Google Shape;18;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2" name="Google Shape;22;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FEFEFE"/>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FEFEFE"/>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FEFEFE"/>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chemeClr val="l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grpSp>
        <p:nvGrpSpPr>
          <p:cNvPr id="58" name="Google Shape;58;p6"/>
          <p:cNvGrpSpPr/>
          <p:nvPr/>
        </p:nvGrpSpPr>
        <p:grpSpPr>
          <a:xfrm>
            <a:off x="0" y="-8467"/>
            <a:ext cx="12192000" cy="6866467"/>
            <a:chOff x="0" y="-8467"/>
            <a:chExt cx="12192000" cy="6866467"/>
          </a:xfrm>
        </p:grpSpPr>
        <p:cxnSp>
          <p:nvCxnSpPr>
            <p:cNvPr id="59" name="Google Shape;59;p6"/>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60" name="Google Shape;60;p6"/>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61" name="Google Shape;61;p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62" name="Google Shape;62;p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63" name="Google Shape;63;p6"/>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65" name="Google Shape;65;p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66" name="Google Shape;66;p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67" name="Google Shape;67;p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0" name="Google Shape;70;p6"/>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71" name="Google Shape;71;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2" name="Google Shape;72;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3" name="Google Shape;73;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6" r:id="rId21"/>
    <p:sldLayoutId id="214748367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g"/><Relationship Id="rId4" Type="http://schemas.openxmlformats.org/officeDocument/2006/relationships/image" Target="../media/image23.jpe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 Id="rId9" Type="http://schemas.openxmlformats.org/officeDocument/2006/relationships/image" Target="../media/image3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em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1"/>
        <p:cNvGrpSpPr/>
        <p:nvPr/>
      </p:nvGrpSpPr>
      <p:grpSpPr>
        <a:xfrm>
          <a:off x="0" y="0"/>
          <a:ext cx="0" cy="0"/>
          <a:chOff x="0" y="0"/>
          <a:chExt cx="0" cy="0"/>
        </a:xfrm>
      </p:grpSpPr>
      <p:sp>
        <p:nvSpPr>
          <p:cNvPr id="212" name="Google Shape;212;p29"/>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grpSp>
        <p:nvGrpSpPr>
          <p:cNvPr id="213" name="Google Shape;213;p29"/>
          <p:cNvGrpSpPr/>
          <p:nvPr/>
        </p:nvGrpSpPr>
        <p:grpSpPr>
          <a:xfrm>
            <a:off x="0" y="-8467"/>
            <a:ext cx="12192000" cy="6866467"/>
            <a:chOff x="0" y="-8467"/>
            <a:chExt cx="12192000" cy="6866467"/>
          </a:xfrm>
        </p:grpSpPr>
        <p:cxnSp>
          <p:nvCxnSpPr>
            <p:cNvPr id="214" name="Google Shape;214;p29"/>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215" name="Google Shape;215;p29"/>
            <p:cNvCxnSpPr/>
            <p:nvPr/>
          </p:nvCxnSpPr>
          <p:spPr>
            <a:xfrm flipH="1">
              <a:off x="7425267" y="3681413"/>
              <a:ext cx="4763558" cy="3176587"/>
            </a:xfrm>
            <a:prstGeom prst="straightConnector1">
              <a:avLst/>
            </a:prstGeom>
            <a:noFill/>
            <a:ln w="9525" cap="flat" cmpd="sng">
              <a:solidFill>
                <a:schemeClr val="dk1">
                  <a:alpha val="80000"/>
                </a:schemeClr>
              </a:solidFill>
              <a:prstDash val="solid"/>
              <a:round/>
              <a:headEnd type="none" w="sm" len="sm"/>
              <a:tailEnd type="none" w="sm" len="sm"/>
            </a:ln>
          </p:spPr>
        </p:cxnSp>
        <p:sp>
          <p:nvSpPr>
            <p:cNvPr id="216" name="Google Shape;216;p2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17" name="Google Shape;217;p2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18" name="Google Shape;218;p2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20" name="Google Shape;220;p2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21" name="Google Shape;221;p2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2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r>
              <a:rPr lang="en-US">
                <a:solidFill>
                  <a:schemeClr val="lt1"/>
                </a:solidFill>
              </a:rPr>
              <a:t>DM201</a:t>
            </a:r>
            <a:endParaRPr/>
          </a:p>
        </p:txBody>
      </p:sp>
      <p:sp>
        <p:nvSpPr>
          <p:cNvPr id="224" name="Google Shape;224;p2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n-US"/>
              <a:t>Integrated Marketing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66" name="Google Shape;366;p39"/>
          <p:cNvSpPr txBox="1">
            <a:spLocks noGrp="1"/>
          </p:cNvSpPr>
          <p:nvPr>
            <p:ph type="title"/>
          </p:nvPr>
        </p:nvSpPr>
        <p:spPr>
          <a:xfrm>
            <a:off x="652481" y="1382486"/>
            <a:ext cx="3547581" cy="409302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4400"/>
              <a:buFont typeface="Trebuchet MS"/>
              <a:buNone/>
            </a:pPr>
            <a:r>
              <a:rPr lang="en-US" sz="4400" dirty="0"/>
              <a:t>Channel Strengths</a:t>
            </a:r>
            <a:endParaRPr dirty="0"/>
          </a:p>
        </p:txBody>
      </p:sp>
      <p:grpSp>
        <p:nvGrpSpPr>
          <p:cNvPr id="367" name="Google Shape;367;p39"/>
          <p:cNvGrpSpPr/>
          <p:nvPr/>
        </p:nvGrpSpPr>
        <p:grpSpPr>
          <a:xfrm>
            <a:off x="1329267" y="-8467"/>
            <a:ext cx="4766733" cy="6866467"/>
            <a:chOff x="7425267" y="-8467"/>
            <a:chExt cx="4766733" cy="6866467"/>
          </a:xfrm>
        </p:grpSpPr>
        <p:cxnSp>
          <p:nvCxnSpPr>
            <p:cNvPr id="368" name="Google Shape;368;p39"/>
            <p:cNvCxnSpPr/>
            <p:nvPr/>
          </p:nvCxnSpPr>
          <p:spPr>
            <a:xfrm>
              <a:off x="9371012" y="0"/>
              <a:ext cx="1219200" cy="6858000"/>
            </a:xfrm>
            <a:prstGeom prst="straightConnector1">
              <a:avLst/>
            </a:prstGeom>
            <a:noFill/>
            <a:ln w="9525" cap="flat" cmpd="sng">
              <a:solidFill>
                <a:srgbClr val="BFBFBF">
                  <a:alpha val="74901"/>
                </a:srgbClr>
              </a:solidFill>
              <a:prstDash val="solid"/>
              <a:round/>
              <a:headEnd type="none" w="sm" len="sm"/>
              <a:tailEnd type="none" w="sm" len="sm"/>
            </a:ln>
          </p:spPr>
        </p:cxnSp>
        <p:cxnSp>
          <p:nvCxnSpPr>
            <p:cNvPr id="369" name="Google Shape;369;p39"/>
            <p:cNvCxnSpPr/>
            <p:nvPr/>
          </p:nvCxnSpPr>
          <p:spPr>
            <a:xfrm flipH="1">
              <a:off x="7425267" y="3681413"/>
              <a:ext cx="4763558" cy="3176587"/>
            </a:xfrm>
            <a:prstGeom prst="straightConnector1">
              <a:avLst/>
            </a:prstGeom>
            <a:noFill/>
            <a:ln w="9525" cap="flat" cmpd="sng">
              <a:solidFill>
                <a:srgbClr val="BFBFBF">
                  <a:alpha val="80000"/>
                </a:srgbClr>
              </a:solidFill>
              <a:prstDash val="solid"/>
              <a:round/>
              <a:headEnd type="none" w="sm" len="sm"/>
              <a:tailEnd type="none" w="sm" len="sm"/>
            </a:ln>
          </p:spPr>
        </p:cxnSp>
        <p:sp>
          <p:nvSpPr>
            <p:cNvPr id="370" name="Google Shape;370;p3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71" name="Google Shape;371;p3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72" name="Google Shape;372;p3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74" name="Google Shape;374;p3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75" name="Google Shape;375;p3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76" name="Google Shape;376;p3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39"/>
          <p:cNvSpPr/>
          <p:nvPr/>
        </p:nvSpPr>
        <p:spPr>
          <a:xfrm>
            <a:off x="5977719" y="0"/>
            <a:ext cx="6214281"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78" name="Google Shape;378;p39"/>
          <p:cNvGrpSpPr/>
          <p:nvPr/>
        </p:nvGrpSpPr>
        <p:grpSpPr>
          <a:xfrm>
            <a:off x="4916553" y="946173"/>
            <a:ext cx="6628804" cy="4976359"/>
            <a:chOff x="0" y="1610"/>
            <a:chExt cx="6628804" cy="4976359"/>
          </a:xfrm>
        </p:grpSpPr>
        <p:sp>
          <p:nvSpPr>
            <p:cNvPr id="379" name="Google Shape;379;p39"/>
            <p:cNvSpPr/>
            <p:nvPr/>
          </p:nvSpPr>
          <p:spPr>
            <a:xfrm>
              <a:off x="0" y="1610"/>
              <a:ext cx="6628804" cy="686394"/>
            </a:xfrm>
            <a:prstGeom prst="roundRect">
              <a:avLst>
                <a:gd name="adj" fmla="val 10000"/>
              </a:avLst>
            </a:prstGeom>
            <a:solidFill>
              <a:srgbClr val="52A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p:cNvSpPr/>
            <p:nvPr/>
          </p:nvSpPr>
          <p:spPr>
            <a:xfrm>
              <a:off x="207634" y="156049"/>
              <a:ext cx="377516" cy="37751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9"/>
            <p:cNvSpPr/>
            <p:nvPr/>
          </p:nvSpPr>
          <p:spPr>
            <a:xfrm>
              <a:off x="792785" y="1610"/>
              <a:ext cx="5836018" cy="6863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9"/>
            <p:cNvSpPr txBox="1"/>
            <p:nvPr/>
          </p:nvSpPr>
          <p:spPr>
            <a:xfrm>
              <a:off x="792785" y="1610"/>
              <a:ext cx="5836018" cy="686394"/>
            </a:xfrm>
            <a:prstGeom prst="rect">
              <a:avLst/>
            </a:prstGeom>
            <a:noFill/>
            <a:ln>
              <a:noFill/>
            </a:ln>
          </p:spPr>
          <p:txBody>
            <a:bodyPr spcFirstLastPara="1" wrap="square" lIns="72625" tIns="72625" rIns="72625" bIns="726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dirty="0">
                  <a:solidFill>
                    <a:schemeClr val="dk1"/>
                  </a:solidFill>
                  <a:latin typeface="Trebuchet MS"/>
                  <a:ea typeface="Trebuchet MS"/>
                  <a:cs typeface="Trebuchet MS"/>
                  <a:sym typeface="Trebuchet MS"/>
                </a:rPr>
                <a:t>Website – where you have the most control over your brand</a:t>
              </a:r>
              <a:endParaRPr dirty="0"/>
            </a:p>
          </p:txBody>
        </p:sp>
        <p:sp>
          <p:nvSpPr>
            <p:cNvPr id="383" name="Google Shape;383;p39"/>
            <p:cNvSpPr/>
            <p:nvPr/>
          </p:nvSpPr>
          <p:spPr>
            <a:xfrm>
              <a:off x="0" y="859603"/>
              <a:ext cx="6628804" cy="686394"/>
            </a:xfrm>
            <a:prstGeom prst="roundRect">
              <a:avLst>
                <a:gd name="adj" fmla="val 10000"/>
              </a:avLst>
            </a:prstGeom>
            <a:solidFill>
              <a:srgbClr val="E4B9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p:nvPr/>
          </p:nvSpPr>
          <p:spPr>
            <a:xfrm>
              <a:off x="207634" y="1014042"/>
              <a:ext cx="377516" cy="37751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792785" y="859603"/>
              <a:ext cx="5836018" cy="6863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txBox="1"/>
            <p:nvPr/>
          </p:nvSpPr>
          <p:spPr>
            <a:xfrm>
              <a:off x="792785" y="859603"/>
              <a:ext cx="5836018" cy="686394"/>
            </a:xfrm>
            <a:prstGeom prst="rect">
              <a:avLst/>
            </a:prstGeom>
            <a:noFill/>
            <a:ln>
              <a:noFill/>
            </a:ln>
          </p:spPr>
          <p:txBody>
            <a:bodyPr spcFirstLastPara="1" wrap="square" lIns="72625" tIns="72625" rIns="72625" bIns="726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dirty="0">
                  <a:solidFill>
                    <a:schemeClr val="dk1"/>
                  </a:solidFill>
                  <a:latin typeface="Trebuchet MS"/>
                  <a:ea typeface="Trebuchet MS"/>
                  <a:cs typeface="Trebuchet MS"/>
                  <a:sym typeface="Trebuchet MS"/>
                </a:rPr>
                <a:t>Email – where you’ll drive strong revenue online</a:t>
              </a:r>
              <a:endParaRPr dirty="0"/>
            </a:p>
          </p:txBody>
        </p:sp>
        <p:sp>
          <p:nvSpPr>
            <p:cNvPr id="387" name="Google Shape;387;p39"/>
            <p:cNvSpPr/>
            <p:nvPr/>
          </p:nvSpPr>
          <p:spPr>
            <a:xfrm>
              <a:off x="0" y="1717596"/>
              <a:ext cx="6628804" cy="686394"/>
            </a:xfrm>
            <a:prstGeom prst="roundRect">
              <a:avLst>
                <a:gd name="adj" fmla="val 10000"/>
              </a:avLst>
            </a:prstGeom>
            <a:solidFill>
              <a:srgbClr val="E76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207634" y="1872035"/>
              <a:ext cx="377516" cy="37751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792785" y="1717596"/>
              <a:ext cx="5836018" cy="6863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9"/>
            <p:cNvSpPr txBox="1"/>
            <p:nvPr/>
          </p:nvSpPr>
          <p:spPr>
            <a:xfrm>
              <a:off x="792785" y="1717596"/>
              <a:ext cx="5836018" cy="686394"/>
            </a:xfrm>
            <a:prstGeom prst="rect">
              <a:avLst/>
            </a:prstGeom>
            <a:noFill/>
            <a:ln>
              <a:noFill/>
            </a:ln>
          </p:spPr>
          <p:txBody>
            <a:bodyPr spcFirstLastPara="1" wrap="square" lIns="72625" tIns="72625" rIns="72625" bIns="726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a:solidFill>
                    <a:schemeClr val="dk1"/>
                  </a:solidFill>
                  <a:latin typeface="Trebuchet MS"/>
                  <a:ea typeface="Trebuchet MS"/>
                  <a:cs typeface="Trebuchet MS"/>
                  <a:sym typeface="Trebuchet MS"/>
                </a:rPr>
                <a:t>Facebook – where you’ll find new donors and volunteers</a:t>
              </a:r>
              <a:endParaRPr/>
            </a:p>
          </p:txBody>
        </p:sp>
        <p:sp>
          <p:nvSpPr>
            <p:cNvPr id="391" name="Google Shape;391;p39"/>
            <p:cNvSpPr/>
            <p:nvPr/>
          </p:nvSpPr>
          <p:spPr>
            <a:xfrm>
              <a:off x="0" y="2575589"/>
              <a:ext cx="6628804" cy="686394"/>
            </a:xfrm>
            <a:prstGeom prst="roundRect">
              <a:avLst>
                <a:gd name="adj" fmla="val 10000"/>
              </a:avLst>
            </a:prstGeom>
            <a:solidFill>
              <a:srgbClr val="C42D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9"/>
            <p:cNvSpPr/>
            <p:nvPr/>
          </p:nvSpPr>
          <p:spPr>
            <a:xfrm>
              <a:off x="207634" y="2730028"/>
              <a:ext cx="377516" cy="37751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9"/>
            <p:cNvSpPr/>
            <p:nvPr/>
          </p:nvSpPr>
          <p:spPr>
            <a:xfrm>
              <a:off x="792785" y="2575589"/>
              <a:ext cx="5836018" cy="6863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9"/>
            <p:cNvSpPr txBox="1"/>
            <p:nvPr/>
          </p:nvSpPr>
          <p:spPr>
            <a:xfrm>
              <a:off x="792785" y="2575589"/>
              <a:ext cx="5836018" cy="686394"/>
            </a:xfrm>
            <a:prstGeom prst="rect">
              <a:avLst/>
            </a:prstGeom>
            <a:noFill/>
            <a:ln>
              <a:noFill/>
            </a:ln>
          </p:spPr>
          <p:txBody>
            <a:bodyPr spcFirstLastPara="1" wrap="square" lIns="72625" tIns="72625" rIns="72625" bIns="726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dirty="0">
                  <a:solidFill>
                    <a:schemeClr val="dk1"/>
                  </a:solidFill>
                  <a:latin typeface="Trebuchet MS"/>
                  <a:ea typeface="Trebuchet MS"/>
                  <a:cs typeface="Trebuchet MS"/>
                  <a:sym typeface="Trebuchet MS"/>
                </a:rPr>
                <a:t>Display Advertising – think of it like a billboard for brand recall</a:t>
              </a:r>
              <a:endParaRPr dirty="0"/>
            </a:p>
          </p:txBody>
        </p:sp>
        <p:sp>
          <p:nvSpPr>
            <p:cNvPr id="395" name="Google Shape;395;p39"/>
            <p:cNvSpPr/>
            <p:nvPr/>
          </p:nvSpPr>
          <p:spPr>
            <a:xfrm>
              <a:off x="0" y="3433582"/>
              <a:ext cx="6628804" cy="686394"/>
            </a:xfrm>
            <a:prstGeom prst="roundRect">
              <a:avLst>
                <a:gd name="adj" fmla="val 1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9"/>
            <p:cNvSpPr/>
            <p:nvPr/>
          </p:nvSpPr>
          <p:spPr>
            <a:xfrm>
              <a:off x="207634" y="3588021"/>
              <a:ext cx="377516" cy="377516"/>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9"/>
            <p:cNvSpPr/>
            <p:nvPr/>
          </p:nvSpPr>
          <p:spPr>
            <a:xfrm>
              <a:off x="792785" y="3433582"/>
              <a:ext cx="5836018" cy="6863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txBox="1"/>
            <p:nvPr/>
          </p:nvSpPr>
          <p:spPr>
            <a:xfrm>
              <a:off x="792785" y="3433582"/>
              <a:ext cx="5836018" cy="686394"/>
            </a:xfrm>
            <a:prstGeom prst="rect">
              <a:avLst/>
            </a:prstGeom>
            <a:noFill/>
            <a:ln>
              <a:noFill/>
            </a:ln>
          </p:spPr>
          <p:txBody>
            <a:bodyPr spcFirstLastPara="1" wrap="square" lIns="72625" tIns="72625" rIns="72625" bIns="726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dirty="0">
                  <a:solidFill>
                    <a:schemeClr val="dk1"/>
                  </a:solidFill>
                  <a:latin typeface="Trebuchet MS"/>
                  <a:ea typeface="Trebuchet MS"/>
                  <a:cs typeface="Trebuchet MS"/>
                  <a:sym typeface="Trebuchet MS"/>
                </a:rPr>
                <a:t>Search Advertising – how most people will find you</a:t>
              </a:r>
              <a:endParaRPr dirty="0"/>
            </a:p>
          </p:txBody>
        </p:sp>
        <p:sp>
          <p:nvSpPr>
            <p:cNvPr id="399" name="Google Shape;399;p39"/>
            <p:cNvSpPr/>
            <p:nvPr/>
          </p:nvSpPr>
          <p:spPr>
            <a:xfrm>
              <a:off x="0" y="4291575"/>
              <a:ext cx="6628804" cy="686394"/>
            </a:xfrm>
            <a:prstGeom prst="roundRect">
              <a:avLst>
                <a:gd name="adj" fmla="val 10000"/>
              </a:avLst>
            </a:prstGeom>
            <a:solidFill>
              <a:srgbClr val="52A0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a:off x="207634" y="4446014"/>
              <a:ext cx="377516" cy="37751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a:off x="792785" y="4291575"/>
              <a:ext cx="5836018" cy="6863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txBox="1"/>
            <p:nvPr/>
          </p:nvSpPr>
          <p:spPr>
            <a:xfrm>
              <a:off x="792785" y="4291575"/>
              <a:ext cx="5836018" cy="686394"/>
            </a:xfrm>
            <a:prstGeom prst="rect">
              <a:avLst/>
            </a:prstGeom>
            <a:noFill/>
            <a:ln>
              <a:noFill/>
            </a:ln>
          </p:spPr>
          <p:txBody>
            <a:bodyPr spcFirstLastPara="1" wrap="square" lIns="72625" tIns="72625" rIns="72625" bIns="72625"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n-US" sz="1900" dirty="0">
                  <a:solidFill>
                    <a:schemeClr val="dk1"/>
                  </a:solidFill>
                  <a:latin typeface="Trebuchet MS"/>
                  <a:ea typeface="Trebuchet MS"/>
                  <a:cs typeface="Trebuchet MS"/>
                  <a:sym typeface="Trebuchet MS"/>
                </a:rPr>
                <a:t>Mail – it’s not dead – still where the majority of donations come from	</a:t>
              </a:r>
              <a:endParaRPr dirty="0"/>
            </a:p>
          </p:txBody>
        </p:sp>
      </p:grpSp>
    </p:spTree>
    <p:extLst>
      <p:ext uri="{BB962C8B-B14F-4D97-AF65-F5344CB8AC3E}">
        <p14:creationId xmlns:p14="http://schemas.microsoft.com/office/powerpoint/2010/main" val="2630615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6"/>
          <p:cNvSpPr txBox="1">
            <a:spLocks noGrp="1"/>
          </p:cNvSpPr>
          <p:nvPr>
            <p:ph type="title"/>
          </p:nvPr>
        </p:nvSpPr>
        <p:spPr>
          <a:xfrm>
            <a:off x="103163" y="140647"/>
            <a:ext cx="10427391" cy="13255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Today’s Consumer Journey is Fragmented</a:t>
            </a:r>
            <a:endParaRPr/>
          </a:p>
        </p:txBody>
      </p:sp>
      <p:sp>
        <p:nvSpPr>
          <p:cNvPr id="513" name="Google Shape;513;p46"/>
          <p:cNvSpPr/>
          <p:nvPr/>
        </p:nvSpPr>
        <p:spPr>
          <a:xfrm>
            <a:off x="2811747" y="1928802"/>
            <a:ext cx="0" cy="3804439"/>
          </a:xfrm>
          <a:custGeom>
            <a:avLst/>
            <a:gdLst/>
            <a:ahLst/>
            <a:cxnLst/>
            <a:rect l="l" t="t" r="r" b="b"/>
            <a:pathLst>
              <a:path w="120000" h="6273800" extrusionOk="0">
                <a:moveTo>
                  <a:pt x="0" y="6273477"/>
                </a:moveTo>
                <a:lnTo>
                  <a:pt x="0" y="0"/>
                </a:lnTo>
              </a:path>
            </a:pathLst>
          </a:custGeom>
          <a:noFill/>
          <a:ln w="20925" cap="flat" cmpd="sng">
            <a:solidFill>
              <a:srgbClr val="A6AAA9"/>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14" name="Google Shape;514;p46"/>
          <p:cNvSpPr/>
          <p:nvPr/>
        </p:nvSpPr>
        <p:spPr>
          <a:xfrm>
            <a:off x="4766457" y="1928802"/>
            <a:ext cx="0" cy="3804439"/>
          </a:xfrm>
          <a:custGeom>
            <a:avLst/>
            <a:gdLst/>
            <a:ahLst/>
            <a:cxnLst/>
            <a:rect l="l" t="t" r="r" b="b"/>
            <a:pathLst>
              <a:path w="120000" h="6273800" extrusionOk="0">
                <a:moveTo>
                  <a:pt x="0" y="6273477"/>
                </a:moveTo>
                <a:lnTo>
                  <a:pt x="0" y="0"/>
                </a:lnTo>
              </a:path>
            </a:pathLst>
          </a:custGeom>
          <a:noFill/>
          <a:ln w="20925" cap="flat" cmpd="sng">
            <a:solidFill>
              <a:srgbClr val="A6AAA9"/>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15" name="Google Shape;515;p46"/>
          <p:cNvSpPr/>
          <p:nvPr/>
        </p:nvSpPr>
        <p:spPr>
          <a:xfrm>
            <a:off x="6721171" y="1928802"/>
            <a:ext cx="0" cy="3804439"/>
          </a:xfrm>
          <a:custGeom>
            <a:avLst/>
            <a:gdLst/>
            <a:ahLst/>
            <a:cxnLst/>
            <a:rect l="l" t="t" r="r" b="b"/>
            <a:pathLst>
              <a:path w="120000" h="6273800" extrusionOk="0">
                <a:moveTo>
                  <a:pt x="0" y="6273477"/>
                </a:moveTo>
                <a:lnTo>
                  <a:pt x="0" y="0"/>
                </a:lnTo>
              </a:path>
            </a:pathLst>
          </a:custGeom>
          <a:noFill/>
          <a:ln w="20925" cap="flat" cmpd="sng">
            <a:solidFill>
              <a:srgbClr val="A6AAA9"/>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16" name="Google Shape;516;p46"/>
          <p:cNvSpPr/>
          <p:nvPr/>
        </p:nvSpPr>
        <p:spPr>
          <a:xfrm>
            <a:off x="8675880" y="1928802"/>
            <a:ext cx="0" cy="3804439"/>
          </a:xfrm>
          <a:custGeom>
            <a:avLst/>
            <a:gdLst/>
            <a:ahLst/>
            <a:cxnLst/>
            <a:rect l="l" t="t" r="r" b="b"/>
            <a:pathLst>
              <a:path w="120000" h="6273800" extrusionOk="0">
                <a:moveTo>
                  <a:pt x="0" y="6273477"/>
                </a:moveTo>
                <a:lnTo>
                  <a:pt x="0" y="0"/>
                </a:lnTo>
              </a:path>
            </a:pathLst>
          </a:custGeom>
          <a:noFill/>
          <a:ln w="20925" cap="flat" cmpd="sng">
            <a:solidFill>
              <a:srgbClr val="A6AAA9"/>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17" name="Google Shape;517;p46"/>
          <p:cNvSpPr/>
          <p:nvPr/>
        </p:nvSpPr>
        <p:spPr>
          <a:xfrm>
            <a:off x="10630591" y="1928802"/>
            <a:ext cx="0" cy="3804439"/>
          </a:xfrm>
          <a:custGeom>
            <a:avLst/>
            <a:gdLst/>
            <a:ahLst/>
            <a:cxnLst/>
            <a:rect l="l" t="t" r="r" b="b"/>
            <a:pathLst>
              <a:path w="120000" h="6273800" extrusionOk="0">
                <a:moveTo>
                  <a:pt x="0" y="6273477"/>
                </a:moveTo>
                <a:lnTo>
                  <a:pt x="0" y="0"/>
                </a:lnTo>
              </a:path>
            </a:pathLst>
          </a:custGeom>
          <a:noFill/>
          <a:ln w="20925" cap="flat" cmpd="sng">
            <a:solidFill>
              <a:srgbClr val="A6AAA9"/>
            </a:solidFill>
            <a:prstDash val="dash"/>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18" name="Google Shape;518;p46"/>
          <p:cNvSpPr/>
          <p:nvPr/>
        </p:nvSpPr>
        <p:spPr>
          <a:xfrm>
            <a:off x="2659833" y="2494057"/>
            <a:ext cx="304201" cy="304201"/>
          </a:xfrm>
          <a:custGeom>
            <a:avLst/>
            <a:gdLst/>
            <a:ahLst/>
            <a:cxnLst/>
            <a:rect l="l" t="t" r="r" b="b"/>
            <a:pathLst>
              <a:path w="501650" h="501650" extrusionOk="0">
                <a:moveTo>
                  <a:pt x="271944" y="0"/>
                </a:moveTo>
                <a:lnTo>
                  <a:pt x="229089" y="0"/>
                </a:lnTo>
                <a:lnTo>
                  <a:pt x="186736" y="7273"/>
                </a:lnTo>
                <a:lnTo>
                  <a:pt x="145889" y="21819"/>
                </a:lnTo>
                <a:lnTo>
                  <a:pt x="107553" y="43639"/>
                </a:lnTo>
                <a:lnTo>
                  <a:pt x="72732" y="72732"/>
                </a:lnTo>
                <a:lnTo>
                  <a:pt x="43639" y="107553"/>
                </a:lnTo>
                <a:lnTo>
                  <a:pt x="21819" y="145889"/>
                </a:lnTo>
                <a:lnTo>
                  <a:pt x="7273" y="186736"/>
                </a:lnTo>
                <a:lnTo>
                  <a:pt x="0" y="229089"/>
                </a:lnTo>
                <a:lnTo>
                  <a:pt x="0" y="271945"/>
                </a:lnTo>
                <a:lnTo>
                  <a:pt x="7273" y="314298"/>
                </a:lnTo>
                <a:lnTo>
                  <a:pt x="21819" y="355145"/>
                </a:lnTo>
                <a:lnTo>
                  <a:pt x="43639" y="393481"/>
                </a:lnTo>
                <a:lnTo>
                  <a:pt x="72732" y="428302"/>
                </a:lnTo>
                <a:lnTo>
                  <a:pt x="107553" y="457395"/>
                </a:lnTo>
                <a:lnTo>
                  <a:pt x="145889" y="479215"/>
                </a:lnTo>
                <a:lnTo>
                  <a:pt x="186736" y="493761"/>
                </a:lnTo>
                <a:lnTo>
                  <a:pt x="229089" y="501034"/>
                </a:lnTo>
                <a:lnTo>
                  <a:pt x="271944" y="501034"/>
                </a:lnTo>
                <a:lnTo>
                  <a:pt x="314297" y="493761"/>
                </a:lnTo>
                <a:lnTo>
                  <a:pt x="355144" y="479215"/>
                </a:lnTo>
                <a:lnTo>
                  <a:pt x="393481" y="457395"/>
                </a:lnTo>
                <a:lnTo>
                  <a:pt x="428302" y="428302"/>
                </a:lnTo>
                <a:lnTo>
                  <a:pt x="457395" y="393481"/>
                </a:lnTo>
                <a:lnTo>
                  <a:pt x="479214" y="355145"/>
                </a:lnTo>
                <a:lnTo>
                  <a:pt x="493761" y="314298"/>
                </a:lnTo>
                <a:lnTo>
                  <a:pt x="501034" y="271945"/>
                </a:lnTo>
                <a:lnTo>
                  <a:pt x="501034" y="229089"/>
                </a:lnTo>
                <a:lnTo>
                  <a:pt x="493761" y="186736"/>
                </a:lnTo>
                <a:lnTo>
                  <a:pt x="479214" y="145889"/>
                </a:lnTo>
                <a:lnTo>
                  <a:pt x="457395" y="107553"/>
                </a:lnTo>
                <a:lnTo>
                  <a:pt x="428302" y="72732"/>
                </a:lnTo>
                <a:lnTo>
                  <a:pt x="393481" y="43639"/>
                </a:lnTo>
                <a:lnTo>
                  <a:pt x="355144" y="21819"/>
                </a:lnTo>
                <a:lnTo>
                  <a:pt x="314297" y="7273"/>
                </a:lnTo>
                <a:lnTo>
                  <a:pt x="27194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19" name="Google Shape;519;p46"/>
          <p:cNvSpPr/>
          <p:nvPr/>
        </p:nvSpPr>
        <p:spPr>
          <a:xfrm>
            <a:off x="2659833" y="2494057"/>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0" name="Google Shape;520;p46"/>
          <p:cNvSpPr/>
          <p:nvPr/>
        </p:nvSpPr>
        <p:spPr>
          <a:xfrm>
            <a:off x="4614545" y="2494057"/>
            <a:ext cx="304201" cy="304201"/>
          </a:xfrm>
          <a:custGeom>
            <a:avLst/>
            <a:gdLst/>
            <a:ahLst/>
            <a:cxnLst/>
            <a:rect l="l" t="t" r="r" b="b"/>
            <a:pathLst>
              <a:path w="501650" h="501650" extrusionOk="0">
                <a:moveTo>
                  <a:pt x="271945" y="0"/>
                </a:moveTo>
                <a:lnTo>
                  <a:pt x="229089" y="0"/>
                </a:lnTo>
                <a:lnTo>
                  <a:pt x="186736" y="7273"/>
                </a:lnTo>
                <a:lnTo>
                  <a:pt x="145889" y="21819"/>
                </a:lnTo>
                <a:lnTo>
                  <a:pt x="107553" y="43639"/>
                </a:lnTo>
                <a:lnTo>
                  <a:pt x="72732" y="72732"/>
                </a:lnTo>
                <a:lnTo>
                  <a:pt x="43639" y="107553"/>
                </a:lnTo>
                <a:lnTo>
                  <a:pt x="21819" y="145889"/>
                </a:lnTo>
                <a:lnTo>
                  <a:pt x="7273" y="186736"/>
                </a:lnTo>
                <a:lnTo>
                  <a:pt x="0" y="229089"/>
                </a:lnTo>
                <a:lnTo>
                  <a:pt x="0" y="271945"/>
                </a:lnTo>
                <a:lnTo>
                  <a:pt x="7273" y="314298"/>
                </a:lnTo>
                <a:lnTo>
                  <a:pt x="21819" y="355145"/>
                </a:lnTo>
                <a:lnTo>
                  <a:pt x="43639" y="393481"/>
                </a:lnTo>
                <a:lnTo>
                  <a:pt x="72732" y="428302"/>
                </a:lnTo>
                <a:lnTo>
                  <a:pt x="107553" y="457395"/>
                </a:lnTo>
                <a:lnTo>
                  <a:pt x="145889" y="479215"/>
                </a:lnTo>
                <a:lnTo>
                  <a:pt x="186736" y="493761"/>
                </a:lnTo>
                <a:lnTo>
                  <a:pt x="229089" y="501034"/>
                </a:lnTo>
                <a:lnTo>
                  <a:pt x="271945" y="501034"/>
                </a:lnTo>
                <a:lnTo>
                  <a:pt x="314298" y="493761"/>
                </a:lnTo>
                <a:lnTo>
                  <a:pt x="355145" y="479215"/>
                </a:lnTo>
                <a:lnTo>
                  <a:pt x="393481" y="457395"/>
                </a:lnTo>
                <a:lnTo>
                  <a:pt x="428302" y="428302"/>
                </a:lnTo>
                <a:lnTo>
                  <a:pt x="457395" y="393481"/>
                </a:lnTo>
                <a:lnTo>
                  <a:pt x="479215" y="355145"/>
                </a:lnTo>
                <a:lnTo>
                  <a:pt x="493761" y="314298"/>
                </a:lnTo>
                <a:lnTo>
                  <a:pt x="501034" y="271945"/>
                </a:lnTo>
                <a:lnTo>
                  <a:pt x="501034" y="229089"/>
                </a:lnTo>
                <a:lnTo>
                  <a:pt x="493761" y="186736"/>
                </a:lnTo>
                <a:lnTo>
                  <a:pt x="479215" y="145889"/>
                </a:lnTo>
                <a:lnTo>
                  <a:pt x="457395" y="107553"/>
                </a:lnTo>
                <a:lnTo>
                  <a:pt x="428302" y="72732"/>
                </a:lnTo>
                <a:lnTo>
                  <a:pt x="393481" y="43639"/>
                </a:lnTo>
                <a:lnTo>
                  <a:pt x="355145" y="21819"/>
                </a:lnTo>
                <a:lnTo>
                  <a:pt x="314298" y="7273"/>
                </a:lnTo>
                <a:lnTo>
                  <a:pt x="271945"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1" name="Google Shape;521;p46"/>
          <p:cNvSpPr/>
          <p:nvPr/>
        </p:nvSpPr>
        <p:spPr>
          <a:xfrm>
            <a:off x="4614545" y="2494057"/>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2" name="Google Shape;522;p46"/>
          <p:cNvSpPr/>
          <p:nvPr/>
        </p:nvSpPr>
        <p:spPr>
          <a:xfrm>
            <a:off x="6569254" y="2494057"/>
            <a:ext cx="304201" cy="304201"/>
          </a:xfrm>
          <a:custGeom>
            <a:avLst/>
            <a:gdLst/>
            <a:ahLst/>
            <a:cxnLst/>
            <a:rect l="l" t="t" r="r" b="b"/>
            <a:pathLst>
              <a:path w="501650" h="501650" extrusionOk="0">
                <a:moveTo>
                  <a:pt x="271946" y="0"/>
                </a:moveTo>
                <a:lnTo>
                  <a:pt x="229091" y="0"/>
                </a:lnTo>
                <a:lnTo>
                  <a:pt x="186739" y="7273"/>
                </a:lnTo>
                <a:lnTo>
                  <a:pt x="145893" y="21819"/>
                </a:lnTo>
                <a:lnTo>
                  <a:pt x="107558" y="43639"/>
                </a:lnTo>
                <a:lnTo>
                  <a:pt x="72737" y="72732"/>
                </a:lnTo>
                <a:lnTo>
                  <a:pt x="43642" y="107553"/>
                </a:lnTo>
                <a:lnTo>
                  <a:pt x="21821" y="145889"/>
                </a:lnTo>
                <a:lnTo>
                  <a:pt x="7273" y="186736"/>
                </a:lnTo>
                <a:lnTo>
                  <a:pt x="0" y="229089"/>
                </a:lnTo>
                <a:lnTo>
                  <a:pt x="0" y="271945"/>
                </a:lnTo>
                <a:lnTo>
                  <a:pt x="7273" y="314298"/>
                </a:lnTo>
                <a:lnTo>
                  <a:pt x="21821" y="355145"/>
                </a:lnTo>
                <a:lnTo>
                  <a:pt x="43642" y="393481"/>
                </a:lnTo>
                <a:lnTo>
                  <a:pt x="72737" y="428302"/>
                </a:lnTo>
                <a:lnTo>
                  <a:pt x="107558" y="457395"/>
                </a:lnTo>
                <a:lnTo>
                  <a:pt x="145893" y="479215"/>
                </a:lnTo>
                <a:lnTo>
                  <a:pt x="186739" y="493761"/>
                </a:lnTo>
                <a:lnTo>
                  <a:pt x="229091" y="501034"/>
                </a:lnTo>
                <a:lnTo>
                  <a:pt x="271946" y="501034"/>
                </a:lnTo>
                <a:lnTo>
                  <a:pt x="314299" y="493761"/>
                </a:lnTo>
                <a:lnTo>
                  <a:pt x="355146" y="479215"/>
                </a:lnTo>
                <a:lnTo>
                  <a:pt x="393484" y="457395"/>
                </a:lnTo>
                <a:lnTo>
                  <a:pt x="428308" y="428302"/>
                </a:lnTo>
                <a:lnTo>
                  <a:pt x="457400" y="393481"/>
                </a:lnTo>
                <a:lnTo>
                  <a:pt x="479219" y="355145"/>
                </a:lnTo>
                <a:lnTo>
                  <a:pt x="493765" y="314298"/>
                </a:lnTo>
                <a:lnTo>
                  <a:pt x="501038" y="271945"/>
                </a:lnTo>
                <a:lnTo>
                  <a:pt x="501038" y="229089"/>
                </a:lnTo>
                <a:lnTo>
                  <a:pt x="493765" y="186736"/>
                </a:lnTo>
                <a:lnTo>
                  <a:pt x="479219" y="145889"/>
                </a:lnTo>
                <a:lnTo>
                  <a:pt x="457400" y="107553"/>
                </a:lnTo>
                <a:lnTo>
                  <a:pt x="428308" y="72732"/>
                </a:lnTo>
                <a:lnTo>
                  <a:pt x="393484" y="43639"/>
                </a:lnTo>
                <a:lnTo>
                  <a:pt x="355146" y="21819"/>
                </a:lnTo>
                <a:lnTo>
                  <a:pt x="314299" y="7273"/>
                </a:lnTo>
                <a:lnTo>
                  <a:pt x="27194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3" name="Google Shape;523;p46"/>
          <p:cNvSpPr/>
          <p:nvPr/>
        </p:nvSpPr>
        <p:spPr>
          <a:xfrm>
            <a:off x="6569257" y="2494057"/>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4" name="Google Shape;524;p46"/>
          <p:cNvSpPr/>
          <p:nvPr/>
        </p:nvSpPr>
        <p:spPr>
          <a:xfrm>
            <a:off x="10491378" y="2494057"/>
            <a:ext cx="304201" cy="304201"/>
          </a:xfrm>
          <a:custGeom>
            <a:avLst/>
            <a:gdLst/>
            <a:ahLst/>
            <a:cxnLst/>
            <a:rect l="l" t="t" r="r" b="b"/>
            <a:pathLst>
              <a:path w="501650" h="501650" extrusionOk="0">
                <a:moveTo>
                  <a:pt x="271942" y="0"/>
                </a:moveTo>
                <a:lnTo>
                  <a:pt x="229087" y="0"/>
                </a:lnTo>
                <a:lnTo>
                  <a:pt x="186733" y="7273"/>
                </a:lnTo>
                <a:lnTo>
                  <a:pt x="145886" y="21819"/>
                </a:lnTo>
                <a:lnTo>
                  <a:pt x="107550" y="43639"/>
                </a:lnTo>
                <a:lnTo>
                  <a:pt x="72729" y="72732"/>
                </a:lnTo>
                <a:lnTo>
                  <a:pt x="43637" y="107553"/>
                </a:lnTo>
                <a:lnTo>
                  <a:pt x="21818" y="145889"/>
                </a:lnTo>
                <a:lnTo>
                  <a:pt x="7272" y="186736"/>
                </a:lnTo>
                <a:lnTo>
                  <a:pt x="0" y="229089"/>
                </a:lnTo>
                <a:lnTo>
                  <a:pt x="0" y="271945"/>
                </a:lnTo>
                <a:lnTo>
                  <a:pt x="7272" y="314298"/>
                </a:lnTo>
                <a:lnTo>
                  <a:pt x="21818" y="355145"/>
                </a:lnTo>
                <a:lnTo>
                  <a:pt x="43637" y="393481"/>
                </a:lnTo>
                <a:lnTo>
                  <a:pt x="72729" y="428302"/>
                </a:lnTo>
                <a:lnTo>
                  <a:pt x="107550" y="457395"/>
                </a:lnTo>
                <a:lnTo>
                  <a:pt x="145886" y="479215"/>
                </a:lnTo>
                <a:lnTo>
                  <a:pt x="186733" y="493761"/>
                </a:lnTo>
                <a:lnTo>
                  <a:pt x="229087" y="501034"/>
                </a:lnTo>
                <a:lnTo>
                  <a:pt x="271942" y="501034"/>
                </a:lnTo>
                <a:lnTo>
                  <a:pt x="314296" y="493761"/>
                </a:lnTo>
                <a:lnTo>
                  <a:pt x="355143" y="479215"/>
                </a:lnTo>
                <a:lnTo>
                  <a:pt x="393479" y="457395"/>
                </a:lnTo>
                <a:lnTo>
                  <a:pt x="428300" y="428302"/>
                </a:lnTo>
                <a:lnTo>
                  <a:pt x="457392" y="393481"/>
                </a:lnTo>
                <a:lnTo>
                  <a:pt x="479211" y="355145"/>
                </a:lnTo>
                <a:lnTo>
                  <a:pt x="493757" y="314298"/>
                </a:lnTo>
                <a:lnTo>
                  <a:pt x="501030" y="271945"/>
                </a:lnTo>
                <a:lnTo>
                  <a:pt x="501030" y="229089"/>
                </a:lnTo>
                <a:lnTo>
                  <a:pt x="493757" y="186736"/>
                </a:lnTo>
                <a:lnTo>
                  <a:pt x="479211" y="145889"/>
                </a:lnTo>
                <a:lnTo>
                  <a:pt x="457392" y="107553"/>
                </a:lnTo>
                <a:lnTo>
                  <a:pt x="428300" y="72732"/>
                </a:lnTo>
                <a:lnTo>
                  <a:pt x="393479" y="43639"/>
                </a:lnTo>
                <a:lnTo>
                  <a:pt x="355143" y="21819"/>
                </a:lnTo>
                <a:lnTo>
                  <a:pt x="314296" y="7273"/>
                </a:lnTo>
                <a:lnTo>
                  <a:pt x="271942"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5" name="Google Shape;525;p46"/>
          <p:cNvSpPr/>
          <p:nvPr/>
        </p:nvSpPr>
        <p:spPr>
          <a:xfrm>
            <a:off x="10491377" y="2494057"/>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6" name="Google Shape;526;p46"/>
          <p:cNvSpPr/>
          <p:nvPr/>
        </p:nvSpPr>
        <p:spPr>
          <a:xfrm>
            <a:off x="8466459" y="2436550"/>
            <a:ext cx="418951" cy="418951"/>
          </a:xfrm>
          <a:custGeom>
            <a:avLst/>
            <a:gdLst/>
            <a:ahLst/>
            <a:cxnLst/>
            <a:rect l="l" t="t" r="r" b="b"/>
            <a:pathLst>
              <a:path w="690880" h="690879" extrusionOk="0">
                <a:moveTo>
                  <a:pt x="345346" y="0"/>
                </a:moveTo>
                <a:lnTo>
                  <a:pt x="301252" y="2809"/>
                </a:lnTo>
                <a:lnTo>
                  <a:pt x="257739" y="11239"/>
                </a:lnTo>
                <a:lnTo>
                  <a:pt x="215391" y="25287"/>
                </a:lnTo>
                <a:lnTo>
                  <a:pt x="174788" y="44956"/>
                </a:lnTo>
                <a:lnTo>
                  <a:pt x="136513" y="70243"/>
                </a:lnTo>
                <a:lnTo>
                  <a:pt x="101148" y="101151"/>
                </a:lnTo>
                <a:lnTo>
                  <a:pt x="70242" y="136516"/>
                </a:lnTo>
                <a:lnTo>
                  <a:pt x="44955" y="174792"/>
                </a:lnTo>
                <a:lnTo>
                  <a:pt x="25287" y="215395"/>
                </a:lnTo>
                <a:lnTo>
                  <a:pt x="11238" y="257743"/>
                </a:lnTo>
                <a:lnTo>
                  <a:pt x="2809" y="301256"/>
                </a:lnTo>
                <a:lnTo>
                  <a:pt x="0" y="345351"/>
                </a:lnTo>
                <a:lnTo>
                  <a:pt x="2809" y="389445"/>
                </a:lnTo>
                <a:lnTo>
                  <a:pt x="11238" y="432958"/>
                </a:lnTo>
                <a:lnTo>
                  <a:pt x="25287" y="475306"/>
                </a:lnTo>
                <a:lnTo>
                  <a:pt x="44955" y="515909"/>
                </a:lnTo>
                <a:lnTo>
                  <a:pt x="70242" y="554185"/>
                </a:lnTo>
                <a:lnTo>
                  <a:pt x="101148" y="589550"/>
                </a:lnTo>
                <a:lnTo>
                  <a:pt x="136513" y="620458"/>
                </a:lnTo>
                <a:lnTo>
                  <a:pt x="174788" y="645745"/>
                </a:lnTo>
                <a:lnTo>
                  <a:pt x="215391" y="665414"/>
                </a:lnTo>
                <a:lnTo>
                  <a:pt x="257739" y="679462"/>
                </a:lnTo>
                <a:lnTo>
                  <a:pt x="301252" y="687892"/>
                </a:lnTo>
                <a:lnTo>
                  <a:pt x="345346" y="690702"/>
                </a:lnTo>
                <a:lnTo>
                  <a:pt x="389441" y="687892"/>
                </a:lnTo>
                <a:lnTo>
                  <a:pt x="432954" y="679462"/>
                </a:lnTo>
                <a:lnTo>
                  <a:pt x="475304" y="665414"/>
                </a:lnTo>
                <a:lnTo>
                  <a:pt x="515908" y="645745"/>
                </a:lnTo>
                <a:lnTo>
                  <a:pt x="554185" y="620458"/>
                </a:lnTo>
                <a:lnTo>
                  <a:pt x="589552" y="589550"/>
                </a:lnTo>
                <a:lnTo>
                  <a:pt x="620459" y="554185"/>
                </a:lnTo>
                <a:lnTo>
                  <a:pt x="645746" y="515909"/>
                </a:lnTo>
                <a:lnTo>
                  <a:pt x="665414" y="475306"/>
                </a:lnTo>
                <a:lnTo>
                  <a:pt x="679462" y="432958"/>
                </a:lnTo>
                <a:lnTo>
                  <a:pt x="687891" y="389445"/>
                </a:lnTo>
                <a:lnTo>
                  <a:pt x="690701" y="345351"/>
                </a:lnTo>
                <a:lnTo>
                  <a:pt x="687891" y="301256"/>
                </a:lnTo>
                <a:lnTo>
                  <a:pt x="679462" y="257743"/>
                </a:lnTo>
                <a:lnTo>
                  <a:pt x="665414" y="215395"/>
                </a:lnTo>
                <a:lnTo>
                  <a:pt x="645746" y="174792"/>
                </a:lnTo>
                <a:lnTo>
                  <a:pt x="620459" y="136516"/>
                </a:lnTo>
                <a:lnTo>
                  <a:pt x="589552" y="101151"/>
                </a:lnTo>
                <a:lnTo>
                  <a:pt x="554185" y="70243"/>
                </a:lnTo>
                <a:lnTo>
                  <a:pt x="515908" y="44956"/>
                </a:lnTo>
                <a:lnTo>
                  <a:pt x="475304" y="25287"/>
                </a:lnTo>
                <a:lnTo>
                  <a:pt x="432954" y="11239"/>
                </a:lnTo>
                <a:lnTo>
                  <a:pt x="389441" y="2809"/>
                </a:lnTo>
                <a:lnTo>
                  <a:pt x="345346" y="0"/>
                </a:lnTo>
                <a:close/>
              </a:path>
            </a:pathLst>
          </a:custGeom>
          <a:solidFill>
            <a:srgbClr val="007EE5"/>
          </a:solidFill>
          <a:ln w="9525" cap="flat" cmpd="sng">
            <a:solidFill>
              <a:srgbClr val="007EE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7" name="Google Shape;527;p46"/>
          <p:cNvSpPr/>
          <p:nvPr/>
        </p:nvSpPr>
        <p:spPr>
          <a:xfrm>
            <a:off x="8466459" y="2436550"/>
            <a:ext cx="418951" cy="418951"/>
          </a:xfrm>
          <a:custGeom>
            <a:avLst/>
            <a:gdLst/>
            <a:ahLst/>
            <a:cxnLst/>
            <a:rect l="l" t="t" r="r" b="b"/>
            <a:pathLst>
              <a:path w="690880" h="690879" extrusionOk="0">
                <a:moveTo>
                  <a:pt x="589550" y="101150"/>
                </a:moveTo>
                <a:lnTo>
                  <a:pt x="620458" y="136516"/>
                </a:lnTo>
                <a:lnTo>
                  <a:pt x="645745" y="174792"/>
                </a:lnTo>
                <a:lnTo>
                  <a:pt x="665414" y="215395"/>
                </a:lnTo>
                <a:lnTo>
                  <a:pt x="679462" y="257743"/>
                </a:lnTo>
                <a:lnTo>
                  <a:pt x="687892" y="301256"/>
                </a:lnTo>
                <a:lnTo>
                  <a:pt x="690701" y="345350"/>
                </a:lnTo>
                <a:lnTo>
                  <a:pt x="687892" y="389445"/>
                </a:lnTo>
                <a:lnTo>
                  <a:pt x="679462" y="432958"/>
                </a:lnTo>
                <a:lnTo>
                  <a:pt x="665414" y="475306"/>
                </a:lnTo>
                <a:lnTo>
                  <a:pt x="645745" y="515909"/>
                </a:lnTo>
                <a:lnTo>
                  <a:pt x="620458" y="554185"/>
                </a:lnTo>
                <a:lnTo>
                  <a:pt x="589550" y="589550"/>
                </a:lnTo>
                <a:lnTo>
                  <a:pt x="554185" y="620458"/>
                </a:lnTo>
                <a:lnTo>
                  <a:pt x="515909" y="645745"/>
                </a:lnTo>
                <a:lnTo>
                  <a:pt x="475306" y="665414"/>
                </a:lnTo>
                <a:lnTo>
                  <a:pt x="432958" y="679462"/>
                </a:lnTo>
                <a:lnTo>
                  <a:pt x="389445" y="687892"/>
                </a:lnTo>
                <a:lnTo>
                  <a:pt x="345350" y="690701"/>
                </a:lnTo>
                <a:lnTo>
                  <a:pt x="301256" y="687892"/>
                </a:lnTo>
                <a:lnTo>
                  <a:pt x="257743" y="679462"/>
                </a:lnTo>
                <a:lnTo>
                  <a:pt x="215395" y="665414"/>
                </a:lnTo>
                <a:lnTo>
                  <a:pt x="174792" y="645745"/>
                </a:lnTo>
                <a:lnTo>
                  <a:pt x="136516" y="620458"/>
                </a:lnTo>
                <a:lnTo>
                  <a:pt x="101150" y="589550"/>
                </a:lnTo>
                <a:lnTo>
                  <a:pt x="70243" y="554185"/>
                </a:lnTo>
                <a:lnTo>
                  <a:pt x="44955" y="515909"/>
                </a:lnTo>
                <a:lnTo>
                  <a:pt x="25287" y="475306"/>
                </a:lnTo>
                <a:lnTo>
                  <a:pt x="11238" y="432958"/>
                </a:lnTo>
                <a:lnTo>
                  <a:pt x="2809" y="389445"/>
                </a:lnTo>
                <a:lnTo>
                  <a:pt x="0" y="345350"/>
                </a:lnTo>
                <a:lnTo>
                  <a:pt x="2809" y="301256"/>
                </a:lnTo>
                <a:lnTo>
                  <a:pt x="11238" y="257743"/>
                </a:lnTo>
                <a:lnTo>
                  <a:pt x="25287" y="215395"/>
                </a:lnTo>
                <a:lnTo>
                  <a:pt x="44955" y="174792"/>
                </a:lnTo>
                <a:lnTo>
                  <a:pt x="70243" y="136516"/>
                </a:lnTo>
                <a:lnTo>
                  <a:pt x="101150" y="101150"/>
                </a:lnTo>
                <a:lnTo>
                  <a:pt x="136516" y="70243"/>
                </a:lnTo>
                <a:lnTo>
                  <a:pt x="174792" y="44955"/>
                </a:lnTo>
                <a:lnTo>
                  <a:pt x="215395" y="25287"/>
                </a:lnTo>
                <a:lnTo>
                  <a:pt x="257743" y="11238"/>
                </a:lnTo>
                <a:lnTo>
                  <a:pt x="301256" y="2809"/>
                </a:lnTo>
                <a:lnTo>
                  <a:pt x="345350" y="0"/>
                </a:lnTo>
                <a:lnTo>
                  <a:pt x="389445" y="2809"/>
                </a:lnTo>
                <a:lnTo>
                  <a:pt x="432958" y="11238"/>
                </a:lnTo>
                <a:lnTo>
                  <a:pt x="475306" y="25287"/>
                </a:lnTo>
                <a:lnTo>
                  <a:pt x="515909" y="44955"/>
                </a:lnTo>
                <a:lnTo>
                  <a:pt x="554185" y="70243"/>
                </a:lnTo>
                <a:lnTo>
                  <a:pt x="589550" y="101150"/>
                </a:lnTo>
                <a:close/>
              </a:path>
            </a:pathLst>
          </a:custGeom>
          <a:solidFill>
            <a:srgbClr val="007EE5"/>
          </a:solidFill>
          <a:ln w="20925" cap="flat" cmpd="sng">
            <a:solidFill>
              <a:srgbClr val="007EE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8" name="Google Shape;528;p46"/>
          <p:cNvSpPr/>
          <p:nvPr/>
        </p:nvSpPr>
        <p:spPr>
          <a:xfrm>
            <a:off x="8523965" y="2494057"/>
            <a:ext cx="304201" cy="304201"/>
          </a:xfrm>
          <a:custGeom>
            <a:avLst/>
            <a:gdLst/>
            <a:ahLst/>
            <a:cxnLst/>
            <a:rect l="l" t="t" r="r" b="b"/>
            <a:pathLst>
              <a:path w="501650" h="501650" extrusionOk="0">
                <a:moveTo>
                  <a:pt x="271946" y="0"/>
                </a:moveTo>
                <a:lnTo>
                  <a:pt x="229091" y="0"/>
                </a:lnTo>
                <a:lnTo>
                  <a:pt x="186739" y="7273"/>
                </a:lnTo>
                <a:lnTo>
                  <a:pt x="145893" y="21819"/>
                </a:lnTo>
                <a:lnTo>
                  <a:pt x="107558" y="43639"/>
                </a:lnTo>
                <a:lnTo>
                  <a:pt x="72737" y="72732"/>
                </a:lnTo>
                <a:lnTo>
                  <a:pt x="43642" y="107553"/>
                </a:lnTo>
                <a:lnTo>
                  <a:pt x="21821" y="145889"/>
                </a:lnTo>
                <a:lnTo>
                  <a:pt x="7273" y="186736"/>
                </a:lnTo>
                <a:lnTo>
                  <a:pt x="0" y="229089"/>
                </a:lnTo>
                <a:lnTo>
                  <a:pt x="0" y="271945"/>
                </a:lnTo>
                <a:lnTo>
                  <a:pt x="7273" y="314298"/>
                </a:lnTo>
                <a:lnTo>
                  <a:pt x="21821" y="355145"/>
                </a:lnTo>
                <a:lnTo>
                  <a:pt x="43642" y="393481"/>
                </a:lnTo>
                <a:lnTo>
                  <a:pt x="72737" y="428302"/>
                </a:lnTo>
                <a:lnTo>
                  <a:pt x="107558" y="457395"/>
                </a:lnTo>
                <a:lnTo>
                  <a:pt x="145893" y="479215"/>
                </a:lnTo>
                <a:lnTo>
                  <a:pt x="186739" y="493761"/>
                </a:lnTo>
                <a:lnTo>
                  <a:pt x="229091" y="501034"/>
                </a:lnTo>
                <a:lnTo>
                  <a:pt x="271946" y="501034"/>
                </a:lnTo>
                <a:lnTo>
                  <a:pt x="314299" y="493761"/>
                </a:lnTo>
                <a:lnTo>
                  <a:pt x="355146" y="479215"/>
                </a:lnTo>
                <a:lnTo>
                  <a:pt x="393484" y="457395"/>
                </a:lnTo>
                <a:lnTo>
                  <a:pt x="428308" y="428302"/>
                </a:lnTo>
                <a:lnTo>
                  <a:pt x="457400" y="393481"/>
                </a:lnTo>
                <a:lnTo>
                  <a:pt x="479219" y="355145"/>
                </a:lnTo>
                <a:lnTo>
                  <a:pt x="493765" y="314298"/>
                </a:lnTo>
                <a:lnTo>
                  <a:pt x="501038" y="271945"/>
                </a:lnTo>
                <a:lnTo>
                  <a:pt x="501038" y="229089"/>
                </a:lnTo>
                <a:lnTo>
                  <a:pt x="493765" y="186736"/>
                </a:lnTo>
                <a:lnTo>
                  <a:pt x="479219" y="145889"/>
                </a:lnTo>
                <a:lnTo>
                  <a:pt x="457400" y="107553"/>
                </a:lnTo>
                <a:lnTo>
                  <a:pt x="428308" y="72732"/>
                </a:lnTo>
                <a:lnTo>
                  <a:pt x="393484" y="43639"/>
                </a:lnTo>
                <a:lnTo>
                  <a:pt x="355146" y="21819"/>
                </a:lnTo>
                <a:lnTo>
                  <a:pt x="314299" y="7273"/>
                </a:lnTo>
                <a:lnTo>
                  <a:pt x="27194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29" name="Google Shape;529;p46"/>
          <p:cNvSpPr/>
          <p:nvPr/>
        </p:nvSpPr>
        <p:spPr>
          <a:xfrm>
            <a:off x="8523968" y="2494057"/>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0" name="Google Shape;530;p46"/>
          <p:cNvSpPr/>
          <p:nvPr/>
        </p:nvSpPr>
        <p:spPr>
          <a:xfrm>
            <a:off x="2899183" y="2131607"/>
            <a:ext cx="1718543" cy="304971"/>
          </a:xfrm>
          <a:custGeom>
            <a:avLst/>
            <a:gdLst/>
            <a:ahLst/>
            <a:cxnLst/>
            <a:rect l="l" t="t" r="r" b="b"/>
            <a:pathLst>
              <a:path w="2834004" h="502920" extrusionOk="0">
                <a:moveTo>
                  <a:pt x="0" y="502706"/>
                </a:moveTo>
                <a:lnTo>
                  <a:pt x="38502" y="472496"/>
                </a:lnTo>
                <a:lnTo>
                  <a:pt x="77501" y="443211"/>
                </a:lnTo>
                <a:lnTo>
                  <a:pt x="116983" y="414854"/>
                </a:lnTo>
                <a:lnTo>
                  <a:pt x="156932" y="387424"/>
                </a:lnTo>
                <a:lnTo>
                  <a:pt x="197332" y="360923"/>
                </a:lnTo>
                <a:lnTo>
                  <a:pt x="238169" y="335353"/>
                </a:lnTo>
                <a:lnTo>
                  <a:pt x="279426" y="310713"/>
                </a:lnTo>
                <a:lnTo>
                  <a:pt x="321089" y="287005"/>
                </a:lnTo>
                <a:lnTo>
                  <a:pt x="363143" y="264230"/>
                </a:lnTo>
                <a:lnTo>
                  <a:pt x="405571" y="242388"/>
                </a:lnTo>
                <a:lnTo>
                  <a:pt x="448358" y="221482"/>
                </a:lnTo>
                <a:lnTo>
                  <a:pt x="491490" y="201511"/>
                </a:lnTo>
                <a:lnTo>
                  <a:pt x="534951" y="182476"/>
                </a:lnTo>
                <a:lnTo>
                  <a:pt x="578725" y="164380"/>
                </a:lnTo>
                <a:lnTo>
                  <a:pt x="622798" y="147222"/>
                </a:lnTo>
                <a:lnTo>
                  <a:pt x="667153" y="131004"/>
                </a:lnTo>
                <a:lnTo>
                  <a:pt x="711776" y="115726"/>
                </a:lnTo>
                <a:lnTo>
                  <a:pt x="756651" y="101390"/>
                </a:lnTo>
                <a:lnTo>
                  <a:pt x="801762" y="87997"/>
                </a:lnTo>
                <a:lnTo>
                  <a:pt x="847096" y="75547"/>
                </a:lnTo>
                <a:lnTo>
                  <a:pt x="892635" y="64041"/>
                </a:lnTo>
                <a:lnTo>
                  <a:pt x="938366" y="53481"/>
                </a:lnTo>
                <a:lnTo>
                  <a:pt x="984271" y="43868"/>
                </a:lnTo>
                <a:lnTo>
                  <a:pt x="1030337" y="35201"/>
                </a:lnTo>
                <a:lnTo>
                  <a:pt x="1076548" y="27484"/>
                </a:lnTo>
                <a:lnTo>
                  <a:pt x="1122889" y="20715"/>
                </a:lnTo>
                <a:lnTo>
                  <a:pt x="1169343" y="14897"/>
                </a:lnTo>
                <a:lnTo>
                  <a:pt x="1215896" y="10030"/>
                </a:lnTo>
                <a:lnTo>
                  <a:pt x="1262533" y="6116"/>
                </a:lnTo>
                <a:lnTo>
                  <a:pt x="1309238" y="3154"/>
                </a:lnTo>
                <a:lnTo>
                  <a:pt x="1355996" y="1147"/>
                </a:lnTo>
                <a:lnTo>
                  <a:pt x="1402791" y="95"/>
                </a:lnTo>
                <a:lnTo>
                  <a:pt x="1449608" y="0"/>
                </a:lnTo>
                <a:lnTo>
                  <a:pt x="1496432" y="861"/>
                </a:lnTo>
                <a:lnTo>
                  <a:pt x="1543248" y="2680"/>
                </a:lnTo>
                <a:lnTo>
                  <a:pt x="1590039" y="5459"/>
                </a:lnTo>
                <a:lnTo>
                  <a:pt x="1636792" y="9197"/>
                </a:lnTo>
                <a:lnTo>
                  <a:pt x="1683490" y="13897"/>
                </a:lnTo>
                <a:lnTo>
                  <a:pt x="1730118" y="19559"/>
                </a:lnTo>
                <a:lnTo>
                  <a:pt x="1776660" y="26183"/>
                </a:lnTo>
                <a:lnTo>
                  <a:pt x="1823103" y="33772"/>
                </a:lnTo>
                <a:lnTo>
                  <a:pt x="1869429" y="42325"/>
                </a:lnTo>
                <a:lnTo>
                  <a:pt x="1915624" y="51844"/>
                </a:lnTo>
                <a:lnTo>
                  <a:pt x="1961672" y="62331"/>
                </a:lnTo>
                <a:lnTo>
                  <a:pt x="2007559" y="73785"/>
                </a:lnTo>
                <a:lnTo>
                  <a:pt x="2053268" y="86207"/>
                </a:lnTo>
                <a:lnTo>
                  <a:pt x="2098785" y="99600"/>
                </a:lnTo>
                <a:lnTo>
                  <a:pt x="2144094" y="113963"/>
                </a:lnTo>
                <a:lnTo>
                  <a:pt x="2189179" y="129298"/>
                </a:lnTo>
                <a:lnTo>
                  <a:pt x="2234026" y="145606"/>
                </a:lnTo>
                <a:lnTo>
                  <a:pt x="2278619" y="162887"/>
                </a:lnTo>
                <a:lnTo>
                  <a:pt x="2322943" y="181143"/>
                </a:lnTo>
                <a:lnTo>
                  <a:pt x="2366982" y="200375"/>
                </a:lnTo>
                <a:lnTo>
                  <a:pt x="2410721" y="220583"/>
                </a:lnTo>
                <a:lnTo>
                  <a:pt x="2454145" y="241769"/>
                </a:lnTo>
                <a:lnTo>
                  <a:pt x="2497238" y="263933"/>
                </a:lnTo>
                <a:lnTo>
                  <a:pt x="2539986" y="287077"/>
                </a:lnTo>
                <a:lnTo>
                  <a:pt x="2582372" y="311201"/>
                </a:lnTo>
                <a:lnTo>
                  <a:pt x="2624381" y="336307"/>
                </a:lnTo>
                <a:lnTo>
                  <a:pt x="2665930" y="362397"/>
                </a:lnTo>
                <a:lnTo>
                  <a:pt x="2706859" y="389420"/>
                </a:lnTo>
                <a:lnTo>
                  <a:pt x="2747153" y="417364"/>
                </a:lnTo>
                <a:lnTo>
                  <a:pt x="2786796" y="446219"/>
                </a:lnTo>
                <a:lnTo>
                  <a:pt x="2825773" y="475973"/>
                </a:lnTo>
                <a:lnTo>
                  <a:pt x="2833873" y="482615"/>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1" name="Google Shape;531;p46"/>
          <p:cNvSpPr/>
          <p:nvPr/>
        </p:nvSpPr>
        <p:spPr>
          <a:xfrm>
            <a:off x="4593411" y="2396671"/>
            <a:ext cx="66616" cy="62380"/>
          </a:xfrm>
          <a:custGeom>
            <a:avLst/>
            <a:gdLst/>
            <a:ahLst/>
            <a:cxnLst/>
            <a:rect l="l" t="t" r="r" b="b"/>
            <a:pathLst>
              <a:path w="109854" h="102870" extrusionOk="0">
                <a:moveTo>
                  <a:pt x="63738" y="0"/>
                </a:moveTo>
                <a:lnTo>
                  <a:pt x="0" y="77729"/>
                </a:lnTo>
                <a:lnTo>
                  <a:pt x="109598" y="102603"/>
                </a:lnTo>
                <a:lnTo>
                  <a:pt x="63738"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2" name="Google Shape;532;p46"/>
          <p:cNvSpPr/>
          <p:nvPr/>
        </p:nvSpPr>
        <p:spPr>
          <a:xfrm>
            <a:off x="4877018" y="2131607"/>
            <a:ext cx="1718543" cy="304971"/>
          </a:xfrm>
          <a:custGeom>
            <a:avLst/>
            <a:gdLst/>
            <a:ahLst/>
            <a:cxnLst/>
            <a:rect l="l" t="t" r="r" b="b"/>
            <a:pathLst>
              <a:path w="2834004" h="502920" extrusionOk="0">
                <a:moveTo>
                  <a:pt x="0" y="502706"/>
                </a:moveTo>
                <a:lnTo>
                  <a:pt x="38502" y="472496"/>
                </a:lnTo>
                <a:lnTo>
                  <a:pt x="77501" y="443211"/>
                </a:lnTo>
                <a:lnTo>
                  <a:pt x="116983" y="414854"/>
                </a:lnTo>
                <a:lnTo>
                  <a:pt x="156932" y="387424"/>
                </a:lnTo>
                <a:lnTo>
                  <a:pt x="197332" y="360923"/>
                </a:lnTo>
                <a:lnTo>
                  <a:pt x="238169" y="335353"/>
                </a:lnTo>
                <a:lnTo>
                  <a:pt x="279426" y="310713"/>
                </a:lnTo>
                <a:lnTo>
                  <a:pt x="321089" y="287005"/>
                </a:lnTo>
                <a:lnTo>
                  <a:pt x="363143" y="264230"/>
                </a:lnTo>
                <a:lnTo>
                  <a:pt x="405571" y="242388"/>
                </a:lnTo>
                <a:lnTo>
                  <a:pt x="448358" y="221482"/>
                </a:lnTo>
                <a:lnTo>
                  <a:pt x="491490" y="201511"/>
                </a:lnTo>
                <a:lnTo>
                  <a:pt x="534951" y="182476"/>
                </a:lnTo>
                <a:lnTo>
                  <a:pt x="578725" y="164380"/>
                </a:lnTo>
                <a:lnTo>
                  <a:pt x="622798" y="147222"/>
                </a:lnTo>
                <a:lnTo>
                  <a:pt x="667153" y="131004"/>
                </a:lnTo>
                <a:lnTo>
                  <a:pt x="711776" y="115726"/>
                </a:lnTo>
                <a:lnTo>
                  <a:pt x="756651" y="101390"/>
                </a:lnTo>
                <a:lnTo>
                  <a:pt x="801762" y="87997"/>
                </a:lnTo>
                <a:lnTo>
                  <a:pt x="847096" y="75547"/>
                </a:lnTo>
                <a:lnTo>
                  <a:pt x="892635" y="64041"/>
                </a:lnTo>
                <a:lnTo>
                  <a:pt x="938366" y="53481"/>
                </a:lnTo>
                <a:lnTo>
                  <a:pt x="984271" y="43868"/>
                </a:lnTo>
                <a:lnTo>
                  <a:pt x="1030337" y="35201"/>
                </a:lnTo>
                <a:lnTo>
                  <a:pt x="1076548" y="27484"/>
                </a:lnTo>
                <a:lnTo>
                  <a:pt x="1122889" y="20715"/>
                </a:lnTo>
                <a:lnTo>
                  <a:pt x="1169343" y="14897"/>
                </a:lnTo>
                <a:lnTo>
                  <a:pt x="1215896" y="10030"/>
                </a:lnTo>
                <a:lnTo>
                  <a:pt x="1262533" y="6116"/>
                </a:lnTo>
                <a:lnTo>
                  <a:pt x="1309238" y="3154"/>
                </a:lnTo>
                <a:lnTo>
                  <a:pt x="1355996" y="1147"/>
                </a:lnTo>
                <a:lnTo>
                  <a:pt x="1402791" y="95"/>
                </a:lnTo>
                <a:lnTo>
                  <a:pt x="1449608" y="0"/>
                </a:lnTo>
                <a:lnTo>
                  <a:pt x="1496432" y="861"/>
                </a:lnTo>
                <a:lnTo>
                  <a:pt x="1543248" y="2680"/>
                </a:lnTo>
                <a:lnTo>
                  <a:pt x="1590039" y="5459"/>
                </a:lnTo>
                <a:lnTo>
                  <a:pt x="1636792" y="9197"/>
                </a:lnTo>
                <a:lnTo>
                  <a:pt x="1683490" y="13897"/>
                </a:lnTo>
                <a:lnTo>
                  <a:pt x="1730118" y="19559"/>
                </a:lnTo>
                <a:lnTo>
                  <a:pt x="1776660" y="26183"/>
                </a:lnTo>
                <a:lnTo>
                  <a:pt x="1823103" y="33772"/>
                </a:lnTo>
                <a:lnTo>
                  <a:pt x="1869429" y="42325"/>
                </a:lnTo>
                <a:lnTo>
                  <a:pt x="1915624" y="51844"/>
                </a:lnTo>
                <a:lnTo>
                  <a:pt x="1961672" y="62331"/>
                </a:lnTo>
                <a:lnTo>
                  <a:pt x="2007559" y="73785"/>
                </a:lnTo>
                <a:lnTo>
                  <a:pt x="2053268" y="86207"/>
                </a:lnTo>
                <a:lnTo>
                  <a:pt x="2098785" y="99600"/>
                </a:lnTo>
                <a:lnTo>
                  <a:pt x="2144094" y="113963"/>
                </a:lnTo>
                <a:lnTo>
                  <a:pt x="2189179" y="129298"/>
                </a:lnTo>
                <a:lnTo>
                  <a:pt x="2234026" y="145606"/>
                </a:lnTo>
                <a:lnTo>
                  <a:pt x="2278619" y="162887"/>
                </a:lnTo>
                <a:lnTo>
                  <a:pt x="2322943" y="181143"/>
                </a:lnTo>
                <a:lnTo>
                  <a:pt x="2366982" y="200375"/>
                </a:lnTo>
                <a:lnTo>
                  <a:pt x="2410721" y="220583"/>
                </a:lnTo>
                <a:lnTo>
                  <a:pt x="2454145" y="241769"/>
                </a:lnTo>
                <a:lnTo>
                  <a:pt x="2497238" y="263933"/>
                </a:lnTo>
                <a:lnTo>
                  <a:pt x="2539986" y="287077"/>
                </a:lnTo>
                <a:lnTo>
                  <a:pt x="2582372" y="311201"/>
                </a:lnTo>
                <a:lnTo>
                  <a:pt x="2624381" y="336307"/>
                </a:lnTo>
                <a:lnTo>
                  <a:pt x="2665930" y="362397"/>
                </a:lnTo>
                <a:lnTo>
                  <a:pt x="2706859" y="389420"/>
                </a:lnTo>
                <a:lnTo>
                  <a:pt x="2747153" y="417364"/>
                </a:lnTo>
                <a:lnTo>
                  <a:pt x="2786796" y="446219"/>
                </a:lnTo>
                <a:lnTo>
                  <a:pt x="2825773" y="475973"/>
                </a:lnTo>
                <a:lnTo>
                  <a:pt x="2833873" y="482615"/>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3" name="Google Shape;533;p46"/>
          <p:cNvSpPr/>
          <p:nvPr/>
        </p:nvSpPr>
        <p:spPr>
          <a:xfrm>
            <a:off x="6571245" y="2396671"/>
            <a:ext cx="66616" cy="62380"/>
          </a:xfrm>
          <a:custGeom>
            <a:avLst/>
            <a:gdLst/>
            <a:ahLst/>
            <a:cxnLst/>
            <a:rect l="l" t="t" r="r" b="b"/>
            <a:pathLst>
              <a:path w="109854" h="102870" extrusionOk="0">
                <a:moveTo>
                  <a:pt x="63736" y="0"/>
                </a:moveTo>
                <a:lnTo>
                  <a:pt x="0" y="77729"/>
                </a:lnTo>
                <a:lnTo>
                  <a:pt x="109598" y="102603"/>
                </a:lnTo>
                <a:lnTo>
                  <a:pt x="63736"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4" name="Google Shape;534;p46"/>
          <p:cNvSpPr/>
          <p:nvPr/>
        </p:nvSpPr>
        <p:spPr>
          <a:xfrm>
            <a:off x="6775263" y="2131607"/>
            <a:ext cx="1718543" cy="304971"/>
          </a:xfrm>
          <a:custGeom>
            <a:avLst/>
            <a:gdLst/>
            <a:ahLst/>
            <a:cxnLst/>
            <a:rect l="l" t="t" r="r" b="b"/>
            <a:pathLst>
              <a:path w="2834005" h="502920" extrusionOk="0">
                <a:moveTo>
                  <a:pt x="0" y="502706"/>
                </a:moveTo>
                <a:lnTo>
                  <a:pt x="38502" y="472496"/>
                </a:lnTo>
                <a:lnTo>
                  <a:pt x="77501" y="443211"/>
                </a:lnTo>
                <a:lnTo>
                  <a:pt x="116983" y="414854"/>
                </a:lnTo>
                <a:lnTo>
                  <a:pt x="156932" y="387424"/>
                </a:lnTo>
                <a:lnTo>
                  <a:pt x="197332" y="360923"/>
                </a:lnTo>
                <a:lnTo>
                  <a:pt x="238169" y="335353"/>
                </a:lnTo>
                <a:lnTo>
                  <a:pt x="279426" y="310713"/>
                </a:lnTo>
                <a:lnTo>
                  <a:pt x="321089" y="287005"/>
                </a:lnTo>
                <a:lnTo>
                  <a:pt x="363143" y="264230"/>
                </a:lnTo>
                <a:lnTo>
                  <a:pt x="405571" y="242388"/>
                </a:lnTo>
                <a:lnTo>
                  <a:pt x="448358" y="221482"/>
                </a:lnTo>
                <a:lnTo>
                  <a:pt x="491490" y="201511"/>
                </a:lnTo>
                <a:lnTo>
                  <a:pt x="534951" y="182476"/>
                </a:lnTo>
                <a:lnTo>
                  <a:pt x="578725" y="164380"/>
                </a:lnTo>
                <a:lnTo>
                  <a:pt x="622798" y="147222"/>
                </a:lnTo>
                <a:lnTo>
                  <a:pt x="667153" y="131004"/>
                </a:lnTo>
                <a:lnTo>
                  <a:pt x="711776" y="115726"/>
                </a:lnTo>
                <a:lnTo>
                  <a:pt x="756651" y="101390"/>
                </a:lnTo>
                <a:lnTo>
                  <a:pt x="801762" y="87997"/>
                </a:lnTo>
                <a:lnTo>
                  <a:pt x="847096" y="75547"/>
                </a:lnTo>
                <a:lnTo>
                  <a:pt x="892635" y="64041"/>
                </a:lnTo>
                <a:lnTo>
                  <a:pt x="938366" y="53481"/>
                </a:lnTo>
                <a:lnTo>
                  <a:pt x="984271" y="43868"/>
                </a:lnTo>
                <a:lnTo>
                  <a:pt x="1030337" y="35201"/>
                </a:lnTo>
                <a:lnTo>
                  <a:pt x="1076548" y="27484"/>
                </a:lnTo>
                <a:lnTo>
                  <a:pt x="1122889" y="20715"/>
                </a:lnTo>
                <a:lnTo>
                  <a:pt x="1169343" y="14897"/>
                </a:lnTo>
                <a:lnTo>
                  <a:pt x="1215896" y="10030"/>
                </a:lnTo>
                <a:lnTo>
                  <a:pt x="1262533" y="6116"/>
                </a:lnTo>
                <a:lnTo>
                  <a:pt x="1309238" y="3154"/>
                </a:lnTo>
                <a:lnTo>
                  <a:pt x="1355996" y="1147"/>
                </a:lnTo>
                <a:lnTo>
                  <a:pt x="1402791" y="95"/>
                </a:lnTo>
                <a:lnTo>
                  <a:pt x="1449608" y="0"/>
                </a:lnTo>
                <a:lnTo>
                  <a:pt x="1496432" y="861"/>
                </a:lnTo>
                <a:lnTo>
                  <a:pt x="1543248" y="2680"/>
                </a:lnTo>
                <a:lnTo>
                  <a:pt x="1590039" y="5459"/>
                </a:lnTo>
                <a:lnTo>
                  <a:pt x="1636792" y="9197"/>
                </a:lnTo>
                <a:lnTo>
                  <a:pt x="1683490" y="13897"/>
                </a:lnTo>
                <a:lnTo>
                  <a:pt x="1730118" y="19559"/>
                </a:lnTo>
                <a:lnTo>
                  <a:pt x="1776660" y="26183"/>
                </a:lnTo>
                <a:lnTo>
                  <a:pt x="1823103" y="33772"/>
                </a:lnTo>
                <a:lnTo>
                  <a:pt x="1869429" y="42325"/>
                </a:lnTo>
                <a:lnTo>
                  <a:pt x="1915624" y="51844"/>
                </a:lnTo>
                <a:lnTo>
                  <a:pt x="1961672" y="62331"/>
                </a:lnTo>
                <a:lnTo>
                  <a:pt x="2007559" y="73785"/>
                </a:lnTo>
                <a:lnTo>
                  <a:pt x="2053268" y="86207"/>
                </a:lnTo>
                <a:lnTo>
                  <a:pt x="2098785" y="99600"/>
                </a:lnTo>
                <a:lnTo>
                  <a:pt x="2144094" y="113963"/>
                </a:lnTo>
                <a:lnTo>
                  <a:pt x="2189179" y="129298"/>
                </a:lnTo>
                <a:lnTo>
                  <a:pt x="2234026" y="145606"/>
                </a:lnTo>
                <a:lnTo>
                  <a:pt x="2278619" y="162887"/>
                </a:lnTo>
                <a:lnTo>
                  <a:pt x="2322943" y="181143"/>
                </a:lnTo>
                <a:lnTo>
                  <a:pt x="2366982" y="200375"/>
                </a:lnTo>
                <a:lnTo>
                  <a:pt x="2410721" y="220583"/>
                </a:lnTo>
                <a:lnTo>
                  <a:pt x="2454145" y="241769"/>
                </a:lnTo>
                <a:lnTo>
                  <a:pt x="2497238" y="263933"/>
                </a:lnTo>
                <a:lnTo>
                  <a:pt x="2539986" y="287077"/>
                </a:lnTo>
                <a:lnTo>
                  <a:pt x="2582372" y="311201"/>
                </a:lnTo>
                <a:lnTo>
                  <a:pt x="2624381" y="336307"/>
                </a:lnTo>
                <a:lnTo>
                  <a:pt x="2665930" y="362397"/>
                </a:lnTo>
                <a:lnTo>
                  <a:pt x="2706859" y="389420"/>
                </a:lnTo>
                <a:lnTo>
                  <a:pt x="2747153" y="417364"/>
                </a:lnTo>
                <a:lnTo>
                  <a:pt x="2786796" y="446219"/>
                </a:lnTo>
                <a:lnTo>
                  <a:pt x="2825773" y="475973"/>
                </a:lnTo>
                <a:lnTo>
                  <a:pt x="2833873" y="482615"/>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5" name="Google Shape;535;p46"/>
          <p:cNvSpPr/>
          <p:nvPr/>
        </p:nvSpPr>
        <p:spPr>
          <a:xfrm>
            <a:off x="8469489" y="2396671"/>
            <a:ext cx="66616" cy="62380"/>
          </a:xfrm>
          <a:custGeom>
            <a:avLst/>
            <a:gdLst/>
            <a:ahLst/>
            <a:cxnLst/>
            <a:rect l="l" t="t" r="r" b="b"/>
            <a:pathLst>
              <a:path w="109855" h="102870" extrusionOk="0">
                <a:moveTo>
                  <a:pt x="63736" y="0"/>
                </a:moveTo>
                <a:lnTo>
                  <a:pt x="0" y="77729"/>
                </a:lnTo>
                <a:lnTo>
                  <a:pt x="109598" y="102603"/>
                </a:lnTo>
                <a:lnTo>
                  <a:pt x="63736" y="0"/>
                </a:lnTo>
                <a:close/>
              </a:path>
            </a:pathLst>
          </a:custGeom>
          <a:solidFill>
            <a:srgbClr val="007EE5"/>
          </a:solidFill>
          <a:ln w="9525" cap="flat" cmpd="sng">
            <a:solidFill>
              <a:srgbClr val="007EE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6" name="Google Shape;536;p46"/>
          <p:cNvSpPr/>
          <p:nvPr/>
        </p:nvSpPr>
        <p:spPr>
          <a:xfrm>
            <a:off x="8819782" y="2131607"/>
            <a:ext cx="1718543" cy="304971"/>
          </a:xfrm>
          <a:custGeom>
            <a:avLst/>
            <a:gdLst/>
            <a:ahLst/>
            <a:cxnLst/>
            <a:rect l="l" t="t" r="r" b="b"/>
            <a:pathLst>
              <a:path w="2834005" h="502920" extrusionOk="0">
                <a:moveTo>
                  <a:pt x="0" y="502706"/>
                </a:moveTo>
                <a:lnTo>
                  <a:pt x="38502" y="472496"/>
                </a:lnTo>
                <a:lnTo>
                  <a:pt x="77501" y="443211"/>
                </a:lnTo>
                <a:lnTo>
                  <a:pt x="116983" y="414854"/>
                </a:lnTo>
                <a:lnTo>
                  <a:pt x="156932" y="387424"/>
                </a:lnTo>
                <a:lnTo>
                  <a:pt x="197332" y="360923"/>
                </a:lnTo>
                <a:lnTo>
                  <a:pt x="238169" y="335353"/>
                </a:lnTo>
                <a:lnTo>
                  <a:pt x="279426" y="310713"/>
                </a:lnTo>
                <a:lnTo>
                  <a:pt x="321089" y="287005"/>
                </a:lnTo>
                <a:lnTo>
                  <a:pt x="363143" y="264230"/>
                </a:lnTo>
                <a:lnTo>
                  <a:pt x="405571" y="242388"/>
                </a:lnTo>
                <a:lnTo>
                  <a:pt x="448358" y="221482"/>
                </a:lnTo>
                <a:lnTo>
                  <a:pt x="491490" y="201511"/>
                </a:lnTo>
                <a:lnTo>
                  <a:pt x="534951" y="182476"/>
                </a:lnTo>
                <a:lnTo>
                  <a:pt x="578725" y="164380"/>
                </a:lnTo>
                <a:lnTo>
                  <a:pt x="622798" y="147222"/>
                </a:lnTo>
                <a:lnTo>
                  <a:pt x="667153" y="131004"/>
                </a:lnTo>
                <a:lnTo>
                  <a:pt x="711776" y="115726"/>
                </a:lnTo>
                <a:lnTo>
                  <a:pt x="756651" y="101390"/>
                </a:lnTo>
                <a:lnTo>
                  <a:pt x="801762" y="87997"/>
                </a:lnTo>
                <a:lnTo>
                  <a:pt x="847096" y="75547"/>
                </a:lnTo>
                <a:lnTo>
                  <a:pt x="892635" y="64041"/>
                </a:lnTo>
                <a:lnTo>
                  <a:pt x="938366" y="53481"/>
                </a:lnTo>
                <a:lnTo>
                  <a:pt x="984271" y="43868"/>
                </a:lnTo>
                <a:lnTo>
                  <a:pt x="1030337" y="35201"/>
                </a:lnTo>
                <a:lnTo>
                  <a:pt x="1076548" y="27484"/>
                </a:lnTo>
                <a:lnTo>
                  <a:pt x="1122889" y="20715"/>
                </a:lnTo>
                <a:lnTo>
                  <a:pt x="1169343" y="14897"/>
                </a:lnTo>
                <a:lnTo>
                  <a:pt x="1215896" y="10030"/>
                </a:lnTo>
                <a:lnTo>
                  <a:pt x="1262533" y="6116"/>
                </a:lnTo>
                <a:lnTo>
                  <a:pt x="1309238" y="3154"/>
                </a:lnTo>
                <a:lnTo>
                  <a:pt x="1355996" y="1147"/>
                </a:lnTo>
                <a:lnTo>
                  <a:pt x="1402791" y="95"/>
                </a:lnTo>
                <a:lnTo>
                  <a:pt x="1449608" y="0"/>
                </a:lnTo>
                <a:lnTo>
                  <a:pt x="1496432" y="861"/>
                </a:lnTo>
                <a:lnTo>
                  <a:pt x="1543248" y="2680"/>
                </a:lnTo>
                <a:lnTo>
                  <a:pt x="1590039" y="5459"/>
                </a:lnTo>
                <a:lnTo>
                  <a:pt x="1636792" y="9197"/>
                </a:lnTo>
                <a:lnTo>
                  <a:pt x="1683490" y="13897"/>
                </a:lnTo>
                <a:lnTo>
                  <a:pt x="1730118" y="19559"/>
                </a:lnTo>
                <a:lnTo>
                  <a:pt x="1776660" y="26183"/>
                </a:lnTo>
                <a:lnTo>
                  <a:pt x="1823103" y="33772"/>
                </a:lnTo>
                <a:lnTo>
                  <a:pt x="1869429" y="42325"/>
                </a:lnTo>
                <a:lnTo>
                  <a:pt x="1915624" y="51844"/>
                </a:lnTo>
                <a:lnTo>
                  <a:pt x="1961672" y="62331"/>
                </a:lnTo>
                <a:lnTo>
                  <a:pt x="2007559" y="73785"/>
                </a:lnTo>
                <a:lnTo>
                  <a:pt x="2053268" y="86207"/>
                </a:lnTo>
                <a:lnTo>
                  <a:pt x="2098785" y="99600"/>
                </a:lnTo>
                <a:lnTo>
                  <a:pt x="2144094" y="113963"/>
                </a:lnTo>
                <a:lnTo>
                  <a:pt x="2189179" y="129298"/>
                </a:lnTo>
                <a:lnTo>
                  <a:pt x="2234026" y="145606"/>
                </a:lnTo>
                <a:lnTo>
                  <a:pt x="2278619" y="162887"/>
                </a:lnTo>
                <a:lnTo>
                  <a:pt x="2322943" y="181143"/>
                </a:lnTo>
                <a:lnTo>
                  <a:pt x="2366982" y="200375"/>
                </a:lnTo>
                <a:lnTo>
                  <a:pt x="2410721" y="220583"/>
                </a:lnTo>
                <a:lnTo>
                  <a:pt x="2454145" y="241769"/>
                </a:lnTo>
                <a:lnTo>
                  <a:pt x="2497238" y="263933"/>
                </a:lnTo>
                <a:lnTo>
                  <a:pt x="2539986" y="287077"/>
                </a:lnTo>
                <a:lnTo>
                  <a:pt x="2582372" y="311201"/>
                </a:lnTo>
                <a:lnTo>
                  <a:pt x="2624381" y="336307"/>
                </a:lnTo>
                <a:lnTo>
                  <a:pt x="2665930" y="362397"/>
                </a:lnTo>
                <a:lnTo>
                  <a:pt x="2706859" y="389420"/>
                </a:lnTo>
                <a:lnTo>
                  <a:pt x="2747153" y="417364"/>
                </a:lnTo>
                <a:lnTo>
                  <a:pt x="2786796" y="446219"/>
                </a:lnTo>
                <a:lnTo>
                  <a:pt x="2825773" y="475973"/>
                </a:lnTo>
                <a:lnTo>
                  <a:pt x="2833873" y="482615"/>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7" name="Google Shape;537;p46"/>
          <p:cNvSpPr/>
          <p:nvPr/>
        </p:nvSpPr>
        <p:spPr>
          <a:xfrm>
            <a:off x="10514015" y="2396671"/>
            <a:ext cx="66616" cy="62380"/>
          </a:xfrm>
          <a:custGeom>
            <a:avLst/>
            <a:gdLst/>
            <a:ahLst/>
            <a:cxnLst/>
            <a:rect l="l" t="t" r="r" b="b"/>
            <a:pathLst>
              <a:path w="109855" h="102870" extrusionOk="0">
                <a:moveTo>
                  <a:pt x="63736" y="0"/>
                </a:moveTo>
                <a:lnTo>
                  <a:pt x="0" y="77729"/>
                </a:lnTo>
                <a:lnTo>
                  <a:pt x="109598" y="102603"/>
                </a:lnTo>
                <a:lnTo>
                  <a:pt x="63736"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38" name="Google Shape;538;p46"/>
          <p:cNvSpPr txBox="1"/>
          <p:nvPr/>
        </p:nvSpPr>
        <p:spPr>
          <a:xfrm>
            <a:off x="354651" y="1530022"/>
            <a:ext cx="11146464" cy="3285208"/>
          </a:xfrm>
          <a:prstGeom prst="rect">
            <a:avLst/>
          </a:prstGeom>
          <a:noFill/>
          <a:ln>
            <a:noFill/>
          </a:ln>
        </p:spPr>
        <p:txBody>
          <a:bodyPr spcFirstLastPara="1" wrap="square" lIns="0" tIns="7300" rIns="0" bIns="0" anchor="t" anchorCtr="0">
            <a:noAutofit/>
          </a:bodyPr>
          <a:lstStyle/>
          <a:p>
            <a:pPr marL="1899474" marR="0" lvl="0" indent="0" algn="l" rtl="0">
              <a:spcBef>
                <a:spcPts val="0"/>
              </a:spcBef>
              <a:spcAft>
                <a:spcPts val="0"/>
              </a:spcAft>
              <a:buNone/>
            </a:pPr>
            <a:r>
              <a:rPr lang="en-US" sz="2000" dirty="0">
                <a:solidFill>
                  <a:schemeClr val="accent4"/>
                </a:solidFill>
                <a:latin typeface="Arial"/>
                <a:ea typeface="Arial"/>
                <a:cs typeface="Arial"/>
                <a:sym typeface="Arial"/>
              </a:rPr>
              <a:t>Awareness	</a:t>
            </a:r>
            <a:r>
              <a:rPr lang="en-US" sz="2000" dirty="0">
                <a:solidFill>
                  <a:schemeClr val="accent3"/>
                </a:solidFill>
                <a:latin typeface="Arial"/>
                <a:ea typeface="Arial"/>
                <a:cs typeface="Arial"/>
                <a:sym typeface="Arial"/>
              </a:rPr>
              <a:t>Consideration</a:t>
            </a:r>
            <a:r>
              <a:rPr lang="en-US" sz="2000" dirty="0">
                <a:solidFill>
                  <a:schemeClr val="accent4"/>
                </a:solidFill>
                <a:latin typeface="Arial"/>
                <a:ea typeface="Arial"/>
                <a:cs typeface="Arial"/>
                <a:sym typeface="Arial"/>
              </a:rPr>
              <a:t>	</a:t>
            </a:r>
            <a:r>
              <a:rPr lang="en-US" sz="2000" dirty="0">
                <a:solidFill>
                  <a:schemeClr val="accent1"/>
                </a:solidFill>
                <a:latin typeface="Arial"/>
                <a:ea typeface="Arial"/>
                <a:cs typeface="Arial"/>
                <a:sym typeface="Arial"/>
              </a:rPr>
              <a:t>Evaluation</a:t>
            </a:r>
            <a:r>
              <a:rPr lang="en-US" sz="2000" dirty="0">
                <a:solidFill>
                  <a:schemeClr val="accent4"/>
                </a:solidFill>
                <a:latin typeface="Arial"/>
                <a:ea typeface="Arial"/>
                <a:cs typeface="Arial"/>
                <a:sym typeface="Arial"/>
              </a:rPr>
              <a:t>	</a:t>
            </a:r>
            <a:r>
              <a:rPr lang="en-US" sz="2000" dirty="0">
                <a:solidFill>
                  <a:schemeClr val="dk1"/>
                </a:solidFill>
                <a:latin typeface="Arial"/>
                <a:ea typeface="Arial"/>
                <a:cs typeface="Arial"/>
                <a:sym typeface="Arial"/>
              </a:rPr>
              <a:t>Conversion</a:t>
            </a:r>
            <a:r>
              <a:rPr lang="en-US" sz="2000" dirty="0">
                <a:solidFill>
                  <a:schemeClr val="accent4"/>
                </a:solidFill>
                <a:latin typeface="Arial"/>
                <a:ea typeface="Arial"/>
                <a:cs typeface="Arial"/>
                <a:sym typeface="Arial"/>
              </a:rPr>
              <a:t>	           </a:t>
            </a:r>
            <a:r>
              <a:rPr lang="en-US" sz="2000" dirty="0">
                <a:solidFill>
                  <a:schemeClr val="accent2"/>
                </a:solidFill>
                <a:latin typeface="Arial"/>
                <a:ea typeface="Arial"/>
                <a:cs typeface="Arial"/>
                <a:sym typeface="Arial"/>
              </a:rPr>
              <a:t>Loyalty</a:t>
            </a:r>
            <a:endParaRPr sz="2000" dirty="0">
              <a:solidFill>
                <a:schemeClr val="accent2"/>
              </a:solidFill>
              <a:latin typeface="Arial"/>
              <a:ea typeface="Arial"/>
              <a:cs typeface="Arial"/>
              <a:sym typeface="Arial"/>
            </a:endParaRPr>
          </a:p>
          <a:p>
            <a:pPr marL="51983" marR="9645227" lvl="0" indent="0" algn="l" rtl="0">
              <a:spcBef>
                <a:spcPts val="1759"/>
              </a:spcBef>
              <a:spcAft>
                <a:spcPts val="0"/>
              </a:spcAft>
              <a:buNone/>
            </a:pPr>
            <a:r>
              <a:rPr lang="en-US" sz="1600" b="1" dirty="0">
                <a:solidFill>
                  <a:schemeClr val="dk1"/>
                </a:solidFill>
                <a:latin typeface="Arial"/>
                <a:ea typeface="Arial"/>
                <a:cs typeface="Arial"/>
                <a:sym typeface="Arial"/>
              </a:rPr>
              <a:t>The traditional  funnel focuses on conversion</a:t>
            </a:r>
            <a:endParaRPr sz="1600" b="1"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1"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1" dirty="0">
              <a:solidFill>
                <a:schemeClr val="dk1"/>
              </a:solidFill>
              <a:latin typeface="Arial"/>
              <a:ea typeface="Arial"/>
              <a:cs typeface="Arial"/>
              <a:sym typeface="Arial"/>
            </a:endParaRPr>
          </a:p>
          <a:p>
            <a:pPr marL="0" marR="0" lvl="0" indent="0" algn="l" rtl="0">
              <a:spcBef>
                <a:spcPts val="3"/>
              </a:spcBef>
              <a:spcAft>
                <a:spcPts val="0"/>
              </a:spcAft>
              <a:buNone/>
            </a:pPr>
            <a:endParaRPr sz="1800" b="1" dirty="0">
              <a:solidFill>
                <a:schemeClr val="dk1"/>
              </a:solidFill>
              <a:latin typeface="Arial"/>
              <a:ea typeface="Arial"/>
              <a:cs typeface="Arial"/>
              <a:sym typeface="Arial"/>
            </a:endParaRPr>
          </a:p>
          <a:p>
            <a:pPr marL="7701" marR="9601716" lvl="0" indent="0" algn="l" rtl="0">
              <a:spcBef>
                <a:spcPts val="0"/>
              </a:spcBef>
              <a:spcAft>
                <a:spcPts val="0"/>
              </a:spcAft>
              <a:buNone/>
            </a:pPr>
            <a:r>
              <a:rPr lang="en-US" sz="1600" b="1" dirty="0">
                <a:solidFill>
                  <a:schemeClr val="dk1"/>
                </a:solidFill>
                <a:latin typeface="Arial"/>
                <a:ea typeface="Arial"/>
                <a:cs typeface="Arial"/>
                <a:sym typeface="Arial"/>
              </a:rPr>
              <a:t>But today’s user journey has splintered into hundreds of touchpoints</a:t>
            </a:r>
            <a:endParaRPr dirty="0"/>
          </a:p>
        </p:txBody>
      </p:sp>
      <p:sp>
        <p:nvSpPr>
          <p:cNvPr id="539" name="Google Shape;539;p46"/>
          <p:cNvSpPr/>
          <p:nvPr/>
        </p:nvSpPr>
        <p:spPr>
          <a:xfrm>
            <a:off x="2266517" y="3828358"/>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0" name="Google Shape;540;p46"/>
          <p:cNvSpPr/>
          <p:nvPr/>
        </p:nvSpPr>
        <p:spPr>
          <a:xfrm>
            <a:off x="3060850" y="4588249"/>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1" name="Google Shape;541;p46"/>
          <p:cNvSpPr/>
          <p:nvPr/>
        </p:nvSpPr>
        <p:spPr>
          <a:xfrm>
            <a:off x="3312754" y="3273977"/>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2" name="Google Shape;542;p46"/>
          <p:cNvSpPr/>
          <p:nvPr/>
        </p:nvSpPr>
        <p:spPr>
          <a:xfrm>
            <a:off x="4002121" y="4057548"/>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FFF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b="1">
              <a:solidFill>
                <a:schemeClr val="dk1"/>
              </a:solidFill>
              <a:latin typeface="Arial"/>
              <a:ea typeface="Arial"/>
              <a:cs typeface="Arial"/>
              <a:sym typeface="Arial"/>
            </a:endParaRPr>
          </a:p>
        </p:txBody>
      </p:sp>
      <p:sp>
        <p:nvSpPr>
          <p:cNvPr id="543" name="Google Shape;543;p46"/>
          <p:cNvSpPr/>
          <p:nvPr/>
        </p:nvSpPr>
        <p:spPr>
          <a:xfrm>
            <a:off x="5065754" y="4499712"/>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4" name="Google Shape;544;p46"/>
          <p:cNvSpPr/>
          <p:nvPr/>
        </p:nvSpPr>
        <p:spPr>
          <a:xfrm>
            <a:off x="5442901" y="3425029"/>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5" name="Google Shape;545;p46"/>
          <p:cNvSpPr/>
          <p:nvPr/>
        </p:nvSpPr>
        <p:spPr>
          <a:xfrm>
            <a:off x="6106093" y="4429866"/>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6" name="Google Shape;546;p46"/>
          <p:cNvSpPr/>
          <p:nvPr/>
        </p:nvSpPr>
        <p:spPr>
          <a:xfrm>
            <a:off x="7028433" y="3594364"/>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7" name="Google Shape;547;p46"/>
          <p:cNvSpPr/>
          <p:nvPr/>
        </p:nvSpPr>
        <p:spPr>
          <a:xfrm>
            <a:off x="7816705" y="4429866"/>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8" name="Google Shape;548;p46"/>
          <p:cNvSpPr/>
          <p:nvPr/>
        </p:nvSpPr>
        <p:spPr>
          <a:xfrm>
            <a:off x="8139693" y="3993378"/>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49" name="Google Shape;549;p46"/>
          <p:cNvSpPr/>
          <p:nvPr/>
        </p:nvSpPr>
        <p:spPr>
          <a:xfrm>
            <a:off x="9216609" y="4378944"/>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0" name="Google Shape;550;p46"/>
          <p:cNvSpPr/>
          <p:nvPr/>
        </p:nvSpPr>
        <p:spPr>
          <a:xfrm>
            <a:off x="10226353" y="3937809"/>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1" name="Google Shape;551;p46"/>
          <p:cNvSpPr/>
          <p:nvPr/>
        </p:nvSpPr>
        <p:spPr>
          <a:xfrm>
            <a:off x="11245920" y="3460789"/>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2" name="Google Shape;552;p46"/>
          <p:cNvSpPr/>
          <p:nvPr/>
        </p:nvSpPr>
        <p:spPr>
          <a:xfrm>
            <a:off x="2686417" y="3935304"/>
            <a:ext cx="559499" cy="551027"/>
          </a:xfrm>
          <a:custGeom>
            <a:avLst/>
            <a:gdLst/>
            <a:ahLst/>
            <a:cxnLst/>
            <a:rect l="l" t="t" r="r" b="b"/>
            <a:pathLst>
              <a:path w="922654" h="908684" extrusionOk="0">
                <a:moveTo>
                  <a:pt x="0" y="834"/>
                </a:moveTo>
                <a:lnTo>
                  <a:pt x="10445" y="112"/>
                </a:lnTo>
                <a:lnTo>
                  <a:pt x="60237" y="0"/>
                </a:lnTo>
                <a:lnTo>
                  <a:pt x="109065" y="2153"/>
                </a:lnTo>
                <a:lnTo>
                  <a:pt x="156889" y="6542"/>
                </a:lnTo>
                <a:lnTo>
                  <a:pt x="203667" y="13133"/>
                </a:lnTo>
                <a:lnTo>
                  <a:pt x="249360" y="21894"/>
                </a:lnTo>
                <a:lnTo>
                  <a:pt x="293926" y="32794"/>
                </a:lnTo>
                <a:lnTo>
                  <a:pt x="337325" y="45801"/>
                </a:lnTo>
                <a:lnTo>
                  <a:pt x="379517" y="60882"/>
                </a:lnTo>
                <a:lnTo>
                  <a:pt x="420461" y="78005"/>
                </a:lnTo>
                <a:lnTo>
                  <a:pt x="460115" y="97138"/>
                </a:lnTo>
                <a:lnTo>
                  <a:pt x="498440" y="118249"/>
                </a:lnTo>
                <a:lnTo>
                  <a:pt x="535395" y="141307"/>
                </a:lnTo>
                <a:lnTo>
                  <a:pt x="570940" y="166279"/>
                </a:lnTo>
                <a:lnTo>
                  <a:pt x="605033" y="193132"/>
                </a:lnTo>
                <a:lnTo>
                  <a:pt x="637634" y="221835"/>
                </a:lnTo>
                <a:lnTo>
                  <a:pt x="668702" y="252357"/>
                </a:lnTo>
                <a:lnTo>
                  <a:pt x="698197" y="284663"/>
                </a:lnTo>
                <a:lnTo>
                  <a:pt x="726079" y="318724"/>
                </a:lnTo>
                <a:lnTo>
                  <a:pt x="752306" y="354506"/>
                </a:lnTo>
                <a:lnTo>
                  <a:pt x="776838" y="391978"/>
                </a:lnTo>
                <a:lnTo>
                  <a:pt x="799634" y="431107"/>
                </a:lnTo>
                <a:lnTo>
                  <a:pt x="820654" y="471862"/>
                </a:lnTo>
                <a:lnTo>
                  <a:pt x="839857" y="514210"/>
                </a:lnTo>
                <a:lnTo>
                  <a:pt x="857202" y="558119"/>
                </a:lnTo>
                <a:lnTo>
                  <a:pt x="872650" y="603557"/>
                </a:lnTo>
                <a:lnTo>
                  <a:pt x="886158" y="650493"/>
                </a:lnTo>
                <a:lnTo>
                  <a:pt x="897687" y="698894"/>
                </a:lnTo>
                <a:lnTo>
                  <a:pt x="907196" y="748727"/>
                </a:lnTo>
                <a:lnTo>
                  <a:pt x="914645" y="799962"/>
                </a:lnTo>
                <a:lnTo>
                  <a:pt x="919598" y="848640"/>
                </a:lnTo>
                <a:lnTo>
                  <a:pt x="922557" y="898152"/>
                </a:lnTo>
                <a:lnTo>
                  <a:pt x="922552" y="908632"/>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3" name="Google Shape;553;p46"/>
          <p:cNvSpPr/>
          <p:nvPr/>
        </p:nvSpPr>
        <p:spPr>
          <a:xfrm>
            <a:off x="3215381" y="4479936"/>
            <a:ext cx="61225" cy="61225"/>
          </a:xfrm>
          <a:custGeom>
            <a:avLst/>
            <a:gdLst/>
            <a:ahLst/>
            <a:cxnLst/>
            <a:rect l="l" t="t" r="r" b="b"/>
            <a:pathLst>
              <a:path w="100964" h="100965" extrusionOk="0">
                <a:moveTo>
                  <a:pt x="0" y="0"/>
                </a:moveTo>
                <a:lnTo>
                  <a:pt x="50213" y="100543"/>
                </a:lnTo>
                <a:lnTo>
                  <a:pt x="100519" y="47"/>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4" name="Google Shape;554;p46"/>
          <p:cNvSpPr/>
          <p:nvPr/>
        </p:nvSpPr>
        <p:spPr>
          <a:xfrm>
            <a:off x="2631942" y="3904967"/>
            <a:ext cx="63151" cy="60840"/>
          </a:xfrm>
          <a:custGeom>
            <a:avLst/>
            <a:gdLst/>
            <a:ahLst/>
            <a:cxnLst/>
            <a:rect l="l" t="t" r="r" b="b"/>
            <a:pathLst>
              <a:path w="104139" h="100329" extrusionOk="0">
                <a:moveTo>
                  <a:pt x="96819" y="0"/>
                </a:moveTo>
                <a:lnTo>
                  <a:pt x="0" y="57066"/>
                </a:lnTo>
                <a:lnTo>
                  <a:pt x="103743" y="100281"/>
                </a:lnTo>
                <a:lnTo>
                  <a:pt x="96819"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5" name="Google Shape;555;p46"/>
          <p:cNvSpPr/>
          <p:nvPr/>
        </p:nvSpPr>
        <p:spPr>
          <a:xfrm>
            <a:off x="3405905" y="4483964"/>
            <a:ext cx="665392" cy="431657"/>
          </a:xfrm>
          <a:custGeom>
            <a:avLst/>
            <a:gdLst/>
            <a:ahLst/>
            <a:cxnLst/>
            <a:rect l="l" t="t" r="r" b="b"/>
            <a:pathLst>
              <a:path w="1097279" h="711834" extrusionOk="0">
                <a:moveTo>
                  <a:pt x="1096648" y="0"/>
                </a:moveTo>
                <a:lnTo>
                  <a:pt x="1083520" y="58795"/>
                </a:lnTo>
                <a:lnTo>
                  <a:pt x="1070125" y="105799"/>
                </a:lnTo>
                <a:lnTo>
                  <a:pt x="1054789" y="151309"/>
                </a:lnTo>
                <a:lnTo>
                  <a:pt x="1037551" y="195293"/>
                </a:lnTo>
                <a:lnTo>
                  <a:pt x="1018454" y="237717"/>
                </a:lnTo>
                <a:lnTo>
                  <a:pt x="997536" y="278551"/>
                </a:lnTo>
                <a:lnTo>
                  <a:pt x="974840" y="317763"/>
                </a:lnTo>
                <a:lnTo>
                  <a:pt x="950404" y="355319"/>
                </a:lnTo>
                <a:lnTo>
                  <a:pt x="924271" y="391189"/>
                </a:lnTo>
                <a:lnTo>
                  <a:pt x="896481" y="425339"/>
                </a:lnTo>
                <a:lnTo>
                  <a:pt x="867073" y="457738"/>
                </a:lnTo>
                <a:lnTo>
                  <a:pt x="836090" y="488354"/>
                </a:lnTo>
                <a:lnTo>
                  <a:pt x="803570" y="517155"/>
                </a:lnTo>
                <a:lnTo>
                  <a:pt x="769556" y="544108"/>
                </a:lnTo>
                <a:lnTo>
                  <a:pt x="734088" y="569182"/>
                </a:lnTo>
                <a:lnTo>
                  <a:pt x="697205" y="592344"/>
                </a:lnTo>
                <a:lnTo>
                  <a:pt x="658950" y="613562"/>
                </a:lnTo>
                <a:lnTo>
                  <a:pt x="619362" y="632805"/>
                </a:lnTo>
                <a:lnTo>
                  <a:pt x="578481" y="650039"/>
                </a:lnTo>
                <a:lnTo>
                  <a:pt x="536350" y="665234"/>
                </a:lnTo>
                <a:lnTo>
                  <a:pt x="493007" y="678356"/>
                </a:lnTo>
                <a:lnTo>
                  <a:pt x="448495" y="689374"/>
                </a:lnTo>
                <a:lnTo>
                  <a:pt x="402852" y="698256"/>
                </a:lnTo>
                <a:lnTo>
                  <a:pt x="356121" y="704969"/>
                </a:lnTo>
                <a:lnTo>
                  <a:pt x="308341" y="709482"/>
                </a:lnTo>
                <a:lnTo>
                  <a:pt x="259554" y="711762"/>
                </a:lnTo>
                <a:lnTo>
                  <a:pt x="209799" y="711778"/>
                </a:lnTo>
                <a:lnTo>
                  <a:pt x="159117" y="709497"/>
                </a:lnTo>
                <a:lnTo>
                  <a:pt x="107550" y="704886"/>
                </a:lnTo>
                <a:lnTo>
                  <a:pt x="59047" y="698441"/>
                </a:lnTo>
                <a:lnTo>
                  <a:pt x="10194" y="689861"/>
                </a:lnTo>
                <a:lnTo>
                  <a:pt x="0" y="687431"/>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6" name="Google Shape;556;p46"/>
          <p:cNvSpPr/>
          <p:nvPr/>
        </p:nvSpPr>
        <p:spPr>
          <a:xfrm>
            <a:off x="3352788" y="4872646"/>
            <a:ext cx="66616" cy="59300"/>
          </a:xfrm>
          <a:custGeom>
            <a:avLst/>
            <a:gdLst/>
            <a:ahLst/>
            <a:cxnLst/>
            <a:rect l="l" t="t" r="r" b="b"/>
            <a:pathLst>
              <a:path w="109854" h="97790" extrusionOk="0">
                <a:moveTo>
                  <a:pt x="109434" y="0"/>
                </a:moveTo>
                <a:lnTo>
                  <a:pt x="0" y="25582"/>
                </a:lnTo>
                <a:lnTo>
                  <a:pt x="86127" y="97780"/>
                </a:lnTo>
                <a:lnTo>
                  <a:pt x="109434"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7" name="Google Shape;557;p46"/>
          <p:cNvSpPr/>
          <p:nvPr/>
        </p:nvSpPr>
        <p:spPr>
          <a:xfrm>
            <a:off x="4039810" y="4430094"/>
            <a:ext cx="60455" cy="65461"/>
          </a:xfrm>
          <a:custGeom>
            <a:avLst/>
            <a:gdLst/>
            <a:ahLst/>
            <a:cxnLst/>
            <a:rect l="l" t="t" r="r" b="b"/>
            <a:pathLst>
              <a:path w="99695" h="107950" extrusionOk="0">
                <a:moveTo>
                  <a:pt x="66050" y="0"/>
                </a:moveTo>
                <a:lnTo>
                  <a:pt x="0" y="90927"/>
                </a:lnTo>
                <a:lnTo>
                  <a:pt x="99161" y="107396"/>
                </a:lnTo>
                <a:lnTo>
                  <a:pt x="6605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8" name="Google Shape;558;p46"/>
          <p:cNvSpPr/>
          <p:nvPr/>
        </p:nvSpPr>
        <p:spPr>
          <a:xfrm>
            <a:off x="3409883" y="3679496"/>
            <a:ext cx="490957" cy="615333"/>
          </a:xfrm>
          <a:custGeom>
            <a:avLst/>
            <a:gdLst/>
            <a:ahLst/>
            <a:cxnLst/>
            <a:rect l="l" t="t" r="r" b="b"/>
            <a:pathLst>
              <a:path w="809625" h="1014729" extrusionOk="0">
                <a:moveTo>
                  <a:pt x="809117" y="1014636"/>
                </a:moveTo>
                <a:lnTo>
                  <a:pt x="749236" y="1008035"/>
                </a:lnTo>
                <a:lnTo>
                  <a:pt x="701046" y="999877"/>
                </a:lnTo>
                <a:lnTo>
                  <a:pt x="654129" y="989624"/>
                </a:lnTo>
                <a:lnTo>
                  <a:pt x="608520" y="977315"/>
                </a:lnTo>
                <a:lnTo>
                  <a:pt x="564257" y="962985"/>
                </a:lnTo>
                <a:lnTo>
                  <a:pt x="521375" y="946673"/>
                </a:lnTo>
                <a:lnTo>
                  <a:pt x="479911" y="928414"/>
                </a:lnTo>
                <a:lnTo>
                  <a:pt x="439901" y="908245"/>
                </a:lnTo>
                <a:lnTo>
                  <a:pt x="401382" y="886204"/>
                </a:lnTo>
                <a:lnTo>
                  <a:pt x="364389" y="862326"/>
                </a:lnTo>
                <a:lnTo>
                  <a:pt x="328960" y="836650"/>
                </a:lnTo>
                <a:lnTo>
                  <a:pt x="295130" y="809211"/>
                </a:lnTo>
                <a:lnTo>
                  <a:pt x="262937" y="780047"/>
                </a:lnTo>
                <a:lnTo>
                  <a:pt x="232415" y="749194"/>
                </a:lnTo>
                <a:lnTo>
                  <a:pt x="203603" y="716690"/>
                </a:lnTo>
                <a:lnTo>
                  <a:pt x="176535" y="682570"/>
                </a:lnTo>
                <a:lnTo>
                  <a:pt x="151249" y="646872"/>
                </a:lnTo>
                <a:lnTo>
                  <a:pt x="127781" y="609634"/>
                </a:lnTo>
                <a:lnTo>
                  <a:pt x="106167" y="570890"/>
                </a:lnTo>
                <a:lnTo>
                  <a:pt x="86443" y="530679"/>
                </a:lnTo>
                <a:lnTo>
                  <a:pt x="68646" y="489038"/>
                </a:lnTo>
                <a:lnTo>
                  <a:pt x="52812" y="446002"/>
                </a:lnTo>
                <a:lnTo>
                  <a:pt x="38978" y="401609"/>
                </a:lnTo>
                <a:lnTo>
                  <a:pt x="27180" y="355896"/>
                </a:lnTo>
                <a:lnTo>
                  <a:pt x="17454" y="308900"/>
                </a:lnTo>
                <a:lnTo>
                  <a:pt x="9836" y="260656"/>
                </a:lnTo>
                <a:lnTo>
                  <a:pt x="4364" y="211203"/>
                </a:lnTo>
                <a:lnTo>
                  <a:pt x="1073" y="160577"/>
                </a:lnTo>
                <a:lnTo>
                  <a:pt x="0" y="108815"/>
                </a:lnTo>
                <a:lnTo>
                  <a:pt x="282" y="84433"/>
                </a:lnTo>
                <a:lnTo>
                  <a:pt x="1086" y="59898"/>
                </a:lnTo>
                <a:lnTo>
                  <a:pt x="2411" y="35218"/>
                </a:lnTo>
                <a:lnTo>
                  <a:pt x="4256" y="10399"/>
                </a:lnTo>
                <a:lnTo>
                  <a:pt x="5553" y="0"/>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59" name="Google Shape;559;p46"/>
          <p:cNvSpPr/>
          <p:nvPr/>
        </p:nvSpPr>
        <p:spPr>
          <a:xfrm>
            <a:off x="3382220" y="3625309"/>
            <a:ext cx="60840" cy="64307"/>
          </a:xfrm>
          <a:custGeom>
            <a:avLst/>
            <a:gdLst/>
            <a:ahLst/>
            <a:cxnLst/>
            <a:rect l="l" t="t" r="r" b="b"/>
            <a:pathLst>
              <a:path w="100329" h="106045" extrusionOk="0">
                <a:moveTo>
                  <a:pt x="62316" y="0"/>
                </a:moveTo>
                <a:lnTo>
                  <a:pt x="0" y="93525"/>
                </a:lnTo>
                <a:lnTo>
                  <a:pt x="99747" y="105968"/>
                </a:lnTo>
                <a:lnTo>
                  <a:pt x="62316"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0" name="Google Shape;560;p46"/>
          <p:cNvSpPr/>
          <p:nvPr/>
        </p:nvSpPr>
        <p:spPr>
          <a:xfrm>
            <a:off x="3892526" y="4263996"/>
            <a:ext cx="62767" cy="61225"/>
          </a:xfrm>
          <a:custGeom>
            <a:avLst/>
            <a:gdLst/>
            <a:ahLst/>
            <a:cxnLst/>
            <a:rect l="l" t="t" r="r" b="b"/>
            <a:pathLst>
              <a:path w="103504" h="100965" extrusionOk="0">
                <a:moveTo>
                  <a:pt x="5494" y="0"/>
                </a:moveTo>
                <a:lnTo>
                  <a:pt x="0" y="100369"/>
                </a:lnTo>
                <a:lnTo>
                  <a:pt x="103117" y="55678"/>
                </a:lnTo>
                <a:lnTo>
                  <a:pt x="5494"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1" name="Google Shape;561;p46"/>
          <p:cNvSpPr/>
          <p:nvPr/>
        </p:nvSpPr>
        <p:spPr>
          <a:xfrm>
            <a:off x="4300473" y="4446435"/>
            <a:ext cx="691961" cy="402779"/>
          </a:xfrm>
          <a:custGeom>
            <a:avLst/>
            <a:gdLst/>
            <a:ahLst/>
            <a:cxnLst/>
            <a:rect l="l" t="t" r="r" b="b"/>
            <a:pathLst>
              <a:path w="1141095" h="664209" extrusionOk="0">
                <a:moveTo>
                  <a:pt x="1140668" y="611617"/>
                </a:moveTo>
                <a:lnTo>
                  <a:pt x="1083097" y="629363"/>
                </a:lnTo>
                <a:lnTo>
                  <a:pt x="1035635" y="641032"/>
                </a:lnTo>
                <a:lnTo>
                  <a:pt x="988509" y="650274"/>
                </a:lnTo>
                <a:lnTo>
                  <a:pt x="941765" y="657108"/>
                </a:lnTo>
                <a:lnTo>
                  <a:pt x="895453" y="661554"/>
                </a:lnTo>
                <a:lnTo>
                  <a:pt x="849620" y="663631"/>
                </a:lnTo>
                <a:lnTo>
                  <a:pt x="804315" y="663359"/>
                </a:lnTo>
                <a:lnTo>
                  <a:pt x="759584" y="660756"/>
                </a:lnTo>
                <a:lnTo>
                  <a:pt x="715477" y="655842"/>
                </a:lnTo>
                <a:lnTo>
                  <a:pt x="672042" y="648636"/>
                </a:lnTo>
                <a:lnTo>
                  <a:pt x="629326" y="639159"/>
                </a:lnTo>
                <a:lnTo>
                  <a:pt x="587377" y="627428"/>
                </a:lnTo>
                <a:lnTo>
                  <a:pt x="546243" y="613464"/>
                </a:lnTo>
                <a:lnTo>
                  <a:pt x="505973" y="597285"/>
                </a:lnTo>
                <a:lnTo>
                  <a:pt x="466614" y="578912"/>
                </a:lnTo>
                <a:lnTo>
                  <a:pt x="428214" y="558363"/>
                </a:lnTo>
                <a:lnTo>
                  <a:pt x="390822" y="535658"/>
                </a:lnTo>
                <a:lnTo>
                  <a:pt x="354485" y="510816"/>
                </a:lnTo>
                <a:lnTo>
                  <a:pt x="319251" y="483857"/>
                </a:lnTo>
                <a:lnTo>
                  <a:pt x="285168" y="454799"/>
                </a:lnTo>
                <a:lnTo>
                  <a:pt x="252285" y="423663"/>
                </a:lnTo>
                <a:lnTo>
                  <a:pt x="220650" y="390467"/>
                </a:lnTo>
                <a:lnTo>
                  <a:pt x="190309" y="355231"/>
                </a:lnTo>
                <a:lnTo>
                  <a:pt x="161312" y="317975"/>
                </a:lnTo>
                <a:lnTo>
                  <a:pt x="133707" y="278717"/>
                </a:lnTo>
                <a:lnTo>
                  <a:pt x="107540" y="237476"/>
                </a:lnTo>
                <a:lnTo>
                  <a:pt x="82861" y="194274"/>
                </a:lnTo>
                <a:lnTo>
                  <a:pt x="59718" y="149127"/>
                </a:lnTo>
                <a:lnTo>
                  <a:pt x="38158" y="102057"/>
                </a:lnTo>
                <a:lnTo>
                  <a:pt x="19710" y="56738"/>
                </a:lnTo>
                <a:lnTo>
                  <a:pt x="2943" y="10058"/>
                </a:lnTo>
                <a:lnTo>
                  <a:pt x="0" y="0"/>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2" name="Google Shape;562;p46"/>
          <p:cNvSpPr/>
          <p:nvPr/>
        </p:nvSpPr>
        <p:spPr>
          <a:xfrm>
            <a:off x="4273001" y="4394027"/>
            <a:ext cx="58531" cy="67387"/>
          </a:xfrm>
          <a:custGeom>
            <a:avLst/>
            <a:gdLst/>
            <a:ahLst/>
            <a:cxnLst/>
            <a:rect l="l" t="t" r="r" b="b"/>
            <a:pathLst>
              <a:path w="96520" h="111125" extrusionOk="0">
                <a:moveTo>
                  <a:pt x="20005" y="0"/>
                </a:moveTo>
                <a:lnTo>
                  <a:pt x="0" y="110590"/>
                </a:lnTo>
                <a:lnTo>
                  <a:pt x="96474" y="82357"/>
                </a:lnTo>
                <a:lnTo>
                  <a:pt x="20005"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3" name="Google Shape;563;p46"/>
          <p:cNvSpPr/>
          <p:nvPr/>
        </p:nvSpPr>
        <p:spPr>
          <a:xfrm>
            <a:off x="4975651" y="4790938"/>
            <a:ext cx="67771" cy="57375"/>
          </a:xfrm>
          <a:custGeom>
            <a:avLst/>
            <a:gdLst/>
            <a:ahLst/>
            <a:cxnLst/>
            <a:rect l="l" t="t" r="r" b="b"/>
            <a:pathLst>
              <a:path w="111759" h="94615" extrusionOk="0">
                <a:moveTo>
                  <a:pt x="0" y="0"/>
                </a:moveTo>
                <a:lnTo>
                  <a:pt x="34855" y="94284"/>
                </a:lnTo>
                <a:lnTo>
                  <a:pt x="111711" y="12286"/>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4" name="Google Shape;564;p46"/>
          <p:cNvSpPr/>
          <p:nvPr/>
        </p:nvSpPr>
        <p:spPr>
          <a:xfrm>
            <a:off x="5050411" y="3638416"/>
            <a:ext cx="321144" cy="743560"/>
          </a:xfrm>
          <a:custGeom>
            <a:avLst/>
            <a:gdLst/>
            <a:ahLst/>
            <a:cxnLst/>
            <a:rect l="l" t="t" r="r" b="b"/>
            <a:pathLst>
              <a:path w="529590" h="1226184" extrusionOk="0">
                <a:moveTo>
                  <a:pt x="113554" y="1225696"/>
                </a:moveTo>
                <a:lnTo>
                  <a:pt x="86586" y="1171826"/>
                </a:lnTo>
                <a:lnTo>
                  <a:pt x="67273" y="1126928"/>
                </a:lnTo>
                <a:lnTo>
                  <a:pt x="50409" y="1081961"/>
                </a:lnTo>
                <a:lnTo>
                  <a:pt x="35984" y="1036977"/>
                </a:lnTo>
                <a:lnTo>
                  <a:pt x="23985" y="992026"/>
                </a:lnTo>
                <a:lnTo>
                  <a:pt x="14401" y="947158"/>
                </a:lnTo>
                <a:lnTo>
                  <a:pt x="7222" y="902424"/>
                </a:lnTo>
                <a:lnTo>
                  <a:pt x="2437" y="857875"/>
                </a:lnTo>
                <a:lnTo>
                  <a:pt x="33" y="813560"/>
                </a:lnTo>
                <a:lnTo>
                  <a:pt x="0" y="769531"/>
                </a:lnTo>
                <a:lnTo>
                  <a:pt x="2326" y="725838"/>
                </a:lnTo>
                <a:lnTo>
                  <a:pt x="7001" y="682531"/>
                </a:lnTo>
                <a:lnTo>
                  <a:pt x="14013" y="639661"/>
                </a:lnTo>
                <a:lnTo>
                  <a:pt x="23351" y="597279"/>
                </a:lnTo>
                <a:lnTo>
                  <a:pt x="35004" y="555435"/>
                </a:lnTo>
                <a:lnTo>
                  <a:pt x="48961" y="514180"/>
                </a:lnTo>
                <a:lnTo>
                  <a:pt x="65210" y="473564"/>
                </a:lnTo>
                <a:lnTo>
                  <a:pt x="83740" y="433637"/>
                </a:lnTo>
                <a:lnTo>
                  <a:pt x="104540" y="394451"/>
                </a:lnTo>
                <a:lnTo>
                  <a:pt x="127599" y="356055"/>
                </a:lnTo>
                <a:lnTo>
                  <a:pt x="152906" y="318501"/>
                </a:lnTo>
                <a:lnTo>
                  <a:pt x="180450" y="281839"/>
                </a:lnTo>
                <a:lnTo>
                  <a:pt x="210218" y="246118"/>
                </a:lnTo>
                <a:lnTo>
                  <a:pt x="242201" y="211391"/>
                </a:lnTo>
                <a:lnTo>
                  <a:pt x="276387" y="177707"/>
                </a:lnTo>
                <a:lnTo>
                  <a:pt x="312764" y="145117"/>
                </a:lnTo>
                <a:lnTo>
                  <a:pt x="351323" y="113672"/>
                </a:lnTo>
                <a:lnTo>
                  <a:pt x="392050" y="83421"/>
                </a:lnTo>
                <a:lnTo>
                  <a:pt x="434935" y="54416"/>
                </a:lnTo>
                <a:lnTo>
                  <a:pt x="476605" y="28770"/>
                </a:lnTo>
                <a:lnTo>
                  <a:pt x="519893" y="4557"/>
                </a:lnTo>
                <a:lnTo>
                  <a:pt x="529331" y="0"/>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5" name="Google Shape;565;p46"/>
          <p:cNvSpPr/>
          <p:nvPr/>
        </p:nvSpPr>
        <p:spPr>
          <a:xfrm>
            <a:off x="5352427" y="3613731"/>
            <a:ext cx="68156" cy="55064"/>
          </a:xfrm>
          <a:custGeom>
            <a:avLst/>
            <a:gdLst/>
            <a:ahLst/>
            <a:cxnLst/>
            <a:rect l="l" t="t" r="r" b="b"/>
            <a:pathLst>
              <a:path w="112395" h="90804" extrusionOk="0">
                <a:moveTo>
                  <a:pt x="0" y="0"/>
                </a:moveTo>
                <a:lnTo>
                  <a:pt x="43707" y="90520"/>
                </a:lnTo>
                <a:lnTo>
                  <a:pt x="112374" y="1551"/>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6" name="Google Shape;566;p46"/>
          <p:cNvSpPr/>
          <p:nvPr/>
        </p:nvSpPr>
        <p:spPr>
          <a:xfrm>
            <a:off x="5089658" y="4361043"/>
            <a:ext cx="56991" cy="68156"/>
          </a:xfrm>
          <a:custGeom>
            <a:avLst/>
            <a:gdLst/>
            <a:ahLst/>
            <a:cxnLst/>
            <a:rect l="l" t="t" r="r" b="b"/>
            <a:pathLst>
              <a:path w="93979" h="112395" extrusionOk="0">
                <a:moveTo>
                  <a:pt x="87270" y="0"/>
                </a:moveTo>
                <a:lnTo>
                  <a:pt x="0" y="49881"/>
                </a:lnTo>
                <a:lnTo>
                  <a:pt x="93516" y="112211"/>
                </a:lnTo>
                <a:lnTo>
                  <a:pt x="8727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7" name="Google Shape;567;p46"/>
          <p:cNvSpPr/>
          <p:nvPr/>
        </p:nvSpPr>
        <p:spPr>
          <a:xfrm>
            <a:off x="5872425" y="3626903"/>
            <a:ext cx="427807" cy="668472"/>
          </a:xfrm>
          <a:custGeom>
            <a:avLst/>
            <a:gdLst/>
            <a:ahLst/>
            <a:cxnLst/>
            <a:rect l="l" t="t" r="r" b="b"/>
            <a:pathLst>
              <a:path w="705484" h="1102359" extrusionOk="0">
                <a:moveTo>
                  <a:pt x="0" y="0"/>
                </a:moveTo>
                <a:lnTo>
                  <a:pt x="58694" y="13573"/>
                </a:lnTo>
                <a:lnTo>
                  <a:pt x="105596" y="27323"/>
                </a:lnTo>
                <a:lnTo>
                  <a:pt x="150988" y="43004"/>
                </a:lnTo>
                <a:lnTo>
                  <a:pt x="194839" y="60574"/>
                </a:lnTo>
                <a:lnTo>
                  <a:pt x="237118" y="79992"/>
                </a:lnTo>
                <a:lnTo>
                  <a:pt x="277793" y="101218"/>
                </a:lnTo>
                <a:lnTo>
                  <a:pt x="316831" y="124211"/>
                </a:lnTo>
                <a:lnTo>
                  <a:pt x="354201" y="148930"/>
                </a:lnTo>
                <a:lnTo>
                  <a:pt x="389872" y="175334"/>
                </a:lnTo>
                <a:lnTo>
                  <a:pt x="423811" y="203383"/>
                </a:lnTo>
                <a:lnTo>
                  <a:pt x="455987" y="233035"/>
                </a:lnTo>
                <a:lnTo>
                  <a:pt x="486367" y="264249"/>
                </a:lnTo>
                <a:lnTo>
                  <a:pt x="514921" y="296986"/>
                </a:lnTo>
                <a:lnTo>
                  <a:pt x="541616" y="331203"/>
                </a:lnTo>
                <a:lnTo>
                  <a:pt x="566420" y="366860"/>
                </a:lnTo>
                <a:lnTo>
                  <a:pt x="589302" y="403917"/>
                </a:lnTo>
                <a:lnTo>
                  <a:pt x="610230" y="442332"/>
                </a:lnTo>
                <a:lnTo>
                  <a:pt x="629172" y="482065"/>
                </a:lnTo>
                <a:lnTo>
                  <a:pt x="646097" y="523075"/>
                </a:lnTo>
                <a:lnTo>
                  <a:pt x="660972" y="565320"/>
                </a:lnTo>
                <a:lnTo>
                  <a:pt x="673765" y="608761"/>
                </a:lnTo>
                <a:lnTo>
                  <a:pt x="684446" y="653356"/>
                </a:lnTo>
                <a:lnTo>
                  <a:pt x="692982" y="699064"/>
                </a:lnTo>
                <a:lnTo>
                  <a:pt x="699341" y="745845"/>
                </a:lnTo>
                <a:lnTo>
                  <a:pt x="703492" y="793657"/>
                </a:lnTo>
                <a:lnTo>
                  <a:pt x="705403" y="842461"/>
                </a:lnTo>
                <a:lnTo>
                  <a:pt x="705041" y="892214"/>
                </a:lnTo>
                <a:lnTo>
                  <a:pt x="702376" y="942877"/>
                </a:lnTo>
                <a:lnTo>
                  <a:pt x="697375" y="994408"/>
                </a:lnTo>
                <a:lnTo>
                  <a:pt x="690563" y="1042861"/>
                </a:lnTo>
                <a:lnTo>
                  <a:pt x="681614" y="1091647"/>
                </a:lnTo>
                <a:lnTo>
                  <a:pt x="679106" y="1101823"/>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8" name="Google Shape;568;p46"/>
          <p:cNvSpPr/>
          <p:nvPr/>
        </p:nvSpPr>
        <p:spPr>
          <a:xfrm>
            <a:off x="6256161" y="4281593"/>
            <a:ext cx="59300" cy="66616"/>
          </a:xfrm>
          <a:custGeom>
            <a:avLst/>
            <a:gdLst/>
            <a:ahLst/>
            <a:cxnLst/>
            <a:rect l="l" t="t" r="r" b="b"/>
            <a:pathLst>
              <a:path w="97790" h="109854" extrusionOk="0">
                <a:moveTo>
                  <a:pt x="0" y="0"/>
                </a:moveTo>
                <a:lnTo>
                  <a:pt x="24753" y="109624"/>
                </a:lnTo>
                <a:lnTo>
                  <a:pt x="97601" y="24047"/>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69" name="Google Shape;569;p46"/>
          <p:cNvSpPr/>
          <p:nvPr/>
        </p:nvSpPr>
        <p:spPr>
          <a:xfrm>
            <a:off x="5818624" y="3597963"/>
            <a:ext cx="65461" cy="60071"/>
          </a:xfrm>
          <a:custGeom>
            <a:avLst/>
            <a:gdLst/>
            <a:ahLst/>
            <a:cxnLst/>
            <a:rect l="l" t="t" r="r" b="b"/>
            <a:pathLst>
              <a:path w="107950" h="99059" extrusionOk="0">
                <a:moveTo>
                  <a:pt x="107643" y="0"/>
                </a:moveTo>
                <a:lnTo>
                  <a:pt x="0" y="32296"/>
                </a:lnTo>
                <a:lnTo>
                  <a:pt x="90424" y="99033"/>
                </a:lnTo>
                <a:lnTo>
                  <a:pt x="107643"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0" name="Google Shape;570;p46"/>
          <p:cNvSpPr/>
          <p:nvPr/>
        </p:nvSpPr>
        <p:spPr>
          <a:xfrm>
            <a:off x="5514872" y="3857267"/>
            <a:ext cx="460152" cy="641903"/>
          </a:xfrm>
          <a:custGeom>
            <a:avLst/>
            <a:gdLst/>
            <a:ahLst/>
            <a:cxnLst/>
            <a:rect l="l" t="t" r="r" b="b"/>
            <a:pathLst>
              <a:path w="758825" h="1058545" extrusionOk="0">
                <a:moveTo>
                  <a:pt x="758462" y="1058446"/>
                </a:moveTo>
                <a:lnTo>
                  <a:pt x="699050" y="1048471"/>
                </a:lnTo>
                <a:lnTo>
                  <a:pt x="651399" y="1037600"/>
                </a:lnTo>
                <a:lnTo>
                  <a:pt x="605136" y="1024712"/>
                </a:lnTo>
                <a:lnTo>
                  <a:pt x="560297" y="1009843"/>
                </a:lnTo>
                <a:lnTo>
                  <a:pt x="516914" y="993034"/>
                </a:lnTo>
                <a:lnTo>
                  <a:pt x="475023" y="974323"/>
                </a:lnTo>
                <a:lnTo>
                  <a:pt x="434658" y="953749"/>
                </a:lnTo>
                <a:lnTo>
                  <a:pt x="395852" y="931350"/>
                </a:lnTo>
                <a:lnTo>
                  <a:pt x="358641" y="907166"/>
                </a:lnTo>
                <a:lnTo>
                  <a:pt x="323058" y="881235"/>
                </a:lnTo>
                <a:lnTo>
                  <a:pt x="289137" y="853597"/>
                </a:lnTo>
                <a:lnTo>
                  <a:pt x="256913" y="824289"/>
                </a:lnTo>
                <a:lnTo>
                  <a:pt x="226420" y="793352"/>
                </a:lnTo>
                <a:lnTo>
                  <a:pt x="197692" y="760822"/>
                </a:lnTo>
                <a:lnTo>
                  <a:pt x="170763" y="726741"/>
                </a:lnTo>
                <a:lnTo>
                  <a:pt x="145668" y="691146"/>
                </a:lnTo>
                <a:lnTo>
                  <a:pt x="122440" y="654075"/>
                </a:lnTo>
                <a:lnTo>
                  <a:pt x="101115" y="615569"/>
                </a:lnTo>
                <a:lnTo>
                  <a:pt x="81726" y="575666"/>
                </a:lnTo>
                <a:lnTo>
                  <a:pt x="64307" y="534404"/>
                </a:lnTo>
                <a:lnTo>
                  <a:pt x="48893" y="491823"/>
                </a:lnTo>
                <a:lnTo>
                  <a:pt x="35518" y="447961"/>
                </a:lnTo>
                <a:lnTo>
                  <a:pt x="24216" y="402857"/>
                </a:lnTo>
                <a:lnTo>
                  <a:pt x="15021" y="356550"/>
                </a:lnTo>
                <a:lnTo>
                  <a:pt x="7968" y="309078"/>
                </a:lnTo>
                <a:lnTo>
                  <a:pt x="3091" y="260482"/>
                </a:lnTo>
                <a:lnTo>
                  <a:pt x="423" y="210798"/>
                </a:lnTo>
                <a:lnTo>
                  <a:pt x="0" y="160067"/>
                </a:lnTo>
                <a:lnTo>
                  <a:pt x="1854" y="108327"/>
                </a:lnTo>
                <a:lnTo>
                  <a:pt x="3516" y="84000"/>
                </a:lnTo>
                <a:lnTo>
                  <a:pt x="5705" y="59550"/>
                </a:lnTo>
                <a:lnTo>
                  <a:pt x="8423" y="34984"/>
                </a:lnTo>
                <a:lnTo>
                  <a:pt x="11668" y="10309"/>
                </a:lnTo>
                <a:lnTo>
                  <a:pt x="13552" y="0"/>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1" name="Google Shape;571;p46"/>
          <p:cNvSpPr/>
          <p:nvPr/>
        </p:nvSpPr>
        <p:spPr>
          <a:xfrm>
            <a:off x="5491969" y="3803550"/>
            <a:ext cx="60071" cy="65461"/>
          </a:xfrm>
          <a:custGeom>
            <a:avLst/>
            <a:gdLst/>
            <a:ahLst/>
            <a:cxnLst/>
            <a:rect l="l" t="t" r="r" b="b"/>
            <a:pathLst>
              <a:path w="99059" h="107950" extrusionOk="0">
                <a:moveTo>
                  <a:pt x="67504" y="0"/>
                </a:moveTo>
                <a:lnTo>
                  <a:pt x="0" y="89852"/>
                </a:lnTo>
                <a:lnTo>
                  <a:pt x="98884" y="107915"/>
                </a:lnTo>
                <a:lnTo>
                  <a:pt x="67504"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2" name="Google Shape;572;p46"/>
          <p:cNvSpPr/>
          <p:nvPr/>
        </p:nvSpPr>
        <p:spPr>
          <a:xfrm>
            <a:off x="5965112" y="4468115"/>
            <a:ext cx="64307" cy="60840"/>
          </a:xfrm>
          <a:custGeom>
            <a:avLst/>
            <a:gdLst/>
            <a:ahLst/>
            <a:cxnLst/>
            <a:rect l="l" t="t" r="r" b="b"/>
            <a:pathLst>
              <a:path w="106045" h="100329" extrusionOk="0">
                <a:moveTo>
                  <a:pt x="11159" y="0"/>
                </a:moveTo>
                <a:lnTo>
                  <a:pt x="0" y="99898"/>
                </a:lnTo>
                <a:lnTo>
                  <a:pt x="105479" y="61109"/>
                </a:lnTo>
                <a:lnTo>
                  <a:pt x="11159"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3" name="Google Shape;573;p46"/>
          <p:cNvSpPr/>
          <p:nvPr/>
        </p:nvSpPr>
        <p:spPr>
          <a:xfrm>
            <a:off x="6594519" y="3981252"/>
            <a:ext cx="578367" cy="531389"/>
          </a:xfrm>
          <a:custGeom>
            <a:avLst/>
            <a:gdLst/>
            <a:ahLst/>
            <a:cxnLst/>
            <a:rect l="l" t="t" r="r" b="b"/>
            <a:pathLst>
              <a:path w="953770" h="876300" extrusionOk="0">
                <a:moveTo>
                  <a:pt x="953037" y="0"/>
                </a:moveTo>
                <a:lnTo>
                  <a:pt x="950842" y="60203"/>
                </a:lnTo>
                <a:lnTo>
                  <a:pt x="946235" y="108861"/>
                </a:lnTo>
                <a:lnTo>
                  <a:pt x="939448" y="156403"/>
                </a:lnTo>
                <a:lnTo>
                  <a:pt x="930513" y="202791"/>
                </a:lnTo>
                <a:lnTo>
                  <a:pt x="919465" y="247986"/>
                </a:lnTo>
                <a:lnTo>
                  <a:pt x="906338" y="291947"/>
                </a:lnTo>
                <a:lnTo>
                  <a:pt x="891166" y="334638"/>
                </a:lnTo>
                <a:lnTo>
                  <a:pt x="873982" y="376018"/>
                </a:lnTo>
                <a:lnTo>
                  <a:pt x="854822" y="416048"/>
                </a:lnTo>
                <a:lnTo>
                  <a:pt x="833719" y="454691"/>
                </a:lnTo>
                <a:lnTo>
                  <a:pt x="810707" y="491906"/>
                </a:lnTo>
                <a:lnTo>
                  <a:pt x="785821" y="527655"/>
                </a:lnTo>
                <a:lnTo>
                  <a:pt x="759094" y="561899"/>
                </a:lnTo>
                <a:lnTo>
                  <a:pt x="730560" y="594598"/>
                </a:lnTo>
                <a:lnTo>
                  <a:pt x="700254" y="625715"/>
                </a:lnTo>
                <a:lnTo>
                  <a:pt x="668209" y="655209"/>
                </a:lnTo>
                <a:lnTo>
                  <a:pt x="634460" y="683043"/>
                </a:lnTo>
                <a:lnTo>
                  <a:pt x="599040" y="709176"/>
                </a:lnTo>
                <a:lnTo>
                  <a:pt x="561985" y="733571"/>
                </a:lnTo>
                <a:lnTo>
                  <a:pt x="523327" y="756188"/>
                </a:lnTo>
                <a:lnTo>
                  <a:pt x="483101" y="776988"/>
                </a:lnTo>
                <a:lnTo>
                  <a:pt x="441341" y="795932"/>
                </a:lnTo>
                <a:lnTo>
                  <a:pt x="398081" y="812981"/>
                </a:lnTo>
                <a:lnTo>
                  <a:pt x="353355" y="828097"/>
                </a:lnTo>
                <a:lnTo>
                  <a:pt x="307198" y="841240"/>
                </a:lnTo>
                <a:lnTo>
                  <a:pt x="259642" y="852371"/>
                </a:lnTo>
                <a:lnTo>
                  <a:pt x="210723" y="861452"/>
                </a:lnTo>
                <a:lnTo>
                  <a:pt x="160474" y="868443"/>
                </a:lnTo>
                <a:lnTo>
                  <a:pt x="108930" y="873306"/>
                </a:lnTo>
                <a:lnTo>
                  <a:pt x="60064" y="875806"/>
                </a:lnTo>
                <a:lnTo>
                  <a:pt x="35353" y="876293"/>
                </a:lnTo>
                <a:lnTo>
                  <a:pt x="10466" y="876271"/>
                </a:lnTo>
                <a:lnTo>
                  <a:pt x="0" y="875739"/>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4" name="Google Shape;574;p46"/>
          <p:cNvSpPr/>
          <p:nvPr/>
        </p:nvSpPr>
        <p:spPr>
          <a:xfrm>
            <a:off x="6539981" y="4482186"/>
            <a:ext cx="62767" cy="61225"/>
          </a:xfrm>
          <a:custGeom>
            <a:avLst/>
            <a:gdLst/>
            <a:ahLst/>
            <a:cxnLst/>
            <a:rect l="l" t="t" r="r" b="b"/>
            <a:pathLst>
              <a:path w="103504" h="100965" extrusionOk="0">
                <a:moveTo>
                  <a:pt x="102949" y="0"/>
                </a:moveTo>
                <a:lnTo>
                  <a:pt x="0" y="45093"/>
                </a:lnTo>
                <a:lnTo>
                  <a:pt x="97839" y="100390"/>
                </a:lnTo>
                <a:lnTo>
                  <a:pt x="102949"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5" name="Google Shape;575;p46"/>
          <p:cNvSpPr/>
          <p:nvPr/>
        </p:nvSpPr>
        <p:spPr>
          <a:xfrm>
            <a:off x="7142090" y="3926655"/>
            <a:ext cx="61225" cy="61611"/>
          </a:xfrm>
          <a:custGeom>
            <a:avLst/>
            <a:gdLst/>
            <a:ahLst/>
            <a:cxnLst/>
            <a:rect l="l" t="t" r="r" b="b"/>
            <a:pathLst>
              <a:path w="100965" h="101600" extrusionOk="0">
                <a:moveTo>
                  <a:pt x="48375" y="0"/>
                </a:moveTo>
                <a:lnTo>
                  <a:pt x="0" y="101439"/>
                </a:lnTo>
                <a:lnTo>
                  <a:pt x="100499" y="99566"/>
                </a:lnTo>
                <a:lnTo>
                  <a:pt x="48375"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6" name="Google Shape;576;p46"/>
          <p:cNvSpPr/>
          <p:nvPr/>
        </p:nvSpPr>
        <p:spPr>
          <a:xfrm>
            <a:off x="7442556" y="3737621"/>
            <a:ext cx="536395" cy="573747"/>
          </a:xfrm>
          <a:custGeom>
            <a:avLst/>
            <a:gdLst/>
            <a:ahLst/>
            <a:cxnLst/>
            <a:rect l="l" t="t" r="r" b="b"/>
            <a:pathLst>
              <a:path w="884555" h="946150" extrusionOk="0">
                <a:moveTo>
                  <a:pt x="0" y="281"/>
                </a:moveTo>
                <a:lnTo>
                  <a:pt x="60219" y="1980"/>
                </a:lnTo>
                <a:lnTo>
                  <a:pt x="108913" y="6184"/>
                </a:lnTo>
                <a:lnTo>
                  <a:pt x="156510" y="12579"/>
                </a:lnTo>
                <a:lnTo>
                  <a:pt x="202970" y="21131"/>
                </a:lnTo>
                <a:lnTo>
                  <a:pt x="248254" y="31805"/>
                </a:lnTo>
                <a:lnTo>
                  <a:pt x="292323" y="44569"/>
                </a:lnTo>
                <a:lnTo>
                  <a:pt x="335137" y="59389"/>
                </a:lnTo>
                <a:lnTo>
                  <a:pt x="376657" y="76230"/>
                </a:lnTo>
                <a:lnTo>
                  <a:pt x="416845" y="95059"/>
                </a:lnTo>
                <a:lnTo>
                  <a:pt x="455660" y="115842"/>
                </a:lnTo>
                <a:lnTo>
                  <a:pt x="493064" y="138546"/>
                </a:lnTo>
                <a:lnTo>
                  <a:pt x="529017" y="163137"/>
                </a:lnTo>
                <a:lnTo>
                  <a:pt x="563480" y="189580"/>
                </a:lnTo>
                <a:lnTo>
                  <a:pt x="596414" y="217843"/>
                </a:lnTo>
                <a:lnTo>
                  <a:pt x="627780" y="247892"/>
                </a:lnTo>
                <a:lnTo>
                  <a:pt x="657538" y="279692"/>
                </a:lnTo>
                <a:lnTo>
                  <a:pt x="685649" y="313210"/>
                </a:lnTo>
                <a:lnTo>
                  <a:pt x="712074" y="348413"/>
                </a:lnTo>
                <a:lnTo>
                  <a:pt x="736773" y="385266"/>
                </a:lnTo>
                <a:lnTo>
                  <a:pt x="759708" y="423736"/>
                </a:lnTo>
                <a:lnTo>
                  <a:pt x="780840" y="463788"/>
                </a:lnTo>
                <a:lnTo>
                  <a:pt x="800128" y="505391"/>
                </a:lnTo>
                <a:lnTo>
                  <a:pt x="817534" y="548508"/>
                </a:lnTo>
                <a:lnTo>
                  <a:pt x="833018" y="593108"/>
                </a:lnTo>
                <a:lnTo>
                  <a:pt x="846541" y="639156"/>
                </a:lnTo>
                <a:lnTo>
                  <a:pt x="858065" y="686618"/>
                </a:lnTo>
                <a:lnTo>
                  <a:pt x="867549" y="735460"/>
                </a:lnTo>
                <a:lnTo>
                  <a:pt x="874955" y="785650"/>
                </a:lnTo>
                <a:lnTo>
                  <a:pt x="880243" y="837152"/>
                </a:lnTo>
                <a:lnTo>
                  <a:pt x="883146" y="885995"/>
                </a:lnTo>
                <a:lnTo>
                  <a:pt x="884021" y="935588"/>
                </a:lnTo>
                <a:lnTo>
                  <a:pt x="883575" y="946059"/>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7" name="Google Shape;577;p46"/>
          <p:cNvSpPr/>
          <p:nvPr/>
        </p:nvSpPr>
        <p:spPr>
          <a:xfrm>
            <a:off x="7948178" y="4303674"/>
            <a:ext cx="61225" cy="62380"/>
          </a:xfrm>
          <a:custGeom>
            <a:avLst/>
            <a:gdLst/>
            <a:ahLst/>
            <a:cxnLst/>
            <a:rect l="l" t="t" r="r" b="b"/>
            <a:pathLst>
              <a:path w="100965" h="102870" extrusionOk="0">
                <a:moveTo>
                  <a:pt x="0" y="0"/>
                </a:moveTo>
                <a:lnTo>
                  <a:pt x="45946" y="102565"/>
                </a:lnTo>
                <a:lnTo>
                  <a:pt x="100426" y="4272"/>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8" name="Google Shape;578;p46"/>
          <p:cNvSpPr/>
          <p:nvPr/>
        </p:nvSpPr>
        <p:spPr>
          <a:xfrm>
            <a:off x="7387969" y="3707157"/>
            <a:ext cx="61995" cy="61225"/>
          </a:xfrm>
          <a:custGeom>
            <a:avLst/>
            <a:gdLst/>
            <a:ahLst/>
            <a:cxnLst/>
            <a:rect l="l" t="t" r="r" b="b"/>
            <a:pathLst>
              <a:path w="102234" h="100965" extrusionOk="0">
                <a:moveTo>
                  <a:pt x="99138" y="0"/>
                </a:moveTo>
                <a:lnTo>
                  <a:pt x="0" y="52946"/>
                </a:lnTo>
                <a:lnTo>
                  <a:pt x="101839" y="100483"/>
                </a:lnTo>
                <a:lnTo>
                  <a:pt x="99138"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79" name="Google Shape;579;p46"/>
          <p:cNvSpPr/>
          <p:nvPr/>
        </p:nvSpPr>
        <p:spPr>
          <a:xfrm>
            <a:off x="7409222" y="3539785"/>
            <a:ext cx="745871" cy="316523"/>
          </a:xfrm>
          <a:custGeom>
            <a:avLst/>
            <a:gdLst/>
            <a:ahLst/>
            <a:cxnLst/>
            <a:rect l="l" t="t" r="r" b="b"/>
            <a:pathLst>
              <a:path w="1229994" h="521970" extrusionOk="0">
                <a:moveTo>
                  <a:pt x="0" y="118164"/>
                </a:moveTo>
                <a:lnTo>
                  <a:pt x="53594" y="90651"/>
                </a:lnTo>
                <a:lnTo>
                  <a:pt x="98294" y="70885"/>
                </a:lnTo>
                <a:lnTo>
                  <a:pt x="143088" y="53568"/>
                </a:lnTo>
                <a:lnTo>
                  <a:pt x="187923" y="38688"/>
                </a:lnTo>
                <a:lnTo>
                  <a:pt x="232751" y="26235"/>
                </a:lnTo>
                <a:lnTo>
                  <a:pt x="277519" y="16198"/>
                </a:lnTo>
                <a:lnTo>
                  <a:pt x="322178" y="8567"/>
                </a:lnTo>
                <a:lnTo>
                  <a:pt x="366677" y="3330"/>
                </a:lnTo>
                <a:lnTo>
                  <a:pt x="410965" y="478"/>
                </a:lnTo>
                <a:lnTo>
                  <a:pt x="454992" y="0"/>
                </a:lnTo>
                <a:lnTo>
                  <a:pt x="498707" y="1884"/>
                </a:lnTo>
                <a:lnTo>
                  <a:pt x="542058" y="6120"/>
                </a:lnTo>
                <a:lnTo>
                  <a:pt x="584997" y="12698"/>
                </a:lnTo>
                <a:lnTo>
                  <a:pt x="627471" y="21607"/>
                </a:lnTo>
                <a:lnTo>
                  <a:pt x="669431" y="32836"/>
                </a:lnTo>
                <a:lnTo>
                  <a:pt x="710825" y="46375"/>
                </a:lnTo>
                <a:lnTo>
                  <a:pt x="751604" y="62212"/>
                </a:lnTo>
                <a:lnTo>
                  <a:pt x="791716" y="80337"/>
                </a:lnTo>
                <a:lnTo>
                  <a:pt x="831110" y="100740"/>
                </a:lnTo>
                <a:lnTo>
                  <a:pt x="869737" y="123410"/>
                </a:lnTo>
                <a:lnTo>
                  <a:pt x="907546" y="148335"/>
                </a:lnTo>
                <a:lnTo>
                  <a:pt x="944485" y="175506"/>
                </a:lnTo>
                <a:lnTo>
                  <a:pt x="980505" y="204912"/>
                </a:lnTo>
                <a:lnTo>
                  <a:pt x="1015554" y="236542"/>
                </a:lnTo>
                <a:lnTo>
                  <a:pt x="1049582" y="270385"/>
                </a:lnTo>
                <a:lnTo>
                  <a:pt x="1082538" y="306431"/>
                </a:lnTo>
                <a:lnTo>
                  <a:pt x="1114372" y="344669"/>
                </a:lnTo>
                <a:lnTo>
                  <a:pt x="1145033" y="385088"/>
                </a:lnTo>
                <a:lnTo>
                  <a:pt x="1174471" y="427678"/>
                </a:lnTo>
                <a:lnTo>
                  <a:pt x="1200537" y="469086"/>
                </a:lnTo>
                <a:lnTo>
                  <a:pt x="1225187" y="512127"/>
                </a:lnTo>
                <a:lnTo>
                  <a:pt x="1229839" y="521518"/>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0" name="Google Shape;580;p46"/>
          <p:cNvSpPr/>
          <p:nvPr/>
        </p:nvSpPr>
        <p:spPr>
          <a:xfrm>
            <a:off x="8124867" y="3836815"/>
            <a:ext cx="54679" cy="68156"/>
          </a:xfrm>
          <a:custGeom>
            <a:avLst/>
            <a:gdLst/>
            <a:ahLst/>
            <a:cxnLst/>
            <a:rect l="l" t="t" r="r" b="b"/>
            <a:pathLst>
              <a:path w="90169" h="112395" extrusionOk="0">
                <a:moveTo>
                  <a:pt x="90081" y="0"/>
                </a:moveTo>
                <a:lnTo>
                  <a:pt x="0" y="44621"/>
                </a:lnTo>
                <a:lnTo>
                  <a:pt x="89662" y="112385"/>
                </a:lnTo>
                <a:lnTo>
                  <a:pt x="90081"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1" name="Google Shape;581;p46"/>
          <p:cNvSpPr/>
          <p:nvPr/>
        </p:nvSpPr>
        <p:spPr>
          <a:xfrm>
            <a:off x="7362090" y="3581927"/>
            <a:ext cx="68156" cy="57375"/>
          </a:xfrm>
          <a:custGeom>
            <a:avLst/>
            <a:gdLst/>
            <a:ahLst/>
            <a:cxnLst/>
            <a:rect l="l" t="t" r="r" b="b"/>
            <a:pathLst>
              <a:path w="112395" h="94614" extrusionOk="0">
                <a:moveTo>
                  <a:pt x="61380" y="0"/>
                </a:moveTo>
                <a:lnTo>
                  <a:pt x="0" y="94142"/>
                </a:lnTo>
                <a:lnTo>
                  <a:pt x="112143" y="86761"/>
                </a:lnTo>
                <a:lnTo>
                  <a:pt x="6138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2" name="Google Shape;582;p46"/>
          <p:cNvSpPr/>
          <p:nvPr/>
        </p:nvSpPr>
        <p:spPr>
          <a:xfrm>
            <a:off x="8539373" y="3951141"/>
            <a:ext cx="745871" cy="316523"/>
          </a:xfrm>
          <a:custGeom>
            <a:avLst/>
            <a:gdLst/>
            <a:ahLst/>
            <a:cxnLst/>
            <a:rect l="l" t="t" r="r" b="b"/>
            <a:pathLst>
              <a:path w="1229994" h="521970" extrusionOk="0">
                <a:moveTo>
                  <a:pt x="0" y="118164"/>
                </a:moveTo>
                <a:lnTo>
                  <a:pt x="53594" y="90651"/>
                </a:lnTo>
                <a:lnTo>
                  <a:pt x="98294" y="70885"/>
                </a:lnTo>
                <a:lnTo>
                  <a:pt x="143088" y="53568"/>
                </a:lnTo>
                <a:lnTo>
                  <a:pt x="187923" y="38688"/>
                </a:lnTo>
                <a:lnTo>
                  <a:pt x="232751" y="26235"/>
                </a:lnTo>
                <a:lnTo>
                  <a:pt x="277519" y="16198"/>
                </a:lnTo>
                <a:lnTo>
                  <a:pt x="322178" y="8567"/>
                </a:lnTo>
                <a:lnTo>
                  <a:pt x="366677" y="3330"/>
                </a:lnTo>
                <a:lnTo>
                  <a:pt x="410965" y="478"/>
                </a:lnTo>
                <a:lnTo>
                  <a:pt x="454992" y="0"/>
                </a:lnTo>
                <a:lnTo>
                  <a:pt x="498707" y="1884"/>
                </a:lnTo>
                <a:lnTo>
                  <a:pt x="542058" y="6120"/>
                </a:lnTo>
                <a:lnTo>
                  <a:pt x="584997" y="12698"/>
                </a:lnTo>
                <a:lnTo>
                  <a:pt x="627471" y="21607"/>
                </a:lnTo>
                <a:lnTo>
                  <a:pt x="669431" y="32836"/>
                </a:lnTo>
                <a:lnTo>
                  <a:pt x="710825" y="46375"/>
                </a:lnTo>
                <a:lnTo>
                  <a:pt x="751604" y="62212"/>
                </a:lnTo>
                <a:lnTo>
                  <a:pt x="791716" y="80337"/>
                </a:lnTo>
                <a:lnTo>
                  <a:pt x="831110" y="100740"/>
                </a:lnTo>
                <a:lnTo>
                  <a:pt x="869737" y="123410"/>
                </a:lnTo>
                <a:lnTo>
                  <a:pt x="907546" y="148335"/>
                </a:lnTo>
                <a:lnTo>
                  <a:pt x="944485" y="175506"/>
                </a:lnTo>
                <a:lnTo>
                  <a:pt x="980505" y="204912"/>
                </a:lnTo>
                <a:lnTo>
                  <a:pt x="1015554" y="236542"/>
                </a:lnTo>
                <a:lnTo>
                  <a:pt x="1049582" y="270385"/>
                </a:lnTo>
                <a:lnTo>
                  <a:pt x="1082538" y="306431"/>
                </a:lnTo>
                <a:lnTo>
                  <a:pt x="1114372" y="344669"/>
                </a:lnTo>
                <a:lnTo>
                  <a:pt x="1145033" y="385088"/>
                </a:lnTo>
                <a:lnTo>
                  <a:pt x="1174471" y="427678"/>
                </a:lnTo>
                <a:lnTo>
                  <a:pt x="1200537" y="469086"/>
                </a:lnTo>
                <a:lnTo>
                  <a:pt x="1225187" y="512127"/>
                </a:lnTo>
                <a:lnTo>
                  <a:pt x="1229839" y="521518"/>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3" name="Google Shape;583;p46"/>
          <p:cNvSpPr/>
          <p:nvPr/>
        </p:nvSpPr>
        <p:spPr>
          <a:xfrm>
            <a:off x="9255019" y="4248174"/>
            <a:ext cx="54679" cy="68156"/>
          </a:xfrm>
          <a:custGeom>
            <a:avLst/>
            <a:gdLst/>
            <a:ahLst/>
            <a:cxnLst/>
            <a:rect l="l" t="t" r="r" b="b"/>
            <a:pathLst>
              <a:path w="90169" h="112395" extrusionOk="0">
                <a:moveTo>
                  <a:pt x="90070" y="0"/>
                </a:moveTo>
                <a:lnTo>
                  <a:pt x="0" y="44621"/>
                </a:lnTo>
                <a:lnTo>
                  <a:pt x="89651" y="112384"/>
                </a:lnTo>
                <a:lnTo>
                  <a:pt x="9007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4" name="Google Shape;584;p46"/>
          <p:cNvSpPr/>
          <p:nvPr/>
        </p:nvSpPr>
        <p:spPr>
          <a:xfrm>
            <a:off x="8492239" y="3993286"/>
            <a:ext cx="68156" cy="57375"/>
          </a:xfrm>
          <a:custGeom>
            <a:avLst/>
            <a:gdLst/>
            <a:ahLst/>
            <a:cxnLst/>
            <a:rect l="l" t="t" r="r" b="b"/>
            <a:pathLst>
              <a:path w="112394" h="94615" extrusionOk="0">
                <a:moveTo>
                  <a:pt x="61380" y="0"/>
                </a:moveTo>
                <a:lnTo>
                  <a:pt x="0" y="94141"/>
                </a:lnTo>
                <a:lnTo>
                  <a:pt x="112143" y="86761"/>
                </a:lnTo>
                <a:lnTo>
                  <a:pt x="6138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5" name="Google Shape;585;p46"/>
          <p:cNvSpPr/>
          <p:nvPr/>
        </p:nvSpPr>
        <p:spPr>
          <a:xfrm>
            <a:off x="8212573" y="4472492"/>
            <a:ext cx="687340" cy="408939"/>
          </a:xfrm>
          <a:custGeom>
            <a:avLst/>
            <a:gdLst/>
            <a:ahLst/>
            <a:cxnLst/>
            <a:rect l="l" t="t" r="r" b="b"/>
            <a:pathLst>
              <a:path w="1133475" h="674370" extrusionOk="0">
                <a:moveTo>
                  <a:pt x="0" y="48514"/>
                </a:moveTo>
                <a:lnTo>
                  <a:pt x="57779" y="31461"/>
                </a:lnTo>
                <a:lnTo>
                  <a:pt x="105378" y="20363"/>
                </a:lnTo>
                <a:lnTo>
                  <a:pt x="152612" y="11687"/>
                </a:lnTo>
                <a:lnTo>
                  <a:pt x="199435" y="5415"/>
                </a:lnTo>
                <a:lnTo>
                  <a:pt x="245797" y="1526"/>
                </a:lnTo>
                <a:lnTo>
                  <a:pt x="291651" y="0"/>
                </a:lnTo>
                <a:lnTo>
                  <a:pt x="336950" y="816"/>
                </a:lnTo>
                <a:lnTo>
                  <a:pt x="381646" y="3956"/>
                </a:lnTo>
                <a:lnTo>
                  <a:pt x="425691" y="9400"/>
                </a:lnTo>
                <a:lnTo>
                  <a:pt x="469037" y="17126"/>
                </a:lnTo>
                <a:lnTo>
                  <a:pt x="511636" y="27117"/>
                </a:lnTo>
                <a:lnTo>
                  <a:pt x="553441" y="39350"/>
                </a:lnTo>
                <a:lnTo>
                  <a:pt x="594404" y="53808"/>
                </a:lnTo>
                <a:lnTo>
                  <a:pt x="634477" y="70468"/>
                </a:lnTo>
                <a:lnTo>
                  <a:pt x="673613" y="89313"/>
                </a:lnTo>
                <a:lnTo>
                  <a:pt x="711763" y="110322"/>
                </a:lnTo>
                <a:lnTo>
                  <a:pt x="748880" y="133474"/>
                </a:lnTo>
                <a:lnTo>
                  <a:pt x="784916" y="158751"/>
                </a:lnTo>
                <a:lnTo>
                  <a:pt x="819823" y="186131"/>
                </a:lnTo>
                <a:lnTo>
                  <a:pt x="853554" y="215596"/>
                </a:lnTo>
                <a:lnTo>
                  <a:pt x="886060" y="247125"/>
                </a:lnTo>
                <a:lnTo>
                  <a:pt x="917295" y="280699"/>
                </a:lnTo>
                <a:lnTo>
                  <a:pt x="947210" y="316296"/>
                </a:lnTo>
                <a:lnTo>
                  <a:pt x="975757" y="353899"/>
                </a:lnTo>
                <a:lnTo>
                  <a:pt x="1002890" y="393486"/>
                </a:lnTo>
                <a:lnTo>
                  <a:pt x="1028559" y="435037"/>
                </a:lnTo>
                <a:lnTo>
                  <a:pt x="1052717" y="478533"/>
                </a:lnTo>
                <a:lnTo>
                  <a:pt x="1075317" y="523954"/>
                </a:lnTo>
                <a:lnTo>
                  <a:pt x="1096310" y="571280"/>
                </a:lnTo>
                <a:lnTo>
                  <a:pt x="1114211" y="616817"/>
                </a:lnTo>
                <a:lnTo>
                  <a:pt x="1130417" y="663695"/>
                </a:lnTo>
                <a:lnTo>
                  <a:pt x="1133239" y="673789"/>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6" name="Google Shape;586;p46"/>
          <p:cNvSpPr/>
          <p:nvPr/>
        </p:nvSpPr>
        <p:spPr>
          <a:xfrm>
            <a:off x="8868705" y="4866757"/>
            <a:ext cx="58915" cy="67001"/>
          </a:xfrm>
          <a:custGeom>
            <a:avLst/>
            <a:gdLst/>
            <a:ahLst/>
            <a:cxnLst/>
            <a:rect l="l" t="t" r="r" b="b"/>
            <a:pathLst>
              <a:path w="97155" h="110490" extrusionOk="0">
                <a:moveTo>
                  <a:pt x="96803" y="0"/>
                </a:moveTo>
                <a:lnTo>
                  <a:pt x="0" y="27071"/>
                </a:lnTo>
                <a:lnTo>
                  <a:pt x="75474" y="110342"/>
                </a:lnTo>
                <a:lnTo>
                  <a:pt x="96803"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7" name="Google Shape;587;p46"/>
          <p:cNvSpPr/>
          <p:nvPr/>
        </p:nvSpPr>
        <p:spPr>
          <a:xfrm>
            <a:off x="8161129" y="4471069"/>
            <a:ext cx="67771" cy="57760"/>
          </a:xfrm>
          <a:custGeom>
            <a:avLst/>
            <a:gdLst/>
            <a:ahLst/>
            <a:cxnLst/>
            <a:rect l="l" t="t" r="r" b="b"/>
            <a:pathLst>
              <a:path w="111759" h="95250" extrusionOk="0">
                <a:moveTo>
                  <a:pt x="77830" y="0"/>
                </a:moveTo>
                <a:lnTo>
                  <a:pt x="0" y="81067"/>
                </a:lnTo>
                <a:lnTo>
                  <a:pt x="111556" y="94695"/>
                </a:lnTo>
                <a:lnTo>
                  <a:pt x="7783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8" name="Google Shape;588;p46"/>
          <p:cNvSpPr/>
          <p:nvPr/>
        </p:nvSpPr>
        <p:spPr>
          <a:xfrm>
            <a:off x="8854462" y="4969973"/>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89" name="Google Shape;589;p46"/>
          <p:cNvSpPr/>
          <p:nvPr/>
        </p:nvSpPr>
        <p:spPr>
          <a:xfrm>
            <a:off x="9470929" y="3871598"/>
            <a:ext cx="695812" cy="391996"/>
          </a:xfrm>
          <a:custGeom>
            <a:avLst/>
            <a:gdLst/>
            <a:ahLst/>
            <a:cxnLst/>
            <a:rect l="l" t="t" r="r" b="b"/>
            <a:pathLst>
              <a:path w="1147444" h="646429" extrusionOk="0">
                <a:moveTo>
                  <a:pt x="0" y="645969"/>
                </a:moveTo>
                <a:lnTo>
                  <a:pt x="17665" y="588374"/>
                </a:lnTo>
                <a:lnTo>
                  <a:pt x="34677" y="542555"/>
                </a:lnTo>
                <a:lnTo>
                  <a:pt x="53510" y="498377"/>
                </a:lnTo>
                <a:lnTo>
                  <a:pt x="74118" y="455869"/>
                </a:lnTo>
                <a:lnTo>
                  <a:pt x="96460" y="415059"/>
                </a:lnTo>
                <a:lnTo>
                  <a:pt x="120493" y="375977"/>
                </a:lnTo>
                <a:lnTo>
                  <a:pt x="146173" y="338651"/>
                </a:lnTo>
                <a:lnTo>
                  <a:pt x="173457" y="303111"/>
                </a:lnTo>
                <a:lnTo>
                  <a:pt x="202303" y="269384"/>
                </a:lnTo>
                <a:lnTo>
                  <a:pt x="232668" y="237501"/>
                </a:lnTo>
                <a:lnTo>
                  <a:pt x="264508" y="207489"/>
                </a:lnTo>
                <a:lnTo>
                  <a:pt x="297781" y="179377"/>
                </a:lnTo>
                <a:lnTo>
                  <a:pt x="332443" y="153195"/>
                </a:lnTo>
                <a:lnTo>
                  <a:pt x="368452" y="128971"/>
                </a:lnTo>
                <a:lnTo>
                  <a:pt x="405765" y="106735"/>
                </a:lnTo>
                <a:lnTo>
                  <a:pt x="444338" y="86514"/>
                </a:lnTo>
                <a:lnTo>
                  <a:pt x="484129" y="68337"/>
                </a:lnTo>
                <a:lnTo>
                  <a:pt x="525095" y="52235"/>
                </a:lnTo>
                <a:lnTo>
                  <a:pt x="567193" y="38235"/>
                </a:lnTo>
                <a:lnTo>
                  <a:pt x="610379" y="26366"/>
                </a:lnTo>
                <a:lnTo>
                  <a:pt x="654611" y="16657"/>
                </a:lnTo>
                <a:lnTo>
                  <a:pt x="699847" y="9137"/>
                </a:lnTo>
                <a:lnTo>
                  <a:pt x="746042" y="3835"/>
                </a:lnTo>
                <a:lnTo>
                  <a:pt x="793154" y="780"/>
                </a:lnTo>
                <a:lnTo>
                  <a:pt x="841140" y="0"/>
                </a:lnTo>
                <a:lnTo>
                  <a:pt x="889957" y="1524"/>
                </a:lnTo>
                <a:lnTo>
                  <a:pt x="939562" y="5381"/>
                </a:lnTo>
                <a:lnTo>
                  <a:pt x="989912" y="11601"/>
                </a:lnTo>
                <a:lnTo>
                  <a:pt x="1040965" y="20211"/>
                </a:lnTo>
                <a:lnTo>
                  <a:pt x="1088819" y="30412"/>
                </a:lnTo>
                <a:lnTo>
                  <a:pt x="1136855" y="42768"/>
                </a:lnTo>
                <a:lnTo>
                  <a:pt x="1146830" y="45984"/>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0" name="Google Shape;590;p46"/>
          <p:cNvSpPr/>
          <p:nvPr/>
        </p:nvSpPr>
        <p:spPr>
          <a:xfrm>
            <a:off x="10150972" y="3868529"/>
            <a:ext cx="67387" cy="58145"/>
          </a:xfrm>
          <a:custGeom>
            <a:avLst/>
            <a:gdLst/>
            <a:ahLst/>
            <a:cxnLst/>
            <a:rect l="l" t="t" r="r" b="b"/>
            <a:pathLst>
              <a:path w="111125" h="95884" extrusionOk="0">
                <a:moveTo>
                  <a:pt x="30847" y="0"/>
                </a:moveTo>
                <a:lnTo>
                  <a:pt x="0" y="95670"/>
                </a:lnTo>
                <a:lnTo>
                  <a:pt x="111085" y="78683"/>
                </a:lnTo>
                <a:lnTo>
                  <a:pt x="30847"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1" name="Google Shape;591;p46"/>
          <p:cNvSpPr/>
          <p:nvPr/>
        </p:nvSpPr>
        <p:spPr>
          <a:xfrm>
            <a:off x="9442863" y="4249831"/>
            <a:ext cx="59300" cy="66616"/>
          </a:xfrm>
          <a:custGeom>
            <a:avLst/>
            <a:gdLst/>
            <a:ahLst/>
            <a:cxnLst/>
            <a:rect l="l" t="t" r="r" b="b"/>
            <a:pathLst>
              <a:path w="97790" h="109854" extrusionOk="0">
                <a:moveTo>
                  <a:pt x="0" y="0"/>
                </a:moveTo>
                <a:lnTo>
                  <a:pt x="24658" y="109647"/>
                </a:lnTo>
                <a:lnTo>
                  <a:pt x="97578" y="24137"/>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2" name="Google Shape;592;p46"/>
          <p:cNvSpPr/>
          <p:nvPr/>
        </p:nvSpPr>
        <p:spPr>
          <a:xfrm>
            <a:off x="10420999" y="3403095"/>
            <a:ext cx="695812" cy="391996"/>
          </a:xfrm>
          <a:custGeom>
            <a:avLst/>
            <a:gdLst/>
            <a:ahLst/>
            <a:cxnLst/>
            <a:rect l="l" t="t" r="r" b="b"/>
            <a:pathLst>
              <a:path w="1147444" h="646429" extrusionOk="0">
                <a:moveTo>
                  <a:pt x="0" y="645969"/>
                </a:moveTo>
                <a:lnTo>
                  <a:pt x="17665" y="588374"/>
                </a:lnTo>
                <a:lnTo>
                  <a:pt x="34677" y="542555"/>
                </a:lnTo>
                <a:lnTo>
                  <a:pt x="53510" y="498377"/>
                </a:lnTo>
                <a:lnTo>
                  <a:pt x="74118" y="455869"/>
                </a:lnTo>
                <a:lnTo>
                  <a:pt x="96460" y="415059"/>
                </a:lnTo>
                <a:lnTo>
                  <a:pt x="120493" y="375977"/>
                </a:lnTo>
                <a:lnTo>
                  <a:pt x="146173" y="338651"/>
                </a:lnTo>
                <a:lnTo>
                  <a:pt x="173457" y="303111"/>
                </a:lnTo>
                <a:lnTo>
                  <a:pt x="202303" y="269384"/>
                </a:lnTo>
                <a:lnTo>
                  <a:pt x="232668" y="237501"/>
                </a:lnTo>
                <a:lnTo>
                  <a:pt x="264508" y="207489"/>
                </a:lnTo>
                <a:lnTo>
                  <a:pt x="297781" y="179377"/>
                </a:lnTo>
                <a:lnTo>
                  <a:pt x="332443" y="153195"/>
                </a:lnTo>
                <a:lnTo>
                  <a:pt x="368452" y="128971"/>
                </a:lnTo>
                <a:lnTo>
                  <a:pt x="405765" y="106735"/>
                </a:lnTo>
                <a:lnTo>
                  <a:pt x="444338" y="86514"/>
                </a:lnTo>
                <a:lnTo>
                  <a:pt x="484129" y="68337"/>
                </a:lnTo>
                <a:lnTo>
                  <a:pt x="525095" y="52235"/>
                </a:lnTo>
                <a:lnTo>
                  <a:pt x="567193" y="38235"/>
                </a:lnTo>
                <a:lnTo>
                  <a:pt x="610379" y="26366"/>
                </a:lnTo>
                <a:lnTo>
                  <a:pt x="654611" y="16657"/>
                </a:lnTo>
                <a:lnTo>
                  <a:pt x="699847" y="9137"/>
                </a:lnTo>
                <a:lnTo>
                  <a:pt x="746042" y="3835"/>
                </a:lnTo>
                <a:lnTo>
                  <a:pt x="793154" y="780"/>
                </a:lnTo>
                <a:lnTo>
                  <a:pt x="841140" y="0"/>
                </a:lnTo>
                <a:lnTo>
                  <a:pt x="889957" y="1524"/>
                </a:lnTo>
                <a:lnTo>
                  <a:pt x="939562" y="5381"/>
                </a:lnTo>
                <a:lnTo>
                  <a:pt x="989912" y="11601"/>
                </a:lnTo>
                <a:lnTo>
                  <a:pt x="1040965" y="20211"/>
                </a:lnTo>
                <a:lnTo>
                  <a:pt x="1088819" y="30412"/>
                </a:lnTo>
                <a:lnTo>
                  <a:pt x="1136855" y="42768"/>
                </a:lnTo>
                <a:lnTo>
                  <a:pt x="1146830" y="45984"/>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3" name="Google Shape;593;p46"/>
          <p:cNvSpPr/>
          <p:nvPr/>
        </p:nvSpPr>
        <p:spPr>
          <a:xfrm>
            <a:off x="11101041" y="3400025"/>
            <a:ext cx="67387" cy="58145"/>
          </a:xfrm>
          <a:custGeom>
            <a:avLst/>
            <a:gdLst/>
            <a:ahLst/>
            <a:cxnLst/>
            <a:rect l="l" t="t" r="r" b="b"/>
            <a:pathLst>
              <a:path w="111125" h="95885" extrusionOk="0">
                <a:moveTo>
                  <a:pt x="30847" y="0"/>
                </a:moveTo>
                <a:lnTo>
                  <a:pt x="0" y="95670"/>
                </a:lnTo>
                <a:lnTo>
                  <a:pt x="111085" y="78683"/>
                </a:lnTo>
                <a:lnTo>
                  <a:pt x="30847"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4" name="Google Shape;594;p46"/>
          <p:cNvSpPr/>
          <p:nvPr/>
        </p:nvSpPr>
        <p:spPr>
          <a:xfrm>
            <a:off x="10392935" y="3781328"/>
            <a:ext cx="59300" cy="66616"/>
          </a:xfrm>
          <a:custGeom>
            <a:avLst/>
            <a:gdLst/>
            <a:ahLst/>
            <a:cxnLst/>
            <a:rect l="l" t="t" r="r" b="b"/>
            <a:pathLst>
              <a:path w="97790" h="109854" extrusionOk="0">
                <a:moveTo>
                  <a:pt x="0" y="0"/>
                </a:moveTo>
                <a:lnTo>
                  <a:pt x="24658" y="109649"/>
                </a:lnTo>
                <a:lnTo>
                  <a:pt x="97578" y="24138"/>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5" name="Google Shape;595;p46"/>
          <p:cNvSpPr/>
          <p:nvPr/>
        </p:nvSpPr>
        <p:spPr>
          <a:xfrm>
            <a:off x="10985874" y="4429866"/>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6" name="Google Shape;596;p46"/>
          <p:cNvSpPr/>
          <p:nvPr/>
        </p:nvSpPr>
        <p:spPr>
          <a:xfrm>
            <a:off x="11371107" y="3801470"/>
            <a:ext cx="306896" cy="750876"/>
          </a:xfrm>
          <a:custGeom>
            <a:avLst/>
            <a:gdLst/>
            <a:ahLst/>
            <a:cxnLst/>
            <a:rect l="l" t="t" r="r" b="b"/>
            <a:pathLst>
              <a:path w="506094" h="1238250" extrusionOk="0">
                <a:moveTo>
                  <a:pt x="378099" y="0"/>
                </a:moveTo>
                <a:lnTo>
                  <a:pt x="406703" y="53020"/>
                </a:lnTo>
                <a:lnTo>
                  <a:pt x="427379" y="97306"/>
                </a:lnTo>
                <a:lnTo>
                  <a:pt x="445610" y="141736"/>
                </a:lnTo>
                <a:lnTo>
                  <a:pt x="461405" y="186257"/>
                </a:lnTo>
                <a:lnTo>
                  <a:pt x="474773" y="230821"/>
                </a:lnTo>
                <a:lnTo>
                  <a:pt x="485724" y="275374"/>
                </a:lnTo>
                <a:lnTo>
                  <a:pt x="494267" y="319868"/>
                </a:lnTo>
                <a:lnTo>
                  <a:pt x="500413" y="364250"/>
                </a:lnTo>
                <a:lnTo>
                  <a:pt x="504171" y="408471"/>
                </a:lnTo>
                <a:lnTo>
                  <a:pt x="505551" y="452478"/>
                </a:lnTo>
                <a:lnTo>
                  <a:pt x="504562" y="496222"/>
                </a:lnTo>
                <a:lnTo>
                  <a:pt x="501213" y="539652"/>
                </a:lnTo>
                <a:lnTo>
                  <a:pt x="495515" y="582716"/>
                </a:lnTo>
                <a:lnTo>
                  <a:pt x="487478" y="625363"/>
                </a:lnTo>
                <a:lnTo>
                  <a:pt x="477110" y="667544"/>
                </a:lnTo>
                <a:lnTo>
                  <a:pt x="464422" y="709207"/>
                </a:lnTo>
                <a:lnTo>
                  <a:pt x="449422" y="750301"/>
                </a:lnTo>
                <a:lnTo>
                  <a:pt x="432122" y="790776"/>
                </a:lnTo>
                <a:lnTo>
                  <a:pt x="412529" y="830580"/>
                </a:lnTo>
                <a:lnTo>
                  <a:pt x="390655" y="869663"/>
                </a:lnTo>
                <a:lnTo>
                  <a:pt x="366508" y="907973"/>
                </a:lnTo>
                <a:lnTo>
                  <a:pt x="340099" y="945461"/>
                </a:lnTo>
                <a:lnTo>
                  <a:pt x="311437" y="982075"/>
                </a:lnTo>
                <a:lnTo>
                  <a:pt x="280531" y="1017764"/>
                </a:lnTo>
                <a:lnTo>
                  <a:pt x="247391" y="1052477"/>
                </a:lnTo>
                <a:lnTo>
                  <a:pt x="212027" y="1086164"/>
                </a:lnTo>
                <a:lnTo>
                  <a:pt x="174449" y="1118774"/>
                </a:lnTo>
                <a:lnTo>
                  <a:pt x="134666" y="1150256"/>
                </a:lnTo>
                <a:lnTo>
                  <a:pt x="92687" y="1180559"/>
                </a:lnTo>
                <a:lnTo>
                  <a:pt x="51821" y="1207468"/>
                </a:lnTo>
                <a:lnTo>
                  <a:pt x="9294" y="1232994"/>
                </a:lnTo>
                <a:lnTo>
                  <a:pt x="0" y="1237837"/>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7" name="Google Shape;597;p46"/>
          <p:cNvSpPr/>
          <p:nvPr/>
        </p:nvSpPr>
        <p:spPr>
          <a:xfrm>
            <a:off x="11322687" y="4522134"/>
            <a:ext cx="68156" cy="55449"/>
          </a:xfrm>
          <a:custGeom>
            <a:avLst/>
            <a:gdLst/>
            <a:ahLst/>
            <a:cxnLst/>
            <a:rect l="l" t="t" r="r" b="b"/>
            <a:pathLst>
              <a:path w="112394" h="91440" extrusionOk="0">
                <a:moveTo>
                  <a:pt x="65914" y="0"/>
                </a:moveTo>
                <a:lnTo>
                  <a:pt x="0" y="91026"/>
                </a:lnTo>
                <a:lnTo>
                  <a:pt x="112363" y="89140"/>
                </a:lnTo>
                <a:lnTo>
                  <a:pt x="65914"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8" name="Google Shape;598;p46"/>
          <p:cNvSpPr/>
          <p:nvPr/>
        </p:nvSpPr>
        <p:spPr>
          <a:xfrm>
            <a:off x="11571857" y="3754911"/>
            <a:ext cx="58145" cy="68156"/>
          </a:xfrm>
          <a:custGeom>
            <a:avLst/>
            <a:gdLst/>
            <a:ahLst/>
            <a:cxnLst/>
            <a:rect l="l" t="t" r="r" b="b"/>
            <a:pathLst>
              <a:path w="95884" h="112395" extrusionOk="0">
                <a:moveTo>
                  <a:pt x="0" y="0"/>
                </a:moveTo>
                <a:lnTo>
                  <a:pt x="9675" y="111968"/>
                </a:lnTo>
                <a:lnTo>
                  <a:pt x="95379" y="59442"/>
                </a:lnTo>
                <a:lnTo>
                  <a:pt x="0"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599" name="Google Shape;599;p46"/>
          <p:cNvSpPr/>
          <p:nvPr/>
        </p:nvSpPr>
        <p:spPr>
          <a:xfrm>
            <a:off x="6663240" y="4813481"/>
            <a:ext cx="304201" cy="304201"/>
          </a:xfrm>
          <a:custGeom>
            <a:avLst/>
            <a:gdLst/>
            <a:ahLst/>
            <a:cxnLst/>
            <a:rect l="l" t="t" r="r" b="b"/>
            <a:pathLst>
              <a:path w="501650" h="501650" extrusionOk="0">
                <a:moveTo>
                  <a:pt x="271946" y="0"/>
                </a:moveTo>
                <a:lnTo>
                  <a:pt x="229091" y="0"/>
                </a:lnTo>
                <a:lnTo>
                  <a:pt x="186738" y="7273"/>
                </a:lnTo>
                <a:lnTo>
                  <a:pt x="145891" y="21819"/>
                </a:lnTo>
                <a:lnTo>
                  <a:pt x="107553" y="43639"/>
                </a:lnTo>
                <a:lnTo>
                  <a:pt x="72729" y="72732"/>
                </a:lnTo>
                <a:lnTo>
                  <a:pt x="43637" y="107553"/>
                </a:lnTo>
                <a:lnTo>
                  <a:pt x="21818" y="145889"/>
                </a:lnTo>
                <a:lnTo>
                  <a:pt x="7272" y="186736"/>
                </a:lnTo>
                <a:lnTo>
                  <a:pt x="0" y="229089"/>
                </a:lnTo>
                <a:lnTo>
                  <a:pt x="0" y="271945"/>
                </a:lnTo>
                <a:lnTo>
                  <a:pt x="7272" y="314298"/>
                </a:lnTo>
                <a:lnTo>
                  <a:pt x="21818" y="355145"/>
                </a:lnTo>
                <a:lnTo>
                  <a:pt x="43637" y="393481"/>
                </a:lnTo>
                <a:lnTo>
                  <a:pt x="72729" y="428302"/>
                </a:lnTo>
                <a:lnTo>
                  <a:pt x="107553" y="457395"/>
                </a:lnTo>
                <a:lnTo>
                  <a:pt x="145891" y="479215"/>
                </a:lnTo>
                <a:lnTo>
                  <a:pt x="186738" y="493761"/>
                </a:lnTo>
                <a:lnTo>
                  <a:pt x="229091" y="501034"/>
                </a:lnTo>
                <a:lnTo>
                  <a:pt x="271946" y="501034"/>
                </a:lnTo>
                <a:lnTo>
                  <a:pt x="314298" y="493761"/>
                </a:lnTo>
                <a:lnTo>
                  <a:pt x="355144" y="479215"/>
                </a:lnTo>
                <a:lnTo>
                  <a:pt x="393479" y="457395"/>
                </a:lnTo>
                <a:lnTo>
                  <a:pt x="428300" y="428302"/>
                </a:lnTo>
                <a:lnTo>
                  <a:pt x="457395" y="393481"/>
                </a:lnTo>
                <a:lnTo>
                  <a:pt x="479216" y="355145"/>
                </a:lnTo>
                <a:lnTo>
                  <a:pt x="493764" y="314298"/>
                </a:lnTo>
                <a:lnTo>
                  <a:pt x="501038" y="271945"/>
                </a:lnTo>
                <a:lnTo>
                  <a:pt x="501038" y="229089"/>
                </a:lnTo>
                <a:lnTo>
                  <a:pt x="493764" y="186736"/>
                </a:lnTo>
                <a:lnTo>
                  <a:pt x="479216" y="145889"/>
                </a:lnTo>
                <a:lnTo>
                  <a:pt x="457395" y="107553"/>
                </a:lnTo>
                <a:lnTo>
                  <a:pt x="428300" y="72732"/>
                </a:lnTo>
                <a:lnTo>
                  <a:pt x="393479" y="43639"/>
                </a:lnTo>
                <a:lnTo>
                  <a:pt x="355144" y="21819"/>
                </a:lnTo>
                <a:lnTo>
                  <a:pt x="314298" y="7273"/>
                </a:lnTo>
                <a:lnTo>
                  <a:pt x="271946"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0" name="Google Shape;600;p46"/>
          <p:cNvSpPr/>
          <p:nvPr/>
        </p:nvSpPr>
        <p:spPr>
          <a:xfrm>
            <a:off x="6663245" y="4813482"/>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1" name="Google Shape;601;p46"/>
          <p:cNvSpPr/>
          <p:nvPr/>
        </p:nvSpPr>
        <p:spPr>
          <a:xfrm>
            <a:off x="7062183" y="4817152"/>
            <a:ext cx="728157" cy="343093"/>
          </a:xfrm>
          <a:custGeom>
            <a:avLst/>
            <a:gdLst/>
            <a:ahLst/>
            <a:cxnLst/>
            <a:rect l="l" t="t" r="r" b="b"/>
            <a:pathLst>
              <a:path w="1200784" h="565784" extrusionOk="0">
                <a:moveTo>
                  <a:pt x="1200274" y="0"/>
                </a:moveTo>
                <a:lnTo>
                  <a:pt x="1177031" y="55579"/>
                </a:lnTo>
                <a:lnTo>
                  <a:pt x="1155594" y="99502"/>
                </a:lnTo>
                <a:lnTo>
                  <a:pt x="1132509" y="141614"/>
                </a:lnTo>
                <a:lnTo>
                  <a:pt x="1107820" y="181890"/>
                </a:lnTo>
                <a:lnTo>
                  <a:pt x="1081573" y="220304"/>
                </a:lnTo>
                <a:lnTo>
                  <a:pt x="1053813" y="256833"/>
                </a:lnTo>
                <a:lnTo>
                  <a:pt x="1024587" y="291453"/>
                </a:lnTo>
                <a:lnTo>
                  <a:pt x="993940" y="324138"/>
                </a:lnTo>
                <a:lnTo>
                  <a:pt x="961917" y="354864"/>
                </a:lnTo>
                <a:lnTo>
                  <a:pt x="928564" y="383607"/>
                </a:lnTo>
                <a:lnTo>
                  <a:pt x="893927" y="410342"/>
                </a:lnTo>
                <a:lnTo>
                  <a:pt x="858051" y="435045"/>
                </a:lnTo>
                <a:lnTo>
                  <a:pt x="820982" y="457692"/>
                </a:lnTo>
                <a:lnTo>
                  <a:pt x="782765" y="478257"/>
                </a:lnTo>
                <a:lnTo>
                  <a:pt x="743447" y="496717"/>
                </a:lnTo>
                <a:lnTo>
                  <a:pt x="703072" y="513046"/>
                </a:lnTo>
                <a:lnTo>
                  <a:pt x="661686" y="527221"/>
                </a:lnTo>
                <a:lnTo>
                  <a:pt x="619335" y="539217"/>
                </a:lnTo>
                <a:lnTo>
                  <a:pt x="576065" y="549009"/>
                </a:lnTo>
                <a:lnTo>
                  <a:pt x="531921" y="556574"/>
                </a:lnTo>
                <a:lnTo>
                  <a:pt x="486948" y="561886"/>
                </a:lnTo>
                <a:lnTo>
                  <a:pt x="441192" y="564920"/>
                </a:lnTo>
                <a:lnTo>
                  <a:pt x="394700" y="565654"/>
                </a:lnTo>
                <a:lnTo>
                  <a:pt x="347515" y="564062"/>
                </a:lnTo>
                <a:lnTo>
                  <a:pt x="299685" y="560119"/>
                </a:lnTo>
                <a:lnTo>
                  <a:pt x="251255" y="553801"/>
                </a:lnTo>
                <a:lnTo>
                  <a:pt x="202269" y="545084"/>
                </a:lnTo>
                <a:lnTo>
                  <a:pt x="152775" y="533943"/>
                </a:lnTo>
                <a:lnTo>
                  <a:pt x="102817" y="520354"/>
                </a:lnTo>
                <a:lnTo>
                  <a:pt x="56198" y="505496"/>
                </a:lnTo>
                <a:lnTo>
                  <a:pt x="9610" y="488476"/>
                </a:lnTo>
                <a:lnTo>
                  <a:pt x="0" y="484295"/>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2" name="Google Shape;602;p46"/>
          <p:cNvSpPr/>
          <p:nvPr/>
        </p:nvSpPr>
        <p:spPr>
          <a:xfrm>
            <a:off x="7012107" y="5085416"/>
            <a:ext cx="68156" cy="56219"/>
          </a:xfrm>
          <a:custGeom>
            <a:avLst/>
            <a:gdLst/>
            <a:ahLst/>
            <a:cxnLst/>
            <a:rect l="l" t="t" r="r" b="b"/>
            <a:pathLst>
              <a:path w="112395" h="92709" extrusionOk="0">
                <a:moveTo>
                  <a:pt x="112226" y="0"/>
                </a:moveTo>
                <a:lnTo>
                  <a:pt x="0" y="5978"/>
                </a:lnTo>
                <a:lnTo>
                  <a:pt x="72123" y="92172"/>
                </a:lnTo>
                <a:lnTo>
                  <a:pt x="112226"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3" name="Google Shape;603;p46"/>
          <p:cNvSpPr/>
          <p:nvPr/>
        </p:nvSpPr>
        <p:spPr>
          <a:xfrm>
            <a:off x="7759183" y="4765691"/>
            <a:ext cx="57760" cy="67771"/>
          </a:xfrm>
          <a:custGeom>
            <a:avLst/>
            <a:gdLst/>
            <a:ahLst/>
            <a:cxnLst/>
            <a:rect l="l" t="t" r="r" b="b"/>
            <a:pathLst>
              <a:path w="95250" h="111759" extrusionOk="0">
                <a:moveTo>
                  <a:pt x="80981" y="0"/>
                </a:moveTo>
                <a:lnTo>
                  <a:pt x="0" y="77923"/>
                </a:lnTo>
                <a:lnTo>
                  <a:pt x="94730" y="111541"/>
                </a:lnTo>
                <a:lnTo>
                  <a:pt x="80981"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4" name="Google Shape;604;p46"/>
          <p:cNvSpPr/>
          <p:nvPr/>
        </p:nvSpPr>
        <p:spPr>
          <a:xfrm>
            <a:off x="5766486" y="5306581"/>
            <a:ext cx="304201" cy="304201"/>
          </a:xfrm>
          <a:custGeom>
            <a:avLst/>
            <a:gdLst/>
            <a:ahLst/>
            <a:cxnLst/>
            <a:rect l="l" t="t" r="r" b="b"/>
            <a:pathLst>
              <a:path w="501650" h="501650" extrusionOk="0">
                <a:moveTo>
                  <a:pt x="428302" y="72731"/>
                </a:moveTo>
                <a:lnTo>
                  <a:pt x="457395" y="107553"/>
                </a:lnTo>
                <a:lnTo>
                  <a:pt x="479214" y="145889"/>
                </a:lnTo>
                <a:lnTo>
                  <a:pt x="493761" y="186736"/>
                </a:lnTo>
                <a:lnTo>
                  <a:pt x="501034" y="229089"/>
                </a:lnTo>
                <a:lnTo>
                  <a:pt x="501034" y="271944"/>
                </a:lnTo>
                <a:lnTo>
                  <a:pt x="493761" y="314297"/>
                </a:lnTo>
                <a:lnTo>
                  <a:pt x="479214" y="355144"/>
                </a:lnTo>
                <a:lnTo>
                  <a:pt x="457395" y="393481"/>
                </a:lnTo>
                <a:lnTo>
                  <a:pt x="428302" y="428302"/>
                </a:lnTo>
                <a:lnTo>
                  <a:pt x="393481" y="457395"/>
                </a:lnTo>
                <a:lnTo>
                  <a:pt x="355144" y="479214"/>
                </a:lnTo>
                <a:lnTo>
                  <a:pt x="314297" y="493761"/>
                </a:lnTo>
                <a:lnTo>
                  <a:pt x="271944" y="501034"/>
                </a:lnTo>
                <a:lnTo>
                  <a:pt x="229089" y="501034"/>
                </a:lnTo>
                <a:lnTo>
                  <a:pt x="186736" y="493761"/>
                </a:lnTo>
                <a:lnTo>
                  <a:pt x="145889" y="479214"/>
                </a:lnTo>
                <a:lnTo>
                  <a:pt x="107553" y="457395"/>
                </a:lnTo>
                <a:lnTo>
                  <a:pt x="72731" y="428302"/>
                </a:lnTo>
                <a:lnTo>
                  <a:pt x="43639" y="393481"/>
                </a:lnTo>
                <a:lnTo>
                  <a:pt x="21819" y="355144"/>
                </a:lnTo>
                <a:lnTo>
                  <a:pt x="7273" y="314297"/>
                </a:lnTo>
                <a:lnTo>
                  <a:pt x="0" y="271944"/>
                </a:lnTo>
                <a:lnTo>
                  <a:pt x="0" y="229089"/>
                </a:lnTo>
                <a:lnTo>
                  <a:pt x="7273" y="186736"/>
                </a:lnTo>
                <a:lnTo>
                  <a:pt x="21819" y="145889"/>
                </a:lnTo>
                <a:lnTo>
                  <a:pt x="43639" y="107553"/>
                </a:lnTo>
                <a:lnTo>
                  <a:pt x="72731" y="72731"/>
                </a:lnTo>
                <a:lnTo>
                  <a:pt x="107553" y="43639"/>
                </a:lnTo>
                <a:lnTo>
                  <a:pt x="145889" y="21819"/>
                </a:lnTo>
                <a:lnTo>
                  <a:pt x="186736" y="7273"/>
                </a:lnTo>
                <a:lnTo>
                  <a:pt x="229089" y="0"/>
                </a:lnTo>
                <a:lnTo>
                  <a:pt x="271944" y="0"/>
                </a:lnTo>
                <a:lnTo>
                  <a:pt x="314297" y="7273"/>
                </a:lnTo>
                <a:lnTo>
                  <a:pt x="355144" y="21819"/>
                </a:lnTo>
                <a:lnTo>
                  <a:pt x="393481" y="43639"/>
                </a:lnTo>
                <a:lnTo>
                  <a:pt x="428302" y="72731"/>
                </a:lnTo>
                <a:close/>
              </a:path>
            </a:pathLst>
          </a:custGeom>
          <a:noFill/>
          <a:ln w="20925" cap="flat" cmpd="sng">
            <a:solidFill>
              <a:srgbClr val="85888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5" name="Google Shape;605;p46"/>
          <p:cNvSpPr/>
          <p:nvPr/>
        </p:nvSpPr>
        <p:spPr>
          <a:xfrm>
            <a:off x="5135849" y="4903580"/>
            <a:ext cx="518681" cy="590304"/>
          </a:xfrm>
          <a:custGeom>
            <a:avLst/>
            <a:gdLst/>
            <a:ahLst/>
            <a:cxnLst/>
            <a:rect l="l" t="t" r="r" b="b"/>
            <a:pathLst>
              <a:path w="855345" h="973454" extrusionOk="0">
                <a:moveTo>
                  <a:pt x="854944" y="973013"/>
                </a:moveTo>
                <a:lnTo>
                  <a:pt x="794807" y="969427"/>
                </a:lnTo>
                <a:lnTo>
                  <a:pt x="746268" y="963698"/>
                </a:lnTo>
                <a:lnTo>
                  <a:pt x="698895" y="955814"/>
                </a:lnTo>
                <a:lnTo>
                  <a:pt x="652726" y="945810"/>
                </a:lnTo>
                <a:lnTo>
                  <a:pt x="607799" y="933721"/>
                </a:lnTo>
                <a:lnTo>
                  <a:pt x="564153" y="919582"/>
                </a:lnTo>
                <a:lnTo>
                  <a:pt x="521824" y="903428"/>
                </a:lnTo>
                <a:lnTo>
                  <a:pt x="480852" y="885293"/>
                </a:lnTo>
                <a:lnTo>
                  <a:pt x="441275" y="865213"/>
                </a:lnTo>
                <a:lnTo>
                  <a:pt x="403130" y="843223"/>
                </a:lnTo>
                <a:lnTo>
                  <a:pt x="366456" y="819358"/>
                </a:lnTo>
                <a:lnTo>
                  <a:pt x="331292" y="793652"/>
                </a:lnTo>
                <a:lnTo>
                  <a:pt x="297675" y="766141"/>
                </a:lnTo>
                <a:lnTo>
                  <a:pt x="265643" y="736860"/>
                </a:lnTo>
                <a:lnTo>
                  <a:pt x="235235" y="705843"/>
                </a:lnTo>
                <a:lnTo>
                  <a:pt x="206488" y="673125"/>
                </a:lnTo>
                <a:lnTo>
                  <a:pt x="179442" y="638742"/>
                </a:lnTo>
                <a:lnTo>
                  <a:pt x="154134" y="602728"/>
                </a:lnTo>
                <a:lnTo>
                  <a:pt x="130602" y="565119"/>
                </a:lnTo>
                <a:lnTo>
                  <a:pt x="108884" y="525949"/>
                </a:lnTo>
                <a:lnTo>
                  <a:pt x="89019" y="485253"/>
                </a:lnTo>
                <a:lnTo>
                  <a:pt x="71044" y="443067"/>
                </a:lnTo>
                <a:lnTo>
                  <a:pt x="54999" y="399425"/>
                </a:lnTo>
                <a:lnTo>
                  <a:pt x="40921" y="354362"/>
                </a:lnTo>
                <a:lnTo>
                  <a:pt x="28847" y="307913"/>
                </a:lnTo>
                <a:lnTo>
                  <a:pt x="18817" y="260113"/>
                </a:lnTo>
                <a:lnTo>
                  <a:pt x="10869" y="210997"/>
                </a:lnTo>
                <a:lnTo>
                  <a:pt x="5041" y="160600"/>
                </a:lnTo>
                <a:lnTo>
                  <a:pt x="1370" y="108957"/>
                </a:lnTo>
                <a:lnTo>
                  <a:pt x="0" y="60047"/>
                </a:lnTo>
                <a:lnTo>
                  <a:pt x="83" y="35331"/>
                </a:lnTo>
                <a:lnTo>
                  <a:pt x="680" y="10451"/>
                </a:lnTo>
                <a:lnTo>
                  <a:pt x="1453" y="0"/>
                </a:lnTo>
              </a:path>
            </a:pathLst>
          </a:custGeom>
          <a:noFill/>
          <a:ln w="20925" cap="flat" cmpd="sng">
            <a:solidFill>
              <a:srgbClr val="53585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6" name="Google Shape;606;p46"/>
          <p:cNvSpPr/>
          <p:nvPr/>
        </p:nvSpPr>
        <p:spPr>
          <a:xfrm>
            <a:off x="5105867" y="4849123"/>
            <a:ext cx="60840" cy="63151"/>
          </a:xfrm>
          <a:custGeom>
            <a:avLst/>
            <a:gdLst/>
            <a:ahLst/>
            <a:cxnLst/>
            <a:rect l="l" t="t" r="r" b="b"/>
            <a:pathLst>
              <a:path w="100329" h="104140" extrusionOk="0">
                <a:moveTo>
                  <a:pt x="57542" y="0"/>
                </a:moveTo>
                <a:lnTo>
                  <a:pt x="0" y="96537"/>
                </a:lnTo>
                <a:lnTo>
                  <a:pt x="100246" y="103955"/>
                </a:lnTo>
                <a:lnTo>
                  <a:pt x="57542"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7" name="Google Shape;607;p46"/>
          <p:cNvSpPr/>
          <p:nvPr/>
        </p:nvSpPr>
        <p:spPr>
          <a:xfrm>
            <a:off x="5647804" y="5463113"/>
            <a:ext cx="61225" cy="61225"/>
          </a:xfrm>
          <a:custGeom>
            <a:avLst/>
            <a:gdLst/>
            <a:ahLst/>
            <a:cxnLst/>
            <a:rect l="l" t="t" r="r" b="b"/>
            <a:pathLst>
              <a:path w="100965" h="100965" extrusionOk="0">
                <a:moveTo>
                  <a:pt x="448" y="0"/>
                </a:moveTo>
                <a:lnTo>
                  <a:pt x="0" y="100519"/>
                </a:lnTo>
                <a:lnTo>
                  <a:pt x="100743" y="50707"/>
                </a:lnTo>
                <a:lnTo>
                  <a:pt x="448" y="0"/>
                </a:lnTo>
                <a:close/>
              </a:path>
            </a:pathLst>
          </a:custGeom>
          <a:solidFill>
            <a:srgbClr val="53585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solidFill>
                <a:schemeClr val="dk1"/>
              </a:solidFill>
              <a:latin typeface="Arial"/>
              <a:ea typeface="Arial"/>
              <a:cs typeface="Arial"/>
              <a:sym typeface="Arial"/>
            </a:endParaRPr>
          </a:p>
        </p:txBody>
      </p:sp>
      <p:sp>
        <p:nvSpPr>
          <p:cNvPr id="608" name="Google Shape;608;p46"/>
          <p:cNvSpPr txBox="1"/>
          <p:nvPr/>
        </p:nvSpPr>
        <p:spPr>
          <a:xfrm>
            <a:off x="2201200" y="5794101"/>
            <a:ext cx="10820400" cy="914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1" dirty="0">
                <a:solidFill>
                  <a:srgbClr val="000000"/>
                </a:solidFill>
                <a:latin typeface="Arial"/>
                <a:ea typeface="Arial"/>
                <a:cs typeface="Arial"/>
                <a:sym typeface="Arial"/>
              </a:rPr>
              <a:t>...And it’s being disrupted by new players  </a:t>
            </a:r>
            <a:endParaRPr dirty="0"/>
          </a:p>
        </p:txBody>
      </p:sp>
      <p:sp>
        <p:nvSpPr>
          <p:cNvPr id="609" name="Google Shape;609;p46"/>
          <p:cNvSpPr txBox="1"/>
          <p:nvPr/>
        </p:nvSpPr>
        <p:spPr>
          <a:xfrm>
            <a:off x="2" y="6623037"/>
            <a:ext cx="7886383" cy="200055"/>
          </a:xfrm>
          <a:prstGeom prst="rect">
            <a:avLst/>
          </a:prstGeom>
          <a:no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700">
                <a:solidFill>
                  <a:srgbClr val="B4B4B4"/>
                </a:solidFill>
                <a:latin typeface="Arial"/>
                <a:ea typeface="Arial"/>
                <a:cs typeface="Arial"/>
                <a:sym typeface="Arial"/>
              </a:rPr>
              <a:t>Copyright © 2018 PMX Agency LLC. All rights reserved. This information is deemed proprietary and confidential. Unauthorized use or disclosure is prohibited.</a:t>
            </a:r>
            <a:endParaRPr/>
          </a:p>
        </p:txBody>
      </p:sp>
    </p:spTree>
    <p:extLst>
      <p:ext uri="{BB962C8B-B14F-4D97-AF65-F5344CB8AC3E}">
        <p14:creationId xmlns:p14="http://schemas.microsoft.com/office/powerpoint/2010/main" val="3713698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8"/>
          <p:cNvSpPr txBox="1">
            <a:spLocks noGrp="1"/>
          </p:cNvSpPr>
          <p:nvPr>
            <p:ph type="title"/>
          </p:nvPr>
        </p:nvSpPr>
        <p:spPr>
          <a:xfrm>
            <a:off x="274320" y="256032"/>
            <a:ext cx="11640312" cy="6309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2400"/>
              <a:buFont typeface="Trebuchet MS"/>
              <a:buNone/>
            </a:pPr>
            <a:r>
              <a:rPr lang="en-US">
                <a:solidFill>
                  <a:schemeClr val="accent1"/>
                </a:solidFill>
                <a:latin typeface="Trebuchet MS"/>
                <a:ea typeface="Trebuchet MS"/>
                <a:cs typeface="Trebuchet MS"/>
                <a:sym typeface="Trebuchet MS"/>
              </a:rPr>
              <a:t>Develop Audience-Centric Marketing Plan</a:t>
            </a:r>
            <a:endParaRPr/>
          </a:p>
        </p:txBody>
      </p:sp>
      <p:sp>
        <p:nvSpPr>
          <p:cNvPr id="727" name="Google Shape;727;p48"/>
          <p:cNvSpPr/>
          <p:nvPr/>
        </p:nvSpPr>
        <p:spPr>
          <a:xfrm>
            <a:off x="-43165" y="6455946"/>
            <a:ext cx="609600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dk2"/>
                </a:solidFill>
                <a:latin typeface="Trebuchet MS"/>
                <a:ea typeface="Trebuchet MS"/>
                <a:cs typeface="Trebuchet MS"/>
                <a:sym typeface="Trebuchet MS"/>
              </a:rPr>
              <a:t>Note: PMX used sustainer specific personas for illustration on how we'd use audience profiles per program to inform process</a:t>
            </a:r>
            <a:endParaRPr/>
          </a:p>
        </p:txBody>
      </p:sp>
      <p:grpSp>
        <p:nvGrpSpPr>
          <p:cNvPr id="728" name="Google Shape;728;p48"/>
          <p:cNvGrpSpPr/>
          <p:nvPr/>
        </p:nvGrpSpPr>
        <p:grpSpPr>
          <a:xfrm>
            <a:off x="274320" y="1228955"/>
            <a:ext cx="10215888" cy="5064863"/>
            <a:chOff x="435311" y="1178851"/>
            <a:chExt cx="10215888" cy="5064863"/>
          </a:xfrm>
        </p:grpSpPr>
        <p:sp>
          <p:nvSpPr>
            <p:cNvPr id="729" name="Google Shape;729;p48"/>
            <p:cNvSpPr/>
            <p:nvPr/>
          </p:nvSpPr>
          <p:spPr>
            <a:xfrm>
              <a:off x="7291123" y="1758267"/>
              <a:ext cx="3360068" cy="878593"/>
            </a:xfrm>
            <a:prstGeom prst="rect">
              <a:avLst/>
            </a:prstGeom>
            <a:solidFill>
              <a:schemeClr val="accent2"/>
            </a:solidFill>
            <a:ln w="19050" cap="rnd" cmpd="sng">
              <a:solidFill>
                <a:schemeClr val="accent2"/>
              </a:solidFill>
              <a:prstDash val="solid"/>
              <a:round/>
              <a:headEnd type="none" w="sm" len="sm"/>
              <a:tailEnd type="none" w="sm" len="sm"/>
            </a:ln>
          </p:spPr>
          <p:txBody>
            <a:bodyPr spcFirstLastPara="1" wrap="square" lIns="71450" tIns="71450" rIns="71450" bIns="71450" anchor="ctr" anchorCtr="0">
              <a:noAutofit/>
            </a:bodyPr>
            <a:lstStyle/>
            <a:p>
              <a:pPr marL="0" marR="0" lvl="0" indent="0" algn="r" rtl="0">
                <a:lnSpc>
                  <a:spcPct val="90000"/>
                </a:lnSpc>
                <a:spcBef>
                  <a:spcPts val="0"/>
                </a:spcBef>
                <a:spcAft>
                  <a:spcPts val="0"/>
                </a:spcAft>
                <a:buNone/>
              </a:pPr>
              <a:r>
                <a:rPr lang="en-US" sz="1600" b="1">
                  <a:solidFill>
                    <a:schemeClr val="lt1"/>
                  </a:solidFill>
                  <a:latin typeface="Trebuchet MS"/>
                  <a:ea typeface="Trebuchet MS"/>
                  <a:cs typeface="Trebuchet MS"/>
                  <a:sym typeface="Trebuchet MS"/>
                </a:rPr>
                <a:t>Lead Generation &amp;</a:t>
              </a:r>
              <a:br>
                <a:rPr lang="en-US" sz="1600" b="1">
                  <a:solidFill>
                    <a:schemeClr val="lt1"/>
                  </a:solidFill>
                  <a:latin typeface="Trebuchet MS"/>
                  <a:ea typeface="Trebuchet MS"/>
                  <a:cs typeface="Trebuchet MS"/>
                  <a:sym typeface="Trebuchet MS"/>
                </a:rPr>
              </a:br>
              <a:r>
                <a:rPr lang="en-US" sz="1600" b="1">
                  <a:solidFill>
                    <a:schemeClr val="lt1"/>
                  </a:solidFill>
                  <a:latin typeface="Trebuchet MS"/>
                  <a:ea typeface="Trebuchet MS"/>
                  <a:cs typeface="Trebuchet MS"/>
                  <a:sym typeface="Trebuchet MS"/>
                </a:rPr>
                <a:t> Brand Awareness</a:t>
              </a:r>
              <a:endParaRPr/>
            </a:p>
          </p:txBody>
        </p:sp>
        <p:sp>
          <p:nvSpPr>
            <p:cNvPr id="730" name="Google Shape;730;p48"/>
            <p:cNvSpPr/>
            <p:nvPr/>
          </p:nvSpPr>
          <p:spPr>
            <a:xfrm>
              <a:off x="7291128" y="2893224"/>
              <a:ext cx="3360068" cy="878593"/>
            </a:xfrm>
            <a:prstGeom prst="rect">
              <a:avLst/>
            </a:prstGeom>
            <a:solidFill>
              <a:schemeClr val="accent4"/>
            </a:solidFill>
            <a:ln w="19050" cap="rnd" cmpd="sng">
              <a:solidFill>
                <a:schemeClr val="accent4"/>
              </a:solidFill>
              <a:prstDash val="solid"/>
              <a:round/>
              <a:headEnd type="none" w="sm" len="sm"/>
              <a:tailEnd type="none" w="sm" len="sm"/>
            </a:ln>
          </p:spPr>
          <p:txBody>
            <a:bodyPr spcFirstLastPara="1" wrap="square" lIns="67650" tIns="67650" rIns="67650" bIns="67650" anchor="ctr" anchorCtr="0">
              <a:noAutofit/>
            </a:bodyPr>
            <a:lstStyle/>
            <a:p>
              <a:pPr marL="0" marR="0" lvl="0" indent="0" algn="r" rtl="0">
                <a:lnSpc>
                  <a:spcPct val="90000"/>
                </a:lnSpc>
                <a:spcBef>
                  <a:spcPts val="0"/>
                </a:spcBef>
                <a:spcAft>
                  <a:spcPts val="0"/>
                </a:spcAft>
                <a:buNone/>
              </a:pPr>
              <a:r>
                <a:rPr lang="en-US" sz="1600" b="1">
                  <a:solidFill>
                    <a:schemeClr val="lt1"/>
                  </a:solidFill>
                  <a:latin typeface="Trebuchet MS"/>
                  <a:ea typeface="Trebuchet MS"/>
                  <a:cs typeface="Trebuchet MS"/>
                  <a:sym typeface="Trebuchet MS"/>
                </a:rPr>
                <a:t>Donor Conversion &amp;</a:t>
              </a:r>
              <a:br>
                <a:rPr lang="en-US" sz="1600" b="1">
                  <a:solidFill>
                    <a:schemeClr val="lt1"/>
                  </a:solidFill>
                  <a:latin typeface="Trebuchet MS"/>
                  <a:ea typeface="Trebuchet MS"/>
                  <a:cs typeface="Trebuchet MS"/>
                  <a:sym typeface="Trebuchet MS"/>
                </a:rPr>
              </a:br>
              <a:r>
                <a:rPr lang="en-US" sz="1600" b="1">
                  <a:solidFill>
                    <a:schemeClr val="lt1"/>
                  </a:solidFill>
                  <a:latin typeface="Trebuchet MS"/>
                  <a:ea typeface="Trebuchet MS"/>
                  <a:cs typeface="Trebuchet MS"/>
                  <a:sym typeface="Trebuchet MS"/>
                </a:rPr>
                <a:t> Retention</a:t>
              </a:r>
              <a:endParaRPr/>
            </a:p>
          </p:txBody>
        </p:sp>
        <p:sp>
          <p:nvSpPr>
            <p:cNvPr id="731" name="Google Shape;731;p48"/>
            <p:cNvSpPr/>
            <p:nvPr/>
          </p:nvSpPr>
          <p:spPr>
            <a:xfrm>
              <a:off x="7291131" y="4070546"/>
              <a:ext cx="3360068" cy="878593"/>
            </a:xfrm>
            <a:prstGeom prst="rect">
              <a:avLst/>
            </a:prstGeom>
            <a:solidFill>
              <a:srgbClr val="AD4C11"/>
            </a:solidFill>
            <a:ln w="19050" cap="rnd" cmpd="sng">
              <a:solidFill>
                <a:schemeClr val="accent2"/>
              </a:solidFill>
              <a:prstDash val="solid"/>
              <a:round/>
              <a:headEnd type="none" w="sm" len="sm"/>
              <a:tailEnd type="none" w="sm" len="sm"/>
            </a:ln>
          </p:spPr>
          <p:txBody>
            <a:bodyPr spcFirstLastPara="1" wrap="square" lIns="63850" tIns="63850" rIns="63850" bIns="63850" anchor="ctr" anchorCtr="0">
              <a:noAutofit/>
            </a:bodyPr>
            <a:lstStyle/>
            <a:p>
              <a:pPr marL="0" marR="0" lvl="0" indent="0" algn="r" rtl="0">
                <a:lnSpc>
                  <a:spcPct val="90000"/>
                </a:lnSpc>
                <a:spcBef>
                  <a:spcPts val="0"/>
                </a:spcBef>
                <a:spcAft>
                  <a:spcPts val="0"/>
                </a:spcAft>
                <a:buNone/>
              </a:pPr>
              <a:r>
                <a:rPr lang="en-US" sz="1600" b="1">
                  <a:solidFill>
                    <a:schemeClr val="lt1"/>
                  </a:solidFill>
                  <a:latin typeface="Trebuchet MS"/>
                  <a:ea typeface="Trebuchet MS"/>
                  <a:cs typeface="Trebuchet MS"/>
                  <a:sym typeface="Trebuchet MS"/>
                </a:rPr>
                <a:t>Grow Sustainer Program</a:t>
              </a:r>
              <a:endParaRPr/>
            </a:p>
          </p:txBody>
        </p:sp>
        <p:sp>
          <p:nvSpPr>
            <p:cNvPr id="732" name="Google Shape;732;p48"/>
            <p:cNvSpPr/>
            <p:nvPr/>
          </p:nvSpPr>
          <p:spPr>
            <a:xfrm>
              <a:off x="6945027" y="1722313"/>
              <a:ext cx="971365" cy="967238"/>
            </a:xfrm>
            <a:prstGeom prst="ellipse">
              <a:avLst/>
            </a:prstGeom>
            <a:solidFill>
              <a:schemeClr val="lt1"/>
            </a:solidFill>
            <a:ln w="381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1</a:t>
              </a:r>
              <a:endParaRPr/>
            </a:p>
          </p:txBody>
        </p:sp>
        <p:sp>
          <p:nvSpPr>
            <p:cNvPr id="733" name="Google Shape;733;p48"/>
            <p:cNvSpPr/>
            <p:nvPr/>
          </p:nvSpPr>
          <p:spPr>
            <a:xfrm>
              <a:off x="6945027" y="4034592"/>
              <a:ext cx="971365" cy="967238"/>
            </a:xfrm>
            <a:prstGeom prst="ellipse">
              <a:avLst/>
            </a:prstGeom>
            <a:solidFill>
              <a:schemeClr val="lt1"/>
            </a:solidFill>
            <a:ln w="38100" cap="flat" cmpd="sng">
              <a:solidFill>
                <a:srgbClr val="AD4C1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3</a:t>
              </a:r>
              <a:endParaRPr/>
            </a:p>
          </p:txBody>
        </p:sp>
        <p:sp>
          <p:nvSpPr>
            <p:cNvPr id="734" name="Google Shape;734;p48"/>
            <p:cNvSpPr/>
            <p:nvPr/>
          </p:nvSpPr>
          <p:spPr>
            <a:xfrm>
              <a:off x="6945027" y="2857270"/>
              <a:ext cx="971365" cy="967238"/>
            </a:xfrm>
            <a:prstGeom prst="ellipse">
              <a:avLst/>
            </a:prstGeom>
            <a:solidFill>
              <a:schemeClr val="lt1"/>
            </a:solidFill>
            <a:ln w="381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2</a:t>
              </a:r>
              <a:endParaRPr/>
            </a:p>
          </p:txBody>
        </p:sp>
        <p:sp>
          <p:nvSpPr>
            <p:cNvPr id="735" name="Google Shape;735;p48"/>
            <p:cNvSpPr txBox="1"/>
            <p:nvPr/>
          </p:nvSpPr>
          <p:spPr>
            <a:xfrm>
              <a:off x="7334086" y="1178851"/>
              <a:ext cx="327414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Apply Across Key Initiatives</a:t>
              </a:r>
              <a:endParaRPr/>
            </a:p>
          </p:txBody>
        </p:sp>
        <p:sp>
          <p:nvSpPr>
            <p:cNvPr id="736" name="Google Shape;736;p48"/>
            <p:cNvSpPr/>
            <p:nvPr/>
          </p:nvSpPr>
          <p:spPr>
            <a:xfrm>
              <a:off x="7291123" y="5312430"/>
              <a:ext cx="3360068" cy="878593"/>
            </a:xfrm>
            <a:prstGeom prst="rect">
              <a:avLst/>
            </a:prstGeom>
            <a:solidFill>
              <a:schemeClr val="accent1"/>
            </a:solidFill>
            <a:ln w="19050" cap="rnd" cmpd="sng">
              <a:solidFill>
                <a:schemeClr val="accent1"/>
              </a:solidFill>
              <a:prstDash val="solid"/>
              <a:round/>
              <a:headEnd type="none" w="sm" len="sm"/>
              <a:tailEnd type="none" w="sm" len="sm"/>
            </a:ln>
          </p:spPr>
          <p:txBody>
            <a:bodyPr spcFirstLastPara="1" wrap="square" lIns="63850" tIns="63850" rIns="63850" bIns="63850" anchor="ctr" anchorCtr="0">
              <a:noAutofit/>
            </a:bodyPr>
            <a:lstStyle/>
            <a:p>
              <a:pPr marL="0" marR="0" lvl="0" indent="0" algn="r" rtl="0">
                <a:lnSpc>
                  <a:spcPct val="90000"/>
                </a:lnSpc>
                <a:spcBef>
                  <a:spcPts val="0"/>
                </a:spcBef>
                <a:spcAft>
                  <a:spcPts val="0"/>
                </a:spcAft>
                <a:buNone/>
              </a:pPr>
              <a:r>
                <a:rPr lang="en-US" sz="1600" b="1">
                  <a:solidFill>
                    <a:schemeClr val="lt1"/>
                  </a:solidFill>
                  <a:latin typeface="Trebuchet MS"/>
                  <a:ea typeface="Trebuchet MS"/>
                  <a:cs typeface="Trebuchet MS"/>
                  <a:sym typeface="Trebuchet MS"/>
                </a:rPr>
                <a:t>Event Marketing Support</a:t>
              </a:r>
              <a:endParaRPr/>
            </a:p>
          </p:txBody>
        </p:sp>
        <p:sp>
          <p:nvSpPr>
            <p:cNvPr id="737" name="Google Shape;737;p48"/>
            <p:cNvSpPr/>
            <p:nvPr/>
          </p:nvSpPr>
          <p:spPr>
            <a:xfrm>
              <a:off x="6945027" y="5276476"/>
              <a:ext cx="971365" cy="967238"/>
            </a:xfrm>
            <a:prstGeom prst="ellipse">
              <a:avLst/>
            </a:prstGeom>
            <a:solidFill>
              <a:schemeClr val="lt1"/>
            </a:solidFill>
            <a:ln w="381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4</a:t>
              </a:r>
              <a:endParaRPr/>
            </a:p>
          </p:txBody>
        </p:sp>
        <p:grpSp>
          <p:nvGrpSpPr>
            <p:cNvPr id="738" name="Google Shape;738;p48"/>
            <p:cNvGrpSpPr/>
            <p:nvPr/>
          </p:nvGrpSpPr>
          <p:grpSpPr>
            <a:xfrm>
              <a:off x="435311" y="1198619"/>
              <a:ext cx="6267670" cy="4905335"/>
              <a:chOff x="-447930" y="1542473"/>
              <a:chExt cx="6267670" cy="4905335"/>
            </a:xfrm>
          </p:grpSpPr>
          <p:sp>
            <p:nvSpPr>
              <p:cNvPr id="739" name="Google Shape;739;p48"/>
              <p:cNvSpPr txBox="1"/>
              <p:nvPr/>
            </p:nvSpPr>
            <p:spPr>
              <a:xfrm>
                <a:off x="-447930" y="3455116"/>
                <a:ext cx="1399253" cy="92333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dirty="0">
                    <a:solidFill>
                      <a:srgbClr val="18191A"/>
                    </a:solidFill>
                    <a:latin typeface="Trebuchet MS"/>
                    <a:ea typeface="Trebuchet MS"/>
                    <a:cs typeface="Trebuchet MS"/>
                    <a:sym typeface="Trebuchet MS"/>
                  </a:rPr>
                  <a:t>Define &amp; Measure KPIs</a:t>
                </a:r>
                <a:endParaRPr dirty="0"/>
              </a:p>
            </p:txBody>
          </p:sp>
          <p:sp>
            <p:nvSpPr>
              <p:cNvPr id="740" name="Google Shape;740;p48"/>
              <p:cNvSpPr/>
              <p:nvPr/>
            </p:nvSpPr>
            <p:spPr>
              <a:xfrm>
                <a:off x="1411357" y="1542473"/>
                <a:ext cx="477078" cy="4905335"/>
              </a:xfrm>
              <a:prstGeom prst="leftBracket">
                <a:avLst>
                  <a:gd name="adj" fmla="val 0"/>
                </a:avLst>
              </a:prstGeom>
              <a:noFill/>
              <a:ln w="127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rebuchet MS"/>
                  <a:ea typeface="Trebuchet MS"/>
                  <a:cs typeface="Trebuchet MS"/>
                  <a:sym typeface="Trebuchet MS"/>
                </a:endParaRPr>
              </a:p>
            </p:txBody>
          </p:sp>
          <p:grpSp>
            <p:nvGrpSpPr>
              <p:cNvPr id="741" name="Google Shape;741;p48"/>
              <p:cNvGrpSpPr/>
              <p:nvPr/>
            </p:nvGrpSpPr>
            <p:grpSpPr>
              <a:xfrm>
                <a:off x="1771972" y="1739795"/>
                <a:ext cx="4047768" cy="4522937"/>
                <a:chOff x="1803697" y="1664053"/>
                <a:chExt cx="3360068" cy="4522937"/>
              </a:xfrm>
            </p:grpSpPr>
            <p:sp>
              <p:nvSpPr>
                <p:cNvPr id="742" name="Google Shape;742;p48"/>
                <p:cNvSpPr/>
                <p:nvPr/>
              </p:nvSpPr>
              <p:spPr>
                <a:xfrm>
                  <a:off x="1803697" y="1664053"/>
                  <a:ext cx="3360068" cy="1311188"/>
                </a:xfrm>
                <a:prstGeom prst="rect">
                  <a:avLst/>
                </a:prstGeom>
                <a:solidFill>
                  <a:schemeClr val="lt1"/>
                </a:solidFill>
                <a:ln>
                  <a:noFill/>
                </a:ln>
              </p:spPr>
              <p:txBody>
                <a:bodyPr spcFirstLastPara="1" wrap="square" lIns="71450" tIns="71450" rIns="71450" bIns="71450" anchor="ctr" anchorCtr="0">
                  <a:noAutofit/>
                </a:bodyPr>
                <a:lstStyle/>
                <a:p>
                  <a:pPr marL="0" marR="0" lvl="0" indent="0" algn="l" rtl="0">
                    <a:lnSpc>
                      <a:spcPct val="90000"/>
                    </a:lnSpc>
                    <a:spcBef>
                      <a:spcPts val="0"/>
                    </a:spcBef>
                    <a:spcAft>
                      <a:spcPts val="0"/>
                    </a:spcAft>
                    <a:buNone/>
                  </a:pPr>
                  <a:r>
                    <a:rPr lang="en-US" sz="1600" b="1" dirty="0">
                      <a:solidFill>
                        <a:schemeClr val="dk1"/>
                      </a:solidFill>
                      <a:latin typeface="Trebuchet MS"/>
                      <a:ea typeface="Trebuchet MS"/>
                      <a:cs typeface="Trebuchet MS"/>
                      <a:sym typeface="Trebuchet MS"/>
                    </a:rPr>
                    <a:t>Target</a:t>
                  </a:r>
                  <a:endParaRPr dirty="0"/>
                </a:p>
                <a:p>
                  <a:pPr marL="0" marR="0" lvl="0" indent="0" algn="l" rtl="0">
                    <a:lnSpc>
                      <a:spcPct val="90000"/>
                    </a:lnSpc>
                    <a:spcBef>
                      <a:spcPts val="560"/>
                    </a:spcBef>
                    <a:spcAft>
                      <a:spcPts val="0"/>
                    </a:spcAft>
                    <a:buNone/>
                  </a:pPr>
                  <a:r>
                    <a:rPr lang="en-US" sz="1600" dirty="0">
                      <a:solidFill>
                        <a:schemeClr val="dk1"/>
                      </a:solidFill>
                      <a:latin typeface="Trebuchet MS"/>
                      <a:ea typeface="Trebuchet MS"/>
                      <a:cs typeface="Trebuchet MS"/>
                      <a:sym typeface="Trebuchet MS"/>
                    </a:rPr>
                    <a:t>Core segments </a:t>
                  </a:r>
                  <a:endParaRPr dirty="0"/>
                </a:p>
              </p:txBody>
            </p:sp>
            <p:sp>
              <p:nvSpPr>
                <p:cNvPr id="743" name="Google Shape;743;p48"/>
                <p:cNvSpPr/>
                <p:nvPr/>
              </p:nvSpPr>
              <p:spPr>
                <a:xfrm>
                  <a:off x="1803697" y="3269928"/>
                  <a:ext cx="3360068" cy="1311188"/>
                </a:xfrm>
                <a:prstGeom prst="rect">
                  <a:avLst/>
                </a:prstGeom>
                <a:solidFill>
                  <a:schemeClr val="lt1"/>
                </a:solidFill>
                <a:ln>
                  <a:noFill/>
                </a:ln>
              </p:spPr>
              <p:txBody>
                <a:bodyPr spcFirstLastPara="1" wrap="square" lIns="71450" tIns="71450" rIns="71450" bIns="71450" anchor="ctr" anchorCtr="0">
                  <a:noAutofit/>
                </a:bodyPr>
                <a:lstStyle/>
                <a:p>
                  <a:pPr marL="0" marR="0" lvl="0" indent="0" algn="l" rtl="0">
                    <a:lnSpc>
                      <a:spcPct val="90000"/>
                    </a:lnSpc>
                    <a:spcBef>
                      <a:spcPts val="0"/>
                    </a:spcBef>
                    <a:spcAft>
                      <a:spcPts val="0"/>
                    </a:spcAft>
                    <a:buNone/>
                  </a:pPr>
                  <a:r>
                    <a:rPr lang="en-US" sz="1600" b="1" dirty="0">
                      <a:solidFill>
                        <a:schemeClr val="dk1"/>
                      </a:solidFill>
                      <a:latin typeface="Trebuchet MS"/>
                      <a:ea typeface="Trebuchet MS"/>
                      <a:cs typeface="Trebuchet MS"/>
                      <a:sym typeface="Trebuchet MS"/>
                    </a:rPr>
                    <a:t>Offer &amp; Message</a:t>
                  </a:r>
                  <a:endParaRPr dirty="0"/>
                </a:p>
                <a:p>
                  <a:pPr marL="0" marR="0" lvl="0" indent="0" algn="l" rtl="0">
                    <a:lnSpc>
                      <a:spcPct val="90000"/>
                    </a:lnSpc>
                    <a:spcBef>
                      <a:spcPts val="560"/>
                    </a:spcBef>
                    <a:spcAft>
                      <a:spcPts val="0"/>
                    </a:spcAft>
                    <a:buNone/>
                  </a:pPr>
                  <a:r>
                    <a:rPr lang="en-US" sz="1600" dirty="0">
                      <a:solidFill>
                        <a:schemeClr val="dk1"/>
                      </a:solidFill>
                      <a:latin typeface="Trebuchet MS"/>
                      <a:ea typeface="Trebuchet MS"/>
                      <a:cs typeface="Trebuchet MS"/>
                      <a:sym typeface="Trebuchet MS"/>
                    </a:rPr>
                    <a:t>Highlight offers and reason to donate</a:t>
                  </a:r>
                  <a:endParaRPr dirty="0"/>
                </a:p>
              </p:txBody>
            </p:sp>
            <p:sp>
              <p:nvSpPr>
                <p:cNvPr id="744" name="Google Shape;744;p48"/>
                <p:cNvSpPr/>
                <p:nvPr/>
              </p:nvSpPr>
              <p:spPr>
                <a:xfrm>
                  <a:off x="1803697" y="4875802"/>
                  <a:ext cx="3360068" cy="1311188"/>
                </a:xfrm>
                <a:prstGeom prst="rect">
                  <a:avLst/>
                </a:prstGeom>
                <a:solidFill>
                  <a:schemeClr val="lt1"/>
                </a:solidFill>
                <a:ln>
                  <a:noFill/>
                </a:ln>
              </p:spPr>
              <p:txBody>
                <a:bodyPr spcFirstLastPara="1" wrap="square" lIns="71450" tIns="71450" rIns="71450" bIns="71450" anchor="ctr" anchorCtr="0">
                  <a:noAutofit/>
                </a:bodyPr>
                <a:lstStyle/>
                <a:p>
                  <a:pPr marL="0" marR="0" lvl="0" indent="0" algn="l" rtl="0">
                    <a:lnSpc>
                      <a:spcPct val="90000"/>
                    </a:lnSpc>
                    <a:spcBef>
                      <a:spcPts val="0"/>
                    </a:spcBef>
                    <a:spcAft>
                      <a:spcPts val="0"/>
                    </a:spcAft>
                    <a:buNone/>
                  </a:pPr>
                  <a:r>
                    <a:rPr lang="en-US" sz="1600" b="1" dirty="0">
                      <a:solidFill>
                        <a:schemeClr val="dk1"/>
                      </a:solidFill>
                      <a:latin typeface="Trebuchet MS"/>
                      <a:ea typeface="Trebuchet MS"/>
                      <a:cs typeface="Trebuchet MS"/>
                      <a:sym typeface="Trebuchet MS"/>
                    </a:rPr>
                    <a:t>Creative</a:t>
                  </a:r>
                  <a:endParaRPr dirty="0"/>
                </a:p>
                <a:p>
                  <a:pPr marL="0" marR="0" lvl="0" indent="0" algn="l" rtl="0">
                    <a:lnSpc>
                      <a:spcPct val="90000"/>
                    </a:lnSpc>
                    <a:spcBef>
                      <a:spcPts val="560"/>
                    </a:spcBef>
                    <a:spcAft>
                      <a:spcPts val="0"/>
                    </a:spcAft>
                    <a:buNone/>
                  </a:pPr>
                  <a:r>
                    <a:rPr lang="en-US" sz="1600" dirty="0">
                      <a:solidFill>
                        <a:schemeClr val="dk1"/>
                      </a:solidFill>
                      <a:latin typeface="Trebuchet MS"/>
                      <a:ea typeface="Trebuchet MS"/>
                      <a:cs typeface="Trebuchet MS"/>
                      <a:sym typeface="Trebuchet MS"/>
                    </a:rPr>
                    <a:t>Focus on brand differentiator as core message, highlight brand value and offers to cover all segments</a:t>
                  </a:r>
                  <a:endParaRPr dirty="0"/>
                </a:p>
              </p:txBody>
            </p:sp>
          </p:grpSp>
        </p:grpSp>
      </p:grpSp>
    </p:spTree>
    <p:extLst>
      <p:ext uri="{BB962C8B-B14F-4D97-AF65-F5344CB8AC3E}">
        <p14:creationId xmlns:p14="http://schemas.microsoft.com/office/powerpoint/2010/main" val="2406918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cxnSp>
        <p:nvCxnSpPr>
          <p:cNvPr id="750" name="Google Shape;750;p49"/>
          <p:cNvCxnSpPr/>
          <p:nvPr/>
        </p:nvCxnSpPr>
        <p:spPr>
          <a:xfrm>
            <a:off x="105155" y="6096099"/>
            <a:ext cx="11978640" cy="0"/>
          </a:xfrm>
          <a:prstGeom prst="straightConnector1">
            <a:avLst/>
          </a:prstGeom>
          <a:noFill/>
          <a:ln w="28575" cap="flat" cmpd="sng">
            <a:solidFill>
              <a:schemeClr val="accent3">
                <a:alpha val="26666"/>
              </a:schemeClr>
            </a:solidFill>
            <a:prstDash val="solid"/>
            <a:round/>
            <a:headEnd type="oval" w="med" len="med"/>
            <a:tailEnd type="oval" w="med" len="med"/>
          </a:ln>
        </p:spPr>
      </p:cxnSp>
      <p:sp>
        <p:nvSpPr>
          <p:cNvPr id="751" name="Google Shape;751;p49"/>
          <p:cNvSpPr txBox="1">
            <a:spLocks noGrp="1"/>
          </p:cNvSpPr>
          <p:nvPr>
            <p:ph type="title"/>
          </p:nvPr>
        </p:nvSpPr>
        <p:spPr>
          <a:xfrm>
            <a:off x="274320" y="256032"/>
            <a:ext cx="11640312" cy="6309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2400"/>
              <a:buFont typeface="Trebuchet MS"/>
              <a:buNone/>
            </a:pPr>
            <a:r>
              <a:rPr lang="en-US">
                <a:solidFill>
                  <a:schemeClr val="accent1"/>
                </a:solidFill>
                <a:latin typeface="Trebuchet MS"/>
                <a:ea typeface="Trebuchet MS"/>
                <a:cs typeface="Trebuchet MS"/>
                <a:sym typeface="Trebuchet MS"/>
              </a:rPr>
              <a:t>Map Out Marquis and Evergreen Campaign</a:t>
            </a:r>
            <a:endParaRPr/>
          </a:p>
        </p:txBody>
      </p:sp>
      <p:sp>
        <p:nvSpPr>
          <p:cNvPr id="752" name="Google Shape;752;p49"/>
          <p:cNvSpPr txBox="1"/>
          <p:nvPr/>
        </p:nvSpPr>
        <p:spPr>
          <a:xfrm>
            <a:off x="174100" y="1574118"/>
            <a:ext cx="19050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1">
                <a:solidFill>
                  <a:srgbClr val="18191A"/>
                </a:solidFill>
                <a:latin typeface="Arial"/>
                <a:ea typeface="Arial"/>
                <a:cs typeface="Arial"/>
                <a:sym typeface="Arial"/>
              </a:rPr>
              <a:t>Summer</a:t>
            </a:r>
            <a:endParaRPr sz="1400" b="1" i="0" u="none" strike="noStrike" cap="none">
              <a:solidFill>
                <a:srgbClr val="18191A"/>
              </a:solidFill>
              <a:latin typeface="Arial"/>
              <a:ea typeface="Arial"/>
              <a:cs typeface="Arial"/>
              <a:sym typeface="Arial"/>
            </a:endParaRPr>
          </a:p>
        </p:txBody>
      </p:sp>
      <p:sp>
        <p:nvSpPr>
          <p:cNvPr id="753" name="Google Shape;753;p49"/>
          <p:cNvSpPr txBox="1"/>
          <p:nvPr/>
        </p:nvSpPr>
        <p:spPr>
          <a:xfrm>
            <a:off x="-234242" y="2378714"/>
            <a:ext cx="27432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300"/>
              <a:buFont typeface="Arial"/>
              <a:buNone/>
            </a:pPr>
            <a:r>
              <a:rPr lang="en-US" sz="1300" b="1">
                <a:solidFill>
                  <a:srgbClr val="18191A"/>
                </a:solidFill>
                <a:latin typeface="Arial"/>
                <a:ea typeface="Arial"/>
                <a:cs typeface="Arial"/>
                <a:sym typeface="Arial"/>
              </a:rPr>
              <a:t>Lead Generation</a:t>
            </a:r>
            <a:br>
              <a:rPr lang="en-US" sz="1300" b="1">
                <a:solidFill>
                  <a:srgbClr val="18191A"/>
                </a:solidFill>
                <a:latin typeface="Arial"/>
                <a:ea typeface="Arial"/>
                <a:cs typeface="Arial"/>
                <a:sym typeface="Arial"/>
              </a:rPr>
            </a:br>
            <a:r>
              <a:rPr lang="en-US" sz="1300" b="1">
                <a:solidFill>
                  <a:srgbClr val="18191A"/>
                </a:solidFill>
                <a:latin typeface="Arial"/>
                <a:ea typeface="Arial"/>
                <a:cs typeface="Arial"/>
                <a:sym typeface="Arial"/>
              </a:rPr>
              <a:t>Messaging Testing</a:t>
            </a:r>
            <a:br>
              <a:rPr lang="en-US" sz="1300" b="1">
                <a:solidFill>
                  <a:srgbClr val="18191A"/>
                </a:solidFill>
                <a:latin typeface="Arial"/>
                <a:ea typeface="Arial"/>
                <a:cs typeface="Arial"/>
                <a:sym typeface="Arial"/>
              </a:rPr>
            </a:br>
            <a:endParaRPr sz="1300" b="1" i="0" u="none" strike="noStrike" cap="none">
              <a:solidFill>
                <a:srgbClr val="18191A"/>
              </a:solidFill>
              <a:latin typeface="Arial"/>
              <a:ea typeface="Arial"/>
              <a:cs typeface="Arial"/>
              <a:sym typeface="Arial"/>
            </a:endParaRPr>
          </a:p>
        </p:txBody>
      </p:sp>
      <p:cxnSp>
        <p:nvCxnSpPr>
          <p:cNvPr id="754" name="Google Shape;754;p49"/>
          <p:cNvCxnSpPr/>
          <p:nvPr/>
        </p:nvCxnSpPr>
        <p:spPr>
          <a:xfrm rot="10800000" flipH="1">
            <a:off x="0" y="2129453"/>
            <a:ext cx="12192000" cy="64169"/>
          </a:xfrm>
          <a:prstGeom prst="straightConnector1">
            <a:avLst/>
          </a:prstGeom>
          <a:noFill/>
          <a:ln w="28575" cap="flat" cmpd="sng">
            <a:solidFill>
              <a:srgbClr val="6D91A0"/>
            </a:solidFill>
            <a:prstDash val="solid"/>
            <a:miter lim="800000"/>
            <a:headEnd type="none" w="sm" len="sm"/>
            <a:tailEnd type="none" w="sm" len="sm"/>
          </a:ln>
        </p:spPr>
      </p:cxnSp>
      <p:sp>
        <p:nvSpPr>
          <p:cNvPr id="755" name="Google Shape;755;p49"/>
          <p:cNvSpPr/>
          <p:nvPr/>
        </p:nvSpPr>
        <p:spPr>
          <a:xfrm>
            <a:off x="849663" y="1882817"/>
            <a:ext cx="553875" cy="5574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756" name="Google Shape;756;p49"/>
          <p:cNvSpPr txBox="1"/>
          <p:nvPr/>
        </p:nvSpPr>
        <p:spPr>
          <a:xfrm>
            <a:off x="3785730" y="2464311"/>
            <a:ext cx="27432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300"/>
              <a:buFont typeface="Arial"/>
              <a:buNone/>
            </a:pPr>
            <a:r>
              <a:rPr lang="en-US" sz="1300" b="1" i="0" u="none" strike="noStrike" cap="none">
                <a:solidFill>
                  <a:srgbClr val="18191A"/>
                </a:solidFill>
                <a:latin typeface="Arial"/>
                <a:ea typeface="Arial"/>
                <a:cs typeface="Arial"/>
                <a:sym typeface="Arial"/>
              </a:rPr>
              <a:t>Donor Push</a:t>
            </a:r>
            <a:endParaRPr/>
          </a:p>
        </p:txBody>
      </p:sp>
      <p:sp>
        <p:nvSpPr>
          <p:cNvPr id="757" name="Google Shape;757;p49"/>
          <p:cNvSpPr txBox="1"/>
          <p:nvPr/>
        </p:nvSpPr>
        <p:spPr>
          <a:xfrm>
            <a:off x="3992995" y="1574118"/>
            <a:ext cx="232867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1" i="0" u="none" strike="noStrike" cap="none">
                <a:solidFill>
                  <a:srgbClr val="18191A"/>
                </a:solidFill>
                <a:latin typeface="Arial"/>
                <a:ea typeface="Arial"/>
                <a:cs typeface="Arial"/>
                <a:sym typeface="Arial"/>
              </a:rPr>
              <a:t>Year-End Setup</a:t>
            </a:r>
            <a:endParaRPr/>
          </a:p>
        </p:txBody>
      </p:sp>
      <p:sp>
        <p:nvSpPr>
          <p:cNvPr id="758" name="Google Shape;758;p49"/>
          <p:cNvSpPr txBox="1"/>
          <p:nvPr/>
        </p:nvSpPr>
        <p:spPr>
          <a:xfrm>
            <a:off x="1993919" y="2480443"/>
            <a:ext cx="27432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300"/>
              <a:buFont typeface="Arial"/>
              <a:buNone/>
            </a:pPr>
            <a:r>
              <a:rPr lang="en-US" sz="1300" b="1" i="0" u="none" strike="noStrike" cap="none">
                <a:solidFill>
                  <a:srgbClr val="18191A"/>
                </a:solidFill>
                <a:latin typeface="Arial"/>
                <a:ea typeface="Arial"/>
                <a:cs typeface="Arial"/>
                <a:sym typeface="Arial"/>
              </a:rPr>
              <a:t>Rollout/Optimize Tests</a:t>
            </a:r>
            <a:endParaRPr/>
          </a:p>
        </p:txBody>
      </p:sp>
      <p:sp>
        <p:nvSpPr>
          <p:cNvPr id="759" name="Google Shape;759;p49"/>
          <p:cNvSpPr/>
          <p:nvPr/>
        </p:nvSpPr>
        <p:spPr>
          <a:xfrm>
            <a:off x="4880393" y="1882817"/>
            <a:ext cx="553875" cy="5574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760" name="Google Shape;760;p49"/>
          <p:cNvSpPr/>
          <p:nvPr/>
        </p:nvSpPr>
        <p:spPr>
          <a:xfrm>
            <a:off x="6832906" y="1882817"/>
            <a:ext cx="553875" cy="5574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761" name="Google Shape;761;p49"/>
          <p:cNvSpPr txBox="1"/>
          <p:nvPr/>
        </p:nvSpPr>
        <p:spPr>
          <a:xfrm>
            <a:off x="5833192" y="2464189"/>
            <a:ext cx="27432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300"/>
              <a:buFont typeface="Arial"/>
              <a:buNone/>
            </a:pPr>
            <a:r>
              <a:rPr lang="en-US" sz="1300" b="1" i="0" u="none" strike="noStrike" cap="none">
                <a:solidFill>
                  <a:srgbClr val="18191A"/>
                </a:solidFill>
                <a:latin typeface="Arial"/>
                <a:ea typeface="Arial"/>
                <a:cs typeface="Arial"/>
                <a:sym typeface="Arial"/>
              </a:rPr>
              <a:t>High Volume Donations</a:t>
            </a:r>
            <a:endParaRPr sz="1300" b="1" i="0" u="none" strike="noStrike" cap="none">
              <a:solidFill>
                <a:srgbClr val="18191A"/>
              </a:solidFill>
              <a:latin typeface="Arial"/>
              <a:ea typeface="Arial"/>
              <a:cs typeface="Arial"/>
              <a:sym typeface="Arial"/>
            </a:endParaRPr>
          </a:p>
        </p:txBody>
      </p:sp>
      <p:sp>
        <p:nvSpPr>
          <p:cNvPr id="762" name="Google Shape;762;p49"/>
          <p:cNvSpPr txBox="1"/>
          <p:nvPr/>
        </p:nvSpPr>
        <p:spPr>
          <a:xfrm>
            <a:off x="6157343" y="1574118"/>
            <a:ext cx="19050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1" i="0" u="none" strike="noStrike" cap="none">
                <a:solidFill>
                  <a:srgbClr val="18191A"/>
                </a:solidFill>
                <a:latin typeface="Arial"/>
                <a:ea typeface="Arial"/>
                <a:cs typeface="Arial"/>
                <a:sym typeface="Arial"/>
              </a:rPr>
              <a:t>Year-End</a:t>
            </a:r>
            <a:endParaRPr/>
          </a:p>
        </p:txBody>
      </p:sp>
      <p:sp>
        <p:nvSpPr>
          <p:cNvPr id="763" name="Google Shape;763;p49"/>
          <p:cNvSpPr/>
          <p:nvPr/>
        </p:nvSpPr>
        <p:spPr>
          <a:xfrm>
            <a:off x="10803143" y="1882817"/>
            <a:ext cx="553875" cy="5574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764" name="Google Shape;764;p49"/>
          <p:cNvSpPr txBox="1"/>
          <p:nvPr/>
        </p:nvSpPr>
        <p:spPr>
          <a:xfrm>
            <a:off x="9708480" y="2464311"/>
            <a:ext cx="27432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300"/>
              <a:buFont typeface="Arial"/>
              <a:buNone/>
            </a:pPr>
            <a:r>
              <a:rPr lang="en-US" sz="1300" b="1" i="0" u="none" strike="noStrike" cap="none">
                <a:solidFill>
                  <a:srgbClr val="18191A"/>
                </a:solidFill>
                <a:latin typeface="Arial"/>
                <a:ea typeface="Arial"/>
                <a:cs typeface="Arial"/>
                <a:sym typeface="Arial"/>
              </a:rPr>
              <a:t>Tribute Giving</a:t>
            </a:r>
            <a:endParaRPr/>
          </a:p>
        </p:txBody>
      </p:sp>
      <p:sp>
        <p:nvSpPr>
          <p:cNvPr id="765" name="Google Shape;765;p49"/>
          <p:cNvSpPr txBox="1"/>
          <p:nvPr/>
        </p:nvSpPr>
        <p:spPr>
          <a:xfrm>
            <a:off x="10127580" y="1574118"/>
            <a:ext cx="19050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1">
                <a:solidFill>
                  <a:srgbClr val="18191A"/>
                </a:solidFill>
                <a:latin typeface="Arial"/>
                <a:ea typeface="Arial"/>
                <a:cs typeface="Arial"/>
                <a:sym typeface="Arial"/>
              </a:rPr>
              <a:t>May</a:t>
            </a:r>
            <a:endParaRPr sz="1400" b="1" i="0" u="none" strike="noStrike" cap="none">
              <a:solidFill>
                <a:srgbClr val="18191A"/>
              </a:solidFill>
              <a:latin typeface="Arial"/>
              <a:ea typeface="Arial"/>
              <a:cs typeface="Arial"/>
              <a:sym typeface="Arial"/>
            </a:endParaRPr>
          </a:p>
        </p:txBody>
      </p:sp>
      <p:sp>
        <p:nvSpPr>
          <p:cNvPr id="766" name="Google Shape;766;p49"/>
          <p:cNvSpPr/>
          <p:nvPr/>
        </p:nvSpPr>
        <p:spPr>
          <a:xfrm>
            <a:off x="2885721" y="1882817"/>
            <a:ext cx="553875" cy="5574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767" name="Google Shape;767;p49"/>
          <p:cNvSpPr txBox="1"/>
          <p:nvPr/>
        </p:nvSpPr>
        <p:spPr>
          <a:xfrm>
            <a:off x="2475035" y="1574118"/>
            <a:ext cx="1375247"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1" i="0" u="none" strike="noStrike" cap="none">
                <a:solidFill>
                  <a:srgbClr val="18191A"/>
                </a:solidFill>
                <a:latin typeface="Arial"/>
                <a:ea typeface="Arial"/>
                <a:cs typeface="Arial"/>
                <a:sym typeface="Arial"/>
              </a:rPr>
              <a:t>Fall </a:t>
            </a:r>
            <a:endParaRPr/>
          </a:p>
        </p:txBody>
      </p:sp>
      <p:sp>
        <p:nvSpPr>
          <p:cNvPr id="768" name="Google Shape;768;p49"/>
          <p:cNvSpPr/>
          <p:nvPr/>
        </p:nvSpPr>
        <p:spPr>
          <a:xfrm>
            <a:off x="8758203" y="1882817"/>
            <a:ext cx="553875" cy="5574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rebuchet MS"/>
              <a:buNone/>
            </a:pPr>
            <a:endParaRPr sz="1800" b="0" i="0" u="none" strike="noStrike" cap="none">
              <a:solidFill>
                <a:srgbClr val="FFFFFF"/>
              </a:solidFill>
              <a:latin typeface="Arial"/>
              <a:ea typeface="Arial"/>
              <a:cs typeface="Arial"/>
              <a:sym typeface="Arial"/>
            </a:endParaRPr>
          </a:p>
        </p:txBody>
      </p:sp>
      <p:sp>
        <p:nvSpPr>
          <p:cNvPr id="769" name="Google Shape;769;p49"/>
          <p:cNvSpPr txBox="1"/>
          <p:nvPr/>
        </p:nvSpPr>
        <p:spPr>
          <a:xfrm>
            <a:off x="7663540" y="2464311"/>
            <a:ext cx="27432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300"/>
              <a:buFont typeface="Arial"/>
              <a:buNone/>
            </a:pPr>
            <a:r>
              <a:rPr lang="en-US" sz="1300" b="1">
                <a:solidFill>
                  <a:srgbClr val="18191A"/>
                </a:solidFill>
                <a:latin typeface="Arial"/>
                <a:ea typeface="Arial"/>
                <a:cs typeface="Arial"/>
                <a:sym typeface="Arial"/>
              </a:rPr>
              <a:t>Events &amp; Sustainer </a:t>
            </a:r>
            <a:endParaRPr sz="1300" b="1" i="0" u="none" strike="noStrike" cap="none">
              <a:solidFill>
                <a:srgbClr val="18191A"/>
              </a:solidFill>
              <a:latin typeface="Arial"/>
              <a:ea typeface="Arial"/>
              <a:cs typeface="Arial"/>
              <a:sym typeface="Arial"/>
            </a:endParaRPr>
          </a:p>
        </p:txBody>
      </p:sp>
      <p:sp>
        <p:nvSpPr>
          <p:cNvPr id="770" name="Google Shape;770;p49"/>
          <p:cNvSpPr txBox="1"/>
          <p:nvPr/>
        </p:nvSpPr>
        <p:spPr>
          <a:xfrm>
            <a:off x="8082640" y="1574118"/>
            <a:ext cx="190500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1" i="0" u="none" strike="noStrike" cap="none">
                <a:solidFill>
                  <a:srgbClr val="18191A"/>
                </a:solidFill>
                <a:latin typeface="Arial"/>
                <a:ea typeface="Arial"/>
                <a:cs typeface="Arial"/>
                <a:sym typeface="Arial"/>
              </a:rPr>
              <a:t>Event Season</a:t>
            </a:r>
            <a:endParaRPr/>
          </a:p>
        </p:txBody>
      </p:sp>
      <p:cxnSp>
        <p:nvCxnSpPr>
          <p:cNvPr id="771" name="Google Shape;771;p49"/>
          <p:cNvCxnSpPr/>
          <p:nvPr/>
        </p:nvCxnSpPr>
        <p:spPr>
          <a:xfrm rot="10800000" flipH="1">
            <a:off x="105155" y="3490230"/>
            <a:ext cx="11978640" cy="20782"/>
          </a:xfrm>
          <a:prstGeom prst="straightConnector1">
            <a:avLst/>
          </a:prstGeom>
          <a:noFill/>
          <a:ln w="28575" cap="flat" cmpd="sng">
            <a:solidFill>
              <a:schemeClr val="accent2"/>
            </a:solidFill>
            <a:prstDash val="dot"/>
            <a:round/>
            <a:headEnd type="oval" w="med" len="med"/>
            <a:tailEnd type="oval" w="med" len="med"/>
          </a:ln>
        </p:spPr>
      </p:cxnSp>
      <p:sp>
        <p:nvSpPr>
          <p:cNvPr id="772" name="Google Shape;772;p49"/>
          <p:cNvSpPr txBox="1"/>
          <p:nvPr/>
        </p:nvSpPr>
        <p:spPr>
          <a:xfrm>
            <a:off x="212200" y="2750082"/>
            <a:ext cx="18288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June – August </a:t>
            </a:r>
            <a:endParaRPr/>
          </a:p>
        </p:txBody>
      </p:sp>
      <p:cxnSp>
        <p:nvCxnSpPr>
          <p:cNvPr id="773" name="Google Shape;773;p49"/>
          <p:cNvCxnSpPr/>
          <p:nvPr/>
        </p:nvCxnSpPr>
        <p:spPr>
          <a:xfrm rot="10800000" flipH="1">
            <a:off x="8861989" y="4093045"/>
            <a:ext cx="2761713" cy="3840"/>
          </a:xfrm>
          <a:prstGeom prst="straightConnector1">
            <a:avLst/>
          </a:prstGeom>
          <a:noFill/>
          <a:ln w="28575" cap="flat" cmpd="sng">
            <a:solidFill>
              <a:srgbClr val="6D91A0"/>
            </a:solidFill>
            <a:prstDash val="dashDot"/>
            <a:round/>
            <a:headEnd type="oval" w="med" len="med"/>
            <a:tailEnd type="oval" w="med" len="med"/>
          </a:ln>
        </p:spPr>
      </p:cxnSp>
      <p:sp>
        <p:nvSpPr>
          <p:cNvPr id="774" name="Google Shape;774;p49"/>
          <p:cNvSpPr txBox="1"/>
          <p:nvPr/>
        </p:nvSpPr>
        <p:spPr>
          <a:xfrm>
            <a:off x="8130234" y="3758296"/>
            <a:ext cx="422522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a:solidFill>
                  <a:srgbClr val="18191A"/>
                </a:solidFill>
                <a:latin typeface="Arial"/>
                <a:ea typeface="Arial"/>
                <a:cs typeface="Arial"/>
                <a:sym typeface="Arial"/>
              </a:rPr>
              <a:t>Health Walk</a:t>
            </a:r>
            <a:endParaRPr sz="1400" b="0" i="0" u="none" strike="noStrike" cap="none">
              <a:solidFill>
                <a:srgbClr val="18191A"/>
              </a:solidFill>
              <a:latin typeface="Arial"/>
              <a:ea typeface="Arial"/>
              <a:cs typeface="Arial"/>
              <a:sym typeface="Arial"/>
            </a:endParaRPr>
          </a:p>
        </p:txBody>
      </p:sp>
      <p:cxnSp>
        <p:nvCxnSpPr>
          <p:cNvPr id="775" name="Google Shape;775;p49"/>
          <p:cNvCxnSpPr/>
          <p:nvPr/>
        </p:nvCxnSpPr>
        <p:spPr>
          <a:xfrm>
            <a:off x="4673480" y="4083043"/>
            <a:ext cx="2319426" cy="13842"/>
          </a:xfrm>
          <a:prstGeom prst="straightConnector1">
            <a:avLst/>
          </a:prstGeom>
          <a:noFill/>
          <a:ln w="28575" cap="flat" cmpd="sng">
            <a:solidFill>
              <a:srgbClr val="6D91A0"/>
            </a:solidFill>
            <a:prstDash val="lgDash"/>
            <a:round/>
            <a:headEnd type="oval" w="med" len="med"/>
            <a:tailEnd type="oval" w="med" len="med"/>
          </a:ln>
        </p:spPr>
      </p:cxnSp>
      <p:sp>
        <p:nvSpPr>
          <p:cNvPr id="776" name="Google Shape;776;p49"/>
          <p:cNvSpPr txBox="1"/>
          <p:nvPr/>
        </p:nvSpPr>
        <p:spPr>
          <a:xfrm>
            <a:off x="3442953" y="3505489"/>
            <a:ext cx="4780479"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a:solidFill>
                  <a:srgbClr val="18191A"/>
                </a:solidFill>
                <a:latin typeface="Arial"/>
                <a:ea typeface="Arial"/>
                <a:cs typeface="Arial"/>
                <a:sym typeface="Arial"/>
              </a:rPr>
              <a:t>Caregiver</a:t>
            </a:r>
            <a:r>
              <a:rPr lang="en-US" sz="1400" b="0" i="0" u="none" strike="noStrike" cap="none">
                <a:solidFill>
                  <a:srgbClr val="18191A"/>
                </a:solidFill>
                <a:latin typeface="Arial"/>
                <a:ea typeface="Arial"/>
                <a:cs typeface="Arial"/>
                <a:sym typeface="Arial"/>
              </a:rPr>
              <a:t> Awareness/</a:t>
            </a:r>
            <a:endParaRPr/>
          </a:p>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Giving Tuesday Support</a:t>
            </a:r>
            <a:endParaRPr/>
          </a:p>
        </p:txBody>
      </p:sp>
      <p:sp>
        <p:nvSpPr>
          <p:cNvPr id="777" name="Google Shape;777;p49"/>
          <p:cNvSpPr txBox="1"/>
          <p:nvPr/>
        </p:nvSpPr>
        <p:spPr>
          <a:xfrm>
            <a:off x="2248258" y="2750082"/>
            <a:ext cx="18288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September-October</a:t>
            </a:r>
            <a:endParaRPr/>
          </a:p>
        </p:txBody>
      </p:sp>
      <p:sp>
        <p:nvSpPr>
          <p:cNvPr id="778" name="Google Shape;778;p49"/>
          <p:cNvSpPr txBox="1"/>
          <p:nvPr/>
        </p:nvSpPr>
        <p:spPr>
          <a:xfrm>
            <a:off x="4242930" y="2750082"/>
            <a:ext cx="18288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November</a:t>
            </a:r>
            <a:endParaRPr/>
          </a:p>
        </p:txBody>
      </p:sp>
      <p:sp>
        <p:nvSpPr>
          <p:cNvPr id="779" name="Google Shape;779;p49"/>
          <p:cNvSpPr txBox="1"/>
          <p:nvPr/>
        </p:nvSpPr>
        <p:spPr>
          <a:xfrm>
            <a:off x="6195443" y="2750082"/>
            <a:ext cx="18288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December</a:t>
            </a:r>
            <a:endParaRPr/>
          </a:p>
        </p:txBody>
      </p:sp>
      <p:sp>
        <p:nvSpPr>
          <p:cNvPr id="780" name="Google Shape;780;p49"/>
          <p:cNvSpPr txBox="1"/>
          <p:nvPr/>
        </p:nvSpPr>
        <p:spPr>
          <a:xfrm>
            <a:off x="8120740" y="2750082"/>
            <a:ext cx="18288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January - April</a:t>
            </a:r>
            <a:endParaRPr/>
          </a:p>
        </p:txBody>
      </p:sp>
      <p:sp>
        <p:nvSpPr>
          <p:cNvPr id="781" name="Google Shape;781;p49"/>
          <p:cNvSpPr txBox="1"/>
          <p:nvPr/>
        </p:nvSpPr>
        <p:spPr>
          <a:xfrm>
            <a:off x="10165680" y="2750082"/>
            <a:ext cx="182880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1200"/>
              <a:buFont typeface="Arial"/>
              <a:buNone/>
            </a:pPr>
            <a:r>
              <a:rPr lang="en-US" sz="1200" b="0" i="0" u="none" strike="noStrike" cap="none">
                <a:solidFill>
                  <a:schemeClr val="dk2"/>
                </a:solidFill>
                <a:latin typeface="Arial"/>
                <a:ea typeface="Arial"/>
                <a:cs typeface="Arial"/>
                <a:sym typeface="Arial"/>
              </a:rPr>
              <a:t>May</a:t>
            </a:r>
            <a:endParaRPr/>
          </a:p>
        </p:txBody>
      </p:sp>
      <p:sp>
        <p:nvSpPr>
          <p:cNvPr id="782" name="Google Shape;782;p49"/>
          <p:cNvSpPr txBox="1"/>
          <p:nvPr/>
        </p:nvSpPr>
        <p:spPr>
          <a:xfrm>
            <a:off x="60682" y="3694112"/>
            <a:ext cx="2414353"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Summer Safety</a:t>
            </a:r>
            <a:endParaRPr/>
          </a:p>
        </p:txBody>
      </p:sp>
      <p:cxnSp>
        <p:nvCxnSpPr>
          <p:cNvPr id="783" name="Google Shape;783;p49"/>
          <p:cNvCxnSpPr/>
          <p:nvPr/>
        </p:nvCxnSpPr>
        <p:spPr>
          <a:xfrm>
            <a:off x="4999563" y="4635936"/>
            <a:ext cx="3180827" cy="0"/>
          </a:xfrm>
          <a:prstGeom prst="straightConnector1">
            <a:avLst/>
          </a:prstGeom>
          <a:noFill/>
          <a:ln w="28575" cap="flat" cmpd="sng">
            <a:solidFill>
              <a:srgbClr val="6D91A0"/>
            </a:solidFill>
            <a:prstDash val="lgDash"/>
            <a:round/>
            <a:headEnd type="oval" w="med" len="med"/>
            <a:tailEnd type="oval" w="med" len="med"/>
          </a:ln>
        </p:spPr>
      </p:cxnSp>
      <p:sp>
        <p:nvSpPr>
          <p:cNvPr id="784" name="Google Shape;784;p49"/>
          <p:cNvSpPr txBox="1"/>
          <p:nvPr/>
        </p:nvSpPr>
        <p:spPr>
          <a:xfrm>
            <a:off x="4149930" y="4294978"/>
            <a:ext cx="478047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Holiday End of Year Giving</a:t>
            </a:r>
            <a:endParaRPr/>
          </a:p>
        </p:txBody>
      </p:sp>
      <p:cxnSp>
        <p:nvCxnSpPr>
          <p:cNvPr id="785" name="Google Shape;785;p49"/>
          <p:cNvCxnSpPr/>
          <p:nvPr/>
        </p:nvCxnSpPr>
        <p:spPr>
          <a:xfrm>
            <a:off x="9666575" y="5224170"/>
            <a:ext cx="1786601" cy="0"/>
          </a:xfrm>
          <a:prstGeom prst="straightConnector1">
            <a:avLst/>
          </a:prstGeom>
          <a:noFill/>
          <a:ln w="28575" cap="flat" cmpd="sng">
            <a:solidFill>
              <a:srgbClr val="6D91A0"/>
            </a:solidFill>
            <a:prstDash val="dash"/>
            <a:round/>
            <a:headEnd type="oval" w="med" len="med"/>
            <a:tailEnd type="oval" w="med" len="med"/>
          </a:ln>
        </p:spPr>
      </p:cxnSp>
      <p:sp>
        <p:nvSpPr>
          <p:cNvPr id="786" name="Google Shape;786;p49"/>
          <p:cNvSpPr txBox="1"/>
          <p:nvPr/>
        </p:nvSpPr>
        <p:spPr>
          <a:xfrm>
            <a:off x="8558708" y="4899835"/>
            <a:ext cx="4146761"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Mother’s Day</a:t>
            </a:r>
            <a:br>
              <a:rPr lang="en-US" sz="1400" b="0" i="0" u="none" strike="noStrike" cap="none">
                <a:solidFill>
                  <a:srgbClr val="18191A"/>
                </a:solidFill>
                <a:latin typeface="Arial"/>
                <a:ea typeface="Arial"/>
                <a:cs typeface="Arial"/>
                <a:sym typeface="Arial"/>
              </a:rPr>
            </a:br>
            <a:r>
              <a:rPr lang="en-US" sz="1400" b="0" i="0" u="none" strike="noStrike" cap="none">
                <a:solidFill>
                  <a:srgbClr val="18191A"/>
                </a:solidFill>
                <a:latin typeface="Arial"/>
                <a:ea typeface="Arial"/>
                <a:cs typeface="Arial"/>
                <a:sym typeface="Arial"/>
              </a:rPr>
              <a:t>Memorial Day</a:t>
            </a:r>
            <a:endParaRPr/>
          </a:p>
        </p:txBody>
      </p:sp>
      <p:sp>
        <p:nvSpPr>
          <p:cNvPr id="787" name="Google Shape;787;p49"/>
          <p:cNvSpPr txBox="1"/>
          <p:nvPr/>
        </p:nvSpPr>
        <p:spPr>
          <a:xfrm>
            <a:off x="4076671" y="6128478"/>
            <a:ext cx="414676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Evergreen Lead Gen/Donor Conversion</a:t>
            </a:r>
            <a:endParaRPr/>
          </a:p>
        </p:txBody>
      </p:sp>
      <p:sp>
        <p:nvSpPr>
          <p:cNvPr id="788" name="Google Shape;788;p49"/>
          <p:cNvSpPr txBox="1">
            <a:spLocks noGrp="1"/>
          </p:cNvSpPr>
          <p:nvPr>
            <p:ph type="body" idx="1"/>
          </p:nvPr>
        </p:nvSpPr>
        <p:spPr>
          <a:xfrm>
            <a:off x="274320" y="886969"/>
            <a:ext cx="11640312" cy="54275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80"/>
              <a:buNone/>
            </a:pPr>
            <a:r>
              <a:rPr lang="en-US"/>
              <a:t>Start with the campaign and goals, then factor in the channel/media mix</a:t>
            </a:r>
            <a:endParaRPr/>
          </a:p>
        </p:txBody>
      </p:sp>
      <p:sp>
        <p:nvSpPr>
          <p:cNvPr id="789" name="Google Shape;789;p49"/>
          <p:cNvSpPr txBox="1"/>
          <p:nvPr/>
        </p:nvSpPr>
        <p:spPr>
          <a:xfrm>
            <a:off x="4149930" y="6376977"/>
            <a:ext cx="414676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Always on Content and Engagement Messaging</a:t>
            </a:r>
            <a:endParaRPr/>
          </a:p>
        </p:txBody>
      </p:sp>
      <p:cxnSp>
        <p:nvCxnSpPr>
          <p:cNvPr id="790" name="Google Shape;790;p49"/>
          <p:cNvCxnSpPr/>
          <p:nvPr/>
        </p:nvCxnSpPr>
        <p:spPr>
          <a:xfrm rot="10800000" flipH="1">
            <a:off x="105155" y="5622794"/>
            <a:ext cx="11978640" cy="20782"/>
          </a:xfrm>
          <a:prstGeom prst="straightConnector1">
            <a:avLst/>
          </a:prstGeom>
          <a:noFill/>
          <a:ln w="28575" cap="flat" cmpd="sng">
            <a:solidFill>
              <a:srgbClr val="7029EC"/>
            </a:solidFill>
            <a:prstDash val="dot"/>
            <a:round/>
            <a:headEnd type="oval" w="med" len="med"/>
            <a:tailEnd type="oval" w="med" len="med"/>
          </a:ln>
        </p:spPr>
      </p:cxnSp>
      <p:sp>
        <p:nvSpPr>
          <p:cNvPr id="791" name="Google Shape;791;p49"/>
          <p:cNvSpPr txBox="1"/>
          <p:nvPr/>
        </p:nvSpPr>
        <p:spPr>
          <a:xfrm>
            <a:off x="4090161" y="5655173"/>
            <a:ext cx="414676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News Driven Moments in Time</a:t>
            </a:r>
            <a:endParaRPr sz="1400" b="0" i="0" u="none" strike="noStrike" cap="none">
              <a:solidFill>
                <a:srgbClr val="18191A"/>
              </a:solidFill>
              <a:latin typeface="Arial"/>
              <a:ea typeface="Arial"/>
              <a:cs typeface="Arial"/>
              <a:sym typeface="Arial"/>
            </a:endParaRPr>
          </a:p>
        </p:txBody>
      </p:sp>
      <p:cxnSp>
        <p:nvCxnSpPr>
          <p:cNvPr id="792" name="Google Shape;792;p49"/>
          <p:cNvCxnSpPr/>
          <p:nvPr/>
        </p:nvCxnSpPr>
        <p:spPr>
          <a:xfrm>
            <a:off x="243825" y="4096885"/>
            <a:ext cx="1797175" cy="0"/>
          </a:xfrm>
          <a:prstGeom prst="straightConnector1">
            <a:avLst/>
          </a:prstGeom>
          <a:noFill/>
          <a:ln w="28575" cap="flat" cmpd="sng">
            <a:solidFill>
              <a:srgbClr val="6D91A0"/>
            </a:solidFill>
            <a:prstDash val="lgDash"/>
            <a:round/>
            <a:headEnd type="oval" w="med" len="med"/>
            <a:tailEnd type="oval" w="med" len="med"/>
          </a:ln>
        </p:spPr>
      </p:cxnSp>
      <p:sp>
        <p:nvSpPr>
          <p:cNvPr id="793" name="Google Shape;793;p49"/>
          <p:cNvSpPr txBox="1"/>
          <p:nvPr/>
        </p:nvSpPr>
        <p:spPr>
          <a:xfrm>
            <a:off x="1855518" y="3693493"/>
            <a:ext cx="2414353"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8191A"/>
              </a:buClr>
              <a:buSzPts val="1400"/>
              <a:buFont typeface="Arial"/>
              <a:buNone/>
            </a:pPr>
            <a:r>
              <a:rPr lang="en-US" sz="1400" b="0" i="0" u="none" strike="noStrike" cap="none">
                <a:solidFill>
                  <a:srgbClr val="18191A"/>
                </a:solidFill>
                <a:latin typeface="Arial"/>
                <a:ea typeface="Arial"/>
                <a:cs typeface="Arial"/>
                <a:sym typeface="Arial"/>
              </a:rPr>
              <a:t>Back to School</a:t>
            </a:r>
            <a:endParaRPr/>
          </a:p>
        </p:txBody>
      </p:sp>
      <p:cxnSp>
        <p:nvCxnSpPr>
          <p:cNvPr id="794" name="Google Shape;794;p49"/>
          <p:cNvCxnSpPr/>
          <p:nvPr/>
        </p:nvCxnSpPr>
        <p:spPr>
          <a:xfrm>
            <a:off x="2352755" y="4066073"/>
            <a:ext cx="1797175" cy="0"/>
          </a:xfrm>
          <a:prstGeom prst="straightConnector1">
            <a:avLst/>
          </a:prstGeom>
          <a:noFill/>
          <a:ln w="28575" cap="flat" cmpd="sng">
            <a:solidFill>
              <a:srgbClr val="6D91A0"/>
            </a:solidFill>
            <a:prstDash val="lgDash"/>
            <a:round/>
            <a:headEnd type="oval" w="med" len="med"/>
            <a:tailEnd type="oval" w="med" len="med"/>
          </a:ln>
        </p:spPr>
      </p:cxnSp>
    </p:spTree>
    <p:extLst>
      <p:ext uri="{BB962C8B-B14F-4D97-AF65-F5344CB8AC3E}">
        <p14:creationId xmlns:p14="http://schemas.microsoft.com/office/powerpoint/2010/main" val="224286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0"/>
          <p:cNvSpPr txBox="1">
            <a:spLocks noGrp="1"/>
          </p:cNvSpPr>
          <p:nvPr>
            <p:ph type="title"/>
          </p:nvPr>
        </p:nvSpPr>
        <p:spPr>
          <a:xfrm>
            <a:off x="274320" y="256032"/>
            <a:ext cx="11640312" cy="6309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2400"/>
              <a:buFont typeface="Trebuchet MS"/>
              <a:buNone/>
            </a:pPr>
            <a:r>
              <a:rPr lang="en-US">
                <a:solidFill>
                  <a:schemeClr val="accent1"/>
                </a:solidFill>
                <a:latin typeface="Trebuchet MS"/>
                <a:ea typeface="Trebuchet MS"/>
                <a:cs typeface="Trebuchet MS"/>
                <a:sym typeface="Trebuchet MS"/>
              </a:rPr>
              <a:t>Audience-specific Campaign Strategy</a:t>
            </a:r>
            <a:endParaRPr/>
          </a:p>
        </p:txBody>
      </p:sp>
      <p:graphicFrame>
        <p:nvGraphicFramePr>
          <p:cNvPr id="800" name="Google Shape;800;p50"/>
          <p:cNvGraphicFramePr/>
          <p:nvPr>
            <p:extLst>
              <p:ext uri="{D42A27DB-BD31-4B8C-83A1-F6EECF244321}">
                <p14:modId xmlns:p14="http://schemas.microsoft.com/office/powerpoint/2010/main" val="3979968835"/>
              </p:ext>
            </p:extLst>
          </p:nvPr>
        </p:nvGraphicFramePr>
        <p:xfrm>
          <a:off x="274320" y="1305732"/>
          <a:ext cx="11452300" cy="5201935"/>
        </p:xfrm>
        <a:graphic>
          <a:graphicData uri="http://schemas.openxmlformats.org/drawingml/2006/table">
            <a:tbl>
              <a:tblPr firstRow="1" bandRow="1">
                <a:noFill/>
                <a:tableStyleId>{1B3A5E93-E04D-45EF-98EF-AF9207A84124}</a:tableStyleId>
              </a:tblPr>
              <a:tblGrid>
                <a:gridCol w="1786825">
                  <a:extLst>
                    <a:ext uri="{9D8B030D-6E8A-4147-A177-3AD203B41FA5}">
                      <a16:colId xmlns:a16="http://schemas.microsoft.com/office/drawing/2014/main" val="20000"/>
                    </a:ext>
                  </a:extLst>
                </a:gridCol>
                <a:gridCol w="2068050">
                  <a:extLst>
                    <a:ext uri="{9D8B030D-6E8A-4147-A177-3AD203B41FA5}">
                      <a16:colId xmlns:a16="http://schemas.microsoft.com/office/drawing/2014/main" val="20001"/>
                    </a:ext>
                  </a:extLst>
                </a:gridCol>
                <a:gridCol w="7597425">
                  <a:extLst>
                    <a:ext uri="{9D8B030D-6E8A-4147-A177-3AD203B41FA5}">
                      <a16:colId xmlns:a16="http://schemas.microsoft.com/office/drawing/2014/main" val="20002"/>
                    </a:ext>
                  </a:extLst>
                </a:gridCol>
              </a:tblGrid>
              <a:tr h="524825">
                <a:tc>
                  <a:txBody>
                    <a:bodyPr/>
                    <a:lstStyle/>
                    <a:p>
                      <a:pPr marL="0" marR="0" lvl="0" indent="0" algn="ctr" rtl="0">
                        <a:spcBef>
                          <a:spcPts val="0"/>
                        </a:spcBef>
                        <a:spcAft>
                          <a:spcPts val="0"/>
                        </a:spcAft>
                        <a:buNone/>
                      </a:pPr>
                      <a:r>
                        <a:rPr lang="en-US" sz="1400">
                          <a:solidFill>
                            <a:schemeClr val="bg1"/>
                          </a:solidFill>
                        </a:rPr>
                        <a:t>Audience</a:t>
                      </a:r>
                      <a:endParaRPr>
                        <a:solidFill>
                          <a:schemeClr val="bg1"/>
                        </a:solidFill>
                      </a:endParaRPr>
                    </a:p>
                  </a:txBody>
                  <a:tcPr marL="91450" marR="91450" marT="45725" marB="45725" anchor="ctr">
                    <a:lnL w="12700"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400">
                          <a:solidFill>
                            <a:schemeClr val="bg1"/>
                          </a:solidFill>
                        </a:rPr>
                        <a:t>Conversion Goal</a:t>
                      </a:r>
                      <a:endParaRPr>
                        <a:solidFill>
                          <a:schemeClr val="bg1"/>
                        </a:solidFil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en-US" sz="1400" dirty="0">
                          <a:solidFill>
                            <a:schemeClr val="bg1"/>
                          </a:solidFill>
                        </a:rPr>
                        <a:t>Tactics</a:t>
                      </a:r>
                      <a:endParaRPr dirty="0">
                        <a:solidFill>
                          <a:schemeClr val="bg1"/>
                        </a:solidFill>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28125">
                <a:tc rowSpan="3">
                  <a:txBody>
                    <a:bodyPr/>
                    <a:lstStyle/>
                    <a:p>
                      <a:pPr marL="0" marR="0" lvl="0" indent="0" algn="ctr" rtl="0">
                        <a:spcBef>
                          <a:spcPts val="0"/>
                        </a:spcBef>
                        <a:spcAft>
                          <a:spcPts val="0"/>
                        </a:spcAft>
                        <a:buNone/>
                      </a:pPr>
                      <a:r>
                        <a:rPr lang="en-US" sz="1200" b="1"/>
                        <a:t>One-Time Donors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Trebuchet MS"/>
                        <a:buNone/>
                      </a:pPr>
                      <a:r>
                        <a:rPr lang="en-US" sz="1200"/>
                        <a:t>Acquire New Donors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Build awareness, Case for giving</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900">
                <a:tc vMerge="1">
                  <a:txBody>
                    <a:bodyPr/>
                    <a:lstStyle/>
                    <a:p>
                      <a:endParaRPr lang="en-US"/>
                    </a:p>
                  </a:txBody>
                  <a:tcPr/>
                </a:tc>
                <a:tc>
                  <a:txBody>
                    <a:bodyPr/>
                    <a:lstStyle/>
                    <a:p>
                      <a:pPr marL="0" marR="0" lvl="0" indent="0" algn="ctr" rtl="0">
                        <a:spcBef>
                          <a:spcPts val="0"/>
                        </a:spcBef>
                        <a:spcAft>
                          <a:spcPts val="0"/>
                        </a:spcAft>
                        <a:buClr>
                          <a:schemeClr val="dk1"/>
                        </a:buClr>
                        <a:buSzPts val="1200"/>
                        <a:buFont typeface="Trebuchet MS"/>
                        <a:buNone/>
                      </a:pPr>
                      <a:r>
                        <a:rPr lang="en-US" sz="1200"/>
                        <a:t>Retain Current Donors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Target custom audiences, reinforce value proposition</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3725">
                <a:tc vMerge="1">
                  <a:txBody>
                    <a:bodyPr/>
                    <a:lstStyle/>
                    <a:p>
                      <a:endParaRPr lang="en-US"/>
                    </a:p>
                  </a:txBody>
                  <a:tcPr/>
                </a:tc>
                <a:tc>
                  <a:txBody>
                    <a:bodyPr/>
                    <a:lstStyle/>
                    <a:p>
                      <a:pPr marL="0" marR="0" lvl="0" indent="0" algn="ctr" rtl="0">
                        <a:spcBef>
                          <a:spcPts val="0"/>
                        </a:spcBef>
                        <a:spcAft>
                          <a:spcPts val="0"/>
                        </a:spcAft>
                        <a:buClr>
                          <a:schemeClr val="dk1"/>
                        </a:buClr>
                        <a:buSzPts val="1200"/>
                        <a:buFont typeface="Trebuchet MS"/>
                        <a:buNone/>
                      </a:pPr>
                      <a:r>
                        <a:rPr lang="en-US" sz="1200"/>
                        <a:t>Reactivate Lapsed Donors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Re-engage, re-introduce brand message and value proposition</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50375">
                <a:tc rowSpan="3">
                  <a:txBody>
                    <a:bodyPr/>
                    <a:lstStyle/>
                    <a:p>
                      <a:pPr marL="0" marR="0" lvl="0" indent="0" algn="ctr" rtl="0">
                        <a:spcBef>
                          <a:spcPts val="0"/>
                        </a:spcBef>
                        <a:spcAft>
                          <a:spcPts val="0"/>
                        </a:spcAft>
                        <a:buNone/>
                      </a:pPr>
                      <a:r>
                        <a:rPr lang="en-US" sz="1200" b="1"/>
                        <a:t>Sustainers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Trebuchet MS"/>
                        <a:buNone/>
                      </a:pPr>
                      <a:r>
                        <a:rPr lang="en-US" sz="1200"/>
                        <a:t>Acquire New Sustainers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Speak to need for ongoing support, Target audiences likely to convert to sustainer</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4550">
                <a:tc vMerge="1">
                  <a:txBody>
                    <a:bodyPr/>
                    <a:lstStyle/>
                    <a:p>
                      <a:endParaRPr lang="en-US"/>
                    </a:p>
                  </a:txBody>
                  <a:tcPr/>
                </a:tc>
                <a:tc>
                  <a:txBody>
                    <a:bodyPr/>
                    <a:lstStyle/>
                    <a:p>
                      <a:pPr marL="0" marR="0" lvl="0" indent="0" algn="ctr" rtl="0">
                        <a:spcBef>
                          <a:spcPts val="0"/>
                        </a:spcBef>
                        <a:spcAft>
                          <a:spcPts val="0"/>
                        </a:spcAft>
                        <a:buClr>
                          <a:schemeClr val="dk1"/>
                        </a:buClr>
                        <a:buSzPts val="1200"/>
                        <a:buFont typeface="Trebuchet MS"/>
                        <a:buNone/>
                      </a:pPr>
                      <a:r>
                        <a:rPr lang="en-US" sz="1200"/>
                        <a:t>Retain Current Sustainers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Ongoing engagement, impact messaging, credit card stabilization and upgrade campaigns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40900">
                <a:tc vMerge="1">
                  <a:txBody>
                    <a:bodyPr/>
                    <a:lstStyle/>
                    <a:p>
                      <a:endParaRPr lang="en-US"/>
                    </a:p>
                  </a:txBody>
                  <a:tcPr/>
                </a:tc>
                <a:tc>
                  <a:txBody>
                    <a:bodyPr/>
                    <a:lstStyle/>
                    <a:p>
                      <a:pPr marL="0" marR="0" lvl="0" indent="0" algn="ctr" rtl="0">
                        <a:spcBef>
                          <a:spcPts val="0"/>
                        </a:spcBef>
                        <a:spcAft>
                          <a:spcPts val="0"/>
                        </a:spcAft>
                        <a:buClr>
                          <a:schemeClr val="dk1"/>
                        </a:buClr>
                        <a:buSzPts val="1200"/>
                        <a:buFont typeface="Trebuchet MS"/>
                        <a:buNone/>
                      </a:pPr>
                      <a:r>
                        <a:rPr lang="en-US" sz="1200"/>
                        <a:t>Reactivate Lapsed Sustainers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Trebuchet MS"/>
                        <a:buNone/>
                      </a:pPr>
                      <a:r>
                        <a:rPr lang="en-US" sz="1200"/>
                        <a:t>Custom audience targeting, re-introduce value proposition, reinforce donor impact, bail out one time gift opportunities</a:t>
                      </a:r>
                      <a:endParaRPr/>
                    </a:p>
                    <a:p>
                      <a:pPr marL="0" marR="0" lvl="0" indent="0" algn="ctr" rtl="0">
                        <a:spcBef>
                          <a:spcPts val="0"/>
                        </a:spcBef>
                        <a:spcAft>
                          <a:spcPts val="0"/>
                        </a:spcAft>
                        <a:buNone/>
                      </a:pPr>
                      <a:endParaRPr sz="1200"/>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4325">
                <a:tc rowSpan="2">
                  <a:txBody>
                    <a:bodyPr/>
                    <a:lstStyle/>
                    <a:p>
                      <a:pPr marL="0" marR="0" lvl="0" indent="0" algn="ctr" rtl="0">
                        <a:spcBef>
                          <a:spcPts val="0"/>
                        </a:spcBef>
                        <a:spcAft>
                          <a:spcPts val="0"/>
                        </a:spcAft>
                        <a:buNone/>
                      </a:pPr>
                      <a:r>
                        <a:rPr lang="en-US" sz="1200" b="1"/>
                        <a:t>Leads/Prospects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Generate Brand Awareness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Focus on reason to believe and engage with the brand</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572575">
                <a:tc vMerge="1">
                  <a:txBody>
                    <a:bodyPr/>
                    <a:lstStyle/>
                    <a:p>
                      <a:endParaRPr lang="en-US"/>
                    </a:p>
                  </a:txBody>
                  <a:tcPr/>
                </a:tc>
                <a:tc>
                  <a:txBody>
                    <a:bodyPr/>
                    <a:lstStyle/>
                    <a:p>
                      <a:pPr marL="0" marR="0" lvl="0" indent="0" algn="ctr" rtl="0">
                        <a:spcBef>
                          <a:spcPts val="0"/>
                        </a:spcBef>
                        <a:spcAft>
                          <a:spcPts val="0"/>
                        </a:spcAft>
                        <a:buNone/>
                      </a:pPr>
                      <a:r>
                        <a:rPr lang="en-US" sz="1200"/>
                        <a:t>Drive Engagement</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Focus on reason to believe and submit lead information, build and target custom audiences based on touchpoint or previous interaction</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67475">
                <a:tc rowSpan="3">
                  <a:txBody>
                    <a:bodyPr/>
                    <a:lstStyle/>
                    <a:p>
                      <a:pPr marL="0" marR="0" lvl="0" indent="0" algn="ctr" rtl="0">
                        <a:spcBef>
                          <a:spcPts val="0"/>
                        </a:spcBef>
                        <a:spcAft>
                          <a:spcPts val="0"/>
                        </a:spcAft>
                        <a:buNone/>
                      </a:pPr>
                      <a:r>
                        <a:rPr lang="en-US" sz="1200" b="1"/>
                        <a:t>Health Walk</a:t>
                      </a:r>
                      <a:endParaRPr sz="1200" b="0"/>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Acquire New Walkers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Build awareness and drive engagement and registration in events, retargeting to warm prospects</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84550">
                <a:tc vMerge="1">
                  <a:txBody>
                    <a:bodyPr/>
                    <a:lstStyle/>
                    <a:p>
                      <a:endParaRPr lang="en-US"/>
                    </a:p>
                  </a:txBody>
                  <a:tcPr/>
                </a:tc>
                <a:tc>
                  <a:txBody>
                    <a:bodyPr/>
                    <a:lstStyle/>
                    <a:p>
                      <a:pPr marL="0" marR="0" lvl="0" indent="0" algn="ctr" rtl="0">
                        <a:spcBef>
                          <a:spcPts val="0"/>
                        </a:spcBef>
                        <a:spcAft>
                          <a:spcPts val="0"/>
                        </a:spcAft>
                        <a:buNone/>
                      </a:pPr>
                      <a:r>
                        <a:rPr lang="en-US" sz="1200"/>
                        <a:t>Retain Prior Walkers</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a:t>Integrate outreach efforts with cross-channel activities, tailor messaging to acknowledge prior participation</a:t>
                      </a:r>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435825">
                <a:tc vMerge="1">
                  <a:txBody>
                    <a:bodyPr/>
                    <a:lstStyle/>
                    <a:p>
                      <a:endParaRPr lang="en-US"/>
                    </a:p>
                  </a:txBody>
                  <a:tcPr/>
                </a:tc>
                <a:tc>
                  <a:txBody>
                    <a:bodyPr/>
                    <a:lstStyle/>
                    <a:p>
                      <a:pPr marL="0" marR="0" lvl="0" indent="0" algn="ctr" rtl="0">
                        <a:spcBef>
                          <a:spcPts val="0"/>
                        </a:spcBef>
                        <a:spcAft>
                          <a:spcPts val="0"/>
                        </a:spcAft>
                        <a:buNone/>
                      </a:pPr>
                      <a:r>
                        <a:rPr lang="en-US" sz="1200"/>
                        <a:t>Drive Fundraising Revenue</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Trebuchet MS"/>
                        <a:buNone/>
                      </a:pPr>
                      <a:r>
                        <a:rPr lang="en-US" sz="1200" dirty="0"/>
                        <a:t>Behavior-based targeting to drive more fundraising. Align with milestones and event timing</a:t>
                      </a:r>
                      <a:endParaRPr dirty="0"/>
                    </a:p>
                    <a:p>
                      <a:pPr marL="0" marR="0" lvl="0" indent="0" algn="ctr" rtl="0">
                        <a:spcBef>
                          <a:spcPts val="0"/>
                        </a:spcBef>
                        <a:spcAft>
                          <a:spcPts val="0"/>
                        </a:spcAft>
                        <a:buNone/>
                      </a:pPr>
                      <a:endParaRPr sz="1200" dirty="0"/>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36645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51"/>
          <p:cNvSpPr txBox="1">
            <a:spLocks noGrp="1"/>
          </p:cNvSpPr>
          <p:nvPr>
            <p:ph type="title"/>
          </p:nvPr>
        </p:nvSpPr>
        <p:spPr>
          <a:xfrm>
            <a:off x="274320" y="256032"/>
            <a:ext cx="11640312" cy="630936"/>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1"/>
              </a:buClr>
              <a:buSzPts val="2400"/>
              <a:buFont typeface="Trebuchet MS"/>
              <a:buNone/>
            </a:pPr>
            <a:r>
              <a:rPr lang="en-US">
                <a:solidFill>
                  <a:schemeClr val="accent1"/>
                </a:solidFill>
                <a:latin typeface="Trebuchet MS"/>
                <a:ea typeface="Trebuchet MS"/>
                <a:cs typeface="Trebuchet MS"/>
                <a:sym typeface="Trebuchet MS"/>
              </a:rPr>
              <a:t>Audience-specific Campaign Strategy</a:t>
            </a:r>
            <a:endParaRPr/>
          </a:p>
        </p:txBody>
      </p:sp>
      <p:grpSp>
        <p:nvGrpSpPr>
          <p:cNvPr id="806" name="Google Shape;806;p51"/>
          <p:cNvGrpSpPr/>
          <p:nvPr/>
        </p:nvGrpSpPr>
        <p:grpSpPr>
          <a:xfrm>
            <a:off x="474074" y="1899952"/>
            <a:ext cx="11200061" cy="3567761"/>
            <a:chOff x="39068" y="1012984"/>
            <a:chExt cx="11200061" cy="3567761"/>
          </a:xfrm>
        </p:grpSpPr>
        <p:sp>
          <p:nvSpPr>
            <p:cNvPr id="807" name="Google Shape;807;p51"/>
            <p:cNvSpPr/>
            <p:nvPr/>
          </p:nvSpPr>
          <p:spPr>
            <a:xfrm>
              <a:off x="39068" y="1012984"/>
              <a:ext cx="1865240" cy="854125"/>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1"/>
            <p:cNvSpPr txBox="1"/>
            <p:nvPr/>
          </p:nvSpPr>
          <p:spPr>
            <a:xfrm>
              <a:off x="39068" y="1012984"/>
              <a:ext cx="1865240" cy="569417"/>
            </a:xfrm>
            <a:prstGeom prst="rect">
              <a:avLst/>
            </a:prstGeom>
            <a:noFill/>
            <a:ln>
              <a:noFill/>
            </a:ln>
          </p:spPr>
          <p:txBody>
            <a:bodyPr spcFirstLastPara="1" wrap="square" lIns="106675" tIns="106675" rIns="106675" bIns="57150" anchor="t"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a:solidFill>
                    <a:schemeClr val="lt1"/>
                  </a:solidFill>
                  <a:latin typeface="Trebuchet MS"/>
                  <a:ea typeface="Trebuchet MS"/>
                  <a:cs typeface="Trebuchet MS"/>
                  <a:sym typeface="Trebuchet MS"/>
                </a:rPr>
                <a:t>Goal</a:t>
              </a:r>
              <a:endParaRPr/>
            </a:p>
          </p:txBody>
        </p:sp>
        <p:sp>
          <p:nvSpPr>
            <p:cNvPr id="809" name="Google Shape;809;p51"/>
            <p:cNvSpPr/>
            <p:nvPr/>
          </p:nvSpPr>
          <p:spPr>
            <a:xfrm>
              <a:off x="383521" y="1582401"/>
              <a:ext cx="1865240" cy="2998344"/>
            </a:xfrm>
            <a:prstGeom prst="roundRect">
              <a:avLst>
                <a:gd name="adj" fmla="val 10000"/>
              </a:avLst>
            </a:prstGeom>
            <a:solidFill>
              <a:schemeClr val="lt1">
                <a:alpha val="89803"/>
              </a:schemeClr>
            </a:solidFill>
            <a:ln w="19050" cap="rnd" cmpd="sng">
              <a:solidFill>
                <a:srgbClr val="90C2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1"/>
            <p:cNvSpPr txBox="1"/>
            <p:nvPr/>
          </p:nvSpPr>
          <p:spPr>
            <a:xfrm>
              <a:off x="438152" y="1637032"/>
              <a:ext cx="1755978" cy="2889082"/>
            </a:xfrm>
            <a:prstGeom prst="rect">
              <a:avLst/>
            </a:prstGeom>
            <a:noFill/>
            <a:ln>
              <a:noFill/>
            </a:ln>
          </p:spPr>
          <p:txBody>
            <a:bodyPr spcFirstLastPara="1" wrap="square" lIns="106675" tIns="106675" rIns="106675" bIns="106675" anchor="t" anchorCtr="0">
              <a:noAutofit/>
            </a:bodyPr>
            <a:lstStyle/>
            <a:p>
              <a:pPr marL="114300" marR="0" lvl="1" indent="-114300" algn="l" rtl="0">
                <a:lnSpc>
                  <a:spcPct val="90000"/>
                </a:lnSpc>
                <a:spcBef>
                  <a:spcPts val="0"/>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Acquisition</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Retention</a:t>
              </a:r>
              <a:endParaRPr sz="1500" b="0" i="0" u="none" strike="noStrike" cap="none" dirty="0">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Upgrade</a:t>
              </a:r>
            </a:p>
            <a:p>
              <a:pPr marL="114300" marR="0" lvl="1" indent="-114300" algn="l" rtl="0">
                <a:lnSpc>
                  <a:spcPct val="90000"/>
                </a:lnSpc>
                <a:spcBef>
                  <a:spcPts val="225"/>
                </a:spcBef>
                <a:spcAft>
                  <a:spcPts val="0"/>
                </a:spcAft>
                <a:buClr>
                  <a:schemeClr val="dk1"/>
                </a:buClr>
                <a:buSzPts val="1500"/>
                <a:buFont typeface="Trebuchet MS"/>
                <a:buChar char="•"/>
              </a:pPr>
              <a:r>
                <a:rPr lang="en-US" sz="1500" dirty="0">
                  <a:solidFill>
                    <a:schemeClr val="dk1"/>
                  </a:solidFill>
                  <a:latin typeface="Trebuchet MS"/>
                  <a:ea typeface="Trebuchet MS"/>
                  <a:cs typeface="Trebuchet MS"/>
                  <a:sym typeface="Trebuchet MS"/>
                </a:rPr>
                <a:t>Cultivate</a:t>
              </a:r>
              <a:endParaRPr sz="1500" b="0" i="0" u="none" strike="noStrike" cap="none" dirty="0">
                <a:solidFill>
                  <a:schemeClr val="dk1"/>
                </a:solidFill>
                <a:latin typeface="Trebuchet MS"/>
                <a:ea typeface="Trebuchet MS"/>
                <a:cs typeface="Trebuchet MS"/>
                <a:sym typeface="Trebuchet MS"/>
              </a:endParaRPr>
            </a:p>
          </p:txBody>
        </p:sp>
        <p:sp>
          <p:nvSpPr>
            <p:cNvPr id="811" name="Google Shape;811;p51"/>
            <p:cNvSpPr/>
            <p:nvPr/>
          </p:nvSpPr>
          <p:spPr>
            <a:xfrm>
              <a:off x="2177676" y="1065497"/>
              <a:ext cx="579539" cy="464390"/>
            </a:xfrm>
            <a:prstGeom prst="rightArrow">
              <a:avLst>
                <a:gd name="adj1" fmla="val 60000"/>
                <a:gd name="adj2" fmla="val 50000"/>
              </a:avLst>
            </a:prstGeom>
            <a:solidFill>
              <a:srgbClr val="C5D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1"/>
            <p:cNvSpPr txBox="1"/>
            <p:nvPr/>
          </p:nvSpPr>
          <p:spPr>
            <a:xfrm>
              <a:off x="2177676" y="1158375"/>
              <a:ext cx="440222" cy="2786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813" name="Google Shape;813;p51"/>
            <p:cNvSpPr/>
            <p:nvPr/>
          </p:nvSpPr>
          <p:spPr>
            <a:xfrm>
              <a:off x="2997779" y="1012984"/>
              <a:ext cx="1865240" cy="854125"/>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1"/>
            <p:cNvSpPr txBox="1"/>
            <p:nvPr/>
          </p:nvSpPr>
          <p:spPr>
            <a:xfrm>
              <a:off x="2997779" y="1012984"/>
              <a:ext cx="1865240" cy="569417"/>
            </a:xfrm>
            <a:prstGeom prst="rect">
              <a:avLst/>
            </a:prstGeom>
            <a:noFill/>
            <a:ln>
              <a:noFill/>
            </a:ln>
          </p:spPr>
          <p:txBody>
            <a:bodyPr spcFirstLastPara="1" wrap="square" lIns="106675" tIns="106675" rIns="106675" bIns="57150" anchor="t"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a:solidFill>
                    <a:schemeClr val="lt1"/>
                  </a:solidFill>
                  <a:latin typeface="Trebuchet MS"/>
                  <a:ea typeface="Trebuchet MS"/>
                  <a:cs typeface="Trebuchet MS"/>
                  <a:sym typeface="Trebuchet MS"/>
                </a:rPr>
                <a:t>Audience</a:t>
              </a:r>
              <a:endParaRPr/>
            </a:p>
          </p:txBody>
        </p:sp>
        <p:sp>
          <p:nvSpPr>
            <p:cNvPr id="815" name="Google Shape;815;p51"/>
            <p:cNvSpPr/>
            <p:nvPr/>
          </p:nvSpPr>
          <p:spPr>
            <a:xfrm>
              <a:off x="3460898" y="1537936"/>
              <a:ext cx="1865240" cy="2998344"/>
            </a:xfrm>
            <a:prstGeom prst="roundRect">
              <a:avLst>
                <a:gd name="adj" fmla="val 10000"/>
              </a:avLst>
            </a:prstGeom>
            <a:solidFill>
              <a:schemeClr val="lt1">
                <a:alpha val="89803"/>
              </a:schemeClr>
            </a:solidFill>
            <a:ln w="19050" cap="rnd" cmpd="sng">
              <a:solidFill>
                <a:srgbClr val="90C2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1"/>
            <p:cNvSpPr txBox="1"/>
            <p:nvPr/>
          </p:nvSpPr>
          <p:spPr>
            <a:xfrm>
              <a:off x="3515529" y="1592567"/>
              <a:ext cx="1755978" cy="2889082"/>
            </a:xfrm>
            <a:prstGeom prst="rect">
              <a:avLst/>
            </a:prstGeom>
            <a:noFill/>
            <a:ln>
              <a:noFill/>
            </a:ln>
          </p:spPr>
          <p:txBody>
            <a:bodyPr spcFirstLastPara="1" wrap="square" lIns="106675" tIns="106675" rIns="106675" bIns="106675" anchor="t" anchorCtr="0">
              <a:noAutofit/>
            </a:bodyPr>
            <a:lstStyle/>
            <a:p>
              <a:pPr marL="114300" marR="0" lvl="1" indent="-114300" algn="l" rtl="0">
                <a:lnSpc>
                  <a:spcPct val="90000"/>
                </a:lnSpc>
                <a:spcBef>
                  <a:spcPts val="0"/>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Leads</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Donors</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Sustainers</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Event Walkers</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Event Donors</a:t>
              </a:r>
              <a:endParaRPr dirty="0"/>
            </a:p>
            <a:p>
              <a:pPr marL="114300" marR="0" lvl="1" indent="-19050" algn="l" rtl="0">
                <a:lnSpc>
                  <a:spcPct val="90000"/>
                </a:lnSpc>
                <a:spcBef>
                  <a:spcPts val="225"/>
                </a:spcBef>
                <a:spcAft>
                  <a:spcPts val="0"/>
                </a:spcAft>
                <a:buClr>
                  <a:schemeClr val="dk1"/>
                </a:buClr>
                <a:buSzPts val="1500"/>
                <a:buFont typeface="Trebuchet MS"/>
                <a:buNone/>
              </a:pPr>
              <a:endParaRPr sz="1500" b="0" i="0" u="none" strike="noStrike" cap="none" dirty="0">
                <a:solidFill>
                  <a:schemeClr val="dk1"/>
                </a:solidFill>
                <a:latin typeface="Trebuchet MS"/>
                <a:ea typeface="Trebuchet MS"/>
                <a:cs typeface="Trebuchet MS"/>
                <a:sym typeface="Trebuchet MS"/>
              </a:endParaRPr>
            </a:p>
          </p:txBody>
        </p:sp>
        <p:sp>
          <p:nvSpPr>
            <p:cNvPr id="817" name="Google Shape;817;p51"/>
            <p:cNvSpPr/>
            <p:nvPr/>
          </p:nvSpPr>
          <p:spPr>
            <a:xfrm>
              <a:off x="5145782" y="1065497"/>
              <a:ext cx="599458" cy="464390"/>
            </a:xfrm>
            <a:prstGeom prst="rightArrow">
              <a:avLst>
                <a:gd name="adj1" fmla="val 60000"/>
                <a:gd name="adj2" fmla="val 50000"/>
              </a:avLst>
            </a:prstGeom>
            <a:solidFill>
              <a:srgbClr val="C5D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1"/>
            <p:cNvSpPr txBox="1"/>
            <p:nvPr/>
          </p:nvSpPr>
          <p:spPr>
            <a:xfrm>
              <a:off x="5145782" y="1158375"/>
              <a:ext cx="460141" cy="2786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819" name="Google Shape;819;p51"/>
            <p:cNvSpPr/>
            <p:nvPr/>
          </p:nvSpPr>
          <p:spPr>
            <a:xfrm>
              <a:off x="5994073" y="1012984"/>
              <a:ext cx="1865240" cy="854125"/>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1"/>
            <p:cNvSpPr txBox="1"/>
            <p:nvPr/>
          </p:nvSpPr>
          <p:spPr>
            <a:xfrm>
              <a:off x="5994073" y="1012984"/>
              <a:ext cx="1865240" cy="569417"/>
            </a:xfrm>
            <a:prstGeom prst="rect">
              <a:avLst/>
            </a:prstGeom>
            <a:noFill/>
            <a:ln>
              <a:noFill/>
            </a:ln>
          </p:spPr>
          <p:txBody>
            <a:bodyPr spcFirstLastPara="1" wrap="square" lIns="106675" tIns="106675" rIns="106675" bIns="57150" anchor="t"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a:solidFill>
                    <a:schemeClr val="lt1"/>
                  </a:solidFill>
                  <a:latin typeface="Trebuchet MS"/>
                  <a:ea typeface="Trebuchet MS"/>
                  <a:cs typeface="Trebuchet MS"/>
                  <a:sym typeface="Trebuchet MS"/>
                </a:rPr>
                <a:t>Channel Considerations</a:t>
              </a:r>
              <a:endParaRPr/>
            </a:p>
          </p:txBody>
        </p:sp>
        <p:sp>
          <p:nvSpPr>
            <p:cNvPr id="821" name="Google Shape;821;p51"/>
            <p:cNvSpPr/>
            <p:nvPr/>
          </p:nvSpPr>
          <p:spPr>
            <a:xfrm>
              <a:off x="6376110" y="1582401"/>
              <a:ext cx="1865240" cy="2998344"/>
            </a:xfrm>
            <a:prstGeom prst="roundRect">
              <a:avLst>
                <a:gd name="adj" fmla="val 10000"/>
              </a:avLst>
            </a:prstGeom>
            <a:solidFill>
              <a:schemeClr val="lt1">
                <a:alpha val="89803"/>
              </a:schemeClr>
            </a:solidFill>
            <a:ln w="19050" cap="rnd" cmpd="sng">
              <a:solidFill>
                <a:srgbClr val="90C2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1"/>
            <p:cNvSpPr txBox="1"/>
            <p:nvPr/>
          </p:nvSpPr>
          <p:spPr>
            <a:xfrm>
              <a:off x="6430741" y="1637032"/>
              <a:ext cx="1755978" cy="2889082"/>
            </a:xfrm>
            <a:prstGeom prst="rect">
              <a:avLst/>
            </a:prstGeom>
            <a:noFill/>
            <a:ln>
              <a:noFill/>
            </a:ln>
          </p:spPr>
          <p:txBody>
            <a:bodyPr spcFirstLastPara="1" wrap="square" lIns="106675" tIns="106675" rIns="106675" bIns="106675" anchor="t" anchorCtr="0">
              <a:noAutofit/>
            </a:bodyPr>
            <a:lstStyle/>
            <a:p>
              <a:pPr marL="114300" marR="0" lvl="1" indent="-114300" algn="l" rtl="0">
                <a:lnSpc>
                  <a:spcPct val="90000"/>
                </a:lnSpc>
                <a:spcBef>
                  <a:spcPts val="0"/>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Responsiveness (by demo)</a:t>
              </a:r>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Cost to Acquire</a:t>
              </a:r>
              <a:endParaRPr sz="1500" b="0" i="0" u="none" strike="noStrike" cap="none">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Donor Value</a:t>
              </a:r>
              <a:endParaRPr sz="1500" b="0" i="0" u="none" strike="noStrike" cap="none">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LTV by channel, audience</a:t>
              </a:r>
              <a:endParaRPr sz="1500" b="0" i="0" u="none" strike="noStrike" cap="none">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Ability to Scale</a:t>
              </a:r>
              <a:endParaRPr sz="1500" b="0" i="0" u="none" strike="noStrike" cap="none">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a:solidFill>
                    <a:schemeClr val="dk1"/>
                  </a:solidFill>
                  <a:latin typeface="Trebuchet MS"/>
                  <a:ea typeface="Trebuchet MS"/>
                  <a:cs typeface="Trebuchet MS"/>
                  <a:sym typeface="Trebuchet MS"/>
                </a:rPr>
                <a:t>Media and Technology Costs</a:t>
              </a:r>
              <a:endParaRPr sz="1500" b="0" i="0" u="none" strike="noStrike" cap="none">
                <a:solidFill>
                  <a:schemeClr val="dk1"/>
                </a:solidFill>
                <a:latin typeface="Trebuchet MS"/>
                <a:ea typeface="Trebuchet MS"/>
                <a:cs typeface="Trebuchet MS"/>
                <a:sym typeface="Trebuchet MS"/>
              </a:endParaRPr>
            </a:p>
          </p:txBody>
        </p:sp>
        <p:sp>
          <p:nvSpPr>
            <p:cNvPr id="823" name="Google Shape;823;p51"/>
            <p:cNvSpPr/>
            <p:nvPr/>
          </p:nvSpPr>
          <p:spPr>
            <a:xfrm>
              <a:off x="8142077" y="1065497"/>
              <a:ext cx="599458" cy="464390"/>
            </a:xfrm>
            <a:prstGeom prst="rightArrow">
              <a:avLst>
                <a:gd name="adj1" fmla="val 60000"/>
                <a:gd name="adj2" fmla="val 50000"/>
              </a:avLst>
            </a:prstGeom>
            <a:solidFill>
              <a:srgbClr val="C5D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1"/>
            <p:cNvSpPr txBox="1"/>
            <p:nvPr/>
          </p:nvSpPr>
          <p:spPr>
            <a:xfrm>
              <a:off x="8142077" y="1158375"/>
              <a:ext cx="460141" cy="2786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200"/>
                <a:buFont typeface="Trebuchet MS"/>
                <a:buNone/>
              </a:pPr>
              <a:endParaRPr sz="1200">
                <a:solidFill>
                  <a:schemeClr val="lt1"/>
                </a:solidFill>
                <a:latin typeface="Trebuchet MS"/>
                <a:ea typeface="Trebuchet MS"/>
                <a:cs typeface="Trebuchet MS"/>
                <a:sym typeface="Trebuchet MS"/>
              </a:endParaRPr>
            </a:p>
          </p:txBody>
        </p:sp>
        <p:sp>
          <p:nvSpPr>
            <p:cNvPr id="825" name="Google Shape;825;p51"/>
            <p:cNvSpPr/>
            <p:nvPr/>
          </p:nvSpPr>
          <p:spPr>
            <a:xfrm>
              <a:off x="8990368" y="1012984"/>
              <a:ext cx="1865240" cy="854125"/>
            </a:xfrm>
            <a:prstGeom prst="roundRect">
              <a:avLst>
                <a:gd name="adj" fmla="val 10000"/>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1"/>
            <p:cNvSpPr txBox="1"/>
            <p:nvPr/>
          </p:nvSpPr>
          <p:spPr>
            <a:xfrm>
              <a:off x="8990368" y="1012984"/>
              <a:ext cx="1865240" cy="569417"/>
            </a:xfrm>
            <a:prstGeom prst="rect">
              <a:avLst/>
            </a:prstGeom>
            <a:noFill/>
            <a:ln>
              <a:noFill/>
            </a:ln>
          </p:spPr>
          <p:txBody>
            <a:bodyPr spcFirstLastPara="1" wrap="square" lIns="106675" tIns="106675" rIns="106675" bIns="57150" anchor="t"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a:solidFill>
                    <a:schemeClr val="lt1"/>
                  </a:solidFill>
                  <a:latin typeface="Trebuchet MS"/>
                  <a:ea typeface="Trebuchet MS"/>
                  <a:cs typeface="Trebuchet MS"/>
                  <a:sym typeface="Trebuchet MS"/>
                </a:rPr>
                <a:t>Channel Mix</a:t>
              </a:r>
              <a:endParaRPr/>
            </a:p>
          </p:txBody>
        </p:sp>
        <p:sp>
          <p:nvSpPr>
            <p:cNvPr id="827" name="Google Shape;827;p51"/>
            <p:cNvSpPr/>
            <p:nvPr/>
          </p:nvSpPr>
          <p:spPr>
            <a:xfrm>
              <a:off x="9373889" y="1582401"/>
              <a:ext cx="1865240" cy="2998344"/>
            </a:xfrm>
            <a:prstGeom prst="roundRect">
              <a:avLst>
                <a:gd name="adj" fmla="val 10000"/>
              </a:avLst>
            </a:prstGeom>
            <a:solidFill>
              <a:schemeClr val="lt1">
                <a:alpha val="89803"/>
              </a:schemeClr>
            </a:solidFill>
            <a:ln w="19050" cap="rnd" cmpd="sng">
              <a:solidFill>
                <a:srgbClr val="90C2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1"/>
            <p:cNvSpPr txBox="1"/>
            <p:nvPr/>
          </p:nvSpPr>
          <p:spPr>
            <a:xfrm>
              <a:off x="9428520" y="1637032"/>
              <a:ext cx="1755978" cy="2889082"/>
            </a:xfrm>
            <a:prstGeom prst="rect">
              <a:avLst/>
            </a:prstGeom>
            <a:noFill/>
            <a:ln>
              <a:noFill/>
            </a:ln>
          </p:spPr>
          <p:txBody>
            <a:bodyPr spcFirstLastPara="1" wrap="square" lIns="106675" tIns="106675" rIns="106675" bIns="106675" anchor="t" anchorCtr="0">
              <a:noAutofit/>
            </a:bodyPr>
            <a:lstStyle/>
            <a:p>
              <a:pPr marL="114300" marR="0" lvl="1" indent="-114300" algn="l" rtl="0">
                <a:lnSpc>
                  <a:spcPct val="90000"/>
                </a:lnSpc>
                <a:spcBef>
                  <a:spcPts val="0"/>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Direct Mail</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TV</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Telemarketing</a:t>
              </a:r>
              <a:endParaRPr sz="1500" b="0" i="0" u="none" strike="noStrike" cap="none" dirty="0">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Email</a:t>
              </a:r>
              <a:endParaRPr sz="1500" b="0" i="0" u="none" strike="noStrike" cap="none" dirty="0">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Paid Digital Media</a:t>
              </a:r>
              <a:endParaRPr sz="1500" b="0" i="0" u="none" strike="noStrike" cap="none" dirty="0">
                <a:solidFill>
                  <a:schemeClr val="dk1"/>
                </a:solidFill>
                <a:latin typeface="Trebuchet MS"/>
                <a:ea typeface="Trebuchet MS"/>
                <a:cs typeface="Trebuchet MS"/>
                <a:sym typeface="Trebuchet MS"/>
              </a:endParaRPr>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Face 2 Face / Canvassing</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SMS</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PSAs</a:t>
              </a:r>
              <a:endParaRPr dirty="0"/>
            </a:p>
            <a:p>
              <a:pPr marL="114300" marR="0" lvl="1" indent="-114300" algn="l" rtl="0">
                <a:lnSpc>
                  <a:spcPct val="90000"/>
                </a:lnSpc>
                <a:spcBef>
                  <a:spcPts val="225"/>
                </a:spcBef>
                <a:spcAft>
                  <a:spcPts val="0"/>
                </a:spcAft>
                <a:buClr>
                  <a:schemeClr val="dk1"/>
                </a:buClr>
                <a:buSzPts val="1500"/>
                <a:buFont typeface="Trebuchet MS"/>
                <a:buChar char="•"/>
              </a:pPr>
              <a:r>
                <a:rPr lang="en-US" sz="1500" b="0" i="0" u="none" strike="noStrike" cap="none" dirty="0">
                  <a:solidFill>
                    <a:schemeClr val="dk1"/>
                  </a:solidFill>
                  <a:latin typeface="Trebuchet MS"/>
                  <a:ea typeface="Trebuchet MS"/>
                  <a:cs typeface="Trebuchet MS"/>
                  <a:sym typeface="Trebuchet MS"/>
                </a:rPr>
                <a:t>Performance Partners </a:t>
              </a:r>
              <a:endParaRPr dirty="0"/>
            </a:p>
          </p:txBody>
        </p:sp>
      </p:grpSp>
    </p:spTree>
    <p:extLst>
      <p:ext uri="{BB962C8B-B14F-4D97-AF65-F5344CB8AC3E}">
        <p14:creationId xmlns:p14="http://schemas.microsoft.com/office/powerpoint/2010/main" val="1761945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FE471"/>
        </a:solidFill>
        <a:effectLst/>
      </p:bgPr>
    </p:bg>
    <p:spTree>
      <p:nvGrpSpPr>
        <p:cNvPr id="1" name="Shape 460"/>
        <p:cNvGrpSpPr/>
        <p:nvPr/>
      </p:nvGrpSpPr>
      <p:grpSpPr>
        <a:xfrm>
          <a:off x="0" y="0"/>
          <a:ext cx="0" cy="0"/>
          <a:chOff x="0" y="0"/>
          <a:chExt cx="0" cy="0"/>
        </a:xfrm>
      </p:grpSpPr>
      <p:sp>
        <p:nvSpPr>
          <p:cNvPr id="461" name="Google Shape;461;p42"/>
          <p:cNvSpPr txBox="1">
            <a:spLocks noGrp="1"/>
          </p:cNvSpPr>
          <p:nvPr>
            <p:ph type="title" idx="4294967295"/>
          </p:nvPr>
        </p:nvSpPr>
        <p:spPr>
          <a:xfrm>
            <a:off x="1207981" y="1530611"/>
            <a:ext cx="8093075" cy="302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600"/>
              <a:buFont typeface="Trebuchet MS"/>
              <a:buNone/>
            </a:pPr>
            <a:r>
              <a:rPr lang="en-US" sz="3600" dirty="0">
                <a:solidFill>
                  <a:schemeClr val="tx1">
                    <a:lumMod val="65000"/>
                    <a:lumOff val="35000"/>
                  </a:schemeClr>
                </a:solidFill>
              </a:rPr>
              <a:t>“Just as data gives marketers an advantage, it also drives complexity. Understanding the right level of investment across channels is a huge challenge.”</a:t>
            </a:r>
            <a:endParaRPr dirty="0">
              <a:solidFill>
                <a:schemeClr val="tx1">
                  <a:lumMod val="65000"/>
                  <a:lumOff val="35000"/>
                </a:schemeClr>
              </a:solidFill>
            </a:endParaRPr>
          </a:p>
        </p:txBody>
      </p:sp>
      <p:sp>
        <p:nvSpPr>
          <p:cNvPr id="462" name="Google Shape;462;p42"/>
          <p:cNvSpPr txBox="1"/>
          <p:nvPr/>
        </p:nvSpPr>
        <p:spPr>
          <a:xfrm>
            <a:off x="790443" y="210805"/>
            <a:ext cx="8094134" cy="3022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accent1"/>
              </a:buClr>
              <a:buSzPts val="4000"/>
              <a:buFont typeface="Trebuchet MS"/>
              <a:buNone/>
            </a:pPr>
            <a:endParaRPr sz="4000" b="0" cap="none">
              <a:solidFill>
                <a:schemeClr val="lt1"/>
              </a:solidFill>
              <a:latin typeface="Trebuchet MS"/>
              <a:ea typeface="Trebuchet MS"/>
              <a:cs typeface="Trebuchet MS"/>
              <a:sym typeface="Trebuchet MS"/>
            </a:endParaRPr>
          </a:p>
        </p:txBody>
      </p:sp>
      <p:sp>
        <p:nvSpPr>
          <p:cNvPr id="463" name="Google Shape;463;p42"/>
          <p:cNvSpPr txBox="1"/>
          <p:nvPr/>
        </p:nvSpPr>
        <p:spPr>
          <a:xfrm>
            <a:off x="6948963" y="4172211"/>
            <a:ext cx="7223125" cy="381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Noto Sans Symbols"/>
              <a:buChar char="►"/>
            </a:pPr>
            <a:r>
              <a:rPr lang="en-US" sz="1800">
                <a:solidFill>
                  <a:srgbClr val="3F3F3F"/>
                </a:solidFill>
                <a:latin typeface="Trebuchet MS"/>
                <a:ea typeface="Trebuchet MS"/>
                <a:cs typeface="Trebuchet MS"/>
                <a:sym typeface="Trebuchet MS"/>
              </a:rPr>
              <a:t>Haley Rubin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
        <p:cNvGrpSpPr/>
        <p:nvPr/>
      </p:nvGrpSpPr>
      <p:grpSpPr>
        <a:xfrm>
          <a:off x="0" y="0"/>
          <a:ext cx="0" cy="0"/>
          <a:chOff x="0" y="0"/>
          <a:chExt cx="0" cy="0"/>
        </a:xfrm>
      </p:grpSpPr>
      <p:sp>
        <p:nvSpPr>
          <p:cNvPr id="436" name="Google Shape;436;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7" name="Google Shape;437;p41"/>
          <p:cNvSpPr txBox="1">
            <a:spLocks noGrp="1"/>
          </p:cNvSpPr>
          <p:nvPr>
            <p:ph type="title"/>
          </p:nvPr>
        </p:nvSpPr>
        <p:spPr>
          <a:xfrm>
            <a:off x="1286933" y="609600"/>
            <a:ext cx="10197494" cy="109945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Make the most of your messaging</a:t>
            </a:r>
            <a:endParaRPr/>
          </a:p>
        </p:txBody>
      </p:sp>
      <p:sp>
        <p:nvSpPr>
          <p:cNvPr id="438" name="Google Shape;438;p41"/>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1"/>
          <p:cNvSpPr/>
          <p:nvPr/>
        </p:nvSpPr>
        <p:spPr>
          <a:xfrm flipH="1">
            <a:off x="11743267"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 name="Google Shape;440;p41"/>
          <p:cNvGrpSpPr/>
          <p:nvPr/>
        </p:nvGrpSpPr>
        <p:grpSpPr>
          <a:xfrm>
            <a:off x="1286933" y="1948543"/>
            <a:ext cx="9618132" cy="4093482"/>
            <a:chOff x="0" y="0"/>
            <a:chExt cx="9618132" cy="4093482"/>
          </a:xfrm>
        </p:grpSpPr>
        <p:sp>
          <p:nvSpPr>
            <p:cNvPr id="441" name="Google Shape;441;p41"/>
            <p:cNvSpPr/>
            <p:nvPr/>
          </p:nvSpPr>
          <p:spPr>
            <a:xfrm>
              <a:off x="0" y="0"/>
              <a:ext cx="3005666" cy="4093482"/>
            </a:xfrm>
            <a:prstGeom prst="rect">
              <a:avLst/>
            </a:prstGeom>
            <a:solidFill>
              <a:srgbClr val="CFDFCA">
                <a:alpha val="89803"/>
              </a:srgbClr>
            </a:solidFill>
            <a:ln w="19050" cap="rnd" cmpd="sng">
              <a:solidFill>
                <a:srgbClr val="CFDFC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1"/>
            <p:cNvSpPr txBox="1"/>
            <p:nvPr/>
          </p:nvSpPr>
          <p:spPr>
            <a:xfrm>
              <a:off x="0" y="1555523"/>
              <a:ext cx="3005666" cy="2456089"/>
            </a:xfrm>
            <a:prstGeom prst="rect">
              <a:avLst/>
            </a:prstGeom>
            <a:noFill/>
            <a:ln>
              <a:noFill/>
            </a:ln>
          </p:spPr>
          <p:txBody>
            <a:bodyPr spcFirstLastPara="1" wrap="square" lIns="234325" tIns="330200" rIns="234325" bIns="330200" anchor="t" anchorCtr="0">
              <a:noAutofit/>
            </a:bodyPr>
            <a:lstStyle/>
            <a:p>
              <a:pPr marL="0" marR="0" lvl="0" indent="0" algn="l" rtl="0">
                <a:lnSpc>
                  <a:spcPct val="90000"/>
                </a:lnSpc>
                <a:spcBef>
                  <a:spcPts val="0"/>
                </a:spcBef>
                <a:spcAft>
                  <a:spcPts val="0"/>
                </a:spcAft>
                <a:buClr>
                  <a:schemeClr val="dk1"/>
                </a:buClr>
                <a:buSzPts val="2600"/>
                <a:buFont typeface="Trebuchet MS"/>
                <a:buNone/>
              </a:pPr>
              <a:r>
                <a:rPr lang="en-US" sz="2600">
                  <a:solidFill>
                    <a:schemeClr val="dk1"/>
                  </a:solidFill>
                  <a:latin typeface="Trebuchet MS"/>
                  <a:ea typeface="Trebuchet MS"/>
                  <a:cs typeface="Trebuchet MS"/>
                  <a:sym typeface="Trebuchet MS"/>
                </a:rPr>
                <a:t>Figure out the best types of data to personalize with</a:t>
              </a:r>
              <a:endParaRPr/>
            </a:p>
          </p:txBody>
        </p:sp>
        <p:sp>
          <p:nvSpPr>
            <p:cNvPr id="443" name="Google Shape;443;p41"/>
            <p:cNvSpPr/>
            <p:nvPr/>
          </p:nvSpPr>
          <p:spPr>
            <a:xfrm>
              <a:off x="888810" y="409348"/>
              <a:ext cx="1228044" cy="1228044"/>
            </a:xfrm>
            <a:prstGeom prst="ellipse">
              <a:avLst/>
            </a:prstGeom>
            <a:solidFill>
              <a:srgbClr val="52A01E"/>
            </a:solidFill>
            <a:ln w="19050" cap="rnd" cmpd="sng">
              <a:solidFill>
                <a:srgbClr val="52A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1"/>
            <p:cNvSpPr txBox="1"/>
            <p:nvPr/>
          </p:nvSpPr>
          <p:spPr>
            <a:xfrm>
              <a:off x="1068653" y="589191"/>
              <a:ext cx="868358" cy="868358"/>
            </a:xfrm>
            <a:prstGeom prst="rect">
              <a:avLst/>
            </a:prstGeom>
            <a:noFill/>
            <a:ln>
              <a:noFill/>
            </a:ln>
          </p:spPr>
          <p:txBody>
            <a:bodyPr spcFirstLastPara="1" wrap="square" lIns="95725" tIns="12700" rIns="95725" bIns="12700" anchor="ctr" anchorCtr="0">
              <a:noAutofit/>
            </a:bodyPr>
            <a:lstStyle/>
            <a:p>
              <a:pPr marL="0" marR="0" lvl="0" indent="0" algn="ctr" rtl="0">
                <a:lnSpc>
                  <a:spcPct val="90000"/>
                </a:lnSpc>
                <a:spcBef>
                  <a:spcPts val="0"/>
                </a:spcBef>
                <a:spcAft>
                  <a:spcPts val="0"/>
                </a:spcAft>
                <a:buClr>
                  <a:schemeClr val="lt1"/>
                </a:buClr>
                <a:buSzPts val="4800"/>
                <a:buFont typeface="Trebuchet MS"/>
                <a:buNone/>
              </a:pPr>
              <a:r>
                <a:rPr lang="en-US" sz="4800">
                  <a:solidFill>
                    <a:schemeClr val="lt1"/>
                  </a:solidFill>
                  <a:latin typeface="Trebuchet MS"/>
                  <a:ea typeface="Trebuchet MS"/>
                  <a:cs typeface="Trebuchet MS"/>
                  <a:sym typeface="Trebuchet MS"/>
                </a:rPr>
                <a:t>1</a:t>
              </a:r>
              <a:endParaRPr/>
            </a:p>
          </p:txBody>
        </p:sp>
        <p:sp>
          <p:nvSpPr>
            <p:cNvPr id="445" name="Google Shape;445;p41"/>
            <p:cNvSpPr/>
            <p:nvPr/>
          </p:nvSpPr>
          <p:spPr>
            <a:xfrm>
              <a:off x="0" y="4093410"/>
              <a:ext cx="3005666" cy="72"/>
            </a:xfrm>
            <a:prstGeom prst="rect">
              <a:avLst/>
            </a:prstGeom>
            <a:solidFill>
              <a:srgbClr val="E4B91D"/>
            </a:solidFill>
            <a:ln w="19050" cap="rnd" cmpd="sng">
              <a:solidFill>
                <a:srgbClr val="E4B9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1"/>
            <p:cNvSpPr/>
            <p:nvPr/>
          </p:nvSpPr>
          <p:spPr>
            <a:xfrm>
              <a:off x="3306233" y="0"/>
              <a:ext cx="3005666" cy="4093482"/>
            </a:xfrm>
            <a:prstGeom prst="rect">
              <a:avLst/>
            </a:prstGeom>
            <a:solidFill>
              <a:srgbClr val="F5E6CB">
                <a:alpha val="89803"/>
              </a:srgbClr>
            </a:solidFill>
            <a:ln w="19050" cap="rnd" cmpd="sng">
              <a:solidFill>
                <a:srgbClr val="F5E6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1"/>
            <p:cNvSpPr txBox="1"/>
            <p:nvPr/>
          </p:nvSpPr>
          <p:spPr>
            <a:xfrm>
              <a:off x="3306233" y="1555523"/>
              <a:ext cx="3005666" cy="2456089"/>
            </a:xfrm>
            <a:prstGeom prst="rect">
              <a:avLst/>
            </a:prstGeom>
            <a:noFill/>
            <a:ln>
              <a:noFill/>
            </a:ln>
          </p:spPr>
          <p:txBody>
            <a:bodyPr spcFirstLastPara="1" wrap="square" lIns="234325" tIns="330200" rIns="234325" bIns="330200" anchor="t" anchorCtr="0">
              <a:noAutofit/>
            </a:bodyPr>
            <a:lstStyle/>
            <a:p>
              <a:pPr marL="0" marR="0" lvl="0" indent="0" algn="l" rtl="0">
                <a:lnSpc>
                  <a:spcPct val="90000"/>
                </a:lnSpc>
                <a:spcBef>
                  <a:spcPts val="0"/>
                </a:spcBef>
                <a:spcAft>
                  <a:spcPts val="0"/>
                </a:spcAft>
                <a:buClr>
                  <a:schemeClr val="dk1"/>
                </a:buClr>
                <a:buSzPts val="2600"/>
                <a:buFont typeface="Trebuchet MS"/>
                <a:buNone/>
              </a:pPr>
              <a:r>
                <a:rPr lang="en-US" sz="2600">
                  <a:solidFill>
                    <a:schemeClr val="dk1"/>
                  </a:solidFill>
                  <a:latin typeface="Trebuchet MS"/>
                  <a:ea typeface="Trebuchet MS"/>
                  <a:cs typeface="Trebuchet MS"/>
                  <a:sym typeface="Trebuchet MS"/>
                </a:rPr>
                <a:t>Know that a message is much more than text</a:t>
              </a:r>
              <a:endParaRPr/>
            </a:p>
          </p:txBody>
        </p:sp>
        <p:sp>
          <p:nvSpPr>
            <p:cNvPr id="448" name="Google Shape;448;p41"/>
            <p:cNvSpPr/>
            <p:nvPr/>
          </p:nvSpPr>
          <p:spPr>
            <a:xfrm>
              <a:off x="4195044" y="409348"/>
              <a:ext cx="1228044" cy="1228044"/>
            </a:xfrm>
            <a:prstGeom prst="ellipse">
              <a:avLst/>
            </a:prstGeom>
            <a:solidFill>
              <a:srgbClr val="E76615"/>
            </a:solidFill>
            <a:ln w="19050" cap="rnd" cmpd="sng">
              <a:solidFill>
                <a:srgbClr val="E7661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1"/>
            <p:cNvSpPr txBox="1"/>
            <p:nvPr/>
          </p:nvSpPr>
          <p:spPr>
            <a:xfrm>
              <a:off x="4374887" y="589191"/>
              <a:ext cx="868358" cy="868358"/>
            </a:xfrm>
            <a:prstGeom prst="rect">
              <a:avLst/>
            </a:prstGeom>
            <a:noFill/>
            <a:ln>
              <a:noFill/>
            </a:ln>
          </p:spPr>
          <p:txBody>
            <a:bodyPr spcFirstLastPara="1" wrap="square" lIns="95725" tIns="12700" rIns="95725" bIns="12700" anchor="ctr" anchorCtr="0">
              <a:noAutofit/>
            </a:bodyPr>
            <a:lstStyle/>
            <a:p>
              <a:pPr marL="0" marR="0" lvl="0" indent="0" algn="ctr" rtl="0">
                <a:lnSpc>
                  <a:spcPct val="90000"/>
                </a:lnSpc>
                <a:spcBef>
                  <a:spcPts val="0"/>
                </a:spcBef>
                <a:spcAft>
                  <a:spcPts val="0"/>
                </a:spcAft>
                <a:buClr>
                  <a:schemeClr val="lt1"/>
                </a:buClr>
                <a:buSzPts val="4800"/>
                <a:buFont typeface="Trebuchet MS"/>
                <a:buNone/>
              </a:pPr>
              <a:r>
                <a:rPr lang="en-US" sz="4800">
                  <a:solidFill>
                    <a:schemeClr val="lt1"/>
                  </a:solidFill>
                  <a:latin typeface="Trebuchet MS"/>
                  <a:ea typeface="Trebuchet MS"/>
                  <a:cs typeface="Trebuchet MS"/>
                  <a:sym typeface="Trebuchet MS"/>
                </a:rPr>
                <a:t>2</a:t>
              </a:r>
              <a:endParaRPr/>
            </a:p>
          </p:txBody>
        </p:sp>
        <p:sp>
          <p:nvSpPr>
            <p:cNvPr id="450" name="Google Shape;450;p41"/>
            <p:cNvSpPr/>
            <p:nvPr/>
          </p:nvSpPr>
          <p:spPr>
            <a:xfrm>
              <a:off x="3306233" y="4093410"/>
              <a:ext cx="3005666" cy="72"/>
            </a:xfrm>
            <a:prstGeom prst="rect">
              <a:avLst/>
            </a:prstGeom>
            <a:solidFill>
              <a:srgbClr val="C42D17"/>
            </a:solidFill>
            <a:ln w="19050" cap="rnd" cmpd="sng">
              <a:solidFill>
                <a:srgbClr val="C42D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1"/>
            <p:cNvSpPr/>
            <p:nvPr/>
          </p:nvSpPr>
          <p:spPr>
            <a:xfrm>
              <a:off x="6612466" y="0"/>
              <a:ext cx="3005666" cy="4093482"/>
            </a:xfrm>
            <a:prstGeom prst="rect">
              <a:avLst/>
            </a:prstGeom>
            <a:solidFill>
              <a:srgbClr val="F6D2CB">
                <a:alpha val="89803"/>
              </a:srgbClr>
            </a:solidFill>
            <a:ln w="19050" cap="rnd" cmpd="sng">
              <a:solidFill>
                <a:srgbClr val="F6D2CB">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1"/>
            <p:cNvSpPr txBox="1"/>
            <p:nvPr/>
          </p:nvSpPr>
          <p:spPr>
            <a:xfrm>
              <a:off x="6612466" y="1555523"/>
              <a:ext cx="3005666" cy="2456089"/>
            </a:xfrm>
            <a:prstGeom prst="rect">
              <a:avLst/>
            </a:prstGeom>
            <a:noFill/>
            <a:ln>
              <a:noFill/>
            </a:ln>
          </p:spPr>
          <p:txBody>
            <a:bodyPr spcFirstLastPara="1" wrap="square" lIns="234325" tIns="330200" rIns="234325" bIns="330200" anchor="t" anchorCtr="0">
              <a:noAutofit/>
            </a:bodyPr>
            <a:lstStyle/>
            <a:p>
              <a:pPr marL="0" marR="0" lvl="0" indent="0" algn="l" rtl="0">
                <a:lnSpc>
                  <a:spcPct val="90000"/>
                </a:lnSpc>
                <a:spcBef>
                  <a:spcPts val="0"/>
                </a:spcBef>
                <a:spcAft>
                  <a:spcPts val="0"/>
                </a:spcAft>
                <a:buClr>
                  <a:schemeClr val="dk1"/>
                </a:buClr>
                <a:buSzPts val="2600"/>
                <a:buFont typeface="Trebuchet MS"/>
                <a:buNone/>
              </a:pPr>
              <a:r>
                <a:rPr lang="en-US" sz="2600">
                  <a:solidFill>
                    <a:schemeClr val="dk1"/>
                  </a:solidFill>
                  <a:latin typeface="Trebuchet MS"/>
                  <a:ea typeface="Trebuchet MS"/>
                  <a:cs typeface="Trebuchet MS"/>
                  <a:sym typeface="Trebuchet MS"/>
                </a:rPr>
                <a:t>Be mindful of what data is and isn’t fair game</a:t>
              </a:r>
              <a:endParaRPr/>
            </a:p>
          </p:txBody>
        </p:sp>
        <p:sp>
          <p:nvSpPr>
            <p:cNvPr id="453" name="Google Shape;453;p41"/>
            <p:cNvSpPr/>
            <p:nvPr/>
          </p:nvSpPr>
          <p:spPr>
            <a:xfrm>
              <a:off x="7501277" y="409348"/>
              <a:ext cx="1228044" cy="1228044"/>
            </a:xfrm>
            <a:prstGeom prst="ellipse">
              <a:avLst/>
            </a:prstGeom>
            <a:solidFill>
              <a:schemeClr val="accent6"/>
            </a:solid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1"/>
            <p:cNvSpPr txBox="1"/>
            <p:nvPr/>
          </p:nvSpPr>
          <p:spPr>
            <a:xfrm>
              <a:off x="7681120" y="589191"/>
              <a:ext cx="868358" cy="868358"/>
            </a:xfrm>
            <a:prstGeom prst="rect">
              <a:avLst/>
            </a:prstGeom>
            <a:noFill/>
            <a:ln>
              <a:noFill/>
            </a:ln>
          </p:spPr>
          <p:txBody>
            <a:bodyPr spcFirstLastPara="1" wrap="square" lIns="95725" tIns="12700" rIns="95725" bIns="12700" anchor="ctr" anchorCtr="0">
              <a:noAutofit/>
            </a:bodyPr>
            <a:lstStyle/>
            <a:p>
              <a:pPr marL="0" marR="0" lvl="0" indent="0" algn="ctr" rtl="0">
                <a:lnSpc>
                  <a:spcPct val="90000"/>
                </a:lnSpc>
                <a:spcBef>
                  <a:spcPts val="0"/>
                </a:spcBef>
                <a:spcAft>
                  <a:spcPts val="0"/>
                </a:spcAft>
                <a:buClr>
                  <a:schemeClr val="lt1"/>
                </a:buClr>
                <a:buSzPts val="4800"/>
                <a:buFont typeface="Trebuchet MS"/>
                <a:buNone/>
              </a:pPr>
              <a:r>
                <a:rPr lang="en-US" sz="4800">
                  <a:solidFill>
                    <a:schemeClr val="lt1"/>
                  </a:solidFill>
                  <a:latin typeface="Trebuchet MS"/>
                  <a:ea typeface="Trebuchet MS"/>
                  <a:cs typeface="Trebuchet MS"/>
                  <a:sym typeface="Trebuchet MS"/>
                </a:rPr>
                <a:t>3</a:t>
              </a:r>
              <a:endParaRPr/>
            </a:p>
          </p:txBody>
        </p:sp>
        <p:sp>
          <p:nvSpPr>
            <p:cNvPr id="455" name="Google Shape;455;p41"/>
            <p:cNvSpPr/>
            <p:nvPr/>
          </p:nvSpPr>
          <p:spPr>
            <a:xfrm>
              <a:off x="6612466" y="4093410"/>
              <a:ext cx="3005666" cy="72"/>
            </a:xfrm>
            <a:prstGeom prst="rect">
              <a:avLst/>
            </a:prstGeom>
            <a:solidFill>
              <a:srgbClr val="52A01E"/>
            </a:solidFill>
            <a:ln w="19050" cap="rnd" cmpd="sng">
              <a:solidFill>
                <a:srgbClr val="52A0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grpSp>
        <p:nvGrpSpPr>
          <p:cNvPr id="408" name="Google Shape;408;p40"/>
          <p:cNvGrpSpPr/>
          <p:nvPr/>
        </p:nvGrpSpPr>
        <p:grpSpPr>
          <a:xfrm>
            <a:off x="0" y="-8467"/>
            <a:ext cx="12192000" cy="6866467"/>
            <a:chOff x="0" y="-8467"/>
            <a:chExt cx="12192000" cy="6866467"/>
          </a:xfrm>
        </p:grpSpPr>
        <p:cxnSp>
          <p:nvCxnSpPr>
            <p:cNvPr id="409" name="Google Shape;409;p40"/>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10" name="Google Shape;410;p4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11" name="Google Shape;411;p4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12" name="Google Shape;412;p4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13" name="Google Shape;413;p40"/>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415" name="Google Shape;415;p4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416" name="Google Shape;416;p4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17" name="Google Shape;417;p4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 name="Google Shape;419;p40"/>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420" name="Google Shape;420;p40"/>
          <p:cNvGrpSpPr/>
          <p:nvPr/>
        </p:nvGrpSpPr>
        <p:grpSpPr>
          <a:xfrm>
            <a:off x="0" y="-8467"/>
            <a:ext cx="12192000" cy="6866467"/>
            <a:chOff x="0" y="-8467"/>
            <a:chExt cx="12192000" cy="6866467"/>
          </a:xfrm>
        </p:grpSpPr>
        <p:cxnSp>
          <p:nvCxnSpPr>
            <p:cNvPr id="421" name="Google Shape;421;p4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422" name="Google Shape;422;p4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23" name="Google Shape;423;p4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24" name="Google Shape;424;p40"/>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426" name="Google Shape;426;p4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427" name="Google Shape;427;p4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28" name="Google Shape;428;p4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40"/>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431" name="Google Shape;431;p40" descr="A close up of a piece of paper&#10;&#10;Description automatically generated"/>
          <p:cNvPicPr preferRelativeResize="0"/>
          <p:nvPr/>
        </p:nvPicPr>
        <p:blipFill rotWithShape="1">
          <a:blip r:embed="rId3">
            <a:alphaModFix/>
          </a:blip>
          <a:srcRect t="26311" r="-1" b="33108"/>
          <a:stretch/>
        </p:blipFill>
        <p:spPr>
          <a:xfrm>
            <a:off x="568452" y="567266"/>
            <a:ext cx="11055096" cy="571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FE471"/>
        </a:solidFill>
        <a:effectLst/>
      </p:bgPr>
    </p:bg>
    <p:spTree>
      <p:nvGrpSpPr>
        <p:cNvPr id="1" name="Shape 832"/>
        <p:cNvGrpSpPr/>
        <p:nvPr/>
      </p:nvGrpSpPr>
      <p:grpSpPr>
        <a:xfrm>
          <a:off x="0" y="0"/>
          <a:ext cx="0" cy="0"/>
          <a:chOff x="0" y="0"/>
          <a:chExt cx="0" cy="0"/>
        </a:xfrm>
      </p:grpSpPr>
      <p:sp>
        <p:nvSpPr>
          <p:cNvPr id="833" name="Google Shape;833;p5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FFFFFF"/>
              </a:buClr>
              <a:buSzPts val="4860"/>
              <a:buFont typeface="Trebuchet MS"/>
              <a:buNone/>
            </a:pPr>
            <a:r>
              <a:rPr lang="en-US" sz="4860" dirty="0">
                <a:solidFill>
                  <a:schemeClr val="tx1">
                    <a:lumMod val="65000"/>
                    <a:lumOff val="35000"/>
                  </a:schemeClr>
                </a:solidFill>
              </a:rPr>
              <a:t>So what does this look like?</a:t>
            </a:r>
            <a:endParaRPr dirty="0">
              <a:solidFill>
                <a:schemeClr val="tx1">
                  <a:lumMod val="65000"/>
                  <a:lumOff val="3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9"/>
        <p:cNvGrpSpPr/>
        <p:nvPr/>
      </p:nvGrpSpPr>
      <p:grpSpPr>
        <a:xfrm>
          <a:off x="0" y="0"/>
          <a:ext cx="0" cy="0"/>
          <a:chOff x="0" y="0"/>
          <a:chExt cx="0" cy="0"/>
        </a:xfrm>
      </p:grpSpPr>
      <p:sp>
        <p:nvSpPr>
          <p:cNvPr id="230" name="Google Shape;230;p3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grpSp>
        <p:nvGrpSpPr>
          <p:cNvPr id="231" name="Google Shape;231;p30"/>
          <p:cNvGrpSpPr/>
          <p:nvPr/>
        </p:nvGrpSpPr>
        <p:grpSpPr>
          <a:xfrm>
            <a:off x="0" y="-8467"/>
            <a:ext cx="12192000" cy="6866467"/>
            <a:chOff x="0" y="-8467"/>
            <a:chExt cx="12192000" cy="6866467"/>
          </a:xfrm>
        </p:grpSpPr>
        <p:cxnSp>
          <p:nvCxnSpPr>
            <p:cNvPr id="232" name="Google Shape;232;p30"/>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233" name="Google Shape;233;p30"/>
            <p:cNvCxnSpPr/>
            <p:nvPr/>
          </p:nvCxnSpPr>
          <p:spPr>
            <a:xfrm flipH="1">
              <a:off x="7425267" y="3681413"/>
              <a:ext cx="4763558" cy="3176587"/>
            </a:xfrm>
            <a:prstGeom prst="straightConnector1">
              <a:avLst/>
            </a:prstGeom>
            <a:noFill/>
            <a:ln w="9525" cap="flat" cmpd="sng">
              <a:solidFill>
                <a:srgbClr val="FFFFFF"/>
              </a:solidFill>
              <a:prstDash val="solid"/>
              <a:round/>
              <a:headEnd type="none" w="sm" len="sm"/>
              <a:tailEnd type="none" w="sm" len="sm"/>
            </a:ln>
          </p:spPr>
        </p:cxnSp>
        <p:sp>
          <p:nvSpPr>
            <p:cNvPr id="234" name="Google Shape;234;p3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35" name="Google Shape;235;p3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36" name="Google Shape;236;p30"/>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38" name="Google Shape;238;p3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239" name="Google Shape;239;p3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40" name="Google Shape;240;p3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dirty="0"/>
              <a:t>What are you going to learn</a:t>
            </a:r>
            <a:endParaRPr dirty="0"/>
          </a:p>
        </p:txBody>
      </p:sp>
      <p:sp>
        <p:nvSpPr>
          <p:cNvPr id="243" name="Google Shape;243;p3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Char char="►"/>
            </a:pPr>
            <a:r>
              <a:rPr lang="en-US" sz="2400" dirty="0">
                <a:solidFill>
                  <a:schemeClr val="lt1"/>
                </a:solidFill>
              </a:rPr>
              <a:t>Integrated Marketing - What and Why</a:t>
            </a:r>
            <a:endParaRPr dirty="0"/>
          </a:p>
          <a:p>
            <a:pPr marL="342900" lvl="0" indent="-342900" algn="l" rtl="0">
              <a:spcBef>
                <a:spcPts val="1000"/>
              </a:spcBef>
              <a:spcAft>
                <a:spcPts val="0"/>
              </a:spcAft>
              <a:buSzPts val="1920"/>
              <a:buChar char="►"/>
            </a:pPr>
            <a:r>
              <a:rPr lang="en-US" sz="2400" dirty="0">
                <a:solidFill>
                  <a:schemeClr val="lt1"/>
                </a:solidFill>
              </a:rPr>
              <a:t>Donor Experience Across Channels</a:t>
            </a:r>
            <a:endParaRPr dirty="0"/>
          </a:p>
          <a:p>
            <a:pPr marL="342900" lvl="0" indent="-342900" algn="l" rtl="0">
              <a:spcBef>
                <a:spcPts val="1000"/>
              </a:spcBef>
              <a:spcAft>
                <a:spcPts val="0"/>
              </a:spcAft>
              <a:buSzPts val="1920"/>
              <a:buChar char="►"/>
            </a:pPr>
            <a:r>
              <a:rPr lang="en-US" sz="2400" dirty="0">
                <a:solidFill>
                  <a:schemeClr val="lt1"/>
                </a:solidFill>
              </a:rPr>
              <a:t>Campaign Planning &amp; Coordination </a:t>
            </a:r>
            <a:endParaRPr dirty="0"/>
          </a:p>
          <a:p>
            <a:pPr marL="342900" lvl="0" indent="-342900" algn="l" rtl="0">
              <a:spcBef>
                <a:spcPts val="1000"/>
              </a:spcBef>
              <a:spcAft>
                <a:spcPts val="0"/>
              </a:spcAft>
              <a:buSzPts val="1920"/>
              <a:buChar char="►"/>
            </a:pPr>
            <a:r>
              <a:rPr lang="en-US" sz="2400" dirty="0">
                <a:solidFill>
                  <a:schemeClr val="lt1"/>
                </a:solidFill>
              </a:rPr>
              <a:t>Multi-channel Measurement</a:t>
            </a:r>
            <a:endParaRPr dirty="0"/>
          </a:p>
          <a:p>
            <a:pPr marL="342900" lvl="0" indent="-342900" algn="l" rtl="0">
              <a:spcBef>
                <a:spcPts val="1000"/>
              </a:spcBef>
              <a:spcAft>
                <a:spcPts val="0"/>
              </a:spcAft>
              <a:buSzPts val="1920"/>
              <a:buChar char="►"/>
            </a:pPr>
            <a:r>
              <a:rPr lang="en-US" sz="2400" dirty="0">
                <a:solidFill>
                  <a:schemeClr val="lt1"/>
                </a:solidFill>
              </a:rPr>
              <a:t>How others are doing it</a:t>
            </a:r>
            <a:endParaRPr dirty="0"/>
          </a:p>
          <a:p>
            <a:pPr marL="0" lvl="0" indent="0" algn="l" rtl="0">
              <a:spcBef>
                <a:spcPts val="1000"/>
              </a:spcBef>
              <a:spcAft>
                <a:spcPts val="0"/>
              </a:spcAft>
              <a:buSzPts val="144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59"/>
          <p:cNvSpPr txBox="1">
            <a:spLocks noGrp="1"/>
          </p:cNvSpPr>
          <p:nvPr>
            <p:ph type="title"/>
          </p:nvPr>
        </p:nvSpPr>
        <p:spPr>
          <a:xfrm>
            <a:off x="426380" y="370298"/>
            <a:ext cx="82296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40"/>
              <a:buFont typeface="Trebuchet MS"/>
              <a:buNone/>
            </a:pPr>
            <a:r>
              <a:rPr lang="en-US" sz="3240"/>
              <a:t>St. Jude Children’s Research Hospital</a:t>
            </a:r>
            <a:br>
              <a:rPr lang="en-US" sz="3240"/>
            </a:br>
            <a:r>
              <a:rPr lang="en-US" sz="3240" i="1"/>
              <a:t>Thanks and Giving Campaign</a:t>
            </a:r>
            <a:endParaRPr sz="3240"/>
          </a:p>
        </p:txBody>
      </p:sp>
      <p:pic>
        <p:nvPicPr>
          <p:cNvPr id="910" name="Google Shape;910;p59"/>
          <p:cNvPicPr preferRelativeResize="0"/>
          <p:nvPr/>
        </p:nvPicPr>
        <p:blipFill rotWithShape="1">
          <a:blip r:embed="rId3">
            <a:alphaModFix/>
          </a:blip>
          <a:srcRect/>
          <a:stretch/>
        </p:blipFill>
        <p:spPr>
          <a:xfrm>
            <a:off x="4703915" y="2018218"/>
            <a:ext cx="2854870" cy="2130711"/>
          </a:xfrm>
          <a:prstGeom prst="rect">
            <a:avLst/>
          </a:prstGeom>
          <a:noFill/>
          <a:ln w="9525" cap="flat" cmpd="sng">
            <a:solidFill>
              <a:schemeClr val="dk1"/>
            </a:solidFill>
            <a:prstDash val="solid"/>
            <a:miter lim="800000"/>
            <a:headEnd type="none" w="sm" len="sm"/>
            <a:tailEnd type="none" w="sm" len="sm"/>
          </a:ln>
        </p:spPr>
      </p:pic>
      <p:pic>
        <p:nvPicPr>
          <p:cNvPr id="911" name="Google Shape;911;p59"/>
          <p:cNvPicPr preferRelativeResize="0"/>
          <p:nvPr/>
        </p:nvPicPr>
        <p:blipFill rotWithShape="1">
          <a:blip r:embed="rId4">
            <a:alphaModFix/>
          </a:blip>
          <a:srcRect/>
          <a:stretch/>
        </p:blipFill>
        <p:spPr>
          <a:xfrm>
            <a:off x="7317708" y="2296802"/>
            <a:ext cx="1544429" cy="1284132"/>
          </a:xfrm>
          <a:prstGeom prst="rect">
            <a:avLst/>
          </a:prstGeom>
          <a:noFill/>
          <a:ln w="9525" cap="flat" cmpd="sng">
            <a:solidFill>
              <a:schemeClr val="dk1"/>
            </a:solidFill>
            <a:prstDash val="solid"/>
            <a:miter lim="800000"/>
            <a:headEnd type="none" w="sm" len="sm"/>
            <a:tailEnd type="none" w="sm" len="sm"/>
          </a:ln>
        </p:spPr>
      </p:pic>
      <p:pic>
        <p:nvPicPr>
          <p:cNvPr id="912" name="Google Shape;912;p59"/>
          <p:cNvPicPr preferRelativeResize="0"/>
          <p:nvPr/>
        </p:nvPicPr>
        <p:blipFill rotWithShape="1">
          <a:blip r:embed="rId5">
            <a:alphaModFix/>
          </a:blip>
          <a:srcRect/>
          <a:stretch/>
        </p:blipFill>
        <p:spPr>
          <a:xfrm>
            <a:off x="1415142" y="2018218"/>
            <a:ext cx="3116684" cy="2960823"/>
          </a:xfrm>
          <a:prstGeom prst="rect">
            <a:avLst/>
          </a:prstGeom>
          <a:noFill/>
          <a:ln w="9525" cap="flat" cmpd="sng">
            <a:solidFill>
              <a:schemeClr val="dk1"/>
            </a:solidFill>
            <a:prstDash val="solid"/>
            <a:miter lim="800000"/>
            <a:headEnd type="none" w="sm" len="sm"/>
            <a:tailEnd type="none" w="sm" len="sm"/>
          </a:ln>
        </p:spPr>
      </p:pic>
      <p:pic>
        <p:nvPicPr>
          <p:cNvPr id="913" name="Google Shape;913;p59"/>
          <p:cNvPicPr preferRelativeResize="0"/>
          <p:nvPr/>
        </p:nvPicPr>
        <p:blipFill rotWithShape="1">
          <a:blip r:embed="rId6">
            <a:alphaModFix/>
          </a:blip>
          <a:srcRect/>
          <a:stretch/>
        </p:blipFill>
        <p:spPr>
          <a:xfrm>
            <a:off x="5646698" y="3865091"/>
            <a:ext cx="3223083" cy="2227898"/>
          </a:xfrm>
          <a:prstGeom prst="rect">
            <a:avLst/>
          </a:prstGeom>
          <a:noFill/>
          <a:ln w="9525" cap="flat" cmpd="sng">
            <a:solidFill>
              <a:schemeClr val="dk1"/>
            </a:solidFill>
            <a:prstDash val="solid"/>
            <a:miter lim="800000"/>
            <a:headEnd type="none" w="sm" len="sm"/>
            <a:tailEnd type="none" w="sm" len="sm"/>
          </a:ln>
        </p:spPr>
      </p:pic>
      <p:pic>
        <p:nvPicPr>
          <p:cNvPr id="914" name="Google Shape;914;p59"/>
          <p:cNvPicPr preferRelativeResize="0"/>
          <p:nvPr/>
        </p:nvPicPr>
        <p:blipFill rotWithShape="1">
          <a:blip r:embed="rId7">
            <a:alphaModFix/>
          </a:blip>
          <a:srcRect/>
          <a:stretch/>
        </p:blipFill>
        <p:spPr>
          <a:xfrm>
            <a:off x="8974430" y="2122592"/>
            <a:ext cx="1031114" cy="3847121"/>
          </a:xfrm>
          <a:prstGeom prst="rect">
            <a:avLst/>
          </a:prstGeom>
          <a:noFill/>
          <a:ln w="9525" cap="flat" cmpd="sng">
            <a:solidFill>
              <a:schemeClr val="dk1"/>
            </a:solidFill>
            <a:prstDash val="solid"/>
            <a:miter lim="800000"/>
            <a:headEnd type="none" w="sm" len="sm"/>
            <a:tailEnd type="none" w="sm" len="sm"/>
          </a:ln>
        </p:spPr>
      </p:pic>
      <p:pic>
        <p:nvPicPr>
          <p:cNvPr id="915" name="Google Shape;915;p59"/>
          <p:cNvPicPr preferRelativeResize="0"/>
          <p:nvPr/>
        </p:nvPicPr>
        <p:blipFill rotWithShape="1">
          <a:blip r:embed="rId8">
            <a:alphaModFix/>
          </a:blip>
          <a:srcRect/>
          <a:stretch/>
        </p:blipFill>
        <p:spPr>
          <a:xfrm>
            <a:off x="1837063" y="4258191"/>
            <a:ext cx="3937970" cy="1802715"/>
          </a:xfrm>
          <a:prstGeom prst="rect">
            <a:avLst/>
          </a:prstGeom>
          <a:noFill/>
          <a:ln w="9525" cap="flat" cmpd="sng">
            <a:solidFill>
              <a:schemeClr val="dk1"/>
            </a:solidFill>
            <a:prstDash val="solid"/>
            <a:miter lim="800000"/>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64"/>
          <p:cNvSpPr/>
          <p:nvPr/>
        </p:nvSpPr>
        <p:spPr>
          <a:xfrm>
            <a:off x="912264" y="555414"/>
            <a:ext cx="4634101" cy="447658"/>
          </a:xfrm>
          <a:prstGeom prst="rect">
            <a:avLst/>
          </a:prstGeom>
          <a:solidFill>
            <a:srgbClr val="3F3F3F"/>
          </a:solidFill>
          <a:ln w="19050" cap="rnd"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CASE STUDY</a:t>
            </a:r>
            <a:endParaRPr/>
          </a:p>
        </p:txBody>
      </p:sp>
      <p:sp>
        <p:nvSpPr>
          <p:cNvPr id="997" name="Google Shape;997;p64"/>
          <p:cNvSpPr txBox="1"/>
          <p:nvPr/>
        </p:nvSpPr>
        <p:spPr>
          <a:xfrm>
            <a:off x="5760478" y="783173"/>
            <a:ext cx="5057274" cy="32008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595959"/>
                </a:solidFill>
                <a:latin typeface="Century Gothic"/>
                <a:ea typeface="Century Gothic"/>
                <a:cs typeface="Century Gothic"/>
                <a:sym typeface="Century Gothic"/>
              </a:rPr>
              <a:t>THE PROBLEM</a:t>
            </a:r>
            <a:endParaRPr/>
          </a:p>
          <a:p>
            <a:pPr marL="0" marR="0" lvl="0" indent="0" algn="l" rtl="0">
              <a:spcBef>
                <a:spcPts val="0"/>
              </a:spcBef>
              <a:spcAft>
                <a:spcPts val="0"/>
              </a:spcAft>
              <a:buNone/>
            </a:pPr>
            <a:endParaRPr sz="1400" b="1">
              <a:solidFill>
                <a:srgbClr val="595959"/>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rgbClr val="595959"/>
                </a:solidFill>
                <a:latin typeface="Century Gothic"/>
                <a:ea typeface="Century Gothic"/>
                <a:cs typeface="Century Gothic"/>
                <a:sym typeface="Century Gothic"/>
              </a:rPr>
              <a:t>Both direct mail and online acquisition efforts were taking place simultaneously, yet were not being utilized in a cohesive manner.  Each channel was successfully acquiring new donors; however they were not leveraging one another to create a whole that is greater than the sum of its two parts.</a:t>
            </a:r>
            <a:endParaRPr/>
          </a:p>
          <a:p>
            <a:pPr marL="0" marR="0" lvl="0" indent="0" algn="l" rtl="0">
              <a:spcBef>
                <a:spcPts val="0"/>
              </a:spcBef>
              <a:spcAft>
                <a:spcPts val="0"/>
              </a:spcAft>
              <a:buNone/>
            </a:pPr>
            <a:endParaRPr sz="1400">
              <a:solidFill>
                <a:srgbClr val="595959"/>
              </a:solidFill>
              <a:latin typeface="Century Gothic"/>
              <a:ea typeface="Century Gothic"/>
              <a:cs typeface="Century Gothic"/>
              <a:sym typeface="Century Gothic"/>
            </a:endParaRPr>
          </a:p>
          <a:p>
            <a:pPr marL="0" marR="0" lvl="0" indent="0" algn="l" rtl="0">
              <a:spcBef>
                <a:spcPts val="0"/>
              </a:spcBef>
              <a:spcAft>
                <a:spcPts val="0"/>
              </a:spcAft>
              <a:buNone/>
            </a:pPr>
            <a:r>
              <a:rPr lang="en-US" sz="1800" b="1">
                <a:solidFill>
                  <a:srgbClr val="595959"/>
                </a:solidFill>
                <a:latin typeface="Century Gothic"/>
                <a:ea typeface="Century Gothic"/>
                <a:cs typeface="Century Gothic"/>
                <a:sym typeface="Century Gothic"/>
              </a:rPr>
              <a:t>THE SOLUTION</a:t>
            </a:r>
            <a:endParaRPr/>
          </a:p>
          <a:p>
            <a:pPr marL="0" marR="0" lvl="0" indent="0" algn="l" rtl="0">
              <a:spcBef>
                <a:spcPts val="0"/>
              </a:spcBef>
              <a:spcAft>
                <a:spcPts val="0"/>
              </a:spcAft>
              <a:buNone/>
            </a:pPr>
            <a:endParaRPr sz="1800" b="1">
              <a:solidFill>
                <a:srgbClr val="595959"/>
              </a:solidFill>
              <a:latin typeface="Century Gothic"/>
              <a:ea typeface="Century Gothic"/>
              <a:cs typeface="Century Gothic"/>
              <a:sym typeface="Century Gothic"/>
            </a:endParaRPr>
          </a:p>
          <a:p>
            <a:pPr marL="0" marR="0" lvl="0" indent="0" algn="l" rtl="0">
              <a:spcBef>
                <a:spcPts val="0"/>
              </a:spcBef>
              <a:spcAft>
                <a:spcPts val="0"/>
              </a:spcAft>
              <a:buNone/>
            </a:pPr>
            <a:r>
              <a:rPr lang="en-US" sz="1200">
                <a:solidFill>
                  <a:srgbClr val="595959"/>
                </a:solidFill>
                <a:latin typeface="Century Gothic"/>
                <a:ea typeface="Century Gothic"/>
                <a:cs typeface="Century Gothic"/>
                <a:sym typeface="Century Gothic"/>
              </a:rPr>
              <a:t>Thorough the process of e-mail appends and social media uploads off of the direct mail file, consistent messaging can be delivered to donor prospects in a timeline that is well thought out to provide a ‘surround sound’ effect creating top of funnel awareness down through bottom of funnel transactions.</a:t>
            </a:r>
            <a:endParaRPr/>
          </a:p>
        </p:txBody>
      </p:sp>
      <p:sp>
        <p:nvSpPr>
          <p:cNvPr id="998" name="Google Shape;998;p64"/>
          <p:cNvSpPr/>
          <p:nvPr/>
        </p:nvSpPr>
        <p:spPr>
          <a:xfrm>
            <a:off x="923925" y="4237174"/>
            <a:ext cx="10107941" cy="2269526"/>
          </a:xfrm>
          <a:prstGeom prst="rect">
            <a:avLst/>
          </a:prstGeom>
          <a:solidFill>
            <a:srgbClr val="3F3F3F"/>
          </a:solidFill>
          <a:ln w="19050" cap="rnd"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999" name="Google Shape;999;p64"/>
          <p:cNvSpPr txBox="1"/>
          <p:nvPr/>
        </p:nvSpPr>
        <p:spPr>
          <a:xfrm>
            <a:off x="1235512" y="4575189"/>
            <a:ext cx="232248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BENEFITS</a:t>
            </a:r>
            <a:endParaRPr/>
          </a:p>
        </p:txBody>
      </p:sp>
      <p:pic>
        <p:nvPicPr>
          <p:cNvPr id="1000" name="Google Shape;1000;p64" descr="Upward trend"/>
          <p:cNvPicPr preferRelativeResize="0"/>
          <p:nvPr/>
        </p:nvPicPr>
        <p:blipFill rotWithShape="1">
          <a:blip r:embed="rId3">
            <a:alphaModFix/>
          </a:blip>
          <a:srcRect/>
          <a:stretch/>
        </p:blipFill>
        <p:spPr>
          <a:xfrm>
            <a:off x="4629002" y="4723666"/>
            <a:ext cx="671674" cy="671674"/>
          </a:xfrm>
          <a:prstGeom prst="rect">
            <a:avLst/>
          </a:prstGeom>
          <a:noFill/>
          <a:ln>
            <a:noFill/>
          </a:ln>
        </p:spPr>
      </p:pic>
      <p:sp>
        <p:nvSpPr>
          <p:cNvPr id="1001" name="Google Shape;1001;p64"/>
          <p:cNvSpPr/>
          <p:nvPr/>
        </p:nvSpPr>
        <p:spPr>
          <a:xfrm>
            <a:off x="4481729" y="4523193"/>
            <a:ext cx="990272" cy="990272"/>
          </a:xfrm>
          <a:prstGeom prst="ellipse">
            <a:avLst/>
          </a:pr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02" name="Google Shape;1002;p64"/>
          <p:cNvSpPr txBox="1"/>
          <p:nvPr/>
        </p:nvSpPr>
        <p:spPr>
          <a:xfrm>
            <a:off x="3849354" y="5657602"/>
            <a:ext cx="211534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205%</a:t>
            </a:r>
            <a:endParaRPr/>
          </a:p>
          <a:p>
            <a:pPr marL="0" marR="0" lvl="0" indent="0" algn="ctr" rtl="0">
              <a:spcBef>
                <a:spcPts val="0"/>
              </a:spcBef>
              <a:spcAft>
                <a:spcPts val="0"/>
              </a:spcAft>
              <a:buNone/>
            </a:pPr>
            <a:r>
              <a:rPr lang="en-US" sz="1100" i="1">
                <a:solidFill>
                  <a:schemeClr val="lt1"/>
                </a:solidFill>
                <a:latin typeface="Century Gothic"/>
                <a:ea typeface="Century Gothic"/>
                <a:cs typeface="Century Gothic"/>
                <a:sym typeface="Century Gothic"/>
              </a:rPr>
              <a:t>Response Increase with Email &amp; Social</a:t>
            </a:r>
            <a:endParaRPr/>
          </a:p>
        </p:txBody>
      </p:sp>
      <p:sp>
        <p:nvSpPr>
          <p:cNvPr id="1003" name="Google Shape;1003;p64"/>
          <p:cNvSpPr/>
          <p:nvPr/>
        </p:nvSpPr>
        <p:spPr>
          <a:xfrm>
            <a:off x="6713637" y="4545747"/>
            <a:ext cx="990272" cy="990272"/>
          </a:xfrm>
          <a:prstGeom prst="ellipse">
            <a:avLst/>
          </a:pr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04" name="Google Shape;1004;p64"/>
          <p:cNvSpPr txBox="1"/>
          <p:nvPr/>
        </p:nvSpPr>
        <p:spPr>
          <a:xfrm>
            <a:off x="6181942" y="5675929"/>
            <a:ext cx="2115348"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107%</a:t>
            </a:r>
            <a:endParaRPr/>
          </a:p>
          <a:p>
            <a:pPr marL="0" marR="0" lvl="0" indent="0" algn="ctr" rtl="0">
              <a:spcBef>
                <a:spcPts val="0"/>
              </a:spcBef>
              <a:spcAft>
                <a:spcPts val="0"/>
              </a:spcAft>
              <a:buNone/>
            </a:pPr>
            <a:r>
              <a:rPr lang="en-US" sz="1100" i="1">
                <a:solidFill>
                  <a:schemeClr val="lt1"/>
                </a:solidFill>
                <a:latin typeface="Century Gothic"/>
                <a:ea typeface="Century Gothic"/>
                <a:cs typeface="Century Gothic"/>
                <a:sym typeface="Century Gothic"/>
              </a:rPr>
              <a:t>Rev/M Increase </a:t>
            </a:r>
            <a:endParaRPr/>
          </a:p>
          <a:p>
            <a:pPr marL="0" marR="0" lvl="0" indent="0" algn="ctr" rtl="0">
              <a:spcBef>
                <a:spcPts val="0"/>
              </a:spcBef>
              <a:spcAft>
                <a:spcPts val="0"/>
              </a:spcAft>
              <a:buNone/>
            </a:pPr>
            <a:r>
              <a:rPr lang="en-US" sz="1100" i="1">
                <a:solidFill>
                  <a:schemeClr val="lt1"/>
                </a:solidFill>
                <a:latin typeface="Century Gothic"/>
                <a:ea typeface="Century Gothic"/>
                <a:cs typeface="Century Gothic"/>
                <a:sym typeface="Century Gothic"/>
              </a:rPr>
              <a:t>with Email &amp; Social</a:t>
            </a:r>
            <a:endParaRPr/>
          </a:p>
        </p:txBody>
      </p:sp>
      <p:sp>
        <p:nvSpPr>
          <p:cNvPr id="1005" name="Google Shape;1005;p64"/>
          <p:cNvSpPr/>
          <p:nvPr/>
        </p:nvSpPr>
        <p:spPr>
          <a:xfrm>
            <a:off x="8824958" y="4541718"/>
            <a:ext cx="990272" cy="990272"/>
          </a:xfrm>
          <a:prstGeom prst="ellipse">
            <a:avLst/>
          </a:prstGeom>
          <a:no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06" name="Google Shape;1006;p64"/>
          <p:cNvSpPr txBox="1"/>
          <p:nvPr/>
        </p:nvSpPr>
        <p:spPr>
          <a:xfrm>
            <a:off x="8182781" y="5652969"/>
            <a:ext cx="2373840"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76%</a:t>
            </a:r>
            <a:endParaRPr/>
          </a:p>
          <a:p>
            <a:pPr marL="0" marR="0" lvl="0" indent="0" algn="ctr" rtl="0">
              <a:spcBef>
                <a:spcPts val="0"/>
              </a:spcBef>
              <a:spcAft>
                <a:spcPts val="0"/>
              </a:spcAft>
              <a:buNone/>
            </a:pPr>
            <a:r>
              <a:rPr lang="en-US" sz="1100" i="1">
                <a:solidFill>
                  <a:schemeClr val="lt1"/>
                </a:solidFill>
                <a:latin typeface="Century Gothic"/>
                <a:ea typeface="Century Gothic"/>
                <a:cs typeface="Century Gothic"/>
                <a:sym typeface="Century Gothic"/>
              </a:rPr>
              <a:t>P&amp;L Improvement</a:t>
            </a:r>
            <a:endParaRPr/>
          </a:p>
          <a:p>
            <a:pPr marL="0" marR="0" lvl="0" indent="0" algn="ctr" rtl="0">
              <a:spcBef>
                <a:spcPts val="0"/>
              </a:spcBef>
              <a:spcAft>
                <a:spcPts val="0"/>
              </a:spcAft>
              <a:buNone/>
            </a:pPr>
            <a:r>
              <a:rPr lang="en-US" sz="1100" i="1">
                <a:solidFill>
                  <a:schemeClr val="lt1"/>
                </a:solidFill>
                <a:latin typeface="Century Gothic"/>
                <a:ea typeface="Century Gothic"/>
                <a:cs typeface="Century Gothic"/>
                <a:sym typeface="Century Gothic"/>
              </a:rPr>
              <a:t> with Email  &amp; Social</a:t>
            </a:r>
            <a:endParaRPr/>
          </a:p>
        </p:txBody>
      </p:sp>
      <p:sp>
        <p:nvSpPr>
          <p:cNvPr id="1007" name="Google Shape;1007;p64"/>
          <p:cNvSpPr/>
          <p:nvPr/>
        </p:nvSpPr>
        <p:spPr>
          <a:xfrm>
            <a:off x="912264" y="555414"/>
            <a:ext cx="10119602" cy="5951285"/>
          </a:xfrm>
          <a:prstGeom prst="rect">
            <a:avLst/>
          </a:prstGeom>
          <a:noFill/>
          <a:ln w="19050" cap="rnd"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008" name="Google Shape;1008;p64" descr="Upward trend"/>
          <p:cNvPicPr preferRelativeResize="0"/>
          <p:nvPr/>
        </p:nvPicPr>
        <p:blipFill rotWithShape="1">
          <a:blip r:embed="rId3">
            <a:alphaModFix/>
          </a:blip>
          <a:srcRect/>
          <a:stretch/>
        </p:blipFill>
        <p:spPr>
          <a:xfrm>
            <a:off x="6875221" y="4707842"/>
            <a:ext cx="671674" cy="671674"/>
          </a:xfrm>
          <a:prstGeom prst="rect">
            <a:avLst/>
          </a:prstGeom>
          <a:noFill/>
          <a:ln>
            <a:noFill/>
          </a:ln>
        </p:spPr>
      </p:pic>
      <p:pic>
        <p:nvPicPr>
          <p:cNvPr id="1009" name="Google Shape;1009;p64" descr="Upward trend"/>
          <p:cNvPicPr preferRelativeResize="0"/>
          <p:nvPr/>
        </p:nvPicPr>
        <p:blipFill rotWithShape="1">
          <a:blip r:embed="rId3">
            <a:alphaModFix/>
          </a:blip>
          <a:srcRect/>
          <a:stretch/>
        </p:blipFill>
        <p:spPr>
          <a:xfrm>
            <a:off x="9033864" y="4707842"/>
            <a:ext cx="671674" cy="671674"/>
          </a:xfrm>
          <a:prstGeom prst="rect">
            <a:avLst/>
          </a:prstGeom>
          <a:noFill/>
          <a:ln>
            <a:noFill/>
          </a:ln>
        </p:spPr>
      </p:pic>
      <p:sp>
        <p:nvSpPr>
          <p:cNvPr id="1010" name="Google Shape;1010;p64"/>
          <p:cNvSpPr/>
          <p:nvPr/>
        </p:nvSpPr>
        <p:spPr>
          <a:xfrm>
            <a:off x="1235512" y="5036854"/>
            <a:ext cx="1373505" cy="136110"/>
          </a:xfrm>
          <a:prstGeom prst="rightArrow">
            <a:avLst>
              <a:gd name="adj1" fmla="val 50000"/>
              <a:gd name="adj2" fmla="val 50000"/>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011" name="Google Shape;1011;p64"/>
          <p:cNvPicPr preferRelativeResize="0"/>
          <p:nvPr/>
        </p:nvPicPr>
        <p:blipFill rotWithShape="1">
          <a:blip r:embed="rId4">
            <a:alphaModFix/>
          </a:blip>
          <a:srcRect/>
          <a:stretch/>
        </p:blipFill>
        <p:spPr>
          <a:xfrm>
            <a:off x="913764" y="1079572"/>
            <a:ext cx="4645525" cy="30970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65"/>
          <p:cNvSpPr/>
          <p:nvPr/>
        </p:nvSpPr>
        <p:spPr>
          <a:xfrm>
            <a:off x="1030368" y="294161"/>
            <a:ext cx="4802359" cy="447658"/>
          </a:xfrm>
          <a:prstGeom prst="rect">
            <a:avLst/>
          </a:prstGeom>
          <a:solidFill>
            <a:srgbClr val="3F3F3F"/>
          </a:solidFill>
          <a:ln w="19050" cap="rnd"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CASE STUDY</a:t>
            </a:r>
            <a:endParaRPr/>
          </a:p>
        </p:txBody>
      </p:sp>
      <p:sp>
        <p:nvSpPr>
          <p:cNvPr id="1017" name="Google Shape;1017;p65"/>
          <p:cNvSpPr txBox="1"/>
          <p:nvPr/>
        </p:nvSpPr>
        <p:spPr>
          <a:xfrm>
            <a:off x="6321648" y="854902"/>
            <a:ext cx="4645526" cy="2508379"/>
          </a:xfrm>
          <a:prstGeom prst="rect">
            <a:avLst/>
          </a:prstGeom>
          <a:noFill/>
          <a:ln>
            <a:noFill/>
          </a:ln>
        </p:spPr>
        <p:txBody>
          <a:bodyPr spcFirstLastPara="1" wrap="square" lIns="91425" tIns="45700" rIns="91425" bIns="45700" anchor="t" anchorCtr="0">
            <a:noAutofit/>
          </a:bodyPr>
          <a:lstStyle/>
          <a:p>
            <a:pPr marL="0" marR="0" lvl="1" indent="0" algn="l" rtl="0">
              <a:spcBef>
                <a:spcPts val="0"/>
              </a:spcBef>
              <a:spcAft>
                <a:spcPts val="0"/>
              </a:spcAft>
              <a:buNone/>
            </a:pPr>
            <a:r>
              <a:rPr lang="en-US" sz="1800" b="1" i="0" u="none" strike="noStrike" cap="none">
                <a:solidFill>
                  <a:schemeClr val="dk2"/>
                </a:solidFill>
                <a:latin typeface="Century Gothic"/>
                <a:ea typeface="Century Gothic"/>
                <a:cs typeface="Century Gothic"/>
                <a:sym typeface="Century Gothic"/>
              </a:rPr>
              <a:t>OBJECTIVE</a:t>
            </a:r>
            <a:endParaRPr/>
          </a:p>
          <a:p>
            <a:pPr marL="0" marR="0" lvl="1" indent="0" algn="l" rtl="0">
              <a:spcBef>
                <a:spcPts val="200"/>
              </a:spcBef>
              <a:spcAft>
                <a:spcPts val="0"/>
              </a:spcAft>
              <a:buNone/>
            </a:pPr>
            <a:r>
              <a:rPr lang="en-US" sz="1600" b="0" i="0" u="none" strike="noStrike" cap="none">
                <a:solidFill>
                  <a:schemeClr val="dk2"/>
                </a:solidFill>
                <a:latin typeface="Century Gothic"/>
                <a:ea typeface="Century Gothic"/>
                <a:cs typeface="Century Gothic"/>
                <a:sym typeface="Century Gothic"/>
              </a:rPr>
              <a:t>Inspire new donors to give for the first time, and remind lapsed donors to return and give again. </a:t>
            </a:r>
            <a:endParaRPr/>
          </a:p>
          <a:p>
            <a:pPr marL="0" marR="0" lvl="1" indent="0" algn="l" rtl="0">
              <a:spcBef>
                <a:spcPts val="200"/>
              </a:spcBef>
              <a:spcAft>
                <a:spcPts val="0"/>
              </a:spcAft>
              <a:buNone/>
            </a:pPr>
            <a:endParaRPr sz="2000" b="0" i="0" u="none" strike="noStrike" cap="none">
              <a:solidFill>
                <a:schemeClr val="dk2"/>
              </a:solidFill>
              <a:latin typeface="Century Gothic"/>
              <a:ea typeface="Century Gothic"/>
              <a:cs typeface="Century Gothic"/>
              <a:sym typeface="Century Gothic"/>
            </a:endParaRPr>
          </a:p>
          <a:p>
            <a:pPr marL="0" marR="0" lvl="1" indent="0" algn="l" rtl="0">
              <a:spcBef>
                <a:spcPts val="0"/>
              </a:spcBef>
              <a:spcAft>
                <a:spcPts val="0"/>
              </a:spcAft>
              <a:buNone/>
            </a:pPr>
            <a:r>
              <a:rPr lang="en-US" sz="1800" b="1" i="0" u="none" strike="noStrike" cap="none">
                <a:solidFill>
                  <a:schemeClr val="dk2"/>
                </a:solidFill>
                <a:latin typeface="Century Gothic"/>
                <a:ea typeface="Century Gothic"/>
                <a:cs typeface="Century Gothic"/>
                <a:sym typeface="Century Gothic"/>
              </a:rPr>
              <a:t>STRATEGY</a:t>
            </a:r>
            <a:endParaRPr/>
          </a:p>
          <a:p>
            <a:pPr marL="0" marR="0" lvl="1" indent="0" algn="l" rtl="0">
              <a:spcBef>
                <a:spcPts val="200"/>
              </a:spcBef>
              <a:spcAft>
                <a:spcPts val="0"/>
              </a:spcAft>
              <a:buNone/>
            </a:pPr>
            <a:r>
              <a:rPr lang="en-US" sz="1600" b="0" i="0" u="none" strike="noStrike" cap="none">
                <a:solidFill>
                  <a:schemeClr val="dk2"/>
                </a:solidFill>
                <a:latin typeface="Century Gothic"/>
                <a:ea typeface="Century Gothic"/>
                <a:cs typeface="Century Gothic"/>
                <a:sym typeface="Century Gothic"/>
              </a:rPr>
              <a:t>Use Programmatic Direct Mail to reconnect with donor prospects who visited key pages of the ARC website. </a:t>
            </a:r>
            <a:endParaRPr/>
          </a:p>
        </p:txBody>
      </p:sp>
      <p:sp>
        <p:nvSpPr>
          <p:cNvPr id="1018" name="Google Shape;1018;p65"/>
          <p:cNvSpPr/>
          <p:nvPr/>
        </p:nvSpPr>
        <p:spPr>
          <a:xfrm>
            <a:off x="1037493" y="3975921"/>
            <a:ext cx="10112478" cy="2269526"/>
          </a:xfrm>
          <a:prstGeom prst="rect">
            <a:avLst/>
          </a:prstGeom>
          <a:solidFill>
            <a:srgbClr val="3F3F3F"/>
          </a:solidFill>
          <a:ln w="19050" cap="rnd" cmpd="sng">
            <a:solidFill>
              <a:srgbClr val="5959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19" name="Google Shape;1019;p65"/>
          <p:cNvSpPr txBox="1"/>
          <p:nvPr/>
        </p:nvSpPr>
        <p:spPr>
          <a:xfrm>
            <a:off x="1411993" y="4406385"/>
            <a:ext cx="232248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Century Gothic"/>
                <a:ea typeface="Century Gothic"/>
                <a:cs typeface="Century Gothic"/>
                <a:sym typeface="Century Gothic"/>
              </a:rPr>
              <a:t>BENEFITS</a:t>
            </a:r>
            <a:endParaRPr/>
          </a:p>
        </p:txBody>
      </p:sp>
      <p:pic>
        <p:nvPicPr>
          <p:cNvPr id="1020" name="Google Shape;1020;p65" descr="Upward trend"/>
          <p:cNvPicPr preferRelativeResize="0"/>
          <p:nvPr/>
        </p:nvPicPr>
        <p:blipFill rotWithShape="1">
          <a:blip r:embed="rId3">
            <a:alphaModFix/>
          </a:blip>
          <a:srcRect/>
          <a:stretch/>
        </p:blipFill>
        <p:spPr>
          <a:xfrm>
            <a:off x="9015931" y="4385164"/>
            <a:ext cx="671674" cy="671674"/>
          </a:xfrm>
          <a:prstGeom prst="rect">
            <a:avLst/>
          </a:prstGeom>
          <a:noFill/>
          <a:ln>
            <a:noFill/>
          </a:ln>
        </p:spPr>
      </p:pic>
      <p:sp>
        <p:nvSpPr>
          <p:cNvPr id="1021" name="Google Shape;1021;p65"/>
          <p:cNvSpPr/>
          <p:nvPr/>
        </p:nvSpPr>
        <p:spPr>
          <a:xfrm>
            <a:off x="4080720" y="4202689"/>
            <a:ext cx="990272" cy="990272"/>
          </a:xfrm>
          <a:prstGeom prst="ellipse">
            <a:avLst/>
          </a:prstGeom>
          <a:noFill/>
          <a:ln w="635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22" name="Google Shape;1022;p65"/>
          <p:cNvSpPr txBox="1"/>
          <p:nvPr/>
        </p:nvSpPr>
        <p:spPr>
          <a:xfrm>
            <a:off x="3533334" y="5378058"/>
            <a:ext cx="2115348"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1,617</a:t>
            </a:r>
            <a:endParaRPr/>
          </a:p>
          <a:p>
            <a:pPr marL="0" marR="0" lvl="0" indent="0" algn="ctr" rtl="0">
              <a:spcBef>
                <a:spcPts val="0"/>
              </a:spcBef>
              <a:spcAft>
                <a:spcPts val="0"/>
              </a:spcAft>
              <a:buNone/>
            </a:pPr>
            <a:r>
              <a:rPr lang="en-US" sz="1200" i="1">
                <a:solidFill>
                  <a:schemeClr val="lt1"/>
                </a:solidFill>
                <a:latin typeface="Century Gothic"/>
                <a:ea typeface="Century Gothic"/>
                <a:cs typeface="Century Gothic"/>
                <a:sym typeface="Century Gothic"/>
              </a:rPr>
              <a:t>Donations</a:t>
            </a:r>
            <a:endParaRPr/>
          </a:p>
        </p:txBody>
      </p:sp>
      <p:sp>
        <p:nvSpPr>
          <p:cNvPr id="1023" name="Google Shape;1023;p65"/>
          <p:cNvSpPr/>
          <p:nvPr/>
        </p:nvSpPr>
        <p:spPr>
          <a:xfrm>
            <a:off x="6451424" y="4202689"/>
            <a:ext cx="990272" cy="990272"/>
          </a:xfrm>
          <a:prstGeom prst="ellipse">
            <a:avLst/>
          </a:prstGeom>
          <a:noFill/>
          <a:ln w="635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24" name="Google Shape;1024;p65"/>
          <p:cNvSpPr txBox="1"/>
          <p:nvPr/>
        </p:nvSpPr>
        <p:spPr>
          <a:xfrm>
            <a:off x="5904038" y="5414450"/>
            <a:ext cx="2115348"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1.85%</a:t>
            </a:r>
            <a:endParaRPr/>
          </a:p>
          <a:p>
            <a:pPr marL="0" marR="0" lvl="0" indent="0" algn="ctr" rtl="0">
              <a:spcBef>
                <a:spcPts val="0"/>
              </a:spcBef>
              <a:spcAft>
                <a:spcPts val="0"/>
              </a:spcAft>
              <a:buNone/>
            </a:pPr>
            <a:r>
              <a:rPr lang="en-US" sz="1200" i="1">
                <a:solidFill>
                  <a:schemeClr val="lt1"/>
                </a:solidFill>
                <a:latin typeface="Century Gothic"/>
                <a:ea typeface="Century Gothic"/>
                <a:cs typeface="Century Gothic"/>
                <a:sym typeface="Century Gothic"/>
              </a:rPr>
              <a:t>Response Rate</a:t>
            </a:r>
            <a:endParaRPr/>
          </a:p>
        </p:txBody>
      </p:sp>
      <p:sp>
        <p:nvSpPr>
          <p:cNvPr id="1025" name="Google Shape;1025;p65"/>
          <p:cNvSpPr/>
          <p:nvPr/>
        </p:nvSpPr>
        <p:spPr>
          <a:xfrm>
            <a:off x="8841480" y="4225866"/>
            <a:ext cx="990272" cy="990272"/>
          </a:xfrm>
          <a:prstGeom prst="ellipse">
            <a:avLst/>
          </a:prstGeom>
          <a:noFill/>
          <a:ln w="635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026" name="Google Shape;1026;p65"/>
          <p:cNvSpPr txBox="1"/>
          <p:nvPr/>
        </p:nvSpPr>
        <p:spPr>
          <a:xfrm>
            <a:off x="8333229" y="5414450"/>
            <a:ext cx="2115348"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17%</a:t>
            </a:r>
            <a:endParaRPr/>
          </a:p>
          <a:p>
            <a:pPr marL="0" marR="0" lvl="0" indent="0" algn="ctr" rtl="0">
              <a:spcBef>
                <a:spcPts val="0"/>
              </a:spcBef>
              <a:spcAft>
                <a:spcPts val="0"/>
              </a:spcAft>
              <a:buNone/>
            </a:pPr>
            <a:r>
              <a:rPr lang="en-US" sz="1200" i="1">
                <a:solidFill>
                  <a:schemeClr val="lt1"/>
                </a:solidFill>
                <a:latin typeface="Century Gothic"/>
                <a:ea typeface="Century Gothic"/>
                <a:cs typeface="Century Gothic"/>
                <a:sym typeface="Century Gothic"/>
              </a:rPr>
              <a:t>Lift in Conversion</a:t>
            </a:r>
            <a:endParaRPr/>
          </a:p>
        </p:txBody>
      </p:sp>
      <p:sp>
        <p:nvSpPr>
          <p:cNvPr id="1027" name="Google Shape;1027;p65"/>
          <p:cNvSpPr/>
          <p:nvPr/>
        </p:nvSpPr>
        <p:spPr>
          <a:xfrm>
            <a:off x="1030368" y="294161"/>
            <a:ext cx="10119602" cy="5951285"/>
          </a:xfrm>
          <a:prstGeom prst="rect">
            <a:avLst/>
          </a:prstGeom>
          <a:noFill/>
          <a:ln w="19050"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1028" name="Google Shape;1028;p65"/>
          <p:cNvPicPr preferRelativeResize="0"/>
          <p:nvPr/>
        </p:nvPicPr>
        <p:blipFill rotWithShape="1">
          <a:blip r:embed="rId4">
            <a:alphaModFix/>
          </a:blip>
          <a:srcRect l="4666" t="6445" r="4259" b="11610"/>
          <a:stretch/>
        </p:blipFill>
        <p:spPr>
          <a:xfrm>
            <a:off x="1030367" y="828580"/>
            <a:ext cx="4802360" cy="3079514"/>
          </a:xfrm>
          <a:prstGeom prst="rect">
            <a:avLst/>
          </a:prstGeom>
          <a:noFill/>
          <a:ln>
            <a:noFill/>
          </a:ln>
          <a:effectLst>
            <a:outerShdw blurRad="50800" dist="38100" dir="2700000" algn="tl" rotWithShape="0">
              <a:srgbClr val="000000">
                <a:alpha val="40000"/>
              </a:srgbClr>
            </a:outerShdw>
          </a:effectLst>
        </p:spPr>
      </p:pic>
      <p:pic>
        <p:nvPicPr>
          <p:cNvPr id="1029" name="Google Shape;1029;p65" descr="Share"/>
          <p:cNvPicPr preferRelativeResize="0"/>
          <p:nvPr/>
        </p:nvPicPr>
        <p:blipFill rotWithShape="1">
          <a:blip r:embed="rId5">
            <a:alphaModFix/>
          </a:blip>
          <a:srcRect/>
          <a:stretch/>
        </p:blipFill>
        <p:spPr>
          <a:xfrm>
            <a:off x="6733954" y="4436364"/>
            <a:ext cx="522919" cy="522919"/>
          </a:xfrm>
          <a:prstGeom prst="rect">
            <a:avLst/>
          </a:prstGeom>
          <a:noFill/>
          <a:ln>
            <a:noFill/>
          </a:ln>
        </p:spPr>
      </p:pic>
      <p:pic>
        <p:nvPicPr>
          <p:cNvPr id="1030" name="Google Shape;1030;p65" descr="Users"/>
          <p:cNvPicPr preferRelativeResize="0"/>
          <p:nvPr/>
        </p:nvPicPr>
        <p:blipFill rotWithShape="1">
          <a:blip r:embed="rId6">
            <a:alphaModFix/>
          </a:blip>
          <a:srcRect/>
          <a:stretch/>
        </p:blipFill>
        <p:spPr>
          <a:xfrm>
            <a:off x="4231834" y="4406385"/>
            <a:ext cx="688043" cy="6880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59"/>
          <p:cNvSpPr txBox="1">
            <a:spLocks noGrp="1"/>
          </p:cNvSpPr>
          <p:nvPr>
            <p:ph type="title"/>
          </p:nvPr>
        </p:nvSpPr>
        <p:spPr>
          <a:xfrm>
            <a:off x="426380" y="370298"/>
            <a:ext cx="82296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40"/>
              <a:buFont typeface="Trebuchet MS"/>
              <a:buNone/>
            </a:pPr>
            <a:r>
              <a:rPr lang="en-US" sz="3240" dirty="0"/>
              <a:t>Golden Gate Nationals Parks Conservancy</a:t>
            </a:r>
            <a:br>
              <a:rPr lang="en-US" sz="3240" dirty="0"/>
            </a:br>
            <a:r>
              <a:rPr lang="en-US" sz="3240" i="1" dirty="0"/>
              <a:t>Year End Matching Gift Campaign</a:t>
            </a:r>
            <a:endParaRPr sz="3240" dirty="0"/>
          </a:p>
        </p:txBody>
      </p:sp>
      <p:pic>
        <p:nvPicPr>
          <p:cNvPr id="13" name="Picture 2" descr="https://storage.googleapis.com/bcx_production_attachments/5d67760e-dd21-11e8-9e75-9683868d8388?GoogleAccessId=bcx-production%40bcx-production.iam.gserviceaccount.com&amp;Expires=1548191733&amp;Signature=qauNAdI2VqDpC4EcKURw8Zyw3ISZSG0aZhvN5ofDa3d6m%2FpOn%2BbkaMPQv2D70L4h7aUeN71guRMZKLIuud021aWQV0BzpTQqGN4gCqskAoApJdu424zxa%2F%2FFTFmPwcb1mLD1%2BVHX1z%2Bgbv3XnsArF9ZjV38EU0Z%2Beqog1QeScroIptD2QtgQltMcYcoA8PmbgKpvjdDyE0uGL5Tv7GmsVbbGS%2Beq29EJ6mN7UODvIyDFo7xCNEVJr9gZWoYrsJgsWduF%2B2SBfwHwS46XqSJVmlFzAwwkNbUVdsnKUP604M%2FDXVKbd6z51dH%2Ffz5boZqYu8CSY43rQ8rcpFAlkIdUaQ%3D%3D&amp;response-content-type=image%2Fjpeg&amp;response-content-disposition=inline%3B+filename%3D%22GGN_2018_YE_InformedDelivery_r2.jpg%22%3B+filename%2A%3DUTF-8%27%27GGN_2018_YE_InformedDelivery_r2.jpg">
            <a:extLst>
              <a:ext uri="{FF2B5EF4-FFF2-40B4-BE49-F238E27FC236}">
                <a16:creationId xmlns:a16="http://schemas.microsoft.com/office/drawing/2014/main" id="{02CCED2E-68EE-4456-B194-414A1248C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9823" y="107914"/>
            <a:ext cx="2317096" cy="4191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4" descr="https://storage.googleapis.com/bcx_production_attachments/d84d95f4-ec2d-11e8-83a8-1a14b1206601?GoogleAccessId=bcx-production%40bcx-production.iam.gserviceaccount.com&amp;Expires=1547768981&amp;Signature=kXNhNx1yxY54A4yRiNDbvT1UF2CcTfP7OTJtOF2YW8lcoqn0K0VBiwW3VLbv5P5I5vArP901sPv4BUrzSkzIY3HuyIXIz%2BnFyUVonX4aclWqRGS%2FqQWRnGh0e%2FGKCLo9GG0lxKKWlZcSV6HSw%2BXZhMOX3tAXwTg9YD9ylExRtF8AR0BSUWwmey0E1xH9PQgbh1DBQAXBX1b1%2BgWi8f5ETdUg0YWWUq9mCB7W7bzAViTqek5p%2BWV9ZpfIXlejJ%2FrA9Gw4jceDSMnb0ztZ%2BpOuqMWXFC2Nt1UmD%2B%2Fg%2BTbW%2BXO0MnBpttgIKdneJF6aawoYXnw3%2F0e9ecHFMmY91odyKQ%3D%3D&amp;response-content-type=image%2Fjpeg&amp;response-content-disposition=inline%3B+filename%3D%22GGN_YE_Match7_email_r1.jpg%22%3B+filename%2A%3DUTF-8%27%27GGN_YE_Match7_email_r1.jpg">
            <a:extLst>
              <a:ext uri="{FF2B5EF4-FFF2-40B4-BE49-F238E27FC236}">
                <a16:creationId xmlns:a16="http://schemas.microsoft.com/office/drawing/2014/main" id="{31F35FF8-E346-408B-8C50-DA2724B2A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037" y="969948"/>
            <a:ext cx="2005641" cy="3704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descr="https://storage.googleapis.com/bcx_production_attachments/508c4d16-e842-11e8-ab15-da304629e79d?GoogleAccessId=bcx-production%40bcx-production.iam.gserviceaccount.com&amp;Expires=1548027597&amp;Signature=lo5ZZQ%2BHwqKgsNAMzJ%2FBtonU23nBoXXRtSqcpZkOVRrsGvIzRZUxe4HLhGEaXorjaIR8MtHo%2B%2FzmmJ1%2FdA3JzI3F1v69Uw%2BgoMJIxaT52D2TL8SuFeJHjnbWfYsUMjJ0XgP9GarrIJEYGfjiqQhI3G6msUUS9zjytffZV3X%2B4ZpJzYPp%2BbX0R1q9pamsjbf0zo7PNkm1AD23Wt6e3Mb2IB1IsZVxuA54T2e%2BB%2FRivJOiJqVvCGDrnJ8cjPF%2FIYV1ZIUPw7E3BbWp55c5fZDFWB0oa%2BDO7HVj623u%2Bgw%2FNvY13q8sEsXYN0AhAiyDe9GaNdA5NIpKjX3%2BUf%2FjC3CX1A%3D%3D&amp;response-content-type=image%2Fjpeg&amp;response-content-disposition=inline%3B+filename%3D%22GGN_YE_GoogleDisplay_300x600_v2a_r1.jpg%22%3B+filename%2A%3DUTF-8%27%27GGN_YE_GoogleDisplay_300x600_v2a_r1.jpg">
            <a:extLst>
              <a:ext uri="{FF2B5EF4-FFF2-40B4-BE49-F238E27FC236}">
                <a16:creationId xmlns:a16="http://schemas.microsoft.com/office/drawing/2014/main" id="{4F46C356-20B2-4CBF-93CC-A3FA4943E0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3173" y="4090185"/>
            <a:ext cx="1329951" cy="2659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descr="https://storage.googleapis.com/bcx_production_attachments/a37d64e2-e842-11e8-a1cf-62b776a5c8dd?GoogleAccessId=bcx-production%40bcx-production.iam.gserviceaccount.com&amp;Expires=1548027636&amp;Signature=GKbEZdTdP6qxr1TGlH1C31Q1aGm1FhkmdRHANMO30AqxK4q4PoU4bXdhC1bDmzfEbqGW8J%2BeHfTvDwB0jkFjTqD019LbwvMakbpJ4KK7EbDGJpUQFfqqbo38okHyCrItwUjThDuZkGATmuOhowCz50kv0zZIprraE9C1rlDYladRAYpgNTPMwKq3517902MzIZFSPVR3H67DXCMyYNiCU1O3BO3NrH6i3PtArYfroK89Xoq7XDGNoiD%2FCOnF9PRTrkMeH0bJ4mRiNwFKf%2BYWFl2N08lFcQCyffKvnqg5wLipKBVHGVIfxHmaVHBw8rC%2BeyTiletI%2BpaHvt9U2BlUFA%3D%3D&amp;response-content-type=image%2Fjpeg&amp;response-content-disposition=inline%3B+filename%3D%22GGN_YE_GoogleDisplay_336x280_v1b_r1.jpg%22%3B+filename%2A%3DUTF-8%27%27GGN_YE_GoogleDisplay_336x280_v1b_r1.jpg">
            <a:extLst>
              <a:ext uri="{FF2B5EF4-FFF2-40B4-BE49-F238E27FC236}">
                <a16:creationId xmlns:a16="http://schemas.microsoft.com/office/drawing/2014/main" id="{CF687AA2-EB32-490C-AF48-8AF16A9C86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2088" y="5078324"/>
            <a:ext cx="1855470" cy="1546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0" descr="https://storage.googleapis.com/bcx_production_attachments/ee4593b4-e9fa-11e8-91b0-9efc191938fd?GoogleAccessId=bcx-production%40bcx-production.iam.gserviceaccount.com&amp;Expires=1547768977&amp;Signature=EI7dyyjpO5Po90mWvAp8svyZIdkTCWyH9qgHJiJTVwFU8%2BnIzphhqgB4mGJd2R8DRruLf1GTLbxf%2FcI%2FnQ5dWIuwqcVTExPQbFrMW9mNuW2ObjBLA6QGnL%2B3ZphgRiHe9Ds5Qqop8q1bdCoKZFBSE6Rh6MHuXExpdMQCyWBdHgzTuUbfdBX2ivChWYO%2FHJEOqX6GAh89ssTI5ff%2B4tRR8McmxYZijJiIjJKoPoKnm%2F0q6W6uxuTuGQLXtpYZozgkxCAoKwXF4CHLOsSvQ9MRunwLFk9Us2Wa8kMgyVwrb4AImQ1w57Iy%2FDUzel4nSaSP9VNrYhPtHMdfVYIIAmemtA%3D%3D&amp;response-content-type=image%2Fjpeg&amp;response-content-disposition=inline%3B+filename%3D%22GGN_2018_YE_Match6_email_GN_r1.jpg%22%3B+filename%2A%3DUTF-8%27%27GGN_2018_YE_Match6_email_GN_r1.jpg">
            <a:extLst>
              <a:ext uri="{FF2B5EF4-FFF2-40B4-BE49-F238E27FC236}">
                <a16:creationId xmlns:a16="http://schemas.microsoft.com/office/drawing/2014/main" id="{50713B5B-7323-4A5D-AF0F-D5BB49B627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0075" y="2694261"/>
            <a:ext cx="1955298" cy="3461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8B35BD9-915C-409B-A03E-31D3961CD1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650" y="1381469"/>
            <a:ext cx="1476891" cy="262558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7D12EF6-B076-416A-B39B-955AE7FDA9BD}"/>
              </a:ext>
            </a:extLst>
          </p:cNvPr>
          <p:cNvPicPr>
            <a:picLocks noChangeAspect="1"/>
          </p:cNvPicPr>
          <p:nvPr/>
        </p:nvPicPr>
        <p:blipFill>
          <a:blip r:embed="rId9"/>
          <a:stretch>
            <a:fillRect/>
          </a:stretch>
        </p:blipFill>
        <p:spPr>
          <a:xfrm>
            <a:off x="1290829" y="3441006"/>
            <a:ext cx="4222757" cy="318354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FF625AF-BFAB-4E35-A3B7-53552F9CB5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6867" y="1436070"/>
            <a:ext cx="3023208" cy="277205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5EC441F-1379-445F-9A5C-F51898CCC686}"/>
              </a:ext>
            </a:extLst>
          </p:cNvPr>
          <p:cNvPicPr>
            <a:picLocks noChangeAspect="1"/>
          </p:cNvPicPr>
          <p:nvPr/>
        </p:nvPicPr>
        <p:blipFill>
          <a:blip r:embed="rId11"/>
          <a:stretch>
            <a:fillRect/>
          </a:stretch>
        </p:blipFill>
        <p:spPr>
          <a:xfrm>
            <a:off x="359572" y="5108111"/>
            <a:ext cx="3450898" cy="1416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2113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59"/>
          <p:cNvSpPr txBox="1">
            <a:spLocks noGrp="1"/>
          </p:cNvSpPr>
          <p:nvPr>
            <p:ph type="title"/>
          </p:nvPr>
        </p:nvSpPr>
        <p:spPr>
          <a:xfrm>
            <a:off x="426380" y="370298"/>
            <a:ext cx="82296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40"/>
              <a:buFont typeface="Trebuchet MS"/>
              <a:buNone/>
            </a:pPr>
            <a:r>
              <a:rPr lang="en-US" sz="3240" dirty="0"/>
              <a:t>Mercy For Animals</a:t>
            </a:r>
            <a:br>
              <a:rPr lang="en-US" sz="3240" dirty="0"/>
            </a:br>
            <a:r>
              <a:rPr lang="en-US" sz="3240" i="1" dirty="0"/>
              <a:t>Million Dollar Challenge</a:t>
            </a:r>
            <a:endParaRPr sz="3240" dirty="0"/>
          </a:p>
        </p:txBody>
      </p:sp>
      <p:pic>
        <p:nvPicPr>
          <p:cNvPr id="8" name="Picture 5" descr="A screenshot of a cell phone&#10;&#10;Description generated with high confidence">
            <a:extLst>
              <a:ext uri="{FF2B5EF4-FFF2-40B4-BE49-F238E27FC236}">
                <a16:creationId xmlns:a16="http://schemas.microsoft.com/office/drawing/2014/main" id="{6300272D-43F2-4D5B-B41B-CDC0695E0F9B}"/>
              </a:ext>
            </a:extLst>
          </p:cNvPr>
          <p:cNvPicPr>
            <a:picLocks noChangeAspect="1"/>
          </p:cNvPicPr>
          <p:nvPr/>
        </p:nvPicPr>
        <p:blipFill>
          <a:blip r:embed="rId3"/>
          <a:stretch/>
        </p:blipFill>
        <p:spPr bwMode="auto">
          <a:xfrm>
            <a:off x="8429625" y="258233"/>
            <a:ext cx="1512160" cy="623099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009FE26-C540-4DEE-9B04-90AC2A144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025" y="1433743"/>
            <a:ext cx="4283479" cy="291739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9B83992-E491-44EB-88FB-E2B6F30FD11F}"/>
              </a:ext>
            </a:extLst>
          </p:cNvPr>
          <p:cNvPicPr>
            <a:picLocks noChangeAspect="1"/>
          </p:cNvPicPr>
          <p:nvPr/>
        </p:nvPicPr>
        <p:blipFill>
          <a:blip r:embed="rId5"/>
          <a:stretch>
            <a:fillRect/>
          </a:stretch>
        </p:blipFill>
        <p:spPr>
          <a:xfrm>
            <a:off x="171443" y="1513298"/>
            <a:ext cx="2988321" cy="121085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D9064ED-DEC7-47C9-BFF9-44192E04C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993" y="3801694"/>
            <a:ext cx="2130389" cy="286188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0875B5E9-6A3B-4DC5-9596-03AB60ED1327}"/>
              </a:ext>
            </a:extLst>
          </p:cNvPr>
          <p:cNvPicPr>
            <a:picLocks noChangeAspect="1"/>
          </p:cNvPicPr>
          <p:nvPr/>
        </p:nvPicPr>
        <p:blipFill>
          <a:blip r:embed="rId7"/>
          <a:stretch>
            <a:fillRect/>
          </a:stretch>
        </p:blipFill>
        <p:spPr>
          <a:xfrm>
            <a:off x="426380" y="2493035"/>
            <a:ext cx="2960123" cy="3771499"/>
          </a:xfrm>
          <a:prstGeom prst="rect">
            <a:avLst/>
          </a:prstGeom>
          <a:ln>
            <a:noFill/>
          </a:ln>
          <a:effectLst>
            <a:outerShdw blurRad="292100" dist="139700" dir="2700000" algn="tl" rotWithShape="0">
              <a:srgbClr val="333333">
                <a:alpha val="65000"/>
              </a:srgbClr>
            </a:outerShdw>
          </a:effectLst>
        </p:spPr>
      </p:pic>
      <p:pic>
        <p:nvPicPr>
          <p:cNvPr id="12" name="Picture 11" descr="A screenshot of a cell phone&#10;&#10;Description generated with high confidence">
            <a:extLst>
              <a:ext uri="{FF2B5EF4-FFF2-40B4-BE49-F238E27FC236}">
                <a16:creationId xmlns:a16="http://schemas.microsoft.com/office/drawing/2014/main" id="{EC8816CE-434A-484E-81A4-3A7821F11B4C}"/>
              </a:ext>
            </a:extLst>
          </p:cNvPr>
          <p:cNvPicPr>
            <a:picLocks noChangeAspect="1"/>
          </p:cNvPicPr>
          <p:nvPr/>
        </p:nvPicPr>
        <p:blipFill>
          <a:blip r:embed="rId8"/>
          <a:stretch/>
        </p:blipFill>
        <p:spPr bwMode="auto">
          <a:xfrm>
            <a:off x="10214028" y="273372"/>
            <a:ext cx="1655528" cy="630074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5716CE9-623E-414C-955B-1E91278F11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9523" y="4258091"/>
            <a:ext cx="2336959" cy="2336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9992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4"/>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477" name="Google Shape;477;p44"/>
          <p:cNvGrpSpPr/>
          <p:nvPr/>
        </p:nvGrpSpPr>
        <p:grpSpPr>
          <a:xfrm>
            <a:off x="0" y="-8467"/>
            <a:ext cx="12192000" cy="6866467"/>
            <a:chOff x="0" y="-8467"/>
            <a:chExt cx="12192000" cy="6866467"/>
          </a:xfrm>
        </p:grpSpPr>
        <p:cxnSp>
          <p:nvCxnSpPr>
            <p:cNvPr id="478" name="Google Shape;478;p44"/>
            <p:cNvCxnSpPr/>
            <p:nvPr/>
          </p:nvCxnSpPr>
          <p:spPr>
            <a:xfrm flipH="1">
              <a:off x="7425267" y="3681413"/>
              <a:ext cx="4763558" cy="3176587"/>
            </a:xfrm>
            <a:prstGeom prst="straightConnector1">
              <a:avLst/>
            </a:prstGeom>
            <a:noFill/>
            <a:ln w="9525" cap="flat" cmpd="sng">
              <a:solidFill>
                <a:srgbClr val="FFFFFF">
                  <a:alpha val="80000"/>
                </a:srgbClr>
              </a:solidFill>
              <a:prstDash val="solid"/>
              <a:round/>
              <a:headEnd type="none" w="sm" len="sm"/>
              <a:tailEnd type="none" w="sm" len="sm"/>
            </a:ln>
          </p:spPr>
        </p:cxnSp>
        <p:sp>
          <p:nvSpPr>
            <p:cNvPr id="479" name="Google Shape;479;p4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80" name="Google Shape;480;p4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81" name="Google Shape;481;p4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cxnSp>
          <p:nvCxnSpPr>
            <p:cNvPr id="483" name="Google Shape;483;p44"/>
            <p:cNvCxnSpPr/>
            <p:nvPr/>
          </p:nvCxnSpPr>
          <p:spPr>
            <a:xfrm>
              <a:off x="9645924" y="0"/>
              <a:ext cx="1219200" cy="6858000"/>
            </a:xfrm>
            <a:prstGeom prst="straightConnector1">
              <a:avLst/>
            </a:prstGeom>
            <a:noFill/>
            <a:ln w="9525" cap="flat" cmpd="sng">
              <a:solidFill>
                <a:srgbClr val="FFFFFF"/>
              </a:solidFill>
              <a:prstDash val="solid"/>
              <a:round/>
              <a:headEnd type="none" w="sm" len="sm"/>
              <a:tailEnd type="none" w="sm" len="sm"/>
            </a:ln>
          </p:spPr>
        </p:cxnSp>
        <p:sp>
          <p:nvSpPr>
            <p:cNvPr id="484" name="Google Shape;484;p4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85" name="Google Shape;485;p4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4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endParaRPr dirty="0">
              <a:solidFill>
                <a:srgbClr val="FFFFFF"/>
              </a:solidFill>
            </a:endParaRPr>
          </a:p>
        </p:txBody>
      </p:sp>
      <p:sp>
        <p:nvSpPr>
          <p:cNvPr id="488" name="Google Shape;488;p44"/>
          <p:cNvSpPr txBox="1">
            <a:spLocks noGrp="1"/>
          </p:cNvSpPr>
          <p:nvPr>
            <p:ph type="ctrTitle"/>
          </p:nvPr>
        </p:nvSpPr>
        <p:spPr>
          <a:xfrm>
            <a:off x="1507067" y="1267012"/>
            <a:ext cx="7766936" cy="278382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FFFFFF"/>
              </a:buClr>
              <a:buSzPts val="5400"/>
              <a:buFont typeface="Trebuchet MS"/>
              <a:buNone/>
            </a:pPr>
            <a:r>
              <a:rPr lang="en-US" dirty="0">
                <a:solidFill>
                  <a:srgbClr val="FFFFFF"/>
                </a:solidFill>
              </a:rPr>
              <a:t>Measuring Results</a:t>
            </a:r>
            <a:endParaRPr dirty="0"/>
          </a:p>
        </p:txBody>
      </p:sp>
    </p:spTree>
    <p:extLst>
      <p:ext uri="{BB962C8B-B14F-4D97-AF65-F5344CB8AC3E}">
        <p14:creationId xmlns:p14="http://schemas.microsoft.com/office/powerpoint/2010/main" val="250294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grpSp>
        <p:nvGrpSpPr>
          <p:cNvPr id="925" name="Google Shape;925;p61"/>
          <p:cNvGrpSpPr/>
          <p:nvPr/>
        </p:nvGrpSpPr>
        <p:grpSpPr>
          <a:xfrm>
            <a:off x="431334" y="2678233"/>
            <a:ext cx="4839217" cy="1719600"/>
            <a:chOff x="323500" y="1322875"/>
            <a:chExt cx="3629413" cy="1289700"/>
          </a:xfrm>
        </p:grpSpPr>
        <p:sp>
          <p:nvSpPr>
            <p:cNvPr id="926" name="Google Shape;926;p61"/>
            <p:cNvSpPr txBox="1"/>
            <p:nvPr/>
          </p:nvSpPr>
          <p:spPr>
            <a:xfrm>
              <a:off x="323500" y="1322875"/>
              <a:ext cx="2499900" cy="1289700"/>
            </a:xfrm>
            <a:prstGeom prst="rect">
              <a:avLst/>
            </a:prstGeom>
            <a:noFill/>
            <a:ln>
              <a:noFill/>
            </a:ln>
          </p:spPr>
          <p:txBody>
            <a:bodyPr spcFirstLastPara="1" wrap="square" lIns="121900" tIns="121900" rIns="121900" bIns="121900" anchor="ctr" anchorCtr="0">
              <a:noAutofit/>
            </a:bodyPr>
            <a:lstStyle/>
            <a:p>
              <a:pPr marL="609585" marR="0" lvl="0" indent="0" algn="r" rtl="0">
                <a:spcBef>
                  <a:spcPts val="0"/>
                </a:spcBef>
                <a:spcAft>
                  <a:spcPts val="0"/>
                </a:spcAft>
                <a:buNone/>
              </a:pPr>
              <a:r>
                <a:rPr lang="en-US" sz="2000" b="1">
                  <a:solidFill>
                    <a:schemeClr val="dk1"/>
                  </a:solidFill>
                  <a:latin typeface="Trebuchet MS"/>
                  <a:ea typeface="Trebuchet MS"/>
                  <a:cs typeface="Trebuchet MS"/>
                  <a:sym typeface="Trebuchet MS"/>
                </a:rPr>
                <a:t>1. Hypothesis</a:t>
              </a:r>
              <a:endParaRPr sz="2000" b="1">
                <a:solidFill>
                  <a:schemeClr val="dk1"/>
                </a:solidFill>
                <a:latin typeface="Trebuchet MS"/>
                <a:ea typeface="Trebuchet MS"/>
                <a:cs typeface="Trebuchet MS"/>
                <a:sym typeface="Trebuchet MS"/>
              </a:endParaRPr>
            </a:p>
            <a:p>
              <a:pPr marL="0" marR="0" lvl="0" indent="0" algn="r" rtl="0">
                <a:spcBef>
                  <a:spcPts val="0"/>
                </a:spcBef>
                <a:spcAft>
                  <a:spcPts val="0"/>
                </a:spcAft>
                <a:buNone/>
              </a:pPr>
              <a:endParaRPr sz="1200" b="1">
                <a:solidFill>
                  <a:schemeClr val="dk1"/>
                </a:solidFill>
                <a:latin typeface="Trebuchet MS"/>
                <a:ea typeface="Trebuchet MS"/>
                <a:cs typeface="Trebuchet MS"/>
                <a:sym typeface="Trebuchet MS"/>
              </a:endParaRPr>
            </a:p>
            <a:p>
              <a:pPr marL="0" marR="0" lvl="0" indent="0" algn="r" rtl="0">
                <a:spcBef>
                  <a:spcPts val="0"/>
                </a:spcBef>
                <a:spcAft>
                  <a:spcPts val="2133"/>
                </a:spcAft>
                <a:buNone/>
              </a:pPr>
              <a:r>
                <a:rPr lang="en-US" sz="1600">
                  <a:solidFill>
                    <a:schemeClr val="dk1"/>
                  </a:solidFill>
                  <a:latin typeface="Trebuchet MS"/>
                  <a:ea typeface="Trebuchet MS"/>
                  <a:cs typeface="Trebuchet MS"/>
                  <a:sym typeface="Trebuchet MS"/>
                </a:rPr>
                <a:t>Develop hypotheses around acquisition, engagement, or donor </a:t>
              </a:r>
              <a:r>
                <a:rPr lang="en-US" sz="1800">
                  <a:solidFill>
                    <a:schemeClr val="dk1"/>
                  </a:solidFill>
                  <a:latin typeface="Trebuchet MS"/>
                  <a:ea typeface="Trebuchet MS"/>
                  <a:cs typeface="Trebuchet MS"/>
                  <a:sym typeface="Trebuchet MS"/>
                </a:rPr>
                <a:t>conversion</a:t>
              </a:r>
              <a:r>
                <a:rPr lang="en-US" sz="1600">
                  <a:solidFill>
                    <a:schemeClr val="dk1"/>
                  </a:solidFill>
                  <a:latin typeface="Trebuchet MS"/>
                  <a:ea typeface="Trebuchet MS"/>
                  <a:cs typeface="Trebuchet MS"/>
                  <a:sym typeface="Trebuchet MS"/>
                </a:rPr>
                <a:t> to support objective like increasing gift sizes, generating repeat giving, etc.</a:t>
              </a:r>
              <a:endParaRPr sz="1600" b="1">
                <a:solidFill>
                  <a:schemeClr val="dk1"/>
                </a:solidFill>
                <a:latin typeface="Trebuchet MS"/>
                <a:ea typeface="Trebuchet MS"/>
                <a:cs typeface="Trebuchet MS"/>
                <a:sym typeface="Trebuchet MS"/>
              </a:endParaRPr>
            </a:p>
          </p:txBody>
        </p:sp>
        <p:cxnSp>
          <p:nvCxnSpPr>
            <p:cNvPr id="927" name="Google Shape;927;p61"/>
            <p:cNvCxnSpPr/>
            <p:nvPr/>
          </p:nvCxnSpPr>
          <p:spPr>
            <a:xfrm rot="10800000">
              <a:off x="2908613" y="1815325"/>
              <a:ext cx="1044300" cy="0"/>
            </a:xfrm>
            <a:prstGeom prst="straightConnector1">
              <a:avLst/>
            </a:prstGeom>
            <a:noFill/>
            <a:ln w="9525" cap="flat" cmpd="sng">
              <a:solidFill>
                <a:srgbClr val="666666"/>
              </a:solidFill>
              <a:prstDash val="solid"/>
              <a:round/>
              <a:headEnd type="none" w="sm" len="sm"/>
              <a:tailEnd type="oval" w="med" len="med"/>
            </a:ln>
          </p:spPr>
        </p:cxnSp>
      </p:grpSp>
      <p:grpSp>
        <p:nvGrpSpPr>
          <p:cNvPr id="928" name="Google Shape;928;p61"/>
          <p:cNvGrpSpPr/>
          <p:nvPr/>
        </p:nvGrpSpPr>
        <p:grpSpPr>
          <a:xfrm>
            <a:off x="6641633" y="4738467"/>
            <a:ext cx="4814200" cy="1719600"/>
            <a:chOff x="4981225" y="2868050"/>
            <a:chExt cx="3610650" cy="1289700"/>
          </a:xfrm>
        </p:grpSpPr>
        <p:sp>
          <p:nvSpPr>
            <p:cNvPr id="929" name="Google Shape;929;p61"/>
            <p:cNvSpPr txBox="1"/>
            <p:nvPr/>
          </p:nvSpPr>
          <p:spPr>
            <a:xfrm>
              <a:off x="6467875" y="2868050"/>
              <a:ext cx="2124000" cy="12897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3. Analyze</a:t>
              </a:r>
              <a:endParaRPr sz="20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200" b="1">
                <a:solidFill>
                  <a:schemeClr val="dk1"/>
                </a:solidFill>
                <a:latin typeface="Trebuchet MS"/>
                <a:ea typeface="Trebuchet MS"/>
                <a:cs typeface="Trebuchet MS"/>
                <a:sym typeface="Trebuchet MS"/>
              </a:endParaRPr>
            </a:p>
            <a:p>
              <a:pPr marL="0" marR="0" lvl="0" indent="0" algn="l" rtl="0">
                <a:spcBef>
                  <a:spcPts val="0"/>
                </a:spcBef>
                <a:spcAft>
                  <a:spcPts val="2133"/>
                </a:spcAft>
                <a:buNone/>
              </a:pPr>
              <a:r>
                <a:rPr lang="en-US" sz="1600">
                  <a:solidFill>
                    <a:schemeClr val="dk1"/>
                  </a:solidFill>
                  <a:latin typeface="Trebuchet MS"/>
                  <a:ea typeface="Trebuchet MS"/>
                  <a:cs typeface="Trebuchet MS"/>
                  <a:sym typeface="Trebuchet MS"/>
                </a:rPr>
                <a:t>Once you’ve accumulated a significant sample, move quickly into analysis.</a:t>
              </a:r>
              <a:endParaRPr sz="2000" b="1">
                <a:solidFill>
                  <a:schemeClr val="dk1"/>
                </a:solidFill>
                <a:latin typeface="Trebuchet MS"/>
                <a:ea typeface="Trebuchet MS"/>
                <a:cs typeface="Trebuchet MS"/>
                <a:sym typeface="Trebuchet MS"/>
              </a:endParaRPr>
            </a:p>
          </p:txBody>
        </p:sp>
        <p:cxnSp>
          <p:nvCxnSpPr>
            <p:cNvPr id="930" name="Google Shape;930;p61"/>
            <p:cNvCxnSpPr/>
            <p:nvPr/>
          </p:nvCxnSpPr>
          <p:spPr>
            <a:xfrm>
              <a:off x="4981225" y="3495900"/>
              <a:ext cx="1286700" cy="0"/>
            </a:xfrm>
            <a:prstGeom prst="straightConnector1">
              <a:avLst/>
            </a:prstGeom>
            <a:noFill/>
            <a:ln w="9525" cap="flat" cmpd="sng">
              <a:solidFill>
                <a:srgbClr val="666666"/>
              </a:solidFill>
              <a:prstDash val="solid"/>
              <a:round/>
              <a:headEnd type="none" w="sm" len="sm"/>
              <a:tailEnd type="oval" w="med" len="med"/>
            </a:ln>
          </p:spPr>
        </p:cxnSp>
      </p:grpSp>
      <p:grpSp>
        <p:nvGrpSpPr>
          <p:cNvPr id="931" name="Google Shape;931;p61"/>
          <p:cNvGrpSpPr/>
          <p:nvPr/>
        </p:nvGrpSpPr>
        <p:grpSpPr>
          <a:xfrm>
            <a:off x="6641633" y="2836200"/>
            <a:ext cx="4712600" cy="1719600"/>
            <a:chOff x="5209825" y="1441350"/>
            <a:chExt cx="3534450" cy="1289700"/>
          </a:xfrm>
        </p:grpSpPr>
        <p:sp>
          <p:nvSpPr>
            <p:cNvPr id="932" name="Google Shape;932;p61"/>
            <p:cNvSpPr txBox="1"/>
            <p:nvPr/>
          </p:nvSpPr>
          <p:spPr>
            <a:xfrm>
              <a:off x="6620275" y="1441350"/>
              <a:ext cx="2124000" cy="12897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4. Implement</a:t>
              </a:r>
              <a:endParaRPr sz="20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2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1600">
                  <a:solidFill>
                    <a:schemeClr val="dk1"/>
                  </a:solidFill>
                  <a:latin typeface="Trebuchet MS"/>
                  <a:ea typeface="Trebuchet MS"/>
                  <a:cs typeface="Trebuchet MS"/>
                  <a:sym typeface="Trebuchet MS"/>
                </a:rPr>
                <a:t>Take your learnings to market, cascading changes rapidly across your program to maximize our results.</a:t>
              </a:r>
              <a:endParaRPr sz="1600" b="1">
                <a:solidFill>
                  <a:schemeClr val="dk1"/>
                </a:solidFill>
                <a:latin typeface="Trebuchet MS"/>
                <a:ea typeface="Trebuchet MS"/>
                <a:cs typeface="Trebuchet MS"/>
                <a:sym typeface="Trebuchet MS"/>
              </a:endParaRPr>
            </a:p>
            <a:p>
              <a:pPr marL="0" marR="0" lvl="0" indent="0" algn="l" rtl="0">
                <a:spcBef>
                  <a:spcPts val="2133"/>
                </a:spcBef>
                <a:spcAft>
                  <a:spcPts val="2133"/>
                </a:spcAft>
                <a:buNone/>
              </a:pPr>
              <a:endParaRPr sz="1600" b="1">
                <a:solidFill>
                  <a:schemeClr val="dk1"/>
                </a:solidFill>
                <a:latin typeface="Trebuchet MS"/>
                <a:ea typeface="Trebuchet MS"/>
                <a:cs typeface="Trebuchet MS"/>
                <a:sym typeface="Trebuchet MS"/>
              </a:endParaRPr>
            </a:p>
          </p:txBody>
        </p:sp>
        <p:cxnSp>
          <p:nvCxnSpPr>
            <p:cNvPr id="933" name="Google Shape;933;p61"/>
            <p:cNvCxnSpPr/>
            <p:nvPr/>
          </p:nvCxnSpPr>
          <p:spPr>
            <a:xfrm>
              <a:off x="5209825" y="1705200"/>
              <a:ext cx="1286700" cy="0"/>
            </a:xfrm>
            <a:prstGeom prst="straightConnector1">
              <a:avLst/>
            </a:prstGeom>
            <a:noFill/>
            <a:ln w="9525" cap="flat" cmpd="sng">
              <a:solidFill>
                <a:srgbClr val="666666"/>
              </a:solidFill>
              <a:prstDash val="solid"/>
              <a:round/>
              <a:headEnd type="none" w="sm" len="sm"/>
              <a:tailEnd type="oval" w="med" len="med"/>
            </a:ln>
          </p:spPr>
        </p:cxnSp>
      </p:grpSp>
      <p:grpSp>
        <p:nvGrpSpPr>
          <p:cNvPr id="934" name="Google Shape;934;p61"/>
          <p:cNvGrpSpPr/>
          <p:nvPr/>
        </p:nvGrpSpPr>
        <p:grpSpPr>
          <a:xfrm>
            <a:off x="532934" y="4990233"/>
            <a:ext cx="5042417" cy="1719600"/>
            <a:chOff x="399700" y="3056875"/>
            <a:chExt cx="3781813" cy="1289700"/>
          </a:xfrm>
        </p:grpSpPr>
        <p:sp>
          <p:nvSpPr>
            <p:cNvPr id="935" name="Google Shape;935;p61"/>
            <p:cNvSpPr txBox="1"/>
            <p:nvPr/>
          </p:nvSpPr>
          <p:spPr>
            <a:xfrm>
              <a:off x="399700" y="3056875"/>
              <a:ext cx="2365200" cy="1289700"/>
            </a:xfrm>
            <a:prstGeom prst="rect">
              <a:avLst/>
            </a:prstGeom>
            <a:noFill/>
            <a:ln>
              <a:noFill/>
            </a:ln>
          </p:spPr>
          <p:txBody>
            <a:bodyPr spcFirstLastPara="1" wrap="square" lIns="121900" tIns="121900" rIns="121900" bIns="121900" anchor="ctr" anchorCtr="0">
              <a:noAutofit/>
            </a:bodyPr>
            <a:lstStyle/>
            <a:p>
              <a:pPr marL="0" marR="0" lvl="0" indent="0" algn="r" rtl="0">
                <a:spcBef>
                  <a:spcPts val="0"/>
                </a:spcBef>
                <a:spcAft>
                  <a:spcPts val="0"/>
                </a:spcAft>
                <a:buNone/>
              </a:pPr>
              <a:r>
                <a:rPr lang="en-US" sz="2000" b="1">
                  <a:solidFill>
                    <a:schemeClr val="dk1"/>
                  </a:solidFill>
                  <a:latin typeface="Trebuchet MS"/>
                  <a:ea typeface="Trebuchet MS"/>
                  <a:cs typeface="Trebuchet MS"/>
                  <a:sym typeface="Trebuchet MS"/>
                </a:rPr>
                <a:t>2. Test</a:t>
              </a:r>
              <a:endParaRPr sz="2000" b="1">
                <a:solidFill>
                  <a:schemeClr val="dk1"/>
                </a:solidFill>
                <a:latin typeface="Trebuchet MS"/>
                <a:ea typeface="Trebuchet MS"/>
                <a:cs typeface="Trebuchet MS"/>
                <a:sym typeface="Trebuchet MS"/>
              </a:endParaRPr>
            </a:p>
            <a:p>
              <a:pPr marL="0" marR="0" lvl="0" indent="0" algn="r" rtl="0">
                <a:spcBef>
                  <a:spcPts val="0"/>
                </a:spcBef>
                <a:spcAft>
                  <a:spcPts val="0"/>
                </a:spcAft>
                <a:buNone/>
              </a:pPr>
              <a:endParaRPr sz="1200" b="1">
                <a:solidFill>
                  <a:schemeClr val="dk1"/>
                </a:solidFill>
                <a:latin typeface="Trebuchet MS"/>
                <a:ea typeface="Trebuchet MS"/>
                <a:cs typeface="Trebuchet MS"/>
                <a:sym typeface="Trebuchet MS"/>
              </a:endParaRPr>
            </a:p>
            <a:p>
              <a:pPr marL="0" marR="0" lvl="0" indent="0" algn="r" rtl="0">
                <a:spcBef>
                  <a:spcPts val="0"/>
                </a:spcBef>
                <a:spcAft>
                  <a:spcPts val="0"/>
                </a:spcAft>
                <a:buNone/>
              </a:pPr>
              <a:r>
                <a:rPr lang="en-US" sz="1600">
                  <a:solidFill>
                    <a:schemeClr val="dk1"/>
                  </a:solidFill>
                  <a:latin typeface="Trebuchet MS"/>
                  <a:ea typeface="Trebuchet MS"/>
                  <a:cs typeface="Trebuchet MS"/>
                  <a:sym typeface="Trebuchet MS"/>
                </a:rPr>
                <a:t>Devise experiments to test your hypotheses in market, keeping in mind constraints and objectives.</a:t>
              </a:r>
              <a:endParaRPr sz="1600" b="1">
                <a:solidFill>
                  <a:schemeClr val="dk1"/>
                </a:solidFill>
                <a:latin typeface="Trebuchet MS"/>
                <a:ea typeface="Trebuchet MS"/>
                <a:cs typeface="Trebuchet MS"/>
                <a:sym typeface="Trebuchet MS"/>
              </a:endParaRPr>
            </a:p>
            <a:p>
              <a:pPr marL="0" marR="0" lvl="0" indent="0" algn="r" rtl="0">
                <a:spcBef>
                  <a:spcPts val="2133"/>
                </a:spcBef>
                <a:spcAft>
                  <a:spcPts val="2133"/>
                </a:spcAft>
                <a:buNone/>
              </a:pPr>
              <a:endParaRPr sz="1600" b="1">
                <a:solidFill>
                  <a:schemeClr val="dk1"/>
                </a:solidFill>
                <a:latin typeface="Trebuchet MS"/>
                <a:ea typeface="Trebuchet MS"/>
                <a:cs typeface="Trebuchet MS"/>
                <a:sym typeface="Trebuchet MS"/>
              </a:endParaRPr>
            </a:p>
          </p:txBody>
        </p:sp>
        <p:cxnSp>
          <p:nvCxnSpPr>
            <p:cNvPr id="936" name="Google Shape;936;p61"/>
            <p:cNvCxnSpPr/>
            <p:nvPr/>
          </p:nvCxnSpPr>
          <p:spPr>
            <a:xfrm rot="10800000">
              <a:off x="2870513" y="3489425"/>
              <a:ext cx="1311000" cy="0"/>
            </a:xfrm>
            <a:prstGeom prst="straightConnector1">
              <a:avLst/>
            </a:prstGeom>
            <a:noFill/>
            <a:ln w="9525" cap="flat" cmpd="sng">
              <a:solidFill>
                <a:srgbClr val="666666"/>
              </a:solidFill>
              <a:prstDash val="solid"/>
              <a:round/>
              <a:headEnd type="none" w="sm" len="sm"/>
              <a:tailEnd type="oval" w="med" len="med"/>
            </a:ln>
          </p:spPr>
        </p:cxnSp>
      </p:grpSp>
      <p:grpSp>
        <p:nvGrpSpPr>
          <p:cNvPr id="937" name="Google Shape;937;p61"/>
          <p:cNvGrpSpPr/>
          <p:nvPr/>
        </p:nvGrpSpPr>
        <p:grpSpPr>
          <a:xfrm>
            <a:off x="3584992" y="1890427"/>
            <a:ext cx="5024696" cy="5032545"/>
            <a:chOff x="2675581" y="676587"/>
            <a:chExt cx="3793942" cy="3790328"/>
          </a:xfrm>
        </p:grpSpPr>
        <p:sp>
          <p:nvSpPr>
            <p:cNvPr id="938" name="Google Shape;938;p61"/>
            <p:cNvSpPr/>
            <p:nvPr/>
          </p:nvSpPr>
          <p:spPr>
            <a:xfrm rot="-7199815">
              <a:off x="3183352" y="1184485"/>
              <a:ext cx="2774659" cy="2774659"/>
            </a:xfrm>
            <a:prstGeom prst="blockArc">
              <a:avLst>
                <a:gd name="adj1" fmla="val 12622480"/>
                <a:gd name="adj2" fmla="val 18176457"/>
                <a:gd name="adj3" fmla="val 20786"/>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39" name="Google Shape;939;p61"/>
            <p:cNvSpPr/>
            <p:nvPr/>
          </p:nvSpPr>
          <p:spPr>
            <a:xfrm rot="-1799815">
              <a:off x="3183352" y="1184357"/>
              <a:ext cx="2774659" cy="2774659"/>
            </a:xfrm>
            <a:prstGeom prst="blockArc">
              <a:avLst>
                <a:gd name="adj1" fmla="val 12622480"/>
                <a:gd name="adj2" fmla="val 18176457"/>
                <a:gd name="adj3" fmla="val 20786"/>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40" name="Google Shape;940;p61"/>
            <p:cNvSpPr/>
            <p:nvPr/>
          </p:nvSpPr>
          <p:spPr>
            <a:xfrm rot="3600185">
              <a:off x="3187094" y="1184439"/>
              <a:ext cx="2774659" cy="2774659"/>
            </a:xfrm>
            <a:prstGeom prst="blockArc">
              <a:avLst>
                <a:gd name="adj1" fmla="val 12564381"/>
                <a:gd name="adj2" fmla="val 18346131"/>
                <a:gd name="adj3" fmla="val 20844"/>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41" name="Google Shape;941;p61"/>
            <p:cNvSpPr/>
            <p:nvPr/>
          </p:nvSpPr>
          <p:spPr>
            <a:xfrm rot="9000185">
              <a:off x="3185977" y="1184485"/>
              <a:ext cx="2774659" cy="2774659"/>
            </a:xfrm>
            <a:prstGeom prst="blockArc">
              <a:avLst>
                <a:gd name="adj1" fmla="val 12622480"/>
                <a:gd name="adj2" fmla="val 18081133"/>
                <a:gd name="adj3" fmla="val 20809"/>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grpSp>
          <p:nvGrpSpPr>
            <p:cNvPr id="942" name="Google Shape;942;p61"/>
            <p:cNvGrpSpPr/>
            <p:nvPr/>
          </p:nvGrpSpPr>
          <p:grpSpPr>
            <a:xfrm rot="5400000">
              <a:off x="5379664" y="2278951"/>
              <a:ext cx="585000" cy="585471"/>
              <a:chOff x="1967628" y="812211"/>
              <a:chExt cx="588000" cy="588000"/>
            </a:xfrm>
          </p:grpSpPr>
          <p:sp>
            <p:nvSpPr>
              <p:cNvPr id="943" name="Google Shape;943;p61"/>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745"/>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44" name="Google Shape;944;p61"/>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grpSp>
        <p:grpSp>
          <p:nvGrpSpPr>
            <p:cNvPr id="945" name="Google Shape;945;p61"/>
            <p:cNvGrpSpPr/>
            <p:nvPr/>
          </p:nvGrpSpPr>
          <p:grpSpPr>
            <a:xfrm rot="10800000">
              <a:off x="4280710" y="3378530"/>
              <a:ext cx="585000" cy="585471"/>
              <a:chOff x="1967628" y="812211"/>
              <a:chExt cx="588000" cy="588000"/>
            </a:xfrm>
          </p:grpSpPr>
          <p:sp>
            <p:nvSpPr>
              <p:cNvPr id="946" name="Google Shape;946;p61"/>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745"/>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47" name="Google Shape;947;p61"/>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grpSp>
        <p:grpSp>
          <p:nvGrpSpPr>
            <p:cNvPr id="948" name="Google Shape;948;p61"/>
            <p:cNvGrpSpPr/>
            <p:nvPr/>
          </p:nvGrpSpPr>
          <p:grpSpPr>
            <a:xfrm rot="-5400000">
              <a:off x="3179922" y="2281479"/>
              <a:ext cx="585000" cy="585471"/>
              <a:chOff x="1967628" y="812211"/>
              <a:chExt cx="588000" cy="588000"/>
            </a:xfrm>
          </p:grpSpPr>
          <p:sp>
            <p:nvSpPr>
              <p:cNvPr id="949" name="Google Shape;949;p61"/>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745"/>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50" name="Google Shape;950;p61"/>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grpSp>
        <p:sp>
          <p:nvSpPr>
            <p:cNvPr id="951" name="Google Shape;951;p61"/>
            <p:cNvSpPr txBox="1"/>
            <p:nvPr/>
          </p:nvSpPr>
          <p:spPr>
            <a:xfrm rot="-3252596">
              <a:off x="3054941" y="1788721"/>
              <a:ext cx="1187551" cy="266580"/>
            </a:xfrm>
            <a:prstGeom prst="rect">
              <a:avLst/>
            </a:prstGeom>
            <a:solidFill>
              <a:schemeClr val="accent5"/>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600" b="1">
                  <a:solidFill>
                    <a:srgbClr val="FFFFFF"/>
                  </a:solidFill>
                  <a:latin typeface="Montserrat"/>
                  <a:ea typeface="Montserrat"/>
                  <a:cs typeface="Montserrat"/>
                  <a:sym typeface="Montserrat"/>
                </a:rPr>
                <a:t>Hypothesis</a:t>
              </a:r>
              <a:endParaRPr sz="1600" b="1">
                <a:solidFill>
                  <a:srgbClr val="FFFFFF"/>
                </a:solidFill>
                <a:latin typeface="Montserrat"/>
                <a:ea typeface="Montserrat"/>
                <a:cs typeface="Montserrat"/>
                <a:sym typeface="Montserrat"/>
              </a:endParaRPr>
            </a:p>
          </p:txBody>
        </p:sp>
        <p:sp>
          <p:nvSpPr>
            <p:cNvPr id="952" name="Google Shape;952;p61"/>
            <p:cNvSpPr txBox="1"/>
            <p:nvPr/>
          </p:nvSpPr>
          <p:spPr>
            <a:xfrm rot="2199585">
              <a:off x="3580197" y="3219562"/>
              <a:ext cx="703445" cy="266400"/>
            </a:xfrm>
            <a:prstGeom prst="rect">
              <a:avLst/>
            </a:prstGeom>
            <a:solidFill>
              <a:schemeClr val="accent5"/>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600" b="1">
                  <a:solidFill>
                    <a:srgbClr val="FFFFFF"/>
                  </a:solidFill>
                  <a:latin typeface="Montserrat"/>
                  <a:ea typeface="Montserrat"/>
                  <a:cs typeface="Montserrat"/>
                  <a:sym typeface="Montserrat"/>
                </a:rPr>
                <a:t>Test</a:t>
              </a:r>
              <a:endParaRPr sz="1600" b="1">
                <a:solidFill>
                  <a:srgbClr val="FFFFFF"/>
                </a:solidFill>
                <a:latin typeface="Montserrat"/>
                <a:ea typeface="Montserrat"/>
                <a:cs typeface="Montserrat"/>
                <a:sym typeface="Montserrat"/>
              </a:endParaRPr>
            </a:p>
          </p:txBody>
        </p:sp>
        <p:sp>
          <p:nvSpPr>
            <p:cNvPr id="953" name="Google Shape;953;p61"/>
            <p:cNvSpPr txBox="1"/>
            <p:nvPr/>
          </p:nvSpPr>
          <p:spPr>
            <a:xfrm rot="-3465356">
              <a:off x="4844404" y="2932872"/>
              <a:ext cx="1114470" cy="266611"/>
            </a:xfrm>
            <a:prstGeom prst="rect">
              <a:avLst/>
            </a:prstGeom>
            <a:solidFill>
              <a:schemeClr val="accent5"/>
            </a:solid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600" b="1">
                  <a:solidFill>
                    <a:srgbClr val="FFFFFF"/>
                  </a:solidFill>
                  <a:latin typeface="Montserrat"/>
                  <a:ea typeface="Montserrat"/>
                  <a:cs typeface="Montserrat"/>
                  <a:sym typeface="Montserrat"/>
                </a:rPr>
                <a:t>Analyze</a:t>
              </a:r>
              <a:endParaRPr sz="1600" b="1">
                <a:solidFill>
                  <a:srgbClr val="FFFFFF"/>
                </a:solidFill>
                <a:latin typeface="Montserrat"/>
                <a:ea typeface="Montserrat"/>
                <a:cs typeface="Montserrat"/>
                <a:sym typeface="Montserrat"/>
              </a:endParaRPr>
            </a:p>
          </p:txBody>
        </p:sp>
        <p:grpSp>
          <p:nvGrpSpPr>
            <p:cNvPr id="954" name="Google Shape;954;p61"/>
            <p:cNvGrpSpPr/>
            <p:nvPr/>
          </p:nvGrpSpPr>
          <p:grpSpPr>
            <a:xfrm>
              <a:off x="4261689" y="1180926"/>
              <a:ext cx="585000" cy="585529"/>
              <a:chOff x="1967628" y="812211"/>
              <a:chExt cx="588000" cy="588000"/>
            </a:xfrm>
          </p:grpSpPr>
          <p:sp>
            <p:nvSpPr>
              <p:cNvPr id="955" name="Google Shape;955;p61"/>
              <p:cNvSpPr/>
              <p:nvPr/>
            </p:nvSpPr>
            <p:spPr>
              <a:xfrm rot="39023">
                <a:off x="1970909" y="815492"/>
                <a:ext cx="581437" cy="581437"/>
              </a:xfrm>
              <a:prstGeom prst="pie">
                <a:avLst>
                  <a:gd name="adj1" fmla="val 6190354"/>
                  <a:gd name="adj2" fmla="val 14996165"/>
                </a:avLst>
              </a:prstGeom>
              <a:solidFill>
                <a:schemeClr val="accent5"/>
              </a:solidFill>
              <a:ln>
                <a:noFill/>
              </a:ln>
              <a:effectLst>
                <a:outerShdw blurRad="142875" algn="bl" rotWithShape="0">
                  <a:srgbClr val="000000">
                    <a:alpha val="42745"/>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956" name="Google Shape;956;p61"/>
              <p:cNvSpPr/>
              <p:nvPr/>
            </p:nvSpPr>
            <p:spPr>
              <a:xfrm rot="10800000">
                <a:off x="1970875" y="815525"/>
                <a:ext cx="581400" cy="581400"/>
              </a:xfrm>
              <a:prstGeom prst="pie">
                <a:avLst>
                  <a:gd name="adj1" fmla="val 4028252"/>
                  <a:gd name="adj2" fmla="val 17183677"/>
                </a:avLst>
              </a:pr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grpSp>
        <p:sp>
          <p:nvSpPr>
            <p:cNvPr id="957" name="Google Shape;957;p61"/>
            <p:cNvSpPr txBox="1"/>
            <p:nvPr/>
          </p:nvSpPr>
          <p:spPr>
            <a:xfrm rot="2482507">
              <a:off x="4401886" y="1539156"/>
              <a:ext cx="1623938" cy="266502"/>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US" sz="1600" b="1">
                  <a:solidFill>
                    <a:srgbClr val="FFFFFF"/>
                  </a:solidFill>
                  <a:latin typeface="Montserrat"/>
                  <a:ea typeface="Montserrat"/>
                  <a:cs typeface="Montserrat"/>
                  <a:sym typeface="Montserrat"/>
                </a:rPr>
                <a:t>Implement</a:t>
              </a:r>
              <a:endParaRPr sz="1600" b="1">
                <a:solidFill>
                  <a:srgbClr val="FFFFFF"/>
                </a:solidFill>
                <a:latin typeface="Montserrat"/>
                <a:ea typeface="Montserrat"/>
                <a:cs typeface="Montserrat"/>
                <a:sym typeface="Montserrat"/>
              </a:endParaRPr>
            </a:p>
          </p:txBody>
        </p:sp>
      </p:grpSp>
      <p:sp>
        <p:nvSpPr>
          <p:cNvPr id="958" name="Google Shape;958;p61"/>
          <p:cNvSpPr txBox="1"/>
          <p:nvPr/>
        </p:nvSpPr>
        <p:spPr>
          <a:xfrm>
            <a:off x="291475" y="1304025"/>
            <a:ext cx="8895600" cy="5841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2400" b="1">
                <a:latin typeface="Trebuchet MS"/>
                <a:ea typeface="Trebuchet MS"/>
                <a:cs typeface="Trebuchet MS"/>
                <a:sym typeface="Trebuchet MS"/>
              </a:rPr>
              <a:t>Learn and iterate quickly -- maximizing returns on optimizations over time.</a:t>
            </a:r>
            <a:endParaRPr sz="2400" b="1">
              <a:latin typeface="Trebuchet MS"/>
              <a:ea typeface="Trebuchet MS"/>
              <a:cs typeface="Trebuchet MS"/>
              <a:sym typeface="Trebuchet MS"/>
            </a:endParaRPr>
          </a:p>
        </p:txBody>
      </p:sp>
      <p:sp>
        <p:nvSpPr>
          <p:cNvPr id="959" name="Google Shape;959;p61"/>
          <p:cNvSpPr txBox="1"/>
          <p:nvPr/>
        </p:nvSpPr>
        <p:spPr>
          <a:xfrm>
            <a:off x="550233" y="332033"/>
            <a:ext cx="6565600" cy="67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US" sz="3200" b="1">
                <a:solidFill>
                  <a:schemeClr val="dk1"/>
                </a:solidFill>
                <a:latin typeface="Trebuchet MS"/>
                <a:ea typeface="Trebuchet MS"/>
                <a:cs typeface="Trebuchet MS"/>
                <a:sym typeface="Trebuchet MS"/>
              </a:rPr>
              <a:t>Learning Agenda</a:t>
            </a:r>
            <a:endParaRPr sz="3200" b="1">
              <a:solidFill>
                <a:schemeClr val="dk1"/>
              </a:solidFill>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Measurement</a:t>
            </a:r>
            <a:endParaRPr/>
          </a:p>
        </p:txBody>
      </p:sp>
      <p:pic>
        <p:nvPicPr>
          <p:cNvPr id="469" name="Google Shape;469;p43" descr="Bar chart"/>
          <p:cNvPicPr preferRelativeResize="0"/>
          <p:nvPr/>
        </p:nvPicPr>
        <p:blipFill rotWithShape="1">
          <a:blip r:embed="rId3">
            <a:alphaModFix/>
          </a:blip>
          <a:srcRect/>
          <a:stretch/>
        </p:blipFill>
        <p:spPr>
          <a:xfrm>
            <a:off x="817474" y="2159331"/>
            <a:ext cx="2915973" cy="2915973"/>
          </a:xfrm>
          <a:prstGeom prst="rect">
            <a:avLst/>
          </a:prstGeom>
          <a:noFill/>
          <a:ln>
            <a:noFill/>
          </a:ln>
        </p:spPr>
      </p:pic>
      <p:sp>
        <p:nvSpPr>
          <p:cNvPr id="470" name="Google Shape;470;p43"/>
          <p:cNvSpPr txBox="1">
            <a:spLocks noGrp="1"/>
          </p:cNvSpPr>
          <p:nvPr>
            <p:ph type="body" idx="1"/>
          </p:nvPr>
        </p:nvSpPr>
        <p:spPr>
          <a:xfrm>
            <a:off x="4063160" y="1490597"/>
            <a:ext cx="5729761" cy="455076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Char char="►"/>
            </a:pPr>
            <a:r>
              <a:rPr lang="en-US" sz="2400" dirty="0"/>
              <a:t>Method of assigning credit to a particular marketing touchpoint</a:t>
            </a:r>
            <a:endParaRPr dirty="0"/>
          </a:p>
          <a:p>
            <a:pPr marL="342900" lvl="0" indent="-342900" algn="l" rtl="0">
              <a:spcBef>
                <a:spcPts val="1000"/>
              </a:spcBef>
              <a:spcAft>
                <a:spcPts val="0"/>
              </a:spcAft>
              <a:buSzPts val="1920"/>
              <a:buChar char="►"/>
            </a:pPr>
            <a:r>
              <a:rPr lang="en-US" sz="2400" dirty="0"/>
              <a:t>Allows us to measure how spend in one channel drives revenue in another</a:t>
            </a:r>
            <a:endParaRPr dirty="0"/>
          </a:p>
          <a:p>
            <a:pPr marL="342900" lvl="0" indent="-342900" algn="l" rtl="0">
              <a:spcBef>
                <a:spcPts val="1000"/>
              </a:spcBef>
              <a:spcAft>
                <a:spcPts val="0"/>
              </a:spcAft>
              <a:buSzPts val="1920"/>
              <a:buChar char="►"/>
            </a:pPr>
            <a:r>
              <a:rPr lang="en-US" sz="2400" dirty="0"/>
              <a:t>There is no one method</a:t>
            </a:r>
            <a:endParaRPr dirty="0"/>
          </a:p>
          <a:p>
            <a:pPr marL="342900" lvl="0" indent="-342900" algn="l" rtl="0">
              <a:spcBef>
                <a:spcPts val="1000"/>
              </a:spcBef>
              <a:spcAft>
                <a:spcPts val="0"/>
              </a:spcAft>
              <a:buSzPts val="1920"/>
              <a:buChar char="►"/>
            </a:pPr>
            <a:r>
              <a:rPr lang="en-US" sz="2400" dirty="0"/>
              <a:t>Actionability is key</a:t>
            </a:r>
            <a:endParaRPr dirty="0"/>
          </a:p>
          <a:p>
            <a:pPr marL="342900" lvl="0" indent="-342900" algn="l" rtl="0">
              <a:spcBef>
                <a:spcPts val="1000"/>
              </a:spcBef>
              <a:spcAft>
                <a:spcPts val="0"/>
              </a:spcAft>
              <a:buSzPts val="1920"/>
              <a:buChar char="►"/>
            </a:pPr>
            <a:r>
              <a:rPr lang="en-US" sz="2400" dirty="0"/>
              <a:t>Remember – it’s a single organization</a:t>
            </a:r>
            <a:endParaRPr dirty="0"/>
          </a:p>
          <a:p>
            <a:pPr marL="342900" lvl="0" indent="-342900" algn="l" rtl="0">
              <a:spcBef>
                <a:spcPts val="1000"/>
              </a:spcBef>
              <a:spcAft>
                <a:spcPts val="0"/>
              </a:spcAft>
              <a:buSzPts val="1920"/>
              <a:buChar char="►"/>
            </a:pPr>
            <a:r>
              <a:rPr lang="en-US" sz="2400" dirty="0"/>
              <a:t>If you can’t measure it, you can’t manage it</a:t>
            </a:r>
            <a:endParaRPr dirty="0"/>
          </a:p>
        </p:txBody>
      </p:sp>
      <p:sp>
        <p:nvSpPr>
          <p:cNvPr id="471" name="Google Shape;471;p43"/>
          <p:cNvSpPr txBox="1"/>
          <p:nvPr/>
        </p:nvSpPr>
        <p:spPr>
          <a:xfrm>
            <a:off x="2399079" y="3835400"/>
            <a:ext cx="8093075" cy="3022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900"/>
              <a:buFont typeface="Trebuchet MS"/>
              <a:buNone/>
            </a:pPr>
            <a:endParaRPr sz="3900">
              <a:solidFill>
                <a:schemeClr val="accent1"/>
              </a:solidFill>
              <a:latin typeface="Trebuchet MS"/>
              <a:ea typeface="Trebuchet MS"/>
              <a:cs typeface="Trebuchet MS"/>
              <a:sym typeface="Trebuchet MS"/>
            </a:endParaRPr>
          </a:p>
        </p:txBody>
      </p:sp>
    </p:spTree>
    <p:extLst>
      <p:ext uri="{BB962C8B-B14F-4D97-AF65-F5344CB8AC3E}">
        <p14:creationId xmlns:p14="http://schemas.microsoft.com/office/powerpoint/2010/main" val="2701461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grpSp>
        <p:nvGrpSpPr>
          <p:cNvPr id="839" name="Google Shape;839;p53"/>
          <p:cNvGrpSpPr/>
          <p:nvPr/>
        </p:nvGrpSpPr>
        <p:grpSpPr>
          <a:xfrm>
            <a:off x="0" y="-8467"/>
            <a:ext cx="12192000" cy="6866467"/>
            <a:chOff x="0" y="-8467"/>
            <a:chExt cx="12192000" cy="6866467"/>
          </a:xfrm>
        </p:grpSpPr>
        <p:cxnSp>
          <p:nvCxnSpPr>
            <p:cNvPr id="840" name="Google Shape;840;p5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41" name="Google Shape;841;p5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42" name="Google Shape;842;p5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843" name="Google Shape;843;p5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844" name="Google Shape;844;p5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846" name="Google Shape;846;p5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847" name="Google Shape;847;p5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848" name="Google Shape;848;p5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5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51" name="Google Shape;851;p53"/>
          <p:cNvSpPr txBox="1"/>
          <p:nvPr/>
        </p:nvSpPr>
        <p:spPr>
          <a:xfrm>
            <a:off x="364966" y="1378252"/>
            <a:ext cx="3620011" cy="40930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600"/>
              </a:spcAft>
              <a:buNone/>
            </a:pPr>
            <a:r>
              <a:rPr lang="en-US" sz="4400" b="1" dirty="0">
                <a:solidFill>
                  <a:schemeClr val="accent1"/>
                </a:solidFill>
                <a:latin typeface="Trebuchet MS"/>
                <a:sym typeface="Trebuchet MS"/>
              </a:rPr>
              <a:t>Integrated program metrics</a:t>
            </a:r>
            <a:endParaRPr dirty="0"/>
          </a:p>
        </p:txBody>
      </p:sp>
      <p:grpSp>
        <p:nvGrpSpPr>
          <p:cNvPr id="852" name="Google Shape;852;p53"/>
          <p:cNvGrpSpPr/>
          <p:nvPr/>
        </p:nvGrpSpPr>
        <p:grpSpPr>
          <a:xfrm>
            <a:off x="1329267" y="-8467"/>
            <a:ext cx="4766733" cy="6866467"/>
            <a:chOff x="7425267" y="-8467"/>
            <a:chExt cx="4766733" cy="6866467"/>
          </a:xfrm>
        </p:grpSpPr>
        <p:cxnSp>
          <p:nvCxnSpPr>
            <p:cNvPr id="853" name="Google Shape;853;p53"/>
            <p:cNvCxnSpPr/>
            <p:nvPr/>
          </p:nvCxnSpPr>
          <p:spPr>
            <a:xfrm>
              <a:off x="9371012" y="0"/>
              <a:ext cx="1219200" cy="6858000"/>
            </a:xfrm>
            <a:prstGeom prst="straightConnector1">
              <a:avLst/>
            </a:prstGeom>
            <a:noFill/>
            <a:ln w="9525" cap="flat" cmpd="sng">
              <a:solidFill>
                <a:srgbClr val="BFBFBF">
                  <a:alpha val="74901"/>
                </a:srgbClr>
              </a:solidFill>
              <a:prstDash val="solid"/>
              <a:round/>
              <a:headEnd type="none" w="sm" len="sm"/>
              <a:tailEnd type="none" w="sm" len="sm"/>
            </a:ln>
          </p:spPr>
        </p:cxnSp>
        <p:cxnSp>
          <p:nvCxnSpPr>
            <p:cNvPr id="854" name="Google Shape;854;p53"/>
            <p:cNvCxnSpPr/>
            <p:nvPr/>
          </p:nvCxnSpPr>
          <p:spPr>
            <a:xfrm flipH="1">
              <a:off x="7425267" y="3681413"/>
              <a:ext cx="4763558" cy="3176587"/>
            </a:xfrm>
            <a:prstGeom prst="straightConnector1">
              <a:avLst/>
            </a:prstGeom>
            <a:noFill/>
            <a:ln w="9525" cap="flat" cmpd="sng">
              <a:solidFill>
                <a:srgbClr val="BFBFBF">
                  <a:alpha val="80000"/>
                </a:srgbClr>
              </a:solidFill>
              <a:prstDash val="solid"/>
              <a:round/>
              <a:headEnd type="none" w="sm" len="sm"/>
              <a:tailEnd type="none" w="sm" len="sm"/>
            </a:ln>
          </p:spPr>
        </p:cxnSp>
        <p:sp>
          <p:nvSpPr>
            <p:cNvPr id="855" name="Google Shape;855;p5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856" name="Google Shape;856;p5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857" name="Google Shape;857;p5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859" name="Google Shape;859;p5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860" name="Google Shape;860;p5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861" name="Google Shape;861;p5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53"/>
          <p:cNvSpPr/>
          <p:nvPr/>
        </p:nvSpPr>
        <p:spPr>
          <a:xfrm>
            <a:off x="5977719" y="0"/>
            <a:ext cx="6214281"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863" name="Google Shape;863;p53"/>
          <p:cNvGrpSpPr/>
          <p:nvPr/>
        </p:nvGrpSpPr>
        <p:grpSpPr>
          <a:xfrm>
            <a:off x="4916553" y="1023253"/>
            <a:ext cx="6628804" cy="4822200"/>
            <a:chOff x="0" y="78690"/>
            <a:chExt cx="6628804" cy="4822200"/>
          </a:xfrm>
        </p:grpSpPr>
        <p:sp>
          <p:nvSpPr>
            <p:cNvPr id="864" name="Google Shape;864;p53"/>
            <p:cNvSpPr/>
            <p:nvPr/>
          </p:nvSpPr>
          <p:spPr>
            <a:xfrm>
              <a:off x="0" y="78690"/>
              <a:ext cx="6628804" cy="1140750"/>
            </a:xfrm>
            <a:prstGeom prst="roundRect">
              <a:avLst>
                <a:gd name="adj" fmla="val 16667"/>
              </a:avLst>
            </a:prstGeom>
            <a:gradFill>
              <a:gsLst>
                <a:gs pos="0">
                  <a:srgbClr val="61A540"/>
                </a:gs>
                <a:gs pos="78000">
                  <a:srgbClr val="4A911B"/>
                </a:gs>
                <a:gs pos="100000">
                  <a:srgbClr val="4A911B"/>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3"/>
            <p:cNvSpPr txBox="1"/>
            <p:nvPr/>
          </p:nvSpPr>
          <p:spPr>
            <a:xfrm>
              <a:off x="55687" y="13437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dirty="0">
                  <a:solidFill>
                    <a:schemeClr val="lt1"/>
                  </a:solidFill>
                  <a:latin typeface="Trebuchet MS"/>
                  <a:sym typeface="Trebuchet MS"/>
                </a:rPr>
                <a:t>Returns: source &amp; channel</a:t>
              </a:r>
              <a:endParaRPr dirty="0"/>
            </a:p>
          </p:txBody>
        </p:sp>
        <p:sp>
          <p:nvSpPr>
            <p:cNvPr id="866" name="Google Shape;866;p53"/>
            <p:cNvSpPr/>
            <p:nvPr/>
          </p:nvSpPr>
          <p:spPr>
            <a:xfrm>
              <a:off x="0" y="1305840"/>
              <a:ext cx="6628804" cy="1140750"/>
            </a:xfrm>
            <a:prstGeom prst="roundRect">
              <a:avLst>
                <a:gd name="adj" fmla="val 16667"/>
              </a:avLst>
            </a:prstGeom>
            <a:gradFill>
              <a:gsLst>
                <a:gs pos="0">
                  <a:srgbClr val="8CBB41"/>
                </a:gs>
                <a:gs pos="78000">
                  <a:srgbClr val="78A61B"/>
                </a:gs>
                <a:gs pos="100000">
                  <a:srgbClr val="78A61B"/>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3"/>
            <p:cNvSpPr txBox="1"/>
            <p:nvPr/>
          </p:nvSpPr>
          <p:spPr>
            <a:xfrm>
              <a:off x="55687" y="136152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dirty="0">
                  <a:solidFill>
                    <a:schemeClr val="lt1"/>
                  </a:solidFill>
                  <a:latin typeface="Trebuchet MS"/>
                  <a:ea typeface="Trebuchet MS"/>
                  <a:cs typeface="Trebuchet MS"/>
                  <a:sym typeface="Trebuchet MS"/>
                </a:rPr>
                <a:t>Channel: gifts &amp; donors</a:t>
              </a:r>
              <a:endParaRPr dirty="0"/>
            </a:p>
          </p:txBody>
        </p:sp>
        <p:sp>
          <p:nvSpPr>
            <p:cNvPr id="868" name="Google Shape;868;p53"/>
            <p:cNvSpPr/>
            <p:nvPr/>
          </p:nvSpPr>
          <p:spPr>
            <a:xfrm>
              <a:off x="0" y="2532990"/>
              <a:ext cx="6628804" cy="1140750"/>
            </a:xfrm>
            <a:prstGeom prst="roundRect">
              <a:avLst>
                <a:gd name="adj" fmla="val 16667"/>
              </a:avLst>
            </a:prstGeom>
            <a:gradFill>
              <a:gsLst>
                <a:gs pos="0">
                  <a:srgbClr val="C9D23E"/>
                </a:gs>
                <a:gs pos="78000">
                  <a:srgbClr val="B4BD18"/>
                </a:gs>
                <a:gs pos="100000">
                  <a:srgbClr val="B4BD18"/>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3"/>
            <p:cNvSpPr txBox="1"/>
            <p:nvPr/>
          </p:nvSpPr>
          <p:spPr>
            <a:xfrm>
              <a:off x="55687" y="258867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dirty="0">
                  <a:solidFill>
                    <a:schemeClr val="lt1"/>
                  </a:solidFill>
                  <a:latin typeface="Trebuchet MS"/>
                  <a:sym typeface="Trebuchet MS"/>
                </a:rPr>
                <a:t>Loyalty: value &amp; upgrading </a:t>
              </a:r>
              <a:endParaRPr dirty="0"/>
            </a:p>
          </p:txBody>
        </p:sp>
        <p:sp>
          <p:nvSpPr>
            <p:cNvPr id="870" name="Google Shape;870;p53"/>
            <p:cNvSpPr/>
            <p:nvPr/>
          </p:nvSpPr>
          <p:spPr>
            <a:xfrm>
              <a:off x="0" y="3760140"/>
              <a:ext cx="6628804" cy="1140750"/>
            </a:xfrm>
            <a:prstGeom prst="roundRect">
              <a:avLst>
                <a:gd name="adj" fmla="val 16667"/>
              </a:avLst>
            </a:prstGeom>
            <a:gradFill>
              <a:gsLst>
                <a:gs pos="0">
                  <a:srgbClr val="E8BC3E"/>
                </a:gs>
                <a:gs pos="78000">
                  <a:srgbClr val="D2A817"/>
                </a:gs>
                <a:gs pos="100000">
                  <a:srgbClr val="D2A817"/>
                </a:gs>
              </a:gsLst>
              <a:lin ang="5400000" scaled="0"/>
            </a:gradFill>
            <a:ln>
              <a:noFill/>
            </a:ln>
            <a:effectLst>
              <a:outerShdw blurRad="38100" dist="254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3"/>
            <p:cNvSpPr txBox="1"/>
            <p:nvPr/>
          </p:nvSpPr>
          <p:spPr>
            <a:xfrm>
              <a:off x="55687" y="3815827"/>
              <a:ext cx="6517430" cy="1029376"/>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Clr>
                  <a:schemeClr val="lt1"/>
                </a:buClr>
                <a:buSzPts val="3000"/>
                <a:buFont typeface="Trebuchet MS"/>
                <a:buNone/>
              </a:pPr>
              <a:r>
                <a:rPr lang="en-US" sz="3000" dirty="0">
                  <a:solidFill>
                    <a:schemeClr val="lt1"/>
                  </a:solidFill>
                  <a:latin typeface="Trebuchet MS"/>
                  <a:ea typeface="Trebuchet MS"/>
                  <a:cs typeface="Trebuchet MS"/>
                  <a:sym typeface="Trebuchet MS"/>
                </a:rPr>
                <a:t>Cohort: conversion &amp; ROI</a:t>
              </a:r>
              <a:endParaRPr dirty="0"/>
            </a:p>
          </p:txBody>
        </p:sp>
      </p:grpSp>
    </p:spTree>
    <p:extLst>
      <p:ext uri="{BB962C8B-B14F-4D97-AF65-F5344CB8AC3E}">
        <p14:creationId xmlns:p14="http://schemas.microsoft.com/office/powerpoint/2010/main" val="3463514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8" name="Picture 7">
            <a:extLst>
              <a:ext uri="{FF2B5EF4-FFF2-40B4-BE49-F238E27FC236}">
                <a16:creationId xmlns:a16="http://schemas.microsoft.com/office/drawing/2014/main" id="{823AED12-1FBE-4449-A316-0A021EC2BEC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350" y="1147763"/>
            <a:ext cx="8143875" cy="4562474"/>
          </a:xfrm>
          <a:prstGeom prst="rect">
            <a:avLst/>
          </a:prstGeom>
          <a:noFill/>
          <a:ln>
            <a:noFill/>
          </a:ln>
        </p:spPr>
      </p:pic>
    </p:spTree>
    <p:extLst>
      <p:ext uri="{BB962C8B-B14F-4D97-AF65-F5344CB8AC3E}">
        <p14:creationId xmlns:p14="http://schemas.microsoft.com/office/powerpoint/2010/main" val="3818955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7"/>
        <p:cNvGrpSpPr/>
        <p:nvPr/>
      </p:nvGrpSpPr>
      <p:grpSpPr>
        <a:xfrm>
          <a:off x="0" y="0"/>
          <a:ext cx="0" cy="0"/>
          <a:chOff x="0" y="0"/>
          <a:chExt cx="0" cy="0"/>
        </a:xfrm>
      </p:grpSpPr>
      <p:sp>
        <p:nvSpPr>
          <p:cNvPr id="248" name="Google Shape;248;p3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49" name="Google Shape;249;p3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cxnSp>
        <p:nvCxnSpPr>
          <p:cNvPr id="250" name="Google Shape;250;p31"/>
          <p:cNvCxnSpPr/>
          <p:nvPr/>
        </p:nvCxnSpPr>
        <p:spPr>
          <a:xfrm>
            <a:off x="3953376"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51" name="Google Shape;251;p31"/>
          <p:cNvCxnSpPr/>
          <p:nvPr/>
        </p:nvCxnSpPr>
        <p:spPr>
          <a:xfrm flipH="1">
            <a:off x="2133042" y="3681413"/>
            <a:ext cx="4763558" cy="3176587"/>
          </a:xfrm>
          <a:prstGeom prst="straightConnector1">
            <a:avLst/>
          </a:prstGeom>
          <a:noFill/>
          <a:ln w="9525" cap="flat" cmpd="sng">
            <a:solidFill>
              <a:srgbClr val="FEFEFE">
                <a:alpha val="80000"/>
              </a:srgbClr>
            </a:solidFill>
            <a:prstDash val="solid"/>
            <a:round/>
            <a:headEnd type="none" w="sm" len="sm"/>
            <a:tailEnd type="none" w="sm" len="sm"/>
          </a:ln>
        </p:spPr>
      </p:cxnSp>
      <p:sp>
        <p:nvSpPr>
          <p:cNvPr id="252" name="Google Shape;252;p31"/>
          <p:cNvSpPr/>
          <p:nvPr/>
        </p:nvSpPr>
        <p:spPr>
          <a:xfrm>
            <a:off x="3324631"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53" name="Google Shape;253;p31"/>
          <p:cNvSpPr/>
          <p:nvPr/>
        </p:nvSpPr>
        <p:spPr>
          <a:xfrm>
            <a:off x="3746597"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54" name="Google Shape;254;p31"/>
          <p:cNvSpPr/>
          <p:nvPr/>
        </p:nvSpPr>
        <p:spPr>
          <a:xfrm>
            <a:off x="3075488"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3477655"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56" name="Google Shape;256;p31"/>
          <p:cNvSpPr/>
          <p:nvPr/>
        </p:nvSpPr>
        <p:spPr>
          <a:xfrm>
            <a:off x="4514821"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1"/>
          <p:cNvSpPr txBox="1">
            <a:spLocks noGrp="1"/>
          </p:cNvSpPr>
          <p:nvPr>
            <p:ph type="title"/>
          </p:nvPr>
        </p:nvSpPr>
        <p:spPr>
          <a:xfrm>
            <a:off x="677334" y="609600"/>
            <a:ext cx="3843375" cy="517562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EFEFE"/>
              </a:buClr>
              <a:buSzPts val="3600"/>
              <a:buFont typeface="Trebuchet MS"/>
              <a:buNone/>
            </a:pPr>
            <a:r>
              <a:rPr lang="en-US" b="1">
                <a:solidFill>
                  <a:srgbClr val="FEFEFE"/>
                </a:solidFill>
              </a:rPr>
              <a:t>TRUE OR FALSE?</a:t>
            </a:r>
            <a:endParaRPr/>
          </a:p>
        </p:txBody>
      </p:sp>
      <p:sp>
        <p:nvSpPr>
          <p:cNvPr id="258" name="Google Shape;258;p31"/>
          <p:cNvSpPr/>
          <p:nvPr/>
        </p:nvSpPr>
        <p:spPr>
          <a:xfrm>
            <a:off x="5082154" y="-8467"/>
            <a:ext cx="7109846" cy="6866467"/>
          </a:xfrm>
          <a:custGeom>
            <a:avLst/>
            <a:gdLst/>
            <a:ahLst/>
            <a:cxnLst/>
            <a:rect l="l" t="t" r="r" b="b"/>
            <a:pathLst>
              <a:path w="7109846" h="6866467" extrusionOk="0">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59" name="Google Shape;259;p31"/>
          <p:cNvSpPr txBox="1">
            <a:spLocks noGrp="1"/>
          </p:cNvSpPr>
          <p:nvPr>
            <p:ph type="body" idx="1"/>
          </p:nvPr>
        </p:nvSpPr>
        <p:spPr>
          <a:xfrm>
            <a:off x="6116084" y="609601"/>
            <a:ext cx="5511296" cy="517562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4800"/>
              <a:buNone/>
            </a:pPr>
            <a:endParaRPr sz="6000">
              <a:solidFill>
                <a:srgbClr val="FFFFFF"/>
              </a:solidFill>
            </a:endParaRPr>
          </a:p>
          <a:p>
            <a:pPr marL="0" lvl="0" indent="0" algn="l" rtl="0">
              <a:spcBef>
                <a:spcPts val="1000"/>
              </a:spcBef>
              <a:spcAft>
                <a:spcPts val="0"/>
              </a:spcAft>
              <a:buSzPts val="4800"/>
              <a:buNone/>
            </a:pPr>
            <a:r>
              <a:rPr lang="en-US" sz="6000">
                <a:solidFill>
                  <a:srgbClr val="FFFFFF"/>
                </a:solidFill>
              </a:rPr>
              <a:t>Multichannel Marketing </a:t>
            </a:r>
            <a:endParaRPr/>
          </a:p>
          <a:p>
            <a:pPr marL="0" lvl="0" indent="0" algn="l" rtl="0">
              <a:spcBef>
                <a:spcPts val="1000"/>
              </a:spcBef>
              <a:spcAft>
                <a:spcPts val="0"/>
              </a:spcAft>
              <a:buSzPts val="4800"/>
              <a:buNone/>
            </a:pPr>
            <a:r>
              <a:rPr lang="en-US" sz="6000">
                <a:solidFill>
                  <a:srgbClr val="FFFFFF"/>
                </a:solidFill>
              </a:rPr>
              <a:t>= </a:t>
            </a:r>
            <a:endParaRPr/>
          </a:p>
          <a:p>
            <a:pPr marL="0" lvl="0" indent="0" algn="l" rtl="0">
              <a:spcBef>
                <a:spcPts val="1000"/>
              </a:spcBef>
              <a:spcAft>
                <a:spcPts val="0"/>
              </a:spcAft>
              <a:buSzPts val="4800"/>
              <a:buNone/>
            </a:pPr>
            <a:r>
              <a:rPr lang="en-US" sz="6000">
                <a:solidFill>
                  <a:srgbClr val="FFFFFF"/>
                </a:solidFill>
              </a:rPr>
              <a:t>Integrated Marketing</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8" name="Picture 7">
            <a:extLst>
              <a:ext uri="{FF2B5EF4-FFF2-40B4-BE49-F238E27FC236}">
                <a16:creationId xmlns:a16="http://schemas.microsoft.com/office/drawing/2014/main" id="{60198544-9408-44CE-8E0E-09C5034CEA77}"/>
              </a:ext>
            </a:extLst>
          </p:cNvPr>
          <p:cNvPicPr>
            <a:picLocks noChangeAspect="1"/>
          </p:cNvPicPr>
          <p:nvPr/>
        </p:nvPicPr>
        <p:blipFill>
          <a:blip r:embed="rId3"/>
          <a:stretch>
            <a:fillRect/>
          </a:stretch>
        </p:blipFill>
        <p:spPr>
          <a:xfrm>
            <a:off x="713989" y="1441142"/>
            <a:ext cx="4302325" cy="3578480"/>
          </a:xfrm>
          <a:prstGeom prst="rect">
            <a:avLst/>
          </a:prstGeom>
        </p:spPr>
      </p:pic>
      <p:pic>
        <p:nvPicPr>
          <p:cNvPr id="9" name="Picture 8">
            <a:extLst>
              <a:ext uri="{FF2B5EF4-FFF2-40B4-BE49-F238E27FC236}">
                <a16:creationId xmlns:a16="http://schemas.microsoft.com/office/drawing/2014/main" id="{C9945C85-94BF-4AC7-A78D-694F3DDF79AA}"/>
              </a:ext>
            </a:extLst>
          </p:cNvPr>
          <p:cNvPicPr>
            <a:picLocks noChangeAspect="1"/>
          </p:cNvPicPr>
          <p:nvPr/>
        </p:nvPicPr>
        <p:blipFill>
          <a:blip r:embed="rId4"/>
          <a:stretch>
            <a:fillRect/>
          </a:stretch>
        </p:blipFill>
        <p:spPr>
          <a:xfrm>
            <a:off x="5308874" y="1441142"/>
            <a:ext cx="4120876" cy="3427559"/>
          </a:xfrm>
          <a:prstGeom prst="rect">
            <a:avLst/>
          </a:prstGeom>
        </p:spPr>
      </p:pic>
    </p:spTree>
    <p:extLst>
      <p:ext uri="{BB962C8B-B14F-4D97-AF65-F5344CB8AC3E}">
        <p14:creationId xmlns:p14="http://schemas.microsoft.com/office/powerpoint/2010/main" val="598068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2" name="Picture 1">
            <a:extLst>
              <a:ext uri="{FF2B5EF4-FFF2-40B4-BE49-F238E27FC236}">
                <a16:creationId xmlns:a16="http://schemas.microsoft.com/office/drawing/2014/main" id="{536F3B74-4770-4BBA-9922-ACADA3179224}"/>
              </a:ext>
            </a:extLst>
          </p:cNvPr>
          <p:cNvPicPr>
            <a:picLocks noChangeAspect="1"/>
          </p:cNvPicPr>
          <p:nvPr/>
        </p:nvPicPr>
        <p:blipFill>
          <a:blip r:embed="rId3"/>
          <a:stretch>
            <a:fillRect/>
          </a:stretch>
        </p:blipFill>
        <p:spPr>
          <a:xfrm>
            <a:off x="1138237" y="833437"/>
            <a:ext cx="8220075" cy="5019675"/>
          </a:xfrm>
          <a:prstGeom prst="rect">
            <a:avLst/>
          </a:prstGeom>
        </p:spPr>
      </p:pic>
    </p:spTree>
    <p:extLst>
      <p:ext uri="{BB962C8B-B14F-4D97-AF65-F5344CB8AC3E}">
        <p14:creationId xmlns:p14="http://schemas.microsoft.com/office/powerpoint/2010/main" val="2765304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66"/>
          <p:cNvSpPr txBox="1">
            <a:spLocks noGrp="1"/>
          </p:cNvSpPr>
          <p:nvPr>
            <p:ph type="title"/>
          </p:nvPr>
        </p:nvSpPr>
        <p:spPr>
          <a:xfrm>
            <a:off x="6094855" y="1261331"/>
            <a:ext cx="3497565" cy="30026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4400"/>
              <a:buFont typeface="Trebuchet MS"/>
              <a:buNone/>
            </a:pPr>
            <a:r>
              <a:rPr lang="en-US" sz="4400" dirty="0">
                <a:solidFill>
                  <a:schemeClr val="accent1"/>
                </a:solidFill>
                <a:latin typeface="Trebuchet MS"/>
                <a:ea typeface="Trebuchet MS"/>
                <a:cs typeface="Trebuchet MS"/>
                <a:sym typeface="Trebuchet MS"/>
              </a:rPr>
              <a:t>But what if I only own </a:t>
            </a:r>
            <a:r>
              <a:rPr lang="en-US" sz="4400" i="1" dirty="0">
                <a:solidFill>
                  <a:schemeClr val="accent1"/>
                </a:solidFill>
                <a:latin typeface="Trebuchet MS"/>
                <a:ea typeface="Trebuchet MS"/>
                <a:cs typeface="Trebuchet MS"/>
                <a:sym typeface="Trebuchet MS"/>
              </a:rPr>
              <a:t>one</a:t>
            </a:r>
            <a:r>
              <a:rPr lang="en-US" sz="4400" dirty="0">
                <a:solidFill>
                  <a:schemeClr val="accent1"/>
                </a:solidFill>
                <a:latin typeface="Trebuchet MS"/>
                <a:ea typeface="Trebuchet MS"/>
                <a:cs typeface="Trebuchet MS"/>
                <a:sym typeface="Trebuchet MS"/>
              </a:rPr>
              <a:t> piece?</a:t>
            </a:r>
            <a:endParaRPr dirty="0"/>
          </a:p>
        </p:txBody>
      </p:sp>
      <p:pic>
        <p:nvPicPr>
          <p:cNvPr id="1037" name="Google Shape;1037;p66" descr="A close up of a logo&#10;&#10;Description automatically generated"/>
          <p:cNvPicPr preferRelativeResize="0">
            <a:picLocks noGrp="1"/>
          </p:cNvPicPr>
          <p:nvPr>
            <p:ph type="body" idx="1"/>
          </p:nvPr>
        </p:nvPicPr>
        <p:blipFill rotWithShape="1">
          <a:blip r:embed="rId3">
            <a:alphaModFix/>
          </a:blip>
          <a:srcRect/>
          <a:stretch/>
        </p:blipFill>
        <p:spPr>
          <a:xfrm>
            <a:off x="1440617" y="1261330"/>
            <a:ext cx="4335340" cy="4335340"/>
          </a:xfrm>
          <a:prstGeom prst="rect">
            <a:avLst/>
          </a:prstGeom>
          <a:noFill/>
          <a:ln>
            <a:noFill/>
          </a:ln>
        </p:spPr>
      </p:pic>
    </p:spTree>
    <p:extLst>
      <p:ext uri="{BB962C8B-B14F-4D97-AF65-F5344CB8AC3E}">
        <p14:creationId xmlns:p14="http://schemas.microsoft.com/office/powerpoint/2010/main" val="1209230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67"/>
          <p:cNvSpPr txBox="1">
            <a:spLocks noGrp="1"/>
          </p:cNvSpPr>
          <p:nvPr>
            <p:ph type="title"/>
          </p:nvPr>
        </p:nvSpPr>
        <p:spPr>
          <a:xfrm>
            <a:off x="5536734" y="609600"/>
            <a:ext cx="37372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Get all the pieces together</a:t>
            </a:r>
            <a:endParaRPr/>
          </a:p>
        </p:txBody>
      </p:sp>
      <p:sp>
        <p:nvSpPr>
          <p:cNvPr id="1043" name="Google Shape;1043;p67"/>
          <p:cNvSpPr txBox="1">
            <a:spLocks noGrp="1"/>
          </p:cNvSpPr>
          <p:nvPr>
            <p:ph type="body" idx="1"/>
          </p:nvPr>
        </p:nvSpPr>
        <p:spPr>
          <a:xfrm>
            <a:off x="5536734" y="2367627"/>
            <a:ext cx="4064439" cy="352154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20"/>
              <a:buNone/>
            </a:pPr>
            <a:r>
              <a:rPr lang="en-US" sz="2400" dirty="0"/>
              <a:t>Numbers Talk</a:t>
            </a:r>
            <a:endParaRPr dirty="0"/>
          </a:p>
          <a:p>
            <a:pPr marL="0" lvl="0" indent="0" algn="l" rtl="0">
              <a:spcBef>
                <a:spcPts val="1000"/>
              </a:spcBef>
              <a:spcAft>
                <a:spcPts val="0"/>
              </a:spcAft>
              <a:buSzPts val="1920"/>
              <a:buNone/>
            </a:pPr>
            <a:r>
              <a:rPr lang="en-US" sz="2400" dirty="0"/>
              <a:t>Share Credit</a:t>
            </a:r>
            <a:endParaRPr dirty="0"/>
          </a:p>
          <a:p>
            <a:pPr marL="0" lvl="0" indent="0" algn="l" rtl="0">
              <a:spcBef>
                <a:spcPts val="1000"/>
              </a:spcBef>
              <a:spcAft>
                <a:spcPts val="0"/>
              </a:spcAft>
              <a:buSzPts val="1920"/>
              <a:buNone/>
            </a:pPr>
            <a:r>
              <a:rPr lang="en-US" sz="2400" dirty="0"/>
              <a:t>Redefining Success</a:t>
            </a:r>
            <a:endParaRPr dirty="0"/>
          </a:p>
          <a:p>
            <a:pPr marL="0" lvl="0" indent="0" algn="l" rtl="0">
              <a:spcBef>
                <a:spcPts val="1000"/>
              </a:spcBef>
              <a:spcAft>
                <a:spcPts val="0"/>
              </a:spcAft>
              <a:buSzPts val="1920"/>
              <a:buNone/>
            </a:pPr>
            <a:r>
              <a:rPr lang="en-US" sz="2400" dirty="0"/>
              <a:t>	Cross Channel Goals</a:t>
            </a:r>
            <a:endParaRPr dirty="0"/>
          </a:p>
          <a:p>
            <a:pPr marL="0" lvl="0" indent="0" algn="l" rtl="0">
              <a:spcBef>
                <a:spcPts val="1000"/>
              </a:spcBef>
              <a:spcAft>
                <a:spcPts val="0"/>
              </a:spcAft>
              <a:buSzPts val="1920"/>
              <a:buNone/>
            </a:pPr>
            <a:r>
              <a:rPr lang="en-US" sz="2400" dirty="0"/>
              <a:t>	Fluid Budgets</a:t>
            </a:r>
          </a:p>
          <a:p>
            <a:pPr marL="0" lvl="0" indent="0" algn="l" rtl="0">
              <a:spcBef>
                <a:spcPts val="1000"/>
              </a:spcBef>
              <a:spcAft>
                <a:spcPts val="0"/>
              </a:spcAft>
              <a:buSzPts val="1920"/>
              <a:buNone/>
            </a:pPr>
            <a:r>
              <a:rPr lang="en-US" sz="2400" dirty="0"/>
              <a:t>	Additional KPIs</a:t>
            </a:r>
            <a:endParaRPr dirty="0"/>
          </a:p>
        </p:txBody>
      </p:sp>
      <p:pic>
        <p:nvPicPr>
          <p:cNvPr id="1044" name="Google Shape;1044;p67" descr="A close up of puzzle pieces&#10;&#10;Description automatically generated"/>
          <p:cNvPicPr preferRelativeResize="0"/>
          <p:nvPr/>
        </p:nvPicPr>
        <p:blipFill rotWithShape="1">
          <a:blip r:embed="rId3">
            <a:alphaModFix/>
          </a:blip>
          <a:srcRect r="21530"/>
          <a:stretch/>
        </p:blipFill>
        <p:spPr>
          <a:xfrm>
            <a:off x="20" y="-1"/>
            <a:ext cx="5394940" cy="6858001"/>
          </a:xfrm>
          <a:custGeom>
            <a:avLst/>
            <a:gdLst/>
            <a:ahLst/>
            <a:cxnLst/>
            <a:rect l="l" t="t" r="r" b="b"/>
            <a:pathLst>
              <a:path w="5394960" h="6858000" extrusionOk="0">
                <a:moveTo>
                  <a:pt x="842596" y="0"/>
                </a:moveTo>
                <a:lnTo>
                  <a:pt x="5394960" y="0"/>
                </a:lnTo>
                <a:lnTo>
                  <a:pt x="5394960" y="21851"/>
                </a:lnTo>
                <a:lnTo>
                  <a:pt x="4365943" y="6858000"/>
                </a:lnTo>
                <a:lnTo>
                  <a:pt x="0" y="6858000"/>
                </a:lnTo>
                <a:lnTo>
                  <a:pt x="0" y="5666154"/>
                </a:lnTo>
                <a:close/>
              </a:path>
            </a:pathLst>
          </a:cu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8"/>
        <p:cNvGrpSpPr/>
        <p:nvPr/>
      </p:nvGrpSpPr>
      <p:grpSpPr>
        <a:xfrm>
          <a:off x="0" y="0"/>
          <a:ext cx="0" cy="0"/>
          <a:chOff x="0" y="0"/>
          <a:chExt cx="0" cy="0"/>
        </a:xfrm>
      </p:grpSpPr>
      <p:sp>
        <p:nvSpPr>
          <p:cNvPr id="1049" name="Google Shape;1049;p68"/>
          <p:cNvSpPr txBox="1">
            <a:spLocks noGrp="1"/>
          </p:cNvSpPr>
          <p:nvPr>
            <p:ph type="title"/>
          </p:nvPr>
        </p:nvSpPr>
        <p:spPr>
          <a:xfrm>
            <a:off x="4159224" y="609600"/>
            <a:ext cx="5406807"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430"/>
              <a:buFont typeface="Trebuchet MS"/>
              <a:buNone/>
            </a:pPr>
            <a:r>
              <a:rPr lang="en-US" sz="2430" dirty="0"/>
              <a:t>Katy Jordan</a:t>
            </a:r>
            <a:br>
              <a:rPr lang="en-US" sz="2430" dirty="0"/>
            </a:br>
            <a:r>
              <a:rPr lang="en-US" sz="2430" dirty="0"/>
              <a:t>VP of Integrated Media &amp; Strategy</a:t>
            </a:r>
            <a:br>
              <a:rPr lang="en-US" sz="2430" dirty="0"/>
            </a:br>
            <a:r>
              <a:rPr lang="en-US" sz="2430" dirty="0" err="1"/>
              <a:t>ForwardPMX</a:t>
            </a:r>
            <a:br>
              <a:rPr lang="en-US" sz="2430" dirty="0"/>
            </a:br>
            <a:r>
              <a:rPr lang="en-US" sz="2430" dirty="0"/>
              <a:t>kjordan@forwardpmx.com</a:t>
            </a:r>
            <a:br>
              <a:rPr lang="en-US" sz="3240" dirty="0"/>
            </a:br>
            <a:endParaRPr sz="3240" dirty="0"/>
          </a:p>
        </p:txBody>
      </p:sp>
      <p:pic>
        <p:nvPicPr>
          <p:cNvPr id="1050" name="Google Shape;1050;p68" descr="A person posing for the camera&#10;&#10;Description automatically generated"/>
          <p:cNvPicPr preferRelativeResize="0"/>
          <p:nvPr/>
        </p:nvPicPr>
        <p:blipFill rotWithShape="1">
          <a:blip r:embed="rId3">
            <a:alphaModFix/>
          </a:blip>
          <a:srcRect t="15147" r="-1" b="19960"/>
          <a:stretch/>
        </p:blipFill>
        <p:spPr>
          <a:xfrm>
            <a:off x="531087" y="0"/>
            <a:ext cx="3517876" cy="2282808"/>
          </a:xfrm>
          <a:custGeom>
            <a:avLst/>
            <a:gdLst/>
            <a:ahLst/>
            <a:cxnLst/>
            <a:rect l="l" t="t" r="r" b="b"/>
            <a:pathLst>
              <a:path w="3517876" h="2282818" extrusionOk="0">
                <a:moveTo>
                  <a:pt x="339471" y="0"/>
                </a:moveTo>
                <a:lnTo>
                  <a:pt x="3517876" y="0"/>
                </a:lnTo>
                <a:lnTo>
                  <a:pt x="3471247" y="312174"/>
                </a:lnTo>
                <a:lnTo>
                  <a:pt x="3471133" y="312174"/>
                </a:lnTo>
                <a:lnTo>
                  <a:pt x="3176778" y="2282818"/>
                </a:lnTo>
                <a:lnTo>
                  <a:pt x="0" y="2282818"/>
                </a:lnTo>
                <a:close/>
              </a:path>
            </a:pathLst>
          </a:custGeom>
          <a:noFill/>
          <a:ln>
            <a:noFill/>
          </a:ln>
        </p:spPr>
      </p:pic>
      <p:sp>
        <p:nvSpPr>
          <p:cNvPr id="1053" name="Google Shape;1053;p68"/>
          <p:cNvSpPr/>
          <p:nvPr/>
        </p:nvSpPr>
        <p:spPr>
          <a:xfrm rot="10800000">
            <a:off x="-10634"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4" name="Google Shape;1054;p68"/>
          <p:cNvCxnSpPr/>
          <p:nvPr/>
        </p:nvCxnSpPr>
        <p:spPr>
          <a:xfrm>
            <a:off x="497232" y="2282818"/>
            <a:ext cx="3206088" cy="0"/>
          </a:xfrm>
          <a:prstGeom prst="straightConnector1">
            <a:avLst/>
          </a:prstGeom>
          <a:noFill/>
          <a:ln w="12700" cap="rnd" cmpd="sng">
            <a:solidFill>
              <a:schemeClr val="lt1"/>
            </a:solidFill>
            <a:prstDash val="solid"/>
            <a:round/>
            <a:headEnd type="none" w="sm" len="sm"/>
            <a:tailEnd type="none" w="sm" len="sm"/>
          </a:ln>
        </p:spPr>
      </p:cxnSp>
      <p:cxnSp>
        <p:nvCxnSpPr>
          <p:cNvPr id="1055" name="Google Shape;1055;p68"/>
          <p:cNvCxnSpPr/>
          <p:nvPr/>
        </p:nvCxnSpPr>
        <p:spPr>
          <a:xfrm>
            <a:off x="497232" y="4670411"/>
            <a:ext cx="3206088" cy="0"/>
          </a:xfrm>
          <a:prstGeom prst="straightConnector1">
            <a:avLst/>
          </a:prstGeom>
          <a:noFill/>
          <a:ln w="12700" cap="rnd" cmpd="sng">
            <a:solidFill>
              <a:schemeClr val="lt1"/>
            </a:solidFill>
            <a:prstDash val="solid"/>
            <a:round/>
            <a:headEnd type="none" w="sm" len="sm"/>
            <a:tailEnd type="none" w="sm" len="sm"/>
          </a:ln>
        </p:spPr>
      </p:cxnSp>
      <p:sp>
        <p:nvSpPr>
          <p:cNvPr id="1058" name="Google Shape;1058;p68"/>
          <p:cNvSpPr txBox="1"/>
          <p:nvPr/>
        </p:nvSpPr>
        <p:spPr>
          <a:xfrm>
            <a:off x="4159224" y="3191255"/>
            <a:ext cx="7024590" cy="1788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400"/>
              <a:buFont typeface="Trebuchet MS"/>
              <a:buNone/>
            </a:pPr>
            <a:r>
              <a:rPr lang="en-US" sz="2400" dirty="0">
                <a:solidFill>
                  <a:schemeClr val="accent1"/>
                </a:solidFill>
                <a:latin typeface="Trebuchet MS"/>
                <a:ea typeface="Trebuchet MS"/>
                <a:cs typeface="Trebuchet MS"/>
                <a:sym typeface="Trebuchet MS"/>
              </a:rPr>
              <a:t>Mwosi Swenson</a:t>
            </a:r>
            <a:endParaRPr dirty="0"/>
          </a:p>
          <a:p>
            <a:pPr marL="0" marR="0" lvl="0" indent="0" algn="l" rtl="0">
              <a:spcBef>
                <a:spcPts val="0"/>
              </a:spcBef>
              <a:spcAft>
                <a:spcPts val="0"/>
              </a:spcAft>
              <a:buClr>
                <a:schemeClr val="accent1"/>
              </a:buClr>
              <a:buSzPts val="2400"/>
              <a:buFont typeface="Trebuchet MS"/>
              <a:buNone/>
            </a:pPr>
            <a:r>
              <a:rPr lang="en-US" sz="2400" dirty="0">
                <a:solidFill>
                  <a:schemeClr val="accent1"/>
                </a:solidFill>
                <a:latin typeface="Trebuchet MS"/>
                <a:ea typeface="Trebuchet MS"/>
                <a:cs typeface="Trebuchet MS"/>
                <a:sym typeface="Trebuchet MS"/>
              </a:rPr>
              <a:t>President &amp; CEO</a:t>
            </a:r>
            <a:endParaRPr dirty="0"/>
          </a:p>
          <a:p>
            <a:pPr marL="0" marR="0" lvl="0" indent="0" algn="l" rtl="0">
              <a:spcBef>
                <a:spcPts val="0"/>
              </a:spcBef>
              <a:spcAft>
                <a:spcPts val="0"/>
              </a:spcAft>
              <a:buClr>
                <a:schemeClr val="accent1"/>
              </a:buClr>
              <a:buSzPts val="2400"/>
              <a:buFont typeface="Trebuchet MS"/>
              <a:buNone/>
            </a:pPr>
            <a:r>
              <a:rPr lang="en-US" sz="2400" dirty="0">
                <a:solidFill>
                  <a:schemeClr val="accent1"/>
                </a:solidFill>
                <a:latin typeface="Trebuchet MS"/>
                <a:sym typeface="Trebuchet MS"/>
              </a:rPr>
              <a:t>Mal Warwick Donordigital</a:t>
            </a:r>
            <a:endParaRPr dirty="0"/>
          </a:p>
          <a:p>
            <a:pPr marL="0" marR="0" lvl="0" indent="0" algn="l" rtl="0">
              <a:spcBef>
                <a:spcPts val="0"/>
              </a:spcBef>
              <a:spcAft>
                <a:spcPts val="0"/>
              </a:spcAft>
              <a:buClr>
                <a:schemeClr val="accent1"/>
              </a:buClr>
              <a:buSzPts val="2400"/>
              <a:buFont typeface="Trebuchet MS"/>
              <a:buNone/>
            </a:pPr>
            <a:r>
              <a:rPr lang="en-US" sz="2400" dirty="0">
                <a:solidFill>
                  <a:schemeClr val="accent1"/>
                </a:solidFill>
                <a:latin typeface="Trebuchet MS"/>
                <a:ea typeface="Trebuchet MS"/>
                <a:cs typeface="Trebuchet MS"/>
                <a:sym typeface="Trebuchet MS"/>
              </a:rPr>
              <a:t>mswenson@mwdagency.com</a:t>
            </a:r>
            <a:endParaRPr sz="2400" dirty="0">
              <a:solidFill>
                <a:schemeClr val="accent1"/>
              </a:solidFill>
              <a:latin typeface="Trebuchet MS"/>
              <a:ea typeface="Trebuchet MS"/>
              <a:cs typeface="Trebuchet MS"/>
              <a:sym typeface="Trebuchet MS"/>
            </a:endParaRPr>
          </a:p>
        </p:txBody>
      </p:sp>
      <p:pic>
        <p:nvPicPr>
          <p:cNvPr id="3" name="Picture 2">
            <a:extLst>
              <a:ext uri="{FF2B5EF4-FFF2-40B4-BE49-F238E27FC236}">
                <a16:creationId xmlns:a16="http://schemas.microsoft.com/office/drawing/2014/main" id="{8532BF6B-BE47-49E3-99DC-889588500FBC}"/>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88157" y="2557129"/>
            <a:ext cx="3517876" cy="3057138"/>
          </a:xfrm>
          <a:prstGeom prst="rect">
            <a:avLst/>
          </a:prstGeom>
        </p:spPr>
      </p:pic>
      <p:sp>
        <p:nvSpPr>
          <p:cNvPr id="1056" name="Google Shape;1056;p68"/>
          <p:cNvSpPr/>
          <p:nvPr/>
        </p:nvSpPr>
        <p:spPr>
          <a:xfrm rot="10800000">
            <a:off x="11276" y="0"/>
            <a:ext cx="842596" cy="5666154"/>
          </a:xfrm>
          <a:prstGeom prst="triangle">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63"/>
        <p:cNvGrpSpPr/>
        <p:nvPr/>
      </p:nvGrpSpPr>
      <p:grpSpPr>
        <a:xfrm>
          <a:off x="0" y="0"/>
          <a:ext cx="0" cy="0"/>
          <a:chOff x="0" y="0"/>
          <a:chExt cx="0" cy="0"/>
        </a:xfrm>
      </p:grpSpPr>
      <p:sp>
        <p:nvSpPr>
          <p:cNvPr id="264" name="Google Shape;264;p32"/>
          <p:cNvSpPr txBox="1">
            <a:spLocks noGrp="1"/>
          </p:cNvSpPr>
          <p:nvPr>
            <p:ph type="body" idx="4294967295"/>
          </p:nvPr>
        </p:nvSpPr>
        <p:spPr>
          <a:xfrm>
            <a:off x="677334" y="1744297"/>
            <a:ext cx="8815755" cy="4635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2240"/>
              <a:buChar char="►"/>
            </a:pPr>
            <a:r>
              <a:rPr lang="en-US" sz="2800" b="1" i="1"/>
              <a:t>Multichannel marketing </a:t>
            </a:r>
            <a:r>
              <a:rPr lang="en-US" sz="2800" i="1"/>
              <a:t>is the ability to deliver messaging to potential customers/donors on various platforms. </a:t>
            </a:r>
            <a:endParaRPr/>
          </a:p>
          <a:p>
            <a:pPr marL="0" lvl="0" indent="142240" algn="l" rtl="0">
              <a:spcBef>
                <a:spcPts val="1000"/>
              </a:spcBef>
              <a:spcAft>
                <a:spcPts val="0"/>
              </a:spcAft>
              <a:buSzPts val="2240"/>
              <a:buNone/>
            </a:pPr>
            <a:endParaRPr sz="2800" b="1"/>
          </a:p>
          <a:p>
            <a:pPr marL="0" lvl="0" indent="0" algn="l" rtl="0">
              <a:spcBef>
                <a:spcPts val="1000"/>
              </a:spcBef>
              <a:spcAft>
                <a:spcPts val="0"/>
              </a:spcAft>
              <a:buSzPts val="2240"/>
              <a:buChar char="►"/>
            </a:pPr>
            <a:r>
              <a:rPr lang="en-US" sz="2800" b="1" i="1"/>
              <a:t>Integrated marketing </a:t>
            </a:r>
            <a:r>
              <a:rPr lang="en-US" sz="2800" i="1"/>
              <a:t>(or cross-channel marketing) is the ability to deliver a single campaign with a consistent message to potential customers/donors on various platforms so that channels reinforce and strengthen each other.</a:t>
            </a:r>
            <a:endParaRPr/>
          </a:p>
          <a:p>
            <a:pPr marL="0" lvl="0" indent="91440" algn="l" rtl="0">
              <a:spcBef>
                <a:spcPts val="1000"/>
              </a:spcBef>
              <a:spcAft>
                <a:spcPts val="0"/>
              </a:spcAft>
              <a:buSzPts val="1440"/>
              <a:buNone/>
            </a:pPr>
            <a:endParaRPr b="1"/>
          </a:p>
        </p:txBody>
      </p:sp>
      <p:sp>
        <p:nvSpPr>
          <p:cNvPr id="265" name="Google Shape;265;p32"/>
          <p:cNvSpPr txBox="1"/>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600"/>
              <a:buFont typeface="Trebuchet MS"/>
              <a:buNone/>
            </a:pPr>
            <a:r>
              <a:rPr lang="en-US" sz="3600" b="1" i="0" u="none" strike="noStrike" cap="none">
                <a:solidFill>
                  <a:schemeClr val="accent1"/>
                </a:solidFill>
                <a:latin typeface="Trebuchet MS"/>
                <a:ea typeface="Trebuchet MS"/>
                <a:cs typeface="Trebuchet MS"/>
                <a:sym typeface="Trebuchet MS"/>
              </a:rPr>
              <a:t>FALSE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33"/>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grpSp>
        <p:nvGrpSpPr>
          <p:cNvPr id="271" name="Google Shape;271;p33"/>
          <p:cNvGrpSpPr/>
          <p:nvPr/>
        </p:nvGrpSpPr>
        <p:grpSpPr>
          <a:xfrm>
            <a:off x="0" y="-8467"/>
            <a:ext cx="12192000" cy="6866467"/>
            <a:chOff x="0" y="-8467"/>
            <a:chExt cx="12192000" cy="6866467"/>
          </a:xfrm>
        </p:grpSpPr>
        <p:cxnSp>
          <p:nvCxnSpPr>
            <p:cNvPr id="272" name="Google Shape;272;p3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73" name="Google Shape;273;p3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4" name="Google Shape;274;p3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75" name="Google Shape;275;p3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277" name="Google Shape;277;p3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278" name="Google Shape;278;p3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79" name="Google Shape;279;p3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33"/>
          <p:cNvSpPr/>
          <p:nvPr/>
        </p:nvSpPr>
        <p:spPr>
          <a:xfrm>
            <a:off x="477012" y="480060"/>
            <a:ext cx="11237976" cy="5897880"/>
          </a:xfrm>
          <a:prstGeom prst="rect">
            <a:avLst/>
          </a:prstGeom>
          <a:solidFill>
            <a:srgbClr val="FFFFFF"/>
          </a:solidFill>
          <a:ln>
            <a:noFill/>
          </a:ln>
          <a:effectLst>
            <a:outerShdw blurRad="63500" dist="17780" dir="5400000" algn="t" rotWithShape="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82" name="Google Shape;282;p33" descr="Mullen_Marketing_Ecosystem.jpg"/>
          <p:cNvPicPr preferRelativeResize="0"/>
          <p:nvPr/>
        </p:nvPicPr>
        <p:blipFill rotWithShape="1">
          <a:blip r:embed="rId3">
            <a:alphaModFix/>
          </a:blip>
          <a:srcRect/>
          <a:stretch/>
        </p:blipFill>
        <p:spPr>
          <a:xfrm>
            <a:off x="1857487" y="593566"/>
            <a:ext cx="8768601" cy="56338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FE471"/>
        </a:solidFill>
        <a:effectLst/>
      </p:bgPr>
    </p:bg>
    <p:spTree>
      <p:nvGrpSpPr>
        <p:cNvPr id="1" name="Shape 287"/>
        <p:cNvGrpSpPr/>
        <p:nvPr/>
      </p:nvGrpSpPr>
      <p:grpSpPr>
        <a:xfrm>
          <a:off x="0" y="0"/>
          <a:ext cx="0" cy="0"/>
          <a:chOff x="0" y="0"/>
          <a:chExt cx="0" cy="0"/>
        </a:xfrm>
      </p:grpSpPr>
      <p:sp>
        <p:nvSpPr>
          <p:cNvPr id="288" name="Google Shape;288;p34"/>
          <p:cNvSpPr txBox="1">
            <a:spLocks noGrp="1"/>
          </p:cNvSpPr>
          <p:nvPr>
            <p:ph type="title" idx="4294967295"/>
          </p:nvPr>
        </p:nvSpPr>
        <p:spPr>
          <a:xfrm>
            <a:off x="2147433" y="3835400"/>
            <a:ext cx="8093075" cy="302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600"/>
              <a:buFont typeface="Trebuchet MS"/>
              <a:buNone/>
            </a:pPr>
            <a:r>
              <a:rPr lang="en-US" sz="3600" dirty="0">
                <a:solidFill>
                  <a:schemeClr val="tx1">
                    <a:lumMod val="65000"/>
                    <a:lumOff val="35000"/>
                  </a:schemeClr>
                </a:solidFill>
              </a:rPr>
              <a:t>“Brands are competing more on customer experience. They’re being forced to be much more meaningful and much more relevant.”</a:t>
            </a:r>
            <a:endParaRPr dirty="0">
              <a:solidFill>
                <a:schemeClr val="tx1">
                  <a:lumMod val="65000"/>
                  <a:lumOff val="35000"/>
                </a:schemeClr>
              </a:solidFill>
            </a:endParaRPr>
          </a:p>
        </p:txBody>
      </p:sp>
      <p:sp>
        <p:nvSpPr>
          <p:cNvPr id="289" name="Google Shape;289;p34"/>
          <p:cNvSpPr txBox="1">
            <a:spLocks noGrp="1"/>
          </p:cNvSpPr>
          <p:nvPr>
            <p:ph type="body" idx="4294967295"/>
          </p:nvPr>
        </p:nvSpPr>
        <p:spPr>
          <a:xfrm>
            <a:off x="6335486" y="2706915"/>
            <a:ext cx="2993572" cy="381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Char char="►"/>
            </a:pPr>
            <a:r>
              <a:rPr lang="en-US"/>
              <a:t>Chris Paradysz</a:t>
            </a:r>
            <a:endParaRPr/>
          </a:p>
        </p:txBody>
      </p:sp>
      <p:sp>
        <p:nvSpPr>
          <p:cNvPr id="290" name="Google Shape;290;p34"/>
          <p:cNvSpPr txBox="1"/>
          <p:nvPr/>
        </p:nvSpPr>
        <p:spPr>
          <a:xfrm>
            <a:off x="790443" y="210805"/>
            <a:ext cx="8094134" cy="3022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4000"/>
              <a:buFont typeface="Trebuchet MS"/>
              <a:buNone/>
            </a:pPr>
            <a:r>
              <a:rPr lang="en-US" sz="4000" b="0" i="0" u="none" strike="noStrike" cap="none" dirty="0">
                <a:solidFill>
                  <a:schemeClr val="tx1">
                    <a:lumMod val="65000"/>
                    <a:lumOff val="35000"/>
                  </a:schemeClr>
                </a:solidFill>
                <a:latin typeface="Trebuchet MS"/>
                <a:ea typeface="Trebuchet MS"/>
                <a:cs typeface="Trebuchet MS"/>
                <a:sym typeface="Trebuchet MS"/>
              </a:rPr>
              <a:t>“Donors don’t want bombardment or overlapping messages. They don’t want inappropriate noise.”</a:t>
            </a:r>
            <a:endParaRPr dirty="0">
              <a:solidFill>
                <a:schemeClr val="tx1">
                  <a:lumMod val="65000"/>
                  <a:lumOff val="35000"/>
                </a:schemeClr>
              </a:solidFill>
            </a:endParaRPr>
          </a:p>
        </p:txBody>
      </p:sp>
      <p:sp>
        <p:nvSpPr>
          <p:cNvPr id="291" name="Google Shape;291;p34"/>
          <p:cNvSpPr txBox="1"/>
          <p:nvPr/>
        </p:nvSpPr>
        <p:spPr>
          <a:xfrm>
            <a:off x="206828" y="4159600"/>
            <a:ext cx="7223125" cy="3810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accent1"/>
              </a:buClr>
              <a:buSzPts val="1440"/>
              <a:buFont typeface="Noto Sans Symbols"/>
              <a:buChar char="►"/>
            </a:pPr>
            <a:r>
              <a:rPr lang="en-US" sz="1800" b="0" i="0" u="none" strike="noStrike" cap="none">
                <a:solidFill>
                  <a:srgbClr val="3F3F3F"/>
                </a:solidFill>
                <a:latin typeface="Trebuchet MS"/>
                <a:ea typeface="Trebuchet MS"/>
                <a:cs typeface="Trebuchet MS"/>
                <a:sym typeface="Trebuchet MS"/>
              </a:rPr>
              <a:t>Anneka Gupta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323" name="Google Shape;323;p36"/>
          <p:cNvSpPr/>
          <p:nvPr/>
        </p:nvSpPr>
        <p:spPr>
          <a:xfrm>
            <a:off x="0" y="-3"/>
            <a:ext cx="4660126" cy="68580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24" name="Google Shape;324;p36"/>
          <p:cNvSpPr/>
          <p:nvPr/>
        </p:nvSpPr>
        <p:spPr>
          <a:xfrm rot="10800000">
            <a:off x="4660127" y="-3"/>
            <a:ext cx="1056745" cy="6858001"/>
          </a:xfrm>
          <a:prstGeom prst="triangle">
            <a:avLst>
              <a:gd name="adj" fmla="val 100000"/>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25" name="Google Shape;325;p36"/>
          <p:cNvSpPr txBox="1">
            <a:spLocks noGrp="1"/>
          </p:cNvSpPr>
          <p:nvPr>
            <p:ph type="title"/>
          </p:nvPr>
        </p:nvSpPr>
        <p:spPr>
          <a:xfrm>
            <a:off x="673754" y="643467"/>
            <a:ext cx="4203045" cy="137560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Trebuchet MS"/>
              <a:buNone/>
            </a:pPr>
            <a:r>
              <a:rPr lang="en-US">
                <a:solidFill>
                  <a:schemeClr val="lt1"/>
                </a:solidFill>
              </a:rPr>
              <a:t>Benefits</a:t>
            </a:r>
            <a:endParaRPr/>
          </a:p>
        </p:txBody>
      </p:sp>
      <p:sp>
        <p:nvSpPr>
          <p:cNvPr id="326" name="Google Shape;326;p36"/>
          <p:cNvSpPr txBox="1"/>
          <p:nvPr/>
        </p:nvSpPr>
        <p:spPr>
          <a:xfrm>
            <a:off x="108337" y="1911884"/>
            <a:ext cx="4660126" cy="4202632"/>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1"/>
              </a:buClr>
              <a:buSzPts val="1440"/>
              <a:buFont typeface="Noto Sans Symbols"/>
              <a:buChar char="►"/>
            </a:pPr>
            <a:r>
              <a:rPr lang="en-US" sz="1800" b="0" u="none">
                <a:solidFill>
                  <a:schemeClr val="lt1"/>
                </a:solidFill>
                <a:latin typeface="Trebuchet MS"/>
                <a:ea typeface="Trebuchet MS"/>
                <a:cs typeface="Trebuchet MS"/>
                <a:sym typeface="Trebuchet MS"/>
              </a:rPr>
              <a:t>Multi-channel campaigns result in higher overall response and engagement and ultimately higher LTV</a:t>
            </a:r>
            <a:endParaRPr/>
          </a:p>
          <a:p>
            <a:pPr marL="342900" marR="0" lvl="0" indent="-342900" algn="l" rtl="0">
              <a:lnSpc>
                <a:spcPct val="90000"/>
              </a:lnSpc>
              <a:spcBef>
                <a:spcPts val="1000"/>
              </a:spcBef>
              <a:spcAft>
                <a:spcPts val="0"/>
              </a:spcAft>
              <a:buClr>
                <a:schemeClr val="accent1"/>
              </a:buClr>
              <a:buSzPts val="1440"/>
              <a:buFont typeface="Noto Sans Symbols"/>
              <a:buChar char="►"/>
            </a:pPr>
            <a:r>
              <a:rPr lang="en-US" sz="1800" b="0" u="none">
                <a:solidFill>
                  <a:schemeClr val="lt1"/>
                </a:solidFill>
                <a:latin typeface="Trebuchet MS"/>
                <a:ea typeface="Trebuchet MS"/>
                <a:cs typeface="Trebuchet MS"/>
                <a:sym typeface="Trebuchet MS"/>
              </a:rPr>
              <a:t>Allows you to test various messaging an timing across channels; online has the ability to adjust messaging and increase urgency quickly</a:t>
            </a:r>
            <a:endParaRPr/>
          </a:p>
          <a:p>
            <a:pPr marL="342900" marR="0" lvl="0" indent="-342900" algn="l" rtl="0">
              <a:lnSpc>
                <a:spcPct val="90000"/>
              </a:lnSpc>
              <a:spcBef>
                <a:spcPts val="1000"/>
              </a:spcBef>
              <a:spcAft>
                <a:spcPts val="0"/>
              </a:spcAft>
              <a:buClr>
                <a:schemeClr val="accent1"/>
              </a:buClr>
              <a:buSzPts val="1440"/>
              <a:buFont typeface="Noto Sans Symbols"/>
              <a:buChar char="►"/>
            </a:pPr>
            <a:r>
              <a:rPr lang="en-US" sz="1800" b="0" u="none">
                <a:solidFill>
                  <a:schemeClr val="lt1"/>
                </a:solidFill>
                <a:latin typeface="Trebuchet MS"/>
                <a:ea typeface="Trebuchet MS"/>
                <a:cs typeface="Trebuchet MS"/>
                <a:sym typeface="Trebuchet MS"/>
              </a:rPr>
              <a:t>Reach a larger audience more cost effectively </a:t>
            </a:r>
            <a:endParaRPr/>
          </a:p>
          <a:p>
            <a:pPr marL="342900" marR="0" lvl="0" indent="-342900" algn="l" rtl="0">
              <a:lnSpc>
                <a:spcPct val="90000"/>
              </a:lnSpc>
              <a:spcBef>
                <a:spcPts val="1000"/>
              </a:spcBef>
              <a:spcAft>
                <a:spcPts val="0"/>
              </a:spcAft>
              <a:buClr>
                <a:schemeClr val="accent1"/>
              </a:buClr>
              <a:buSzPts val="1440"/>
              <a:buFont typeface="Noto Sans Symbols"/>
              <a:buChar char="►"/>
            </a:pPr>
            <a:r>
              <a:rPr lang="en-US" sz="1800" b="0" u="none">
                <a:solidFill>
                  <a:schemeClr val="lt1"/>
                </a:solidFill>
                <a:latin typeface="Trebuchet MS"/>
                <a:ea typeface="Trebuchet MS"/>
                <a:cs typeface="Trebuchet MS"/>
                <a:sym typeface="Trebuchet MS"/>
              </a:rPr>
              <a:t>We see more online to offline conversion than the other way around</a:t>
            </a:r>
            <a:endParaRPr/>
          </a:p>
          <a:p>
            <a:pPr marL="342900" marR="0" lvl="0" indent="-342900" algn="l" rtl="0">
              <a:lnSpc>
                <a:spcPct val="90000"/>
              </a:lnSpc>
              <a:spcBef>
                <a:spcPts val="1000"/>
              </a:spcBef>
              <a:spcAft>
                <a:spcPts val="0"/>
              </a:spcAft>
              <a:buClr>
                <a:schemeClr val="accent1"/>
              </a:buClr>
              <a:buSzPts val="1440"/>
              <a:buFont typeface="Noto Sans Symbols"/>
              <a:buChar char="►"/>
            </a:pPr>
            <a:r>
              <a:rPr lang="en-US" sz="1800" b="0" u="none">
                <a:solidFill>
                  <a:schemeClr val="lt1"/>
                </a:solidFill>
                <a:latin typeface="Trebuchet MS"/>
                <a:ea typeface="Trebuchet MS"/>
                <a:cs typeface="Trebuchet MS"/>
                <a:sym typeface="Trebuchet MS"/>
              </a:rPr>
              <a:t>Multi-channel donors are more likely to upgrade regardless of channel of origin </a:t>
            </a:r>
            <a:endParaRPr/>
          </a:p>
          <a:p>
            <a:pPr marL="342900" marR="0" lvl="0" indent="-266700" algn="l" rtl="0">
              <a:lnSpc>
                <a:spcPct val="90000"/>
              </a:lnSpc>
              <a:spcBef>
                <a:spcPts val="1000"/>
              </a:spcBef>
              <a:spcAft>
                <a:spcPts val="0"/>
              </a:spcAft>
              <a:buClr>
                <a:schemeClr val="accent1"/>
              </a:buClr>
              <a:buSzPts val="1200"/>
              <a:buFont typeface="Noto Sans Symbols"/>
              <a:buNone/>
            </a:pPr>
            <a:endParaRPr sz="1500" b="0" u="none">
              <a:solidFill>
                <a:schemeClr val="lt1"/>
              </a:solidFill>
              <a:latin typeface="Trebuchet MS"/>
              <a:ea typeface="Trebuchet MS"/>
              <a:cs typeface="Trebuchet MS"/>
              <a:sym typeface="Trebuchet MS"/>
            </a:endParaRPr>
          </a:p>
        </p:txBody>
      </p:sp>
      <p:pic>
        <p:nvPicPr>
          <p:cNvPr id="327" name="Google Shape;327;p36" descr="A screenshot of a cell phone&#10;&#10;Description automatically generated"/>
          <p:cNvPicPr preferRelativeResize="0"/>
          <p:nvPr/>
        </p:nvPicPr>
        <p:blipFill rotWithShape="1">
          <a:blip r:embed="rId3">
            <a:alphaModFix/>
          </a:blip>
          <a:srcRect/>
          <a:stretch/>
        </p:blipFill>
        <p:spPr>
          <a:xfrm>
            <a:off x="6096001" y="1403919"/>
            <a:ext cx="5143500" cy="4037647"/>
          </a:xfrm>
          <a:prstGeom prst="rect">
            <a:avLst/>
          </a:prstGeom>
          <a:noFill/>
          <a:ln>
            <a:noFill/>
          </a:ln>
        </p:spPr>
      </p:pic>
      <p:sp>
        <p:nvSpPr>
          <p:cNvPr id="328" name="Google Shape;328;p36"/>
          <p:cNvSpPr/>
          <p:nvPr/>
        </p:nvSpPr>
        <p:spPr>
          <a:xfrm flipH="1">
            <a:off x="11755696" y="4013200"/>
            <a:ext cx="448733" cy="2844800"/>
          </a:xfrm>
          <a:prstGeom prst="triangle">
            <a:avLst>
              <a:gd name="adj" fmla="val 0"/>
            </a:avLst>
          </a:prstGeom>
          <a:solidFill>
            <a:schemeClr val="accent1">
              <a:alpha val="8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4"/>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477" name="Google Shape;477;p44"/>
          <p:cNvGrpSpPr/>
          <p:nvPr/>
        </p:nvGrpSpPr>
        <p:grpSpPr>
          <a:xfrm>
            <a:off x="0" y="-8467"/>
            <a:ext cx="12192000" cy="6866467"/>
            <a:chOff x="0" y="-8467"/>
            <a:chExt cx="12192000" cy="6866467"/>
          </a:xfrm>
        </p:grpSpPr>
        <p:cxnSp>
          <p:nvCxnSpPr>
            <p:cNvPr id="478" name="Google Shape;478;p44"/>
            <p:cNvCxnSpPr/>
            <p:nvPr/>
          </p:nvCxnSpPr>
          <p:spPr>
            <a:xfrm flipH="1">
              <a:off x="7425267" y="3681413"/>
              <a:ext cx="4763558" cy="3176587"/>
            </a:xfrm>
            <a:prstGeom prst="straightConnector1">
              <a:avLst/>
            </a:prstGeom>
            <a:noFill/>
            <a:ln w="9525" cap="flat" cmpd="sng">
              <a:solidFill>
                <a:srgbClr val="FFFFFF">
                  <a:alpha val="80000"/>
                </a:srgbClr>
              </a:solidFill>
              <a:prstDash val="solid"/>
              <a:round/>
              <a:headEnd type="none" w="sm" len="sm"/>
              <a:tailEnd type="none" w="sm" len="sm"/>
            </a:ln>
          </p:spPr>
        </p:cxnSp>
        <p:sp>
          <p:nvSpPr>
            <p:cNvPr id="479" name="Google Shape;479;p4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480" name="Google Shape;480;p4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81" name="Google Shape;481;p4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cxnSp>
          <p:nvCxnSpPr>
            <p:cNvPr id="483" name="Google Shape;483;p44"/>
            <p:cNvCxnSpPr/>
            <p:nvPr/>
          </p:nvCxnSpPr>
          <p:spPr>
            <a:xfrm>
              <a:off x="9645924" y="0"/>
              <a:ext cx="1219200" cy="6858000"/>
            </a:xfrm>
            <a:prstGeom prst="straightConnector1">
              <a:avLst/>
            </a:prstGeom>
            <a:noFill/>
            <a:ln w="9525" cap="flat" cmpd="sng">
              <a:solidFill>
                <a:srgbClr val="FFFFFF"/>
              </a:solidFill>
              <a:prstDash val="solid"/>
              <a:round/>
              <a:headEnd type="none" w="sm" len="sm"/>
              <a:tailEnd type="none" w="sm" len="sm"/>
            </a:ln>
          </p:spPr>
        </p:cxnSp>
        <p:sp>
          <p:nvSpPr>
            <p:cNvPr id="484" name="Google Shape;484;p4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485" name="Google Shape;485;p4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4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endParaRPr>
              <a:solidFill>
                <a:srgbClr val="FFFFFF"/>
              </a:solidFill>
            </a:endParaRPr>
          </a:p>
        </p:txBody>
      </p:sp>
      <p:sp>
        <p:nvSpPr>
          <p:cNvPr id="488" name="Google Shape;488;p44"/>
          <p:cNvSpPr txBox="1">
            <a:spLocks noGrp="1"/>
          </p:cNvSpPr>
          <p:nvPr>
            <p:ph type="ctrTitle"/>
          </p:nvPr>
        </p:nvSpPr>
        <p:spPr>
          <a:xfrm>
            <a:off x="1507067" y="1267012"/>
            <a:ext cx="7766936" cy="278382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FFFFFF"/>
              </a:buClr>
              <a:buSzPts val="5400"/>
              <a:buFont typeface="Trebuchet MS"/>
              <a:buNone/>
            </a:pPr>
            <a:r>
              <a:rPr lang="en-US">
                <a:solidFill>
                  <a:srgbClr val="FFFFFF"/>
                </a:solidFill>
              </a:rPr>
              <a:t>Developing a Plan</a:t>
            </a:r>
            <a:endParaRPr/>
          </a:p>
        </p:txBody>
      </p:sp>
    </p:spTree>
    <p:extLst>
      <p:ext uri="{BB962C8B-B14F-4D97-AF65-F5344CB8AC3E}">
        <p14:creationId xmlns:p14="http://schemas.microsoft.com/office/powerpoint/2010/main" val="1881950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7"/>
          <p:cNvSpPr txBox="1"/>
          <p:nvPr/>
        </p:nvSpPr>
        <p:spPr>
          <a:xfrm>
            <a:off x="2194585" y="1797395"/>
            <a:ext cx="7802830" cy="2387744"/>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2400"/>
              <a:buFont typeface="Arial"/>
              <a:buChar char="•"/>
            </a:pPr>
            <a:r>
              <a:rPr lang="en-US" sz="2400" dirty="0">
                <a:solidFill>
                  <a:schemeClr val="dk1"/>
                </a:solidFill>
                <a:latin typeface="Trebuchet MS"/>
                <a:ea typeface="Trebuchet MS"/>
                <a:cs typeface="Trebuchet MS"/>
                <a:sym typeface="Trebuchet MS"/>
              </a:rPr>
              <a:t>Campaign view vs. channel view</a:t>
            </a:r>
            <a:endParaRPr dirty="0"/>
          </a:p>
          <a:p>
            <a:pPr marL="342900" marR="0" lvl="0" indent="-3429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Trebuchet MS"/>
                <a:ea typeface="Trebuchet MS"/>
                <a:cs typeface="Trebuchet MS"/>
                <a:sym typeface="Trebuchet MS"/>
              </a:rPr>
              <a:t>How can other channels improve each campaign performance?</a:t>
            </a:r>
            <a:endParaRPr dirty="0"/>
          </a:p>
          <a:p>
            <a:pPr marL="342900" marR="0" lvl="0" indent="-3429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Trebuchet MS"/>
                <a:ea typeface="Trebuchet MS"/>
                <a:cs typeface="Trebuchet MS"/>
                <a:sym typeface="Trebuchet MS"/>
              </a:rPr>
              <a:t>Prioritize touch points based on audience</a:t>
            </a:r>
            <a:endParaRPr dirty="0"/>
          </a:p>
          <a:p>
            <a:pPr marL="342900" marR="0" lvl="0" indent="-3429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Trebuchet MS"/>
                <a:ea typeface="Trebuchet MS"/>
                <a:cs typeface="Trebuchet MS"/>
                <a:sym typeface="Trebuchet MS"/>
              </a:rPr>
              <a:t>Where will you get most impact?</a:t>
            </a:r>
            <a:endParaRPr dirty="0"/>
          </a:p>
          <a:p>
            <a:pPr marL="0" marR="0" lvl="0" indent="0" algn="l" rtl="0">
              <a:lnSpc>
                <a:spcPct val="90000"/>
              </a:lnSpc>
              <a:spcBef>
                <a:spcPts val="1000"/>
              </a:spcBef>
              <a:spcAft>
                <a:spcPts val="0"/>
              </a:spcAft>
              <a:buClr>
                <a:schemeClr val="dk1"/>
              </a:buClr>
              <a:buSzPts val="2400"/>
              <a:buFont typeface="Arial"/>
              <a:buNone/>
            </a:pPr>
            <a:endParaRPr sz="2400" dirty="0">
              <a:solidFill>
                <a:schemeClr val="dk1"/>
              </a:solidFill>
              <a:latin typeface="Trebuchet MS"/>
              <a:ea typeface="Trebuchet MS"/>
              <a:cs typeface="Trebuchet MS"/>
              <a:sym typeface="Trebuchet MS"/>
            </a:endParaRPr>
          </a:p>
          <a:p>
            <a:pPr marL="800100" marR="0" lvl="1" indent="-215900" algn="l" rtl="0">
              <a:lnSpc>
                <a:spcPct val="90000"/>
              </a:lnSpc>
              <a:spcBef>
                <a:spcPts val="500"/>
              </a:spcBef>
              <a:spcAft>
                <a:spcPts val="0"/>
              </a:spcAft>
              <a:buClr>
                <a:schemeClr val="dk1"/>
              </a:buClr>
              <a:buSzPts val="2000"/>
              <a:buFont typeface="Arial"/>
              <a:buNone/>
            </a:pPr>
            <a:endParaRPr sz="2000" b="0" i="0" u="none" strike="noStrike" cap="none" dirty="0">
              <a:solidFill>
                <a:schemeClr val="dk1"/>
              </a:solidFill>
              <a:latin typeface="Trebuchet MS"/>
              <a:ea typeface="Trebuchet MS"/>
              <a:cs typeface="Trebuchet MS"/>
              <a:sym typeface="Trebuchet MS"/>
            </a:endParaRPr>
          </a:p>
          <a:p>
            <a:pPr marL="457200" marR="0" lvl="1" indent="0" algn="ctr"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Trebuchet MS"/>
              <a:ea typeface="Trebuchet MS"/>
              <a:cs typeface="Trebuchet MS"/>
              <a:sym typeface="Trebuchet MS"/>
            </a:endParaRPr>
          </a:p>
        </p:txBody>
      </p:sp>
      <p:grpSp>
        <p:nvGrpSpPr>
          <p:cNvPr id="335" name="Google Shape;335;p37"/>
          <p:cNvGrpSpPr/>
          <p:nvPr/>
        </p:nvGrpSpPr>
        <p:grpSpPr>
          <a:xfrm>
            <a:off x="4077130" y="4295851"/>
            <a:ext cx="4037738" cy="1954687"/>
            <a:chOff x="908" y="336971"/>
            <a:chExt cx="4037738" cy="1954687"/>
          </a:xfrm>
        </p:grpSpPr>
        <p:sp>
          <p:nvSpPr>
            <p:cNvPr id="336" name="Google Shape;336;p37"/>
            <p:cNvSpPr/>
            <p:nvPr/>
          </p:nvSpPr>
          <p:spPr>
            <a:xfrm rot="-5400000">
              <a:off x="908" y="336971"/>
              <a:ext cx="1954687" cy="1954687"/>
            </a:xfrm>
            <a:prstGeom prst="downArrow">
              <a:avLst>
                <a:gd name="adj1" fmla="val 50000"/>
                <a:gd name="adj2" fmla="val 35000"/>
              </a:avLst>
            </a:prstGeom>
            <a:solidFill>
              <a:srgbClr val="4F81BD"/>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7"/>
            <p:cNvSpPr txBox="1"/>
            <p:nvPr/>
          </p:nvSpPr>
          <p:spPr>
            <a:xfrm>
              <a:off x="908" y="825643"/>
              <a:ext cx="1612617" cy="977343"/>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Channel</a:t>
              </a:r>
              <a:endParaRPr/>
            </a:p>
          </p:txBody>
        </p:sp>
        <p:sp>
          <p:nvSpPr>
            <p:cNvPr id="338" name="Google Shape;338;p37"/>
            <p:cNvSpPr/>
            <p:nvPr/>
          </p:nvSpPr>
          <p:spPr>
            <a:xfrm rot="5400000">
              <a:off x="2083959" y="336971"/>
              <a:ext cx="1954687" cy="1954687"/>
            </a:xfrm>
            <a:prstGeom prst="downArrow">
              <a:avLst>
                <a:gd name="adj1" fmla="val 50000"/>
                <a:gd name="adj2" fmla="val 35000"/>
              </a:avLst>
            </a:prstGeom>
            <a:solidFill>
              <a:srgbClr val="00B050"/>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7"/>
            <p:cNvSpPr txBox="1"/>
            <p:nvPr/>
          </p:nvSpPr>
          <p:spPr>
            <a:xfrm>
              <a:off x="2426029" y="825643"/>
              <a:ext cx="1612617" cy="977343"/>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Clr>
                  <a:srgbClr val="FFFFFF"/>
                </a:buClr>
                <a:buSzPts val="2400"/>
                <a:buFont typeface="Calibri"/>
                <a:buNone/>
              </a:pPr>
              <a:r>
                <a:rPr lang="en-US" sz="2400">
                  <a:solidFill>
                    <a:srgbClr val="FFFFFF"/>
                  </a:solidFill>
                  <a:latin typeface="Calibri"/>
                  <a:ea typeface="Calibri"/>
                  <a:cs typeface="Calibri"/>
                  <a:sym typeface="Calibri"/>
                </a:rPr>
                <a:t>Campaign</a:t>
              </a:r>
              <a:endParaRPr/>
            </a:p>
          </p:txBody>
        </p:sp>
      </p:grpSp>
      <p:sp>
        <p:nvSpPr>
          <p:cNvPr id="340" name="Google Shape;340;p3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Audience Centric Approach</a:t>
            </a:r>
            <a:endParaRPr/>
          </a:p>
        </p:txBody>
      </p:sp>
    </p:spTree>
    <p:extLst>
      <p:ext uri="{BB962C8B-B14F-4D97-AF65-F5344CB8AC3E}">
        <p14:creationId xmlns:p14="http://schemas.microsoft.com/office/powerpoint/2010/main" val="1612983278"/>
      </p:ext>
    </p:extLst>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577</TotalTime>
  <Words>1476</Words>
  <Application>Microsoft Office PowerPoint</Application>
  <PresentationFormat>Widescreen</PresentationFormat>
  <Paragraphs>291</Paragraphs>
  <Slides>34</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Century Gothic</vt:lpstr>
      <vt:lpstr>Trebuchet MS</vt:lpstr>
      <vt:lpstr>Montserrat</vt:lpstr>
      <vt:lpstr>Calibri</vt:lpstr>
      <vt:lpstr>Noto Sans Symbols</vt:lpstr>
      <vt:lpstr>Facet</vt:lpstr>
      <vt:lpstr>Facet</vt:lpstr>
      <vt:lpstr>Integrated Marketing</vt:lpstr>
      <vt:lpstr>What are you going to learn</vt:lpstr>
      <vt:lpstr>TRUE OR FALSE?</vt:lpstr>
      <vt:lpstr>PowerPoint Presentation</vt:lpstr>
      <vt:lpstr>PowerPoint Presentation</vt:lpstr>
      <vt:lpstr>“Brands are competing more on customer experience. They’re being forced to be much more meaningful and much more relevant.”</vt:lpstr>
      <vt:lpstr>Benefits</vt:lpstr>
      <vt:lpstr>Developing a Plan</vt:lpstr>
      <vt:lpstr>Audience Centric Approach</vt:lpstr>
      <vt:lpstr>Channel Strengths</vt:lpstr>
      <vt:lpstr>Today’s Consumer Journey is Fragmented</vt:lpstr>
      <vt:lpstr>Develop Audience-Centric Marketing Plan</vt:lpstr>
      <vt:lpstr>Map Out Marquis and Evergreen Campaign</vt:lpstr>
      <vt:lpstr>Audience-specific Campaign Strategy</vt:lpstr>
      <vt:lpstr>Audience-specific Campaign Strategy</vt:lpstr>
      <vt:lpstr>“Just as data gives marketers an advantage, it also drives complexity. Understanding the right level of investment across channels is a huge challenge.”</vt:lpstr>
      <vt:lpstr>Make the most of your messaging</vt:lpstr>
      <vt:lpstr>PowerPoint Presentation</vt:lpstr>
      <vt:lpstr>So what does this look like?</vt:lpstr>
      <vt:lpstr>St. Jude Children’s Research Hospital Thanks and Giving Campaign</vt:lpstr>
      <vt:lpstr>PowerPoint Presentation</vt:lpstr>
      <vt:lpstr>PowerPoint Presentation</vt:lpstr>
      <vt:lpstr>Golden Gate Nationals Parks Conservancy Year End Matching Gift Campaign</vt:lpstr>
      <vt:lpstr>Mercy For Animals Million Dollar Challenge</vt:lpstr>
      <vt:lpstr>Measuring Results</vt:lpstr>
      <vt:lpstr>PowerPoint Presentation</vt:lpstr>
      <vt:lpstr>Measurement</vt:lpstr>
      <vt:lpstr>PowerPoint Presentation</vt:lpstr>
      <vt:lpstr>PowerPoint Presentation</vt:lpstr>
      <vt:lpstr>PowerPoint Presentation</vt:lpstr>
      <vt:lpstr>PowerPoint Presentation</vt:lpstr>
      <vt:lpstr>But what if I only own one piece?</vt:lpstr>
      <vt:lpstr>Get all the pieces together</vt:lpstr>
      <vt:lpstr>Katy Jordan VP of Integrated Media &amp; Strategy ForwardPMX kjordan@forwardpmx.com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Marketing</dc:title>
  <dc:creator>Angela Struebing</dc:creator>
  <cp:lastModifiedBy>Angelica Sullivan</cp:lastModifiedBy>
  <cp:revision>28</cp:revision>
  <cp:lastPrinted>2019-05-17T17:25:21Z</cp:lastPrinted>
  <dcterms:modified xsi:type="dcterms:W3CDTF">2019-05-20T20:22:40Z</dcterms:modified>
</cp:coreProperties>
</file>