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5" r:id="rId3"/>
    <p:sldId id="266" r:id="rId4"/>
    <p:sldId id="267" r:id="rId5"/>
    <p:sldId id="268" r:id="rId6"/>
    <p:sldId id="260" r:id="rId7"/>
    <p:sldId id="1368" r:id="rId8"/>
    <p:sldId id="1353" r:id="rId9"/>
    <p:sldId id="1359" r:id="rId10"/>
    <p:sldId id="1334" r:id="rId11"/>
    <p:sldId id="1350" r:id="rId12"/>
    <p:sldId id="1367" r:id="rId13"/>
    <p:sldId id="1354" r:id="rId14"/>
    <p:sldId id="1360" r:id="rId15"/>
    <p:sldId id="1361" r:id="rId16"/>
    <p:sldId id="1362" r:id="rId17"/>
    <p:sldId id="1363" r:id="rId18"/>
    <p:sldId id="1364" r:id="rId19"/>
    <p:sldId id="1365" r:id="rId20"/>
    <p:sldId id="1370" r:id="rId21"/>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47"/>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28"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9D3479D-A739-4442-8C68-E20A48FB272F}" type="datetimeFigureOut">
              <a:rPr lang="en-US" smtClean="0"/>
              <a:t>9/18/2019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3DA9DA6-3AC9-42D5-90D5-56972DC607FF}" type="slidenum">
              <a:rPr lang="en-US" smtClean="0"/>
              <a:t>‹#›</a:t>
            </a:fld>
            <a:endParaRPr lang="en-US"/>
          </a:p>
        </p:txBody>
      </p:sp>
    </p:spTree>
    <p:extLst>
      <p:ext uri="{BB962C8B-B14F-4D97-AF65-F5344CB8AC3E}">
        <p14:creationId xmlns:p14="http://schemas.microsoft.com/office/powerpoint/2010/main" val="388024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A9DA6-3AC9-42D5-90D5-56972DC607FF}" type="slidenum">
              <a:rPr lang="en-US" smtClean="0"/>
              <a:t>3</a:t>
            </a:fld>
            <a:endParaRPr lang="en-US"/>
          </a:p>
        </p:txBody>
      </p:sp>
    </p:spTree>
    <p:extLst>
      <p:ext uri="{BB962C8B-B14F-4D97-AF65-F5344CB8AC3E}">
        <p14:creationId xmlns:p14="http://schemas.microsoft.com/office/powerpoint/2010/main" val="381777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A9DA6-3AC9-42D5-90D5-56972DC607FF}" type="slidenum">
              <a:rPr lang="en-US" smtClean="0"/>
              <a:t>4</a:t>
            </a:fld>
            <a:endParaRPr lang="en-US"/>
          </a:p>
        </p:txBody>
      </p:sp>
    </p:spTree>
    <p:extLst>
      <p:ext uri="{BB962C8B-B14F-4D97-AF65-F5344CB8AC3E}">
        <p14:creationId xmlns:p14="http://schemas.microsoft.com/office/powerpoint/2010/main" val="347408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A9DA6-3AC9-42D5-90D5-56972DC607FF}" type="slidenum">
              <a:rPr lang="en-US" smtClean="0"/>
              <a:t>5</a:t>
            </a:fld>
            <a:endParaRPr lang="en-US"/>
          </a:p>
        </p:txBody>
      </p:sp>
    </p:spTree>
    <p:extLst>
      <p:ext uri="{BB962C8B-B14F-4D97-AF65-F5344CB8AC3E}">
        <p14:creationId xmlns:p14="http://schemas.microsoft.com/office/powerpoint/2010/main" val="255965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A9DA6-3AC9-42D5-90D5-56972DC607FF}" type="slidenum">
              <a:rPr lang="en-US" smtClean="0"/>
              <a:t>7</a:t>
            </a:fld>
            <a:endParaRPr lang="en-US"/>
          </a:p>
        </p:txBody>
      </p:sp>
    </p:spTree>
    <p:extLst>
      <p:ext uri="{BB962C8B-B14F-4D97-AF65-F5344CB8AC3E}">
        <p14:creationId xmlns:p14="http://schemas.microsoft.com/office/powerpoint/2010/main" val="72039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829D4-2CAC-4F06-AD72-68FBC0D476A0}" type="slidenum">
              <a:rPr lang="en-US" smtClean="0"/>
              <a:t>10</a:t>
            </a:fld>
            <a:endParaRPr lang="en-US" dirty="0"/>
          </a:p>
        </p:txBody>
      </p:sp>
    </p:spTree>
    <p:extLst>
      <p:ext uri="{BB962C8B-B14F-4D97-AF65-F5344CB8AC3E}">
        <p14:creationId xmlns:p14="http://schemas.microsoft.com/office/powerpoint/2010/main" val="2230489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E10AEF-7EA2-43BE-A5B8-B46EBF15A7FF}"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214254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10AEF-7EA2-43BE-A5B8-B46EBF15A7FF}"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109936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10AEF-7EA2-43BE-A5B8-B46EBF15A7FF}"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161064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er Only Slide">
    <p:spTree>
      <p:nvGrpSpPr>
        <p:cNvPr id="1" name=""/>
        <p:cNvGrpSpPr/>
        <p:nvPr/>
      </p:nvGrpSpPr>
      <p:grpSpPr>
        <a:xfrm>
          <a:off x="0" y="0"/>
          <a:ext cx="0" cy="0"/>
          <a:chOff x="0" y="0"/>
          <a:chExt cx="0" cy="0"/>
        </a:xfrm>
      </p:grpSpPr>
      <p:sp>
        <p:nvSpPr>
          <p:cNvPr id="2" name="Title 1"/>
          <p:cNvSpPr>
            <a:spLocks noGrp="1"/>
          </p:cNvSpPr>
          <p:nvPr>
            <p:ph type="title"/>
          </p:nvPr>
        </p:nvSpPr>
        <p:spPr>
          <a:xfrm flipH="1">
            <a:off x="342954" y="108859"/>
            <a:ext cx="8413653" cy="791255"/>
          </a:xfrm>
        </p:spPr>
        <p:txBody>
          <a:bodyPr/>
          <a:lstStyle/>
          <a:p>
            <a:r>
              <a:rPr lang="en-US"/>
              <a:t>Click to edit Master title style</a:t>
            </a:r>
          </a:p>
        </p:txBody>
      </p:sp>
      <p:sp>
        <p:nvSpPr>
          <p:cNvPr id="3" name="Rectangle 2"/>
          <p:cNvSpPr/>
          <p:nvPr userDrawn="1"/>
        </p:nvSpPr>
        <p:spPr>
          <a:xfrm>
            <a:off x="4385900"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814450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Foote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z="1050"/>
            </a:lvl1pPr>
          </a:lstStyle>
          <a:p>
            <a:fld id="{AFA3DF0E-6FFC-4732-8936-A3B925CCE365}" type="slidenum">
              <a:rPr lang="en-US" smtClean="0"/>
              <a:pPr/>
              <a:t>‹#›</a:t>
            </a:fld>
            <a:endParaRPr lang="en-US"/>
          </a:p>
        </p:txBody>
      </p:sp>
    </p:spTree>
    <p:extLst>
      <p:ext uri="{BB962C8B-B14F-4D97-AF65-F5344CB8AC3E}">
        <p14:creationId xmlns:p14="http://schemas.microsoft.com/office/powerpoint/2010/main" val="157092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2400"/>
            <a:ext cx="8229600" cy="3172223"/>
          </a:xfrm>
          <a:ln>
            <a:noFill/>
          </a:ln>
        </p:spPr>
        <p:txBody>
          <a:bodyPr>
            <a:normAutofit/>
          </a:bodyPr>
          <a:lstStyle>
            <a:lvl1pPr marL="0" indent="0">
              <a:buFontTx/>
              <a:buNone/>
              <a:defRPr sz="1013">
                <a:solidFill>
                  <a:srgbClr val="6B6F71"/>
                </a:solidFill>
                <a:latin typeface="+mn-lt"/>
              </a:defRPr>
            </a:lvl1pPr>
            <a:lvl2pPr>
              <a:defRPr sz="900">
                <a:solidFill>
                  <a:srgbClr val="6B6F71"/>
                </a:solidFill>
                <a:latin typeface="+mn-lt"/>
              </a:defRPr>
            </a:lvl2pPr>
            <a:lvl3pPr>
              <a:defRPr sz="900">
                <a:solidFill>
                  <a:srgbClr val="6B6F71"/>
                </a:solidFill>
                <a:latin typeface="+mn-lt"/>
              </a:defRPr>
            </a:lvl3pPr>
            <a:lvl4pPr>
              <a:defRPr sz="788">
                <a:solidFill>
                  <a:srgbClr val="6B6F71"/>
                </a:solidFill>
                <a:latin typeface="+mn-lt"/>
              </a:defRPr>
            </a:lvl4pPr>
            <a:lvl5pPr>
              <a:defRPr sz="788">
                <a:solidFill>
                  <a:srgbClr val="6B6F7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57200" y="4594623"/>
            <a:ext cx="2133600" cy="446484"/>
          </a:xfrm>
          <a:prstGeom prst="rect">
            <a:avLst/>
          </a:prstGeom>
        </p:spPr>
        <p:txBody>
          <a:bodyPr vert="horz" lIns="91440" tIns="45720" rIns="91440" bIns="45720" rtlCol="0" anchor="ctr"/>
          <a:lstStyle>
            <a:lvl1pPr algn="l">
              <a:defRPr sz="506">
                <a:solidFill>
                  <a:srgbClr val="FFFFFF"/>
                </a:solidFill>
                <a:latin typeface="Arial"/>
                <a:cs typeface="Arial"/>
              </a:defRPr>
            </a:lvl1pPr>
          </a:lstStyle>
          <a:p>
            <a:r>
              <a:rPr lang="en-US"/>
              <a:t>Blackbaud Confidential</a:t>
            </a:r>
          </a:p>
        </p:txBody>
      </p:sp>
      <p:sp>
        <p:nvSpPr>
          <p:cNvPr id="9" name="Title 1"/>
          <p:cNvSpPr>
            <a:spLocks noGrp="1"/>
          </p:cNvSpPr>
          <p:nvPr>
            <p:ph type="title" hasCustomPrompt="1"/>
          </p:nvPr>
        </p:nvSpPr>
        <p:spPr>
          <a:xfrm>
            <a:off x="347472" y="205740"/>
            <a:ext cx="8229600" cy="1063229"/>
          </a:xfrm>
        </p:spPr>
        <p:txBody>
          <a:bodyPr/>
          <a:lstStyle>
            <a:lvl1pPr>
              <a:defRPr sz="2476">
                <a:solidFill>
                  <a:srgbClr val="6AAF42"/>
                </a:solidFill>
                <a:latin typeface="+mj-lt"/>
              </a:defRPr>
            </a:lvl1pPr>
          </a:lstStyle>
          <a:p>
            <a:r>
              <a:rPr lang="en-US" sz="2701">
                <a:solidFill>
                  <a:schemeClr val="bg1"/>
                </a:solidFill>
                <a:latin typeface="HelveticaNeueLT Std Med Cn"/>
                <a:cs typeface="HelveticaNeueLT Std Med Cn"/>
              </a:rPr>
              <a:t>Content slide</a:t>
            </a:r>
            <a:endParaRPr lang="en-US"/>
          </a:p>
        </p:txBody>
      </p:sp>
      <p:sp>
        <p:nvSpPr>
          <p:cNvPr id="12" name="Text Placeholder 11"/>
          <p:cNvSpPr>
            <a:spLocks noGrp="1"/>
          </p:cNvSpPr>
          <p:nvPr>
            <p:ph type="body" sz="quarter" idx="10"/>
          </p:nvPr>
        </p:nvSpPr>
        <p:spPr>
          <a:xfrm>
            <a:off x="457200" y="883446"/>
            <a:ext cx="8229600" cy="359569"/>
          </a:xfrm>
        </p:spPr>
        <p:txBody>
          <a:bodyPr>
            <a:noAutofit/>
          </a:bodyPr>
          <a:lstStyle>
            <a:lvl1pPr>
              <a:buFont typeface="Arial"/>
              <a:buNone/>
              <a:defRPr sz="1350">
                <a:solidFill>
                  <a:srgbClr val="61B635"/>
                </a:solidFill>
              </a:defRPr>
            </a:lvl1pPr>
            <a:lvl2pPr>
              <a:defRPr sz="1350">
                <a:solidFill>
                  <a:srgbClr val="61B635"/>
                </a:solidFill>
              </a:defRPr>
            </a:lvl2pPr>
            <a:lvl3pPr>
              <a:defRPr sz="1350">
                <a:solidFill>
                  <a:srgbClr val="61B635"/>
                </a:solidFill>
              </a:defRPr>
            </a:lvl3pPr>
            <a:lvl4pPr>
              <a:defRPr sz="1350">
                <a:solidFill>
                  <a:srgbClr val="61B635"/>
                </a:solidFill>
              </a:defRPr>
            </a:lvl4pPr>
            <a:lvl5pPr>
              <a:defRPr sz="1350">
                <a:solidFill>
                  <a:srgbClr val="61B635"/>
                </a:solidFill>
              </a:defRPr>
            </a:lvl5pPr>
          </a:lstStyle>
          <a:p>
            <a:pPr lvl="0"/>
            <a:r>
              <a:rPr lang="en-US"/>
              <a:t>Click to edit Master text styles</a:t>
            </a:r>
          </a:p>
        </p:txBody>
      </p:sp>
      <p:sp>
        <p:nvSpPr>
          <p:cNvPr id="10" name="Slide Number Placeholder 1">
            <a:extLst>
              <a:ext uri="{FF2B5EF4-FFF2-40B4-BE49-F238E27FC236}">
                <a16:creationId xmlns:a16="http://schemas.microsoft.com/office/drawing/2014/main" id="{2D305010-A699-450B-8C9D-51C390F3F64B}"/>
              </a:ext>
            </a:extLst>
          </p:cNvPr>
          <p:cNvSpPr>
            <a:spLocks noGrp="1"/>
          </p:cNvSpPr>
          <p:nvPr>
            <p:ph type="sldNum" sz="quarter" idx="11"/>
          </p:nvPr>
        </p:nvSpPr>
        <p:spPr>
          <a:xfrm>
            <a:off x="4188979" y="4825277"/>
            <a:ext cx="766042" cy="273844"/>
          </a:xfrm>
        </p:spPr>
        <p:txBody>
          <a:bodyPr/>
          <a:lstStyle>
            <a:lvl1pPr>
              <a:defRPr sz="1200"/>
            </a:lvl1pPr>
          </a:lstStyle>
          <a:p>
            <a:fld id="{AFA3DF0E-6FFC-4732-8936-A3B925CCE365}" type="slidenum">
              <a:rPr lang="en-US" smtClean="0"/>
              <a:pPr/>
              <a:t>‹#›</a:t>
            </a:fld>
            <a:endParaRPr lang="en-US"/>
          </a:p>
        </p:txBody>
      </p:sp>
    </p:spTree>
    <p:extLst>
      <p:ext uri="{BB962C8B-B14F-4D97-AF65-F5344CB8AC3E}">
        <p14:creationId xmlns:p14="http://schemas.microsoft.com/office/powerpoint/2010/main" val="536479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338603"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233699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338603"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311755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338603"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99184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338603"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18154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338603"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6702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E10AEF-7EA2-43BE-A5B8-B46EBF15A7FF}"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2011171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a:xfrm>
            <a:off x="4338603" y="4866502"/>
            <a:ext cx="367408" cy="276999"/>
          </a:xfrm>
          <a:prstGeom prst="rect">
            <a:avLst/>
          </a:prstGeom>
        </p:spPr>
        <p:txBody>
          <a:bodyPr wrap="none">
            <a:spAutoFit/>
          </a:bodyPr>
          <a:lstStyle/>
          <a:p>
            <a:fld id="{AFA3DF0E-6FFC-4732-8936-A3B925CCE365}" type="slidenum">
              <a:rPr lang="en-US" sz="1200" smtClean="0">
                <a:solidFill>
                  <a:schemeClr val="bg1"/>
                </a:solidFill>
              </a:rPr>
              <a:pPr/>
              <a:t>‹#›</a:t>
            </a:fld>
            <a:endParaRPr lang="en-US" sz="1200"/>
          </a:p>
        </p:txBody>
      </p:sp>
    </p:spTree>
    <p:extLst>
      <p:ext uri="{BB962C8B-B14F-4D97-AF65-F5344CB8AC3E}">
        <p14:creationId xmlns:p14="http://schemas.microsoft.com/office/powerpoint/2010/main" val="427714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10AEF-7EA2-43BE-A5B8-B46EBF15A7FF}"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177195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E10AEF-7EA2-43BE-A5B8-B46EBF15A7FF}"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310203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E10AEF-7EA2-43BE-A5B8-B46EBF15A7FF}"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35582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E10AEF-7EA2-43BE-A5B8-B46EBF15A7FF}"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747577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10AEF-7EA2-43BE-A5B8-B46EBF15A7FF}"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77923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10AEF-7EA2-43BE-A5B8-B46EBF15A7FF}"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428157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10AEF-7EA2-43BE-A5B8-B46EBF15A7FF}"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16DDCB-9EFA-4340-A230-A293822943DF}" type="slidenum">
              <a:rPr lang="en-US" smtClean="0"/>
              <a:t>‹#›</a:t>
            </a:fld>
            <a:endParaRPr lang="en-US"/>
          </a:p>
        </p:txBody>
      </p:sp>
    </p:spTree>
    <p:extLst>
      <p:ext uri="{BB962C8B-B14F-4D97-AF65-F5344CB8AC3E}">
        <p14:creationId xmlns:p14="http://schemas.microsoft.com/office/powerpoint/2010/main" val="3758201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E10AEF-7EA2-43BE-A5B8-B46EBF15A7FF}" type="datetimeFigureOut">
              <a:rPr lang="en-US" smtClean="0"/>
              <a:t>9/18/2019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116DDCB-9EFA-4340-A230-A293822943DF}" type="slidenum">
              <a:rPr lang="en-US" smtClean="0"/>
              <a:t>‹#›</a:t>
            </a:fld>
            <a:endParaRPr lang="en-US"/>
          </a:p>
        </p:txBody>
      </p:sp>
    </p:spTree>
    <p:extLst>
      <p:ext uri="{BB962C8B-B14F-4D97-AF65-F5344CB8AC3E}">
        <p14:creationId xmlns:p14="http://schemas.microsoft.com/office/powerpoint/2010/main" val="375747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6.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lipartpanda.com/categories/economics-clip-art-free" TargetMode="External"/><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s://www.forbes.com/sites/forbesnonprofitcouncil/2019/05/16/recession-proofing-101-how-charities-can-guard-against-a-volatile-economy/#67ce4ba434ce" TargetMode="External"/><Relationship Id="rId4" Type="http://schemas.openxmlformats.org/officeDocument/2006/relationships/hyperlink" Target="https://www.reuters.com/article/us-usa-economy-watchlist-graphic/predicting-the-next-u-s-recession-idUSKCN1V31J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red and black text&#10;&#10;Description automatically generated">
            <a:extLst>
              <a:ext uri="{FF2B5EF4-FFF2-40B4-BE49-F238E27FC236}">
                <a16:creationId xmlns:a16="http://schemas.microsoft.com/office/drawing/2014/main" id="{80D32802-ECB9-4842-9359-B869664183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13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EC7BA-C509-431F-B9CA-92400B95EAE9}"/>
              </a:ext>
            </a:extLst>
          </p:cNvPr>
          <p:cNvSpPr>
            <a:spLocks noGrp="1"/>
          </p:cNvSpPr>
          <p:nvPr>
            <p:ph type="sldNum" sz="quarter" idx="10"/>
          </p:nvPr>
        </p:nvSpPr>
        <p:spPr/>
        <p:txBody>
          <a:bodyPr/>
          <a:lstStyle/>
          <a:p>
            <a:fld id="{AFA3DF0E-6FFC-4732-8936-A3B925CCE365}" type="slidenum">
              <a:rPr lang="en-US" smtClean="0"/>
              <a:pPr/>
              <a:t>10</a:t>
            </a:fld>
            <a:endParaRPr lang="en-US" dirty="0"/>
          </a:p>
        </p:txBody>
      </p:sp>
      <p:sp>
        <p:nvSpPr>
          <p:cNvPr id="4" name="TextBox 3">
            <a:extLst>
              <a:ext uri="{FF2B5EF4-FFF2-40B4-BE49-F238E27FC236}">
                <a16:creationId xmlns:a16="http://schemas.microsoft.com/office/drawing/2014/main" id="{D4915741-3313-4C9B-AA09-8718471BDBEA}"/>
              </a:ext>
            </a:extLst>
          </p:cNvPr>
          <p:cNvSpPr txBox="1"/>
          <p:nvPr/>
        </p:nvSpPr>
        <p:spPr>
          <a:xfrm>
            <a:off x="6324600" y="4858270"/>
            <a:ext cx="1754006" cy="253916"/>
          </a:xfrm>
          <a:prstGeom prst="rect">
            <a:avLst/>
          </a:prstGeom>
          <a:noFill/>
        </p:spPr>
        <p:txBody>
          <a:bodyPr wrap="none" rtlCol="0">
            <a:spAutoFit/>
          </a:bodyPr>
          <a:lstStyle/>
          <a:p>
            <a:r>
              <a:rPr lang="en-US" sz="1050" dirty="0"/>
              <a:t>US Bureau of Labor Statistics</a:t>
            </a:r>
          </a:p>
        </p:txBody>
      </p:sp>
      <p:sp>
        <p:nvSpPr>
          <p:cNvPr id="7" name="TextBox 6">
            <a:extLst>
              <a:ext uri="{FF2B5EF4-FFF2-40B4-BE49-F238E27FC236}">
                <a16:creationId xmlns:a16="http://schemas.microsoft.com/office/drawing/2014/main" id="{3D7423CD-31A4-4007-85A3-A78D039BD20C}"/>
              </a:ext>
            </a:extLst>
          </p:cNvPr>
          <p:cNvSpPr txBox="1"/>
          <p:nvPr/>
        </p:nvSpPr>
        <p:spPr>
          <a:xfrm>
            <a:off x="1659367" y="608263"/>
            <a:ext cx="2517289" cy="300082"/>
          </a:xfrm>
          <a:prstGeom prst="rect">
            <a:avLst/>
          </a:prstGeom>
          <a:solidFill>
            <a:schemeClr val="bg1"/>
          </a:solidFill>
        </p:spPr>
        <p:txBody>
          <a:bodyPr wrap="square" rtlCol="0">
            <a:spAutoFit/>
          </a:bodyPr>
          <a:lstStyle/>
          <a:p>
            <a:endParaRPr lang="en-US" sz="1350" dirty="0"/>
          </a:p>
        </p:txBody>
      </p:sp>
      <p:pic>
        <p:nvPicPr>
          <p:cNvPr id="8" name="Picture 7">
            <a:extLst>
              <a:ext uri="{FF2B5EF4-FFF2-40B4-BE49-F238E27FC236}">
                <a16:creationId xmlns:a16="http://schemas.microsoft.com/office/drawing/2014/main" id="{E0BE3D9E-2BEC-4C61-A350-3B621DC7C16C}"/>
              </a:ext>
            </a:extLst>
          </p:cNvPr>
          <p:cNvPicPr>
            <a:picLocks noChangeAspect="1"/>
          </p:cNvPicPr>
          <p:nvPr/>
        </p:nvPicPr>
        <p:blipFill rotWithShape="1">
          <a:blip r:embed="rId3"/>
          <a:srcRect t="9632"/>
          <a:stretch/>
        </p:blipFill>
        <p:spPr>
          <a:xfrm>
            <a:off x="366070" y="1164971"/>
            <a:ext cx="5652524" cy="3955870"/>
          </a:xfrm>
          <a:prstGeom prst="rect">
            <a:avLst/>
          </a:prstGeom>
        </p:spPr>
      </p:pic>
      <p:sp>
        <p:nvSpPr>
          <p:cNvPr id="9" name="TextBox 8">
            <a:extLst>
              <a:ext uri="{FF2B5EF4-FFF2-40B4-BE49-F238E27FC236}">
                <a16:creationId xmlns:a16="http://schemas.microsoft.com/office/drawing/2014/main" id="{8CE5AE3B-310F-4FDA-A3B0-A508B2B667AF}"/>
              </a:ext>
            </a:extLst>
          </p:cNvPr>
          <p:cNvSpPr txBox="1"/>
          <p:nvPr/>
        </p:nvSpPr>
        <p:spPr>
          <a:xfrm>
            <a:off x="1812664" y="406557"/>
            <a:ext cx="2759336" cy="150151"/>
          </a:xfrm>
          <a:prstGeom prst="rect">
            <a:avLst/>
          </a:prstGeom>
          <a:solidFill>
            <a:schemeClr val="bg1"/>
          </a:solidFill>
        </p:spPr>
        <p:txBody>
          <a:bodyPr wrap="square" rtlCol="0">
            <a:noAutofit/>
          </a:bodyPr>
          <a:lstStyle/>
          <a:p>
            <a:endParaRPr lang="en-US" sz="1350" dirty="0"/>
          </a:p>
        </p:txBody>
      </p:sp>
      <p:sp>
        <p:nvSpPr>
          <p:cNvPr id="11" name="Title 1">
            <a:extLst>
              <a:ext uri="{FF2B5EF4-FFF2-40B4-BE49-F238E27FC236}">
                <a16:creationId xmlns:a16="http://schemas.microsoft.com/office/drawing/2014/main" id="{00AFF62F-3C02-4008-B982-E7D8D824513A}"/>
              </a:ext>
            </a:extLst>
          </p:cNvPr>
          <p:cNvSpPr txBox="1">
            <a:spLocks/>
          </p:cNvSpPr>
          <p:nvPr/>
        </p:nvSpPr>
        <p:spPr>
          <a:xfrm flipH="1">
            <a:off x="0" y="0"/>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Civilian Unemployment Rate</a:t>
            </a:r>
          </a:p>
        </p:txBody>
      </p:sp>
    </p:spTree>
    <p:extLst>
      <p:ext uri="{BB962C8B-B14F-4D97-AF65-F5344CB8AC3E}">
        <p14:creationId xmlns:p14="http://schemas.microsoft.com/office/powerpoint/2010/main" val="10707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EC7BA-C509-431F-B9CA-92400B95EAE9}"/>
              </a:ext>
            </a:extLst>
          </p:cNvPr>
          <p:cNvSpPr>
            <a:spLocks noGrp="1"/>
          </p:cNvSpPr>
          <p:nvPr>
            <p:ph type="sldNum" sz="quarter" idx="10"/>
          </p:nvPr>
        </p:nvSpPr>
        <p:spPr/>
        <p:txBody>
          <a:bodyPr/>
          <a:lstStyle/>
          <a:p>
            <a:fld id="{AFA3DF0E-6FFC-4732-8936-A3B925CCE365}" type="slidenum">
              <a:rPr lang="en-US" smtClean="0"/>
              <a:pPr/>
              <a:t>11</a:t>
            </a:fld>
            <a:endParaRPr lang="en-US" dirty="0"/>
          </a:p>
        </p:txBody>
      </p:sp>
      <p:sp>
        <p:nvSpPr>
          <p:cNvPr id="4" name="TextBox 3">
            <a:extLst>
              <a:ext uri="{FF2B5EF4-FFF2-40B4-BE49-F238E27FC236}">
                <a16:creationId xmlns:a16="http://schemas.microsoft.com/office/drawing/2014/main" id="{D4915741-3313-4C9B-AA09-8718471BDBEA}"/>
              </a:ext>
            </a:extLst>
          </p:cNvPr>
          <p:cNvSpPr txBox="1"/>
          <p:nvPr/>
        </p:nvSpPr>
        <p:spPr>
          <a:xfrm>
            <a:off x="6477000" y="4787191"/>
            <a:ext cx="1754006" cy="253916"/>
          </a:xfrm>
          <a:prstGeom prst="rect">
            <a:avLst/>
          </a:prstGeom>
          <a:noFill/>
        </p:spPr>
        <p:txBody>
          <a:bodyPr wrap="none" rtlCol="0">
            <a:spAutoFit/>
          </a:bodyPr>
          <a:lstStyle/>
          <a:p>
            <a:r>
              <a:rPr lang="en-US" sz="1050" dirty="0"/>
              <a:t>US Bureau of Labor Statistics</a:t>
            </a:r>
          </a:p>
        </p:txBody>
      </p:sp>
      <p:pic>
        <p:nvPicPr>
          <p:cNvPr id="3" name="Picture 2">
            <a:extLst>
              <a:ext uri="{FF2B5EF4-FFF2-40B4-BE49-F238E27FC236}">
                <a16:creationId xmlns:a16="http://schemas.microsoft.com/office/drawing/2014/main" id="{137AA7C9-1546-4FAF-9A92-34FE5AFC0CF9}"/>
              </a:ext>
            </a:extLst>
          </p:cNvPr>
          <p:cNvPicPr>
            <a:picLocks noChangeAspect="1"/>
          </p:cNvPicPr>
          <p:nvPr/>
        </p:nvPicPr>
        <p:blipFill rotWithShape="1">
          <a:blip r:embed="rId2"/>
          <a:srcRect t="9637"/>
          <a:stretch/>
        </p:blipFill>
        <p:spPr>
          <a:xfrm>
            <a:off x="327053" y="1315654"/>
            <a:ext cx="5694153" cy="3588531"/>
          </a:xfrm>
          <a:prstGeom prst="rect">
            <a:avLst/>
          </a:prstGeom>
        </p:spPr>
      </p:pic>
      <p:sp>
        <p:nvSpPr>
          <p:cNvPr id="6" name="Title 1">
            <a:extLst>
              <a:ext uri="{FF2B5EF4-FFF2-40B4-BE49-F238E27FC236}">
                <a16:creationId xmlns:a16="http://schemas.microsoft.com/office/drawing/2014/main" id="{BB08A080-21AA-44B1-A15C-C6944BA6F9B9}"/>
              </a:ext>
            </a:extLst>
          </p:cNvPr>
          <p:cNvSpPr txBox="1">
            <a:spLocks/>
          </p:cNvSpPr>
          <p:nvPr/>
        </p:nvSpPr>
        <p:spPr>
          <a:xfrm flipH="1">
            <a:off x="0" y="0"/>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Civilian Labor Force Participation</a:t>
            </a:r>
          </a:p>
        </p:txBody>
      </p:sp>
    </p:spTree>
    <p:extLst>
      <p:ext uri="{BB962C8B-B14F-4D97-AF65-F5344CB8AC3E}">
        <p14:creationId xmlns:p14="http://schemas.microsoft.com/office/powerpoint/2010/main" val="277001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E40CAB-4B0B-4BD0-BB88-903BCF10BF98}"/>
              </a:ext>
            </a:extLst>
          </p:cNvPr>
          <p:cNvSpPr>
            <a:spLocks noGrp="1"/>
          </p:cNvSpPr>
          <p:nvPr>
            <p:ph idx="1"/>
          </p:nvPr>
        </p:nvSpPr>
        <p:spPr>
          <a:xfrm>
            <a:off x="1485900" y="1188421"/>
            <a:ext cx="6172200" cy="1756486"/>
          </a:xfrm>
          <a:ln w="28575">
            <a:solidFill>
              <a:schemeClr val="bg1">
                <a:lumMod val="50000"/>
              </a:schemeClr>
            </a:solidFill>
          </a:ln>
        </p:spPr>
        <p:txBody>
          <a:bodyPr/>
          <a:lstStyle/>
          <a:p>
            <a:pPr algn="ctr"/>
            <a:r>
              <a:rPr lang="en-US" sz="2100" i="1" dirty="0">
                <a:solidFill>
                  <a:schemeClr val="tx1"/>
                </a:solidFill>
              </a:rPr>
              <a:t>“For decades, important decisions affecting</a:t>
            </a:r>
          </a:p>
          <a:p>
            <a:pPr algn="ctr"/>
            <a:r>
              <a:rPr lang="en-US" sz="2100" i="1" dirty="0">
                <a:solidFill>
                  <a:schemeClr val="tx1"/>
                </a:solidFill>
              </a:rPr>
              <a:t>fundraising programs in presidential election</a:t>
            </a:r>
          </a:p>
          <a:p>
            <a:pPr algn="ctr"/>
            <a:r>
              <a:rPr lang="en-US" sz="2100" i="1" dirty="0">
                <a:solidFill>
                  <a:schemeClr val="tx1"/>
                </a:solidFill>
              </a:rPr>
              <a:t>years have largely been based on undocumented,</a:t>
            </a:r>
          </a:p>
          <a:p>
            <a:pPr algn="ctr"/>
            <a:r>
              <a:rPr lang="en-US" sz="2100" i="1" dirty="0">
                <a:solidFill>
                  <a:schemeClr val="tx1"/>
                </a:solidFill>
              </a:rPr>
              <a:t>conventional thought.”</a:t>
            </a:r>
            <a:endParaRPr lang="en-US" sz="2100" dirty="0">
              <a:solidFill>
                <a:schemeClr val="tx1"/>
              </a:solidFill>
            </a:endParaRPr>
          </a:p>
        </p:txBody>
      </p:sp>
    </p:spTree>
    <p:extLst>
      <p:ext uri="{BB962C8B-B14F-4D97-AF65-F5344CB8AC3E}">
        <p14:creationId xmlns:p14="http://schemas.microsoft.com/office/powerpoint/2010/main" val="331635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50B7-13EF-44DD-978E-E8B84F7A74D8}"/>
              </a:ext>
            </a:extLst>
          </p:cNvPr>
          <p:cNvSpPr>
            <a:spLocks noGrp="1"/>
          </p:cNvSpPr>
          <p:nvPr>
            <p:ph type="title"/>
          </p:nvPr>
        </p:nvSpPr>
        <p:spPr>
          <a:xfrm flipH="1">
            <a:off x="1400214" y="108859"/>
            <a:ext cx="6310240" cy="447850"/>
          </a:xfrm>
        </p:spPr>
        <p:txBody>
          <a:bodyPr/>
          <a:lstStyle/>
          <a:p>
            <a:r>
              <a:rPr lang="en-US" sz="2100" dirty="0"/>
              <a:t>Effects of the Presidential Elections on Giving</a:t>
            </a:r>
          </a:p>
        </p:txBody>
      </p:sp>
      <p:sp>
        <p:nvSpPr>
          <p:cNvPr id="4" name="Rectangle 3">
            <a:extLst>
              <a:ext uri="{FF2B5EF4-FFF2-40B4-BE49-F238E27FC236}">
                <a16:creationId xmlns:a16="http://schemas.microsoft.com/office/drawing/2014/main" id="{792F1E40-5572-49AF-9002-AF678BD19B45}"/>
              </a:ext>
            </a:extLst>
          </p:cNvPr>
          <p:cNvSpPr/>
          <p:nvPr/>
        </p:nvSpPr>
        <p:spPr>
          <a:xfrm>
            <a:off x="211934" y="1200150"/>
            <a:ext cx="8686800" cy="4031873"/>
          </a:xfrm>
          <a:prstGeom prst="rect">
            <a:avLst/>
          </a:prstGeom>
        </p:spPr>
        <p:txBody>
          <a:bodyPr wrap="square">
            <a:spAutoFit/>
          </a:bodyPr>
          <a:lstStyle/>
          <a:p>
            <a:pPr marL="214313" indent="-214313">
              <a:buFont typeface="Courier New" panose="02070309020205020404" pitchFamily="49" charset="0"/>
              <a:buChar char="o"/>
            </a:pPr>
            <a:r>
              <a:rPr lang="en-US" sz="1600" dirty="0"/>
              <a:t>The Giving USA Foundation reports that campaigns themselves historically have had no discernible impact on overall individual giving. </a:t>
            </a:r>
          </a:p>
          <a:p>
            <a:pPr marL="214313" indent="-214313">
              <a:buFont typeface="Courier New" panose="02070309020205020404" pitchFamily="49" charset="0"/>
              <a:buChar char="o"/>
            </a:pPr>
            <a:endParaRPr lang="en-US" sz="1600" dirty="0"/>
          </a:p>
          <a:p>
            <a:pPr marL="214313" indent="-214313">
              <a:buFont typeface="Courier New" panose="02070309020205020404" pitchFamily="49" charset="0"/>
              <a:buChar char="o"/>
            </a:pPr>
            <a:r>
              <a:rPr lang="en-US" sz="1600" dirty="0"/>
              <a:t>Past index results do indicate that while the nonprofit industry as a whole appears to be unaffected by political </a:t>
            </a:r>
            <a:r>
              <a:rPr lang="en-US" sz="1600" i="1" dirty="0"/>
              <a:t>fundraising</a:t>
            </a:r>
            <a:r>
              <a:rPr lang="en-US" sz="1600" dirty="0"/>
              <a:t>, election year </a:t>
            </a:r>
            <a:r>
              <a:rPr lang="en-US" sz="1600" i="1" dirty="0"/>
              <a:t>campaigning</a:t>
            </a:r>
            <a:r>
              <a:rPr lang="en-US" sz="1600" dirty="0"/>
              <a:t> may have, if anything, a positive effect on specific sectors or individual organizations that are working on issues highlighted by those campaigns.</a:t>
            </a:r>
          </a:p>
          <a:p>
            <a:pPr marL="214313" indent="-214313">
              <a:buFont typeface="Courier New" panose="02070309020205020404" pitchFamily="49" charset="0"/>
              <a:buChar char="o"/>
            </a:pPr>
            <a:endParaRPr lang="en-US" sz="1600" dirty="0"/>
          </a:p>
          <a:p>
            <a:pPr marL="214313" indent="-214313">
              <a:buFont typeface="Courier New" panose="02070309020205020404" pitchFamily="49" charset="0"/>
              <a:buChar char="o"/>
            </a:pPr>
            <a:r>
              <a:rPr lang="en-US" sz="1600" dirty="0"/>
              <a:t>Blackbaud did an in-depth study of the charitable giving habits of 400,000 political donors and how their giving changed in the 2012 election cycle. This data showed that political donors tracked by the Federal Election Commission gave </a:t>
            </a:r>
            <a:r>
              <a:rPr lang="en-US" sz="1600" b="1" dirty="0"/>
              <a:t>more</a:t>
            </a:r>
            <a:r>
              <a:rPr lang="en-US" sz="1600" dirty="0"/>
              <a:t> to nonprofit organizations in 2012 than they did in 2011. Political donors gave 0.9% more in 2012 than in 2011, while non-political donors (those not tracked by the FEC) gave 2.1% less.  </a:t>
            </a:r>
          </a:p>
          <a:p>
            <a:pPr marL="214313" indent="-214313">
              <a:buFont typeface="Courier New" panose="02070309020205020404" pitchFamily="49" charset="0"/>
              <a:buChar char="o"/>
            </a:pPr>
            <a:endParaRPr lang="en-US" sz="1600" dirty="0"/>
          </a:p>
          <a:p>
            <a:pPr marL="214313" indent="-214313">
              <a:buFont typeface="Courier New" panose="02070309020205020404" pitchFamily="49" charset="0"/>
              <a:buChar char="o"/>
            </a:pPr>
            <a:r>
              <a:rPr lang="en-US" sz="1600" dirty="0"/>
              <a:t>Particularly of note was the discovery that among political donors aged 25 to 34, charitable giving increased 10.8% in the 2012 election year.</a:t>
            </a:r>
          </a:p>
          <a:p>
            <a:pPr marL="214313" indent="-214313">
              <a:buFont typeface="Courier New" panose="02070309020205020404" pitchFamily="49" charset="0"/>
              <a:buChar char="o"/>
            </a:pPr>
            <a:endParaRPr lang="en-US" sz="1600" dirty="0"/>
          </a:p>
        </p:txBody>
      </p:sp>
      <p:pic>
        <p:nvPicPr>
          <p:cNvPr id="5" name="Picture 4">
            <a:extLst>
              <a:ext uri="{FF2B5EF4-FFF2-40B4-BE49-F238E27FC236}">
                <a16:creationId xmlns:a16="http://schemas.microsoft.com/office/drawing/2014/main" id="{B755D7C9-C7DB-4D85-8AC3-7AC5D7A150C9}"/>
              </a:ext>
            </a:extLst>
          </p:cNvPr>
          <p:cNvPicPr/>
          <p:nvPr/>
        </p:nvPicPr>
        <p:blipFill>
          <a:blip r:embed="rId2" cstate="print">
            <a:alphaModFix amt="75000"/>
            <a:extLst>
              <a:ext uri="{28A0092B-C50C-407E-A947-70E740481C1C}">
                <a14:useLocalDpi xmlns:a14="http://schemas.microsoft.com/office/drawing/2010/main" val="0"/>
              </a:ext>
            </a:extLst>
          </a:blip>
          <a:srcRect/>
          <a:stretch>
            <a:fillRect/>
          </a:stretch>
        </p:blipFill>
        <p:spPr bwMode="auto">
          <a:xfrm>
            <a:off x="6888709" y="24173"/>
            <a:ext cx="602933" cy="617220"/>
          </a:xfrm>
          <a:prstGeom prst="rect">
            <a:avLst/>
          </a:prstGeom>
          <a:noFill/>
          <a:ln>
            <a:noFill/>
          </a:ln>
        </p:spPr>
      </p:pic>
      <p:sp>
        <p:nvSpPr>
          <p:cNvPr id="6" name="Title 1">
            <a:extLst>
              <a:ext uri="{FF2B5EF4-FFF2-40B4-BE49-F238E27FC236}">
                <a16:creationId xmlns:a16="http://schemas.microsoft.com/office/drawing/2014/main" id="{B496D1AB-0DF6-49A7-9411-37DDD01D7C96}"/>
              </a:ext>
            </a:extLst>
          </p:cNvPr>
          <p:cNvSpPr txBox="1">
            <a:spLocks/>
          </p:cNvSpPr>
          <p:nvPr/>
        </p:nvSpPr>
        <p:spPr>
          <a:xfrm flipH="1">
            <a:off x="-22927" y="0"/>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Effect of the Presidential Elections on Giving </a:t>
            </a:r>
          </a:p>
        </p:txBody>
      </p:sp>
      <p:pic>
        <p:nvPicPr>
          <p:cNvPr id="7" name="Picture 6">
            <a:extLst>
              <a:ext uri="{FF2B5EF4-FFF2-40B4-BE49-F238E27FC236}">
                <a16:creationId xmlns:a16="http://schemas.microsoft.com/office/drawing/2014/main" id="{DEEA94B1-3DA2-4DA4-8145-AD949D3C43EE}"/>
              </a:ext>
            </a:extLst>
          </p:cNvPr>
          <p:cNvPicPr/>
          <p:nvPr/>
        </p:nvPicPr>
        <p:blipFill>
          <a:blip r:embed="rId2" cstate="print">
            <a:alphaModFix amt="75000"/>
            <a:extLst>
              <a:ext uri="{28A0092B-C50C-407E-A947-70E740481C1C}">
                <a14:useLocalDpi xmlns:a14="http://schemas.microsoft.com/office/drawing/2010/main" val="0"/>
              </a:ext>
            </a:extLst>
          </a:blip>
          <a:srcRect/>
          <a:stretch>
            <a:fillRect/>
          </a:stretch>
        </p:blipFill>
        <p:spPr bwMode="auto">
          <a:xfrm>
            <a:off x="8223703" y="160020"/>
            <a:ext cx="602933" cy="617220"/>
          </a:xfrm>
          <a:prstGeom prst="rect">
            <a:avLst/>
          </a:prstGeom>
          <a:noFill/>
          <a:ln>
            <a:noFill/>
          </a:ln>
        </p:spPr>
      </p:pic>
    </p:spTree>
    <p:extLst>
      <p:ext uri="{BB962C8B-B14F-4D97-AF65-F5344CB8AC3E}">
        <p14:creationId xmlns:p14="http://schemas.microsoft.com/office/powerpoint/2010/main" val="2832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447819-E398-48F7-9A23-69F3308FA73F}"/>
              </a:ext>
            </a:extLst>
          </p:cNvPr>
          <p:cNvPicPr>
            <a:picLocks noChangeAspect="1"/>
          </p:cNvPicPr>
          <p:nvPr/>
        </p:nvPicPr>
        <p:blipFill>
          <a:blip r:embed="rId2"/>
          <a:stretch>
            <a:fillRect/>
          </a:stretch>
        </p:blipFill>
        <p:spPr>
          <a:xfrm>
            <a:off x="2607130" y="0"/>
            <a:ext cx="3929740" cy="5143500"/>
          </a:xfrm>
          <a:prstGeom prst="rect">
            <a:avLst/>
          </a:prstGeom>
        </p:spPr>
      </p:pic>
      <p:sp>
        <p:nvSpPr>
          <p:cNvPr id="4" name="Rectangle 3">
            <a:extLst>
              <a:ext uri="{FF2B5EF4-FFF2-40B4-BE49-F238E27FC236}">
                <a16:creationId xmlns:a16="http://schemas.microsoft.com/office/drawing/2014/main" id="{51819738-88A0-437C-8414-B7342763FB79}"/>
              </a:ext>
            </a:extLst>
          </p:cNvPr>
          <p:cNvSpPr/>
          <p:nvPr/>
        </p:nvSpPr>
        <p:spPr>
          <a:xfrm>
            <a:off x="3307304" y="1671926"/>
            <a:ext cx="2529392" cy="1361911"/>
          </a:xfrm>
          <a:prstGeom prst="rect">
            <a:avLst/>
          </a:prstGeom>
        </p:spPr>
        <p:txBody>
          <a:bodyPr wrap="square">
            <a:spAutoFit/>
          </a:bodyPr>
          <a:lstStyle/>
          <a:p>
            <a:pPr algn="ctr"/>
            <a:r>
              <a:rPr lang="en-US" sz="2100" dirty="0">
                <a:solidFill>
                  <a:srgbClr val="72C044"/>
                </a:solidFill>
                <a:latin typeface="HelveticaNeueLTStd-BdCn"/>
              </a:rPr>
              <a:t>GIVING IN AN</a:t>
            </a:r>
          </a:p>
          <a:p>
            <a:pPr algn="ctr"/>
            <a:r>
              <a:rPr lang="en-US" sz="2100" dirty="0">
                <a:solidFill>
                  <a:srgbClr val="72C044"/>
                </a:solidFill>
                <a:latin typeface="HelveticaNeueLTStd-BdCn"/>
              </a:rPr>
              <a:t>ELECTION YEAR</a:t>
            </a:r>
          </a:p>
          <a:p>
            <a:pPr algn="ctr"/>
            <a:r>
              <a:rPr lang="en-US" sz="1350" dirty="0">
                <a:solidFill>
                  <a:srgbClr val="72C044"/>
                </a:solidFill>
                <a:latin typeface="HelveticaNeueLTStd-Cn"/>
              </a:rPr>
              <a:t>How Political Giving</a:t>
            </a:r>
          </a:p>
          <a:p>
            <a:pPr algn="ctr"/>
            <a:r>
              <a:rPr lang="en-US" sz="1350" dirty="0">
                <a:solidFill>
                  <a:srgbClr val="72C044"/>
                </a:solidFill>
                <a:latin typeface="HelveticaNeueLTStd-Cn"/>
              </a:rPr>
              <a:t>Impacts Nonprofit</a:t>
            </a:r>
          </a:p>
          <a:p>
            <a:pPr algn="ctr"/>
            <a:r>
              <a:rPr lang="en-US" sz="1350" dirty="0">
                <a:solidFill>
                  <a:srgbClr val="72C044"/>
                </a:solidFill>
                <a:latin typeface="HelveticaNeueLTStd-Cn"/>
              </a:rPr>
              <a:t>Support</a:t>
            </a:r>
            <a:endParaRPr lang="en-US" sz="1350" dirty="0"/>
          </a:p>
        </p:txBody>
      </p:sp>
      <p:sp>
        <p:nvSpPr>
          <p:cNvPr id="5" name="Rectangle 4">
            <a:extLst>
              <a:ext uri="{FF2B5EF4-FFF2-40B4-BE49-F238E27FC236}">
                <a16:creationId xmlns:a16="http://schemas.microsoft.com/office/drawing/2014/main" id="{A4F2B1C4-91CA-4F0E-B543-146E3A5E4A0C}"/>
              </a:ext>
            </a:extLst>
          </p:cNvPr>
          <p:cNvSpPr/>
          <p:nvPr/>
        </p:nvSpPr>
        <p:spPr>
          <a:xfrm>
            <a:off x="3107870" y="4417222"/>
            <a:ext cx="3429000" cy="553998"/>
          </a:xfrm>
          <a:prstGeom prst="rect">
            <a:avLst/>
          </a:prstGeom>
          <a:solidFill>
            <a:schemeClr val="accent3">
              <a:lumMod val="75000"/>
            </a:schemeClr>
          </a:solidFill>
        </p:spPr>
        <p:txBody>
          <a:bodyPr>
            <a:spAutoFit/>
          </a:bodyPr>
          <a:lstStyle/>
          <a:p>
            <a:r>
              <a:rPr lang="en-US" sz="1200" dirty="0">
                <a:solidFill>
                  <a:schemeClr val="bg1"/>
                </a:solidFill>
                <a:latin typeface="HelveticaNeueLTStd-LtCn"/>
              </a:rPr>
              <a:t>Presented by: Chuck Longfield and Chris Dann</a:t>
            </a:r>
          </a:p>
          <a:p>
            <a:r>
              <a:rPr lang="en-US" sz="900" dirty="0">
                <a:solidFill>
                  <a:schemeClr val="bg1"/>
                </a:solidFill>
                <a:latin typeface="HelveticaNeueLTStd-Bd"/>
              </a:rPr>
              <a:t>RESEARCH: JIM O’SHAUGHNESSY</a:t>
            </a:r>
          </a:p>
          <a:p>
            <a:r>
              <a:rPr lang="en-US" sz="900" dirty="0">
                <a:solidFill>
                  <a:schemeClr val="bg1"/>
                </a:solidFill>
                <a:latin typeface="HelveticaNeueLTStd-Bd"/>
              </a:rPr>
              <a:t>FOREWORD: ANDREW WATT</a:t>
            </a:r>
            <a:endParaRPr lang="en-US" sz="900" dirty="0">
              <a:solidFill>
                <a:schemeClr val="bg1"/>
              </a:solidFill>
            </a:endParaRPr>
          </a:p>
        </p:txBody>
      </p:sp>
    </p:spTree>
    <p:extLst>
      <p:ext uri="{BB962C8B-B14F-4D97-AF65-F5344CB8AC3E}">
        <p14:creationId xmlns:p14="http://schemas.microsoft.com/office/powerpoint/2010/main" val="9191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5B7B-1DC2-4EEE-9072-D62ADD5F118E}"/>
              </a:ext>
            </a:extLst>
          </p:cNvPr>
          <p:cNvSpPr>
            <a:spLocks noGrp="1"/>
          </p:cNvSpPr>
          <p:nvPr>
            <p:ph type="title"/>
          </p:nvPr>
        </p:nvSpPr>
        <p:spPr>
          <a:xfrm flipH="1">
            <a:off x="1400214" y="108858"/>
            <a:ext cx="6310240" cy="504328"/>
          </a:xfrm>
        </p:spPr>
        <p:txBody>
          <a:bodyPr/>
          <a:lstStyle/>
          <a:p>
            <a:endParaRPr lang="en-US" sz="2100" dirty="0"/>
          </a:p>
        </p:txBody>
      </p:sp>
      <p:sp>
        <p:nvSpPr>
          <p:cNvPr id="3" name="Rectangle 2">
            <a:extLst>
              <a:ext uri="{FF2B5EF4-FFF2-40B4-BE49-F238E27FC236}">
                <a16:creationId xmlns:a16="http://schemas.microsoft.com/office/drawing/2014/main" id="{586D57AC-F08A-40C9-AB40-9CC75099F087}"/>
              </a:ext>
            </a:extLst>
          </p:cNvPr>
          <p:cNvSpPr/>
          <p:nvPr/>
        </p:nvSpPr>
        <p:spPr>
          <a:xfrm>
            <a:off x="1143000" y="1276350"/>
            <a:ext cx="7696200" cy="2885405"/>
          </a:xfrm>
          <a:prstGeom prst="rect">
            <a:avLst/>
          </a:prstGeom>
        </p:spPr>
        <p:txBody>
          <a:bodyPr wrap="square">
            <a:spAutoFit/>
          </a:bodyPr>
          <a:lstStyle/>
          <a:p>
            <a:pPr>
              <a:spcAft>
                <a:spcPts val="900"/>
              </a:spcAft>
            </a:pPr>
            <a:r>
              <a:rPr lang="en-US" sz="1600" dirty="0">
                <a:solidFill>
                  <a:schemeClr val="tx2">
                    <a:lumMod val="75000"/>
                  </a:schemeClr>
                </a:solidFill>
                <a:latin typeface="HelveticaNeueLTStd-Lt"/>
              </a:rPr>
              <a:t>Donors who gave to federal political campaigns in 2012 </a:t>
            </a:r>
            <a:r>
              <a:rPr lang="en-US" sz="1600" b="1" dirty="0">
                <a:solidFill>
                  <a:schemeClr val="accent3">
                    <a:lumMod val="75000"/>
                  </a:schemeClr>
                </a:solidFill>
                <a:latin typeface="HelveticaNeueLTStd-Lt"/>
              </a:rPr>
              <a:t>gave 0.9% more</a:t>
            </a:r>
            <a:r>
              <a:rPr lang="en-US" sz="1600" dirty="0">
                <a:solidFill>
                  <a:schemeClr val="tx2">
                    <a:lumMod val="75000"/>
                  </a:schemeClr>
                </a:solidFill>
                <a:latin typeface="HelveticaNeueLTStd-Lt"/>
              </a:rPr>
              <a:t> to the charitable organizations we studied in 2012 than they had in 2011.</a:t>
            </a:r>
          </a:p>
          <a:p>
            <a:pPr>
              <a:spcAft>
                <a:spcPts val="900"/>
              </a:spcAft>
            </a:pPr>
            <a:endParaRPr lang="en-US" sz="1600" dirty="0">
              <a:solidFill>
                <a:schemeClr val="tx2">
                  <a:lumMod val="75000"/>
                </a:schemeClr>
              </a:solidFill>
              <a:latin typeface="HelveticaNeueLTStd-Lt"/>
            </a:endParaRPr>
          </a:p>
          <a:p>
            <a:pPr>
              <a:spcAft>
                <a:spcPts val="900"/>
              </a:spcAft>
            </a:pPr>
            <a:r>
              <a:rPr lang="en-US" sz="1600" dirty="0">
                <a:solidFill>
                  <a:schemeClr val="tx2">
                    <a:lumMod val="75000"/>
                  </a:schemeClr>
                </a:solidFill>
                <a:latin typeface="HelveticaNeueLTStd-Lt"/>
              </a:rPr>
              <a:t>Donors who did not give to political campaigns </a:t>
            </a:r>
            <a:r>
              <a:rPr lang="en-US" sz="1600" b="1" dirty="0">
                <a:solidFill>
                  <a:schemeClr val="accent4">
                    <a:lumMod val="50000"/>
                  </a:schemeClr>
                </a:solidFill>
                <a:latin typeface="HelveticaNeueLTStd-Lt"/>
              </a:rPr>
              <a:t>reduced</a:t>
            </a:r>
            <a:r>
              <a:rPr lang="en-US" sz="1600" dirty="0">
                <a:solidFill>
                  <a:schemeClr val="tx2">
                    <a:lumMod val="75000"/>
                  </a:schemeClr>
                </a:solidFill>
                <a:latin typeface="HelveticaNeueLTStd-Lt"/>
              </a:rPr>
              <a:t> their giving to the charities we studied in 2012 </a:t>
            </a:r>
            <a:r>
              <a:rPr lang="en-US" sz="1600" b="1" dirty="0">
                <a:solidFill>
                  <a:schemeClr val="accent4">
                    <a:lumMod val="50000"/>
                  </a:schemeClr>
                </a:solidFill>
                <a:latin typeface="HelveticaNeueLTStd-Lt"/>
              </a:rPr>
              <a:t>by 2.1%.</a:t>
            </a:r>
          </a:p>
          <a:p>
            <a:pPr>
              <a:spcAft>
                <a:spcPts val="900"/>
              </a:spcAft>
            </a:pPr>
            <a:endParaRPr lang="en-US" sz="1600" dirty="0">
              <a:solidFill>
                <a:schemeClr val="tx2">
                  <a:lumMod val="75000"/>
                </a:schemeClr>
              </a:solidFill>
              <a:latin typeface="HelveticaNeueLTStd-Lt"/>
            </a:endParaRPr>
          </a:p>
          <a:p>
            <a:pPr>
              <a:spcAft>
                <a:spcPts val="900"/>
              </a:spcAft>
            </a:pPr>
            <a:endParaRPr lang="en-US" sz="1600" dirty="0">
              <a:solidFill>
                <a:schemeClr val="tx2">
                  <a:lumMod val="75000"/>
                </a:schemeClr>
              </a:solidFill>
              <a:latin typeface="HelveticaNeueLTStd-Lt"/>
            </a:endParaRPr>
          </a:p>
          <a:p>
            <a:pPr>
              <a:spcAft>
                <a:spcPts val="900"/>
              </a:spcAft>
            </a:pPr>
            <a:r>
              <a:rPr lang="en-US" sz="1600" dirty="0">
                <a:solidFill>
                  <a:schemeClr val="tx2">
                    <a:lumMod val="75000"/>
                  </a:schemeClr>
                </a:solidFill>
                <a:latin typeface="HelveticaNeueLTStd-Lt"/>
              </a:rPr>
              <a:t>These findings held true across all sub-sectors as well as the demographic segments of age range, household income, and head of household gender.</a:t>
            </a:r>
            <a:endParaRPr lang="en-US" sz="1600" dirty="0">
              <a:solidFill>
                <a:schemeClr val="tx2">
                  <a:lumMod val="75000"/>
                </a:schemeClr>
              </a:solidFill>
            </a:endParaRPr>
          </a:p>
        </p:txBody>
      </p:sp>
      <p:pic>
        <p:nvPicPr>
          <p:cNvPr id="5" name="Graphic 4" descr="Upward trend">
            <a:extLst>
              <a:ext uri="{FF2B5EF4-FFF2-40B4-BE49-F238E27FC236}">
                <a16:creationId xmlns:a16="http://schemas.microsoft.com/office/drawing/2014/main" id="{5C11B8BD-43AB-4E34-9E56-520C87536B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1276350"/>
            <a:ext cx="685800" cy="685800"/>
          </a:xfrm>
          <a:prstGeom prst="rect">
            <a:avLst/>
          </a:prstGeom>
        </p:spPr>
      </p:pic>
      <p:pic>
        <p:nvPicPr>
          <p:cNvPr id="7" name="Graphic 6" descr="Downward trend">
            <a:extLst>
              <a:ext uri="{FF2B5EF4-FFF2-40B4-BE49-F238E27FC236}">
                <a16:creationId xmlns:a16="http://schemas.microsoft.com/office/drawing/2014/main" id="{A23A1EA4-C54A-489A-A26C-3AB848BCA3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1000" y="2114550"/>
            <a:ext cx="685800" cy="685800"/>
          </a:xfrm>
          <a:prstGeom prst="rect">
            <a:avLst/>
          </a:prstGeom>
        </p:spPr>
      </p:pic>
      <p:sp>
        <p:nvSpPr>
          <p:cNvPr id="6" name="Title 1">
            <a:extLst>
              <a:ext uri="{FF2B5EF4-FFF2-40B4-BE49-F238E27FC236}">
                <a16:creationId xmlns:a16="http://schemas.microsoft.com/office/drawing/2014/main" id="{CD7081F3-569F-400E-A750-8C2D8A182EA4}"/>
              </a:ext>
            </a:extLst>
          </p:cNvPr>
          <p:cNvSpPr txBox="1">
            <a:spLocks/>
          </p:cNvSpPr>
          <p:nvPr/>
        </p:nvSpPr>
        <p:spPr>
          <a:xfrm flipH="1">
            <a:off x="-22927" y="0"/>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Key Findings</a:t>
            </a:r>
          </a:p>
        </p:txBody>
      </p:sp>
    </p:spTree>
    <p:extLst>
      <p:ext uri="{BB962C8B-B14F-4D97-AF65-F5344CB8AC3E}">
        <p14:creationId xmlns:p14="http://schemas.microsoft.com/office/powerpoint/2010/main" val="220813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633CC-D3C0-44C2-9569-6F1DF12DE581}"/>
              </a:ext>
            </a:extLst>
          </p:cNvPr>
          <p:cNvPicPr>
            <a:picLocks noChangeAspect="1"/>
          </p:cNvPicPr>
          <p:nvPr/>
        </p:nvPicPr>
        <p:blipFill>
          <a:blip r:embed="rId2"/>
          <a:stretch>
            <a:fillRect/>
          </a:stretch>
        </p:blipFill>
        <p:spPr>
          <a:xfrm>
            <a:off x="623600" y="1336911"/>
            <a:ext cx="7896800" cy="2296442"/>
          </a:xfrm>
          <a:prstGeom prst="rect">
            <a:avLst/>
          </a:prstGeom>
        </p:spPr>
      </p:pic>
      <p:sp>
        <p:nvSpPr>
          <p:cNvPr id="5" name="Rectangle 4">
            <a:extLst>
              <a:ext uri="{FF2B5EF4-FFF2-40B4-BE49-F238E27FC236}">
                <a16:creationId xmlns:a16="http://schemas.microsoft.com/office/drawing/2014/main" id="{C93CA83E-1177-4D53-842B-B0D17CF9A100}"/>
              </a:ext>
            </a:extLst>
          </p:cNvPr>
          <p:cNvSpPr/>
          <p:nvPr/>
        </p:nvSpPr>
        <p:spPr>
          <a:xfrm>
            <a:off x="2606645" y="3843707"/>
            <a:ext cx="3884855" cy="1077218"/>
          </a:xfrm>
          <a:prstGeom prst="rect">
            <a:avLst/>
          </a:prstGeom>
          <a:ln w="19050">
            <a:solidFill>
              <a:schemeClr val="bg1">
                <a:lumMod val="50000"/>
              </a:schemeClr>
            </a:solidFill>
          </a:ln>
        </p:spPr>
        <p:txBody>
          <a:bodyPr wrap="square">
            <a:spAutoFit/>
          </a:bodyPr>
          <a:lstStyle/>
          <a:p>
            <a:r>
              <a:rPr lang="en-US" sz="1600" i="1" dirty="0">
                <a:solidFill>
                  <a:schemeClr val="bg1">
                    <a:lumMod val="50000"/>
                  </a:schemeClr>
                </a:solidFill>
                <a:latin typeface="HelveticaNeueLTStd-CnO"/>
              </a:rPr>
              <a:t>“We may have discovered in this study that high-profile campaign years are ideal target times for nonprofits to acquire young donors.”</a:t>
            </a:r>
            <a:endParaRPr lang="en-US" sz="1600" dirty="0">
              <a:solidFill>
                <a:schemeClr val="bg1">
                  <a:lumMod val="50000"/>
                </a:schemeClr>
              </a:solidFill>
            </a:endParaRPr>
          </a:p>
        </p:txBody>
      </p:sp>
      <p:sp>
        <p:nvSpPr>
          <p:cNvPr id="6" name="Title 5">
            <a:extLst>
              <a:ext uri="{FF2B5EF4-FFF2-40B4-BE49-F238E27FC236}">
                <a16:creationId xmlns:a16="http://schemas.microsoft.com/office/drawing/2014/main" id="{9664BE44-41E0-4D66-AFD3-51EDC052582D}"/>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EE201FE6-D9A4-443B-9C24-125CA919AB97}"/>
              </a:ext>
            </a:extLst>
          </p:cNvPr>
          <p:cNvSpPr txBox="1">
            <a:spLocks/>
          </p:cNvSpPr>
          <p:nvPr/>
        </p:nvSpPr>
        <p:spPr>
          <a:xfrm flipH="1">
            <a:off x="0" y="7923"/>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Change by Age</a:t>
            </a:r>
          </a:p>
        </p:txBody>
      </p:sp>
    </p:spTree>
    <p:extLst>
      <p:ext uri="{BB962C8B-B14F-4D97-AF65-F5344CB8AC3E}">
        <p14:creationId xmlns:p14="http://schemas.microsoft.com/office/powerpoint/2010/main" val="155122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EFA5AC-6A1C-4ED4-9047-C791F74BC234}"/>
              </a:ext>
            </a:extLst>
          </p:cNvPr>
          <p:cNvSpPr/>
          <p:nvPr/>
        </p:nvSpPr>
        <p:spPr>
          <a:xfrm>
            <a:off x="2314911" y="1657350"/>
            <a:ext cx="4514178" cy="1169551"/>
          </a:xfrm>
          <a:prstGeom prst="rect">
            <a:avLst/>
          </a:prstGeom>
          <a:ln w="12700">
            <a:solidFill>
              <a:schemeClr val="tx1"/>
            </a:solidFill>
          </a:ln>
        </p:spPr>
        <p:txBody>
          <a:bodyPr wrap="square">
            <a:spAutoFit/>
          </a:bodyPr>
          <a:lstStyle/>
          <a:p>
            <a:pPr algn="just"/>
            <a:r>
              <a:rPr lang="en-US" sz="1400" i="1" dirty="0">
                <a:solidFill>
                  <a:srgbClr val="72C044"/>
                </a:solidFill>
                <a:latin typeface="HelveticaNeueLTStd-CnO"/>
              </a:rPr>
              <a:t>“...nonprofits involved in missions and programs</a:t>
            </a:r>
          </a:p>
          <a:p>
            <a:pPr algn="just"/>
            <a:r>
              <a:rPr lang="en-US" sz="1400" i="1" dirty="0">
                <a:solidFill>
                  <a:srgbClr val="72C044"/>
                </a:solidFill>
                <a:latin typeface="HelveticaNeueLTStd-CnO"/>
              </a:rPr>
              <a:t>touched by prominent campaign issues would</a:t>
            </a:r>
          </a:p>
          <a:p>
            <a:pPr algn="just"/>
            <a:r>
              <a:rPr lang="en-US" sz="1400" i="1" dirty="0">
                <a:solidFill>
                  <a:srgbClr val="72C044"/>
                </a:solidFill>
                <a:latin typeface="HelveticaNeueLTStd-CnO"/>
              </a:rPr>
              <a:t>benefit from political discourse on those themes. We</a:t>
            </a:r>
          </a:p>
          <a:p>
            <a:pPr algn="just"/>
            <a:r>
              <a:rPr lang="en-US" sz="1400" i="1" dirty="0">
                <a:solidFill>
                  <a:srgbClr val="72C044"/>
                </a:solidFill>
                <a:latin typeface="HelveticaNeueLTStd-CnO"/>
              </a:rPr>
              <a:t>would also expect that nonprofits focused on public</a:t>
            </a:r>
          </a:p>
          <a:p>
            <a:pPr algn="just"/>
            <a:r>
              <a:rPr lang="en-US" sz="1400" i="1" dirty="0">
                <a:solidFill>
                  <a:srgbClr val="72C044"/>
                </a:solidFill>
                <a:latin typeface="HelveticaNeueLTStd-CnO"/>
              </a:rPr>
              <a:t>policy advocacy would benefit most.”</a:t>
            </a:r>
            <a:endParaRPr lang="en-US" sz="1400" dirty="0"/>
          </a:p>
        </p:txBody>
      </p:sp>
      <p:sp>
        <p:nvSpPr>
          <p:cNvPr id="4" name="Rectangle 3">
            <a:extLst>
              <a:ext uri="{FF2B5EF4-FFF2-40B4-BE49-F238E27FC236}">
                <a16:creationId xmlns:a16="http://schemas.microsoft.com/office/drawing/2014/main" id="{163F1556-1913-4305-89AC-8A4E60765A42}"/>
              </a:ext>
            </a:extLst>
          </p:cNvPr>
          <p:cNvSpPr/>
          <p:nvPr/>
        </p:nvSpPr>
        <p:spPr>
          <a:xfrm>
            <a:off x="2314911" y="3257550"/>
            <a:ext cx="4514178" cy="1384995"/>
          </a:xfrm>
          <a:prstGeom prst="rect">
            <a:avLst/>
          </a:prstGeom>
          <a:ln w="12700">
            <a:solidFill>
              <a:schemeClr val="tx1"/>
            </a:solidFill>
          </a:ln>
        </p:spPr>
        <p:txBody>
          <a:bodyPr wrap="square">
            <a:spAutoFit/>
          </a:bodyPr>
          <a:lstStyle/>
          <a:p>
            <a:r>
              <a:rPr lang="en-US" sz="1400" i="1" dirty="0">
                <a:solidFill>
                  <a:srgbClr val="72C044"/>
                </a:solidFill>
                <a:latin typeface="HelveticaNeueLTStd-CnO"/>
              </a:rPr>
              <a:t>“The fact that the giving response to a major disaster</a:t>
            </a:r>
          </a:p>
          <a:p>
            <a:r>
              <a:rPr lang="en-US" sz="1400" i="1" dirty="0">
                <a:solidFill>
                  <a:srgbClr val="72C044"/>
                </a:solidFill>
                <a:latin typeface="HelveticaNeueLTStd-CnO"/>
              </a:rPr>
              <a:t>increased substantially among political donors in</a:t>
            </a:r>
          </a:p>
          <a:p>
            <a:r>
              <a:rPr lang="en-US" sz="1400" i="1" dirty="0">
                <a:solidFill>
                  <a:srgbClr val="72C044"/>
                </a:solidFill>
                <a:latin typeface="HelveticaNeueLTStd-CnO"/>
              </a:rPr>
              <a:t>comparison with non-political donors is very much</a:t>
            </a:r>
          </a:p>
          <a:p>
            <a:r>
              <a:rPr lang="en-US" sz="1400" i="1" dirty="0">
                <a:solidFill>
                  <a:srgbClr val="72C044"/>
                </a:solidFill>
                <a:latin typeface="HelveticaNeueLTStd-CnO"/>
              </a:rPr>
              <a:t>worth noting and studying further. Because it is not</a:t>
            </a:r>
          </a:p>
          <a:p>
            <a:r>
              <a:rPr lang="en-US" sz="1400" i="1" dirty="0">
                <a:solidFill>
                  <a:srgbClr val="72C044"/>
                </a:solidFill>
                <a:latin typeface="HelveticaNeueLTStd-CnO"/>
              </a:rPr>
              <a:t>likely explained by politics, it is most likely attributed</a:t>
            </a:r>
          </a:p>
          <a:p>
            <a:r>
              <a:rPr lang="en-US" sz="1400" i="1" dirty="0">
                <a:solidFill>
                  <a:srgbClr val="72C044"/>
                </a:solidFill>
                <a:latin typeface="HelveticaNeueLTStd-CnO"/>
              </a:rPr>
              <a:t>to conviction of civic responsibility.”</a:t>
            </a:r>
            <a:endParaRPr lang="en-US" sz="1400" dirty="0"/>
          </a:p>
        </p:txBody>
      </p:sp>
      <p:sp>
        <p:nvSpPr>
          <p:cNvPr id="6" name="Title 5">
            <a:extLst>
              <a:ext uri="{FF2B5EF4-FFF2-40B4-BE49-F238E27FC236}">
                <a16:creationId xmlns:a16="http://schemas.microsoft.com/office/drawing/2014/main" id="{D7AD3BCA-A868-42A8-91E7-393F92DA4F77}"/>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2E40E609-34E3-4A38-A3A2-3A622E5F86A9}"/>
              </a:ext>
            </a:extLst>
          </p:cNvPr>
          <p:cNvSpPr txBox="1">
            <a:spLocks/>
          </p:cNvSpPr>
          <p:nvPr/>
        </p:nvSpPr>
        <p:spPr>
          <a:xfrm flipH="1">
            <a:off x="0" y="-15299"/>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Observations</a:t>
            </a:r>
          </a:p>
        </p:txBody>
      </p:sp>
    </p:spTree>
    <p:extLst>
      <p:ext uri="{BB962C8B-B14F-4D97-AF65-F5344CB8AC3E}">
        <p14:creationId xmlns:p14="http://schemas.microsoft.com/office/powerpoint/2010/main" val="145241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9AC7EC-A3F6-4647-83A4-0F34C54A075A}"/>
              </a:ext>
            </a:extLst>
          </p:cNvPr>
          <p:cNvSpPr/>
          <p:nvPr/>
        </p:nvSpPr>
        <p:spPr>
          <a:xfrm>
            <a:off x="266700" y="1581150"/>
            <a:ext cx="8610600" cy="3427861"/>
          </a:xfrm>
          <a:prstGeom prst="rect">
            <a:avLst/>
          </a:prstGeom>
        </p:spPr>
        <p:txBody>
          <a:bodyPr wrap="square">
            <a:spAutoFit/>
          </a:bodyPr>
          <a:lstStyle/>
          <a:p>
            <a:pPr marL="214313" indent="-214313">
              <a:buClr>
                <a:schemeClr val="tx1"/>
              </a:buClr>
              <a:buFont typeface="Wingdings" panose="05000000000000000000" pitchFamily="2" charset="2"/>
              <a:buChar char="Ø"/>
            </a:pPr>
            <a:r>
              <a:rPr lang="en-US" sz="1275" dirty="0">
                <a:solidFill>
                  <a:srgbClr val="4D525A"/>
                </a:solidFill>
                <a:latin typeface="HelveticaNeueLTStd-LtCn"/>
              </a:rPr>
              <a:t>Decisions about new donor acquisition and reinstating lapsed donors should be based on an assessment of the aggressiveness of 2020 campaign fundraising and the state of the economy heading into the fall. While alignment of campaign issues, organization mission, and programs can be a good bet, risk should be weighed when making acquisition and reinstatement strategy decisions.</a:t>
            </a:r>
          </a:p>
          <a:p>
            <a:pPr marL="214313" indent="-214313">
              <a:buClr>
                <a:schemeClr val="tx1"/>
              </a:buClr>
              <a:buFont typeface="Wingdings" panose="05000000000000000000" pitchFamily="2" charset="2"/>
              <a:buChar char="Ø"/>
            </a:pPr>
            <a:endParaRPr lang="en-US" sz="1275" dirty="0">
              <a:solidFill>
                <a:srgbClr val="4D525A"/>
              </a:solidFill>
              <a:latin typeface="HelveticaNeueLTStd-LtCn"/>
            </a:endParaRPr>
          </a:p>
          <a:p>
            <a:pPr marL="214313" indent="-214313">
              <a:buClr>
                <a:schemeClr val="tx1"/>
              </a:buClr>
              <a:buFont typeface="Wingdings" panose="05000000000000000000" pitchFamily="2" charset="2"/>
              <a:buChar char="Ø"/>
            </a:pPr>
            <a:r>
              <a:rPr lang="en-US" sz="1275" b="1" dirty="0">
                <a:solidFill>
                  <a:srgbClr val="4D525A"/>
                </a:solidFill>
                <a:latin typeface="HelveticaNeueLTStd-LtCn"/>
              </a:rPr>
              <a:t>This study illustrates a clear connection between passion for a cause and contributions</a:t>
            </a:r>
            <a:r>
              <a:rPr lang="en-US" sz="1275" dirty="0">
                <a:solidFill>
                  <a:srgbClr val="4D525A"/>
                </a:solidFill>
                <a:latin typeface="HelveticaNeueLTStd-LtCn"/>
              </a:rPr>
              <a:t>. Use 2020 as an opportunity to align your advocacy and fundraising teams internally toward shared goals.</a:t>
            </a:r>
          </a:p>
          <a:p>
            <a:pPr marL="214313" indent="-214313">
              <a:buClr>
                <a:schemeClr val="tx1"/>
              </a:buClr>
              <a:buFont typeface="Wingdings" panose="05000000000000000000" pitchFamily="2" charset="2"/>
              <a:buChar char="Ø"/>
            </a:pPr>
            <a:endParaRPr lang="en-US" sz="1275" dirty="0">
              <a:solidFill>
                <a:srgbClr val="4D525A"/>
              </a:solidFill>
              <a:latin typeface="HelveticaNeueLTStd-LtCn"/>
            </a:endParaRPr>
          </a:p>
          <a:p>
            <a:pPr marL="214313" indent="-214313">
              <a:buClr>
                <a:schemeClr val="tx1"/>
              </a:buClr>
              <a:buFont typeface="Wingdings" panose="05000000000000000000" pitchFamily="2" charset="2"/>
              <a:buChar char="Ø"/>
            </a:pPr>
            <a:r>
              <a:rPr lang="en-US" sz="1275" dirty="0">
                <a:solidFill>
                  <a:srgbClr val="4D525A"/>
                </a:solidFill>
                <a:latin typeface="HelveticaNeueLTStd-LtCn"/>
              </a:rPr>
              <a:t>Take heed and look for opportunities to rally advocates around your cause.</a:t>
            </a:r>
          </a:p>
          <a:p>
            <a:pPr marL="214313" indent="-214313">
              <a:buClr>
                <a:schemeClr val="tx1"/>
              </a:buClr>
              <a:buFont typeface="Wingdings" panose="05000000000000000000" pitchFamily="2" charset="2"/>
              <a:buChar char="Ø"/>
            </a:pPr>
            <a:endParaRPr lang="en-US" sz="1275" dirty="0">
              <a:solidFill>
                <a:srgbClr val="4D525A"/>
              </a:solidFill>
              <a:latin typeface="HelveticaNeueLTStd-LtCn"/>
            </a:endParaRPr>
          </a:p>
          <a:p>
            <a:pPr marL="214313" indent="-214313">
              <a:buClr>
                <a:schemeClr val="tx1"/>
              </a:buClr>
              <a:buFont typeface="Wingdings" panose="05000000000000000000" pitchFamily="2" charset="2"/>
              <a:buChar char="Ø"/>
            </a:pPr>
            <a:r>
              <a:rPr lang="en-US" sz="1275" dirty="0">
                <a:solidFill>
                  <a:srgbClr val="4D525A"/>
                </a:solidFill>
                <a:latin typeface="HelveticaNeueLTStd-LtCn"/>
              </a:rPr>
              <a:t>Pay attention to major donors whose engagement in politics is known, especially if an organization’s mission and program has relevance to the elections! Note: If donors’ engagement in political giving is unknown, make it part of your research. Donors who give to political campaigns while increasing nonprofit support provide clear evidence of their capacity by doing so.</a:t>
            </a:r>
          </a:p>
          <a:p>
            <a:pPr marL="214313" indent="-214313">
              <a:buClr>
                <a:schemeClr val="tx1"/>
              </a:buClr>
              <a:buFont typeface="Wingdings" panose="05000000000000000000" pitchFamily="2" charset="2"/>
              <a:buChar char="Ø"/>
            </a:pPr>
            <a:endParaRPr lang="en-US" sz="1275" dirty="0">
              <a:solidFill>
                <a:srgbClr val="4D525A"/>
              </a:solidFill>
              <a:latin typeface="HelveticaNeueLTStd-LtCn"/>
            </a:endParaRPr>
          </a:p>
          <a:p>
            <a:pPr marL="214313" indent="-214313">
              <a:buClr>
                <a:schemeClr val="tx1"/>
              </a:buClr>
              <a:buFont typeface="Wingdings" panose="05000000000000000000" pitchFamily="2" charset="2"/>
              <a:buChar char="Ø"/>
            </a:pPr>
            <a:r>
              <a:rPr lang="en-US" sz="1275" dirty="0">
                <a:solidFill>
                  <a:srgbClr val="4D525A"/>
                </a:solidFill>
                <a:latin typeface="HelveticaNeueLTStd-LtCn"/>
              </a:rPr>
              <a:t>And as always, for general fundraising, continue to emphasize retention by converting to sustainers, cultivating existing donors, and reinstating lapsed donors.</a:t>
            </a:r>
            <a:endParaRPr lang="en-US" sz="1275" dirty="0"/>
          </a:p>
        </p:txBody>
      </p:sp>
      <p:sp>
        <p:nvSpPr>
          <p:cNvPr id="5" name="Title 4">
            <a:extLst>
              <a:ext uri="{FF2B5EF4-FFF2-40B4-BE49-F238E27FC236}">
                <a16:creationId xmlns:a16="http://schemas.microsoft.com/office/drawing/2014/main" id="{A7A99F98-C9BE-42BD-BBB2-F650A2E7BDB8}"/>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9539C158-4BCC-4DF2-8E1D-D83460267232}"/>
              </a:ext>
            </a:extLst>
          </p:cNvPr>
          <p:cNvSpPr txBox="1">
            <a:spLocks/>
          </p:cNvSpPr>
          <p:nvPr/>
        </p:nvSpPr>
        <p:spPr>
          <a:xfrm flipH="1">
            <a:off x="0" y="-15299"/>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Recommendations for Election Year Fundraising</a:t>
            </a:r>
          </a:p>
        </p:txBody>
      </p:sp>
    </p:spTree>
    <p:extLst>
      <p:ext uri="{BB962C8B-B14F-4D97-AF65-F5344CB8AC3E}">
        <p14:creationId xmlns:p14="http://schemas.microsoft.com/office/powerpoint/2010/main" val="206981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0D12-82C5-4C09-A809-0DF552ABBFB1}"/>
              </a:ext>
            </a:extLst>
          </p:cNvPr>
          <p:cNvSpPr>
            <a:spLocks noGrp="1"/>
          </p:cNvSpPr>
          <p:nvPr>
            <p:ph type="title"/>
          </p:nvPr>
        </p:nvSpPr>
        <p:spPr>
          <a:xfrm flipH="1">
            <a:off x="1416880" y="387797"/>
            <a:ext cx="6310240" cy="504328"/>
          </a:xfrm>
        </p:spPr>
        <p:txBody>
          <a:bodyPr>
            <a:normAutofit fontScale="90000"/>
          </a:bodyPr>
          <a:lstStyle/>
          <a:p>
            <a:endParaRPr lang="en-US" dirty="0"/>
          </a:p>
        </p:txBody>
      </p:sp>
      <p:sp>
        <p:nvSpPr>
          <p:cNvPr id="3" name="TextBox 2">
            <a:extLst>
              <a:ext uri="{FF2B5EF4-FFF2-40B4-BE49-F238E27FC236}">
                <a16:creationId xmlns:a16="http://schemas.microsoft.com/office/drawing/2014/main" id="{A7118F8D-D219-4323-B29C-DE5BB6D28090}"/>
              </a:ext>
            </a:extLst>
          </p:cNvPr>
          <p:cNvSpPr txBox="1"/>
          <p:nvPr/>
        </p:nvSpPr>
        <p:spPr>
          <a:xfrm>
            <a:off x="609600" y="1504950"/>
            <a:ext cx="8153400" cy="2769989"/>
          </a:xfrm>
          <a:prstGeom prst="rect">
            <a:avLst/>
          </a:prstGeom>
          <a:noFill/>
        </p:spPr>
        <p:txBody>
          <a:bodyPr wrap="square" rtlCol="0">
            <a:spAutoFit/>
          </a:bodyPr>
          <a:lstStyle/>
          <a:p>
            <a:pPr marL="257175" indent="-257175">
              <a:spcAft>
                <a:spcPts val="900"/>
              </a:spcAft>
              <a:buFont typeface="Wingdings" panose="05000000000000000000" pitchFamily="2" charset="2"/>
              <a:buChar char="Ø"/>
            </a:pPr>
            <a:r>
              <a:rPr lang="en-US" dirty="0"/>
              <a:t>It’s the economy!	</a:t>
            </a:r>
          </a:p>
          <a:p>
            <a:pPr marL="600075" lvl="1" indent="-257175">
              <a:spcAft>
                <a:spcPts val="900"/>
              </a:spcAft>
              <a:buFont typeface="Wingdings" panose="05000000000000000000" pitchFamily="2" charset="2"/>
              <a:buChar char="Ø"/>
            </a:pPr>
            <a:r>
              <a:rPr lang="en-US" sz="1500" dirty="0"/>
              <a:t>Watch for recession signs</a:t>
            </a:r>
          </a:p>
          <a:p>
            <a:pPr marL="600075" lvl="1" indent="-257175">
              <a:spcAft>
                <a:spcPts val="900"/>
              </a:spcAft>
              <a:buFont typeface="Wingdings" panose="05000000000000000000" pitchFamily="2" charset="2"/>
              <a:buChar char="Ø"/>
            </a:pPr>
            <a:r>
              <a:rPr lang="en-US" sz="1500" dirty="0"/>
              <a:t>Track effects of tax law changes</a:t>
            </a:r>
          </a:p>
          <a:p>
            <a:pPr marL="600075" lvl="1" indent="-257175">
              <a:spcAft>
                <a:spcPts val="900"/>
              </a:spcAft>
              <a:buFont typeface="Wingdings" panose="05000000000000000000" pitchFamily="2" charset="2"/>
              <a:buChar char="Ø"/>
            </a:pPr>
            <a:r>
              <a:rPr lang="en-US" sz="1500" dirty="0"/>
              <a:t>Encourage giving through DAFs and IRAs</a:t>
            </a:r>
            <a:endParaRPr lang="en-US" dirty="0"/>
          </a:p>
          <a:p>
            <a:pPr marL="257175" indent="-257175">
              <a:buFont typeface="Wingdings" panose="05000000000000000000" pitchFamily="2" charset="2"/>
              <a:buChar char="Ø"/>
            </a:pPr>
            <a:endParaRPr lang="en-US" dirty="0"/>
          </a:p>
          <a:p>
            <a:pPr marL="257175" indent="-257175">
              <a:spcAft>
                <a:spcPts val="900"/>
              </a:spcAft>
              <a:buFont typeface="Wingdings" panose="05000000000000000000" pitchFamily="2" charset="2"/>
              <a:buChar char="Ø"/>
            </a:pPr>
            <a:r>
              <a:rPr lang="en-US" dirty="0"/>
              <a:t>Election cycles disrupt the mail and email.  </a:t>
            </a:r>
          </a:p>
          <a:p>
            <a:pPr marL="600075" lvl="1" indent="-257175">
              <a:spcAft>
                <a:spcPts val="900"/>
              </a:spcAft>
              <a:buFont typeface="Wingdings" panose="05000000000000000000" pitchFamily="2" charset="2"/>
              <a:buChar char="Ø"/>
            </a:pPr>
            <a:r>
              <a:rPr lang="en-US" sz="1500" dirty="0"/>
              <a:t>Time-sensitive political mail moves other bulk mail to the back of the queue.</a:t>
            </a:r>
          </a:p>
          <a:p>
            <a:pPr marL="600075" lvl="1" indent="-257175">
              <a:spcAft>
                <a:spcPts val="900"/>
              </a:spcAft>
              <a:buFont typeface="Wingdings" panose="05000000000000000000" pitchFamily="2" charset="2"/>
              <a:buChar char="Ø"/>
            </a:pPr>
            <a:r>
              <a:rPr lang="en-US" sz="1500" dirty="0"/>
              <a:t>Individuals are inundated with emails and may not see messages from your organization.</a:t>
            </a:r>
          </a:p>
        </p:txBody>
      </p:sp>
      <p:sp>
        <p:nvSpPr>
          <p:cNvPr id="4" name="Title 1">
            <a:extLst>
              <a:ext uri="{FF2B5EF4-FFF2-40B4-BE49-F238E27FC236}">
                <a16:creationId xmlns:a16="http://schemas.microsoft.com/office/drawing/2014/main" id="{49BC5206-8AB6-4A2A-8281-5C8A00D00AAB}"/>
              </a:ext>
            </a:extLst>
          </p:cNvPr>
          <p:cNvSpPr txBox="1">
            <a:spLocks/>
          </p:cNvSpPr>
          <p:nvPr/>
        </p:nvSpPr>
        <p:spPr>
          <a:xfrm flipH="1">
            <a:off x="0" y="-15299"/>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Is 2020 going to be 2008?</a:t>
            </a:r>
          </a:p>
        </p:txBody>
      </p:sp>
    </p:spTree>
    <p:extLst>
      <p:ext uri="{BB962C8B-B14F-4D97-AF65-F5344CB8AC3E}">
        <p14:creationId xmlns:p14="http://schemas.microsoft.com/office/powerpoint/2010/main" val="333992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F5EA529-B924-4D1F-88F1-F05F9244B6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0"/>
            <a:ext cx="9144000" cy="5238750"/>
          </a:xfrm>
          <a:prstGeom prst="rect">
            <a:avLst/>
          </a:prstGeom>
        </p:spPr>
      </p:pic>
      <p:sp>
        <p:nvSpPr>
          <p:cNvPr id="3" name="Rectangle 2">
            <a:extLst>
              <a:ext uri="{FF2B5EF4-FFF2-40B4-BE49-F238E27FC236}">
                <a16:creationId xmlns:a16="http://schemas.microsoft.com/office/drawing/2014/main" id="{28E9E6B3-8EE2-43AE-ADF7-CF28A15AC6C9}"/>
              </a:ext>
            </a:extLst>
          </p:cNvPr>
          <p:cNvSpPr/>
          <p:nvPr/>
        </p:nvSpPr>
        <p:spPr>
          <a:xfrm>
            <a:off x="2133600" y="2387084"/>
            <a:ext cx="4953000" cy="369332"/>
          </a:xfrm>
          <a:prstGeom prst="rect">
            <a:avLst/>
          </a:prstGeom>
        </p:spPr>
        <p:txBody>
          <a:bodyPr wrap="square">
            <a:spAutoFit/>
          </a:bodyPr>
          <a:lstStyle/>
          <a:p>
            <a:r>
              <a:rPr lang="en-US" b="1" dirty="0">
                <a:solidFill>
                  <a:schemeClr val="bg1"/>
                </a:solidFill>
                <a:latin typeface="Franklin Gothic Medium" panose="020B0603020102020204" pitchFamily="34" charset="0"/>
              </a:rPr>
              <a:t>2020 Election Planning</a:t>
            </a:r>
          </a:p>
        </p:txBody>
      </p:sp>
      <p:sp>
        <p:nvSpPr>
          <p:cNvPr id="4" name="TextBox 3">
            <a:extLst>
              <a:ext uri="{FF2B5EF4-FFF2-40B4-BE49-F238E27FC236}">
                <a16:creationId xmlns:a16="http://schemas.microsoft.com/office/drawing/2014/main" id="{2386F77E-1AAD-4A91-9037-A210E418500C}"/>
              </a:ext>
            </a:extLst>
          </p:cNvPr>
          <p:cNvSpPr txBox="1"/>
          <p:nvPr/>
        </p:nvSpPr>
        <p:spPr>
          <a:xfrm>
            <a:off x="4661411" y="1015368"/>
            <a:ext cx="4267200" cy="4154984"/>
          </a:xfrm>
          <a:prstGeom prst="rect">
            <a:avLst/>
          </a:prstGeom>
          <a:noFill/>
        </p:spPr>
        <p:txBody>
          <a:bodyPr wrap="square" rtlCol="0">
            <a:spAutoFit/>
          </a:bodyPr>
          <a:lstStyle/>
          <a:p>
            <a:endParaRPr lang="en-US" b="1" dirty="0">
              <a:solidFill>
                <a:srgbClr val="FF0000"/>
              </a:solidFill>
              <a:latin typeface="Franklin Gothic Medium" panose="020B0603020102020204" pitchFamily="34" charset="0"/>
            </a:endParaRPr>
          </a:p>
          <a:p>
            <a:r>
              <a:rPr lang="en-US" b="1" dirty="0">
                <a:solidFill>
                  <a:srgbClr val="FF0000"/>
                </a:solidFill>
                <a:latin typeface="Franklin Gothic Medium" panose="020B0603020102020204" pitchFamily="34" charset="0"/>
              </a:rPr>
              <a:t>Young Professional Happy Hour </a:t>
            </a:r>
          </a:p>
          <a:p>
            <a:r>
              <a:rPr lang="en-US" sz="1400" dirty="0">
                <a:solidFill>
                  <a:srgbClr val="FF0000"/>
                </a:solidFill>
              </a:rPr>
              <a:t>Thursday, October 3 | 5:30 PM – 7:30 PM</a:t>
            </a:r>
          </a:p>
          <a:p>
            <a:r>
              <a:rPr lang="en-US" sz="1400" dirty="0">
                <a:solidFill>
                  <a:srgbClr val="FF0000"/>
                </a:solidFill>
              </a:rPr>
              <a:t>The Players Club| Washington, DC </a:t>
            </a:r>
          </a:p>
          <a:p>
            <a:endParaRPr lang="en-US" b="1" dirty="0">
              <a:solidFill>
                <a:srgbClr val="FF0000"/>
              </a:solidFill>
              <a:latin typeface="Franklin Gothic Medium" panose="020B0603020102020204" pitchFamily="34" charset="0"/>
            </a:endParaRPr>
          </a:p>
          <a:p>
            <a:r>
              <a:rPr lang="en-US" b="1" dirty="0">
                <a:solidFill>
                  <a:srgbClr val="FF0000"/>
                </a:solidFill>
                <a:latin typeface="Franklin Gothic Medium" panose="020B0603020102020204" pitchFamily="34" charset="0"/>
              </a:rPr>
              <a:t>Copywriting Workshop</a:t>
            </a:r>
          </a:p>
          <a:p>
            <a:r>
              <a:rPr lang="en-US" sz="1400" dirty="0">
                <a:solidFill>
                  <a:srgbClr val="FF0000"/>
                </a:solidFill>
              </a:rPr>
              <a:t>Thursday, October 17| 9AM – 12PM</a:t>
            </a:r>
          </a:p>
          <a:p>
            <a:r>
              <a:rPr lang="en-US" sz="1400" dirty="0">
                <a:solidFill>
                  <a:srgbClr val="FF0000"/>
                </a:solidFill>
              </a:rPr>
              <a:t>AARP | Washington, DC</a:t>
            </a:r>
          </a:p>
          <a:p>
            <a:endParaRPr lang="en-US" b="1" dirty="0">
              <a:solidFill>
                <a:srgbClr val="FF0000"/>
              </a:solidFill>
              <a:latin typeface="Franklin Gothic Medium" panose="020B0603020102020204" pitchFamily="34" charset="0"/>
            </a:endParaRPr>
          </a:p>
          <a:p>
            <a:r>
              <a:rPr lang="en-US" b="1" dirty="0">
                <a:solidFill>
                  <a:srgbClr val="FF0000"/>
                </a:solidFill>
                <a:latin typeface="Franklin Gothic Medium" panose="020B0603020102020204" pitchFamily="34" charset="0"/>
              </a:rPr>
              <a:t>Autumn Happy Hour </a:t>
            </a:r>
          </a:p>
          <a:p>
            <a:r>
              <a:rPr lang="en-US" sz="1400" dirty="0">
                <a:solidFill>
                  <a:srgbClr val="FF0000"/>
                </a:solidFill>
              </a:rPr>
              <a:t>Thursday, October 24 | 5:30 PM – 7:00 PM</a:t>
            </a:r>
          </a:p>
          <a:p>
            <a:r>
              <a:rPr lang="en-US" sz="1400" dirty="0">
                <a:solidFill>
                  <a:srgbClr val="FF0000"/>
                </a:solidFill>
              </a:rPr>
              <a:t>Arlington Rooftop &amp; Grill | Arlington, VA</a:t>
            </a:r>
          </a:p>
          <a:p>
            <a:endParaRPr lang="en-US" b="1" dirty="0">
              <a:solidFill>
                <a:srgbClr val="FF0000"/>
              </a:solidFill>
              <a:latin typeface="Franklin Gothic Medium" panose="020B0603020102020204" pitchFamily="34" charset="0"/>
            </a:endParaRPr>
          </a:p>
          <a:p>
            <a:endParaRPr lang="en-US" b="1" dirty="0">
              <a:solidFill>
                <a:srgbClr val="FF0000"/>
              </a:solidFill>
              <a:latin typeface="Franklin Gothic Medium" panose="020B0603020102020204" pitchFamily="34" charset="0"/>
            </a:endParaRPr>
          </a:p>
          <a:p>
            <a:endParaRPr lang="en-US" dirty="0">
              <a:solidFill>
                <a:srgbClr val="FF0000"/>
              </a:solidFill>
            </a:endParaRPr>
          </a:p>
          <a:p>
            <a:endParaRPr lang="en-US" dirty="0"/>
          </a:p>
        </p:txBody>
      </p:sp>
      <p:sp>
        <p:nvSpPr>
          <p:cNvPr id="7" name="Rectangle 6">
            <a:extLst>
              <a:ext uri="{FF2B5EF4-FFF2-40B4-BE49-F238E27FC236}">
                <a16:creationId xmlns:a16="http://schemas.microsoft.com/office/drawing/2014/main" id="{AEC8A1B2-8D53-499C-867E-03DBE5AF03D0}"/>
              </a:ext>
            </a:extLst>
          </p:cNvPr>
          <p:cNvSpPr/>
          <p:nvPr/>
        </p:nvSpPr>
        <p:spPr>
          <a:xfrm>
            <a:off x="347382" y="815965"/>
            <a:ext cx="4262718" cy="2308324"/>
          </a:xfrm>
          <a:prstGeom prst="rect">
            <a:avLst/>
          </a:prstGeom>
        </p:spPr>
        <p:txBody>
          <a:bodyPr wrap="square">
            <a:spAutoFit/>
          </a:bodyPr>
          <a:lstStyle/>
          <a:p>
            <a:r>
              <a:rPr lang="en-US" sz="7200" b="1" dirty="0">
                <a:solidFill>
                  <a:schemeClr val="tx1">
                    <a:lumMod val="65000"/>
                    <a:lumOff val="35000"/>
                  </a:schemeClr>
                </a:solidFill>
                <a:latin typeface="Franklin Gothic Medium" panose="020B0603020102020204" pitchFamily="34" charset="0"/>
              </a:rPr>
              <a:t>Upcoming </a:t>
            </a:r>
          </a:p>
          <a:p>
            <a:r>
              <a:rPr lang="en-US" sz="7200" b="1" dirty="0">
                <a:solidFill>
                  <a:schemeClr val="tx1">
                    <a:lumMod val="65000"/>
                    <a:lumOff val="35000"/>
                  </a:schemeClr>
                </a:solidFill>
                <a:latin typeface="Franklin Gothic Medium" panose="020B0603020102020204" pitchFamily="34" charset="0"/>
              </a:rPr>
              <a:t>Events</a:t>
            </a:r>
          </a:p>
        </p:txBody>
      </p:sp>
      <p:sp>
        <p:nvSpPr>
          <p:cNvPr id="8" name="Rectangle 7">
            <a:extLst>
              <a:ext uri="{FF2B5EF4-FFF2-40B4-BE49-F238E27FC236}">
                <a16:creationId xmlns:a16="http://schemas.microsoft.com/office/drawing/2014/main" id="{ED101A64-DF02-4F3A-8AE9-B1EC92FC4790}"/>
              </a:ext>
            </a:extLst>
          </p:cNvPr>
          <p:cNvSpPr/>
          <p:nvPr/>
        </p:nvSpPr>
        <p:spPr>
          <a:xfrm>
            <a:off x="421105" y="3015916"/>
            <a:ext cx="658456"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915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EFA5AC-6A1C-4ED4-9047-C791F74BC234}"/>
              </a:ext>
            </a:extLst>
          </p:cNvPr>
          <p:cNvSpPr/>
          <p:nvPr/>
        </p:nvSpPr>
        <p:spPr>
          <a:xfrm>
            <a:off x="1447800" y="1428750"/>
            <a:ext cx="6629400" cy="1938992"/>
          </a:xfrm>
          <a:prstGeom prst="rect">
            <a:avLst/>
          </a:prstGeom>
          <a:ln w="12700">
            <a:noFill/>
          </a:ln>
        </p:spPr>
        <p:txBody>
          <a:bodyPr wrap="square">
            <a:spAutoFit/>
          </a:bodyPr>
          <a:lstStyle/>
          <a:p>
            <a:pPr algn="ctr"/>
            <a:r>
              <a:rPr lang="en-US" sz="2400" i="1" dirty="0">
                <a:latin typeface="HelveticaNeueLTStd-CnO"/>
              </a:rPr>
              <a:t>Through June 30, 2019…</a:t>
            </a:r>
          </a:p>
          <a:p>
            <a:pPr algn="ctr"/>
            <a:endParaRPr lang="en-US" sz="2400" i="1" dirty="0">
              <a:latin typeface="HelveticaNeueLTStd-CnO"/>
            </a:endParaRPr>
          </a:p>
          <a:p>
            <a:pPr algn="ctr"/>
            <a:r>
              <a:rPr lang="en-US" sz="2400" b="1" i="1" u="sng" dirty="0">
                <a:latin typeface="HelveticaNeueLTStd-CnO"/>
              </a:rPr>
              <a:t>$394,500,000 </a:t>
            </a:r>
          </a:p>
          <a:p>
            <a:pPr algn="ctr"/>
            <a:endParaRPr lang="en-US" sz="2400" b="1" i="1" u="sng" dirty="0">
              <a:latin typeface="HelveticaNeueLTStd-CnO"/>
            </a:endParaRPr>
          </a:p>
          <a:p>
            <a:pPr algn="ctr"/>
            <a:r>
              <a:rPr lang="en-US" sz="2400" i="1" dirty="0">
                <a:latin typeface="HelveticaNeueLTStd-CnO"/>
              </a:rPr>
              <a:t>in contributions to PRESIDENTIAL campaigns. </a:t>
            </a:r>
            <a:endParaRPr lang="en-US" sz="2400" dirty="0"/>
          </a:p>
        </p:txBody>
      </p:sp>
      <p:sp>
        <p:nvSpPr>
          <p:cNvPr id="6" name="Title 5">
            <a:extLst>
              <a:ext uri="{FF2B5EF4-FFF2-40B4-BE49-F238E27FC236}">
                <a16:creationId xmlns:a16="http://schemas.microsoft.com/office/drawing/2014/main" id="{D7AD3BCA-A868-42A8-91E7-393F92DA4F77}"/>
              </a:ext>
            </a:extLst>
          </p:cNvPr>
          <p:cNvSpPr>
            <a:spLocks noGrp="1"/>
          </p:cNvSpPr>
          <p:nvPr>
            <p:ph type="title"/>
          </p:nvPr>
        </p:nvSpPr>
        <p:spPr/>
        <p:txBody>
          <a:bodyPr/>
          <a:lstStyle/>
          <a:p>
            <a:endParaRPr lang="en-US"/>
          </a:p>
        </p:txBody>
      </p:sp>
      <p:sp>
        <p:nvSpPr>
          <p:cNvPr id="7" name="Title 1">
            <a:extLst>
              <a:ext uri="{FF2B5EF4-FFF2-40B4-BE49-F238E27FC236}">
                <a16:creationId xmlns:a16="http://schemas.microsoft.com/office/drawing/2014/main" id="{2E40E609-34E3-4A38-A3A2-3A622E5F86A9}"/>
              </a:ext>
            </a:extLst>
          </p:cNvPr>
          <p:cNvSpPr txBox="1">
            <a:spLocks/>
          </p:cNvSpPr>
          <p:nvPr/>
        </p:nvSpPr>
        <p:spPr>
          <a:xfrm flipH="1">
            <a:off x="0" y="-15299"/>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Open Conversation</a:t>
            </a:r>
          </a:p>
        </p:txBody>
      </p:sp>
      <p:sp>
        <p:nvSpPr>
          <p:cNvPr id="8" name="Rectangle 7">
            <a:extLst>
              <a:ext uri="{FF2B5EF4-FFF2-40B4-BE49-F238E27FC236}">
                <a16:creationId xmlns:a16="http://schemas.microsoft.com/office/drawing/2014/main" id="{DF4E0652-94D9-49EC-835D-026942336D96}"/>
              </a:ext>
            </a:extLst>
          </p:cNvPr>
          <p:cNvSpPr/>
          <p:nvPr/>
        </p:nvSpPr>
        <p:spPr>
          <a:xfrm>
            <a:off x="1905000" y="3943350"/>
            <a:ext cx="5715000" cy="523220"/>
          </a:xfrm>
          <a:prstGeom prst="rect">
            <a:avLst/>
          </a:prstGeom>
          <a:ln w="12700">
            <a:noFill/>
          </a:ln>
        </p:spPr>
        <p:txBody>
          <a:bodyPr wrap="square">
            <a:spAutoFit/>
          </a:bodyPr>
          <a:lstStyle/>
          <a:p>
            <a:pPr algn="ctr"/>
            <a:r>
              <a:rPr lang="en-US" sz="1400" i="1" dirty="0">
                <a:latin typeface="HelveticaNeueLTStd-CnO"/>
              </a:rPr>
              <a:t>This doesn’t include Senate races, Congressional races, Governor’s races, local and state races, or Party Committees. </a:t>
            </a:r>
            <a:endParaRPr lang="en-US" sz="1400" dirty="0"/>
          </a:p>
        </p:txBody>
      </p:sp>
    </p:spTree>
    <p:extLst>
      <p:ext uri="{BB962C8B-B14F-4D97-AF65-F5344CB8AC3E}">
        <p14:creationId xmlns:p14="http://schemas.microsoft.com/office/powerpoint/2010/main" val="40716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F5EA529-B924-4D1F-88F1-F05F9244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5238750"/>
          </a:xfrm>
          <a:prstGeom prst="rect">
            <a:avLst/>
          </a:prstGeom>
        </p:spPr>
      </p:pic>
      <p:sp>
        <p:nvSpPr>
          <p:cNvPr id="3" name="Rectangle 2">
            <a:extLst>
              <a:ext uri="{FF2B5EF4-FFF2-40B4-BE49-F238E27FC236}">
                <a16:creationId xmlns:a16="http://schemas.microsoft.com/office/drawing/2014/main" id="{28E9E6B3-8EE2-43AE-ADF7-CF28A15AC6C9}"/>
              </a:ext>
            </a:extLst>
          </p:cNvPr>
          <p:cNvSpPr/>
          <p:nvPr/>
        </p:nvSpPr>
        <p:spPr>
          <a:xfrm>
            <a:off x="2133600" y="2387084"/>
            <a:ext cx="4953000" cy="369332"/>
          </a:xfrm>
          <a:prstGeom prst="rect">
            <a:avLst/>
          </a:prstGeom>
        </p:spPr>
        <p:txBody>
          <a:bodyPr wrap="square">
            <a:spAutoFit/>
          </a:bodyPr>
          <a:lstStyle/>
          <a:p>
            <a:r>
              <a:rPr lang="en-US" b="1" dirty="0">
                <a:solidFill>
                  <a:schemeClr val="bg1"/>
                </a:solidFill>
                <a:latin typeface="Franklin Gothic Medium" panose="020B0603020102020204" pitchFamily="34" charset="0"/>
              </a:rPr>
              <a:t>2020 Election Planning</a:t>
            </a:r>
          </a:p>
        </p:txBody>
      </p:sp>
      <p:sp>
        <p:nvSpPr>
          <p:cNvPr id="4" name="TextBox 3">
            <a:extLst>
              <a:ext uri="{FF2B5EF4-FFF2-40B4-BE49-F238E27FC236}">
                <a16:creationId xmlns:a16="http://schemas.microsoft.com/office/drawing/2014/main" id="{2386F77E-1AAD-4A91-9037-A210E418500C}"/>
              </a:ext>
            </a:extLst>
          </p:cNvPr>
          <p:cNvSpPr txBox="1"/>
          <p:nvPr/>
        </p:nvSpPr>
        <p:spPr>
          <a:xfrm>
            <a:off x="4605618" y="742950"/>
            <a:ext cx="4267200" cy="4462760"/>
          </a:xfrm>
          <a:prstGeom prst="rect">
            <a:avLst/>
          </a:prstGeom>
          <a:noFill/>
        </p:spPr>
        <p:txBody>
          <a:bodyPr wrap="square" rtlCol="0">
            <a:spAutoFit/>
          </a:bodyPr>
          <a:lstStyle/>
          <a:p>
            <a:endParaRPr lang="en-US" b="1" dirty="0">
              <a:solidFill>
                <a:srgbClr val="FF0000"/>
              </a:solidFill>
              <a:latin typeface="Franklin Gothic Medium" panose="020B0603020102020204" pitchFamily="34" charset="0"/>
            </a:endParaRPr>
          </a:p>
          <a:p>
            <a:r>
              <a:rPr lang="en-US" b="1" dirty="0">
                <a:solidFill>
                  <a:srgbClr val="FF0000"/>
                </a:solidFill>
                <a:latin typeface="Franklin Gothic Medium" panose="020B0603020102020204" pitchFamily="34" charset="0"/>
              </a:rPr>
              <a:t>Lunch &amp; Learn: Donor Advised Funds</a:t>
            </a:r>
          </a:p>
          <a:p>
            <a:r>
              <a:rPr lang="en-US" sz="1400" dirty="0">
                <a:solidFill>
                  <a:srgbClr val="FF0000"/>
                </a:solidFill>
              </a:rPr>
              <a:t>Thursday, November 21 | 12 – 2PM</a:t>
            </a:r>
          </a:p>
          <a:p>
            <a:r>
              <a:rPr lang="en-US" sz="1400" dirty="0">
                <a:solidFill>
                  <a:srgbClr val="FF0000"/>
                </a:solidFill>
              </a:rPr>
              <a:t>SEIU | Washington, DC</a:t>
            </a:r>
          </a:p>
          <a:p>
            <a:endParaRPr lang="en-US" sz="1600" b="1" dirty="0">
              <a:solidFill>
                <a:srgbClr val="FF0000"/>
              </a:solidFill>
              <a:latin typeface="Franklin Gothic Medium" panose="020B0603020102020204" pitchFamily="34" charset="0"/>
            </a:endParaRPr>
          </a:p>
          <a:p>
            <a:r>
              <a:rPr lang="en-US" b="1" dirty="0">
                <a:solidFill>
                  <a:srgbClr val="FF0000"/>
                </a:solidFill>
                <a:latin typeface="Franklin Gothic Medium" panose="020B0603020102020204" pitchFamily="34" charset="0"/>
              </a:rPr>
              <a:t>Best of Direct Holiday Party and Awards Ceremony</a:t>
            </a:r>
          </a:p>
          <a:p>
            <a:r>
              <a:rPr lang="en-US" sz="1400" dirty="0">
                <a:solidFill>
                  <a:srgbClr val="FF0000"/>
                </a:solidFill>
              </a:rPr>
              <a:t>Tuesday, December 3 | 6 – 9PM</a:t>
            </a:r>
          </a:p>
          <a:p>
            <a:r>
              <a:rPr lang="en-US" sz="1400" dirty="0">
                <a:solidFill>
                  <a:srgbClr val="FF0000"/>
                </a:solidFill>
              </a:rPr>
              <a:t>National Press Club | Washington, DC</a:t>
            </a:r>
          </a:p>
          <a:p>
            <a:endParaRPr lang="en-US" sz="1400" dirty="0">
              <a:solidFill>
                <a:srgbClr val="FF0000"/>
              </a:solidFill>
            </a:endParaRPr>
          </a:p>
          <a:p>
            <a:r>
              <a:rPr lang="en-US" b="1" dirty="0">
                <a:solidFill>
                  <a:srgbClr val="FF0000"/>
                </a:solidFill>
                <a:latin typeface="Franklin Gothic Medium" panose="020B0603020102020204" pitchFamily="34" charset="0"/>
              </a:rPr>
              <a:t>2020 Annual Meeting, Keynote and Networking Reception </a:t>
            </a:r>
          </a:p>
          <a:p>
            <a:r>
              <a:rPr lang="en-US" sz="1400" dirty="0">
                <a:solidFill>
                  <a:srgbClr val="FF0000"/>
                </a:solidFill>
              </a:rPr>
              <a:t>Thursday, January 16 | 6 – 9PM</a:t>
            </a:r>
          </a:p>
          <a:p>
            <a:r>
              <a:rPr lang="en-US" sz="1400" dirty="0">
                <a:solidFill>
                  <a:srgbClr val="FF0000"/>
                </a:solidFill>
              </a:rPr>
              <a:t>SEIU| Washington, DC</a:t>
            </a:r>
          </a:p>
          <a:p>
            <a:endParaRPr lang="en-US" b="1" dirty="0">
              <a:solidFill>
                <a:srgbClr val="FF0000"/>
              </a:solidFill>
              <a:latin typeface="Franklin Gothic Medium" panose="020B0603020102020204" pitchFamily="34" charset="0"/>
            </a:endParaRPr>
          </a:p>
          <a:p>
            <a:endParaRPr lang="en-US" dirty="0">
              <a:solidFill>
                <a:srgbClr val="FF0000"/>
              </a:solidFill>
            </a:endParaRPr>
          </a:p>
          <a:p>
            <a:endParaRPr lang="en-US" dirty="0"/>
          </a:p>
        </p:txBody>
      </p:sp>
      <p:sp>
        <p:nvSpPr>
          <p:cNvPr id="7" name="Rectangle 6">
            <a:extLst>
              <a:ext uri="{FF2B5EF4-FFF2-40B4-BE49-F238E27FC236}">
                <a16:creationId xmlns:a16="http://schemas.microsoft.com/office/drawing/2014/main" id="{AEC8A1B2-8D53-499C-867E-03DBE5AF03D0}"/>
              </a:ext>
            </a:extLst>
          </p:cNvPr>
          <p:cNvSpPr/>
          <p:nvPr/>
        </p:nvSpPr>
        <p:spPr>
          <a:xfrm>
            <a:off x="347382" y="815965"/>
            <a:ext cx="4262718" cy="2308324"/>
          </a:xfrm>
          <a:prstGeom prst="rect">
            <a:avLst/>
          </a:prstGeom>
        </p:spPr>
        <p:txBody>
          <a:bodyPr wrap="square">
            <a:spAutoFit/>
          </a:bodyPr>
          <a:lstStyle/>
          <a:p>
            <a:r>
              <a:rPr lang="en-US" sz="7200" b="1" dirty="0">
                <a:solidFill>
                  <a:schemeClr val="tx1">
                    <a:lumMod val="65000"/>
                    <a:lumOff val="35000"/>
                  </a:schemeClr>
                </a:solidFill>
                <a:latin typeface="Franklin Gothic Medium" panose="020B0603020102020204" pitchFamily="34" charset="0"/>
              </a:rPr>
              <a:t>Upcoming </a:t>
            </a:r>
          </a:p>
          <a:p>
            <a:r>
              <a:rPr lang="en-US" sz="7200" b="1" dirty="0">
                <a:solidFill>
                  <a:schemeClr val="tx1">
                    <a:lumMod val="65000"/>
                    <a:lumOff val="35000"/>
                  </a:schemeClr>
                </a:solidFill>
                <a:latin typeface="Franklin Gothic Medium" panose="020B0603020102020204" pitchFamily="34" charset="0"/>
              </a:rPr>
              <a:t>Events</a:t>
            </a:r>
          </a:p>
        </p:txBody>
      </p:sp>
      <p:sp>
        <p:nvSpPr>
          <p:cNvPr id="8" name="Rectangle 7">
            <a:extLst>
              <a:ext uri="{FF2B5EF4-FFF2-40B4-BE49-F238E27FC236}">
                <a16:creationId xmlns:a16="http://schemas.microsoft.com/office/drawing/2014/main" id="{ED101A64-DF02-4F3A-8AE9-B1EC92FC4790}"/>
              </a:ext>
            </a:extLst>
          </p:cNvPr>
          <p:cNvSpPr/>
          <p:nvPr/>
        </p:nvSpPr>
        <p:spPr>
          <a:xfrm>
            <a:off x="421105" y="3015916"/>
            <a:ext cx="658456"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96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F5EA529-B924-4D1F-88F1-F05F9244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0"/>
            <a:ext cx="9144000" cy="5238750"/>
          </a:xfrm>
          <a:prstGeom prst="rect">
            <a:avLst/>
          </a:prstGeom>
        </p:spPr>
      </p:pic>
      <p:sp>
        <p:nvSpPr>
          <p:cNvPr id="7" name="Rectangle 6">
            <a:extLst>
              <a:ext uri="{FF2B5EF4-FFF2-40B4-BE49-F238E27FC236}">
                <a16:creationId xmlns:a16="http://schemas.microsoft.com/office/drawing/2014/main" id="{AEC8A1B2-8D53-499C-867E-03DBE5AF03D0}"/>
              </a:ext>
            </a:extLst>
          </p:cNvPr>
          <p:cNvSpPr/>
          <p:nvPr/>
        </p:nvSpPr>
        <p:spPr>
          <a:xfrm>
            <a:off x="838200" y="948378"/>
            <a:ext cx="7807256" cy="2800767"/>
          </a:xfrm>
          <a:prstGeom prst="rect">
            <a:avLst/>
          </a:prstGeom>
        </p:spPr>
        <p:txBody>
          <a:bodyPr wrap="square">
            <a:spAutoFit/>
          </a:bodyPr>
          <a:lstStyle/>
          <a:p>
            <a:pPr algn="ctr"/>
            <a:r>
              <a:rPr lang="en-US" sz="4400" b="1" dirty="0">
                <a:solidFill>
                  <a:schemeClr val="tx1">
                    <a:lumMod val="65000"/>
                    <a:lumOff val="35000"/>
                  </a:schemeClr>
                </a:solidFill>
                <a:latin typeface="Franklin Gothic Medium" panose="020B0603020102020204" pitchFamily="34" charset="0"/>
              </a:rPr>
              <a:t>For sponsorship info, program questions or to register:</a:t>
            </a:r>
          </a:p>
          <a:p>
            <a:pPr algn="ctr"/>
            <a:endParaRPr lang="en-US" sz="4400" b="1" dirty="0">
              <a:solidFill>
                <a:schemeClr val="tx1">
                  <a:lumMod val="65000"/>
                  <a:lumOff val="35000"/>
                </a:schemeClr>
              </a:solidFill>
              <a:latin typeface="Franklin Gothic Medium" panose="020B0603020102020204" pitchFamily="34" charset="0"/>
            </a:endParaRPr>
          </a:p>
          <a:p>
            <a:pPr algn="ctr"/>
            <a:r>
              <a:rPr lang="en-US" sz="4400" b="1" dirty="0">
                <a:solidFill>
                  <a:schemeClr val="tx1">
                    <a:lumMod val="65000"/>
                    <a:lumOff val="35000"/>
                  </a:schemeClr>
                </a:solidFill>
                <a:latin typeface="Franklin Gothic Medium" panose="020B0603020102020204" pitchFamily="34" charset="0"/>
              </a:rPr>
              <a:t>dmaw.org</a:t>
            </a:r>
          </a:p>
        </p:txBody>
      </p:sp>
    </p:spTree>
    <p:extLst>
      <p:ext uri="{BB962C8B-B14F-4D97-AF65-F5344CB8AC3E}">
        <p14:creationId xmlns:p14="http://schemas.microsoft.com/office/powerpoint/2010/main" val="658487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F5EA529-B924-4D1F-88F1-F05F9244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9144000" cy="5238750"/>
          </a:xfrm>
          <a:prstGeom prst="rect">
            <a:avLst/>
          </a:prstGeom>
        </p:spPr>
      </p:pic>
      <p:sp>
        <p:nvSpPr>
          <p:cNvPr id="7" name="Rectangle 6">
            <a:extLst>
              <a:ext uri="{FF2B5EF4-FFF2-40B4-BE49-F238E27FC236}">
                <a16:creationId xmlns:a16="http://schemas.microsoft.com/office/drawing/2014/main" id="{AEC8A1B2-8D53-499C-867E-03DBE5AF03D0}"/>
              </a:ext>
            </a:extLst>
          </p:cNvPr>
          <p:cNvSpPr/>
          <p:nvPr/>
        </p:nvSpPr>
        <p:spPr>
          <a:xfrm>
            <a:off x="838200" y="948378"/>
            <a:ext cx="7807256" cy="923330"/>
          </a:xfrm>
          <a:prstGeom prst="rect">
            <a:avLst/>
          </a:prstGeom>
        </p:spPr>
        <p:txBody>
          <a:bodyPr wrap="square">
            <a:spAutoFit/>
          </a:bodyPr>
          <a:lstStyle/>
          <a:p>
            <a:pPr algn="ctr"/>
            <a:r>
              <a:rPr lang="en-US" sz="5400" b="1" dirty="0">
                <a:solidFill>
                  <a:schemeClr val="tx1">
                    <a:lumMod val="65000"/>
                    <a:lumOff val="35000"/>
                  </a:schemeClr>
                </a:solidFill>
                <a:latin typeface="Franklin Gothic Medium" panose="020B0603020102020204" pitchFamily="34" charset="0"/>
              </a:rPr>
              <a:t>Thank you t</a:t>
            </a:r>
            <a:r>
              <a:rPr lang="en-US" sz="5400" dirty="0">
                <a:solidFill>
                  <a:schemeClr val="tx1">
                    <a:lumMod val="65000"/>
                    <a:lumOff val="35000"/>
                  </a:schemeClr>
                </a:solidFill>
                <a:latin typeface="Franklin Gothic Medium" panose="020B0603020102020204" pitchFamily="34" charset="0"/>
              </a:rPr>
              <a:t>o</a:t>
            </a:r>
            <a:r>
              <a:rPr lang="en-US" sz="5400" b="1" dirty="0">
                <a:solidFill>
                  <a:schemeClr val="tx1">
                    <a:lumMod val="65000"/>
                    <a:lumOff val="35000"/>
                  </a:schemeClr>
                </a:solidFill>
                <a:latin typeface="Franklin Gothic Medium" panose="020B0603020102020204" pitchFamily="34" charset="0"/>
              </a:rPr>
              <a:t> our sponsor!</a:t>
            </a:r>
          </a:p>
        </p:txBody>
      </p:sp>
      <p:pic>
        <p:nvPicPr>
          <p:cNvPr id="3" name="Picture 2" descr="A picture containing clipart&#10;&#10;Description automatically generated">
            <a:extLst>
              <a:ext uri="{FF2B5EF4-FFF2-40B4-BE49-F238E27FC236}">
                <a16:creationId xmlns:a16="http://schemas.microsoft.com/office/drawing/2014/main" id="{CE85BE70-CF70-4187-8E51-CD43DAACE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2974490"/>
            <a:ext cx="5562600" cy="1066227"/>
          </a:xfrm>
          <a:prstGeom prst="rect">
            <a:avLst/>
          </a:prstGeom>
        </p:spPr>
      </p:pic>
      <p:sp>
        <p:nvSpPr>
          <p:cNvPr id="2" name="TextBox 1">
            <a:extLst>
              <a:ext uri="{FF2B5EF4-FFF2-40B4-BE49-F238E27FC236}">
                <a16:creationId xmlns:a16="http://schemas.microsoft.com/office/drawing/2014/main" id="{8CFF48CD-8D00-4C34-A770-ADA16CE20600}"/>
              </a:ext>
            </a:extLst>
          </p:cNvPr>
          <p:cNvSpPr txBox="1"/>
          <p:nvPr/>
        </p:nvSpPr>
        <p:spPr>
          <a:xfrm>
            <a:off x="1333500" y="1871707"/>
            <a:ext cx="6477000" cy="923330"/>
          </a:xfrm>
          <a:prstGeom prst="rect">
            <a:avLst/>
          </a:prstGeom>
          <a:noFill/>
        </p:spPr>
        <p:txBody>
          <a:bodyPr wrap="square" rtlCol="0">
            <a:spAutoFit/>
          </a:bodyPr>
          <a:lstStyle/>
          <a:p>
            <a:pPr algn="ctr"/>
            <a:r>
              <a:rPr lang="en-US" sz="5400" b="1" dirty="0">
                <a:solidFill>
                  <a:schemeClr val="tx1">
                    <a:lumMod val="65000"/>
                    <a:lumOff val="35000"/>
                  </a:schemeClr>
                </a:solidFill>
                <a:latin typeface="Franklin Gothic Medium" panose="020B0603020102020204" pitchFamily="34" charset="0"/>
              </a:rPr>
              <a:t>Marcus Shibler</a:t>
            </a:r>
          </a:p>
        </p:txBody>
      </p:sp>
    </p:spTree>
    <p:extLst>
      <p:ext uri="{BB962C8B-B14F-4D97-AF65-F5344CB8AC3E}">
        <p14:creationId xmlns:p14="http://schemas.microsoft.com/office/powerpoint/2010/main" val="214817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sign&#10;&#10;Description automatically generated">
            <a:extLst>
              <a:ext uri="{FF2B5EF4-FFF2-40B4-BE49-F238E27FC236}">
                <a16:creationId xmlns:a16="http://schemas.microsoft.com/office/drawing/2014/main" id="{76B9E818-E381-4BBF-BDF4-0C11FD491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 y="0"/>
            <a:ext cx="9144000" cy="5143500"/>
          </a:xfrm>
          <a:prstGeom prst="rect">
            <a:avLst/>
          </a:prstGeom>
        </p:spPr>
      </p:pic>
    </p:spTree>
    <p:extLst>
      <p:ext uri="{BB962C8B-B14F-4D97-AF65-F5344CB8AC3E}">
        <p14:creationId xmlns:p14="http://schemas.microsoft.com/office/powerpoint/2010/main" val="405839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F5EA529-B924-4D1F-88F1-F05F9244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5"/>
            <a:ext cx="9144000" cy="5238750"/>
          </a:xfrm>
          <a:prstGeom prst="rect">
            <a:avLst/>
          </a:prstGeom>
        </p:spPr>
      </p:pic>
      <p:sp>
        <p:nvSpPr>
          <p:cNvPr id="7" name="Rectangle 6">
            <a:extLst>
              <a:ext uri="{FF2B5EF4-FFF2-40B4-BE49-F238E27FC236}">
                <a16:creationId xmlns:a16="http://schemas.microsoft.com/office/drawing/2014/main" id="{AEC8A1B2-8D53-499C-867E-03DBE5AF03D0}"/>
              </a:ext>
            </a:extLst>
          </p:cNvPr>
          <p:cNvSpPr/>
          <p:nvPr/>
        </p:nvSpPr>
        <p:spPr>
          <a:xfrm>
            <a:off x="762000" y="1733550"/>
            <a:ext cx="7807256" cy="923330"/>
          </a:xfrm>
          <a:prstGeom prst="rect">
            <a:avLst/>
          </a:prstGeom>
        </p:spPr>
        <p:txBody>
          <a:bodyPr wrap="square">
            <a:spAutoFit/>
          </a:bodyPr>
          <a:lstStyle/>
          <a:p>
            <a:pPr algn="ctr"/>
            <a:r>
              <a:rPr lang="en-US" sz="5400" b="1" dirty="0">
                <a:solidFill>
                  <a:schemeClr val="tx1">
                    <a:lumMod val="65000"/>
                    <a:lumOff val="35000"/>
                  </a:schemeClr>
                </a:solidFill>
                <a:latin typeface="Franklin Gothic Medium" panose="020B0603020102020204" pitchFamily="34" charset="0"/>
              </a:rPr>
              <a:t>Giving in an Election Year</a:t>
            </a:r>
          </a:p>
        </p:txBody>
      </p:sp>
      <p:sp>
        <p:nvSpPr>
          <p:cNvPr id="6" name="TextBox 5">
            <a:extLst>
              <a:ext uri="{FF2B5EF4-FFF2-40B4-BE49-F238E27FC236}">
                <a16:creationId xmlns:a16="http://schemas.microsoft.com/office/drawing/2014/main" id="{35F77DFA-7E69-495D-9206-1B5C0412E625}"/>
              </a:ext>
            </a:extLst>
          </p:cNvPr>
          <p:cNvSpPr txBox="1"/>
          <p:nvPr/>
        </p:nvSpPr>
        <p:spPr>
          <a:xfrm>
            <a:off x="3505200" y="3178527"/>
            <a:ext cx="6477000" cy="461665"/>
          </a:xfrm>
          <a:prstGeom prst="rect">
            <a:avLst/>
          </a:prstGeom>
          <a:noFill/>
        </p:spPr>
        <p:txBody>
          <a:bodyPr wrap="square" rtlCol="0">
            <a:spAutoFit/>
          </a:bodyPr>
          <a:lstStyle/>
          <a:p>
            <a:pPr algn="ctr"/>
            <a:r>
              <a:rPr lang="en-US" sz="2400" b="1" dirty="0">
                <a:solidFill>
                  <a:schemeClr val="tx1">
                    <a:lumMod val="65000"/>
                    <a:lumOff val="35000"/>
                  </a:schemeClr>
                </a:solidFill>
                <a:latin typeface="Franklin Gothic Medium" panose="020B0603020102020204" pitchFamily="34" charset="0"/>
              </a:rPr>
              <a:t>Presented by Carol Rhine</a:t>
            </a:r>
          </a:p>
        </p:txBody>
      </p:sp>
      <p:sp>
        <p:nvSpPr>
          <p:cNvPr id="9" name="Title 8">
            <a:extLst>
              <a:ext uri="{FF2B5EF4-FFF2-40B4-BE49-F238E27FC236}">
                <a16:creationId xmlns:a16="http://schemas.microsoft.com/office/drawing/2014/main" id="{E276B38E-4B4D-4A7E-9153-3E1F1B444DBC}"/>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293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50B7-13EF-44DD-978E-E8B84F7A74D8}"/>
              </a:ext>
            </a:extLst>
          </p:cNvPr>
          <p:cNvSpPr>
            <a:spLocks noGrp="1"/>
          </p:cNvSpPr>
          <p:nvPr>
            <p:ph type="title"/>
          </p:nvPr>
        </p:nvSpPr>
        <p:spPr>
          <a:xfrm flipH="1">
            <a:off x="0" y="0"/>
            <a:ext cx="9144000" cy="971550"/>
          </a:xfrm>
          <a:solidFill>
            <a:schemeClr val="accent1">
              <a:lumMod val="50000"/>
            </a:schemeClr>
          </a:solidFill>
        </p:spPr>
        <p:txBody>
          <a:bodyPr>
            <a:normAutofit/>
          </a:bodyPr>
          <a:lstStyle/>
          <a:p>
            <a:r>
              <a:rPr lang="en-US" sz="2800" dirty="0">
                <a:solidFill>
                  <a:srgbClr val="FFC000"/>
                </a:solidFill>
                <a:latin typeface="Franklin Gothic Book" panose="020B0503020102020204" pitchFamily="34" charset="0"/>
              </a:rPr>
              <a:t>Effects of the Economy on Giving</a:t>
            </a:r>
          </a:p>
        </p:txBody>
      </p:sp>
      <p:pic>
        <p:nvPicPr>
          <p:cNvPr id="3" name="Picture 2">
            <a:extLst>
              <a:ext uri="{FF2B5EF4-FFF2-40B4-BE49-F238E27FC236}">
                <a16:creationId xmlns:a16="http://schemas.microsoft.com/office/drawing/2014/main" id="{CB5FEEBB-538B-484A-833B-AA0B7652937A}"/>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000" y="211455"/>
            <a:ext cx="548640" cy="548640"/>
          </a:xfrm>
          <a:prstGeom prst="rect">
            <a:avLst/>
          </a:prstGeom>
        </p:spPr>
      </p:pic>
      <p:sp>
        <p:nvSpPr>
          <p:cNvPr id="4" name="Rectangle 3">
            <a:extLst>
              <a:ext uri="{FF2B5EF4-FFF2-40B4-BE49-F238E27FC236}">
                <a16:creationId xmlns:a16="http://schemas.microsoft.com/office/drawing/2014/main" id="{792F1E40-5572-49AF-9002-AF678BD19B45}"/>
              </a:ext>
            </a:extLst>
          </p:cNvPr>
          <p:cNvSpPr/>
          <p:nvPr/>
        </p:nvSpPr>
        <p:spPr>
          <a:xfrm>
            <a:off x="152400" y="1276350"/>
            <a:ext cx="8610600" cy="3485570"/>
          </a:xfrm>
          <a:prstGeom prst="rect">
            <a:avLst/>
          </a:prstGeom>
        </p:spPr>
        <p:txBody>
          <a:bodyPr wrap="square">
            <a:spAutoFit/>
          </a:bodyPr>
          <a:lstStyle/>
          <a:p>
            <a:pPr marL="214313" indent="-214313" algn="just">
              <a:spcAft>
                <a:spcPts val="900"/>
              </a:spcAft>
              <a:buFont typeface="Courier New" panose="02070309020205020404" pitchFamily="49" charset="0"/>
              <a:buChar char="o"/>
            </a:pP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rPr>
              <a:t>Research by the Giving USA Foundation™ tells us that charitable giving rises during periods of strong economic growth and slows during periods of relative economic weakness. </a:t>
            </a:r>
          </a:p>
          <a:p>
            <a:pPr algn="just">
              <a:spcAft>
                <a:spcPts val="900"/>
              </a:spcAft>
            </a:pPr>
            <a:endPar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endParaRPr>
          </a:p>
          <a:p>
            <a:pPr marL="214313" indent="-214313" algn="just">
              <a:spcAft>
                <a:spcPts val="900"/>
              </a:spcAft>
              <a:buFont typeface="Courier New" panose="02070309020205020404" pitchFamily="49" charset="0"/>
              <a:buChar char="o"/>
            </a:pP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rPr>
              <a:t>Median index revenue growth has generally followed national economic performance and tends to grow more slowly or even to decline during periods of relative economic hardship.</a:t>
            </a:r>
          </a:p>
          <a:p>
            <a:pPr algn="just">
              <a:spcAft>
                <a:spcPts val="900"/>
              </a:spcAft>
            </a:pPr>
            <a:endParaRPr lang="en-US" sz="1350" dirty="0">
              <a:solidFill>
                <a:schemeClr val="bg1">
                  <a:lumMod val="50000"/>
                </a:schemeClr>
              </a:solidFill>
              <a:latin typeface="HelveticaNeueLT Std Lt"/>
              <a:ea typeface="Times" panose="02020603050405020304" pitchFamily="18" charset="0"/>
              <a:cs typeface="Times New Roman" panose="02020603050405020304" pitchFamily="18" charset="0"/>
            </a:endParaRPr>
          </a:p>
          <a:p>
            <a:pPr marL="214313" indent="-214313" algn="just">
              <a:spcAft>
                <a:spcPts val="900"/>
              </a:spcAft>
              <a:buFont typeface="Courier New" panose="02070309020205020404" pitchFamily="49" charset="0"/>
              <a:buChar char="o"/>
            </a:pP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rPr>
              <a:t>Since the presidential election in the fourth quarter of 2016, public policy concerns appear to have overshadowed the influence of the economy on giving. But if these concerns do continue to abate in the future, the economy will likely re-emerge as a primary driver of giving trends.  </a:t>
            </a:r>
          </a:p>
          <a:p>
            <a:pPr algn="just">
              <a:spcAft>
                <a:spcPts val="900"/>
              </a:spcAft>
            </a:pPr>
            <a:endParaRPr lang="en-US" sz="1350" dirty="0">
              <a:solidFill>
                <a:schemeClr val="bg1">
                  <a:lumMod val="50000"/>
                </a:schemeClr>
              </a:solidFill>
              <a:latin typeface="HelveticaNeueLT Std Lt"/>
              <a:ea typeface="Times" panose="02020603050405020304" pitchFamily="18" charset="0"/>
              <a:cs typeface="Times New Roman" panose="02020603050405020304" pitchFamily="18" charset="0"/>
            </a:endParaRPr>
          </a:p>
          <a:p>
            <a:pPr marL="214313" indent="-214313" algn="just">
              <a:spcAft>
                <a:spcPts val="450"/>
              </a:spcAft>
              <a:buFont typeface="Courier New" panose="02070309020205020404" pitchFamily="49" charset="0"/>
              <a:buChar char="o"/>
            </a:pP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rPr>
              <a:t>As the debate continues on whether </a:t>
            </a: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the US is headed for a recession</a:t>
            </a: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rPr>
              <a:t>, charities are looking for</a:t>
            </a: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ways to shore up their base</a:t>
            </a:r>
            <a:r>
              <a:rPr lang="en-US" sz="1350" dirty="0">
                <a:solidFill>
                  <a:schemeClr val="bg1">
                    <a:lumMod val="50000"/>
                  </a:schemeClr>
                </a:solidFill>
                <a:latin typeface="Arial" panose="020B0604020202020204" pitchFamily="34" charset="0"/>
                <a:ea typeface="Times" panose="02020603050405020304" pitchFamily="18" charset="0"/>
                <a:cs typeface="Times New Roman" panose="02020603050405020304" pitchFamily="18" charset="0"/>
              </a:rPr>
              <a:t> to withstand any coming economic storms on the horizon, including diversifying channels and expanding engagement to emerging immigrant communities</a:t>
            </a:r>
            <a:r>
              <a:rPr lang="en-US" sz="1350" dirty="0">
                <a:latin typeface="Arial" panose="020B0604020202020204" pitchFamily="34" charset="0"/>
                <a:ea typeface="Times" panose="02020603050405020304" pitchFamily="18" charset="0"/>
                <a:cs typeface="Times New Roman" panose="02020603050405020304" pitchFamily="18" charset="0"/>
              </a:rPr>
              <a:t>.  </a:t>
            </a:r>
            <a:endParaRPr lang="en-US" sz="1200" dirty="0">
              <a:latin typeface="HelveticaNeueLT Std L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29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065A-3F0C-4E0D-AC8C-CD26BC52EE35}"/>
              </a:ext>
            </a:extLst>
          </p:cNvPr>
          <p:cNvSpPr>
            <a:spLocks noGrp="1"/>
          </p:cNvSpPr>
          <p:nvPr>
            <p:ph type="title"/>
          </p:nvPr>
        </p:nvSpPr>
        <p:spPr>
          <a:xfrm flipH="1">
            <a:off x="1400214" y="108859"/>
            <a:ext cx="6310240" cy="520463"/>
          </a:xfrm>
        </p:spPr>
        <p:txBody>
          <a:bodyPr/>
          <a:lstStyle/>
          <a:p>
            <a:endParaRPr lang="en-US" sz="2100" dirty="0"/>
          </a:p>
        </p:txBody>
      </p:sp>
      <p:pic>
        <p:nvPicPr>
          <p:cNvPr id="4" name="Picture 3" descr="A screenshot of a social media post&#10;&#10;Description automatically generated">
            <a:extLst>
              <a:ext uri="{FF2B5EF4-FFF2-40B4-BE49-F238E27FC236}">
                <a16:creationId xmlns:a16="http://schemas.microsoft.com/office/drawing/2014/main" id="{58D3BA55-FD23-467A-BE3A-42C89879F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73" y="2038350"/>
            <a:ext cx="6062722" cy="2818414"/>
          </a:xfrm>
          <a:prstGeom prst="rect">
            <a:avLst/>
          </a:prstGeom>
        </p:spPr>
      </p:pic>
      <p:sp>
        <p:nvSpPr>
          <p:cNvPr id="5" name="Title 1">
            <a:extLst>
              <a:ext uri="{FF2B5EF4-FFF2-40B4-BE49-F238E27FC236}">
                <a16:creationId xmlns:a16="http://schemas.microsoft.com/office/drawing/2014/main" id="{D58B4551-F6BF-4E44-B84D-A269510FA202}"/>
              </a:ext>
            </a:extLst>
          </p:cNvPr>
          <p:cNvSpPr txBox="1">
            <a:spLocks/>
          </p:cNvSpPr>
          <p:nvPr/>
        </p:nvSpPr>
        <p:spPr>
          <a:xfrm flipH="1">
            <a:off x="0" y="0"/>
            <a:ext cx="9144000" cy="651087"/>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solidFill>
                  <a:srgbClr val="FFD347"/>
                </a:solidFill>
              </a:rPr>
              <a:t>S&amp;P 500 Quarterly</a:t>
            </a:r>
          </a:p>
        </p:txBody>
      </p:sp>
      <p:sp>
        <p:nvSpPr>
          <p:cNvPr id="6" name="Title 1">
            <a:extLst>
              <a:ext uri="{FF2B5EF4-FFF2-40B4-BE49-F238E27FC236}">
                <a16:creationId xmlns:a16="http://schemas.microsoft.com/office/drawing/2014/main" id="{455378AE-2A36-47A0-9BA4-F3E8134121A9}"/>
              </a:ext>
            </a:extLst>
          </p:cNvPr>
          <p:cNvSpPr txBox="1">
            <a:spLocks/>
          </p:cNvSpPr>
          <p:nvPr/>
        </p:nvSpPr>
        <p:spPr>
          <a:xfrm flipH="1">
            <a:off x="0" y="0"/>
            <a:ext cx="9144000" cy="971550"/>
          </a:xfrm>
          <a:prstGeom prst="rect">
            <a:avLst/>
          </a:prstGeom>
          <a:solidFill>
            <a:schemeClr val="accent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C000"/>
                </a:solidFill>
                <a:latin typeface="Franklin Gothic Book" panose="020B0503020102020204" pitchFamily="34" charset="0"/>
              </a:rPr>
              <a:t>S&amp;P 500 Quarterly</a:t>
            </a:r>
          </a:p>
        </p:txBody>
      </p:sp>
    </p:spTree>
    <p:extLst>
      <p:ext uri="{BB962C8B-B14F-4D97-AF65-F5344CB8AC3E}">
        <p14:creationId xmlns:p14="http://schemas.microsoft.com/office/powerpoint/2010/main" val="400661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1026</Words>
  <Application>Microsoft Office PowerPoint</Application>
  <PresentationFormat>On-screen Show (16:9)</PresentationFormat>
  <Paragraphs>129</Paragraphs>
  <Slides>20</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Calibri</vt:lpstr>
      <vt:lpstr>Courier New</vt:lpstr>
      <vt:lpstr>Franklin Gothic Book</vt:lpstr>
      <vt:lpstr>Franklin Gothic Medium</vt:lpstr>
      <vt:lpstr>HelveticaNeueLT Std Lt</vt:lpstr>
      <vt:lpstr>HelveticaNeueLT Std Med Cn</vt:lpstr>
      <vt:lpstr>HelveticaNeueLTStd-Bd</vt:lpstr>
      <vt:lpstr>HelveticaNeueLTStd-BdCn</vt:lpstr>
      <vt:lpstr>HelveticaNeueLTStd-Cn</vt:lpstr>
      <vt:lpstr>HelveticaNeueLTStd-CnO</vt:lpstr>
      <vt:lpstr>HelveticaNeueLTStd-Lt</vt:lpstr>
      <vt:lpstr>HelveticaNeueLTStd-LtCn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Effects of the Economy on Giving</vt:lpstr>
      <vt:lpstr>PowerPoint Presentation</vt:lpstr>
      <vt:lpstr>PowerPoint Presentation</vt:lpstr>
      <vt:lpstr>PowerPoint Presentation</vt:lpstr>
      <vt:lpstr>PowerPoint Presentation</vt:lpstr>
      <vt:lpstr>Effects of the Presidential Elections on Giving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Devin Cooper</dc:creator>
  <cp:lastModifiedBy>Chrissy Hyre</cp:lastModifiedBy>
  <cp:revision>59</cp:revision>
  <cp:lastPrinted>2019-09-09T15:02:50Z</cp:lastPrinted>
  <dcterms:created xsi:type="dcterms:W3CDTF">2019-05-24T19:14:35Z</dcterms:created>
  <dcterms:modified xsi:type="dcterms:W3CDTF">2019-09-19T03:16:16Z</dcterms:modified>
</cp:coreProperties>
</file>