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99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91" r:id="rId12"/>
    <p:sldId id="292" r:id="rId13"/>
    <p:sldId id="275" r:id="rId14"/>
    <p:sldId id="276" r:id="rId15"/>
    <p:sldId id="277" r:id="rId16"/>
    <p:sldId id="278" r:id="rId17"/>
    <p:sldId id="279" r:id="rId18"/>
    <p:sldId id="293" r:id="rId19"/>
    <p:sldId id="294" r:id="rId20"/>
    <p:sldId id="280" r:id="rId21"/>
    <p:sldId id="271" r:id="rId22"/>
    <p:sldId id="296" r:id="rId23"/>
    <p:sldId id="281" r:id="rId24"/>
    <p:sldId id="273" r:id="rId25"/>
    <p:sldId id="282" r:id="rId26"/>
    <p:sldId id="283" r:id="rId27"/>
    <p:sldId id="297" r:id="rId28"/>
    <p:sldId id="284" r:id="rId29"/>
    <p:sldId id="285" r:id="rId30"/>
    <p:sldId id="286" r:id="rId31"/>
    <p:sldId id="287" r:id="rId32"/>
    <p:sldId id="288" r:id="rId33"/>
    <p:sldId id="30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nklin Gothic Medium" panose="020B0603020102020204" pitchFamily="34" charset="0"/>
      <p:regular r:id="rId40"/>
      <p:italic r:id="rId41"/>
    </p:embeddedFont>
    <p:embeddedFont>
      <p:font typeface="La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3F49E6-7BE1-43D8-99C1-65098CD3F11D}">
  <a:tblStyle styleId="{F83F49E6-7BE1-43D8-99C1-65098CD3F11D}" styleName="Table_0">
    <a:wholeTbl>
      <a:tcTxStyle>
        <a:font>
          <a:latin typeface="Arial"/>
          <a:ea typeface="Arial"/>
          <a:cs typeface="Arial"/>
        </a:font>
        <a:schemeClr val="tx1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2b0b470d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f2b0b470d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f2b0b470d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f2b0b470d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 by Hotmail, Gmail, AOL, and Yahoo in the last year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f2b0b470d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3f2b0b470d_2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f2b0b470d_2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3f2b0b470d_2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2017 was 24.16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f2b0b470d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3f2b0b470d_2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Giving Tuesday - 2017- 20.34%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End of Year (day) - 2017 21.36%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End of year (weeks) - 2017 - 18.9%, 2018 - 25.91%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f2b0b470d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3f2b0b470d_2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M+R said donations were down 8%, we used that to calculate average donation compared to last year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That’s a loss of close to $21,000</a:t>
            </a:r>
            <a:r>
              <a:rPr lang="en" baseline="0" dirty="0">
                <a:solidFill>
                  <a:schemeClr val="dk1"/>
                </a:solidFill>
              </a:rPr>
              <a:t> due to spam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f2b0b470d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f2b0b470d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f2b0b470d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f2b0b470d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f2b0b470d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3f2b0b470d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f2b0b470d_2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3f2b0b470d_2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f2b0b470d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f2b0b470d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2b0b470d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f2b0b470d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f2b0b470d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f2b0b470d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f2b0b470d_2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3f2b0b470d_2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Engagement is key today. It should be your primary focus as far as metrics to ensure good inbox placement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f2b0b470d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3f2b0b470d_2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f2b0b470d_2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3f2b0b470d_2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17k list - 20.56% open rate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4,040 gmail - 4.38%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18k list - 22.70% open rate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4037 gmail - 20.63% open rate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84882668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584882668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Big list is 9.35x bigger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75.61% more total opens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69.85% more unique opens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Example: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17k list - 20.56% open rate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4,040 gmail - 4.38%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18k list - 22.70% open rate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4037 gmail - 20.63% open rate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848826681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5848826681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</a:t>
            </a: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blasts open percent near equal to mistake’s large blast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f2b0b470d_2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3f2b0b470d_2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One or two are ok but when you get a hoard, you’ve got issues.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f2b0b470d_2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3f2b0b470d_2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GDPR, CASL, California’s new law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f2b0b470d_2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3f2b0b470d_2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It’s a security risk not to.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f2b0b470d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3f2b0b470d_2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f2b0b470d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f2b0b470d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 included this so it’s clear the immense task that spam filtering and email providers are under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f2b0b470d_2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3f2b0b470d_2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f2b0b470d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f2b0b470d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f2b0b470d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3f2b0b470d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Email is in the eye of the beholder. If they donated, if they volunteer, they can still see email as spam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f2b0b470d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f2b0b470d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f2b0b470d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f2b0b470d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f2b0b470d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f2b0b470d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f2b0b470d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3f2b0b470d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deliverability@everyaction.com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123950"/>
            <a:ext cx="9144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67150"/>
            <a:ext cx="2404533" cy="1352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44005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8255"/>
            <a:ext cx="2214576" cy="580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54905-13CE-4E2B-98F1-AF7F9392CA67}"/>
              </a:ext>
            </a:extLst>
          </p:cNvPr>
          <p:cNvSpPr txBox="1"/>
          <p:nvPr/>
        </p:nvSpPr>
        <p:spPr>
          <a:xfrm>
            <a:off x="1185705" y="1641188"/>
            <a:ext cx="6392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i="1" dirty="0"/>
          </a:p>
          <a:p>
            <a:endParaRPr lang="en-US" sz="1600" b="1" i="1" dirty="0"/>
          </a:p>
          <a:p>
            <a:r>
              <a:rPr lang="en-US" sz="1800" b="1" i="1" dirty="0"/>
              <a:t>               Dark Arts of Email Deliverability</a:t>
            </a:r>
          </a:p>
          <a:p>
            <a:r>
              <a:rPr lang="en-US" sz="1800" dirty="0"/>
              <a:t>Brett Schenker, Sr. Deliverability Specialist, </a:t>
            </a:r>
            <a:r>
              <a:rPr lang="en-US" sz="1800" dirty="0" err="1"/>
              <a:t>EveryAction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465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594450" y="1632175"/>
            <a:ext cx="79551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FFFFFF"/>
              </a:buClr>
              <a:buSzPts val="5500"/>
            </a:pPr>
            <a:r>
              <a:rPr lang="en" sz="4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Filtering Has Evolved</a:t>
            </a:r>
            <a:endParaRPr dirty="0"/>
          </a:p>
        </p:txBody>
      </p:sp>
      <p:sp>
        <p:nvSpPr>
          <p:cNvPr id="231" name="Google Shape;231;p37"/>
          <p:cNvSpPr/>
          <p:nvPr/>
        </p:nvSpPr>
        <p:spPr>
          <a:xfrm>
            <a:off x="4090653" y="5932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7698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708150" y="2699225"/>
            <a:ext cx="7727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Words -&gt; Context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dirty="0">
                <a:solidFill>
                  <a:schemeClr val="lt1"/>
                </a:solidFill>
                <a:latin typeface="Lato"/>
                <a:cs typeface="Lato"/>
                <a:sym typeface="Lato"/>
              </a:rPr>
              <a:t>Ex. Get Viagra for FREE!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594450" y="1632175"/>
            <a:ext cx="79551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FFFFFF"/>
              </a:buClr>
              <a:buSzPts val="5500"/>
            </a:pPr>
            <a:r>
              <a:rPr lang="en" sz="4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Filtering Has Evolved</a:t>
            </a:r>
            <a:endParaRPr dirty="0"/>
          </a:p>
        </p:txBody>
      </p:sp>
      <p:sp>
        <p:nvSpPr>
          <p:cNvPr id="231" name="Google Shape;231;p37"/>
          <p:cNvSpPr/>
          <p:nvPr/>
        </p:nvSpPr>
        <p:spPr>
          <a:xfrm>
            <a:off x="4090653" y="5932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7698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708150" y="2699225"/>
            <a:ext cx="7727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Words -&gt; Context -&gt; Individual Behavior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dirty="0">
                <a:solidFill>
                  <a:schemeClr val="lt1"/>
                </a:solidFill>
                <a:latin typeface="Lato"/>
                <a:cs typeface="Lato"/>
                <a:sym typeface="Lato"/>
              </a:rPr>
              <a:t>Ex. Opens, Forward, Place in Folder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/>
        </p:nvSpPr>
        <p:spPr>
          <a:xfrm>
            <a:off x="594450" y="2225250"/>
            <a:ext cx="7955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4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Why does this matter to you?</a:t>
            </a:r>
            <a:endParaRPr/>
          </a:p>
        </p:txBody>
      </p:sp>
      <p:sp>
        <p:nvSpPr>
          <p:cNvPr id="313" name="Google Shape;313;p44"/>
          <p:cNvSpPr/>
          <p:nvPr/>
        </p:nvSpPr>
        <p:spPr>
          <a:xfrm>
            <a:off x="4090649" y="1067175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2137" y="1308662"/>
            <a:ext cx="479724" cy="4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4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 txBox="1"/>
          <p:nvPr/>
        </p:nvSpPr>
        <p:spPr>
          <a:xfrm>
            <a:off x="408300" y="1312175"/>
            <a:ext cx="83274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"/>
              <a:buNone/>
            </a:pPr>
            <a:r>
              <a:rPr lang="en" sz="5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5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0.18</a:t>
            </a:r>
            <a:r>
              <a:rPr lang="en" sz="50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% of email was delivered to spam folders monthly in 201</a:t>
            </a:r>
            <a:r>
              <a:rPr lang="en" sz="5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5000" b="1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1223299" y="3602250"/>
            <a:ext cx="65070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</a:pPr>
            <a:r>
              <a:rPr lang="en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Down</a:t>
            </a:r>
            <a:r>
              <a:rPr lang="en" sz="2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from about </a:t>
            </a:r>
            <a:r>
              <a:rPr lang="en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2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percent</a:t>
            </a:r>
            <a:r>
              <a:rPr lang="en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 points from</a:t>
            </a:r>
            <a:r>
              <a:rPr lang="en" sz="2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201</a:t>
            </a:r>
            <a:r>
              <a:rPr lang="en" sz="2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r>
              <a:rPr lang="en" sz="2400" b="0" i="1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324" name="Google Shape;324;p45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/>
        </p:nvSpPr>
        <p:spPr>
          <a:xfrm>
            <a:off x="508800" y="1334399"/>
            <a:ext cx="81264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Lato"/>
              <a:buNone/>
            </a:pPr>
            <a:r>
              <a:rPr lang="en" sz="4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4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" sz="4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" sz="4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67</a:t>
            </a:r>
            <a:r>
              <a:rPr lang="en" sz="4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% and </a:t>
            </a:r>
            <a:r>
              <a:rPr lang="en" sz="4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33</a:t>
            </a:r>
            <a:r>
              <a:rPr lang="en" sz="4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" sz="4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59</a:t>
            </a:r>
            <a:r>
              <a:rPr lang="en" sz="41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%, respectively went to spam during #GivingTuesday &amp; EOY campaigns</a:t>
            </a:r>
            <a:endParaRPr/>
          </a:p>
        </p:txBody>
      </p:sp>
      <p:sp>
        <p:nvSpPr>
          <p:cNvPr id="332" name="Google Shape;332;p46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6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47"/>
          <p:cNvGraphicFramePr/>
          <p:nvPr/>
        </p:nvGraphicFramePr>
        <p:xfrm>
          <a:off x="825850" y="1294375"/>
          <a:ext cx="7492300" cy="2447625"/>
        </p:xfrm>
        <a:graphic>
          <a:graphicData uri="http://schemas.openxmlformats.org/drawingml/2006/table">
            <a:tbl>
              <a:tblPr>
                <a:noFill/>
                <a:tableStyleId>{F83F49E6-7BE1-43D8-99C1-65098CD3F11D}</a:tableStyleId>
              </a:tblPr>
              <a:tblGrid>
                <a:gridCol w="29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0% Spam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1% Spam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18.21% Spam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INBOX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2,400,000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2,400,000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2.400,000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OPEN RATE (1</a:t>
                      </a:r>
                      <a:r>
                        <a:rPr lang="en" sz="1200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</a:t>
                      </a: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,000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332,640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268,195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CLICK RATE (0.4</a:t>
                      </a:r>
                      <a:r>
                        <a:rPr lang="en" sz="1200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10,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10.454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8,429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PAGE COMPLETION (1</a:t>
                      </a:r>
                      <a:r>
                        <a:rPr lang="en" sz="1200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en" sz="1200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478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1463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1180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4357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b="1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RAISED  (AV. DONATION $</a:t>
                      </a:r>
                      <a:r>
                        <a:rPr lang="en" sz="1200" b="1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70</a:t>
                      </a:r>
                      <a:r>
                        <a:rPr lang="en" sz="1200" b="1" u="none" strike="noStrike" cap="none">
                          <a:solidFill>
                            <a:srgbClr val="39435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$1</a:t>
                      </a:r>
                      <a:r>
                        <a:rPr lang="en" sz="12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03</a:t>
                      </a:r>
                      <a:r>
                        <a:rPr lang="en" sz="12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r>
                        <a:rPr lang="en" sz="12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488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9435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12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102,453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Lato"/>
                        <a:buNone/>
                      </a:pPr>
                      <a:r>
                        <a:rPr lang="en" sz="12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</a:t>
                      </a:r>
                      <a:r>
                        <a:rPr lang="en" sz="1200" b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82,604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0" name="Google Shape;340;p47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7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43" name="Google Shape;343;p47"/>
          <p:cNvSpPr txBox="1"/>
          <p:nvPr/>
        </p:nvSpPr>
        <p:spPr>
          <a:xfrm>
            <a:off x="833871" y="4335300"/>
            <a:ext cx="4538304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Source: 201</a:t>
            </a:r>
            <a:r>
              <a:rPr lang="en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" sz="1400" b="0" i="1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Nonprofit Email Deliverability Study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/>
        </p:nvSpPr>
        <p:spPr>
          <a:xfrm>
            <a:off x="238950" y="1397275"/>
            <a:ext cx="86661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Dollars Raised through Email in 2018 by Nonprofits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endParaRPr lang="en" sz="24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4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$459,868,181.50</a:t>
            </a: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52" name="Google Shape;352;p48" descr="1f4b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788" y="3007700"/>
            <a:ext cx="610425" cy="6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/>
        </p:nvSpPr>
        <p:spPr>
          <a:xfrm>
            <a:off x="238950" y="1397275"/>
            <a:ext cx="86661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Potential Dollars Raised through Email in 2018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endParaRPr lang="en" sz="24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4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$552,669,580.53</a:t>
            </a: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52" name="Google Shape;352;p48" descr="1f4b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788" y="3007700"/>
            <a:ext cx="610425" cy="6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/>
        </p:nvSpPr>
        <p:spPr>
          <a:xfrm>
            <a:off x="238950" y="1397275"/>
            <a:ext cx="86661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Dollars Potentially Lost through Email in 2018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endParaRPr lang="en" sz="24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Lato"/>
              <a:buNone/>
            </a:pPr>
            <a:r>
              <a:rPr lang="en" sz="48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$92,801,399.03</a:t>
            </a: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800" b="1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8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52" name="Google Shape;352;p48" descr="1f4b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788" y="3007700"/>
            <a:ext cx="610425" cy="61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/>
          <p:nvPr/>
        </p:nvSpPr>
        <p:spPr>
          <a:xfrm>
            <a:off x="594450" y="2026950"/>
            <a:ext cx="7955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need to know.</a:t>
            </a:r>
            <a:endParaRPr/>
          </a:p>
        </p:txBody>
      </p:sp>
      <p:sp>
        <p:nvSpPr>
          <p:cNvPr id="358" name="Google Shape;358;p49"/>
          <p:cNvSpPr/>
          <p:nvPr/>
        </p:nvSpPr>
        <p:spPr>
          <a:xfrm>
            <a:off x="4090649" y="1067175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2437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9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9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8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SzPts val="1100"/>
            </a:pPr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Lato"/>
              <a:buNone/>
            </a:pPr>
            <a:endParaRPr dirty="0"/>
          </a:p>
        </p:txBody>
      </p:sp>
      <p:sp>
        <p:nvSpPr>
          <p:cNvPr id="133" name="Google Shape;133;p28"/>
          <p:cNvSpPr txBox="1"/>
          <p:nvPr/>
        </p:nvSpPr>
        <p:spPr>
          <a:xfrm>
            <a:off x="309400" y="247775"/>
            <a:ext cx="49245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E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1DAEFF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/>
          </a:p>
        </p:txBody>
      </p:sp>
      <p:sp>
        <p:nvSpPr>
          <p:cNvPr id="134" name="Google Shape;134;p28"/>
          <p:cNvSpPr txBox="1"/>
          <p:nvPr/>
        </p:nvSpPr>
        <p:spPr>
          <a:xfrm>
            <a:off x="1115800" y="1425125"/>
            <a:ext cx="6766500" cy="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The State of Deliverability Data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Why This Matters to Nonprofits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What You Need to Know and What Can You Do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ato"/>
              <a:buNone/>
            </a:pPr>
            <a:r>
              <a:rPr lang="en" sz="2000" b="0" i="0" u="none" strike="noStrike" cap="none" dirty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The Future of Spam &amp; Email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/>
        </p:nvSpPr>
        <p:spPr>
          <a:xfrm>
            <a:off x="1510950" y="695350"/>
            <a:ext cx="7955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ato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Technical</a:t>
            </a:r>
            <a:endParaRPr dirty="0"/>
          </a:p>
        </p:txBody>
      </p:sp>
      <p:sp>
        <p:nvSpPr>
          <p:cNvPr id="263" name="Google Shape;263;p40"/>
          <p:cNvSpPr/>
          <p:nvPr/>
        </p:nvSpPr>
        <p:spPr>
          <a:xfrm>
            <a:off x="619726" y="695347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40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65" name="Google Shape;265;p40"/>
          <p:cNvSpPr txBox="1"/>
          <p:nvPr/>
        </p:nvSpPr>
        <p:spPr>
          <a:xfrm>
            <a:off x="619725" y="1971300"/>
            <a:ext cx="3177600" cy="2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Spam Software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Spam Software Rules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Blacklists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IP Reputation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Authentication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Manage bounces</a:t>
            </a:r>
            <a:endParaRPr dirty="0"/>
          </a:p>
        </p:txBody>
      </p:sp>
      <p:sp>
        <p:nvSpPr>
          <p:cNvPr id="266" name="Google Shape;266;p40"/>
          <p:cNvSpPr txBox="1"/>
          <p:nvPr/>
        </p:nvSpPr>
        <p:spPr>
          <a:xfrm>
            <a:off x="3495250" y="1971300"/>
            <a:ext cx="5337300" cy="25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Domain Reputation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Traffic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Speed of Delivery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Total Server Connections</a:t>
            </a:r>
            <a:endParaRPr dirty="0"/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25" y="856153"/>
            <a:ext cx="372900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3790670" y="3989660"/>
            <a:ext cx="33524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</a:pPr>
            <a:r>
              <a:rPr lang="en" sz="1600" b="0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….Constantly changing and updating!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/>
        </p:nvSpPr>
        <p:spPr>
          <a:xfrm>
            <a:off x="1510950" y="695350"/>
            <a:ext cx="7955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ato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Phrases, Formatting, Links</a:t>
            </a:r>
            <a:endParaRPr dirty="0"/>
          </a:p>
        </p:txBody>
      </p:sp>
      <p:sp>
        <p:nvSpPr>
          <p:cNvPr id="263" name="Google Shape;263;p40"/>
          <p:cNvSpPr/>
          <p:nvPr/>
        </p:nvSpPr>
        <p:spPr>
          <a:xfrm>
            <a:off x="619726" y="695347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40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65" name="Google Shape;265;p40"/>
          <p:cNvSpPr txBox="1"/>
          <p:nvPr/>
        </p:nvSpPr>
        <p:spPr>
          <a:xfrm>
            <a:off x="619724" y="1971300"/>
            <a:ext cx="6647349" cy="2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Untrustworthy links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Odd formatting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Too little text</a:t>
            </a:r>
            <a:endParaRPr dirty="0"/>
          </a:p>
          <a:p>
            <a:pPr marL="457200" indent="-342900">
              <a:lnSpc>
                <a:spcPct val="150000"/>
              </a:lnSpc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Poor HTML and CSS </a:t>
            </a:r>
            <a:r>
              <a:rPr lang="en-US" sz="18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-  Litmus/Email on Acid</a:t>
            </a:r>
            <a:endParaRPr lang="en-US" sz="1800"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endParaRPr lang="en" sz="18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25" y="856153"/>
            <a:ext cx="372900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3790670" y="3989660"/>
            <a:ext cx="33524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</a:pPr>
            <a:r>
              <a:rPr lang="en" sz="1600" b="0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….Constantly changing and updating!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0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to do?</a:t>
            </a:r>
            <a:endParaRPr/>
          </a:p>
        </p:txBody>
      </p:sp>
      <p:sp>
        <p:nvSpPr>
          <p:cNvPr id="368" name="Google Shape;368;p50"/>
          <p:cNvSpPr txBox="1"/>
          <p:nvPr/>
        </p:nvSpPr>
        <p:spPr>
          <a:xfrm>
            <a:off x="526825" y="1916625"/>
            <a:ext cx="7368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Get the basics down first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What’s your goal?</a:t>
            </a:r>
          </a:p>
          <a:p>
            <a:pPr marL="412750" lvl="3" indent="-285750">
              <a:lnSpc>
                <a:spcPct val="115000"/>
              </a:lnSpc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does your email program reflect your brand?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Don’t Focus on List Size</a:t>
            </a:r>
            <a:endParaRPr dirty="0"/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Focus on Engagement</a:t>
            </a:r>
            <a:endParaRPr dirty="0"/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Opt-In</a:t>
            </a:r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Welcome Series/Ramp Up Volume</a:t>
            </a:r>
            <a:endParaRPr lang="en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Measure Clicks, Opens, and Conversions</a:t>
            </a:r>
            <a:endParaRPr dirty="0"/>
          </a:p>
        </p:txBody>
      </p:sp>
      <p:cxnSp>
        <p:nvCxnSpPr>
          <p:cNvPr id="369" name="Google Shape;369;p50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70" name="Google Shape;370;p50"/>
          <p:cNvSpPr/>
          <p:nvPr/>
        </p:nvSpPr>
        <p:spPr>
          <a:xfrm>
            <a:off x="619726" y="697522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50" descr="2049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447" y="858319"/>
            <a:ext cx="339053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0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0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485268"/>
            <a:ext cx="74234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0" lvl="1" indent="-285750">
              <a:lnSpc>
                <a:spcPct val="115000"/>
              </a:lnSpc>
              <a:buClr>
                <a:srgbClr val="FFFFFF"/>
              </a:buClr>
              <a:buSzPts val="1300"/>
            </a:pPr>
            <a:r>
              <a:rPr lang="en-US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Increased Engagement Improves Chances of Delivery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/>
        </p:nvSpPr>
        <p:spPr>
          <a:xfrm>
            <a:off x="1510950" y="695350"/>
            <a:ext cx="79551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</a:pPr>
            <a:r>
              <a:rPr lang="en" sz="2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 Really Matters - Interaction</a:t>
            </a:r>
            <a:endParaRPr dirty="0"/>
          </a:p>
        </p:txBody>
      </p:sp>
      <p:sp>
        <p:nvSpPr>
          <p:cNvPr id="290" name="Google Shape;290;p42"/>
          <p:cNvSpPr/>
          <p:nvPr/>
        </p:nvSpPr>
        <p:spPr>
          <a:xfrm>
            <a:off x="619726" y="695347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42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92" name="Google Shape;292;p42"/>
          <p:cNvSpPr txBox="1"/>
          <p:nvPr/>
        </p:nvSpPr>
        <p:spPr>
          <a:xfrm>
            <a:off x="619725" y="1971300"/>
            <a:ext cx="3177600" cy="26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1" i="0" u="sng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Positive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Open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Reply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Read length</a:t>
            </a:r>
            <a:endParaRPr dirty="0"/>
          </a:p>
        </p:txBody>
      </p:sp>
      <p:sp>
        <p:nvSpPr>
          <p:cNvPr id="293" name="Google Shape;293;p42"/>
          <p:cNvSpPr txBox="1"/>
          <p:nvPr/>
        </p:nvSpPr>
        <p:spPr>
          <a:xfrm>
            <a:off x="3495250" y="1971300"/>
            <a:ext cx="5337300" cy="25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1" i="0" u="sng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Negative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spam/unsubscribe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Delete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Don’t open</a:t>
            </a:r>
            <a:endParaRPr dirty="0"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Open and quickly delete</a:t>
            </a:r>
            <a:endParaRPr dirty="0"/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25" y="856153"/>
            <a:ext cx="372900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2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898953" y="4122009"/>
            <a:ext cx="33524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</a:pPr>
            <a:r>
              <a:rPr lang="en" sz="1600" b="0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….Clicks aren’t tracked...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0" y="4502758"/>
            <a:ext cx="743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charset="0"/>
                <a:cs typeface="Lato" charset="0"/>
              </a:rPr>
              <a:t>What is considered “active” varies between services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Can You Measure?</a:t>
            </a:r>
            <a:endParaRPr dirty="0"/>
          </a:p>
        </p:txBody>
      </p:sp>
      <p:sp>
        <p:nvSpPr>
          <p:cNvPr id="380" name="Google Shape;380;p51"/>
          <p:cNvSpPr txBox="1"/>
          <p:nvPr/>
        </p:nvSpPr>
        <p:spPr>
          <a:xfrm>
            <a:off x="526825" y="1992825"/>
            <a:ext cx="7368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itchFamily="34" charset="0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Opens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itchFamily="34" charset="0"/>
              <a:buChar char="•"/>
            </a:pPr>
            <a:r>
              <a:rPr lang="en" sz="16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Clicks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 pitchFamily="34" charset="0"/>
              <a:buChar char="•"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Seed Accounts – Return Path</a:t>
            </a:r>
          </a:p>
          <a:p>
            <a:pPr marL="412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" sz="16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Spam Traps</a:t>
            </a:r>
            <a:endParaRPr dirty="0"/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Comcast – Pristine</a:t>
            </a:r>
            <a:endParaRPr dirty="0"/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AOL – Pristine, has recycled</a:t>
            </a:r>
            <a:endParaRPr dirty="0"/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Microsoft – Measures dead accounts</a:t>
            </a:r>
            <a:endParaRPr dirty="0"/>
          </a:p>
          <a:p>
            <a:pPr marL="88900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" sz="13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Google – Doesn’t use abandoned accounts</a:t>
            </a:r>
            <a:endParaRPr lang="en" dirty="0">
              <a:ea typeface="Lato"/>
            </a:endParaRPr>
          </a:p>
        </p:txBody>
      </p:sp>
      <p:cxnSp>
        <p:nvCxnSpPr>
          <p:cNvPr id="381" name="Google Shape;381;p51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2" name="Google Shape;382;p51"/>
          <p:cNvSpPr/>
          <p:nvPr/>
        </p:nvSpPr>
        <p:spPr>
          <a:xfrm>
            <a:off x="619726" y="697522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51" descr="ic_drafts_48p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25" y="826725"/>
            <a:ext cx="459100" cy="4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1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3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Gets Measured, Gets Done</a:t>
            </a:r>
            <a:endParaRPr sz="3600"/>
          </a:p>
        </p:txBody>
      </p:sp>
      <p:sp>
        <p:nvSpPr>
          <p:cNvPr id="392" name="Google Shape;392;p52"/>
          <p:cNvSpPr txBox="1"/>
          <p:nvPr/>
        </p:nvSpPr>
        <p:spPr>
          <a:xfrm>
            <a:off x="526825" y="1992825"/>
            <a:ext cx="39378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Active List - 17,081</a:t>
            </a:r>
            <a:endParaRPr sz="30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Open Rate - 31.1%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Total Opens - 5,314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Unique Open Rate - 24.8%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Unique Opens - 4,231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3" name="Google Shape;393;p52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94" name="Google Shape;394;p52"/>
          <p:cNvSpPr/>
          <p:nvPr/>
        </p:nvSpPr>
        <p:spPr>
          <a:xfrm>
            <a:off x="619726" y="697522"/>
            <a:ext cx="694500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52" descr="ic_drafts_48p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425" y="826725"/>
            <a:ext cx="459100" cy="4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2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4368600" y="1992825"/>
            <a:ext cx="4329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275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Inactive List - 159,622</a:t>
            </a:r>
            <a:endParaRPr sz="30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Open Rate - 1.90%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Total Opens - 3,026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Unique Open Rate - 1.60%</a:t>
            </a:r>
            <a:endParaRPr sz="1800"/>
          </a:p>
          <a:p>
            <a:pPr marL="8890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•"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Unique Opens - 2,491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2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250992"/>
          <a:ext cx="8686798" cy="4152568"/>
        </p:xfrm>
        <a:graphic>
          <a:graphicData uri="http://schemas.openxmlformats.org/drawingml/2006/table">
            <a:tbl>
              <a:tblPr/>
              <a:tblGrid>
                <a:gridCol w="89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4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3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319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Gmail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Hotmail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Yahoo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Volume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18053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2773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45.80%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18483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25.41%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43.22%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41.67%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29.15%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17128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26.37%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4018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13.25%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163,578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17108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52251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28631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18350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34.50%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18352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3049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27.19%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18362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24.07%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18407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26.67%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28.36%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18407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22.70%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20.09%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18430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22.66%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20784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13,763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2,151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3,617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15,956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18.66%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2,639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2,818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19.48%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2,003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32.50%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22.12%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45.85%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32.39%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1,861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16,247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2,660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28.31%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24.34%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2,826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39.90%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34.63%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47.27%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42.86%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36.78%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14,411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2,433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25.84%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2,728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34.47%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1,549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40.63%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1,462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32.21%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47.37%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26.77%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54.55%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16,715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18.49%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2,738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3,855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2,907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35.71%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1,495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31.37%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33.82%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28.57%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59.62%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38.07%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192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17,139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20.56%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2,786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25.74%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4,040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25.41%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2,967</a:t>
                      </a:r>
                    </a:p>
                  </a:txBody>
                  <a:tcPr marL="7007" marR="7007" marT="70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25.85%</a:t>
                      </a:r>
                    </a:p>
                  </a:txBody>
                  <a:tcPr marL="7007" marR="7007" marT="70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/>
        </p:nvSpPr>
        <p:spPr>
          <a:xfrm>
            <a:off x="594450" y="2224000"/>
            <a:ext cx="79551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Inactive emails are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like </a:t>
            </a:r>
            <a:r>
              <a:rPr lang="en" sz="5500" b="1" i="0" u="sng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zombies</a:t>
            </a: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pic>
        <p:nvPicPr>
          <p:cNvPr id="405" name="Google Shape;405;p53" descr="noun_2395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544" y="687499"/>
            <a:ext cx="2235199" cy="153649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3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3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439A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4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More tips</a:t>
            </a:r>
            <a:endParaRPr/>
          </a:p>
        </p:txBody>
      </p:sp>
      <p:sp>
        <p:nvSpPr>
          <p:cNvPr id="414" name="Google Shape;414;p54"/>
          <p:cNvSpPr txBox="1"/>
          <p:nvPr/>
        </p:nvSpPr>
        <p:spPr>
          <a:xfrm>
            <a:off x="526825" y="1916625"/>
            <a:ext cx="7368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Include a single-click unsubscribe</a:t>
            </a:r>
            <a:endParaRPr dirty="0"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Don’t use old lists</a:t>
            </a:r>
            <a:endParaRPr dirty="0"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Send relevant email</a:t>
            </a:r>
            <a:endParaRPr dirty="0"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Don’t send messages to unsubscribes</a:t>
            </a:r>
            <a:endParaRPr dirty="0"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Work with your provider</a:t>
            </a:r>
            <a:endParaRPr dirty="0"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Know the law</a:t>
            </a:r>
            <a:endParaRPr dirty="0"/>
          </a:p>
        </p:txBody>
      </p:sp>
      <p:cxnSp>
        <p:nvCxnSpPr>
          <p:cNvPr id="415" name="Google Shape;415;p54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16" name="Google Shape;416;p54"/>
          <p:cNvSpPr/>
          <p:nvPr/>
        </p:nvSpPr>
        <p:spPr>
          <a:xfrm>
            <a:off x="619726" y="697522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4" descr="Lik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62" y="858324"/>
            <a:ext cx="426230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4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4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439A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More tips</a:t>
            </a:r>
            <a:endParaRPr/>
          </a:p>
        </p:txBody>
      </p:sp>
      <p:sp>
        <p:nvSpPr>
          <p:cNvPr id="426" name="Google Shape;426;p55"/>
          <p:cNvSpPr txBox="1"/>
          <p:nvPr/>
        </p:nvSpPr>
        <p:spPr>
          <a:xfrm>
            <a:off x="526825" y="1916625"/>
            <a:ext cx="7368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Lato"/>
              <a:buNone/>
            </a:pPr>
            <a:r>
              <a:rPr lang="en" sz="72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Confirm Opt-In!</a:t>
            </a:r>
          </a:p>
          <a:p>
            <a: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Lato"/>
              <a:buNone/>
            </a:pPr>
            <a:r>
              <a:rPr lang="en" sz="5400" b="1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It’s a Security Issue</a:t>
            </a:r>
            <a:endParaRPr sz="5400" dirty="0"/>
          </a:p>
        </p:txBody>
      </p:sp>
      <p:cxnSp>
        <p:nvCxnSpPr>
          <p:cNvPr id="427" name="Google Shape;427;p55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28" name="Google Shape;428;p55"/>
          <p:cNvSpPr/>
          <p:nvPr/>
        </p:nvSpPr>
        <p:spPr>
          <a:xfrm>
            <a:off x="619726" y="697522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55" descr="Lik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62" y="858324"/>
            <a:ext cx="426230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5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5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594450" y="2026950"/>
            <a:ext cx="7955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 why are we here?</a:t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439A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/>
        </p:nvSpPr>
        <p:spPr>
          <a:xfrm>
            <a:off x="1445325" y="623150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Future</a:t>
            </a:r>
            <a:endParaRPr/>
          </a:p>
        </p:txBody>
      </p:sp>
      <p:sp>
        <p:nvSpPr>
          <p:cNvPr id="438" name="Google Shape;438;p56"/>
          <p:cNvSpPr txBox="1"/>
          <p:nvPr/>
        </p:nvSpPr>
        <p:spPr>
          <a:xfrm>
            <a:off x="526825" y="1916625"/>
            <a:ext cx="7368900" cy="2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More tailored messages – Use Data</a:t>
            </a:r>
            <a:endParaRPr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Wearable/Mobile</a:t>
            </a:r>
            <a:endParaRPr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Longer read time – Cable vs. On Demand</a:t>
            </a:r>
            <a:endParaRPr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Greater emphasis on Authentication</a:t>
            </a:r>
            <a:endParaRPr/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Interactive Emails/Agile Email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000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•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Augmented Reality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9" name="Google Shape;439;p56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40" name="Google Shape;440;p56"/>
          <p:cNvSpPr/>
          <p:nvPr/>
        </p:nvSpPr>
        <p:spPr>
          <a:xfrm>
            <a:off x="619726" y="697522"/>
            <a:ext cx="694499" cy="69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56" descr="noun_125607_c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34" y="858325"/>
            <a:ext cx="400081" cy="3729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6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6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/>
          <p:nvPr/>
        </p:nvSpPr>
        <p:spPr>
          <a:xfrm>
            <a:off x="308850" y="1407075"/>
            <a:ext cx="85263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EFF"/>
              </a:buClr>
              <a:buSzPts val="9600"/>
              <a:buFont typeface="Lato"/>
              <a:buNone/>
            </a:pPr>
            <a:r>
              <a:rPr lang="en" sz="9600" b="1" i="0" u="none" strike="noStrike" cap="none">
                <a:solidFill>
                  <a:srgbClr val="1DAEFF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/>
          </a:p>
        </p:txBody>
      </p:sp>
      <p:sp>
        <p:nvSpPr>
          <p:cNvPr id="450" name="Google Shape;450;p57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7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123950"/>
            <a:ext cx="9144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67150"/>
            <a:ext cx="2404533" cy="1352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44005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8255"/>
            <a:ext cx="2214576" cy="580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54905-13CE-4E2B-98F1-AF7F9392CA67}"/>
              </a:ext>
            </a:extLst>
          </p:cNvPr>
          <p:cNvSpPr txBox="1"/>
          <p:nvPr/>
        </p:nvSpPr>
        <p:spPr>
          <a:xfrm>
            <a:off x="1981200" y="165735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questions, contact  </a:t>
            </a:r>
            <a:r>
              <a:rPr lang="en-US" dirty="0">
                <a:hlinkClick r:id="rId5"/>
              </a:rPr>
              <a:t>deliverability@everyaction.com</a:t>
            </a:r>
            <a:endParaRPr lang="en-US" dirty="0"/>
          </a:p>
          <a:p>
            <a:r>
              <a:rPr lang="en-US" dirty="0"/>
              <a:t>Tweet me! @</a:t>
            </a:r>
            <a:r>
              <a:rPr lang="en-US" dirty="0" err="1"/>
              <a:t>bhschenker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8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AE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/>
        </p:nvSpPr>
        <p:spPr>
          <a:xfrm>
            <a:off x="1530975" y="697525"/>
            <a:ext cx="79551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ato"/>
              <a:buNone/>
            </a:pP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State of Email</a:t>
            </a:r>
            <a:endParaRPr dirty="0"/>
          </a:p>
        </p:txBody>
      </p:sp>
      <p:sp>
        <p:nvSpPr>
          <p:cNvPr id="152" name="Google Shape;152;p30"/>
          <p:cNvSpPr txBox="1"/>
          <p:nvPr/>
        </p:nvSpPr>
        <p:spPr>
          <a:xfrm>
            <a:off x="526825" y="1992825"/>
            <a:ext cx="7368900" cy="18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ato"/>
              <a:buNone/>
            </a:pPr>
            <a:r>
              <a:rPr lang="en" sz="3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According to the Radicati group…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20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93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r>
              <a:rPr lang="en" sz="20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billion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emails a day</a:t>
            </a:r>
            <a:endParaRPr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users will grow from 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3.</a:t>
            </a:r>
            <a:r>
              <a:rPr lang="en" sz="20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930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billion users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 201</a:t>
            </a:r>
            <a:r>
              <a:rPr lang="en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</a:t>
            </a:r>
            <a:r>
              <a:rPr lang="en" sz="2000" b="0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4.</a:t>
            </a:r>
            <a:r>
              <a:rPr lang="en" sz="20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371</a:t>
            </a:r>
            <a:r>
              <a:rPr lang="en" sz="2000" b="1" i="1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billion</a:t>
            </a:r>
            <a:r>
              <a:rPr lang="en" sz="2000" b="0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by 202</a:t>
            </a:r>
            <a:r>
              <a:rPr lang="en" sz="20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000" i="1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3.4 million </a:t>
            </a:r>
            <a:r>
              <a:rPr lang="en" sz="20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emails a second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000" i="1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39 emails </a:t>
            </a:r>
            <a:r>
              <a:rPr lang="en" sz="2000" dirty="0">
                <a:solidFill>
                  <a:srgbClr val="FFFFFF"/>
                </a:solidFill>
                <a:latin typeface="Lato"/>
                <a:cs typeface="Lato"/>
                <a:sym typeface="Lato"/>
              </a:rPr>
              <a:t>per person a day (56.1% of the world has internet access)</a:t>
            </a:r>
            <a:endParaRPr sz="2000" dirty="0"/>
          </a:p>
        </p:txBody>
      </p:sp>
      <p:cxnSp>
        <p:nvCxnSpPr>
          <p:cNvPr id="153" name="Google Shape;153;p30"/>
          <p:cNvCxnSpPr/>
          <p:nvPr/>
        </p:nvCxnSpPr>
        <p:spPr>
          <a:xfrm>
            <a:off x="619725" y="1674425"/>
            <a:ext cx="7870200" cy="1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4" name="Google Shape;154;p30"/>
          <p:cNvSpPr/>
          <p:nvPr/>
        </p:nvSpPr>
        <p:spPr>
          <a:xfrm>
            <a:off x="569350" y="697525"/>
            <a:ext cx="816899" cy="816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65" y="649390"/>
            <a:ext cx="912874" cy="91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594450" y="1700075"/>
            <a:ext cx="79551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percentage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of email is unwanted?</a:t>
            </a:r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4090653" y="7373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437" y="968162"/>
            <a:ext cx="501124" cy="50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357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512550" y="1794225"/>
            <a:ext cx="81189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Lato"/>
              <a:buNone/>
            </a:pPr>
            <a:r>
              <a:rPr lang="en" sz="4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97% of all email sent over the internet is unwanted – Microsoft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Lato"/>
              <a:buNone/>
            </a:pPr>
            <a:r>
              <a:rPr lang="en" sz="4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85% of incoming mail is “abusive email” - MAAWG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4090653" y="6846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437" y="915462"/>
            <a:ext cx="501124" cy="50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4"/>
          <p:cNvSpPr txBox="1"/>
          <p:nvPr/>
        </p:nvSpPr>
        <p:spPr>
          <a:xfrm>
            <a:off x="581890" y="2111432"/>
            <a:ext cx="79803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581890" y="2111432"/>
            <a:ext cx="79803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581890" y="2111432"/>
            <a:ext cx="79803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7400675" y="4519050"/>
            <a:ext cx="1743300" cy="372900"/>
          </a:xfrm>
          <a:prstGeom prst="rect">
            <a:avLst/>
          </a:prstGeom>
          <a:solidFill>
            <a:srgbClr val="1DA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594450" y="1776275"/>
            <a:ext cx="79551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But how does spam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55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software work?</a:t>
            </a:r>
            <a:endParaRPr/>
          </a:p>
        </p:txBody>
      </p:sp>
      <p:sp>
        <p:nvSpPr>
          <p:cNvPr id="209" name="Google Shape;209;p35"/>
          <p:cNvSpPr/>
          <p:nvPr/>
        </p:nvSpPr>
        <p:spPr>
          <a:xfrm>
            <a:off x="4090653" y="7373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9139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993900" y="3678150"/>
            <a:ext cx="71562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Fun fact! The first spam message was sent May 3, 1978.</a:t>
            </a:r>
            <a:endParaRPr/>
          </a:p>
        </p:txBody>
      </p:sp>
      <p:sp>
        <p:nvSpPr>
          <p:cNvPr id="212" name="Google Shape;212;p35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/>
        </p:nvSpPr>
        <p:spPr>
          <a:xfrm>
            <a:off x="0" y="1632175"/>
            <a:ext cx="91440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Lato"/>
              <a:buNone/>
            </a:pPr>
            <a:r>
              <a:rPr lang="en" sz="48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Filtering Has Evolved!</a:t>
            </a:r>
            <a:endParaRPr sz="4800" dirty="0"/>
          </a:p>
        </p:txBody>
      </p:sp>
      <p:sp>
        <p:nvSpPr>
          <p:cNvPr id="220" name="Google Shape;220;p36"/>
          <p:cNvSpPr/>
          <p:nvPr/>
        </p:nvSpPr>
        <p:spPr>
          <a:xfrm>
            <a:off x="4090653" y="5932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7698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/>
        </p:nvSpPr>
        <p:spPr>
          <a:xfrm>
            <a:off x="708150" y="2699225"/>
            <a:ext cx="7727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594450" y="1632175"/>
            <a:ext cx="79551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FFFFFF"/>
              </a:buClr>
              <a:buSzPts val="5500"/>
            </a:pPr>
            <a:r>
              <a:rPr lang="en" sz="4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Email Filtering Has Evolved</a:t>
            </a:r>
            <a:endParaRPr dirty="0"/>
          </a:p>
        </p:txBody>
      </p:sp>
      <p:sp>
        <p:nvSpPr>
          <p:cNvPr id="231" name="Google Shape;231;p37"/>
          <p:cNvSpPr/>
          <p:nvPr/>
        </p:nvSpPr>
        <p:spPr>
          <a:xfrm>
            <a:off x="4090653" y="593278"/>
            <a:ext cx="962700" cy="962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7698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708150" y="2699225"/>
            <a:ext cx="77277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Words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None/>
            </a:pPr>
            <a:r>
              <a:rPr lang="en-US" sz="2600" dirty="0">
                <a:solidFill>
                  <a:schemeClr val="lt1"/>
                </a:solidFill>
                <a:latin typeface="Lato"/>
                <a:cs typeface="Lato"/>
                <a:sym typeface="Lato"/>
              </a:rPr>
              <a:t>Ex. Viagra, Millions, Oprah!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37"/>
          <p:cNvSpPr/>
          <p:nvPr/>
        </p:nvSpPr>
        <p:spPr>
          <a:xfrm>
            <a:off x="7406450" y="4519050"/>
            <a:ext cx="1737600" cy="372900"/>
          </a:xfrm>
          <a:prstGeom prst="rect">
            <a:avLst/>
          </a:prstGeom>
          <a:solidFill>
            <a:srgbClr val="394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4200" y="4572450"/>
            <a:ext cx="266099" cy="2660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7619175" y="4519050"/>
            <a:ext cx="15630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#</a:t>
            </a:r>
            <a:r>
              <a:rPr lang="en-US" sz="1100" dirty="0" err="1">
                <a:solidFill>
                  <a:schemeClr val="bg1"/>
                </a:solidFill>
                <a:latin typeface="Franklin Gothic Medium" panose="020B0603020102020204" pitchFamily="34" charset="0"/>
                <a:cs typeface="Aharoni" panose="02010803020104030203" pitchFamily="2" charset="-79"/>
              </a:rPr>
              <a:t>DMAWDigitalDay</a:t>
            </a:r>
            <a:endParaRPr lang="en-US" sz="1100" dirty="0">
              <a:solidFill>
                <a:schemeClr val="bg1"/>
              </a:solidFill>
              <a:latin typeface="Franklin Gothic Medium" panose="020B06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1277</Words>
  <Application>Microsoft Office PowerPoint</Application>
  <PresentationFormat>On-screen Show (16:9)</PresentationFormat>
  <Paragraphs>488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Lato</vt:lpstr>
      <vt:lpstr>Franklin Gothic Medium</vt:lpstr>
      <vt:lpstr>Calibri</vt:lpstr>
      <vt:lpstr>Arial</vt:lpstr>
      <vt:lpstr>Simple Light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Schenker</dc:creator>
  <cp:lastModifiedBy>Angelica Sullivan</cp:lastModifiedBy>
  <cp:revision>15</cp:revision>
  <dcterms:modified xsi:type="dcterms:W3CDTF">2019-06-03T12:26:08Z</dcterms:modified>
</cp:coreProperties>
</file>