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2192000" cy="6858000"/>
  <p:notesSz cx="7010400" cy="9296400"/>
  <p:embeddedFontLst>
    <p:embeddedFont>
      <p:font typeface="Calibri" panose="020F0502020204030204" pitchFamily="34" charset="0"/>
      <p:regular r:id="rId61"/>
      <p:bold r:id="rId62"/>
      <p:italic r:id="rId63"/>
      <p:boldItalic r:id="rId64"/>
    </p:embeddedFont>
    <p:embeddedFont>
      <p:font typeface="Libre Franklin" panose="00000500000000000000" charset="0"/>
      <p:regular r:id="rId65"/>
      <p:bold r:id="rId66"/>
      <p:italic r:id="rId67"/>
      <p:boldItalic r:id="rId68"/>
    </p:embeddedFont>
    <p:embeddedFont>
      <p:font typeface="Libre Franklin Medium" panose="00000600000000000000" charset="0"/>
      <p:regular r:id="rId69"/>
      <p:bold r:id="rId70"/>
      <p:italic r:id="rId71"/>
      <p:boldItalic r:id="rId72"/>
    </p:embeddedFont>
    <p:embeddedFont>
      <p:font typeface="Montserrat" panose="020B0604020202020204" charset="0"/>
      <p:regular r:id="rId73"/>
      <p:bold r:id="rId74"/>
      <p:italic r:id="rId75"/>
      <p:boldItalic r:id="rId76"/>
    </p:embeddedFont>
    <p:embeddedFont>
      <p:font typeface="Open Sans" panose="020B0604020202020204" charset="0"/>
      <p:regular r:id="rId77"/>
      <p:bold r:id="rId78"/>
      <p:italic r:id="rId79"/>
      <p:boldItalic r:id="rId80"/>
    </p:embeddedFont>
    <p:embeddedFont>
      <p:font typeface="Roboto" panose="020B0604020202020204" charset="0"/>
      <p:regular r:id="rId81"/>
      <p:bold r:id="rId82"/>
      <p:italic r:id="rId83"/>
      <p:boldItalic r:id="rId84"/>
    </p:embeddedFont>
    <p:embeddedFont>
      <p:font typeface="Trebuchet MS" panose="020B0603020202020204"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9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84" Type="http://schemas.openxmlformats.org/officeDocument/2006/relationships/font" Target="fonts/font24.fntdata"/><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1.fntdata"/><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font" Target="fonts/font19.fntdata"/><Relationship Id="rId87"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font" Target="fonts/font1.fntdata"/><Relationship Id="rId82" Type="http://schemas.openxmlformats.org/officeDocument/2006/relationships/font" Target="fonts/font22.fntdata"/><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font" Target="fonts/font28.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50" tIns="46550" rIns="93150" bIns="4655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50" tIns="46550" rIns="93150" bIns="4655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50" tIns="46550" rIns="93150" bIns="4655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99" name="Google Shape;99;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9a31da130_0_17: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9a31da130_0_17: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190" name="Google Shape;190;g59a31da130_0_17: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9a31da130_0_122: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9a31da130_0_122: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197" name="Google Shape;197;g59a31da130_0_122: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r>
              <a:rPr lang="en-US"/>
              <a:t>Building the case -- had 2 separate email files for DM and digital audiences, but donors didn’t subscribe to the channel they’d come in on. Donors integrated themselves before we could integrate them. </a:t>
            </a:r>
            <a:endParaRPr/>
          </a:p>
          <a:p>
            <a:pPr marL="0" lvl="0" indent="0" algn="l" rtl="0">
              <a:spcBef>
                <a:spcPts val="0"/>
              </a:spcBef>
              <a:spcAft>
                <a:spcPts val="0"/>
              </a:spcAft>
              <a:buNone/>
            </a:pPr>
            <a:r>
              <a:rPr lang="en-US"/>
              <a:t>Any update on performance - since combined?</a:t>
            </a:r>
            <a:endParaRPr/>
          </a:p>
        </p:txBody>
      </p:sp>
      <p:sp>
        <p:nvSpPr>
          <p:cNvPr id="202" name="Google Shape;202;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r>
              <a:rPr lang="en-US"/>
              <a:t>DM, TM &amp; Digital as primary channels</a:t>
            </a:r>
            <a:endParaRPr/>
          </a:p>
          <a:p>
            <a:pPr marL="0" lvl="0" indent="0" algn="l" rtl="0">
              <a:spcBef>
                <a:spcPts val="0"/>
              </a:spcBef>
              <a:spcAft>
                <a:spcPts val="0"/>
              </a:spcAft>
              <a:buNone/>
            </a:pPr>
            <a:r>
              <a:rPr lang="en-US"/>
              <a:t>overlap of what they’re seeing is actually higher </a:t>
            </a:r>
            <a:endParaRPr/>
          </a:p>
        </p:txBody>
      </p:sp>
      <p:sp>
        <p:nvSpPr>
          <p:cNvPr id="210" name="Google Shape;210;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r>
              <a:rPr lang="en-US"/>
              <a:t>changes we’ve made to targeting in integrated digital emails to present appropriate ask strings </a:t>
            </a:r>
            <a:endParaRPr/>
          </a:p>
        </p:txBody>
      </p:sp>
      <p:sp>
        <p:nvSpPr>
          <p:cNvPr id="224" name="Google Shape;224;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bea5ca12a_0_0: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232" name="Google Shape;232;g5bea5ca12a_0_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bea5ca12a_0_86: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r>
              <a:rPr lang="en-US"/>
              <a:t>1st class v. nonprofit</a:t>
            </a:r>
            <a:endParaRPr/>
          </a:p>
          <a:p>
            <a:pPr marL="0" lvl="0" indent="0" algn="l" rtl="0">
              <a:spcBef>
                <a:spcPts val="0"/>
              </a:spcBef>
              <a:spcAft>
                <a:spcPts val="0"/>
              </a:spcAft>
              <a:buNone/>
            </a:pPr>
            <a:r>
              <a:rPr lang="en-US"/>
              <a:t>digital acquistion</a:t>
            </a:r>
            <a:endParaRPr/>
          </a:p>
          <a:p>
            <a:pPr marL="0" lvl="0" indent="0" algn="l" rtl="0">
              <a:spcBef>
                <a:spcPts val="0"/>
              </a:spcBef>
              <a:spcAft>
                <a:spcPts val="0"/>
              </a:spcAft>
              <a:buNone/>
            </a:pPr>
            <a:r>
              <a:rPr lang="en-US"/>
              <a:t>integrated ads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howard dean//barack obama emails + mail pieces</a:t>
            </a:r>
            <a:endParaRPr/>
          </a:p>
          <a:p>
            <a:pPr marL="0" lvl="0" indent="0" algn="l" rtl="0">
              <a:spcBef>
                <a:spcPts val="0"/>
              </a:spcBef>
              <a:spcAft>
                <a:spcPts val="0"/>
              </a:spcAft>
              <a:buNone/>
            </a:pPr>
            <a:r>
              <a:rPr lang="en-US"/>
              <a:t>moveable ink incorporation</a:t>
            </a:r>
            <a:endParaRPr/>
          </a:p>
        </p:txBody>
      </p:sp>
      <p:sp>
        <p:nvSpPr>
          <p:cNvPr id="263" name="Google Shape;263;g5bea5ca12a_0_86: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bfb1914cc_0_16: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bfb1914cc_0_16: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270" name="Google Shape;270;g5bfb1914cc_0_16: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bfb1914cc_0_3: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5bfb1914cc_0_3: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r>
              <a:rPr lang="en-US"/>
              <a:t>acquisition related stuff</a:t>
            </a:r>
            <a:endParaRPr/>
          </a:p>
        </p:txBody>
      </p:sp>
      <p:sp>
        <p:nvSpPr>
          <p:cNvPr id="281" name="Google Shape;281;g5bfb1914cc_0_3: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5bea5ca12a_0_76: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r>
              <a:rPr lang="en-US"/>
              <a:t>Blast text, lapsed sustainers strategy</a:t>
            </a:r>
            <a:endParaRPr/>
          </a:p>
        </p:txBody>
      </p:sp>
      <p:sp>
        <p:nvSpPr>
          <p:cNvPr id="287" name="Google Shape;287;g5bea5ca12a_0_76: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bea5ca12a_0_91: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293" name="Google Shape;293;g5bea5ca12a_0_91: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bea5ca12a_0_96: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299" name="Google Shape;299;g5bea5ca12a_0_96: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c04665d23_3_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5c04665d23_3_0: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307" name="Google Shape;307;g5c04665d23_3_0: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5bea5ca12a_0_81: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r>
              <a:rPr lang="en-US"/>
              <a:t>20-30% of DM audience gets IDD</a:t>
            </a:r>
            <a:endParaRPr/>
          </a:p>
          <a:p>
            <a:pPr marL="0" lvl="0" indent="0" algn="l" rtl="0">
              <a:spcBef>
                <a:spcPts val="0"/>
              </a:spcBef>
              <a:spcAft>
                <a:spcPts val="0"/>
              </a:spcAft>
              <a:buNone/>
            </a:pPr>
            <a:r>
              <a:rPr lang="en-US"/>
              <a:t>60-70% open rate</a:t>
            </a:r>
            <a:endParaRPr/>
          </a:p>
          <a:p>
            <a:pPr marL="0" lvl="0" indent="0" algn="l" rtl="0">
              <a:spcBef>
                <a:spcPts val="0"/>
              </a:spcBef>
              <a:spcAft>
                <a:spcPts val="0"/>
              </a:spcAft>
              <a:buNone/>
            </a:pPr>
            <a:r>
              <a:rPr lang="en-US"/>
              <a:t>very few clicks/conversions</a:t>
            </a:r>
            <a:endParaRPr/>
          </a:p>
          <a:p>
            <a:pPr marL="0" lvl="0" indent="0" algn="l" rtl="0">
              <a:spcBef>
                <a:spcPts val="0"/>
              </a:spcBef>
              <a:spcAft>
                <a:spcPts val="0"/>
              </a:spcAft>
              <a:buNone/>
            </a:pPr>
            <a:r>
              <a:rPr lang="en-US"/>
              <a:t>another impression, touchpoint</a:t>
            </a:r>
            <a:endParaRPr/>
          </a:p>
          <a:p>
            <a:pPr marL="0" lvl="0" indent="0" algn="l" rtl="0">
              <a:spcBef>
                <a:spcPts val="0"/>
              </a:spcBef>
              <a:spcAft>
                <a:spcPts val="0"/>
              </a:spcAft>
              <a:buNone/>
            </a:pPr>
            <a:r>
              <a:rPr lang="en-US"/>
              <a:t>not doing for mailings that look internal - renewals, etc</a:t>
            </a:r>
            <a:endParaRPr/>
          </a:p>
          <a:p>
            <a:pPr marL="0" lvl="0" indent="0" algn="l" rtl="0">
              <a:spcBef>
                <a:spcPts val="0"/>
              </a:spcBef>
              <a:spcAft>
                <a:spcPts val="0"/>
              </a:spcAft>
              <a:buNone/>
            </a:pPr>
            <a:r>
              <a:rPr lang="en-US"/>
              <a:t>IPP example, inclusion of vanity URL</a:t>
            </a:r>
            <a:endParaRPr/>
          </a:p>
        </p:txBody>
      </p:sp>
      <p:sp>
        <p:nvSpPr>
          <p:cNvPr id="313" name="Google Shape;313;g5bea5ca12a_0_81: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59a31da130_0_88: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59a31da130_0_88: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r>
              <a:rPr lang="en-US"/>
              <a:t>Tracked responses by age cohorts - </a:t>
            </a:r>
            <a:endParaRPr/>
          </a:p>
          <a:p>
            <a:pPr marL="0" lvl="0" indent="0" algn="l" rtl="0">
              <a:lnSpc>
                <a:spcPct val="115000"/>
              </a:lnSpc>
              <a:spcBef>
                <a:spcPts val="0"/>
              </a:spcBef>
              <a:spcAft>
                <a:spcPts val="0"/>
              </a:spcAft>
              <a:buClr>
                <a:schemeClr val="hlink"/>
              </a:buClr>
              <a:buSzPts val="1100"/>
              <a:buFont typeface="Arial"/>
              <a:buNone/>
            </a:pPr>
            <a:r>
              <a:rPr lang="en-US" sz="1800">
                <a:solidFill>
                  <a:schemeClr val="hlink"/>
                </a:solidFill>
                <a:latin typeface="Arial"/>
                <a:ea typeface="Arial"/>
                <a:cs typeface="Arial"/>
                <a:sym typeface="Arial"/>
              </a:rPr>
              <a:t>•</a:t>
            </a:r>
            <a:r>
              <a:rPr lang="en-US" sz="1800" b="1">
                <a:solidFill>
                  <a:srgbClr val="808285"/>
                </a:solidFill>
                <a:latin typeface="Times New Roman"/>
                <a:ea typeface="Times New Roman"/>
                <a:cs typeface="Times New Roman"/>
                <a:sym typeface="Times New Roman"/>
              </a:rPr>
              <a:t>Age 18-54 comprised less than 14% of total mail universe.</a:t>
            </a:r>
            <a:endParaRPr sz="1800" b="1">
              <a:solidFill>
                <a:srgbClr val="808285"/>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hlink"/>
              </a:buClr>
              <a:buSzPts val="1100"/>
              <a:buFont typeface="Arial"/>
              <a:buNone/>
            </a:pPr>
            <a:r>
              <a:rPr lang="en-US" sz="800">
                <a:solidFill>
                  <a:schemeClr val="hlink"/>
                </a:solidFill>
                <a:latin typeface="Arial"/>
                <a:ea typeface="Arial"/>
                <a:cs typeface="Arial"/>
                <a:sym typeface="Arial"/>
              </a:rPr>
              <a:t>•</a:t>
            </a:r>
            <a:endParaRPr sz="800">
              <a:solidFill>
                <a:schemeClr val="hlink"/>
              </a:solidFill>
              <a:latin typeface="Arial"/>
              <a:ea typeface="Arial"/>
              <a:cs typeface="Arial"/>
              <a:sym typeface="Arial"/>
            </a:endParaRPr>
          </a:p>
          <a:p>
            <a:pPr marL="0" lvl="0" indent="0" algn="l" rtl="0">
              <a:lnSpc>
                <a:spcPct val="115000"/>
              </a:lnSpc>
              <a:spcBef>
                <a:spcPts val="0"/>
              </a:spcBef>
              <a:spcAft>
                <a:spcPts val="0"/>
              </a:spcAft>
              <a:buClr>
                <a:schemeClr val="hlink"/>
              </a:buClr>
              <a:buSzPts val="1100"/>
              <a:buFont typeface="Arial"/>
              <a:buNone/>
            </a:pPr>
            <a:r>
              <a:rPr lang="en-US" sz="1800">
                <a:solidFill>
                  <a:schemeClr val="hlink"/>
                </a:solidFill>
                <a:latin typeface="Arial"/>
                <a:ea typeface="Arial"/>
                <a:cs typeface="Arial"/>
                <a:sym typeface="Arial"/>
              </a:rPr>
              <a:t>•</a:t>
            </a:r>
            <a:r>
              <a:rPr lang="en-US" sz="1800" b="1">
                <a:solidFill>
                  <a:srgbClr val="808285"/>
                </a:solidFill>
                <a:latin typeface="Times New Roman"/>
                <a:ea typeface="Times New Roman"/>
                <a:cs typeface="Times New Roman"/>
                <a:sym typeface="Times New Roman"/>
              </a:rPr>
              <a:t>Age 55-64 comprised nearly 19% of the mail universe.</a:t>
            </a:r>
            <a:endParaRPr sz="1800" b="1">
              <a:solidFill>
                <a:srgbClr val="808285"/>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hlink"/>
              </a:buClr>
              <a:buSzPts val="1100"/>
              <a:buFont typeface="Arial"/>
              <a:buNone/>
            </a:pPr>
            <a:r>
              <a:rPr lang="en-US" sz="800">
                <a:solidFill>
                  <a:schemeClr val="hlink"/>
                </a:solidFill>
                <a:latin typeface="Arial"/>
                <a:ea typeface="Arial"/>
                <a:cs typeface="Arial"/>
                <a:sym typeface="Arial"/>
              </a:rPr>
              <a:t>•</a:t>
            </a:r>
            <a:endParaRPr sz="800">
              <a:solidFill>
                <a:schemeClr val="hlink"/>
              </a:solidFill>
              <a:latin typeface="Arial"/>
              <a:ea typeface="Arial"/>
              <a:cs typeface="Arial"/>
              <a:sym typeface="Arial"/>
            </a:endParaRPr>
          </a:p>
          <a:p>
            <a:pPr marL="0" lvl="0" indent="0" algn="l" rtl="0">
              <a:lnSpc>
                <a:spcPct val="115000"/>
              </a:lnSpc>
              <a:spcBef>
                <a:spcPts val="0"/>
              </a:spcBef>
              <a:spcAft>
                <a:spcPts val="0"/>
              </a:spcAft>
              <a:buClr>
                <a:schemeClr val="hlink"/>
              </a:buClr>
              <a:buSzPts val="1100"/>
              <a:buFont typeface="Arial"/>
              <a:buNone/>
            </a:pPr>
            <a:r>
              <a:rPr lang="en-US" sz="1800">
                <a:solidFill>
                  <a:schemeClr val="hlink"/>
                </a:solidFill>
                <a:latin typeface="Arial"/>
                <a:ea typeface="Arial"/>
                <a:cs typeface="Arial"/>
                <a:sym typeface="Arial"/>
              </a:rPr>
              <a:t>•</a:t>
            </a:r>
            <a:r>
              <a:rPr lang="en-US" sz="1800" b="1">
                <a:solidFill>
                  <a:srgbClr val="808285"/>
                </a:solidFill>
                <a:latin typeface="Times New Roman"/>
                <a:ea typeface="Times New Roman"/>
                <a:cs typeface="Times New Roman"/>
                <a:sym typeface="Times New Roman"/>
              </a:rPr>
              <a:t>Age 65+ comprised nearly half the total mail universe.</a:t>
            </a:r>
            <a:endParaRPr sz="1800" b="1">
              <a:solidFill>
                <a:srgbClr val="808285"/>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hlink"/>
              </a:buClr>
              <a:buSzPts val="1100"/>
              <a:buFont typeface="Arial"/>
              <a:buNone/>
            </a:pPr>
            <a:r>
              <a:rPr lang="en-US" sz="800">
                <a:solidFill>
                  <a:schemeClr val="hlink"/>
                </a:solidFill>
                <a:latin typeface="Arial"/>
                <a:ea typeface="Arial"/>
                <a:cs typeface="Arial"/>
                <a:sym typeface="Arial"/>
              </a:rPr>
              <a:t>•</a:t>
            </a:r>
            <a:endParaRPr sz="800">
              <a:solidFill>
                <a:schemeClr val="hlink"/>
              </a:solidFill>
              <a:latin typeface="Arial"/>
              <a:ea typeface="Arial"/>
              <a:cs typeface="Arial"/>
              <a:sym typeface="Arial"/>
            </a:endParaRPr>
          </a:p>
          <a:p>
            <a:pPr marL="0" lvl="0" indent="0" algn="l" rtl="0">
              <a:lnSpc>
                <a:spcPct val="115000"/>
              </a:lnSpc>
              <a:spcBef>
                <a:spcPts val="0"/>
              </a:spcBef>
              <a:spcAft>
                <a:spcPts val="0"/>
              </a:spcAft>
              <a:buClr>
                <a:schemeClr val="hlink"/>
              </a:buClr>
              <a:buSzPts val="1100"/>
              <a:buFont typeface="Arial"/>
              <a:buNone/>
            </a:pPr>
            <a:r>
              <a:rPr lang="en-US" sz="1800">
                <a:solidFill>
                  <a:schemeClr val="hlink"/>
                </a:solidFill>
                <a:latin typeface="Arial"/>
                <a:ea typeface="Arial"/>
                <a:cs typeface="Arial"/>
                <a:sym typeface="Arial"/>
              </a:rPr>
              <a:t>•</a:t>
            </a:r>
            <a:r>
              <a:rPr lang="en-US" sz="1800" b="1">
                <a:solidFill>
                  <a:srgbClr val="808285"/>
                </a:solidFill>
                <a:latin typeface="Times New Roman"/>
                <a:ea typeface="Times New Roman"/>
                <a:cs typeface="Times New Roman"/>
                <a:sym typeface="Times New Roman"/>
              </a:rPr>
              <a:t>Age 75+ was the largest  	group, comprising over 21% of the mailing.</a:t>
            </a:r>
            <a:endParaRPr sz="1800" b="1">
              <a:solidFill>
                <a:srgbClr val="808285"/>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hlink"/>
              </a:buClr>
              <a:buSzPts val="1100"/>
              <a:buFont typeface="Arial"/>
              <a:buNone/>
            </a:pPr>
            <a:r>
              <a:rPr lang="en-US" sz="800">
                <a:solidFill>
                  <a:schemeClr val="hlink"/>
                </a:solidFill>
                <a:latin typeface="Arial"/>
                <a:ea typeface="Arial"/>
                <a:cs typeface="Arial"/>
                <a:sym typeface="Arial"/>
              </a:rPr>
              <a:t>•</a:t>
            </a:r>
            <a:endParaRPr sz="800">
              <a:solidFill>
                <a:schemeClr val="hlink"/>
              </a:solidFill>
              <a:latin typeface="Arial"/>
              <a:ea typeface="Arial"/>
              <a:cs typeface="Arial"/>
              <a:sym typeface="Arial"/>
            </a:endParaRPr>
          </a:p>
          <a:p>
            <a:pPr marL="0" lvl="0" indent="0" algn="l" rtl="0">
              <a:lnSpc>
                <a:spcPct val="115000"/>
              </a:lnSpc>
              <a:spcBef>
                <a:spcPts val="0"/>
              </a:spcBef>
              <a:spcAft>
                <a:spcPts val="0"/>
              </a:spcAft>
              <a:buClr>
                <a:schemeClr val="hlink"/>
              </a:buClr>
              <a:buSzPts val="1100"/>
              <a:buFont typeface="Arial"/>
              <a:buNone/>
            </a:pPr>
            <a:r>
              <a:rPr lang="en-US" sz="1800">
                <a:solidFill>
                  <a:schemeClr val="hlink"/>
                </a:solidFill>
                <a:latin typeface="Arial"/>
                <a:ea typeface="Arial"/>
                <a:cs typeface="Arial"/>
                <a:sym typeface="Arial"/>
              </a:rPr>
              <a:t>•</a:t>
            </a:r>
            <a:r>
              <a:rPr lang="en-US" sz="1800" b="1">
                <a:solidFill>
                  <a:srgbClr val="808285"/>
                </a:solidFill>
                <a:latin typeface="Times New Roman"/>
                <a:ea typeface="Times New Roman"/>
                <a:cs typeface="Times New Roman"/>
                <a:sym typeface="Times New Roman"/>
              </a:rPr>
              <a:t>Almost 19% of the mailing audience had age unknown.</a:t>
            </a:r>
            <a:endParaRPr sz="1800" b="1">
              <a:solidFill>
                <a:srgbClr val="808285"/>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322" name="Google Shape;322;g59a31da130_0_88: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9a31da130_0_114: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59a31da130_0_114: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329" name="Google Shape;329;g59a31da130_0_114: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59a31da130_0_78: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59a31da130_0_78: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337" name="Google Shape;337;g59a31da130_0_78: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9a31da130_0_95: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59a31da130_0_95: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345" name="Google Shape;345;g59a31da130_0_95: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59a31da130_0_104: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59a31da130_0_104: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354" name="Google Shape;354;g59a31da130_0_104: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59a31da130_0_127: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59a31da130_0_127: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363" name="Google Shape;363;g59a31da130_0_127: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9a31da130_0_52: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9a31da130_0_52: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r>
              <a:rPr lang="en-US"/>
              <a:t>If donor fell into both Sponosr and YE campaign, YE was prioritized due to recency</a:t>
            </a:r>
            <a:endParaRPr/>
          </a:p>
          <a:p>
            <a:pPr marL="0" lvl="0" indent="0" algn="l" rtl="0">
              <a:spcBef>
                <a:spcPts val="0"/>
              </a:spcBef>
              <a:spcAft>
                <a:spcPts val="0"/>
              </a:spcAft>
              <a:buNone/>
            </a:pPr>
            <a:r>
              <a:rPr lang="en-US"/>
              <a:t>Revenue period 10/24-12/31</a:t>
            </a:r>
            <a:endParaRPr/>
          </a:p>
        </p:txBody>
      </p:sp>
      <p:sp>
        <p:nvSpPr>
          <p:cNvPr id="369" name="Google Shape;369;g59a31da130_0_52: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9a31da130_0_38: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9a31da130_0_38: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r>
              <a:rPr lang="en-US"/>
              <a:t>$1388 in direct URL rev</a:t>
            </a:r>
            <a:endParaRPr/>
          </a:p>
          <a:p>
            <a:pPr marL="0" lvl="0" indent="0" algn="l" rtl="0">
              <a:spcBef>
                <a:spcPts val="0"/>
              </a:spcBef>
              <a:spcAft>
                <a:spcPts val="0"/>
              </a:spcAft>
              <a:buNone/>
            </a:pPr>
            <a:r>
              <a:rPr lang="en-US"/>
              <a:t>12/19-12/31 recenue dates</a:t>
            </a:r>
            <a:endParaRPr/>
          </a:p>
        </p:txBody>
      </p:sp>
      <p:sp>
        <p:nvSpPr>
          <p:cNvPr id="378" name="Google Shape;378;g59a31da130_0_38: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9a31da130_0_133: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9a31da130_0_133: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390" name="Google Shape;390;g59a31da130_0_133: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7: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r>
              <a:rPr lang="en-US"/>
              <a:t>microcosm of fundraising today -- non linear donation model</a:t>
            </a:r>
            <a:endParaRPr/>
          </a:p>
        </p:txBody>
      </p:sp>
      <p:sp>
        <p:nvSpPr>
          <p:cNvPr id="395" name="Google Shape;395;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8: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457200" marR="0" lvl="0" indent="-228600" algn="l" rtl="0">
              <a:lnSpc>
                <a:spcPct val="100000"/>
              </a:lnSpc>
              <a:spcBef>
                <a:spcPts val="0"/>
              </a:spcBef>
              <a:spcAft>
                <a:spcPts val="0"/>
              </a:spcAft>
              <a:buSzPts val="1400"/>
              <a:buNone/>
            </a:pPr>
            <a:endParaRPr/>
          </a:p>
        </p:txBody>
      </p:sp>
      <p:sp>
        <p:nvSpPr>
          <p:cNvPr id="402" name="Google Shape;402;p18: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19: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457200" marR="0" lvl="0" indent="-228600" algn="l" rtl="0">
              <a:lnSpc>
                <a:spcPct val="100000"/>
              </a:lnSpc>
              <a:spcBef>
                <a:spcPts val="0"/>
              </a:spcBef>
              <a:spcAft>
                <a:spcPts val="0"/>
              </a:spcAft>
              <a:buSzPts val="1400"/>
              <a:buNone/>
            </a:pPr>
            <a:endParaRPr/>
          </a:p>
        </p:txBody>
      </p:sp>
      <p:sp>
        <p:nvSpPr>
          <p:cNvPr id="424" name="Google Shape;424;p19: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0: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431" name="Google Shape;431;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1: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457200" marR="0" lvl="0" indent="-228600" algn="l" rtl="0">
              <a:lnSpc>
                <a:spcPct val="100000"/>
              </a:lnSpc>
              <a:spcBef>
                <a:spcPts val="0"/>
              </a:spcBef>
              <a:spcAft>
                <a:spcPts val="0"/>
              </a:spcAft>
              <a:buSzPts val="1400"/>
              <a:buNone/>
            </a:pPr>
            <a:endParaRPr/>
          </a:p>
        </p:txBody>
      </p:sp>
      <p:sp>
        <p:nvSpPr>
          <p:cNvPr id="438" name="Google Shape;438;p21: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2: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457200" marR="0" lvl="0" indent="-228600" algn="l" rtl="0">
              <a:lnSpc>
                <a:spcPct val="100000"/>
              </a:lnSpc>
              <a:spcBef>
                <a:spcPts val="0"/>
              </a:spcBef>
              <a:spcAft>
                <a:spcPts val="0"/>
              </a:spcAft>
              <a:buSzPts val="1400"/>
              <a:buNone/>
            </a:pPr>
            <a:endParaRPr/>
          </a:p>
        </p:txBody>
      </p:sp>
      <p:sp>
        <p:nvSpPr>
          <p:cNvPr id="445" name="Google Shape;445;p22: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59a31da130_0_139: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59a31da130_0_139: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455" name="Google Shape;455;g59a31da130_0_139: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457200" marR="0" lvl="0" indent="-228600" algn="l" rtl="0">
              <a:lnSpc>
                <a:spcPct val="100000"/>
              </a:lnSpc>
              <a:spcBef>
                <a:spcPts val="0"/>
              </a:spcBef>
              <a:spcAft>
                <a:spcPts val="0"/>
              </a:spcAft>
              <a:buSzPts val="1400"/>
              <a:buNone/>
            </a:pPr>
            <a:r>
              <a:rPr lang="en-US"/>
              <a:t>DM – still majority of revenue</a:t>
            </a:r>
            <a:endParaRPr/>
          </a:p>
          <a:p>
            <a:pPr marL="457200" marR="0" lvl="0" indent="-228600" algn="l" rtl="0">
              <a:lnSpc>
                <a:spcPct val="100000"/>
              </a:lnSpc>
              <a:spcBef>
                <a:spcPts val="0"/>
              </a:spcBef>
              <a:spcAft>
                <a:spcPts val="0"/>
              </a:spcAft>
              <a:buSzPts val="1400"/>
              <a:buNone/>
            </a:pPr>
            <a:r>
              <a:rPr lang="en-US"/>
              <a:t>TM – falling off, used sparingly; sustainer asks/upgrade</a:t>
            </a:r>
            <a:endParaRPr/>
          </a:p>
          <a:p>
            <a:pPr marL="457200" marR="0" lvl="0" indent="-228600" algn="l" rtl="0">
              <a:lnSpc>
                <a:spcPct val="100000"/>
              </a:lnSpc>
              <a:spcBef>
                <a:spcPts val="0"/>
              </a:spcBef>
              <a:spcAft>
                <a:spcPts val="0"/>
              </a:spcAft>
              <a:buSzPts val="1400"/>
              <a:buNone/>
            </a:pPr>
            <a:r>
              <a:rPr lang="en-US"/>
              <a:t>Texting – replace TM, P2P convos (housed with TM firms or volunteers)</a:t>
            </a:r>
            <a:endParaRPr/>
          </a:p>
          <a:p>
            <a:pPr marL="457200" marR="0" lvl="0" indent="-228600" algn="l" rtl="0">
              <a:lnSpc>
                <a:spcPct val="100000"/>
              </a:lnSpc>
              <a:spcBef>
                <a:spcPts val="0"/>
              </a:spcBef>
              <a:spcAft>
                <a:spcPts val="0"/>
              </a:spcAft>
              <a:buSzPts val="1400"/>
              <a:buNone/>
            </a:pPr>
            <a:r>
              <a:rPr lang="en-US"/>
              <a:t>Search – traffic generator</a:t>
            </a:r>
            <a:endParaRPr/>
          </a:p>
          <a:p>
            <a:pPr marL="457200" marR="0" lvl="0" indent="-228600" algn="l" rtl="0">
              <a:lnSpc>
                <a:spcPct val="100000"/>
              </a:lnSpc>
              <a:spcBef>
                <a:spcPts val="0"/>
              </a:spcBef>
              <a:spcAft>
                <a:spcPts val="0"/>
              </a:spcAft>
              <a:buSzPts val="1400"/>
              <a:buNone/>
            </a:pPr>
            <a:r>
              <a:rPr lang="en-US"/>
              <a:t>Display – billboards</a:t>
            </a:r>
            <a:endParaRPr/>
          </a:p>
          <a:p>
            <a:pPr marL="457200" marR="0" lvl="0" indent="-228600" algn="l" rtl="0">
              <a:lnSpc>
                <a:spcPct val="100000"/>
              </a:lnSpc>
              <a:spcBef>
                <a:spcPts val="0"/>
              </a:spcBef>
              <a:spcAft>
                <a:spcPts val="0"/>
              </a:spcAft>
              <a:buSzPts val="1400"/>
              <a:buNone/>
            </a:pPr>
            <a:r>
              <a:rPr lang="en-US"/>
              <a:t>Social – organic reach + paid reach</a:t>
            </a:r>
            <a:endParaRPr/>
          </a:p>
          <a:p>
            <a:pPr marL="457200" marR="0" lvl="0" indent="-228600" algn="l" rtl="0">
              <a:lnSpc>
                <a:spcPct val="100000"/>
              </a:lnSpc>
              <a:spcBef>
                <a:spcPts val="0"/>
              </a:spcBef>
              <a:spcAft>
                <a:spcPts val="0"/>
              </a:spcAft>
              <a:buSzPts val="1400"/>
              <a:buNone/>
            </a:pPr>
            <a:r>
              <a:rPr lang="en-US"/>
              <a:t>Web – organizational control</a:t>
            </a:r>
            <a:endParaRPr/>
          </a:p>
        </p:txBody>
      </p:sp>
      <p:sp>
        <p:nvSpPr>
          <p:cNvPr id="136" name="Google Shape;136;p5: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5: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460" name="Google Shape;460;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6: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473" name="Google Shape;473;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7: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487" name="Google Shape;487;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5bfb1914cc_0_42: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5bfb1914cc_0_42: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501" name="Google Shape;501;g5bfb1914cc_0_42: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3: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506" name="Google Shape;506;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5bfb1914cc_0_5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5bfb1914cc_0_50: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514" name="Google Shape;514;g5bfb1914cc_0_50: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2: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P2P text</a:t>
            </a:r>
            <a:endParaRPr/>
          </a:p>
          <a:p>
            <a:pPr marL="0" lvl="0" indent="0" algn="l" rtl="0">
              <a:lnSpc>
                <a:spcPct val="100000"/>
              </a:lnSpc>
              <a:spcBef>
                <a:spcPts val="0"/>
              </a:spcBef>
              <a:spcAft>
                <a:spcPts val="0"/>
              </a:spcAft>
              <a:buSzPts val="1400"/>
              <a:buNone/>
            </a:pPr>
            <a:r>
              <a:rPr lang="en-US"/>
              <a:t>Premium – promoted in DM</a:t>
            </a:r>
            <a:endParaRPr/>
          </a:p>
          <a:p>
            <a:pPr marL="0" lvl="0" indent="0" algn="l" rtl="0">
              <a:lnSpc>
                <a:spcPct val="100000"/>
              </a:lnSpc>
              <a:spcBef>
                <a:spcPts val="0"/>
              </a:spcBef>
              <a:spcAft>
                <a:spcPts val="0"/>
              </a:spcAft>
              <a:buSzPts val="1400"/>
              <a:buNone/>
            </a:pPr>
            <a:r>
              <a:rPr lang="en-US"/>
              <a:t>Informed Delivery</a:t>
            </a:r>
            <a:endParaRPr/>
          </a:p>
          <a:p>
            <a:pPr marL="0" lvl="0" indent="0" algn="l" rtl="0">
              <a:lnSpc>
                <a:spcPct val="100000"/>
              </a:lnSpc>
              <a:spcBef>
                <a:spcPts val="0"/>
              </a:spcBef>
              <a:spcAft>
                <a:spcPts val="0"/>
              </a:spcAft>
              <a:buSzPts val="1400"/>
              <a:buNone/>
            </a:pPr>
            <a:r>
              <a:rPr lang="en-US"/>
              <a:t>LB</a:t>
            </a:r>
            <a:endParaRPr/>
          </a:p>
          <a:p>
            <a:pPr marL="0" lvl="0" indent="0" algn="l" rtl="0">
              <a:lnSpc>
                <a:spcPct val="100000"/>
              </a:lnSpc>
              <a:spcBef>
                <a:spcPts val="0"/>
              </a:spcBef>
              <a:spcAft>
                <a:spcPts val="0"/>
              </a:spcAft>
              <a:buSzPts val="1400"/>
              <a:buNone/>
            </a:pPr>
            <a:r>
              <a:rPr lang="en-US"/>
              <a:t>Ads and email</a:t>
            </a:r>
            <a:endParaRPr/>
          </a:p>
        </p:txBody>
      </p:sp>
      <p:sp>
        <p:nvSpPr>
          <p:cNvPr id="524" name="Google Shape;524;p32: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33: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HP takeover</a:t>
            </a:r>
            <a:endParaRPr/>
          </a:p>
          <a:p>
            <a:pPr marL="0" lvl="0" indent="0" algn="l" rtl="0">
              <a:lnSpc>
                <a:spcPct val="100000"/>
              </a:lnSpc>
              <a:spcBef>
                <a:spcPts val="0"/>
              </a:spcBef>
              <a:spcAft>
                <a:spcPts val="0"/>
              </a:spcAft>
              <a:buSzPts val="1400"/>
              <a:buNone/>
            </a:pPr>
            <a:r>
              <a:rPr lang="en-US"/>
              <a:t>Integrated ads</a:t>
            </a:r>
            <a:endParaRPr/>
          </a:p>
          <a:p>
            <a:pPr marL="0" lvl="0" indent="0" algn="l" rtl="0">
              <a:lnSpc>
                <a:spcPct val="100000"/>
              </a:lnSpc>
              <a:spcBef>
                <a:spcPts val="0"/>
              </a:spcBef>
              <a:spcAft>
                <a:spcPts val="0"/>
              </a:spcAft>
              <a:buSzPts val="1400"/>
              <a:buNone/>
            </a:pPr>
            <a:r>
              <a:rPr lang="en-US"/>
              <a:t>OE image in email</a:t>
            </a:r>
            <a:endParaRPr/>
          </a:p>
        </p:txBody>
      </p:sp>
      <p:sp>
        <p:nvSpPr>
          <p:cNvPr id="539" name="Google Shape;539;p33: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5bfb1914cc_0_56: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5bfb1914cc_0_56: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552" name="Google Shape;552;g5bfb1914cc_0_56: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5bfb1914cc_0_34: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5bfb1914cc_0_34: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558" name="Google Shape;558;g5bfb1914cc_0_34: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4: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155" name="Google Shape;155;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9:notes"/>
          <p:cNvSpPr>
            <a:spLocks noGrp="1" noRot="1" noChangeAspect="1"/>
          </p:cNvSpPr>
          <p:nvPr>
            <p:ph type="sldImg" idx="2"/>
          </p:nvPr>
        </p:nvSpPr>
        <p:spPr>
          <a:xfrm>
            <a:off x="393700" y="690563"/>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9: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457200" marR="0" lvl="0" indent="-228600" algn="l" rtl="0">
              <a:lnSpc>
                <a:spcPct val="100000"/>
              </a:lnSpc>
              <a:spcBef>
                <a:spcPts val="0"/>
              </a:spcBef>
              <a:spcAft>
                <a:spcPts val="0"/>
              </a:spcAft>
              <a:buSzPts val="1400"/>
              <a:buNone/>
            </a:pPr>
            <a:r>
              <a:rPr lang="en-US"/>
              <a:t>JONATHAN (FU with peter about why no single gifts and why no Origin DM and 1 gift through another channel)</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When reviewing these segments and tracking their performance, this is an example of some buckets we tend look at these groups. </a:t>
            </a:r>
            <a:endParaRPr/>
          </a:p>
          <a:p>
            <a:pPr marL="457200" marR="0" lvl="0" indent="-228600" algn="l" rtl="0">
              <a:lnSpc>
                <a:spcPct val="100000"/>
              </a:lnSpc>
              <a:spcBef>
                <a:spcPts val="0"/>
              </a:spcBef>
              <a:spcAft>
                <a:spcPts val="0"/>
              </a:spcAft>
              <a:buSzPts val="1400"/>
              <a:buNone/>
            </a:pPr>
            <a:r>
              <a:rPr lang="en-US"/>
              <a:t>You have the DM broken out into 3 groups: </a:t>
            </a:r>
            <a:endParaRPr/>
          </a:p>
          <a:p>
            <a:pPr marL="228600" lvl="0" indent="-228600" algn="l" rtl="0">
              <a:lnSpc>
                <a:spcPct val="100000"/>
              </a:lnSpc>
              <a:spcBef>
                <a:spcPts val="0"/>
              </a:spcBef>
              <a:spcAft>
                <a:spcPts val="0"/>
              </a:spcAft>
              <a:buSzPts val="1400"/>
              <a:buAutoNum type="arabicParenR"/>
            </a:pPr>
            <a:r>
              <a:rPr lang="en-US"/>
              <a:t>DM Only 1X (DM acquired and 1 DM gift)</a:t>
            </a:r>
            <a:endParaRPr/>
          </a:p>
          <a:p>
            <a:pPr marL="228600" lvl="0" indent="-228600" algn="l" rtl="0">
              <a:lnSpc>
                <a:spcPct val="100000"/>
              </a:lnSpc>
              <a:spcBef>
                <a:spcPts val="0"/>
              </a:spcBef>
              <a:spcAft>
                <a:spcPts val="0"/>
              </a:spcAft>
              <a:buSzPts val="1400"/>
              <a:buAutoNum type="arabicParenR"/>
            </a:pPr>
            <a:r>
              <a:rPr lang="en-US"/>
              <a:t>DM Only 2X (DM acquired and 2+ DM gifts)</a:t>
            </a:r>
            <a:endParaRPr/>
          </a:p>
          <a:p>
            <a:pPr marL="228600" lvl="0" indent="-228600" algn="l" rtl="0">
              <a:lnSpc>
                <a:spcPct val="100000"/>
              </a:lnSpc>
              <a:spcBef>
                <a:spcPts val="0"/>
              </a:spcBef>
              <a:spcAft>
                <a:spcPts val="0"/>
              </a:spcAft>
              <a:buSzPts val="1400"/>
              <a:buAutoNum type="arabicParenR"/>
            </a:pPr>
            <a:r>
              <a:rPr lang="en-US"/>
              <a:t>DM Multichannel (DM acquired and 2+ gifts through multiple channels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Then we view the online acquired in the same buckets except substitute DM for online. </a:t>
            </a:r>
            <a:endParaRPr/>
          </a:p>
          <a:p>
            <a:pPr marL="457200" marR="0" lvl="0" indent="-228600" algn="l" rtl="0">
              <a:lnSpc>
                <a:spcPct val="100000"/>
              </a:lnSpc>
              <a:spcBef>
                <a:spcPts val="0"/>
              </a:spcBef>
              <a:spcAft>
                <a:spcPts val="0"/>
              </a:spcAft>
              <a:buSzPts val="1400"/>
              <a:buNone/>
            </a:pPr>
            <a:endParaRPr/>
          </a:p>
        </p:txBody>
      </p:sp>
      <p:sp>
        <p:nvSpPr>
          <p:cNvPr id="567" name="Google Shape;567;p49: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59a31da130_0_68: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59a31da130_0_68: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lnSpc>
                <a:spcPct val="115000"/>
              </a:lnSpc>
              <a:spcBef>
                <a:spcPts val="0"/>
              </a:spcBef>
              <a:spcAft>
                <a:spcPts val="0"/>
              </a:spcAft>
              <a:buNone/>
            </a:pPr>
            <a:r>
              <a:rPr lang="en-US" sz="1800">
                <a:solidFill>
                  <a:schemeClr val="hlink"/>
                </a:solidFill>
                <a:latin typeface="Arial"/>
                <a:ea typeface="Arial"/>
                <a:cs typeface="Arial"/>
                <a:sym typeface="Arial"/>
              </a:rPr>
              <a:t>About two thirds of online donors who convert to DM and half of DM donors who convert to online give equally to both channels.  But, in both cases, it is a small pool of donors.</a:t>
            </a:r>
            <a:endParaRPr/>
          </a:p>
        </p:txBody>
      </p:sp>
      <p:sp>
        <p:nvSpPr>
          <p:cNvPr id="574" name="Google Shape;574;g59a31da130_0_68: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46: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914400" lvl="1" indent="-228600" algn="l" rtl="0">
              <a:lnSpc>
                <a:spcPct val="100000"/>
              </a:lnSpc>
              <a:spcBef>
                <a:spcPts val="0"/>
              </a:spcBef>
              <a:spcAft>
                <a:spcPts val="0"/>
              </a:spcAft>
              <a:buSzPts val="1400"/>
              <a:buNone/>
            </a:pPr>
            <a:r>
              <a:rPr lang="en-US"/>
              <a:t>JONATHAN</a:t>
            </a:r>
            <a:endParaRPr/>
          </a:p>
          <a:p>
            <a:pPr marL="914400" lvl="1" indent="-228600" algn="l" rtl="0">
              <a:lnSpc>
                <a:spcPct val="100000"/>
              </a:lnSpc>
              <a:spcBef>
                <a:spcPts val="0"/>
              </a:spcBef>
              <a:spcAft>
                <a:spcPts val="0"/>
              </a:spcAft>
              <a:buSzPts val="1400"/>
              <a:buNone/>
            </a:pPr>
            <a:endParaRPr/>
          </a:p>
          <a:p>
            <a:pPr marL="914400" lvl="1" indent="-228600" algn="l" rtl="0">
              <a:lnSpc>
                <a:spcPct val="100000"/>
              </a:lnSpc>
              <a:spcBef>
                <a:spcPts val="0"/>
              </a:spcBef>
              <a:spcAft>
                <a:spcPts val="0"/>
              </a:spcAft>
              <a:buSzPts val="1400"/>
              <a:buNone/>
            </a:pPr>
            <a:r>
              <a:rPr lang="en-US"/>
              <a:t>When it comes to the actual strategy of the specific campaigns, you want to get all the teams together to discuss the upcoming objectives and construct of the campaigns. What do you want to accomplish? What is the core messaging? What copy and visual assets do each channel have? </a:t>
            </a:r>
            <a:endParaRPr/>
          </a:p>
          <a:p>
            <a:pPr marL="914400" lvl="1" indent="-228600" algn="l" rtl="0">
              <a:lnSpc>
                <a:spcPct val="100000"/>
              </a:lnSpc>
              <a:spcBef>
                <a:spcPts val="0"/>
              </a:spcBef>
              <a:spcAft>
                <a:spcPts val="0"/>
              </a:spcAft>
              <a:buSzPts val="1400"/>
              <a:buNone/>
            </a:pPr>
            <a:endParaRPr/>
          </a:p>
          <a:p>
            <a:pPr marL="914400" lvl="1" indent="-228600" algn="l" rtl="0">
              <a:lnSpc>
                <a:spcPct val="100000"/>
              </a:lnSpc>
              <a:spcBef>
                <a:spcPts val="0"/>
              </a:spcBef>
              <a:spcAft>
                <a:spcPts val="0"/>
              </a:spcAft>
              <a:buSzPts val="1400"/>
              <a:buNone/>
            </a:pPr>
            <a:r>
              <a:rPr lang="en-US"/>
              <a:t>When you, together, have the answers to these types of questions, you want to make sure you draft it all together into a strategy document. This will be your living, breathing blueprint of the entire campaign. When changes are made, make them to the shared document so everyone may track them. You’ll likely be referencing this document multiple times throughout the life cycle of your campaign so it’s imperative to keep it up-to-date and accurate. </a:t>
            </a:r>
            <a:endParaRPr/>
          </a:p>
          <a:p>
            <a:pPr marL="914400" lvl="1" indent="-228600" algn="l" rtl="0">
              <a:lnSpc>
                <a:spcPct val="100000"/>
              </a:lnSpc>
              <a:spcBef>
                <a:spcPts val="0"/>
              </a:spcBef>
              <a:spcAft>
                <a:spcPts val="0"/>
              </a:spcAft>
              <a:buSzPts val="1400"/>
              <a:buNone/>
            </a:pPr>
            <a:endParaRPr/>
          </a:p>
          <a:p>
            <a:pPr marL="914400" lvl="1" indent="-228600" algn="l" rtl="0">
              <a:lnSpc>
                <a:spcPct val="100000"/>
              </a:lnSpc>
              <a:spcBef>
                <a:spcPts val="0"/>
              </a:spcBef>
              <a:spcAft>
                <a:spcPts val="0"/>
              </a:spcAft>
              <a:buSzPts val="1400"/>
              <a:buNone/>
            </a:pPr>
            <a:r>
              <a:rPr lang="en-US"/>
              <a:t>Next steps should be to calendar the activities and the different stages of deliverables/deadlines. This is where you’re communications and production calendar comes into play.</a:t>
            </a:r>
            <a:endParaRPr/>
          </a:p>
        </p:txBody>
      </p:sp>
      <p:sp>
        <p:nvSpPr>
          <p:cNvPr id="583" name="Google Shape;583;p46: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3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2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52: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914400" lvl="1" indent="-228600" algn="l" rtl="0">
              <a:lnSpc>
                <a:spcPct val="100000"/>
              </a:lnSpc>
              <a:spcBef>
                <a:spcPts val="0"/>
              </a:spcBef>
              <a:spcAft>
                <a:spcPts val="0"/>
              </a:spcAft>
              <a:buSzPts val="1400"/>
              <a:buNone/>
            </a:pPr>
            <a:r>
              <a:rPr lang="en-US"/>
              <a:t>WHITNEY</a:t>
            </a:r>
            <a:endParaRPr/>
          </a:p>
          <a:p>
            <a:pPr marL="914400" lvl="1" indent="-228600" algn="l" rtl="0">
              <a:lnSpc>
                <a:spcPct val="100000"/>
              </a:lnSpc>
              <a:spcBef>
                <a:spcPts val="0"/>
              </a:spcBef>
              <a:spcAft>
                <a:spcPts val="0"/>
              </a:spcAft>
              <a:buSzPts val="1400"/>
              <a:buNone/>
            </a:pPr>
            <a:r>
              <a:rPr lang="en-US"/>
              <a:t>Please add more as you see fit. ;</a:t>
            </a:r>
            <a:endParaRPr/>
          </a:p>
          <a:p>
            <a:pPr marL="914400" lvl="1" indent="-228600" algn="l" rtl="0">
              <a:lnSpc>
                <a:spcPct val="100000"/>
              </a:lnSpc>
              <a:spcBef>
                <a:spcPts val="0"/>
              </a:spcBef>
              <a:spcAft>
                <a:spcPts val="0"/>
              </a:spcAft>
              <a:buSzPts val="1400"/>
              <a:buNone/>
            </a:pPr>
            <a:r>
              <a:rPr lang="en-US"/>
              <a:t>Would be great to tell a story here if you feel comfortable</a:t>
            </a:r>
            <a:endParaRPr/>
          </a:p>
        </p:txBody>
      </p:sp>
      <p:sp>
        <p:nvSpPr>
          <p:cNvPr id="629" name="Google Shape;629;p52: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35: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636" name="Google Shape;636;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47:notes"/>
          <p:cNvSpPr>
            <a:spLocks noGrp="1" noRot="1" noChangeAspect="1"/>
          </p:cNvSpPr>
          <p:nvPr>
            <p:ph type="sldImg" idx="2"/>
          </p:nvPr>
        </p:nvSpPr>
        <p:spPr>
          <a:xfrm>
            <a:off x="393700" y="690563"/>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47: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457200" marR="0" lvl="0" indent="-228600" algn="l" rtl="0">
              <a:lnSpc>
                <a:spcPct val="100000"/>
              </a:lnSpc>
              <a:spcBef>
                <a:spcPts val="0"/>
              </a:spcBef>
              <a:spcAft>
                <a:spcPts val="0"/>
              </a:spcAft>
              <a:buSzPts val="1400"/>
              <a:buNone/>
            </a:pPr>
            <a:r>
              <a:rPr lang="en-US"/>
              <a:t>Whitney/ Nick</a:t>
            </a:r>
            <a:endParaRPr/>
          </a:p>
        </p:txBody>
      </p:sp>
      <p:sp>
        <p:nvSpPr>
          <p:cNvPr id="643" name="Google Shape;643;p47: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48:notes"/>
          <p:cNvSpPr>
            <a:spLocks noGrp="1" noRot="1" noChangeAspect="1"/>
          </p:cNvSpPr>
          <p:nvPr>
            <p:ph type="sldImg" idx="2"/>
          </p:nvPr>
        </p:nvSpPr>
        <p:spPr>
          <a:xfrm>
            <a:off x="393700" y="690563"/>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48: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457200" marR="0" lvl="0" indent="-228600" algn="l" rtl="0">
              <a:lnSpc>
                <a:spcPct val="100000"/>
              </a:lnSpc>
              <a:spcBef>
                <a:spcPts val="0"/>
              </a:spcBef>
              <a:spcAft>
                <a:spcPts val="0"/>
              </a:spcAft>
              <a:buSzPts val="1400"/>
              <a:buNone/>
            </a:pPr>
            <a:r>
              <a:rPr lang="en-US"/>
              <a:t>JONATHAN (FU with Peter if need be)</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Here are some basic trends to know about multichannel marketing:</a:t>
            </a:r>
            <a:endParaRPr/>
          </a:p>
          <a:p>
            <a:pPr marL="228600" lvl="0" indent="-228600" algn="l" rtl="0">
              <a:lnSpc>
                <a:spcPct val="100000"/>
              </a:lnSpc>
              <a:spcBef>
                <a:spcPts val="0"/>
              </a:spcBef>
              <a:spcAft>
                <a:spcPts val="0"/>
              </a:spcAft>
              <a:buSzPts val="1400"/>
              <a:buAutoNum type="arabicParenR"/>
            </a:pPr>
            <a:r>
              <a:rPr lang="en-US"/>
              <a:t>We find more online donors convert to mail than vice versa. With this metric we are speaking about people who have only given a gift online before and/or only given a gift through mail. So do not be afraid to mail people you have only spoken to via online in the past! (is this true for acquired people in general?)</a:t>
            </a:r>
            <a:endParaRPr/>
          </a:p>
          <a:p>
            <a:pPr marL="228600" lvl="0" indent="-228600" algn="l" rtl="0">
              <a:lnSpc>
                <a:spcPct val="100000"/>
              </a:lnSpc>
              <a:spcBef>
                <a:spcPts val="0"/>
              </a:spcBef>
              <a:spcAft>
                <a:spcPts val="0"/>
              </a:spcAft>
              <a:buSzPts val="1400"/>
              <a:buAutoNum type="arabicParenR"/>
            </a:pPr>
            <a:r>
              <a:rPr lang="en-US"/>
              <a:t>In fact we find that strong performing programs can convert up to 30% of online donors to the mail channel, while it’s usually more like 5% going from DM to Online. </a:t>
            </a:r>
            <a:endParaRPr/>
          </a:p>
          <a:p>
            <a:pPr marL="228600" lvl="0" indent="-228600" algn="l" rtl="0">
              <a:lnSpc>
                <a:spcPct val="100000"/>
              </a:lnSpc>
              <a:spcBef>
                <a:spcPts val="0"/>
              </a:spcBef>
              <a:spcAft>
                <a:spcPts val="0"/>
              </a:spcAft>
              <a:buSzPts val="1400"/>
              <a:buAutoNum type="arabicParenR"/>
            </a:pPr>
            <a:r>
              <a:rPr lang="en-US"/>
              <a:t>The multichannel donors tend to have more value than single channel donors. We find the multichannel donors are more likely to upgrade regardless of their origin source. So you’re not only getting repeat giving from these donors, but you’re also receiving increased giving from these donors. </a:t>
            </a:r>
            <a:endParaRPr/>
          </a:p>
          <a:p>
            <a:pPr marL="457200" marR="0" lvl="0" indent="-228600" algn="l" rtl="0">
              <a:lnSpc>
                <a:spcPct val="100000"/>
              </a:lnSpc>
              <a:spcBef>
                <a:spcPts val="0"/>
              </a:spcBef>
              <a:spcAft>
                <a:spcPts val="0"/>
              </a:spcAft>
              <a:buSzPts val="1400"/>
              <a:buNone/>
            </a:pPr>
            <a:endParaRPr/>
          </a:p>
        </p:txBody>
      </p:sp>
      <p:sp>
        <p:nvSpPr>
          <p:cNvPr id="650" name="Google Shape;650;p48: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8: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656" name="Google Shape;656;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5:notes"/>
          <p:cNvSpPr txBox="1">
            <a:spLocks noGrp="1"/>
          </p:cNvSpPr>
          <p:nvPr>
            <p:ph type="body" idx="1"/>
          </p:nvPr>
        </p:nvSpPr>
        <p:spPr>
          <a:xfrm>
            <a:off x="701040" y="4473892"/>
            <a:ext cx="5608320" cy="3660458"/>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163" name="Google Shape;163;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bfb1914cc_0_14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bfb1914cc_0_140: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170" name="Google Shape;170;g5bfb1914cc_0_140: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bfb1914cc_0_134: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bfb1914cc_0_134: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177" name="Google Shape;177;g5bfb1914cc_0_134: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9a31da130_0_23: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9a31da130_0_23:notes"/>
          <p:cNvSpPr txBox="1">
            <a:spLocks noGrp="1"/>
          </p:cNvSpPr>
          <p:nvPr>
            <p:ph type="body" idx="1"/>
          </p:nvPr>
        </p:nvSpPr>
        <p:spPr>
          <a:xfrm>
            <a:off x="701040" y="4473892"/>
            <a:ext cx="5608200" cy="3660600"/>
          </a:xfrm>
          <a:prstGeom prst="rect">
            <a:avLst/>
          </a:prstGeom>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183" name="Google Shape;183;g59a31da130_0_23: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7"/>
        <p:cNvGrpSpPr/>
        <p:nvPr/>
      </p:nvGrpSpPr>
      <p:grpSpPr>
        <a:xfrm>
          <a:off x="0" y="0"/>
          <a:ext cx="0" cy="0"/>
          <a:chOff x="0" y="0"/>
          <a:chExt cx="0" cy="0"/>
        </a:xfrm>
      </p:grpSpPr>
      <p:pic>
        <p:nvPicPr>
          <p:cNvPr id="18" name="Google Shape;18;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 name="Google Shape;19;p2"/>
          <p:cNvSpPr txBox="1">
            <a:spLocks noGrp="1"/>
          </p:cNvSpPr>
          <p:nvPr>
            <p:ph type="ctrTitle"/>
          </p:nvPr>
        </p:nvSpPr>
        <p:spPr>
          <a:xfrm>
            <a:off x="6838121" y="3204377"/>
            <a:ext cx="5353879" cy="2393341"/>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dk1"/>
              </a:buClr>
              <a:buSzPts val="2400"/>
              <a:buFont typeface="Calibri"/>
              <a:buNone/>
              <a:defRPr sz="2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No-Columns_+_Bullets">
  <p:cSld name="4_No-Columns_+_Bullets">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1085361" y="410843"/>
            <a:ext cx="10515600" cy="58107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1"/>
          <p:cNvSpPr txBox="1">
            <a:spLocks noGrp="1"/>
          </p:cNvSpPr>
          <p:nvPr>
            <p:ph type="body" idx="1"/>
          </p:nvPr>
        </p:nvSpPr>
        <p:spPr>
          <a:xfrm>
            <a:off x="1666875" y="5774532"/>
            <a:ext cx="7194902" cy="523875"/>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167"/>
              <a:buNone/>
              <a:defRPr sz="1167">
                <a:latin typeface="Libre Franklin"/>
                <a:ea typeface="Libre Franklin"/>
                <a:cs typeface="Libre Franklin"/>
                <a:sym typeface="Libre Franklin"/>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1"/>
          <p:cNvSpPr txBox="1">
            <a:spLocks noGrp="1"/>
          </p:cNvSpPr>
          <p:nvPr>
            <p:ph type="body" idx="2"/>
          </p:nvPr>
        </p:nvSpPr>
        <p:spPr>
          <a:xfrm>
            <a:off x="388064" y="1215542"/>
            <a:ext cx="8473713" cy="55966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Clr>
                <a:srgbClr val="5BBEF1"/>
              </a:buClr>
              <a:buSzPts val="3333"/>
              <a:buFont typeface="Noto Sans Symbols"/>
              <a:buNone/>
              <a:defRPr sz="3333">
                <a:solidFill>
                  <a:srgbClr val="8A1D1F"/>
                </a:solidFill>
                <a:latin typeface="Libre Franklin"/>
                <a:ea typeface="Libre Franklin"/>
                <a:cs typeface="Libre Franklin"/>
                <a:sym typeface="Libre Franklin"/>
              </a:defRPr>
            </a:lvl1pPr>
            <a:lvl2pPr marL="914400" lvl="1" indent="-228600" algn="l">
              <a:lnSpc>
                <a:spcPct val="150000"/>
              </a:lnSpc>
              <a:spcBef>
                <a:spcPts val="0"/>
              </a:spcBef>
              <a:spcAft>
                <a:spcPts val="0"/>
              </a:spcAft>
              <a:buClr>
                <a:srgbClr val="D71F28"/>
              </a:buClr>
              <a:buSzPts val="1800"/>
              <a:buFont typeface="Noto Sans Symbols"/>
              <a:buNone/>
              <a:defRPr>
                <a:solidFill>
                  <a:srgbClr val="D71F28"/>
                </a:solidFill>
              </a:defRPr>
            </a:lvl2pPr>
            <a:lvl3pPr marL="1371600" lvl="2" indent="-228600" algn="l">
              <a:lnSpc>
                <a:spcPct val="150000"/>
              </a:lnSpc>
              <a:spcBef>
                <a:spcPts val="0"/>
              </a:spcBef>
              <a:spcAft>
                <a:spcPts val="0"/>
              </a:spcAft>
              <a:buClr>
                <a:srgbClr val="A1CB2A"/>
              </a:buClr>
              <a:buSzPts val="2000"/>
              <a:buFont typeface="Noto Sans Symbols"/>
              <a:buNone/>
              <a:defRPr>
                <a:solidFill>
                  <a:srgbClr val="434446"/>
                </a:solidFill>
              </a:defRPr>
            </a:lvl3pPr>
            <a:lvl4pPr marL="1828800" lvl="3" indent="-228600" algn="l">
              <a:lnSpc>
                <a:spcPct val="150000"/>
              </a:lnSpc>
              <a:spcBef>
                <a:spcPts val="0"/>
              </a:spcBef>
              <a:spcAft>
                <a:spcPts val="0"/>
              </a:spcAft>
              <a:buSzPts val="1800"/>
              <a:buNone/>
              <a:defRPr>
                <a:solidFill>
                  <a:srgbClr val="434446"/>
                </a:solidFill>
              </a:defRPr>
            </a:lvl4pPr>
            <a:lvl5pPr marL="2286000" lvl="4" indent="-228600" algn="l">
              <a:lnSpc>
                <a:spcPct val="150000"/>
              </a:lnSpc>
              <a:spcBef>
                <a:spcPts val="0"/>
              </a:spcBef>
              <a:spcAft>
                <a:spcPts val="0"/>
              </a:spcAft>
              <a:buSzPts val="1350"/>
              <a:buNone/>
              <a:defRPr>
                <a:solidFill>
                  <a:srgbClr val="434446"/>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1"/>
          <p:cNvSpPr txBox="1">
            <a:spLocks noGrp="1"/>
          </p:cNvSpPr>
          <p:nvPr>
            <p:ph type="body" idx="3"/>
          </p:nvPr>
        </p:nvSpPr>
        <p:spPr>
          <a:xfrm>
            <a:off x="388064" y="2071687"/>
            <a:ext cx="8473713" cy="3202783"/>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Clr>
                <a:srgbClr val="434446"/>
              </a:buClr>
              <a:buSzPts val="2500"/>
              <a:buFont typeface="Arial"/>
              <a:buNone/>
              <a:defRPr sz="2500">
                <a:solidFill>
                  <a:srgbClr val="434446"/>
                </a:solidFill>
                <a:latin typeface="Libre Franklin Medium"/>
                <a:ea typeface="Libre Franklin Medium"/>
                <a:cs typeface="Libre Franklin Medium"/>
                <a:sym typeface="Libre Franklin Medium"/>
              </a:defRPr>
            </a:lvl1pPr>
            <a:lvl2pPr marL="914400" lvl="1" indent="-228600" algn="l">
              <a:lnSpc>
                <a:spcPct val="100000"/>
              </a:lnSpc>
              <a:spcBef>
                <a:spcPts val="1500"/>
              </a:spcBef>
              <a:spcAft>
                <a:spcPts val="0"/>
              </a:spcAft>
              <a:buClr>
                <a:srgbClr val="D71F28"/>
              </a:buClr>
              <a:buSzPts val="1500"/>
              <a:buFont typeface="Arial"/>
              <a:buNone/>
              <a:defRPr sz="2000" b="1" i="1">
                <a:solidFill>
                  <a:srgbClr val="A5A5A5"/>
                </a:solidFill>
                <a:latin typeface="Libre Franklin Medium"/>
                <a:ea typeface="Libre Franklin Medium"/>
                <a:cs typeface="Libre Franklin Medium"/>
                <a:sym typeface="Libre Franklin Medium"/>
              </a:defRPr>
            </a:lvl2pPr>
            <a:lvl3pPr marL="1371600" lvl="2" indent="-323850" algn="l">
              <a:lnSpc>
                <a:spcPct val="100000"/>
              </a:lnSpc>
              <a:spcBef>
                <a:spcPts val="1500"/>
              </a:spcBef>
              <a:spcAft>
                <a:spcPts val="0"/>
              </a:spcAft>
              <a:buClr>
                <a:srgbClr val="3F3F3F"/>
              </a:buClr>
              <a:buSzPts val="1500"/>
              <a:buFont typeface="Noto Sans Symbols"/>
              <a:buChar char="❑"/>
              <a:defRPr sz="1500" b="0">
                <a:solidFill>
                  <a:srgbClr val="3F3F3F"/>
                </a:solidFill>
                <a:latin typeface="Libre Franklin Medium"/>
                <a:ea typeface="Libre Franklin Medium"/>
                <a:cs typeface="Libre Franklin Medium"/>
                <a:sym typeface="Libre Franklin Medium"/>
              </a:defRPr>
            </a:lvl3pPr>
            <a:lvl4pPr marL="1828800" lvl="3" indent="-302704" algn="l">
              <a:lnSpc>
                <a:spcPct val="100000"/>
              </a:lnSpc>
              <a:spcBef>
                <a:spcPts val="1500"/>
              </a:spcBef>
              <a:spcAft>
                <a:spcPts val="0"/>
              </a:spcAft>
              <a:buSzPts val="1167"/>
              <a:buFont typeface="Courier New"/>
              <a:buChar char="o"/>
              <a:defRPr sz="1167" b="0" i="1">
                <a:solidFill>
                  <a:srgbClr val="A5A5A5"/>
                </a:solidFill>
                <a:latin typeface="Libre Franklin Medium"/>
                <a:ea typeface="Libre Franklin Medium"/>
                <a:cs typeface="Libre Franklin Medium"/>
                <a:sym typeface="Libre Franklin Medium"/>
              </a:defRPr>
            </a:lvl4pPr>
            <a:lvl5pPr marL="2286000" lvl="4" indent="-272272" algn="l">
              <a:lnSpc>
                <a:spcPct val="100000"/>
              </a:lnSpc>
              <a:spcBef>
                <a:spcPts val="1500"/>
              </a:spcBef>
              <a:spcAft>
                <a:spcPts val="0"/>
              </a:spcAft>
              <a:buSzPts val="688"/>
              <a:buFont typeface="Arial"/>
              <a:buChar char="•"/>
              <a:defRPr sz="917" b="0">
                <a:solidFill>
                  <a:srgbClr val="434446"/>
                </a:solidFill>
                <a:latin typeface="Libre Franklin Medium"/>
                <a:ea typeface="Libre Franklin Medium"/>
                <a:cs typeface="Libre Franklin Medium"/>
                <a:sym typeface="Libre Franklin Medium"/>
              </a:defRPr>
            </a:lvl5pPr>
            <a:lvl6pPr marL="2743200" lvl="5" indent="-342900" algn="l">
              <a:lnSpc>
                <a:spcPct val="90000"/>
              </a:lnSpc>
              <a:spcBef>
                <a:spcPts val="1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12"/>
          <p:cNvSpPr txBox="1">
            <a:spLocks noGrp="1"/>
          </p:cNvSpPr>
          <p:nvPr>
            <p:ph type="body" idx="1"/>
          </p:nvPr>
        </p:nvSpPr>
        <p:spPr>
          <a:xfrm>
            <a:off x="816864" y="1600200"/>
            <a:ext cx="10871200" cy="44958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2"/>
        <p:cNvGrpSpPr/>
        <p:nvPr/>
      </p:nvGrpSpPr>
      <p:grpSpPr>
        <a:xfrm>
          <a:off x="0" y="0"/>
          <a:ext cx="0" cy="0"/>
          <a:chOff x="0" y="0"/>
          <a:chExt cx="0" cy="0"/>
        </a:xfrm>
      </p:grpSpPr>
      <p:sp>
        <p:nvSpPr>
          <p:cNvPr id="53" name="Google Shape;53;p1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13"/>
          <p:cNvSpPr txBox="1">
            <a:spLocks noGrp="1"/>
          </p:cNvSpPr>
          <p:nvPr>
            <p:ph type="body" idx="1"/>
          </p:nvPr>
        </p:nvSpPr>
        <p:spPr>
          <a:xfrm>
            <a:off x="816864" y="1600200"/>
            <a:ext cx="10871200" cy="44958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5"/>
        <p:cNvGrpSpPr/>
        <p:nvPr/>
      </p:nvGrpSpPr>
      <p:grpSpPr>
        <a:xfrm>
          <a:off x="0" y="0"/>
          <a:ext cx="0" cy="0"/>
          <a:chOff x="0" y="0"/>
          <a:chExt cx="0" cy="0"/>
        </a:xfrm>
      </p:grpSpPr>
      <p:sp>
        <p:nvSpPr>
          <p:cNvPr id="56" name="Google Shape;56;p1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7" name="Google Shape;57;p14"/>
          <p:cNvSpPr txBox="1">
            <a:spLocks noGrp="1"/>
          </p:cNvSpPr>
          <p:nvPr>
            <p:ph type="body" idx="1"/>
          </p:nvPr>
        </p:nvSpPr>
        <p:spPr>
          <a:xfrm>
            <a:off x="816864" y="1600200"/>
            <a:ext cx="10871200" cy="44958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58"/>
        <p:cNvGrpSpPr/>
        <p:nvPr/>
      </p:nvGrpSpPr>
      <p:grpSpPr>
        <a:xfrm>
          <a:off x="0" y="0"/>
          <a:ext cx="0" cy="0"/>
          <a:chOff x="0" y="0"/>
          <a:chExt cx="0" cy="0"/>
        </a:xfrm>
      </p:grpSpPr>
      <p:sp>
        <p:nvSpPr>
          <p:cNvPr id="59" name="Google Shape;59;p1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15"/>
          <p:cNvSpPr txBox="1">
            <a:spLocks noGrp="1"/>
          </p:cNvSpPr>
          <p:nvPr>
            <p:ph type="body" idx="1"/>
          </p:nvPr>
        </p:nvSpPr>
        <p:spPr>
          <a:xfrm>
            <a:off x="816864" y="1600200"/>
            <a:ext cx="10871200" cy="44958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61"/>
        <p:cNvGrpSpPr/>
        <p:nvPr/>
      </p:nvGrpSpPr>
      <p:grpSpPr>
        <a:xfrm>
          <a:off x="0" y="0"/>
          <a:ext cx="0" cy="0"/>
          <a:chOff x="0" y="0"/>
          <a:chExt cx="0" cy="0"/>
        </a:xfrm>
      </p:grpSpPr>
      <p:sp>
        <p:nvSpPr>
          <p:cNvPr id="62" name="Google Shape;62;p1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3" name="Google Shape;63;p16"/>
          <p:cNvSpPr txBox="1">
            <a:spLocks noGrp="1"/>
          </p:cNvSpPr>
          <p:nvPr>
            <p:ph type="body" idx="1"/>
          </p:nvPr>
        </p:nvSpPr>
        <p:spPr>
          <a:xfrm>
            <a:off x="816864" y="1600200"/>
            <a:ext cx="10871200" cy="44958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64"/>
        <p:cNvGrpSpPr/>
        <p:nvPr/>
      </p:nvGrpSpPr>
      <p:grpSpPr>
        <a:xfrm>
          <a:off x="0" y="0"/>
          <a:ext cx="0" cy="0"/>
          <a:chOff x="0" y="0"/>
          <a:chExt cx="0" cy="0"/>
        </a:xfrm>
      </p:grpSpPr>
      <p:sp>
        <p:nvSpPr>
          <p:cNvPr id="65" name="Google Shape;65;p1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17"/>
          <p:cNvSpPr txBox="1">
            <a:spLocks noGrp="1"/>
          </p:cNvSpPr>
          <p:nvPr>
            <p:ph type="body" idx="1"/>
          </p:nvPr>
        </p:nvSpPr>
        <p:spPr>
          <a:xfrm>
            <a:off x="816864" y="1600200"/>
            <a:ext cx="10871200" cy="44958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67"/>
        <p:cNvGrpSpPr/>
        <p:nvPr/>
      </p:nvGrpSpPr>
      <p:grpSpPr>
        <a:xfrm>
          <a:off x="0" y="0"/>
          <a:ext cx="0" cy="0"/>
          <a:chOff x="0" y="0"/>
          <a:chExt cx="0" cy="0"/>
        </a:xfrm>
      </p:grpSpPr>
      <p:sp>
        <p:nvSpPr>
          <p:cNvPr id="68" name="Google Shape;68;p1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9" name="Google Shape;69;p18"/>
          <p:cNvSpPr txBox="1">
            <a:spLocks noGrp="1"/>
          </p:cNvSpPr>
          <p:nvPr>
            <p:ph type="body" idx="1"/>
          </p:nvPr>
        </p:nvSpPr>
        <p:spPr>
          <a:xfrm>
            <a:off x="816864" y="1600200"/>
            <a:ext cx="10871200" cy="44958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70"/>
        <p:cNvGrpSpPr/>
        <p:nvPr/>
      </p:nvGrpSpPr>
      <p:grpSpPr>
        <a:xfrm>
          <a:off x="0" y="0"/>
          <a:ext cx="0" cy="0"/>
          <a:chOff x="0" y="0"/>
          <a:chExt cx="0" cy="0"/>
        </a:xfrm>
      </p:grpSpPr>
      <p:sp>
        <p:nvSpPr>
          <p:cNvPr id="71" name="Google Shape;71;p1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19"/>
          <p:cNvSpPr txBox="1">
            <a:spLocks noGrp="1"/>
          </p:cNvSpPr>
          <p:nvPr>
            <p:ph type="body" idx="1"/>
          </p:nvPr>
        </p:nvSpPr>
        <p:spPr>
          <a:xfrm>
            <a:off x="816864" y="1600200"/>
            <a:ext cx="10871200" cy="44958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73"/>
        <p:cNvGrpSpPr/>
        <p:nvPr/>
      </p:nvGrpSpPr>
      <p:grpSpPr>
        <a:xfrm>
          <a:off x="0" y="0"/>
          <a:ext cx="0" cy="0"/>
          <a:chOff x="0" y="0"/>
          <a:chExt cx="0" cy="0"/>
        </a:xfrm>
      </p:grpSpPr>
      <p:sp>
        <p:nvSpPr>
          <p:cNvPr id="74" name="Google Shape;74;p2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5" name="Google Shape;75;p20"/>
          <p:cNvSpPr txBox="1">
            <a:spLocks noGrp="1"/>
          </p:cNvSpPr>
          <p:nvPr>
            <p:ph type="body" idx="1"/>
          </p:nvPr>
        </p:nvSpPr>
        <p:spPr>
          <a:xfrm>
            <a:off x="816864" y="1600200"/>
            <a:ext cx="10871200" cy="44958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lstStyle>
            <a:lvl1pPr marL="457200" lvl="0" indent="-320040" algn="l">
              <a:lnSpc>
                <a:spcPct val="90000"/>
              </a:lnSpc>
              <a:spcBef>
                <a:spcPts val="1000"/>
              </a:spcBef>
              <a:spcAft>
                <a:spcPts val="0"/>
              </a:spcAft>
              <a:buSzPts val="1440"/>
              <a:buChar char="►"/>
              <a:defRPr/>
            </a:lvl1pPr>
            <a:lvl2pPr marL="914400" lvl="1" indent="-320040" algn="l">
              <a:lnSpc>
                <a:spcPct val="90000"/>
              </a:lnSpc>
              <a:spcBef>
                <a:spcPts val="1000"/>
              </a:spcBef>
              <a:spcAft>
                <a:spcPts val="0"/>
              </a:spcAft>
              <a:buSzPts val="1440"/>
              <a:buChar char="►"/>
              <a:defRPr/>
            </a:lvl2pPr>
            <a:lvl3pPr marL="1371600" lvl="2" indent="-320039" algn="l">
              <a:lnSpc>
                <a:spcPct val="90000"/>
              </a:lnSpc>
              <a:spcBef>
                <a:spcPts val="1000"/>
              </a:spcBef>
              <a:spcAft>
                <a:spcPts val="0"/>
              </a:spcAft>
              <a:buSzPts val="1440"/>
              <a:buChar char="►"/>
              <a:defRPr/>
            </a:lvl3pPr>
            <a:lvl4pPr marL="1828800" lvl="3" indent="-320039" algn="l">
              <a:lnSpc>
                <a:spcPct val="90000"/>
              </a:lnSpc>
              <a:spcBef>
                <a:spcPts val="1000"/>
              </a:spcBef>
              <a:spcAft>
                <a:spcPts val="0"/>
              </a:spcAft>
              <a:buSzPts val="1440"/>
              <a:buChar char="►"/>
              <a:defRPr/>
            </a:lvl4pPr>
            <a:lvl5pPr marL="2286000" lvl="4" indent="-320039" algn="l">
              <a:lnSpc>
                <a:spcPct val="90000"/>
              </a:lnSpc>
              <a:spcBef>
                <a:spcPts val="1000"/>
              </a:spcBef>
              <a:spcAft>
                <a:spcPts val="0"/>
              </a:spcAft>
              <a:buSzPts val="1440"/>
              <a:buChar char="►"/>
              <a:defRPr/>
            </a:lvl5pPr>
            <a:lvl6pPr marL="2743200" lvl="5" indent="-320039" algn="l">
              <a:lnSpc>
                <a:spcPct val="90000"/>
              </a:lnSpc>
              <a:spcBef>
                <a:spcPts val="1000"/>
              </a:spcBef>
              <a:spcAft>
                <a:spcPts val="0"/>
              </a:spcAft>
              <a:buClr>
                <a:schemeClr val="dk1"/>
              </a:buClr>
              <a:buSzPts val="1440"/>
              <a:buChar char="►"/>
              <a:defRPr/>
            </a:lvl6pPr>
            <a:lvl7pPr marL="3200400" lvl="6" indent="-320039" algn="l">
              <a:lnSpc>
                <a:spcPct val="90000"/>
              </a:lnSpc>
              <a:spcBef>
                <a:spcPts val="1000"/>
              </a:spcBef>
              <a:spcAft>
                <a:spcPts val="0"/>
              </a:spcAft>
              <a:buClr>
                <a:schemeClr val="dk1"/>
              </a:buClr>
              <a:buSzPts val="1440"/>
              <a:buChar char="►"/>
              <a:defRPr/>
            </a:lvl7pPr>
            <a:lvl8pPr marL="3657600" lvl="7" indent="-320040" algn="l">
              <a:lnSpc>
                <a:spcPct val="90000"/>
              </a:lnSpc>
              <a:spcBef>
                <a:spcPts val="1000"/>
              </a:spcBef>
              <a:spcAft>
                <a:spcPts val="0"/>
              </a:spcAft>
              <a:buClr>
                <a:schemeClr val="dk1"/>
              </a:buClr>
              <a:buSzPts val="1440"/>
              <a:buChar char="►"/>
              <a:defRPr/>
            </a:lvl8pPr>
            <a:lvl9pPr marL="4114800" lvl="8" indent="-320040" algn="l">
              <a:lnSpc>
                <a:spcPct val="90000"/>
              </a:lnSpc>
              <a:spcBef>
                <a:spcPts val="1000"/>
              </a:spcBef>
              <a:spcAft>
                <a:spcPts val="0"/>
              </a:spcAft>
              <a:buClr>
                <a:schemeClr val="dk1"/>
              </a:buClr>
              <a:buSzPts val="1440"/>
              <a:buChar char="►"/>
              <a:defRPr/>
            </a:lvl9pPr>
          </a:lstStyle>
          <a:p>
            <a:endParaRPr/>
          </a:p>
        </p:txBody>
      </p:sp>
      <p:sp>
        <p:nvSpPr>
          <p:cNvPr id="23" name="Google Shape;23;p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76"/>
        <p:cNvGrpSpPr/>
        <p:nvPr/>
      </p:nvGrpSpPr>
      <p:grpSpPr>
        <a:xfrm>
          <a:off x="0" y="0"/>
          <a:ext cx="0" cy="0"/>
          <a:chOff x="0" y="0"/>
          <a:chExt cx="0" cy="0"/>
        </a:xfrm>
      </p:grpSpPr>
      <p:sp>
        <p:nvSpPr>
          <p:cNvPr id="77" name="Google Shape;77;p2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21"/>
          <p:cNvSpPr txBox="1">
            <a:spLocks noGrp="1"/>
          </p:cNvSpPr>
          <p:nvPr>
            <p:ph type="body" idx="1"/>
          </p:nvPr>
        </p:nvSpPr>
        <p:spPr>
          <a:xfrm>
            <a:off x="816864" y="1600200"/>
            <a:ext cx="10871200" cy="44958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79"/>
        <p:cNvGrpSpPr/>
        <p:nvPr/>
      </p:nvGrpSpPr>
      <p:grpSpPr>
        <a:xfrm>
          <a:off x="0" y="0"/>
          <a:ext cx="0" cy="0"/>
          <a:chOff x="0" y="0"/>
          <a:chExt cx="0" cy="0"/>
        </a:xfrm>
      </p:grpSpPr>
      <p:sp>
        <p:nvSpPr>
          <p:cNvPr id="80" name="Google Shape;80;p2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81" name="Google Shape;81;p22"/>
          <p:cNvSpPr txBox="1">
            <a:spLocks noGrp="1"/>
          </p:cNvSpPr>
          <p:nvPr>
            <p:ph type="body" idx="1"/>
          </p:nvPr>
        </p:nvSpPr>
        <p:spPr>
          <a:xfrm>
            <a:off x="816864" y="1600200"/>
            <a:ext cx="10871200" cy="44958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rtwork">
  <p:cSld name="Artwork">
    <p:bg>
      <p:bgPr>
        <a:solidFill>
          <a:schemeClr val="accent6">
            <a:alpha val="74901"/>
          </a:schemeClr>
        </a:solidFill>
        <a:effectLst/>
      </p:bgPr>
    </p:bg>
    <p:spTree>
      <p:nvGrpSpPr>
        <p:cNvPr id="1" name="Shape 82"/>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Layout">
  <p:cSld name="Divider Layout">
    <p:spTree>
      <p:nvGrpSpPr>
        <p:cNvPr id="1" name="Shape 83"/>
        <p:cNvGrpSpPr/>
        <p:nvPr/>
      </p:nvGrpSpPr>
      <p:grpSpPr>
        <a:xfrm>
          <a:off x="0" y="0"/>
          <a:ext cx="0" cy="0"/>
          <a:chOff x="0" y="0"/>
          <a:chExt cx="0" cy="0"/>
        </a:xfrm>
      </p:grpSpPr>
      <p:pic>
        <p:nvPicPr>
          <p:cNvPr id="84" name="Google Shape;84;p24"/>
          <p:cNvPicPr preferRelativeResize="0"/>
          <p:nvPr/>
        </p:nvPicPr>
        <p:blipFill/>
        <p:spPr>
          <a:xfrm>
            <a:off x="0" y="0"/>
            <a:ext cx="12192000" cy="6858000"/>
          </a:xfrm>
          <a:prstGeom prst="rect">
            <a:avLst/>
          </a:prstGeom>
          <a:solidFill>
            <a:srgbClr val="FFFFFF"/>
          </a:solidFill>
          <a:ln>
            <a:noFill/>
          </a:ln>
        </p:spPr>
      </p:pic>
      <p:sp>
        <p:nvSpPr>
          <p:cNvPr id="85" name="Google Shape;85;p24"/>
          <p:cNvSpPr txBox="1">
            <a:spLocks noGrp="1"/>
          </p:cNvSpPr>
          <p:nvPr>
            <p:ph type="title"/>
          </p:nvPr>
        </p:nvSpPr>
        <p:spPr>
          <a:xfrm>
            <a:off x="6848724" y="3196424"/>
            <a:ext cx="5343275" cy="2401294"/>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2"/>
              </a:buClr>
              <a:buSzPts val="2400"/>
              <a:buFont typeface="Calibri"/>
              <a:buNone/>
              <a:defRPr sz="2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4"/>
          <p:cNvSpPr txBox="1"/>
          <p:nvPr/>
        </p:nvSpPr>
        <p:spPr>
          <a:xfrm>
            <a:off x="7486161" y="6480231"/>
            <a:ext cx="4114800"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accent5"/>
                </a:solidFill>
                <a:latin typeface="Arial"/>
                <a:ea typeface="Arial"/>
                <a:cs typeface="Arial"/>
                <a:sym typeface="Arial"/>
              </a:rPr>
              <a:t>‹#›</a:t>
            </a:fld>
            <a:r>
              <a:rPr lang="en-US" sz="1200" b="0" i="0" u="none" strike="noStrike" cap="none">
                <a:solidFill>
                  <a:schemeClr val="accent5"/>
                </a:solidFill>
                <a:latin typeface="Arial"/>
                <a:ea typeface="Arial"/>
                <a:cs typeface="Arial"/>
                <a:sym typeface="Arial"/>
              </a:rPr>
              <a:t> | August 17, 2018</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7"/>
        <p:cNvGrpSpPr/>
        <p:nvPr/>
      </p:nvGrpSpPr>
      <p:grpSpPr>
        <a:xfrm>
          <a:off x="0" y="0"/>
          <a:ext cx="0" cy="0"/>
          <a:chOff x="0" y="0"/>
          <a:chExt cx="0" cy="0"/>
        </a:xfrm>
      </p:grpSpPr>
      <p:sp>
        <p:nvSpPr>
          <p:cNvPr id="88" name="Google Shape;88;p25"/>
          <p:cNvSpPr txBox="1">
            <a:spLocks noGrp="1"/>
          </p:cNvSpPr>
          <p:nvPr>
            <p:ph type="title"/>
          </p:nvPr>
        </p:nvSpPr>
        <p:spPr>
          <a:xfrm>
            <a:off x="1085361" y="410843"/>
            <a:ext cx="10515600" cy="58107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0" name="Google Shape;90;p2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1" name="Google Shape;91;p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2"/>
        <p:cNvGrpSpPr/>
        <p:nvPr/>
      </p:nvGrpSpPr>
      <p:grpSpPr>
        <a:xfrm>
          <a:off x="0" y="0"/>
          <a:ext cx="0" cy="0"/>
          <a:chOff x="0" y="0"/>
          <a:chExt cx="0" cy="0"/>
        </a:xfrm>
      </p:grpSpPr>
      <p:sp>
        <p:nvSpPr>
          <p:cNvPr id="93" name="Google Shape;93;p26"/>
          <p:cNvSpPr txBox="1">
            <a:spLocks noGrp="1"/>
          </p:cNvSpPr>
          <p:nvPr>
            <p:ph type="title"/>
          </p:nvPr>
        </p:nvSpPr>
        <p:spPr>
          <a:xfrm>
            <a:off x="1085361" y="410843"/>
            <a:ext cx="10515600" cy="58107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5" name="Google Shape;95;p2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6" name="Google Shape;96;p2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685801" y="1327868"/>
            <a:ext cx="10915160" cy="484909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title"/>
          </p:nvPr>
        </p:nvSpPr>
        <p:spPr>
          <a:xfrm>
            <a:off x="1085361" y="410843"/>
            <a:ext cx="10515600" cy="58107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age Slide">
  <p:cSld name="Page Slide">
    <p:spTree>
      <p:nvGrpSpPr>
        <p:cNvPr id="1" name="Shape 30"/>
        <p:cNvGrpSpPr/>
        <p:nvPr/>
      </p:nvGrpSpPr>
      <p:grpSpPr>
        <a:xfrm>
          <a:off x="0" y="0"/>
          <a:ext cx="0" cy="0"/>
          <a:chOff x="0" y="0"/>
          <a:chExt cx="0" cy="0"/>
        </a:xfrm>
      </p:grpSpPr>
      <p:sp>
        <p:nvSpPr>
          <p:cNvPr id="31" name="Google Shape;31;p6"/>
          <p:cNvSpPr txBox="1"/>
          <p:nvPr/>
        </p:nvSpPr>
        <p:spPr>
          <a:xfrm>
            <a:off x="9753600" y="6480664"/>
            <a:ext cx="271462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A5A5A5"/>
              </a:solidFill>
              <a:latin typeface="Open Sans"/>
              <a:ea typeface="Open Sans"/>
              <a:cs typeface="Open Sans"/>
              <a:sym typeface="Open Sans"/>
            </a:endParaRPr>
          </a:p>
        </p:txBody>
      </p:sp>
      <p:sp>
        <p:nvSpPr>
          <p:cNvPr id="32" name="Google Shape;32;p6"/>
          <p:cNvSpPr txBox="1"/>
          <p:nvPr/>
        </p:nvSpPr>
        <p:spPr>
          <a:xfrm>
            <a:off x="10210800" y="6480665"/>
            <a:ext cx="1620611"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400" b="0" i="0" u="none" strike="noStrike" cap="none">
              <a:solidFill>
                <a:srgbClr val="A5A5A5"/>
              </a:solidFill>
              <a:latin typeface="Open Sans"/>
              <a:ea typeface="Open Sans"/>
              <a:cs typeface="Open Sans"/>
              <a:sym typeface="Open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Two">
  <p:cSld name="Content Two">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1085361" y="410843"/>
            <a:ext cx="10515600" cy="58107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
          <p:cNvSpPr txBox="1">
            <a:spLocks noGrp="1"/>
          </p:cNvSpPr>
          <p:nvPr>
            <p:ph type="body" idx="1"/>
          </p:nvPr>
        </p:nvSpPr>
        <p:spPr>
          <a:xfrm>
            <a:off x="685802" y="1327868"/>
            <a:ext cx="5293580" cy="484909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7"/>
          <p:cNvSpPr txBox="1">
            <a:spLocks noGrp="1"/>
          </p:cNvSpPr>
          <p:nvPr>
            <p:ph type="body" idx="2"/>
          </p:nvPr>
        </p:nvSpPr>
        <p:spPr>
          <a:xfrm>
            <a:off x="6307382" y="1327868"/>
            <a:ext cx="5293580" cy="484909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14325" algn="l">
              <a:lnSpc>
                <a:spcPct val="90000"/>
              </a:lnSpc>
              <a:spcBef>
                <a:spcPts val="500"/>
              </a:spcBef>
              <a:spcAft>
                <a:spcPts val="0"/>
              </a:spcAft>
              <a:buSzPts val="1350"/>
              <a:buChar char="o"/>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14325" algn="l">
              <a:lnSpc>
                <a:spcPct val="90000"/>
              </a:lnSpc>
              <a:spcBef>
                <a:spcPts val="500"/>
              </a:spcBef>
              <a:spcAft>
                <a:spcPts val="0"/>
              </a:spcAft>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lstStyle>
            <a:lvl1pPr lvl="0" algn="ctr">
              <a:lnSpc>
                <a:spcPct val="90000"/>
              </a:lnSpc>
              <a:spcBef>
                <a:spcPts val="0"/>
              </a:spcBef>
              <a:spcAft>
                <a:spcPts val="0"/>
              </a:spcAft>
              <a:buClr>
                <a:schemeClr val="accent1"/>
              </a:buClr>
              <a:buSzPts val="12000"/>
              <a:buFont typeface="Trebuchet MS"/>
              <a:buNone/>
              <a:defRPr sz="16000"/>
            </a:lvl1pPr>
            <a:lvl2pPr lvl="1" algn="ctr">
              <a:spcBef>
                <a:spcPts val="0"/>
              </a:spcBef>
              <a:spcAft>
                <a:spcPts val="0"/>
              </a:spcAft>
              <a:buClr>
                <a:schemeClr val="dk2"/>
              </a:buClr>
              <a:buSzPts val="12000"/>
              <a:buNone/>
              <a:defRPr sz="16000"/>
            </a:lvl2pPr>
            <a:lvl3pPr lvl="2" algn="ctr">
              <a:spcBef>
                <a:spcPts val="0"/>
              </a:spcBef>
              <a:spcAft>
                <a:spcPts val="0"/>
              </a:spcAft>
              <a:buClr>
                <a:schemeClr val="dk2"/>
              </a:buClr>
              <a:buSzPts val="12000"/>
              <a:buNone/>
              <a:defRPr sz="16000"/>
            </a:lvl3pPr>
            <a:lvl4pPr lvl="3" algn="ctr">
              <a:spcBef>
                <a:spcPts val="0"/>
              </a:spcBef>
              <a:spcAft>
                <a:spcPts val="0"/>
              </a:spcAft>
              <a:buClr>
                <a:schemeClr val="dk2"/>
              </a:buClr>
              <a:buSzPts val="12000"/>
              <a:buNone/>
              <a:defRPr sz="16000"/>
            </a:lvl4pPr>
            <a:lvl5pPr lvl="4" algn="ctr">
              <a:spcBef>
                <a:spcPts val="0"/>
              </a:spcBef>
              <a:spcAft>
                <a:spcPts val="0"/>
              </a:spcAft>
              <a:buClr>
                <a:schemeClr val="dk2"/>
              </a:buClr>
              <a:buSzPts val="12000"/>
              <a:buNone/>
              <a:defRPr sz="16000"/>
            </a:lvl5pPr>
            <a:lvl6pPr lvl="5" algn="ctr">
              <a:spcBef>
                <a:spcPts val="0"/>
              </a:spcBef>
              <a:spcAft>
                <a:spcPts val="0"/>
              </a:spcAft>
              <a:buClr>
                <a:schemeClr val="dk2"/>
              </a:buClr>
              <a:buSzPts val="12000"/>
              <a:buNone/>
              <a:defRPr sz="16000"/>
            </a:lvl6pPr>
            <a:lvl7pPr lvl="6" algn="ctr">
              <a:spcBef>
                <a:spcPts val="0"/>
              </a:spcBef>
              <a:spcAft>
                <a:spcPts val="0"/>
              </a:spcAft>
              <a:buClr>
                <a:schemeClr val="dk2"/>
              </a:buClr>
              <a:buSzPts val="12000"/>
              <a:buNone/>
              <a:defRPr sz="16000"/>
            </a:lvl7pPr>
            <a:lvl8pPr lvl="7" algn="ctr">
              <a:spcBef>
                <a:spcPts val="0"/>
              </a:spcBef>
              <a:spcAft>
                <a:spcPts val="0"/>
              </a:spcAft>
              <a:buClr>
                <a:schemeClr val="dk2"/>
              </a:buClr>
              <a:buSzPts val="12000"/>
              <a:buNone/>
              <a:defRPr sz="16000"/>
            </a:lvl8pPr>
            <a:lvl9pPr lvl="8" algn="ctr">
              <a:spcBef>
                <a:spcPts val="0"/>
              </a:spcBef>
              <a:spcAft>
                <a:spcPts val="0"/>
              </a:spcAft>
              <a:buClr>
                <a:schemeClr val="dk2"/>
              </a:buClr>
              <a:buSzPts val="12000"/>
              <a:buNone/>
              <a:defRPr sz="16000"/>
            </a:lvl9pPr>
          </a:lstStyle>
          <a:p>
            <a:endParaRPr/>
          </a:p>
        </p:txBody>
      </p:sp>
      <p:sp>
        <p:nvSpPr>
          <p:cNvPr id="39" name="Google Shape;39;p8"/>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lstStyle>
            <a:lvl1pPr marL="457200" lvl="0" indent="-342900" algn="ctr">
              <a:lnSpc>
                <a:spcPct val="90000"/>
              </a:lnSpc>
              <a:spcBef>
                <a:spcPts val="0"/>
              </a:spcBef>
              <a:spcAft>
                <a:spcPts val="0"/>
              </a:spcAft>
              <a:buSzPts val="1800"/>
              <a:buChar char="●"/>
              <a:defRPr/>
            </a:lvl1pPr>
            <a:lvl2pPr marL="914400" lvl="1" indent="-317500" algn="ctr">
              <a:lnSpc>
                <a:spcPct val="90000"/>
              </a:lnSpc>
              <a:spcBef>
                <a:spcPts val="2133"/>
              </a:spcBef>
              <a:spcAft>
                <a:spcPts val="0"/>
              </a:spcAft>
              <a:buSzPts val="1400"/>
              <a:buChar char="○"/>
              <a:defRPr/>
            </a:lvl2pPr>
            <a:lvl3pPr marL="1371600" lvl="2" indent="-317500" algn="ctr">
              <a:lnSpc>
                <a:spcPct val="90000"/>
              </a:lnSpc>
              <a:spcBef>
                <a:spcPts val="2133"/>
              </a:spcBef>
              <a:spcAft>
                <a:spcPts val="0"/>
              </a:spcAft>
              <a:buSzPts val="1400"/>
              <a:buChar char="■"/>
              <a:defRPr/>
            </a:lvl3pPr>
            <a:lvl4pPr marL="1828800" lvl="3" indent="-317500" algn="ctr">
              <a:lnSpc>
                <a:spcPct val="90000"/>
              </a:lnSpc>
              <a:spcBef>
                <a:spcPts val="2133"/>
              </a:spcBef>
              <a:spcAft>
                <a:spcPts val="0"/>
              </a:spcAft>
              <a:buSzPts val="1400"/>
              <a:buChar char="●"/>
              <a:defRPr/>
            </a:lvl4pPr>
            <a:lvl5pPr marL="2286000" lvl="4" indent="-317500" algn="ctr">
              <a:lnSpc>
                <a:spcPct val="90000"/>
              </a:lnSpc>
              <a:spcBef>
                <a:spcPts val="2133"/>
              </a:spcBef>
              <a:spcAft>
                <a:spcPts val="0"/>
              </a:spcAft>
              <a:buSzPts val="1400"/>
              <a:buChar char="○"/>
              <a:defRPr/>
            </a:lvl5pPr>
            <a:lvl6pPr marL="2743200" lvl="5" indent="-317500" algn="ctr">
              <a:lnSpc>
                <a:spcPct val="90000"/>
              </a:lnSpc>
              <a:spcBef>
                <a:spcPts val="2133"/>
              </a:spcBef>
              <a:spcAft>
                <a:spcPts val="0"/>
              </a:spcAft>
              <a:buClr>
                <a:schemeClr val="dk1"/>
              </a:buClr>
              <a:buSzPts val="1400"/>
              <a:buChar char="■"/>
              <a:defRPr/>
            </a:lvl6pPr>
            <a:lvl7pPr marL="3200400" lvl="6" indent="-317500" algn="ctr">
              <a:lnSpc>
                <a:spcPct val="90000"/>
              </a:lnSpc>
              <a:spcBef>
                <a:spcPts val="2133"/>
              </a:spcBef>
              <a:spcAft>
                <a:spcPts val="0"/>
              </a:spcAft>
              <a:buClr>
                <a:schemeClr val="dk1"/>
              </a:buClr>
              <a:buSzPts val="1400"/>
              <a:buChar char="●"/>
              <a:defRPr/>
            </a:lvl7pPr>
            <a:lvl8pPr marL="3657600" lvl="7" indent="-317500" algn="ctr">
              <a:lnSpc>
                <a:spcPct val="90000"/>
              </a:lnSpc>
              <a:spcBef>
                <a:spcPts val="2133"/>
              </a:spcBef>
              <a:spcAft>
                <a:spcPts val="0"/>
              </a:spcAft>
              <a:buClr>
                <a:schemeClr val="dk1"/>
              </a:buClr>
              <a:buSzPts val="1400"/>
              <a:buChar char="○"/>
              <a:defRPr/>
            </a:lvl8pPr>
            <a:lvl9pPr marL="4114800" lvl="8" indent="-317500" algn="ctr">
              <a:lnSpc>
                <a:spcPct val="90000"/>
              </a:lnSpc>
              <a:spcBef>
                <a:spcPts val="2133"/>
              </a:spcBef>
              <a:spcAft>
                <a:spcPts val="2133"/>
              </a:spcAft>
              <a:buClr>
                <a:schemeClr val="dk1"/>
              </a:buClr>
              <a:buSzPts val="1400"/>
              <a:buChar char="■"/>
              <a:defRPr/>
            </a:lvl9pPr>
          </a:lstStyle>
          <a:p>
            <a:endParaRPr/>
          </a:p>
        </p:txBody>
      </p:sp>
      <p:sp>
        <p:nvSpPr>
          <p:cNvPr id="40" name="Google Shape;40;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ontent_Visual_2">
  <p:cSld name="1_Content_Visual_2">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247651" y="193676"/>
            <a:ext cx="7953375" cy="1325563"/>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accent1"/>
              </a:buClr>
              <a:buSzPts val="3600"/>
              <a:buFont typeface="Trebuchet MS"/>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alpha val="0"/>
          </a:schemeClr>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685801" y="1327868"/>
            <a:ext cx="10915160" cy="484909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accent2"/>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accent2"/>
              </a:buClr>
              <a:buSzPts val="1800"/>
              <a:buFont typeface="Courier New"/>
              <a:buChar char="o"/>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accent2"/>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500"/>
              </a:spcBef>
              <a:spcAft>
                <a:spcPts val="0"/>
              </a:spcAft>
              <a:buClr>
                <a:schemeClr val="accent2"/>
              </a:buClr>
              <a:buSzPts val="1350"/>
              <a:buFont typeface="Courier New"/>
              <a:buChar char="o"/>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title"/>
          </p:nvPr>
        </p:nvSpPr>
        <p:spPr>
          <a:xfrm>
            <a:off x="1085361" y="410843"/>
            <a:ext cx="10515600" cy="58107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p:nvPr/>
        </p:nvSpPr>
        <p:spPr>
          <a:xfrm>
            <a:off x="70157" y="632801"/>
            <a:ext cx="182880" cy="137160"/>
          </a:xfrm>
          <a:prstGeom prst="flowChartConnector">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1"/>
          <p:cNvSpPr/>
          <p:nvPr/>
        </p:nvSpPr>
        <p:spPr>
          <a:xfrm>
            <a:off x="347499" y="609941"/>
            <a:ext cx="243840" cy="182880"/>
          </a:xfrm>
          <a:prstGeom prst="flowChartConnector">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 name="Google Shape;14;p1"/>
          <p:cNvSpPr/>
          <p:nvPr/>
        </p:nvSpPr>
        <p:spPr>
          <a:xfrm>
            <a:off x="685800" y="587082"/>
            <a:ext cx="304800" cy="228600"/>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 name="Google Shape;15;p1"/>
          <p:cNvPicPr preferRelativeResize="0"/>
          <p:nvPr/>
        </p:nvPicPr>
        <p:blipFill rotWithShape="1">
          <a:blip r:embed="rId27">
            <a:alphaModFix/>
          </a:blip>
          <a:srcRect/>
          <a:stretch/>
        </p:blipFill>
        <p:spPr>
          <a:xfrm>
            <a:off x="79682" y="6295504"/>
            <a:ext cx="1884143" cy="498421"/>
          </a:xfrm>
          <a:prstGeom prst="rect">
            <a:avLst/>
          </a:prstGeom>
          <a:noFill/>
          <a:ln>
            <a:noFill/>
          </a:ln>
        </p:spPr>
      </p:pic>
      <p:sp>
        <p:nvSpPr>
          <p:cNvPr id="16" name="Google Shape;16;p1"/>
          <p:cNvSpPr txBox="1"/>
          <p:nvPr/>
        </p:nvSpPr>
        <p:spPr>
          <a:xfrm>
            <a:off x="7486161" y="6480231"/>
            <a:ext cx="4114800"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accent5"/>
                </a:solidFill>
                <a:latin typeface="Arial"/>
                <a:ea typeface="Arial"/>
                <a:cs typeface="Arial"/>
                <a:sym typeface="Arial"/>
              </a:rPr>
              <a:t>‹#›</a:t>
            </a:fld>
            <a:r>
              <a:rPr lang="en-US" sz="1200" b="0" i="0" u="none" strike="noStrike" cap="none">
                <a:solidFill>
                  <a:schemeClr val="accent5"/>
                </a:solidFill>
                <a:latin typeface="Arial"/>
                <a:ea typeface="Arial"/>
                <a:cs typeface="Arial"/>
                <a:sym typeface="Arial"/>
              </a:rPr>
              <a:t> | June 20, 2019</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6.jpg"/><Relationship Id="rId11" Type="http://schemas.openxmlformats.org/officeDocument/2006/relationships/image" Target="../media/image61.jpg"/><Relationship Id="rId5" Type="http://schemas.openxmlformats.org/officeDocument/2006/relationships/image" Target="../media/image55.jpg"/><Relationship Id="rId10" Type="http://schemas.openxmlformats.org/officeDocument/2006/relationships/image" Target="../media/image60.png"/><Relationship Id="rId4" Type="http://schemas.openxmlformats.org/officeDocument/2006/relationships/image" Target="../media/image54.jpg"/><Relationship Id="rId9" Type="http://schemas.openxmlformats.org/officeDocument/2006/relationships/image" Target="../media/image59.jpg"/></Relationships>
</file>

<file path=ppt/slides/_rels/slide47.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jpg"/><Relationship Id="rId9" Type="http://schemas.openxmlformats.org/officeDocument/2006/relationships/image" Target="../media/image68.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2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2" name="Google Shape;102;p27"/>
          <p:cNvSpPr txBox="1">
            <a:spLocks noGrp="1"/>
          </p:cNvSpPr>
          <p:nvPr>
            <p:ph type="ctrTitle"/>
          </p:nvPr>
        </p:nvSpPr>
        <p:spPr>
          <a:xfrm>
            <a:off x="838199" y="4525347"/>
            <a:ext cx="6801321" cy="173736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Breaking Integration Myths</a:t>
            </a:r>
            <a:endParaRPr/>
          </a:p>
        </p:txBody>
      </p:sp>
      <p:sp>
        <p:nvSpPr>
          <p:cNvPr id="103" name="Google Shape;103;p27"/>
          <p:cNvSpPr/>
          <p:nvPr/>
        </p:nvSpPr>
        <p:spPr>
          <a:xfrm>
            <a:off x="588567" y="620480"/>
            <a:ext cx="2243800" cy="2243796"/>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 name="Google Shape;104;p27"/>
          <p:cNvSpPr/>
          <p:nvPr/>
        </p:nvSpPr>
        <p:spPr>
          <a:xfrm>
            <a:off x="3395001" y="2466604"/>
            <a:ext cx="962395" cy="962395"/>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 name="Google Shape;105;p27"/>
          <p:cNvSpPr/>
          <p:nvPr/>
        </p:nvSpPr>
        <p:spPr>
          <a:xfrm>
            <a:off x="5125829" y="2327988"/>
            <a:ext cx="293695" cy="29369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 name="Google Shape;106;p27"/>
          <p:cNvSpPr/>
          <p:nvPr/>
        </p:nvSpPr>
        <p:spPr>
          <a:xfrm>
            <a:off x="6492113" y="0"/>
            <a:ext cx="5699887" cy="4059244"/>
          </a:xfrm>
          <a:custGeom>
            <a:avLst/>
            <a:gdLst/>
            <a:ahLst/>
            <a:cxnLst/>
            <a:rect l="l" t="t" r="r" b="b"/>
            <a:pathLst>
              <a:path w="5699887" h="4059244" extrusionOk="0">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07" name="Google Shape;107;p27"/>
          <p:cNvCxnSpPr/>
          <p:nvPr/>
        </p:nvCxnSpPr>
        <p:spPr>
          <a:xfrm>
            <a:off x="7800392" y="4525347"/>
            <a:ext cx="0" cy="1737360"/>
          </a:xfrm>
          <a:prstGeom prst="straightConnector1">
            <a:avLst/>
          </a:prstGeom>
          <a:noFill/>
          <a:ln w="19050" cap="sq" cmpd="sng">
            <a:solidFill>
              <a:schemeClr val="dk1"/>
            </a:solidFill>
            <a:prstDash val="solid"/>
            <a:miter lim="800000"/>
            <a:headEnd type="none" w="sm" len="sm"/>
            <a:tailEnd type="none" w="sm" len="sm"/>
          </a:ln>
        </p:spPr>
      </p:cxnSp>
      <p:sp>
        <p:nvSpPr>
          <p:cNvPr id="108" name="Google Shape;108;p27"/>
          <p:cNvSpPr txBox="1"/>
          <p:nvPr/>
        </p:nvSpPr>
        <p:spPr>
          <a:xfrm>
            <a:off x="8075341" y="4947751"/>
            <a:ext cx="3841710" cy="8925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0" i="0" u="none" strike="noStrike" cap="none">
                <a:solidFill>
                  <a:schemeClr val="accent5"/>
                </a:solidFill>
                <a:latin typeface="Arial"/>
                <a:ea typeface="Arial"/>
                <a:cs typeface="Arial"/>
                <a:sym typeface="Arial"/>
              </a:rPr>
              <a:t>DMAW Lunch and Learn</a:t>
            </a:r>
            <a:endParaRPr/>
          </a:p>
          <a:p>
            <a:pPr marL="0" marR="0" lvl="0" indent="0" algn="l" rtl="0">
              <a:lnSpc>
                <a:spcPct val="100000"/>
              </a:lnSpc>
              <a:spcBef>
                <a:spcPts val="0"/>
              </a:spcBef>
              <a:spcAft>
                <a:spcPts val="0"/>
              </a:spcAft>
              <a:buNone/>
            </a:pPr>
            <a:r>
              <a:rPr lang="en-US" sz="2600" b="0" i="0" u="none" strike="noStrike" cap="none">
                <a:solidFill>
                  <a:schemeClr val="accent5"/>
                </a:solidFill>
                <a:latin typeface="Arial"/>
                <a:ea typeface="Arial"/>
                <a:cs typeface="Arial"/>
                <a:sym typeface="Arial"/>
              </a:rPr>
              <a:t>June 20, 2019</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6"/>
          <p:cNvSpPr txBox="1">
            <a:spLocks noGrp="1"/>
          </p:cNvSpPr>
          <p:nvPr>
            <p:ph type="title"/>
          </p:nvPr>
        </p:nvSpPr>
        <p:spPr>
          <a:xfrm>
            <a:off x="1059375" y="609600"/>
            <a:ext cx="82149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Integration Outcomes</a:t>
            </a:r>
            <a:endParaRPr/>
          </a:p>
        </p:txBody>
      </p:sp>
      <p:sp>
        <p:nvSpPr>
          <p:cNvPr id="193" name="Google Shape;193;p36"/>
          <p:cNvSpPr txBox="1">
            <a:spLocks noGrp="1"/>
          </p:cNvSpPr>
          <p:nvPr>
            <p:ph type="body" idx="1"/>
          </p:nvPr>
        </p:nvSpPr>
        <p:spPr>
          <a:xfrm>
            <a:off x="677325" y="1491477"/>
            <a:ext cx="8596800" cy="4549800"/>
          </a:xfrm>
          <a:prstGeom prst="rect">
            <a:avLst/>
          </a:prstGeom>
        </p:spPr>
        <p:txBody>
          <a:bodyPr spcFirstLastPara="1" wrap="square" lIns="91425" tIns="45700" rIns="91425" bIns="45700" anchor="t" anchorCtr="0">
            <a:noAutofit/>
          </a:bodyPr>
          <a:lstStyle/>
          <a:p>
            <a:pPr marL="342900" lvl="0" indent="-403860" algn="l" rtl="0">
              <a:spcBef>
                <a:spcPts val="0"/>
              </a:spcBef>
              <a:spcAft>
                <a:spcPts val="0"/>
              </a:spcAft>
              <a:buClr>
                <a:schemeClr val="accent1"/>
              </a:buClr>
              <a:buSzPts val="2400"/>
              <a:buFont typeface="Calibri"/>
              <a:buChar char="►"/>
            </a:pPr>
            <a:r>
              <a:rPr lang="en-US" sz="2400">
                <a:solidFill>
                  <a:schemeClr val="dk2"/>
                </a:solidFill>
              </a:rPr>
              <a:t>Multi-channel campaigns result in higher overall response and engagement and ultimately higher LTV</a:t>
            </a:r>
            <a:endParaRPr sz="2400">
              <a:solidFill>
                <a:schemeClr val="dk2"/>
              </a:solidFill>
            </a:endParaRPr>
          </a:p>
          <a:p>
            <a:pPr marL="342900" lvl="0" indent="-403860" algn="l" rtl="0">
              <a:spcBef>
                <a:spcPts val="1000"/>
              </a:spcBef>
              <a:spcAft>
                <a:spcPts val="0"/>
              </a:spcAft>
              <a:buClr>
                <a:schemeClr val="accent1"/>
              </a:buClr>
              <a:buSzPts val="2400"/>
              <a:buFont typeface="Calibri"/>
              <a:buChar char="►"/>
            </a:pPr>
            <a:r>
              <a:rPr lang="en-US" sz="2400">
                <a:solidFill>
                  <a:schemeClr val="dk2"/>
                </a:solidFill>
              </a:rPr>
              <a:t>Allows you to test various messaging and timing across channels; adjust messaging and increase urgency quickly on digital channels</a:t>
            </a:r>
            <a:endParaRPr sz="2400">
              <a:solidFill>
                <a:schemeClr val="dk2"/>
              </a:solidFill>
            </a:endParaRPr>
          </a:p>
          <a:p>
            <a:pPr marL="342900" lvl="0" indent="-403860" algn="l" rtl="0">
              <a:spcBef>
                <a:spcPts val="1000"/>
              </a:spcBef>
              <a:spcAft>
                <a:spcPts val="0"/>
              </a:spcAft>
              <a:buClr>
                <a:schemeClr val="accent1"/>
              </a:buClr>
              <a:buSzPts val="2400"/>
              <a:buFont typeface="Calibri"/>
              <a:buChar char="►"/>
            </a:pPr>
            <a:r>
              <a:rPr lang="en-US" sz="2400">
                <a:solidFill>
                  <a:schemeClr val="dk2"/>
                </a:solidFill>
              </a:rPr>
              <a:t>Reach a larger audience more cost effectively; reach donors where they are and where they want your org to be</a:t>
            </a:r>
            <a:endParaRPr sz="2400">
              <a:solidFill>
                <a:schemeClr val="dk2"/>
              </a:solidFill>
            </a:endParaRPr>
          </a:p>
          <a:p>
            <a:pPr marL="342900" lvl="0" indent="-403860" algn="l" rtl="0">
              <a:spcBef>
                <a:spcPts val="1000"/>
              </a:spcBef>
              <a:spcAft>
                <a:spcPts val="0"/>
              </a:spcAft>
              <a:buClr>
                <a:schemeClr val="accent1"/>
              </a:buClr>
              <a:buSzPts val="2400"/>
              <a:buFont typeface="Calibri"/>
              <a:buChar char="►"/>
            </a:pPr>
            <a:r>
              <a:rPr lang="en-US" sz="2400">
                <a:solidFill>
                  <a:schemeClr val="dk2"/>
                </a:solidFill>
              </a:rPr>
              <a:t>We see more online to offline conversion than the other way around</a:t>
            </a:r>
            <a:endParaRPr sz="2400">
              <a:solidFill>
                <a:schemeClr val="dk2"/>
              </a:solidFill>
            </a:endParaRPr>
          </a:p>
          <a:p>
            <a:pPr marL="342900" lvl="0" indent="-403860" algn="l" rtl="0">
              <a:spcBef>
                <a:spcPts val="1000"/>
              </a:spcBef>
              <a:spcAft>
                <a:spcPts val="0"/>
              </a:spcAft>
              <a:buClr>
                <a:schemeClr val="accent1"/>
              </a:buClr>
              <a:buSzPts val="2400"/>
              <a:buFont typeface="Calibri"/>
              <a:buChar char="►"/>
            </a:pPr>
            <a:r>
              <a:rPr lang="en-US" sz="2400">
                <a:solidFill>
                  <a:schemeClr val="dk2"/>
                </a:solidFill>
              </a:rPr>
              <a:t>Multi-channel donors are more likely to upgrade regardless of channel of origin</a:t>
            </a:r>
            <a:endParaRPr sz="24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7"/>
          <p:cNvSpPr txBox="1"/>
          <p:nvPr/>
        </p:nvSpPr>
        <p:spPr>
          <a:xfrm>
            <a:off x="2337050" y="3087150"/>
            <a:ext cx="7674300" cy="683700"/>
          </a:xfrm>
          <a:prstGeom prst="rect">
            <a:avLst/>
          </a:prstGeom>
          <a:noFill/>
          <a:ln>
            <a:noFill/>
          </a:ln>
          <a:effectLst>
            <a:outerShdw blurRad="157163" dist="9525" dir="4020000" algn="bl" rotWithShape="0">
              <a:schemeClr val="accent6"/>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chemeClr val="accent2"/>
                </a:solidFill>
                <a:latin typeface="Calibri"/>
                <a:ea typeface="Calibri"/>
                <a:cs typeface="Calibri"/>
                <a:sym typeface="Calibri"/>
              </a:rPr>
              <a:t>Integration Case Study: </a:t>
            </a:r>
            <a:endParaRPr sz="3600" b="1">
              <a:solidFill>
                <a:schemeClr val="accent2"/>
              </a:solidFill>
              <a:latin typeface="Calibri"/>
              <a:ea typeface="Calibri"/>
              <a:cs typeface="Calibri"/>
              <a:sym typeface="Calibri"/>
            </a:endParaRPr>
          </a:p>
          <a:p>
            <a:pPr marL="0" lvl="0" indent="0" algn="l" rtl="0">
              <a:spcBef>
                <a:spcPts val="0"/>
              </a:spcBef>
              <a:spcAft>
                <a:spcPts val="0"/>
              </a:spcAft>
              <a:buNone/>
            </a:pPr>
            <a:r>
              <a:rPr lang="en-US" sz="3600" b="1">
                <a:solidFill>
                  <a:schemeClr val="accent2"/>
                </a:solidFill>
                <a:latin typeface="Calibri"/>
                <a:ea typeface="Calibri"/>
                <a:cs typeface="Calibri"/>
                <a:sym typeface="Calibri"/>
              </a:rPr>
              <a:t>Democratic National Committee</a:t>
            </a:r>
            <a:endParaRPr sz="3600" b="1">
              <a:solidFill>
                <a:schemeClr val="accent2"/>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8"/>
          <p:cNvPicPr preferRelativeResize="0"/>
          <p:nvPr/>
        </p:nvPicPr>
        <p:blipFill rotWithShape="1">
          <a:blip r:embed="rId3">
            <a:alphaModFix/>
          </a:blip>
          <a:srcRect/>
          <a:stretch/>
        </p:blipFill>
        <p:spPr>
          <a:xfrm>
            <a:off x="1251284" y="1118026"/>
            <a:ext cx="7315200" cy="4396903"/>
          </a:xfrm>
          <a:prstGeom prst="rect">
            <a:avLst/>
          </a:prstGeom>
          <a:noFill/>
          <a:ln>
            <a:noFill/>
          </a:ln>
        </p:spPr>
      </p:pic>
      <p:sp>
        <p:nvSpPr>
          <p:cNvPr id="205" name="Google Shape;205;p38"/>
          <p:cNvSpPr txBox="1"/>
          <p:nvPr/>
        </p:nvSpPr>
        <p:spPr>
          <a:xfrm>
            <a:off x="8878925" y="1118028"/>
            <a:ext cx="2981400" cy="283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u="none" strike="noStrike" cap="none">
                <a:solidFill>
                  <a:srgbClr val="000000"/>
                </a:solidFill>
              </a:rPr>
              <a:t>Donor behavior groups</a:t>
            </a:r>
            <a:r>
              <a:rPr lang="en-US" sz="1800" b="0" i="0" u="none" strike="noStrike" cap="none">
                <a:solidFill>
                  <a:srgbClr val="000000"/>
                </a:solidFill>
                <a:latin typeface="Arial"/>
                <a:ea typeface="Arial"/>
                <a:cs typeface="Arial"/>
                <a:sym typeface="Arial"/>
              </a:rPr>
              <a:t>:</a:t>
            </a:r>
            <a:endParaRPr sz="18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285750" marR="0" lvl="0" indent="-3111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Multi-year &gt; donors who give consecutively 2+ years</a:t>
            </a:r>
            <a:endParaRPr sz="1800"/>
          </a:p>
          <a:p>
            <a:pPr marL="285750" marR="0" lvl="0" indent="-3111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Reactivation &gt; donors who skipped 1+ years, but came back</a:t>
            </a:r>
            <a:endParaRPr sz="1800"/>
          </a:p>
          <a:p>
            <a:pPr marL="285750" marR="0" lvl="0" indent="-3111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1</a:t>
            </a:r>
            <a:r>
              <a:rPr lang="en-US" sz="1800" b="0" i="0" u="none" strike="noStrike" cap="none" baseline="30000">
                <a:solidFill>
                  <a:srgbClr val="000000"/>
                </a:solidFill>
                <a:latin typeface="Arial"/>
                <a:ea typeface="Arial"/>
                <a:cs typeface="Arial"/>
                <a:sym typeface="Arial"/>
              </a:rPr>
              <a:t>st</a:t>
            </a:r>
            <a:r>
              <a:rPr lang="en-US" sz="1800" b="0" i="0" u="none" strike="noStrike" cap="none">
                <a:solidFill>
                  <a:srgbClr val="000000"/>
                </a:solidFill>
                <a:latin typeface="Arial"/>
                <a:ea typeface="Arial"/>
                <a:cs typeface="Arial"/>
                <a:sym typeface="Arial"/>
              </a:rPr>
              <a:t> Year &gt; donors who gave a gift the year after they joined</a:t>
            </a:r>
            <a:endParaRPr sz="1800"/>
          </a:p>
          <a:p>
            <a:pPr marL="285750" marR="0" lvl="0" indent="-3111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Overall &gt; all donors in the data set</a:t>
            </a:r>
            <a:endParaRPr sz="1800"/>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206" name="Google Shape;206;p38"/>
          <p:cNvSpPr txBox="1"/>
          <p:nvPr/>
        </p:nvSpPr>
        <p:spPr>
          <a:xfrm>
            <a:off x="409575" y="5514929"/>
            <a:ext cx="10020299"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For each donor group, those who receive emails from both digital and marketing depts have the best retention.</a:t>
            </a:r>
            <a:endParaRPr/>
          </a:p>
        </p:txBody>
      </p:sp>
      <p:sp>
        <p:nvSpPr>
          <p:cNvPr id="207" name="Google Shape;207;p38"/>
          <p:cNvSpPr txBox="1"/>
          <p:nvPr/>
        </p:nvSpPr>
        <p:spPr>
          <a:xfrm>
            <a:off x="1251284" y="365126"/>
            <a:ext cx="10102516" cy="86209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1">
                <a:solidFill>
                  <a:schemeClr val="dk1"/>
                </a:solidFill>
                <a:latin typeface="Calibri"/>
                <a:ea typeface="Calibri"/>
                <a:cs typeface="Calibri"/>
                <a:sym typeface="Calibri"/>
              </a:rPr>
              <a:t>Building the Case - </a:t>
            </a:r>
            <a:r>
              <a:rPr lang="en-US" sz="4400" b="1" i="0" u="none" strike="noStrike" cap="none">
                <a:solidFill>
                  <a:schemeClr val="dk1"/>
                </a:solidFill>
                <a:latin typeface="Calibri"/>
                <a:ea typeface="Calibri"/>
                <a:cs typeface="Calibri"/>
                <a:sym typeface="Calibri"/>
              </a:rPr>
              <a:t>Donor Retention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9"/>
          <p:cNvSpPr txBox="1"/>
          <p:nvPr/>
        </p:nvSpPr>
        <p:spPr>
          <a:xfrm>
            <a:off x="1310702" y="358025"/>
            <a:ext cx="9570600" cy="73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1">
                <a:latin typeface="Open Sans"/>
                <a:ea typeface="Open Sans"/>
                <a:cs typeface="Open Sans"/>
                <a:sym typeface="Open Sans"/>
              </a:rPr>
              <a:t>Building the Case - </a:t>
            </a:r>
            <a:r>
              <a:rPr lang="en-US" sz="2800" b="1" i="0" u="none" strike="noStrike" cap="none">
                <a:solidFill>
                  <a:srgbClr val="000000"/>
                </a:solidFill>
                <a:latin typeface="Open Sans"/>
                <a:ea typeface="Open Sans"/>
                <a:cs typeface="Open Sans"/>
                <a:sym typeface="Open Sans"/>
              </a:rPr>
              <a:t>Multichannel File Composition</a:t>
            </a:r>
            <a:endParaRPr/>
          </a:p>
        </p:txBody>
      </p:sp>
      <p:pic>
        <p:nvPicPr>
          <p:cNvPr id="213" name="Google Shape;213;p39"/>
          <p:cNvPicPr preferRelativeResize="0"/>
          <p:nvPr/>
        </p:nvPicPr>
        <p:blipFill rotWithShape="1">
          <a:blip r:embed="rId3">
            <a:alphaModFix/>
          </a:blip>
          <a:srcRect/>
          <a:stretch/>
        </p:blipFill>
        <p:spPr>
          <a:xfrm>
            <a:off x="1133700" y="1036053"/>
            <a:ext cx="7543800" cy="5031195"/>
          </a:xfrm>
          <a:prstGeom prst="rect">
            <a:avLst/>
          </a:prstGeom>
          <a:noFill/>
          <a:ln>
            <a:noFill/>
          </a:ln>
        </p:spPr>
      </p:pic>
      <p:sp>
        <p:nvSpPr>
          <p:cNvPr id="214" name="Google Shape;214;p39"/>
          <p:cNvSpPr/>
          <p:nvPr/>
        </p:nvSpPr>
        <p:spPr>
          <a:xfrm>
            <a:off x="9318700" y="2057400"/>
            <a:ext cx="2515500" cy="27432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342" y="0"/>
                </a:moveTo>
                <a:close/>
                <a:lnTo>
                  <a:pt x="-5342" y="120000"/>
                </a:lnTo>
              </a:path>
              <a:path w="120000" h="120000" fill="none" extrusionOk="0">
                <a:moveTo>
                  <a:pt x="-5342" y="61037"/>
                </a:moveTo>
                <a:lnTo>
                  <a:pt x="-5140" y="60695"/>
                </a:lnTo>
              </a:path>
            </a:pathLst>
          </a:cu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Arial"/>
                <a:ea typeface="Arial"/>
                <a:cs typeface="Arial"/>
                <a:sym typeface="Arial"/>
              </a:rPr>
              <a:t>In the past 36 months, 5 percent of the DNC donor file has given both direct mail and online gifts.</a:t>
            </a:r>
            <a:endParaRPr sz="1800"/>
          </a:p>
        </p:txBody>
      </p:sp>
      <p:sp>
        <p:nvSpPr>
          <p:cNvPr id="215" name="Google Shape;215;p39"/>
          <p:cNvSpPr/>
          <p:nvPr/>
        </p:nvSpPr>
        <p:spPr>
          <a:xfrm>
            <a:off x="4432600" y="2216300"/>
            <a:ext cx="571500" cy="181200"/>
          </a:xfrm>
          <a:prstGeom prst="rect">
            <a:avLst/>
          </a:prstGeom>
          <a:solidFill>
            <a:schemeClr val="lt1"/>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9"/>
          <p:cNvSpPr/>
          <p:nvPr/>
        </p:nvSpPr>
        <p:spPr>
          <a:xfrm>
            <a:off x="3763525" y="2899325"/>
            <a:ext cx="571500" cy="167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9"/>
          <p:cNvSpPr/>
          <p:nvPr/>
        </p:nvSpPr>
        <p:spPr>
          <a:xfrm>
            <a:off x="5129550" y="2885375"/>
            <a:ext cx="459900" cy="18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9"/>
          <p:cNvSpPr/>
          <p:nvPr/>
        </p:nvSpPr>
        <p:spPr>
          <a:xfrm>
            <a:off x="4488375" y="3219925"/>
            <a:ext cx="432000" cy="167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9"/>
          <p:cNvSpPr/>
          <p:nvPr/>
        </p:nvSpPr>
        <p:spPr>
          <a:xfrm>
            <a:off x="5547725" y="3972625"/>
            <a:ext cx="641100" cy="167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9"/>
          <p:cNvSpPr/>
          <p:nvPr/>
        </p:nvSpPr>
        <p:spPr>
          <a:xfrm>
            <a:off x="3359300" y="3972625"/>
            <a:ext cx="571500" cy="167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9"/>
          <p:cNvSpPr/>
          <p:nvPr/>
        </p:nvSpPr>
        <p:spPr>
          <a:xfrm>
            <a:off x="4460500" y="3944750"/>
            <a:ext cx="459900" cy="16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txBox="1"/>
          <p:nvPr/>
        </p:nvSpPr>
        <p:spPr>
          <a:xfrm>
            <a:off x="1385350" y="190775"/>
            <a:ext cx="9626100" cy="96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1">
                <a:latin typeface="Open Sans"/>
                <a:ea typeface="Open Sans"/>
                <a:cs typeface="Open Sans"/>
                <a:sym typeface="Open Sans"/>
              </a:rPr>
              <a:t>Building the Case - </a:t>
            </a:r>
            <a:r>
              <a:rPr lang="en-US" sz="2800" b="1" i="0" u="none" strike="noStrike" cap="none">
                <a:solidFill>
                  <a:srgbClr val="000000"/>
                </a:solidFill>
                <a:latin typeface="Open Sans"/>
                <a:ea typeface="Open Sans"/>
                <a:cs typeface="Open Sans"/>
                <a:sym typeface="Open Sans"/>
              </a:rPr>
              <a:t>Multichannel Giving Category</a:t>
            </a:r>
            <a:endParaRPr/>
          </a:p>
        </p:txBody>
      </p:sp>
      <p:sp>
        <p:nvSpPr>
          <p:cNvPr id="227" name="Google Shape;227;p40"/>
          <p:cNvSpPr/>
          <p:nvPr/>
        </p:nvSpPr>
        <p:spPr>
          <a:xfrm>
            <a:off x="10147600" y="2057400"/>
            <a:ext cx="2044500" cy="32091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342" y="0"/>
                </a:moveTo>
                <a:close/>
                <a:lnTo>
                  <a:pt x="-5342" y="120000"/>
                </a:lnTo>
              </a:path>
              <a:path w="120000" h="120000" fill="none" extrusionOk="0">
                <a:moveTo>
                  <a:pt x="-5342" y="61037"/>
                </a:moveTo>
                <a:lnTo>
                  <a:pt x="-6613" y="58585"/>
                </a:lnTo>
              </a:path>
            </a:pathLst>
          </a:cu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Arial"/>
                <a:ea typeface="Arial"/>
                <a:cs typeface="Arial"/>
                <a:sym typeface="Arial"/>
              </a:rPr>
              <a:t>We continue to see that multichannel DM-originated donors have the highest overall value.</a:t>
            </a:r>
            <a:endParaRPr sz="1800"/>
          </a:p>
        </p:txBody>
      </p:sp>
      <p:pic>
        <p:nvPicPr>
          <p:cNvPr id="228" name="Google Shape;228;p40"/>
          <p:cNvPicPr preferRelativeResize="0"/>
          <p:nvPr/>
        </p:nvPicPr>
        <p:blipFill>
          <a:blip r:embed="rId3">
            <a:alphaModFix/>
          </a:blip>
          <a:stretch>
            <a:fillRect/>
          </a:stretch>
        </p:blipFill>
        <p:spPr>
          <a:xfrm>
            <a:off x="152400" y="1323400"/>
            <a:ext cx="4676225" cy="4986202"/>
          </a:xfrm>
          <a:prstGeom prst="rect">
            <a:avLst/>
          </a:prstGeom>
          <a:noFill/>
          <a:ln>
            <a:noFill/>
          </a:ln>
        </p:spPr>
      </p:pic>
      <p:pic>
        <p:nvPicPr>
          <p:cNvPr id="229" name="Google Shape;229;p40"/>
          <p:cNvPicPr preferRelativeResize="0"/>
          <p:nvPr/>
        </p:nvPicPr>
        <p:blipFill>
          <a:blip r:embed="rId4">
            <a:alphaModFix/>
          </a:blip>
          <a:stretch>
            <a:fillRect/>
          </a:stretch>
        </p:blipFill>
        <p:spPr>
          <a:xfrm>
            <a:off x="4940125" y="1323400"/>
            <a:ext cx="4817025" cy="51819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1"/>
          <p:cNvSpPr txBox="1">
            <a:spLocks noGrp="1"/>
          </p:cNvSpPr>
          <p:nvPr>
            <p:ph type="title"/>
          </p:nvPr>
        </p:nvSpPr>
        <p:spPr>
          <a:xfrm>
            <a:off x="1085361" y="410843"/>
            <a:ext cx="10515600" cy="581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a:t>Creation of the Mobilization Department</a:t>
            </a:r>
            <a:endParaRPr sz="1200"/>
          </a:p>
        </p:txBody>
      </p:sp>
      <p:sp>
        <p:nvSpPr>
          <p:cNvPr id="235" name="Google Shape;235;p41"/>
          <p:cNvSpPr/>
          <p:nvPr/>
        </p:nvSpPr>
        <p:spPr>
          <a:xfrm>
            <a:off x="5070591" y="1934467"/>
            <a:ext cx="2050800" cy="590100"/>
          </a:xfrm>
          <a:prstGeom prst="roundRect">
            <a:avLst>
              <a:gd name="adj" fmla="val 50000"/>
            </a:avLst>
          </a:prstGeom>
          <a:solidFill>
            <a:srgbClr val="0944A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Mobilization</a:t>
            </a:r>
            <a:endParaRPr sz="1900">
              <a:solidFill>
                <a:srgbClr val="FFFFFF"/>
              </a:solidFill>
            </a:endParaRPr>
          </a:p>
        </p:txBody>
      </p:sp>
      <p:sp>
        <p:nvSpPr>
          <p:cNvPr id="236" name="Google Shape;236;p41"/>
          <p:cNvSpPr/>
          <p:nvPr/>
        </p:nvSpPr>
        <p:spPr>
          <a:xfrm>
            <a:off x="7460412" y="3133943"/>
            <a:ext cx="2050800" cy="590100"/>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Lorem Ipsum</a:t>
            </a:r>
            <a:endParaRPr sz="1900">
              <a:solidFill>
                <a:srgbClr val="FFFFFF"/>
              </a:solidFill>
            </a:endParaRPr>
          </a:p>
        </p:txBody>
      </p:sp>
      <p:sp>
        <p:nvSpPr>
          <p:cNvPr id="237" name="Google Shape;237;p41"/>
          <p:cNvSpPr/>
          <p:nvPr/>
        </p:nvSpPr>
        <p:spPr>
          <a:xfrm>
            <a:off x="2710196" y="3134068"/>
            <a:ext cx="2050800" cy="590100"/>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Lorem Ipsum</a:t>
            </a:r>
            <a:endParaRPr sz="1900">
              <a:solidFill>
                <a:srgbClr val="FFFFFF"/>
              </a:solidFill>
            </a:endParaRPr>
          </a:p>
        </p:txBody>
      </p:sp>
      <p:cxnSp>
        <p:nvCxnSpPr>
          <p:cNvPr id="238" name="Google Shape;238;p41"/>
          <p:cNvCxnSpPr>
            <a:stCxn id="235" idx="2"/>
            <a:endCxn id="236" idx="0"/>
          </p:cNvCxnSpPr>
          <p:nvPr/>
        </p:nvCxnSpPr>
        <p:spPr>
          <a:xfrm rot="-5400000" flipH="1">
            <a:off x="6986241" y="1634317"/>
            <a:ext cx="609300" cy="2389800"/>
          </a:xfrm>
          <a:prstGeom prst="bentConnector3">
            <a:avLst>
              <a:gd name="adj1" fmla="val 50006"/>
            </a:avLst>
          </a:prstGeom>
          <a:noFill/>
          <a:ln w="9525" cap="flat" cmpd="sng">
            <a:solidFill>
              <a:srgbClr val="C2C2C2"/>
            </a:solidFill>
            <a:prstDash val="solid"/>
            <a:round/>
            <a:headEnd type="none" w="sm" len="sm"/>
            <a:tailEnd type="none" w="sm" len="sm"/>
          </a:ln>
        </p:spPr>
      </p:cxnSp>
      <p:cxnSp>
        <p:nvCxnSpPr>
          <p:cNvPr id="239" name="Google Shape;239;p41"/>
          <p:cNvCxnSpPr>
            <a:stCxn id="237" idx="0"/>
            <a:endCxn id="235" idx="2"/>
          </p:cNvCxnSpPr>
          <p:nvPr/>
        </p:nvCxnSpPr>
        <p:spPr>
          <a:xfrm rot="-5400000">
            <a:off x="4610996" y="1649069"/>
            <a:ext cx="609600" cy="2360400"/>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240" name="Google Shape;240;p41"/>
          <p:cNvSpPr/>
          <p:nvPr/>
        </p:nvSpPr>
        <p:spPr>
          <a:xfrm>
            <a:off x="5070591" y="1934467"/>
            <a:ext cx="2050800" cy="590100"/>
          </a:xfrm>
          <a:prstGeom prst="roundRect">
            <a:avLst>
              <a:gd name="adj" fmla="val 50000"/>
            </a:avLst>
          </a:prstGeom>
          <a:solidFill>
            <a:srgbClr val="0944A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Mobilization</a:t>
            </a:r>
            <a:endParaRPr sz="1900">
              <a:solidFill>
                <a:srgbClr val="FFFFFF"/>
              </a:solidFill>
            </a:endParaRPr>
          </a:p>
        </p:txBody>
      </p:sp>
      <p:sp>
        <p:nvSpPr>
          <p:cNvPr id="241" name="Google Shape;241;p41"/>
          <p:cNvSpPr/>
          <p:nvPr/>
        </p:nvSpPr>
        <p:spPr>
          <a:xfrm>
            <a:off x="7430987" y="3134068"/>
            <a:ext cx="2050800" cy="590100"/>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Digital </a:t>
            </a:r>
            <a:endParaRPr sz="1900">
              <a:solidFill>
                <a:srgbClr val="FFFFFF"/>
              </a:solidFill>
            </a:endParaRPr>
          </a:p>
        </p:txBody>
      </p:sp>
      <p:sp>
        <p:nvSpPr>
          <p:cNvPr id="242" name="Google Shape;242;p41"/>
          <p:cNvSpPr/>
          <p:nvPr/>
        </p:nvSpPr>
        <p:spPr>
          <a:xfrm>
            <a:off x="2710196" y="3134068"/>
            <a:ext cx="2050800" cy="590100"/>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Direct Marketing</a:t>
            </a:r>
            <a:endParaRPr sz="1900">
              <a:solidFill>
                <a:srgbClr val="FFFFFF"/>
              </a:solidFill>
            </a:endParaRPr>
          </a:p>
        </p:txBody>
      </p:sp>
      <p:sp>
        <p:nvSpPr>
          <p:cNvPr id="243" name="Google Shape;243;p41"/>
          <p:cNvSpPr/>
          <p:nvPr/>
        </p:nvSpPr>
        <p:spPr>
          <a:xfrm>
            <a:off x="2944999" y="4423675"/>
            <a:ext cx="1736700" cy="441300"/>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Telemarketing</a:t>
            </a:r>
            <a:endParaRPr sz="1900">
              <a:solidFill>
                <a:srgbClr val="FFFFFF"/>
              </a:solidFill>
            </a:endParaRPr>
          </a:p>
        </p:txBody>
      </p:sp>
      <p:sp>
        <p:nvSpPr>
          <p:cNvPr id="244" name="Google Shape;244;p41"/>
          <p:cNvSpPr/>
          <p:nvPr/>
        </p:nvSpPr>
        <p:spPr>
          <a:xfrm>
            <a:off x="4914350" y="4423575"/>
            <a:ext cx="1116000" cy="441300"/>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Mail </a:t>
            </a:r>
            <a:endParaRPr sz="1900">
              <a:solidFill>
                <a:srgbClr val="FFFFFF"/>
              </a:solidFill>
            </a:endParaRPr>
          </a:p>
        </p:txBody>
      </p:sp>
      <p:sp>
        <p:nvSpPr>
          <p:cNvPr id="245" name="Google Shape;245;p41"/>
          <p:cNvSpPr/>
          <p:nvPr/>
        </p:nvSpPr>
        <p:spPr>
          <a:xfrm>
            <a:off x="6761400" y="4423575"/>
            <a:ext cx="1569000" cy="441300"/>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Email</a:t>
            </a:r>
            <a:endParaRPr sz="1900">
              <a:solidFill>
                <a:srgbClr val="FFFFFF"/>
              </a:solidFill>
            </a:endParaRPr>
          </a:p>
        </p:txBody>
      </p:sp>
      <p:sp>
        <p:nvSpPr>
          <p:cNvPr id="246" name="Google Shape;246;p41"/>
          <p:cNvSpPr/>
          <p:nvPr/>
        </p:nvSpPr>
        <p:spPr>
          <a:xfrm>
            <a:off x="8528575" y="4423900"/>
            <a:ext cx="1569000" cy="441300"/>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SMS</a:t>
            </a:r>
            <a:endParaRPr sz="1900">
              <a:solidFill>
                <a:srgbClr val="FFFFFF"/>
              </a:solidFill>
            </a:endParaRPr>
          </a:p>
        </p:txBody>
      </p:sp>
      <p:cxnSp>
        <p:nvCxnSpPr>
          <p:cNvPr id="247" name="Google Shape;247;p41"/>
          <p:cNvCxnSpPr>
            <a:stCxn id="240" idx="2"/>
            <a:endCxn id="241" idx="0"/>
          </p:cNvCxnSpPr>
          <p:nvPr/>
        </p:nvCxnSpPr>
        <p:spPr>
          <a:xfrm rot="-5400000" flipH="1">
            <a:off x="6971391" y="1649167"/>
            <a:ext cx="609600" cy="23604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248" name="Google Shape;248;p41"/>
          <p:cNvCxnSpPr>
            <a:stCxn id="242" idx="0"/>
            <a:endCxn id="240" idx="2"/>
          </p:cNvCxnSpPr>
          <p:nvPr/>
        </p:nvCxnSpPr>
        <p:spPr>
          <a:xfrm rot="-5400000">
            <a:off x="4610996" y="1649069"/>
            <a:ext cx="609600" cy="23604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249" name="Google Shape;249;p41"/>
          <p:cNvCxnSpPr>
            <a:stCxn id="242" idx="2"/>
            <a:endCxn id="244" idx="0"/>
          </p:cNvCxnSpPr>
          <p:nvPr/>
        </p:nvCxnSpPr>
        <p:spPr>
          <a:xfrm rot="-5400000" flipH="1">
            <a:off x="4254296" y="3205468"/>
            <a:ext cx="699300" cy="1736700"/>
          </a:xfrm>
          <a:prstGeom prst="bentConnector3">
            <a:avLst>
              <a:gd name="adj1" fmla="val 50008"/>
            </a:avLst>
          </a:prstGeom>
          <a:noFill/>
          <a:ln w="9525" cap="flat" cmpd="sng">
            <a:solidFill>
              <a:srgbClr val="C2C2C2"/>
            </a:solidFill>
            <a:prstDash val="solid"/>
            <a:round/>
            <a:headEnd type="none" w="sm" len="sm"/>
            <a:tailEnd type="none" w="sm" len="sm"/>
          </a:ln>
        </p:spPr>
      </p:cxnSp>
      <p:cxnSp>
        <p:nvCxnSpPr>
          <p:cNvPr id="250" name="Google Shape;250;p41"/>
          <p:cNvCxnSpPr>
            <a:stCxn id="243" idx="0"/>
            <a:endCxn id="242" idx="2"/>
          </p:cNvCxnSpPr>
          <p:nvPr/>
        </p:nvCxnSpPr>
        <p:spPr>
          <a:xfrm rot="5400000" flipH="1">
            <a:off x="3424699" y="4035025"/>
            <a:ext cx="699600" cy="77700"/>
          </a:xfrm>
          <a:prstGeom prst="bentConnector3">
            <a:avLst>
              <a:gd name="adj1" fmla="val 49993"/>
            </a:avLst>
          </a:prstGeom>
          <a:noFill/>
          <a:ln w="9525" cap="flat" cmpd="sng">
            <a:solidFill>
              <a:srgbClr val="C2C2C2"/>
            </a:solidFill>
            <a:prstDash val="solid"/>
            <a:round/>
            <a:headEnd type="none" w="sm" len="sm"/>
            <a:tailEnd type="none" w="sm" len="sm"/>
          </a:ln>
        </p:spPr>
      </p:cxnSp>
      <p:cxnSp>
        <p:nvCxnSpPr>
          <p:cNvPr id="251" name="Google Shape;251;p41"/>
          <p:cNvCxnSpPr>
            <a:stCxn id="241" idx="2"/>
            <a:endCxn id="246" idx="0"/>
          </p:cNvCxnSpPr>
          <p:nvPr/>
        </p:nvCxnSpPr>
        <p:spPr>
          <a:xfrm rot="-5400000" flipH="1">
            <a:off x="8534987" y="3645568"/>
            <a:ext cx="699600" cy="856800"/>
          </a:xfrm>
          <a:prstGeom prst="bentConnector3">
            <a:avLst>
              <a:gd name="adj1" fmla="val 50009"/>
            </a:avLst>
          </a:prstGeom>
          <a:noFill/>
          <a:ln w="9525" cap="flat" cmpd="sng">
            <a:solidFill>
              <a:srgbClr val="C2C2C2"/>
            </a:solidFill>
            <a:prstDash val="solid"/>
            <a:round/>
            <a:headEnd type="none" w="sm" len="sm"/>
            <a:tailEnd type="none" w="sm" len="sm"/>
          </a:ln>
        </p:spPr>
      </p:cxnSp>
      <p:cxnSp>
        <p:nvCxnSpPr>
          <p:cNvPr id="252" name="Google Shape;252;p41"/>
          <p:cNvCxnSpPr>
            <a:stCxn id="245" idx="0"/>
            <a:endCxn id="241" idx="2"/>
          </p:cNvCxnSpPr>
          <p:nvPr/>
        </p:nvCxnSpPr>
        <p:spPr>
          <a:xfrm rot="-5400000">
            <a:off x="7651500" y="3618675"/>
            <a:ext cx="699300" cy="910500"/>
          </a:xfrm>
          <a:prstGeom prst="bentConnector3">
            <a:avLst>
              <a:gd name="adj1" fmla="val 50008"/>
            </a:avLst>
          </a:prstGeom>
          <a:noFill/>
          <a:ln w="9525" cap="flat" cmpd="sng">
            <a:solidFill>
              <a:srgbClr val="C2C2C2"/>
            </a:solidFill>
            <a:prstDash val="solid"/>
            <a:round/>
            <a:headEnd type="none" w="sm" len="sm"/>
            <a:tailEnd type="none" w="sm" len="sm"/>
          </a:ln>
        </p:spPr>
      </p:cxnSp>
      <p:sp>
        <p:nvSpPr>
          <p:cNvPr id="253" name="Google Shape;253;p41"/>
          <p:cNvSpPr/>
          <p:nvPr/>
        </p:nvSpPr>
        <p:spPr>
          <a:xfrm>
            <a:off x="10498150" y="4423900"/>
            <a:ext cx="1422000" cy="441300"/>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Online Ads</a:t>
            </a:r>
            <a:endParaRPr sz="1900">
              <a:solidFill>
                <a:srgbClr val="FFFFFF"/>
              </a:solidFill>
            </a:endParaRPr>
          </a:p>
        </p:txBody>
      </p:sp>
      <p:cxnSp>
        <p:nvCxnSpPr>
          <p:cNvPr id="254" name="Google Shape;254;p41"/>
          <p:cNvCxnSpPr>
            <a:stCxn id="241" idx="2"/>
            <a:endCxn id="253" idx="0"/>
          </p:cNvCxnSpPr>
          <p:nvPr/>
        </p:nvCxnSpPr>
        <p:spPr>
          <a:xfrm rot="-5400000" flipH="1">
            <a:off x="9482987" y="2697568"/>
            <a:ext cx="699600" cy="2752800"/>
          </a:xfrm>
          <a:prstGeom prst="bentConnector3">
            <a:avLst>
              <a:gd name="adj1" fmla="val 50009"/>
            </a:avLst>
          </a:prstGeom>
          <a:noFill/>
          <a:ln w="9525" cap="flat" cmpd="sng">
            <a:solidFill>
              <a:srgbClr val="C2C2C2"/>
            </a:solidFill>
            <a:prstDash val="solid"/>
            <a:round/>
            <a:headEnd type="none" w="sm" len="sm"/>
            <a:tailEnd type="none" w="sm" len="sm"/>
          </a:ln>
        </p:spPr>
      </p:cxnSp>
      <p:sp>
        <p:nvSpPr>
          <p:cNvPr id="255" name="Google Shape;255;p41"/>
          <p:cNvSpPr/>
          <p:nvPr/>
        </p:nvSpPr>
        <p:spPr>
          <a:xfrm>
            <a:off x="1022975" y="4423575"/>
            <a:ext cx="1736700" cy="441300"/>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Membership</a:t>
            </a:r>
            <a:endParaRPr sz="1300">
              <a:solidFill>
                <a:srgbClr val="FFFFFF"/>
              </a:solidFill>
              <a:latin typeface="Roboto"/>
              <a:ea typeface="Roboto"/>
              <a:cs typeface="Roboto"/>
              <a:sym typeface="Roboto"/>
            </a:endParaRPr>
          </a:p>
        </p:txBody>
      </p:sp>
      <p:cxnSp>
        <p:nvCxnSpPr>
          <p:cNvPr id="256" name="Google Shape;256;p41"/>
          <p:cNvCxnSpPr>
            <a:stCxn id="242" idx="2"/>
            <a:endCxn id="255" idx="0"/>
          </p:cNvCxnSpPr>
          <p:nvPr/>
        </p:nvCxnSpPr>
        <p:spPr>
          <a:xfrm rot="5400000">
            <a:off x="2463746" y="3151618"/>
            <a:ext cx="699300" cy="1844400"/>
          </a:xfrm>
          <a:prstGeom prst="bentConnector3">
            <a:avLst>
              <a:gd name="adj1" fmla="val 50008"/>
            </a:avLst>
          </a:prstGeom>
          <a:noFill/>
          <a:ln w="9525" cap="flat" cmpd="sng">
            <a:solidFill>
              <a:srgbClr val="C2C2C2"/>
            </a:solidFill>
            <a:prstDash val="solid"/>
            <a:round/>
            <a:headEnd type="none" w="sm" len="sm"/>
            <a:tailEnd type="none" w="sm" len="sm"/>
          </a:ln>
        </p:spPr>
      </p:cxnSp>
      <p:sp>
        <p:nvSpPr>
          <p:cNvPr id="257" name="Google Shape;257;p41"/>
          <p:cNvSpPr/>
          <p:nvPr/>
        </p:nvSpPr>
        <p:spPr>
          <a:xfrm>
            <a:off x="9962112" y="991919"/>
            <a:ext cx="2050800" cy="590100"/>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Analytics </a:t>
            </a:r>
            <a:endParaRPr sz="1300">
              <a:solidFill>
                <a:srgbClr val="FFFFFF"/>
              </a:solidFill>
              <a:latin typeface="Roboto"/>
              <a:ea typeface="Roboto"/>
              <a:cs typeface="Roboto"/>
              <a:sym typeface="Roboto"/>
            </a:endParaRPr>
          </a:p>
        </p:txBody>
      </p:sp>
      <p:sp>
        <p:nvSpPr>
          <p:cNvPr id="258" name="Google Shape;258;p41"/>
          <p:cNvSpPr/>
          <p:nvPr/>
        </p:nvSpPr>
        <p:spPr>
          <a:xfrm>
            <a:off x="9962112" y="1650019"/>
            <a:ext cx="2050800" cy="590100"/>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Video/Design</a:t>
            </a:r>
            <a:endParaRPr sz="1300">
              <a:solidFill>
                <a:srgbClr val="FFFFFF"/>
              </a:solidFill>
              <a:latin typeface="Roboto"/>
              <a:ea typeface="Roboto"/>
              <a:cs typeface="Roboto"/>
              <a:sym typeface="Roboto"/>
            </a:endParaRPr>
          </a:p>
        </p:txBody>
      </p:sp>
      <p:sp>
        <p:nvSpPr>
          <p:cNvPr id="259" name="Google Shape;259;p41"/>
          <p:cNvSpPr/>
          <p:nvPr/>
        </p:nvSpPr>
        <p:spPr>
          <a:xfrm>
            <a:off x="9962112" y="2308131"/>
            <a:ext cx="2050800" cy="590100"/>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Social Media </a:t>
            </a:r>
            <a:endParaRPr sz="1300">
              <a:solidFill>
                <a:srgbClr val="FFFFFF"/>
              </a:solidFill>
              <a:latin typeface="Roboto"/>
              <a:ea typeface="Roboto"/>
              <a:cs typeface="Roboto"/>
              <a:sym typeface="Roboto"/>
            </a:endParaRPr>
          </a:p>
        </p:txBody>
      </p:sp>
      <p:sp>
        <p:nvSpPr>
          <p:cNvPr id="260" name="Google Shape;260;p41"/>
          <p:cNvSpPr/>
          <p:nvPr/>
        </p:nvSpPr>
        <p:spPr>
          <a:xfrm>
            <a:off x="9962112" y="2966219"/>
            <a:ext cx="2050800" cy="590100"/>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Digital Organizing</a:t>
            </a:r>
            <a:endParaRPr sz="1300">
              <a:solidFill>
                <a:srgbClr val="FFFFFF"/>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2"/>
          <p:cNvSpPr txBox="1">
            <a:spLocks noGrp="1"/>
          </p:cNvSpPr>
          <p:nvPr>
            <p:ph type="body" idx="1"/>
          </p:nvPr>
        </p:nvSpPr>
        <p:spPr>
          <a:xfrm>
            <a:off x="685800" y="1327870"/>
            <a:ext cx="10915200" cy="1105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2800"/>
              <a:buChar char="•"/>
            </a:pPr>
            <a:r>
              <a:rPr lang="en-US"/>
              <a:t>By running an integrated online and direct marketing fundraising program, we are able to more easily apply high-performing creative cross channel.</a:t>
            </a:r>
            <a:endParaRPr/>
          </a:p>
          <a:p>
            <a:pPr marL="685800" lvl="1" indent="-320675" algn="l" rtl="0">
              <a:lnSpc>
                <a:spcPct val="90000"/>
              </a:lnSpc>
              <a:spcBef>
                <a:spcPts val="0"/>
              </a:spcBef>
              <a:spcAft>
                <a:spcPts val="0"/>
              </a:spcAft>
              <a:buSzPts val="2800"/>
              <a:buChar char="o"/>
            </a:pPr>
            <a:r>
              <a:rPr lang="en-US"/>
              <a:t>For example, we’ve seen success adapting graphics and copy from our best performing direct mail pieces for email. </a:t>
            </a:r>
            <a:endParaRPr/>
          </a:p>
          <a:p>
            <a:pPr marL="685800" lvl="1" indent="-320675" algn="l" rtl="0">
              <a:lnSpc>
                <a:spcPct val="90000"/>
              </a:lnSpc>
              <a:spcBef>
                <a:spcPts val="0"/>
              </a:spcBef>
              <a:spcAft>
                <a:spcPts val="0"/>
              </a:spcAft>
              <a:buSzPts val="2800"/>
              <a:buChar char="o"/>
            </a:pPr>
            <a:r>
              <a:rPr lang="en-US"/>
              <a:t>We’ve also been able to run short-term tests through our direct mail chase messages we would not otherwise be able to run.</a:t>
            </a:r>
            <a:endParaRPr/>
          </a:p>
          <a:p>
            <a:pPr marL="228600" lvl="0" indent="-228600" algn="l" rtl="0">
              <a:lnSpc>
                <a:spcPct val="90000"/>
              </a:lnSpc>
              <a:spcBef>
                <a:spcPts val="0"/>
              </a:spcBef>
              <a:spcAft>
                <a:spcPts val="0"/>
              </a:spcAft>
              <a:buSzPts val="2800"/>
              <a:buChar char="•"/>
            </a:pPr>
            <a:r>
              <a:rPr lang="en-US"/>
              <a:t>Integrating these channels allows for the more unpredictable, longer-term testing and return of direct mail program to be supplemented by the more immediate online fundraising.</a:t>
            </a:r>
            <a:endParaRPr/>
          </a:p>
          <a:p>
            <a:pPr marL="228600" lvl="0" indent="-228600" algn="l" rtl="0">
              <a:lnSpc>
                <a:spcPct val="90000"/>
              </a:lnSpc>
              <a:spcBef>
                <a:spcPts val="0"/>
              </a:spcBef>
              <a:spcAft>
                <a:spcPts val="0"/>
              </a:spcAft>
              <a:buSzPts val="2800"/>
              <a:buChar char="•"/>
            </a:pPr>
            <a:r>
              <a:rPr lang="en-US"/>
              <a:t>The best benefit to our grassroots fundraising program, has probably been that we are able to get a better idea of what our multichannel donors are interested in, responsive to, and want more of.</a:t>
            </a:r>
            <a:endParaRPr/>
          </a:p>
          <a:p>
            <a:pPr marL="228600" lvl="0" indent="0" algn="l" rtl="0">
              <a:lnSpc>
                <a:spcPct val="90000"/>
              </a:lnSpc>
              <a:spcBef>
                <a:spcPts val="0"/>
              </a:spcBef>
              <a:spcAft>
                <a:spcPts val="0"/>
              </a:spcAft>
              <a:buNone/>
            </a:pPr>
            <a:br>
              <a:rPr lang="en-US"/>
            </a:br>
            <a:endParaRPr/>
          </a:p>
        </p:txBody>
      </p:sp>
      <p:sp>
        <p:nvSpPr>
          <p:cNvPr id="266" name="Google Shape;266;p42"/>
          <p:cNvSpPr txBox="1">
            <a:spLocks noGrp="1"/>
          </p:cNvSpPr>
          <p:nvPr>
            <p:ph type="title"/>
          </p:nvPr>
        </p:nvSpPr>
        <p:spPr>
          <a:xfrm>
            <a:off x="1085361" y="410843"/>
            <a:ext cx="10515600" cy="581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a:t>Integrated Emails </a:t>
            </a:r>
            <a:br>
              <a:rPr lang="en-US" sz="1200"/>
            </a:br>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3"/>
          <p:cNvSpPr txBox="1">
            <a:spLocks noGrp="1"/>
          </p:cNvSpPr>
          <p:nvPr>
            <p:ph type="body" idx="1"/>
          </p:nvPr>
        </p:nvSpPr>
        <p:spPr>
          <a:xfrm>
            <a:off x="685801" y="1327868"/>
            <a:ext cx="10915200" cy="484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73" name="Google Shape;273;p43"/>
          <p:cNvSpPr txBox="1">
            <a:spLocks noGrp="1"/>
          </p:cNvSpPr>
          <p:nvPr>
            <p:ph type="title"/>
          </p:nvPr>
        </p:nvSpPr>
        <p:spPr>
          <a:xfrm>
            <a:off x="1085361" y="410843"/>
            <a:ext cx="10515600" cy="58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Integrated Emails</a:t>
            </a:r>
            <a:endParaRPr/>
          </a:p>
        </p:txBody>
      </p:sp>
      <p:pic>
        <p:nvPicPr>
          <p:cNvPr id="274" name="Google Shape;274;p43"/>
          <p:cNvPicPr preferRelativeResize="0"/>
          <p:nvPr/>
        </p:nvPicPr>
        <p:blipFill>
          <a:blip r:embed="rId3">
            <a:alphaModFix/>
          </a:blip>
          <a:stretch>
            <a:fillRect/>
          </a:stretch>
        </p:blipFill>
        <p:spPr>
          <a:xfrm>
            <a:off x="7562975" y="142850"/>
            <a:ext cx="4486151" cy="5064724"/>
          </a:xfrm>
          <a:prstGeom prst="rect">
            <a:avLst/>
          </a:prstGeom>
          <a:noFill/>
          <a:ln>
            <a:noFill/>
          </a:ln>
        </p:spPr>
      </p:pic>
      <p:pic>
        <p:nvPicPr>
          <p:cNvPr id="275" name="Google Shape;275;p43"/>
          <p:cNvPicPr preferRelativeResize="0"/>
          <p:nvPr/>
        </p:nvPicPr>
        <p:blipFill>
          <a:blip r:embed="rId4">
            <a:alphaModFix/>
          </a:blip>
          <a:stretch>
            <a:fillRect/>
          </a:stretch>
        </p:blipFill>
        <p:spPr>
          <a:xfrm>
            <a:off x="0" y="898050"/>
            <a:ext cx="5357375" cy="6016050"/>
          </a:xfrm>
          <a:prstGeom prst="rect">
            <a:avLst/>
          </a:prstGeom>
          <a:noFill/>
          <a:ln>
            <a:noFill/>
          </a:ln>
        </p:spPr>
      </p:pic>
      <p:pic>
        <p:nvPicPr>
          <p:cNvPr id="276" name="Google Shape;276;p43"/>
          <p:cNvPicPr preferRelativeResize="0"/>
          <p:nvPr/>
        </p:nvPicPr>
        <p:blipFill>
          <a:blip r:embed="rId5">
            <a:alphaModFix/>
          </a:blip>
          <a:stretch>
            <a:fillRect/>
          </a:stretch>
        </p:blipFill>
        <p:spPr>
          <a:xfrm>
            <a:off x="8176150" y="4469923"/>
            <a:ext cx="3872975" cy="3832475"/>
          </a:xfrm>
          <a:prstGeom prst="rect">
            <a:avLst/>
          </a:prstGeom>
          <a:noFill/>
          <a:ln>
            <a:noFill/>
          </a:ln>
        </p:spPr>
      </p:pic>
      <p:pic>
        <p:nvPicPr>
          <p:cNvPr id="277" name="Google Shape;277;p43"/>
          <p:cNvPicPr preferRelativeResize="0"/>
          <p:nvPr/>
        </p:nvPicPr>
        <p:blipFill>
          <a:blip r:embed="rId6">
            <a:alphaModFix/>
          </a:blip>
          <a:stretch>
            <a:fillRect/>
          </a:stretch>
        </p:blipFill>
        <p:spPr>
          <a:xfrm>
            <a:off x="3878925" y="1979175"/>
            <a:ext cx="4663150" cy="3667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4"/>
          <p:cNvSpPr txBox="1">
            <a:spLocks noGrp="1"/>
          </p:cNvSpPr>
          <p:nvPr>
            <p:ph type="body" idx="1"/>
          </p:nvPr>
        </p:nvSpPr>
        <p:spPr>
          <a:xfrm>
            <a:off x="685801" y="1327868"/>
            <a:ext cx="10915200" cy="4849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Direct Mail and Digital Advertising channels are integrated into a multi-channel ecosystem</a:t>
            </a:r>
            <a:endParaRPr/>
          </a:p>
          <a:p>
            <a:pPr marL="914400" lvl="1" indent="-406400" algn="l" rtl="0">
              <a:spcBef>
                <a:spcPts val="0"/>
              </a:spcBef>
              <a:spcAft>
                <a:spcPts val="0"/>
              </a:spcAft>
              <a:buSzPts val="2800"/>
              <a:buChar char="o"/>
            </a:pPr>
            <a:r>
              <a:rPr lang="en-US" sz="2800"/>
              <a:t>These will not only share similar messaging and design, but they’ll also work together to ensure that no donations fall through the cracks</a:t>
            </a:r>
            <a:endParaRPr sz="2800"/>
          </a:p>
          <a:p>
            <a:pPr marL="457200" lvl="0" indent="-342900" algn="l" rtl="0">
              <a:spcBef>
                <a:spcPts val="0"/>
              </a:spcBef>
              <a:spcAft>
                <a:spcPts val="0"/>
              </a:spcAft>
              <a:buSzPts val="1800"/>
              <a:buChar char="•"/>
            </a:pPr>
            <a:r>
              <a:rPr lang="en-US"/>
              <a:t>We upload our DM lists to digital ads platforms to target those offline users with digital ads, and in the case of search, we can create RLSA lists, bid on donation-centered keywords, as well as the URL’s shared on the mail piece, to capture the mail recipient’s intention to either donate online or through the mail piece</a:t>
            </a:r>
            <a:endParaRPr/>
          </a:p>
          <a:p>
            <a:pPr marL="0" lvl="0" indent="0" algn="l" rtl="0">
              <a:spcBef>
                <a:spcPts val="1000"/>
              </a:spcBef>
              <a:spcAft>
                <a:spcPts val="0"/>
              </a:spcAft>
              <a:buNone/>
            </a:pPr>
            <a:endParaRPr/>
          </a:p>
        </p:txBody>
      </p:sp>
      <p:sp>
        <p:nvSpPr>
          <p:cNvPr id="284" name="Google Shape;284;p44"/>
          <p:cNvSpPr txBox="1">
            <a:spLocks noGrp="1"/>
          </p:cNvSpPr>
          <p:nvPr>
            <p:ph type="title"/>
          </p:nvPr>
        </p:nvSpPr>
        <p:spPr>
          <a:xfrm>
            <a:off x="1085361" y="410843"/>
            <a:ext cx="10515600" cy="58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Integrated Ads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5"/>
          <p:cNvSpPr txBox="1">
            <a:spLocks noGrp="1"/>
          </p:cNvSpPr>
          <p:nvPr>
            <p:ph type="body" idx="1"/>
          </p:nvPr>
        </p:nvSpPr>
        <p:spPr>
          <a:xfrm>
            <a:off x="685801" y="1327868"/>
            <a:ext cx="10915200" cy="48492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3600"/>
              <a:buChar char="•"/>
            </a:pPr>
            <a:r>
              <a:rPr lang="en-US" sz="3600"/>
              <a:t>Telemarketing </a:t>
            </a:r>
            <a:endParaRPr sz="3600"/>
          </a:p>
          <a:p>
            <a:pPr marL="457200" lvl="0" indent="-457200" algn="l" rtl="0">
              <a:lnSpc>
                <a:spcPct val="90000"/>
              </a:lnSpc>
              <a:spcBef>
                <a:spcPts val="0"/>
              </a:spcBef>
              <a:spcAft>
                <a:spcPts val="0"/>
              </a:spcAft>
              <a:buSzPts val="3600"/>
              <a:buChar char="•"/>
            </a:pPr>
            <a:r>
              <a:rPr lang="en-US" sz="3600"/>
              <a:t>Email</a:t>
            </a:r>
            <a:endParaRPr sz="3600"/>
          </a:p>
          <a:p>
            <a:pPr marL="457200" lvl="0" indent="-457200" algn="l" rtl="0">
              <a:lnSpc>
                <a:spcPct val="90000"/>
              </a:lnSpc>
              <a:spcBef>
                <a:spcPts val="0"/>
              </a:spcBef>
              <a:spcAft>
                <a:spcPts val="0"/>
              </a:spcAft>
              <a:buSzPts val="3600"/>
              <a:buChar char="•"/>
            </a:pPr>
            <a:r>
              <a:rPr lang="en-US" sz="3600"/>
              <a:t>Website front page </a:t>
            </a:r>
            <a:endParaRPr sz="3600"/>
          </a:p>
          <a:p>
            <a:pPr marL="457200" lvl="0" indent="-457200" algn="l" rtl="0">
              <a:lnSpc>
                <a:spcPct val="90000"/>
              </a:lnSpc>
              <a:spcBef>
                <a:spcPts val="0"/>
              </a:spcBef>
              <a:spcAft>
                <a:spcPts val="0"/>
              </a:spcAft>
              <a:buSzPts val="3600"/>
              <a:buChar char="•"/>
            </a:pPr>
            <a:r>
              <a:rPr lang="en-US" sz="3600"/>
              <a:t>Online ads</a:t>
            </a:r>
            <a:endParaRPr sz="3600"/>
          </a:p>
          <a:p>
            <a:pPr marL="457200" lvl="0" indent="-457200" algn="l" rtl="0">
              <a:lnSpc>
                <a:spcPct val="90000"/>
              </a:lnSpc>
              <a:spcBef>
                <a:spcPts val="0"/>
              </a:spcBef>
              <a:spcAft>
                <a:spcPts val="0"/>
              </a:spcAft>
              <a:buSzPts val="3600"/>
              <a:buChar char="•"/>
            </a:pPr>
            <a:r>
              <a:rPr lang="en-US" sz="3600"/>
              <a:t>Social promotion</a:t>
            </a:r>
            <a:endParaRPr sz="3600"/>
          </a:p>
          <a:p>
            <a:pPr marL="457200" lvl="0" indent="-457200" algn="l" rtl="0">
              <a:lnSpc>
                <a:spcPct val="90000"/>
              </a:lnSpc>
              <a:spcBef>
                <a:spcPts val="0"/>
              </a:spcBef>
              <a:spcAft>
                <a:spcPts val="0"/>
              </a:spcAft>
              <a:buSzPts val="3600"/>
              <a:buChar char="•"/>
            </a:pPr>
            <a:r>
              <a:rPr lang="en-US" sz="3600"/>
              <a:t>Peer to Peer texting</a:t>
            </a:r>
            <a:endParaRPr sz="3600"/>
          </a:p>
          <a:p>
            <a:pPr marL="457200" lvl="0" indent="0" algn="l" rtl="0">
              <a:lnSpc>
                <a:spcPct val="90000"/>
              </a:lnSpc>
              <a:spcBef>
                <a:spcPts val="0"/>
              </a:spcBef>
              <a:spcAft>
                <a:spcPts val="0"/>
              </a:spcAft>
              <a:buNone/>
            </a:pPr>
            <a:endParaRPr sz="3600"/>
          </a:p>
          <a:p>
            <a:pPr marL="457200" lvl="0" indent="-457200" algn="l" rtl="0">
              <a:lnSpc>
                <a:spcPct val="90000"/>
              </a:lnSpc>
              <a:spcBef>
                <a:spcPts val="0"/>
              </a:spcBef>
              <a:spcAft>
                <a:spcPts val="0"/>
              </a:spcAft>
              <a:buSzPts val="3600"/>
              <a:buChar char="•"/>
            </a:pPr>
            <a:r>
              <a:rPr lang="en-US" sz="3600"/>
              <a:t>Lapsed Sustainer Strategy</a:t>
            </a:r>
            <a:endParaRPr sz="3600"/>
          </a:p>
          <a:p>
            <a:pPr marL="457200" lvl="0" indent="-457200" algn="l" rtl="0">
              <a:lnSpc>
                <a:spcPct val="90000"/>
              </a:lnSpc>
              <a:spcBef>
                <a:spcPts val="0"/>
              </a:spcBef>
              <a:spcAft>
                <a:spcPts val="0"/>
              </a:spcAft>
              <a:buSzPts val="3600"/>
              <a:buChar char="•"/>
            </a:pPr>
            <a:r>
              <a:rPr lang="en-US" sz="3600"/>
              <a:t>No direct mail touchpoint </a:t>
            </a:r>
            <a:br>
              <a:rPr lang="en-US"/>
            </a:br>
            <a:br>
              <a:rPr lang="en-US"/>
            </a:br>
            <a:br>
              <a:rPr lang="en-US"/>
            </a:br>
            <a:endParaRPr/>
          </a:p>
        </p:txBody>
      </p:sp>
      <p:sp>
        <p:nvSpPr>
          <p:cNvPr id="290" name="Google Shape;290;p45"/>
          <p:cNvSpPr txBox="1">
            <a:spLocks noGrp="1"/>
          </p:cNvSpPr>
          <p:nvPr>
            <p:ph type="title"/>
          </p:nvPr>
        </p:nvSpPr>
        <p:spPr>
          <a:xfrm>
            <a:off x="1085361" y="410843"/>
            <a:ext cx="10515600" cy="581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a:t>March Sustainer Campaign</a:t>
            </a: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p28"/>
          <p:cNvSpPr txBox="1">
            <a:spLocks noGrp="1"/>
          </p:cNvSpPr>
          <p:nvPr>
            <p:ph type="title"/>
          </p:nvPr>
        </p:nvSpPr>
        <p:spPr>
          <a:xfrm>
            <a:off x="1311442" y="365126"/>
            <a:ext cx="10042358" cy="10786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solidFill>
                  <a:schemeClr val="dk1"/>
                </a:solidFill>
                <a:latin typeface="Calibri"/>
                <a:ea typeface="Calibri"/>
                <a:cs typeface="Calibri"/>
                <a:sym typeface="Calibri"/>
              </a:rPr>
              <a:t>True or False? </a:t>
            </a:r>
            <a:endParaRPr/>
          </a:p>
        </p:txBody>
      </p:sp>
      <p:grpSp>
        <p:nvGrpSpPr>
          <p:cNvPr id="114" name="Google Shape;114;p28"/>
          <p:cNvGrpSpPr/>
          <p:nvPr/>
        </p:nvGrpSpPr>
        <p:grpSpPr>
          <a:xfrm>
            <a:off x="843769" y="2086099"/>
            <a:ext cx="10504460" cy="3830389"/>
            <a:chOff x="5569" y="260474"/>
            <a:chExt cx="10504460" cy="3830389"/>
          </a:xfrm>
        </p:grpSpPr>
        <p:sp>
          <p:nvSpPr>
            <p:cNvPr id="115" name="Google Shape;115;p28"/>
            <p:cNvSpPr/>
            <p:nvPr/>
          </p:nvSpPr>
          <p:spPr>
            <a:xfrm>
              <a:off x="5569" y="260474"/>
              <a:ext cx="3830389" cy="3830389"/>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8"/>
            <p:cNvSpPr txBox="1"/>
            <p:nvPr/>
          </p:nvSpPr>
          <p:spPr>
            <a:xfrm>
              <a:off x="566526" y="821425"/>
              <a:ext cx="2912100" cy="2708400"/>
            </a:xfrm>
            <a:prstGeom prst="rect">
              <a:avLst/>
            </a:prstGeom>
            <a:noFill/>
            <a:ln>
              <a:noFill/>
            </a:ln>
          </p:spPr>
          <p:txBody>
            <a:bodyPr spcFirstLastPara="1" wrap="square" lIns="48250" tIns="48250" rIns="48250" bIns="48250" anchor="ctr"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800" b="0" i="0" u="none" strike="noStrike" cap="none">
                  <a:solidFill>
                    <a:schemeClr val="lt1"/>
                  </a:solidFill>
                  <a:latin typeface="Arial"/>
                  <a:ea typeface="Arial"/>
                  <a:cs typeface="Arial"/>
                  <a:sym typeface="Arial"/>
                </a:rPr>
                <a:t>Multichannel Marketing </a:t>
              </a:r>
              <a:endParaRPr/>
            </a:p>
          </p:txBody>
        </p:sp>
        <p:sp>
          <p:nvSpPr>
            <p:cNvPr id="117" name="Google Shape;117;p28"/>
            <p:cNvSpPr/>
            <p:nvPr/>
          </p:nvSpPr>
          <p:spPr>
            <a:xfrm>
              <a:off x="4146987" y="1064856"/>
              <a:ext cx="2221625" cy="2221625"/>
            </a:xfrm>
            <a:prstGeom prst="mathEqual">
              <a:avLst>
                <a:gd name="adj1" fmla="val 23520"/>
                <a:gd name="adj2" fmla="val 1176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8"/>
            <p:cNvSpPr txBox="1"/>
            <p:nvPr/>
          </p:nvSpPr>
          <p:spPr>
            <a:xfrm>
              <a:off x="4441463" y="1522511"/>
              <a:ext cx="1632673" cy="130631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3000"/>
                <a:buFont typeface="Arial"/>
                <a:buNone/>
              </a:pPr>
              <a:endParaRPr sz="3000" b="0" i="0" u="none" strike="noStrike" cap="none">
                <a:solidFill>
                  <a:schemeClr val="lt1"/>
                </a:solidFill>
                <a:latin typeface="Arial"/>
                <a:ea typeface="Arial"/>
                <a:cs typeface="Arial"/>
                <a:sym typeface="Arial"/>
              </a:endParaRPr>
            </a:p>
          </p:txBody>
        </p:sp>
        <p:sp>
          <p:nvSpPr>
            <p:cNvPr id="119" name="Google Shape;119;p28"/>
            <p:cNvSpPr/>
            <p:nvPr/>
          </p:nvSpPr>
          <p:spPr>
            <a:xfrm>
              <a:off x="6679640" y="260474"/>
              <a:ext cx="3830389" cy="383038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8"/>
            <p:cNvSpPr txBox="1"/>
            <p:nvPr/>
          </p:nvSpPr>
          <p:spPr>
            <a:xfrm>
              <a:off x="7240587" y="821421"/>
              <a:ext cx="2708495" cy="2708495"/>
            </a:xfrm>
            <a:prstGeom prst="rect">
              <a:avLst/>
            </a:prstGeom>
            <a:noFill/>
            <a:ln>
              <a:noFill/>
            </a:ln>
          </p:spPr>
          <p:txBody>
            <a:bodyPr spcFirstLastPara="1" wrap="square" lIns="48250" tIns="48250" rIns="48250" bIns="48250" anchor="ctr"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800" b="0" i="0" u="none" strike="noStrike" cap="none">
                  <a:solidFill>
                    <a:schemeClr val="lt1"/>
                  </a:solidFill>
                  <a:latin typeface="Arial"/>
                  <a:ea typeface="Arial"/>
                  <a:cs typeface="Arial"/>
                  <a:sym typeface="Arial"/>
                </a:rPr>
                <a:t>Integrated Marketing</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6"/>
          <p:cNvSpPr txBox="1">
            <a:spLocks noGrp="1"/>
          </p:cNvSpPr>
          <p:nvPr>
            <p:ph type="title"/>
          </p:nvPr>
        </p:nvSpPr>
        <p:spPr>
          <a:xfrm>
            <a:off x="1085361" y="410843"/>
            <a:ext cx="10515600" cy="581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a:t>Peer to Peer Texting </a:t>
            </a:r>
            <a:endParaRPr sz="1200"/>
          </a:p>
        </p:txBody>
      </p:sp>
      <p:sp>
        <p:nvSpPr>
          <p:cNvPr id="296" name="Google Shape;296;p46"/>
          <p:cNvSpPr txBox="1"/>
          <p:nvPr/>
        </p:nvSpPr>
        <p:spPr>
          <a:xfrm>
            <a:off x="1000750" y="1461400"/>
            <a:ext cx="10446000" cy="45609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Font typeface="Calibri"/>
              <a:buChar char="●"/>
            </a:pPr>
            <a:r>
              <a:rPr lang="en-US" sz="3000">
                <a:latin typeface="Calibri"/>
                <a:ea typeface="Calibri"/>
                <a:cs typeface="Calibri"/>
                <a:sym typeface="Calibri"/>
              </a:rPr>
              <a:t>Renewal 1 mailing</a:t>
            </a:r>
            <a:endParaRPr sz="3000">
              <a:latin typeface="Calibri"/>
              <a:ea typeface="Calibri"/>
              <a:cs typeface="Calibri"/>
              <a:sym typeface="Calibri"/>
            </a:endParaRPr>
          </a:p>
          <a:p>
            <a:pPr marL="914400" lvl="1" indent="-419100" algn="l" rtl="0">
              <a:spcBef>
                <a:spcPts val="0"/>
              </a:spcBef>
              <a:spcAft>
                <a:spcPts val="0"/>
              </a:spcAft>
              <a:buSzPts val="3000"/>
              <a:buFont typeface="Calibri"/>
              <a:buChar char="○"/>
            </a:pPr>
            <a:r>
              <a:rPr lang="en-US" sz="3000">
                <a:latin typeface="Calibri"/>
                <a:ea typeface="Calibri"/>
                <a:cs typeface="Calibri"/>
                <a:sym typeface="Calibri"/>
              </a:rPr>
              <a:t>Texted 50k donors </a:t>
            </a:r>
            <a:endParaRPr sz="3000">
              <a:latin typeface="Calibri"/>
              <a:ea typeface="Calibri"/>
              <a:cs typeface="Calibri"/>
              <a:sym typeface="Calibri"/>
            </a:endParaRPr>
          </a:p>
          <a:p>
            <a:pPr marL="914400" lvl="1" indent="-419100" algn="l" rtl="0">
              <a:spcBef>
                <a:spcPts val="0"/>
              </a:spcBef>
              <a:spcAft>
                <a:spcPts val="0"/>
              </a:spcAft>
              <a:buSzPts val="3000"/>
              <a:buFont typeface="Calibri"/>
              <a:buChar char="○"/>
            </a:pPr>
            <a:r>
              <a:rPr lang="en-US" sz="3000">
                <a:latin typeface="Calibri"/>
                <a:ea typeface="Calibri"/>
                <a:cs typeface="Calibri"/>
                <a:sym typeface="Calibri"/>
              </a:rPr>
              <a:t>Raised $2k from 42 donations directly from the text </a:t>
            </a:r>
            <a:endParaRPr sz="3000">
              <a:latin typeface="Calibri"/>
              <a:ea typeface="Calibri"/>
              <a:cs typeface="Calibri"/>
              <a:sym typeface="Calibri"/>
            </a:endParaRPr>
          </a:p>
          <a:p>
            <a:pPr marL="914400" lvl="1" indent="-419100" algn="l" rtl="0">
              <a:spcBef>
                <a:spcPts val="0"/>
              </a:spcBef>
              <a:spcAft>
                <a:spcPts val="0"/>
              </a:spcAft>
              <a:buSzPts val="3000"/>
              <a:buFont typeface="Calibri"/>
              <a:buChar char="○"/>
            </a:pPr>
            <a:r>
              <a:rPr lang="en-US" sz="3000">
                <a:latin typeface="Calibri"/>
                <a:ea typeface="Calibri"/>
                <a:cs typeface="Calibri"/>
                <a:sym typeface="Calibri"/>
              </a:rPr>
              <a:t>Messaging donors resulted in a 21% increase in dollars per donor and a 7.95% increase in donor conversions in the month following the text </a:t>
            </a:r>
            <a:endParaRPr sz="3000">
              <a:latin typeface="Calibri"/>
              <a:ea typeface="Calibri"/>
              <a:cs typeface="Calibri"/>
              <a:sym typeface="Calibri"/>
            </a:endParaRPr>
          </a:p>
          <a:p>
            <a:pPr marL="914400" lvl="0" indent="0" algn="l" rtl="0">
              <a:spcBef>
                <a:spcPts val="0"/>
              </a:spcBef>
              <a:spcAft>
                <a:spcPts val="0"/>
              </a:spcAft>
              <a:buNone/>
            </a:pPr>
            <a:endParaRPr sz="3000">
              <a:latin typeface="Calibri"/>
              <a:ea typeface="Calibri"/>
              <a:cs typeface="Calibri"/>
              <a:sym typeface="Calibri"/>
            </a:endParaRPr>
          </a:p>
          <a:p>
            <a:pPr marL="457200" lvl="0" indent="-419100" algn="l" rtl="0">
              <a:spcBef>
                <a:spcPts val="0"/>
              </a:spcBef>
              <a:spcAft>
                <a:spcPts val="0"/>
              </a:spcAft>
              <a:buSzPts val="3000"/>
              <a:buFont typeface="Calibri"/>
              <a:buChar char="●"/>
            </a:pPr>
            <a:r>
              <a:rPr lang="en-US" sz="3000">
                <a:latin typeface="Calibri"/>
                <a:ea typeface="Calibri"/>
                <a:cs typeface="Calibri"/>
                <a:sym typeface="Calibri"/>
              </a:rPr>
              <a:t>Cultivation</a:t>
            </a:r>
            <a:endParaRPr sz="3000">
              <a:latin typeface="Calibri"/>
              <a:ea typeface="Calibri"/>
              <a:cs typeface="Calibri"/>
              <a:sym typeface="Calibri"/>
            </a:endParaRPr>
          </a:p>
          <a:p>
            <a:pPr marL="914400" lvl="1" indent="-419100" algn="l" rtl="0">
              <a:spcBef>
                <a:spcPts val="0"/>
              </a:spcBef>
              <a:spcAft>
                <a:spcPts val="0"/>
              </a:spcAft>
              <a:buSzPts val="3000"/>
              <a:buFont typeface="Calibri"/>
              <a:buChar char="○"/>
            </a:pPr>
            <a:r>
              <a:rPr lang="en-US" sz="3000">
                <a:latin typeface="Calibri"/>
                <a:ea typeface="Calibri"/>
                <a:cs typeface="Calibri"/>
                <a:sym typeface="Calibri"/>
              </a:rPr>
              <a:t>thank you texts </a:t>
            </a:r>
            <a:endParaRPr sz="30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7"/>
          <p:cNvSpPr txBox="1">
            <a:spLocks noGrp="1"/>
          </p:cNvSpPr>
          <p:nvPr>
            <p:ph type="body" idx="1"/>
          </p:nvPr>
        </p:nvSpPr>
        <p:spPr>
          <a:xfrm>
            <a:off x="685800" y="1327875"/>
            <a:ext cx="5489700" cy="48408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SzPts val="2800"/>
              <a:buChar char="•"/>
            </a:pPr>
            <a:r>
              <a:rPr lang="en-US"/>
              <a:t>March Town Hall - used broadcast to text 2,800 donors, about 130 called in (4%)</a:t>
            </a:r>
            <a:endParaRPr/>
          </a:p>
          <a:p>
            <a:pPr marL="457200" lvl="0" indent="0" algn="l" rtl="0">
              <a:lnSpc>
                <a:spcPct val="90000"/>
              </a:lnSpc>
              <a:spcBef>
                <a:spcPts val="0"/>
              </a:spcBef>
              <a:spcAft>
                <a:spcPts val="0"/>
              </a:spcAft>
              <a:buNone/>
            </a:pPr>
            <a:endParaRPr/>
          </a:p>
          <a:p>
            <a:pPr marL="457200" lvl="0" indent="-406400" algn="l" rtl="0">
              <a:lnSpc>
                <a:spcPct val="90000"/>
              </a:lnSpc>
              <a:spcBef>
                <a:spcPts val="0"/>
              </a:spcBef>
              <a:spcAft>
                <a:spcPts val="0"/>
              </a:spcAft>
              <a:buSzPts val="2800"/>
              <a:buChar char="•"/>
            </a:pPr>
            <a:r>
              <a:rPr lang="en-US"/>
              <a:t>May Town Hall - used a combo of broadcast and Hustle to text 3,700 donors, about 113 called in (of those, only 130 had advance notice, majority were invited 10 minutes before the start time)</a:t>
            </a:r>
            <a:endParaRPr/>
          </a:p>
          <a:p>
            <a:pPr marL="0" lvl="0" indent="0" algn="l" rtl="0">
              <a:lnSpc>
                <a:spcPct val="90000"/>
              </a:lnSpc>
              <a:spcBef>
                <a:spcPts val="0"/>
              </a:spcBef>
              <a:spcAft>
                <a:spcPts val="0"/>
              </a:spcAft>
              <a:buNone/>
            </a:pPr>
            <a:br>
              <a:rPr lang="en-US"/>
            </a:br>
            <a:br>
              <a:rPr lang="en-US"/>
            </a:br>
            <a:endParaRPr/>
          </a:p>
        </p:txBody>
      </p:sp>
      <p:sp>
        <p:nvSpPr>
          <p:cNvPr id="302" name="Google Shape;302;p47"/>
          <p:cNvSpPr txBox="1">
            <a:spLocks noGrp="1"/>
          </p:cNvSpPr>
          <p:nvPr>
            <p:ph type="title"/>
          </p:nvPr>
        </p:nvSpPr>
        <p:spPr>
          <a:xfrm>
            <a:off x="1085361" y="410843"/>
            <a:ext cx="10515600" cy="581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a:t>Text Promotion of Telephone Town Halls</a:t>
            </a:r>
            <a:endParaRPr sz="1200"/>
          </a:p>
        </p:txBody>
      </p:sp>
      <p:pic>
        <p:nvPicPr>
          <p:cNvPr id="303" name="Google Shape;303;p47"/>
          <p:cNvPicPr preferRelativeResize="0"/>
          <p:nvPr/>
        </p:nvPicPr>
        <p:blipFill>
          <a:blip r:embed="rId3">
            <a:alphaModFix/>
          </a:blip>
          <a:stretch>
            <a:fillRect/>
          </a:stretch>
        </p:blipFill>
        <p:spPr>
          <a:xfrm>
            <a:off x="6766675" y="1095600"/>
            <a:ext cx="4267876" cy="517074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8"/>
          <p:cNvSpPr txBox="1">
            <a:spLocks noGrp="1"/>
          </p:cNvSpPr>
          <p:nvPr>
            <p:ph type="body" idx="1"/>
          </p:nvPr>
        </p:nvSpPr>
        <p:spPr>
          <a:xfrm>
            <a:off x="685801" y="1327868"/>
            <a:ext cx="10915200" cy="4849200"/>
          </a:xfrm>
          <a:prstGeom prst="rect">
            <a:avLst/>
          </a:prstGeom>
        </p:spPr>
        <p:txBody>
          <a:bodyPr spcFirstLastPara="1" wrap="square" lIns="91425" tIns="45700" rIns="91425" bIns="45700" anchor="t" anchorCtr="0">
            <a:noAutofit/>
          </a:bodyPr>
          <a:lstStyle/>
          <a:p>
            <a:pPr marL="457200" lvl="0" indent="-419100" algn="l" rtl="0">
              <a:spcBef>
                <a:spcPts val="0"/>
              </a:spcBef>
              <a:spcAft>
                <a:spcPts val="0"/>
              </a:spcAft>
              <a:buSzPts val="3000"/>
              <a:buChar char="•"/>
            </a:pPr>
            <a:r>
              <a:rPr lang="en-US" sz="3000"/>
              <a:t>Follow up text with donation ask </a:t>
            </a:r>
            <a:endParaRPr sz="3000"/>
          </a:p>
          <a:p>
            <a:pPr marL="457200" lvl="0" indent="0" algn="l" rtl="0">
              <a:spcBef>
                <a:spcPts val="0"/>
              </a:spcBef>
              <a:spcAft>
                <a:spcPts val="0"/>
              </a:spcAft>
              <a:buNone/>
            </a:pPr>
            <a:endParaRPr sz="3000"/>
          </a:p>
          <a:p>
            <a:pPr marL="457200" lvl="0" indent="-419100" algn="l" rtl="0">
              <a:spcBef>
                <a:spcPts val="0"/>
              </a:spcBef>
              <a:spcAft>
                <a:spcPts val="0"/>
              </a:spcAft>
              <a:buSzPts val="3000"/>
              <a:buChar char="•"/>
            </a:pPr>
            <a:r>
              <a:rPr lang="en-US" sz="3000"/>
              <a:t>List building: Sent Hustle messages to almost 36k donors inviting them to sign up for our SMS program in order to get invited to our June Town Hall; got 375 sign ups</a:t>
            </a:r>
            <a:endParaRPr sz="3000"/>
          </a:p>
          <a:p>
            <a:pPr marL="457200" lvl="0" indent="0" algn="l" rtl="0">
              <a:spcBef>
                <a:spcPts val="0"/>
              </a:spcBef>
              <a:spcAft>
                <a:spcPts val="0"/>
              </a:spcAft>
              <a:buNone/>
            </a:pPr>
            <a:endParaRPr sz="3000"/>
          </a:p>
          <a:p>
            <a:pPr marL="457200" lvl="0" indent="-419100" algn="l" rtl="0">
              <a:spcBef>
                <a:spcPts val="0"/>
              </a:spcBef>
              <a:spcAft>
                <a:spcPts val="0"/>
              </a:spcAft>
              <a:buSzPts val="3000"/>
              <a:buChar char="•"/>
            </a:pPr>
            <a:r>
              <a:rPr lang="en-US" sz="3000"/>
              <a:t>Benefit: Reaching donors we could not reach previously (don’t have landline, don’t live in a state where robocalls are legal)</a:t>
            </a:r>
            <a:endParaRPr sz="3000"/>
          </a:p>
          <a:p>
            <a:pPr marL="0" lvl="0" indent="0" algn="l" rtl="0">
              <a:spcBef>
                <a:spcPts val="1000"/>
              </a:spcBef>
              <a:spcAft>
                <a:spcPts val="0"/>
              </a:spcAft>
              <a:buNone/>
            </a:pPr>
            <a:endParaRPr/>
          </a:p>
        </p:txBody>
      </p:sp>
      <p:sp>
        <p:nvSpPr>
          <p:cNvPr id="310" name="Google Shape;310;p48"/>
          <p:cNvSpPr txBox="1">
            <a:spLocks noGrp="1"/>
          </p:cNvSpPr>
          <p:nvPr>
            <p:ph type="title"/>
          </p:nvPr>
        </p:nvSpPr>
        <p:spPr>
          <a:xfrm>
            <a:off x="1085361" y="410843"/>
            <a:ext cx="10515600" cy="58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Text Promotion of Telephone Town Halls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9"/>
          <p:cNvSpPr txBox="1">
            <a:spLocks noGrp="1"/>
          </p:cNvSpPr>
          <p:nvPr>
            <p:ph type="title"/>
          </p:nvPr>
        </p:nvSpPr>
        <p:spPr>
          <a:xfrm>
            <a:off x="1085361" y="410843"/>
            <a:ext cx="10515600" cy="581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a:t>Informed Delivery</a:t>
            </a:r>
            <a:endParaRPr sz="1200"/>
          </a:p>
        </p:txBody>
      </p:sp>
      <p:pic>
        <p:nvPicPr>
          <p:cNvPr id="316" name="Google Shape;316;p49"/>
          <p:cNvPicPr preferRelativeResize="0"/>
          <p:nvPr/>
        </p:nvPicPr>
        <p:blipFill>
          <a:blip r:embed="rId3">
            <a:alphaModFix/>
          </a:blip>
          <a:stretch>
            <a:fillRect/>
          </a:stretch>
        </p:blipFill>
        <p:spPr>
          <a:xfrm>
            <a:off x="152388" y="1094025"/>
            <a:ext cx="4706773" cy="5135849"/>
          </a:xfrm>
          <a:prstGeom prst="rect">
            <a:avLst/>
          </a:prstGeom>
          <a:noFill/>
          <a:ln>
            <a:noFill/>
          </a:ln>
          <a:effectLst>
            <a:outerShdw blurRad="57150" dist="19050" dir="5400000" algn="bl" rotWithShape="0">
              <a:srgbClr val="000000">
                <a:alpha val="50000"/>
              </a:srgbClr>
            </a:outerShdw>
          </a:effectLst>
        </p:spPr>
      </p:pic>
      <p:pic>
        <p:nvPicPr>
          <p:cNvPr id="317" name="Google Shape;317;p49"/>
          <p:cNvPicPr preferRelativeResize="0"/>
          <p:nvPr/>
        </p:nvPicPr>
        <p:blipFill>
          <a:blip r:embed="rId4">
            <a:alphaModFix/>
          </a:blip>
          <a:stretch>
            <a:fillRect/>
          </a:stretch>
        </p:blipFill>
        <p:spPr>
          <a:xfrm>
            <a:off x="4369297" y="1175652"/>
            <a:ext cx="4261975" cy="4590375"/>
          </a:xfrm>
          <a:prstGeom prst="rect">
            <a:avLst/>
          </a:prstGeom>
          <a:noFill/>
          <a:ln>
            <a:noFill/>
          </a:ln>
          <a:effectLst>
            <a:outerShdw blurRad="57150" dist="19050" dir="5400000" algn="bl" rotWithShape="0">
              <a:srgbClr val="000000">
                <a:alpha val="50000"/>
              </a:srgbClr>
            </a:outerShdw>
          </a:effectLst>
        </p:spPr>
      </p:pic>
      <p:pic>
        <p:nvPicPr>
          <p:cNvPr id="318" name="Google Shape;318;p49"/>
          <p:cNvPicPr preferRelativeResize="0"/>
          <p:nvPr/>
        </p:nvPicPr>
        <p:blipFill>
          <a:blip r:embed="rId5">
            <a:alphaModFix/>
          </a:blip>
          <a:stretch>
            <a:fillRect/>
          </a:stretch>
        </p:blipFill>
        <p:spPr>
          <a:xfrm>
            <a:off x="7878523" y="1806401"/>
            <a:ext cx="4129774" cy="45018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0"/>
          <p:cNvSpPr txBox="1">
            <a:spLocks noGrp="1"/>
          </p:cNvSpPr>
          <p:nvPr>
            <p:ph type="title"/>
          </p:nvPr>
        </p:nvSpPr>
        <p:spPr>
          <a:xfrm>
            <a:off x="1085361" y="410843"/>
            <a:ext cx="10515600" cy="58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Acquisition - Age Append Initial Results</a:t>
            </a:r>
            <a:endParaRPr/>
          </a:p>
        </p:txBody>
      </p:sp>
      <p:pic>
        <p:nvPicPr>
          <p:cNvPr id="325" name="Google Shape;325;p50"/>
          <p:cNvPicPr preferRelativeResize="0"/>
          <p:nvPr/>
        </p:nvPicPr>
        <p:blipFill>
          <a:blip r:embed="rId3">
            <a:alphaModFix/>
          </a:blip>
          <a:stretch>
            <a:fillRect/>
          </a:stretch>
        </p:blipFill>
        <p:spPr>
          <a:xfrm>
            <a:off x="1085350" y="1330000"/>
            <a:ext cx="10175425" cy="4262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1"/>
          <p:cNvSpPr txBox="1">
            <a:spLocks noGrp="1"/>
          </p:cNvSpPr>
          <p:nvPr>
            <p:ph type="title"/>
          </p:nvPr>
        </p:nvSpPr>
        <p:spPr>
          <a:xfrm>
            <a:off x="1085361" y="410843"/>
            <a:ext cx="10515600" cy="58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Acquisition - Age Append Initial Results</a:t>
            </a:r>
            <a:endParaRPr/>
          </a:p>
        </p:txBody>
      </p:sp>
      <p:pic>
        <p:nvPicPr>
          <p:cNvPr id="332" name="Google Shape;332;p51"/>
          <p:cNvPicPr preferRelativeResize="0"/>
          <p:nvPr/>
        </p:nvPicPr>
        <p:blipFill>
          <a:blip r:embed="rId3">
            <a:alphaModFix/>
          </a:blip>
          <a:stretch>
            <a:fillRect/>
          </a:stretch>
        </p:blipFill>
        <p:spPr>
          <a:xfrm>
            <a:off x="2240457" y="991950"/>
            <a:ext cx="6935518" cy="3936375"/>
          </a:xfrm>
          <a:prstGeom prst="rect">
            <a:avLst/>
          </a:prstGeom>
          <a:noFill/>
          <a:ln>
            <a:noFill/>
          </a:ln>
        </p:spPr>
      </p:pic>
      <p:pic>
        <p:nvPicPr>
          <p:cNvPr id="333" name="Google Shape;333;p51"/>
          <p:cNvPicPr preferRelativeResize="0"/>
          <p:nvPr/>
        </p:nvPicPr>
        <p:blipFill>
          <a:blip r:embed="rId4">
            <a:alphaModFix/>
          </a:blip>
          <a:stretch>
            <a:fillRect/>
          </a:stretch>
        </p:blipFill>
        <p:spPr>
          <a:xfrm>
            <a:off x="1394725" y="4693425"/>
            <a:ext cx="9402526" cy="15828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2"/>
          <p:cNvSpPr txBox="1">
            <a:spLocks noGrp="1"/>
          </p:cNvSpPr>
          <p:nvPr>
            <p:ph type="body" idx="1"/>
          </p:nvPr>
        </p:nvSpPr>
        <p:spPr>
          <a:xfrm>
            <a:off x="685801" y="1327868"/>
            <a:ext cx="10915200" cy="4849200"/>
          </a:xfrm>
          <a:prstGeom prst="rect">
            <a:avLst/>
          </a:prstGeom>
        </p:spPr>
        <p:txBody>
          <a:bodyPr spcFirstLastPara="1" wrap="square" lIns="91425" tIns="45700" rIns="91425" bIns="45700" anchor="t" anchorCtr="0">
            <a:noAutofit/>
          </a:bodyPr>
          <a:lstStyle/>
          <a:p>
            <a:pPr marL="1828800" lvl="0" indent="0" algn="l" rtl="0">
              <a:lnSpc>
                <a:spcPct val="115000"/>
              </a:lnSpc>
              <a:spcBef>
                <a:spcPts val="0"/>
              </a:spcBef>
              <a:spcAft>
                <a:spcPts val="0"/>
              </a:spcAft>
              <a:buNone/>
            </a:pPr>
            <a:r>
              <a:rPr lang="en-US" sz="2000" b="1">
                <a:solidFill>
                  <a:srgbClr val="808285"/>
                </a:solidFill>
                <a:latin typeface="Times New Roman"/>
                <a:ea typeface="Times New Roman"/>
                <a:cs typeface="Times New Roman"/>
                <a:sym typeface="Times New Roman"/>
              </a:rPr>
              <a:t>Response Rate &amp; Average Gift by Age with August Matchback</a:t>
            </a:r>
            <a:endParaRPr sz="1800">
              <a:solidFill>
                <a:schemeClr val="hlink"/>
              </a:solidFill>
              <a:latin typeface="Arial"/>
              <a:ea typeface="Arial"/>
              <a:cs typeface="Arial"/>
              <a:sym typeface="Arial"/>
            </a:endParaRPr>
          </a:p>
          <a:p>
            <a:pPr marL="0" lvl="0" indent="0" algn="l" rtl="0">
              <a:lnSpc>
                <a:spcPct val="115000"/>
              </a:lnSpc>
              <a:spcBef>
                <a:spcPts val="0"/>
              </a:spcBef>
              <a:spcAft>
                <a:spcPts val="0"/>
              </a:spcAft>
              <a:buNone/>
            </a:pPr>
            <a:endParaRPr sz="1800">
              <a:solidFill>
                <a:schemeClr val="hlink"/>
              </a:solidFill>
              <a:latin typeface="Arial"/>
              <a:ea typeface="Arial"/>
              <a:cs typeface="Arial"/>
              <a:sym typeface="Arial"/>
            </a:endParaRPr>
          </a:p>
          <a:p>
            <a:pPr marL="0" lvl="0" indent="0" algn="l" rtl="0">
              <a:lnSpc>
                <a:spcPct val="115000"/>
              </a:lnSpc>
              <a:spcBef>
                <a:spcPts val="0"/>
              </a:spcBef>
              <a:spcAft>
                <a:spcPts val="0"/>
              </a:spcAft>
              <a:buNone/>
            </a:pPr>
            <a:endParaRPr sz="1800">
              <a:solidFill>
                <a:schemeClr val="hlink"/>
              </a:solidFill>
              <a:latin typeface="Arial"/>
              <a:ea typeface="Arial"/>
              <a:cs typeface="Arial"/>
              <a:sym typeface="Arial"/>
            </a:endParaRPr>
          </a:p>
          <a:p>
            <a:pPr marL="0" lvl="0" indent="0" algn="l" rtl="0">
              <a:lnSpc>
                <a:spcPct val="115000"/>
              </a:lnSpc>
              <a:spcBef>
                <a:spcPts val="0"/>
              </a:spcBef>
              <a:spcAft>
                <a:spcPts val="0"/>
              </a:spcAft>
              <a:buNone/>
            </a:pPr>
            <a:endParaRPr sz="1800">
              <a:solidFill>
                <a:schemeClr val="hlink"/>
              </a:solidFill>
              <a:latin typeface="Arial"/>
              <a:ea typeface="Arial"/>
              <a:cs typeface="Arial"/>
              <a:sym typeface="Arial"/>
            </a:endParaRPr>
          </a:p>
          <a:p>
            <a:pPr marL="0" lvl="0" indent="0" algn="l" rtl="0">
              <a:lnSpc>
                <a:spcPct val="115000"/>
              </a:lnSpc>
              <a:spcBef>
                <a:spcPts val="0"/>
              </a:spcBef>
              <a:spcAft>
                <a:spcPts val="0"/>
              </a:spcAft>
              <a:buNone/>
            </a:pPr>
            <a:endParaRPr sz="1800">
              <a:solidFill>
                <a:schemeClr val="hlink"/>
              </a:solidFill>
              <a:latin typeface="Arial"/>
              <a:ea typeface="Arial"/>
              <a:cs typeface="Arial"/>
              <a:sym typeface="Arial"/>
            </a:endParaRPr>
          </a:p>
          <a:p>
            <a:pPr marL="0" lvl="0" indent="0" algn="l" rtl="0">
              <a:lnSpc>
                <a:spcPct val="115000"/>
              </a:lnSpc>
              <a:spcBef>
                <a:spcPts val="0"/>
              </a:spcBef>
              <a:spcAft>
                <a:spcPts val="0"/>
              </a:spcAft>
              <a:buNone/>
            </a:pPr>
            <a:endParaRPr sz="1800">
              <a:solidFill>
                <a:schemeClr val="hlink"/>
              </a:solidFill>
              <a:latin typeface="Arial"/>
              <a:ea typeface="Arial"/>
              <a:cs typeface="Arial"/>
              <a:sym typeface="Arial"/>
            </a:endParaRPr>
          </a:p>
          <a:p>
            <a:pPr marL="0" lvl="0" indent="0" algn="l" rtl="0">
              <a:lnSpc>
                <a:spcPct val="115000"/>
              </a:lnSpc>
              <a:spcBef>
                <a:spcPts val="0"/>
              </a:spcBef>
              <a:spcAft>
                <a:spcPts val="0"/>
              </a:spcAft>
              <a:buNone/>
            </a:pPr>
            <a:endParaRPr sz="1800">
              <a:solidFill>
                <a:schemeClr val="hlink"/>
              </a:solidFill>
              <a:latin typeface="Arial"/>
              <a:ea typeface="Arial"/>
              <a:cs typeface="Arial"/>
              <a:sym typeface="Arial"/>
            </a:endParaRPr>
          </a:p>
          <a:p>
            <a:pPr marL="0" lvl="0" indent="0" algn="l" rtl="0">
              <a:lnSpc>
                <a:spcPct val="115000"/>
              </a:lnSpc>
              <a:spcBef>
                <a:spcPts val="0"/>
              </a:spcBef>
              <a:spcAft>
                <a:spcPts val="0"/>
              </a:spcAft>
              <a:buNone/>
            </a:pPr>
            <a:endParaRPr sz="1800">
              <a:solidFill>
                <a:schemeClr val="hlink"/>
              </a:solidFill>
              <a:latin typeface="Arial"/>
              <a:ea typeface="Arial"/>
              <a:cs typeface="Arial"/>
              <a:sym typeface="Arial"/>
            </a:endParaRPr>
          </a:p>
          <a:p>
            <a:pPr marL="0" lvl="0" indent="0" algn="l" rtl="0">
              <a:lnSpc>
                <a:spcPct val="115000"/>
              </a:lnSpc>
              <a:spcBef>
                <a:spcPts val="0"/>
              </a:spcBef>
              <a:spcAft>
                <a:spcPts val="0"/>
              </a:spcAft>
              <a:buNone/>
            </a:pPr>
            <a:endParaRPr sz="1800">
              <a:solidFill>
                <a:schemeClr val="hlink"/>
              </a:solidFill>
              <a:latin typeface="Arial"/>
              <a:ea typeface="Arial"/>
              <a:cs typeface="Arial"/>
              <a:sym typeface="Arial"/>
            </a:endParaRPr>
          </a:p>
          <a:p>
            <a:pPr marL="0" lvl="0" indent="0" algn="l" rtl="0">
              <a:lnSpc>
                <a:spcPct val="115000"/>
              </a:lnSpc>
              <a:spcBef>
                <a:spcPts val="0"/>
              </a:spcBef>
              <a:spcAft>
                <a:spcPts val="0"/>
              </a:spcAft>
              <a:buNone/>
            </a:pPr>
            <a:endParaRPr sz="1800">
              <a:solidFill>
                <a:schemeClr val="hlink"/>
              </a:solidFill>
              <a:latin typeface="Arial"/>
              <a:ea typeface="Arial"/>
              <a:cs typeface="Arial"/>
              <a:sym typeface="Arial"/>
            </a:endParaRPr>
          </a:p>
          <a:p>
            <a:pPr marL="0" lvl="0" indent="0" algn="l" rtl="0">
              <a:lnSpc>
                <a:spcPct val="115000"/>
              </a:lnSpc>
              <a:spcBef>
                <a:spcPts val="0"/>
              </a:spcBef>
              <a:spcAft>
                <a:spcPts val="0"/>
              </a:spcAft>
              <a:buNone/>
            </a:pPr>
            <a:endParaRPr sz="1800">
              <a:solidFill>
                <a:schemeClr val="hlink"/>
              </a:solidFill>
              <a:latin typeface="Arial"/>
              <a:ea typeface="Arial"/>
              <a:cs typeface="Arial"/>
              <a:sym typeface="Arial"/>
            </a:endParaRPr>
          </a:p>
          <a:p>
            <a:pPr marL="0" lvl="0" indent="0" algn="l" rtl="0">
              <a:lnSpc>
                <a:spcPct val="115000"/>
              </a:lnSpc>
              <a:spcBef>
                <a:spcPts val="0"/>
              </a:spcBef>
              <a:spcAft>
                <a:spcPts val="0"/>
              </a:spcAft>
              <a:buNone/>
            </a:pPr>
            <a:endParaRPr sz="1800">
              <a:solidFill>
                <a:schemeClr val="hlink"/>
              </a:solidFill>
              <a:latin typeface="Arial"/>
              <a:ea typeface="Arial"/>
              <a:cs typeface="Arial"/>
              <a:sym typeface="Arial"/>
            </a:endParaRPr>
          </a:p>
          <a:p>
            <a:pPr marL="0" lvl="0" indent="0" algn="l" rtl="0">
              <a:lnSpc>
                <a:spcPct val="115000"/>
              </a:lnSpc>
              <a:spcBef>
                <a:spcPts val="0"/>
              </a:spcBef>
              <a:spcAft>
                <a:spcPts val="0"/>
              </a:spcAft>
              <a:buClr>
                <a:schemeClr val="hlink"/>
              </a:buClr>
              <a:buSzPts val="1100"/>
              <a:buFont typeface="Arial"/>
              <a:buNone/>
            </a:pPr>
            <a:r>
              <a:rPr lang="en-US" sz="1800">
                <a:solidFill>
                  <a:schemeClr val="hlink"/>
                </a:solidFill>
                <a:latin typeface="Arial"/>
                <a:ea typeface="Arial"/>
                <a:cs typeface="Arial"/>
                <a:sym typeface="Arial"/>
              </a:rPr>
              <a:t>•</a:t>
            </a:r>
            <a:r>
              <a:rPr lang="en-US" sz="1800">
                <a:solidFill>
                  <a:srgbClr val="808285"/>
                </a:solidFill>
                <a:latin typeface="Times New Roman"/>
                <a:ea typeface="Times New Roman"/>
                <a:cs typeface="Times New Roman"/>
                <a:sym typeface="Times New Roman"/>
              </a:rPr>
              <a:t>Response rate still generally increased with age, stepping up at age 30, age 60, and age 65.</a:t>
            </a:r>
            <a:endParaRPr sz="1800">
              <a:solidFill>
                <a:srgbClr val="808285"/>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hlink"/>
              </a:buClr>
              <a:buSzPts val="1100"/>
              <a:buFont typeface="Arial"/>
              <a:buNone/>
            </a:pPr>
            <a:r>
              <a:rPr lang="en-US" sz="1800">
                <a:solidFill>
                  <a:schemeClr val="hlink"/>
                </a:solidFill>
                <a:latin typeface="Arial"/>
                <a:ea typeface="Arial"/>
                <a:cs typeface="Arial"/>
                <a:sym typeface="Arial"/>
              </a:rPr>
              <a:t>•</a:t>
            </a:r>
            <a:r>
              <a:rPr lang="en-US" sz="1800">
                <a:solidFill>
                  <a:srgbClr val="808285"/>
                </a:solidFill>
                <a:latin typeface="Times New Roman"/>
                <a:ea typeface="Times New Roman"/>
                <a:cs typeface="Times New Roman"/>
                <a:sym typeface="Times New Roman"/>
              </a:rPr>
              <a:t>Average gift was lowest for sub age 40 donors.</a:t>
            </a:r>
            <a:endParaRPr sz="1800">
              <a:solidFill>
                <a:srgbClr val="808285"/>
              </a:solidFill>
              <a:latin typeface="Times New Roman"/>
              <a:ea typeface="Times New Roman"/>
              <a:cs typeface="Times New Roman"/>
              <a:sym typeface="Times New Roman"/>
            </a:endParaRPr>
          </a:p>
        </p:txBody>
      </p:sp>
      <p:sp>
        <p:nvSpPr>
          <p:cNvPr id="340" name="Google Shape;340;p52"/>
          <p:cNvSpPr txBox="1">
            <a:spLocks noGrp="1"/>
          </p:cNvSpPr>
          <p:nvPr>
            <p:ph type="title"/>
          </p:nvPr>
        </p:nvSpPr>
        <p:spPr>
          <a:xfrm>
            <a:off x="1085361" y="410843"/>
            <a:ext cx="10515600" cy="58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Acquisition - Age Append Matchback</a:t>
            </a:r>
            <a:endParaRPr/>
          </a:p>
        </p:txBody>
      </p:sp>
      <p:pic>
        <p:nvPicPr>
          <p:cNvPr id="341" name="Google Shape;341;p52"/>
          <p:cNvPicPr preferRelativeResize="0"/>
          <p:nvPr/>
        </p:nvPicPr>
        <p:blipFill>
          <a:blip r:embed="rId3">
            <a:alphaModFix/>
          </a:blip>
          <a:stretch>
            <a:fillRect/>
          </a:stretch>
        </p:blipFill>
        <p:spPr>
          <a:xfrm>
            <a:off x="2283288" y="1843075"/>
            <a:ext cx="8258175" cy="3171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3"/>
          <p:cNvSpPr txBox="1">
            <a:spLocks noGrp="1"/>
          </p:cNvSpPr>
          <p:nvPr>
            <p:ph type="title"/>
          </p:nvPr>
        </p:nvSpPr>
        <p:spPr>
          <a:xfrm>
            <a:off x="1085361" y="410843"/>
            <a:ext cx="10515600" cy="58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Acquisition - Age Append Matchback</a:t>
            </a:r>
            <a:endParaRPr/>
          </a:p>
        </p:txBody>
      </p:sp>
      <p:pic>
        <p:nvPicPr>
          <p:cNvPr id="348" name="Google Shape;348;p53"/>
          <p:cNvPicPr preferRelativeResize="0"/>
          <p:nvPr/>
        </p:nvPicPr>
        <p:blipFill>
          <a:blip r:embed="rId3">
            <a:alphaModFix/>
          </a:blip>
          <a:stretch>
            <a:fillRect/>
          </a:stretch>
        </p:blipFill>
        <p:spPr>
          <a:xfrm>
            <a:off x="2333625" y="1952625"/>
            <a:ext cx="7524750" cy="2952750"/>
          </a:xfrm>
          <a:prstGeom prst="rect">
            <a:avLst/>
          </a:prstGeom>
          <a:noFill/>
          <a:ln>
            <a:noFill/>
          </a:ln>
        </p:spPr>
      </p:pic>
      <p:pic>
        <p:nvPicPr>
          <p:cNvPr id="349" name="Google Shape;349;p53"/>
          <p:cNvPicPr preferRelativeResize="0"/>
          <p:nvPr/>
        </p:nvPicPr>
        <p:blipFill>
          <a:blip r:embed="rId4">
            <a:alphaModFix/>
          </a:blip>
          <a:stretch>
            <a:fillRect/>
          </a:stretch>
        </p:blipFill>
        <p:spPr>
          <a:xfrm>
            <a:off x="942975" y="4905363"/>
            <a:ext cx="8915400" cy="1171575"/>
          </a:xfrm>
          <a:prstGeom prst="rect">
            <a:avLst/>
          </a:prstGeom>
          <a:noFill/>
          <a:ln>
            <a:noFill/>
          </a:ln>
        </p:spPr>
      </p:pic>
      <p:pic>
        <p:nvPicPr>
          <p:cNvPr id="350" name="Google Shape;350;p53"/>
          <p:cNvPicPr preferRelativeResize="0"/>
          <p:nvPr/>
        </p:nvPicPr>
        <p:blipFill>
          <a:blip r:embed="rId5">
            <a:alphaModFix/>
          </a:blip>
          <a:stretch>
            <a:fillRect/>
          </a:stretch>
        </p:blipFill>
        <p:spPr>
          <a:xfrm>
            <a:off x="1286091" y="1327875"/>
            <a:ext cx="8963926" cy="5505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4"/>
          <p:cNvSpPr txBox="1">
            <a:spLocks noGrp="1"/>
          </p:cNvSpPr>
          <p:nvPr>
            <p:ph type="title"/>
          </p:nvPr>
        </p:nvSpPr>
        <p:spPr>
          <a:xfrm>
            <a:off x="1085361" y="410843"/>
            <a:ext cx="10515600" cy="58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Acquisition - Age Append Matchback</a:t>
            </a:r>
            <a:endParaRPr/>
          </a:p>
        </p:txBody>
      </p:sp>
      <p:pic>
        <p:nvPicPr>
          <p:cNvPr id="357" name="Google Shape;357;p54"/>
          <p:cNvPicPr preferRelativeResize="0"/>
          <p:nvPr/>
        </p:nvPicPr>
        <p:blipFill>
          <a:blip r:embed="rId3">
            <a:alphaModFix/>
          </a:blip>
          <a:stretch>
            <a:fillRect/>
          </a:stretch>
        </p:blipFill>
        <p:spPr>
          <a:xfrm>
            <a:off x="2571750" y="2057400"/>
            <a:ext cx="7048500" cy="2743200"/>
          </a:xfrm>
          <a:prstGeom prst="rect">
            <a:avLst/>
          </a:prstGeom>
          <a:noFill/>
          <a:ln>
            <a:noFill/>
          </a:ln>
        </p:spPr>
      </p:pic>
      <p:pic>
        <p:nvPicPr>
          <p:cNvPr id="358" name="Google Shape;358;p54"/>
          <p:cNvPicPr preferRelativeResize="0"/>
          <p:nvPr/>
        </p:nvPicPr>
        <p:blipFill>
          <a:blip r:embed="rId4">
            <a:alphaModFix/>
          </a:blip>
          <a:stretch>
            <a:fillRect/>
          </a:stretch>
        </p:blipFill>
        <p:spPr>
          <a:xfrm>
            <a:off x="2571751" y="1412322"/>
            <a:ext cx="6393825" cy="645075"/>
          </a:xfrm>
          <a:prstGeom prst="rect">
            <a:avLst/>
          </a:prstGeom>
          <a:noFill/>
          <a:ln>
            <a:noFill/>
          </a:ln>
        </p:spPr>
      </p:pic>
      <p:pic>
        <p:nvPicPr>
          <p:cNvPr id="359" name="Google Shape;359;p54"/>
          <p:cNvPicPr preferRelativeResize="0"/>
          <p:nvPr/>
        </p:nvPicPr>
        <p:blipFill>
          <a:blip r:embed="rId5">
            <a:alphaModFix/>
          </a:blip>
          <a:stretch>
            <a:fillRect/>
          </a:stretch>
        </p:blipFill>
        <p:spPr>
          <a:xfrm>
            <a:off x="1862138" y="4877463"/>
            <a:ext cx="8467725" cy="1228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5"/>
          <p:cNvSpPr txBox="1"/>
          <p:nvPr/>
        </p:nvSpPr>
        <p:spPr>
          <a:xfrm>
            <a:off x="4084125" y="2773800"/>
            <a:ext cx="7429500" cy="933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chemeClr val="accent2"/>
                </a:solidFill>
                <a:latin typeface="Calibri"/>
                <a:ea typeface="Calibri"/>
                <a:cs typeface="Calibri"/>
                <a:sym typeface="Calibri"/>
              </a:rPr>
              <a:t>Peer to Peer Texting</a:t>
            </a:r>
            <a:endParaRPr sz="3600" b="1">
              <a:solidFill>
                <a:schemeClr val="accent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p29"/>
          <p:cNvSpPr txBox="1">
            <a:spLocks noGrp="1"/>
          </p:cNvSpPr>
          <p:nvPr>
            <p:ph type="title"/>
          </p:nvPr>
        </p:nvSpPr>
        <p:spPr>
          <a:xfrm>
            <a:off x="1251284" y="365126"/>
            <a:ext cx="10102516" cy="862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solidFill>
                  <a:schemeClr val="dk1"/>
                </a:solidFill>
                <a:latin typeface="Calibri"/>
                <a:ea typeface="Calibri"/>
                <a:cs typeface="Calibri"/>
                <a:sym typeface="Calibri"/>
              </a:rPr>
              <a:t>FALSE</a:t>
            </a:r>
            <a:endParaRPr/>
          </a:p>
        </p:txBody>
      </p:sp>
      <p:grpSp>
        <p:nvGrpSpPr>
          <p:cNvPr id="126" name="Google Shape;126;p29"/>
          <p:cNvGrpSpPr/>
          <p:nvPr/>
        </p:nvGrpSpPr>
        <p:grpSpPr>
          <a:xfrm>
            <a:off x="755262" y="1923901"/>
            <a:ext cx="10513032" cy="3336636"/>
            <a:chOff x="1283" y="507350"/>
            <a:chExt cx="10513032" cy="3336636"/>
          </a:xfrm>
        </p:grpSpPr>
        <p:sp>
          <p:nvSpPr>
            <p:cNvPr id="127" name="Google Shape;127;p29"/>
            <p:cNvSpPr/>
            <p:nvPr/>
          </p:nvSpPr>
          <p:spPr>
            <a:xfrm>
              <a:off x="1283" y="507350"/>
              <a:ext cx="4505585" cy="2861046"/>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9"/>
            <p:cNvSpPr/>
            <p:nvPr/>
          </p:nvSpPr>
          <p:spPr>
            <a:xfrm>
              <a:off x="501904" y="982940"/>
              <a:ext cx="4505585" cy="2861046"/>
            </a:xfrm>
            <a:prstGeom prst="roundRect">
              <a:avLst>
                <a:gd name="adj" fmla="val 10000"/>
              </a:avLst>
            </a:prstGeom>
            <a:solidFill>
              <a:schemeClr val="lt1">
                <a:alpha val="89803"/>
              </a:schemeClr>
            </a:solidFill>
            <a:ln w="12700"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9"/>
            <p:cNvSpPr txBox="1"/>
            <p:nvPr/>
          </p:nvSpPr>
          <p:spPr>
            <a:xfrm>
              <a:off x="585701" y="1066737"/>
              <a:ext cx="4337991" cy="2693452"/>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1" u="none" strike="noStrike" cap="none">
                  <a:solidFill>
                    <a:srgbClr val="000000"/>
                  </a:solidFill>
                  <a:latin typeface="Arial"/>
                  <a:ea typeface="Arial"/>
                  <a:cs typeface="Arial"/>
                  <a:sym typeface="Arial"/>
                </a:rPr>
                <a:t>Multichannel marketing </a:t>
              </a:r>
              <a:r>
                <a:rPr lang="en-US" sz="2200" b="0" i="1" u="none" strike="noStrike" cap="none">
                  <a:solidFill>
                    <a:srgbClr val="000000"/>
                  </a:solidFill>
                  <a:latin typeface="Arial"/>
                  <a:ea typeface="Arial"/>
                  <a:cs typeface="Arial"/>
                  <a:sym typeface="Arial"/>
                </a:rPr>
                <a:t>is the ability to deliver messaging to potential customers/donors on various platforms. </a:t>
              </a:r>
              <a:endParaRPr sz="2200" b="0" i="0" u="none" strike="noStrike" cap="none">
                <a:solidFill>
                  <a:srgbClr val="000000"/>
                </a:solidFill>
                <a:latin typeface="Arial"/>
                <a:ea typeface="Arial"/>
                <a:cs typeface="Arial"/>
                <a:sym typeface="Arial"/>
              </a:endParaRPr>
            </a:p>
          </p:txBody>
        </p:sp>
        <p:sp>
          <p:nvSpPr>
            <p:cNvPr id="130" name="Google Shape;130;p29"/>
            <p:cNvSpPr/>
            <p:nvPr/>
          </p:nvSpPr>
          <p:spPr>
            <a:xfrm>
              <a:off x="5508110" y="507350"/>
              <a:ext cx="4505585" cy="2861046"/>
            </a:xfrm>
            <a:prstGeom prst="roundRect">
              <a:avLst>
                <a:gd name="adj" fmla="val 10000"/>
              </a:avLst>
            </a:prstGeom>
            <a:solidFill>
              <a:srgbClr val="F3821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9"/>
            <p:cNvSpPr/>
            <p:nvPr/>
          </p:nvSpPr>
          <p:spPr>
            <a:xfrm>
              <a:off x="6008730" y="982940"/>
              <a:ext cx="4505585" cy="2861046"/>
            </a:xfrm>
            <a:prstGeom prst="roundRect">
              <a:avLst>
                <a:gd name="adj" fmla="val 10000"/>
              </a:avLst>
            </a:prstGeom>
            <a:solidFill>
              <a:schemeClr val="lt1">
                <a:alpha val="89803"/>
              </a:schemeClr>
            </a:solidFill>
            <a:ln w="12700" cap="flat" cmpd="sng">
              <a:solidFill>
                <a:srgbClr val="F3821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9"/>
            <p:cNvSpPr txBox="1"/>
            <p:nvPr/>
          </p:nvSpPr>
          <p:spPr>
            <a:xfrm>
              <a:off x="6092527" y="1066737"/>
              <a:ext cx="4337991" cy="2693452"/>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1" u="none" strike="noStrike" cap="none">
                  <a:solidFill>
                    <a:srgbClr val="000000"/>
                  </a:solidFill>
                  <a:latin typeface="Arial"/>
                  <a:ea typeface="Arial"/>
                  <a:cs typeface="Arial"/>
                  <a:sym typeface="Arial"/>
                </a:rPr>
                <a:t>Integrated marketing </a:t>
              </a:r>
              <a:r>
                <a:rPr lang="en-US" sz="2200" b="0" i="1" u="none" strike="noStrike" cap="none">
                  <a:solidFill>
                    <a:srgbClr val="000000"/>
                  </a:solidFill>
                  <a:latin typeface="Arial"/>
                  <a:ea typeface="Arial"/>
                  <a:cs typeface="Arial"/>
                  <a:sym typeface="Arial"/>
                </a:rPr>
                <a:t>(or cross-channel marketing) is the ability to deliver a single campaign with a consistent message to potential customers/donors on various platforms so that channels reinforce and strengthen each other.</a:t>
              </a:r>
              <a:endParaRPr sz="2200" b="0" i="0" u="none" strike="noStrike" cap="non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6"/>
          <p:cNvSpPr txBox="1">
            <a:spLocks noGrp="1"/>
          </p:cNvSpPr>
          <p:nvPr>
            <p:ph type="body" idx="1"/>
          </p:nvPr>
        </p:nvSpPr>
        <p:spPr>
          <a:xfrm>
            <a:off x="638400" y="3797070"/>
            <a:ext cx="10915200" cy="11859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Clr>
                <a:schemeClr val="hlink"/>
              </a:buClr>
              <a:buSzPts val="1800"/>
              <a:buFont typeface="Arial"/>
              <a:buChar char="•"/>
            </a:pPr>
            <a:r>
              <a:rPr lang="en-US" sz="1800">
                <a:solidFill>
                  <a:schemeClr val="hlink"/>
                </a:solidFill>
                <a:latin typeface="Arial"/>
                <a:ea typeface="Arial"/>
                <a:cs typeface="Arial"/>
                <a:sym typeface="Arial"/>
              </a:rPr>
              <a:t>Donors who were texted for this campaign had a donation response rate of 13%, while those who we could not serve a text had a 5.5% response rate during this same timeframe of giving.</a:t>
            </a:r>
            <a:endParaRPr sz="1800">
              <a:solidFill>
                <a:schemeClr val="hlink"/>
              </a:solidFill>
              <a:latin typeface="Arial"/>
              <a:ea typeface="Arial"/>
              <a:cs typeface="Arial"/>
              <a:sym typeface="Arial"/>
            </a:endParaRPr>
          </a:p>
          <a:p>
            <a:pPr marL="457200" lvl="0" indent="-342900" algn="l" rtl="0">
              <a:lnSpc>
                <a:spcPct val="115000"/>
              </a:lnSpc>
              <a:spcBef>
                <a:spcPts val="0"/>
              </a:spcBef>
              <a:spcAft>
                <a:spcPts val="0"/>
              </a:spcAft>
              <a:buClr>
                <a:schemeClr val="hlink"/>
              </a:buClr>
              <a:buSzPts val="1800"/>
              <a:buFont typeface="Arial"/>
              <a:buChar char="•"/>
            </a:pPr>
            <a:r>
              <a:rPr lang="en-US" sz="1800">
                <a:solidFill>
                  <a:schemeClr val="hlink"/>
                </a:solidFill>
                <a:latin typeface="Arial"/>
                <a:ea typeface="Arial"/>
                <a:cs typeface="Arial"/>
                <a:sym typeface="Arial"/>
              </a:rPr>
              <a:t>Sponsorship join rate for text receivers was TRIPLE that of those who did not receive a text.</a:t>
            </a:r>
            <a:endParaRPr sz="1800">
              <a:solidFill>
                <a:schemeClr val="hlink"/>
              </a:solidFill>
              <a:latin typeface="Arial"/>
              <a:ea typeface="Arial"/>
              <a:cs typeface="Arial"/>
              <a:sym typeface="Arial"/>
            </a:endParaRPr>
          </a:p>
          <a:p>
            <a:pPr marL="457200" lvl="0" indent="-342900" algn="l" rtl="0">
              <a:lnSpc>
                <a:spcPct val="115000"/>
              </a:lnSpc>
              <a:spcBef>
                <a:spcPts val="0"/>
              </a:spcBef>
              <a:spcAft>
                <a:spcPts val="0"/>
              </a:spcAft>
              <a:buClr>
                <a:schemeClr val="hlink"/>
              </a:buClr>
              <a:buSzPts val="1800"/>
              <a:buFont typeface="Arial"/>
              <a:buChar char="•"/>
            </a:pPr>
            <a:r>
              <a:rPr lang="en-US" sz="1800" b="1">
                <a:solidFill>
                  <a:schemeClr val="hlink"/>
                </a:solidFill>
                <a:latin typeface="Arial"/>
                <a:ea typeface="Arial"/>
                <a:cs typeface="Arial"/>
                <a:sym typeface="Arial"/>
              </a:rPr>
              <a:t>Note: </a:t>
            </a:r>
            <a:r>
              <a:rPr lang="en-US" sz="1800">
                <a:solidFill>
                  <a:schemeClr val="hlink"/>
                </a:solidFill>
                <a:latin typeface="Arial"/>
                <a:ea typeface="Arial"/>
                <a:cs typeface="Arial"/>
                <a:sym typeface="Arial"/>
              </a:rPr>
              <a:t>All cell numbers available for this select were launched a text. This was not a test. This campaign was managed in conjunction with direct mail, TM, email and online.</a:t>
            </a:r>
            <a:endParaRPr sz="1800">
              <a:solidFill>
                <a:schemeClr val="hlink"/>
              </a:solidFill>
              <a:latin typeface="Arial"/>
              <a:ea typeface="Arial"/>
              <a:cs typeface="Arial"/>
              <a:sym typeface="Arial"/>
            </a:endParaRPr>
          </a:p>
          <a:p>
            <a:pPr marL="0" lvl="0" indent="0" algn="l" rtl="0">
              <a:spcBef>
                <a:spcPts val="1000"/>
              </a:spcBef>
              <a:spcAft>
                <a:spcPts val="0"/>
              </a:spcAft>
              <a:buNone/>
            </a:pPr>
            <a:endParaRPr/>
          </a:p>
        </p:txBody>
      </p:sp>
      <p:sp>
        <p:nvSpPr>
          <p:cNvPr id="372" name="Google Shape;372;p56"/>
          <p:cNvSpPr txBox="1">
            <a:spLocks noGrp="1"/>
          </p:cNvSpPr>
          <p:nvPr>
            <p:ph type="title"/>
          </p:nvPr>
        </p:nvSpPr>
        <p:spPr>
          <a:xfrm>
            <a:off x="1085361" y="410843"/>
            <a:ext cx="10515600" cy="58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Sponsorship (Monthly) Texting Campaign</a:t>
            </a:r>
            <a:endParaRPr/>
          </a:p>
        </p:txBody>
      </p:sp>
      <p:pic>
        <p:nvPicPr>
          <p:cNvPr id="373" name="Google Shape;373;p56"/>
          <p:cNvPicPr preferRelativeResize="0"/>
          <p:nvPr/>
        </p:nvPicPr>
        <p:blipFill>
          <a:blip r:embed="rId3">
            <a:alphaModFix/>
          </a:blip>
          <a:stretch>
            <a:fillRect/>
          </a:stretch>
        </p:blipFill>
        <p:spPr>
          <a:xfrm>
            <a:off x="4439700" y="1552551"/>
            <a:ext cx="2989300" cy="1600900"/>
          </a:xfrm>
          <a:prstGeom prst="rect">
            <a:avLst/>
          </a:prstGeom>
          <a:noFill/>
          <a:ln>
            <a:noFill/>
          </a:ln>
        </p:spPr>
      </p:pic>
      <p:pic>
        <p:nvPicPr>
          <p:cNvPr id="374" name="Google Shape;374;p56"/>
          <p:cNvPicPr preferRelativeResize="0"/>
          <p:nvPr/>
        </p:nvPicPr>
        <p:blipFill>
          <a:blip r:embed="rId4">
            <a:alphaModFix/>
          </a:blip>
          <a:stretch>
            <a:fillRect/>
          </a:stretch>
        </p:blipFill>
        <p:spPr>
          <a:xfrm>
            <a:off x="2960007" y="1511725"/>
            <a:ext cx="1540918" cy="1641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7"/>
          <p:cNvSpPr txBox="1">
            <a:spLocks noGrp="1"/>
          </p:cNvSpPr>
          <p:nvPr>
            <p:ph type="body" idx="1"/>
          </p:nvPr>
        </p:nvSpPr>
        <p:spPr>
          <a:xfrm>
            <a:off x="454700" y="2947350"/>
            <a:ext cx="3219300" cy="10458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Clr>
                <a:schemeClr val="hlink"/>
              </a:buClr>
              <a:buSzPts val="1800"/>
              <a:buFont typeface="Arial"/>
              <a:buChar char="•"/>
            </a:pPr>
            <a:r>
              <a:rPr lang="en-US" sz="1800" b="1">
                <a:solidFill>
                  <a:schemeClr val="hlink"/>
                </a:solidFill>
                <a:latin typeface="Arial"/>
                <a:ea typeface="Arial"/>
                <a:cs typeface="Arial"/>
                <a:sym typeface="Arial"/>
              </a:rPr>
              <a:t>Note: </a:t>
            </a:r>
            <a:r>
              <a:rPr lang="en-US" sz="1800">
                <a:solidFill>
                  <a:schemeClr val="hlink"/>
                </a:solidFill>
                <a:latin typeface="Arial"/>
                <a:ea typeface="Arial"/>
                <a:cs typeface="Arial"/>
                <a:sym typeface="Arial"/>
              </a:rPr>
              <a:t>All cell numbers available for this select were launched a text. This was not a test.</a:t>
            </a:r>
            <a:endParaRPr sz="1800">
              <a:solidFill>
                <a:schemeClr val="hlink"/>
              </a:solidFill>
              <a:latin typeface="Arial"/>
              <a:ea typeface="Arial"/>
              <a:cs typeface="Arial"/>
              <a:sym typeface="Arial"/>
            </a:endParaRPr>
          </a:p>
          <a:p>
            <a:pPr marL="457200" lvl="0" indent="-342900" algn="l" rtl="0">
              <a:lnSpc>
                <a:spcPct val="115000"/>
              </a:lnSpc>
              <a:spcBef>
                <a:spcPts val="0"/>
              </a:spcBef>
              <a:spcAft>
                <a:spcPts val="0"/>
              </a:spcAft>
              <a:buClr>
                <a:schemeClr val="hlink"/>
              </a:buClr>
              <a:buSzPts val="1800"/>
              <a:buFont typeface="Arial"/>
              <a:buChar char="•"/>
            </a:pPr>
            <a:r>
              <a:rPr lang="en-US" sz="1800">
                <a:solidFill>
                  <a:schemeClr val="hlink"/>
                </a:solidFill>
                <a:latin typeface="Arial"/>
                <a:ea typeface="Arial"/>
                <a:cs typeface="Arial"/>
                <a:sym typeface="Arial"/>
              </a:rPr>
              <a:t>Response Rate higher for identified “online responsive” donors</a:t>
            </a:r>
            <a:endParaRPr sz="1800">
              <a:solidFill>
                <a:schemeClr val="hlink"/>
              </a:solidFill>
              <a:latin typeface="Arial"/>
              <a:ea typeface="Arial"/>
              <a:cs typeface="Arial"/>
              <a:sym typeface="Arial"/>
            </a:endParaRPr>
          </a:p>
          <a:p>
            <a:pPr marL="457200" lvl="0" indent="-342900" algn="l" rtl="0">
              <a:lnSpc>
                <a:spcPct val="115000"/>
              </a:lnSpc>
              <a:spcBef>
                <a:spcPts val="0"/>
              </a:spcBef>
              <a:spcAft>
                <a:spcPts val="0"/>
              </a:spcAft>
              <a:buClr>
                <a:schemeClr val="hlink"/>
              </a:buClr>
              <a:buSzPts val="1800"/>
              <a:buFont typeface="Arial"/>
              <a:buChar char="•"/>
            </a:pPr>
            <a:r>
              <a:rPr lang="en-US" sz="1800">
                <a:solidFill>
                  <a:schemeClr val="hlink"/>
                </a:solidFill>
                <a:latin typeface="Arial"/>
                <a:ea typeface="Arial"/>
                <a:cs typeface="Arial"/>
                <a:sym typeface="Arial"/>
              </a:rPr>
              <a:t>Timing of texts coincided with donors preferred giving channel</a:t>
            </a:r>
            <a:endParaRPr sz="1800">
              <a:solidFill>
                <a:schemeClr val="hlink"/>
              </a:solidFill>
              <a:latin typeface="Arial"/>
              <a:ea typeface="Arial"/>
              <a:cs typeface="Arial"/>
              <a:sym typeface="Arial"/>
            </a:endParaRPr>
          </a:p>
          <a:p>
            <a:pPr marL="0" lvl="0" indent="0" algn="l" rtl="0">
              <a:spcBef>
                <a:spcPts val="1000"/>
              </a:spcBef>
              <a:spcAft>
                <a:spcPts val="0"/>
              </a:spcAft>
              <a:buNone/>
            </a:pPr>
            <a:endParaRPr/>
          </a:p>
        </p:txBody>
      </p:sp>
      <p:sp>
        <p:nvSpPr>
          <p:cNvPr id="381" name="Google Shape;381;p57"/>
          <p:cNvSpPr txBox="1">
            <a:spLocks noGrp="1"/>
          </p:cNvSpPr>
          <p:nvPr>
            <p:ph type="title"/>
          </p:nvPr>
        </p:nvSpPr>
        <p:spPr>
          <a:xfrm>
            <a:off x="1085361" y="410843"/>
            <a:ext cx="10515600" cy="58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Year-End Texting</a:t>
            </a:r>
            <a:endParaRPr/>
          </a:p>
        </p:txBody>
      </p:sp>
      <p:pic>
        <p:nvPicPr>
          <p:cNvPr id="382" name="Google Shape;382;p57"/>
          <p:cNvPicPr preferRelativeResize="0"/>
          <p:nvPr/>
        </p:nvPicPr>
        <p:blipFill rotWithShape="1">
          <a:blip r:embed="rId3">
            <a:alphaModFix/>
          </a:blip>
          <a:srcRect t="18859" r="85100" b="36847"/>
          <a:stretch/>
        </p:blipFill>
        <p:spPr>
          <a:xfrm>
            <a:off x="368775" y="1259687"/>
            <a:ext cx="1651899" cy="1510400"/>
          </a:xfrm>
          <a:prstGeom prst="rect">
            <a:avLst/>
          </a:prstGeom>
          <a:noFill/>
          <a:ln>
            <a:noFill/>
          </a:ln>
        </p:spPr>
      </p:pic>
      <p:pic>
        <p:nvPicPr>
          <p:cNvPr id="383" name="Google Shape;383;p57"/>
          <p:cNvPicPr preferRelativeResize="0"/>
          <p:nvPr/>
        </p:nvPicPr>
        <p:blipFill rotWithShape="1">
          <a:blip r:embed="rId3">
            <a:alphaModFix/>
          </a:blip>
          <a:srcRect l="78211" t="19123" b="37354"/>
          <a:stretch/>
        </p:blipFill>
        <p:spPr>
          <a:xfrm>
            <a:off x="1734925" y="1259700"/>
            <a:ext cx="2458656" cy="1510400"/>
          </a:xfrm>
          <a:prstGeom prst="rect">
            <a:avLst/>
          </a:prstGeom>
          <a:noFill/>
          <a:ln>
            <a:noFill/>
          </a:ln>
        </p:spPr>
      </p:pic>
      <p:pic>
        <p:nvPicPr>
          <p:cNvPr id="384" name="Google Shape;384;p57"/>
          <p:cNvPicPr preferRelativeResize="0"/>
          <p:nvPr/>
        </p:nvPicPr>
        <p:blipFill rotWithShape="1">
          <a:blip r:embed="rId4">
            <a:alphaModFix/>
          </a:blip>
          <a:srcRect r="70667"/>
          <a:stretch/>
        </p:blipFill>
        <p:spPr>
          <a:xfrm>
            <a:off x="4705441" y="1259700"/>
            <a:ext cx="1757351" cy="4943475"/>
          </a:xfrm>
          <a:prstGeom prst="rect">
            <a:avLst/>
          </a:prstGeom>
          <a:noFill/>
          <a:ln>
            <a:noFill/>
          </a:ln>
        </p:spPr>
      </p:pic>
      <p:pic>
        <p:nvPicPr>
          <p:cNvPr id="385" name="Google Shape;385;p57"/>
          <p:cNvPicPr preferRelativeResize="0"/>
          <p:nvPr/>
        </p:nvPicPr>
        <p:blipFill rotWithShape="1">
          <a:blip r:embed="rId4">
            <a:alphaModFix/>
          </a:blip>
          <a:srcRect l="63206"/>
          <a:stretch/>
        </p:blipFill>
        <p:spPr>
          <a:xfrm>
            <a:off x="6462800" y="1259700"/>
            <a:ext cx="2204343" cy="4943475"/>
          </a:xfrm>
          <a:prstGeom prst="rect">
            <a:avLst/>
          </a:prstGeom>
          <a:noFill/>
          <a:ln>
            <a:noFill/>
          </a:ln>
        </p:spPr>
      </p:pic>
      <p:pic>
        <p:nvPicPr>
          <p:cNvPr id="386" name="Google Shape;386;p57"/>
          <p:cNvPicPr preferRelativeResize="0"/>
          <p:nvPr/>
        </p:nvPicPr>
        <p:blipFill>
          <a:blip r:embed="rId5">
            <a:alphaModFix/>
          </a:blip>
          <a:stretch>
            <a:fillRect/>
          </a:stretch>
        </p:blipFill>
        <p:spPr>
          <a:xfrm>
            <a:off x="8919463" y="2362200"/>
            <a:ext cx="3171825" cy="2133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8"/>
          <p:cNvSpPr txBox="1"/>
          <p:nvPr/>
        </p:nvSpPr>
        <p:spPr>
          <a:xfrm>
            <a:off x="3972625" y="2885375"/>
            <a:ext cx="6663000" cy="1240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chemeClr val="accent2"/>
                </a:solidFill>
                <a:latin typeface="Calibri"/>
                <a:ea typeface="Calibri"/>
                <a:cs typeface="Calibri"/>
                <a:sym typeface="Calibri"/>
              </a:rPr>
              <a:t>Planned Giving</a:t>
            </a:r>
            <a:endParaRPr sz="3600" b="1">
              <a:solidFill>
                <a:schemeClr val="accent2"/>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9"/>
          <p:cNvSpPr txBox="1">
            <a:spLocks noGrp="1"/>
          </p:cNvSpPr>
          <p:nvPr>
            <p:ph type="body" idx="1"/>
          </p:nvPr>
        </p:nvSpPr>
        <p:spPr>
          <a:xfrm>
            <a:off x="685801" y="1327868"/>
            <a:ext cx="10915160" cy="484909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2800"/>
              <a:buChar char="•"/>
            </a:pPr>
            <a:r>
              <a:rPr lang="en-US"/>
              <a:t>Integrated emails</a:t>
            </a:r>
            <a:endParaRPr/>
          </a:p>
          <a:p>
            <a:pPr marL="228600" lvl="0" indent="-228600" algn="l" rtl="0">
              <a:lnSpc>
                <a:spcPct val="90000"/>
              </a:lnSpc>
              <a:spcBef>
                <a:spcPts val="1000"/>
              </a:spcBef>
              <a:spcAft>
                <a:spcPts val="0"/>
              </a:spcAft>
              <a:buSzPts val="2800"/>
              <a:buChar char="•"/>
            </a:pPr>
            <a:r>
              <a:rPr lang="en-US"/>
              <a:t>Expanded digital audience to include digital-only leads</a:t>
            </a:r>
            <a:endParaRPr/>
          </a:p>
          <a:p>
            <a:pPr marL="228600" lvl="0" indent="-228600" algn="l" rtl="0">
              <a:lnSpc>
                <a:spcPct val="90000"/>
              </a:lnSpc>
              <a:spcBef>
                <a:spcPts val="1000"/>
              </a:spcBef>
              <a:spcAft>
                <a:spcPts val="0"/>
              </a:spcAft>
              <a:buSzPts val="2800"/>
              <a:buChar char="•"/>
            </a:pPr>
            <a:r>
              <a:rPr lang="en-US"/>
              <a:t>Social media posts and advertising</a:t>
            </a:r>
            <a:endParaRPr/>
          </a:p>
          <a:p>
            <a:pPr marL="228600" lvl="0" indent="-228600" algn="l" rtl="0">
              <a:lnSpc>
                <a:spcPct val="90000"/>
              </a:lnSpc>
              <a:spcBef>
                <a:spcPts val="1000"/>
              </a:spcBef>
              <a:spcAft>
                <a:spcPts val="0"/>
              </a:spcAft>
              <a:buSzPts val="2800"/>
              <a:buChar char="•"/>
            </a:pPr>
            <a:r>
              <a:rPr lang="en-US"/>
              <a:t>Publication promotion – email capture</a:t>
            </a:r>
            <a:endParaRPr/>
          </a:p>
        </p:txBody>
      </p:sp>
      <p:sp>
        <p:nvSpPr>
          <p:cNvPr id="398" name="Google Shape;398;p59"/>
          <p:cNvSpPr txBox="1">
            <a:spLocks noGrp="1"/>
          </p:cNvSpPr>
          <p:nvPr>
            <p:ph type="title"/>
          </p:nvPr>
        </p:nvSpPr>
        <p:spPr>
          <a:xfrm>
            <a:off x="1085361" y="410843"/>
            <a:ext cx="10515600" cy="58107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Planned Giving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pSp>
        <p:nvGrpSpPr>
          <p:cNvPr id="404" name="Google Shape;404;p60"/>
          <p:cNvGrpSpPr/>
          <p:nvPr/>
        </p:nvGrpSpPr>
        <p:grpSpPr>
          <a:xfrm>
            <a:off x="2816803" y="1063748"/>
            <a:ext cx="6585680" cy="5134159"/>
            <a:chOff x="1041581" y="-31405"/>
            <a:chExt cx="6585680" cy="5134159"/>
          </a:xfrm>
        </p:grpSpPr>
        <p:sp>
          <p:nvSpPr>
            <p:cNvPr id="405" name="Google Shape;405;p60"/>
            <p:cNvSpPr/>
            <p:nvPr/>
          </p:nvSpPr>
          <p:spPr>
            <a:xfrm>
              <a:off x="1767341" y="-31405"/>
              <a:ext cx="5134159" cy="5134159"/>
            </a:xfrm>
            <a:custGeom>
              <a:avLst/>
              <a:gdLst/>
              <a:ahLst/>
              <a:cxnLst/>
              <a:rect l="l" t="t" r="r" b="b"/>
              <a:pathLst>
                <a:path w="120000" h="120000" extrusionOk="0">
                  <a:moveTo>
                    <a:pt x="79234" y="6962"/>
                  </a:moveTo>
                  <a:lnTo>
                    <a:pt x="79234" y="6962"/>
                  </a:lnTo>
                  <a:cubicBezTo>
                    <a:pt x="103215" y="15659"/>
                    <a:pt x="118377" y="39365"/>
                    <a:pt x="116215" y="64782"/>
                  </a:cubicBezTo>
                  <a:cubicBezTo>
                    <a:pt x="114053" y="90200"/>
                    <a:pt x="95104" y="111004"/>
                    <a:pt x="69999" y="115525"/>
                  </a:cubicBezTo>
                  <a:cubicBezTo>
                    <a:pt x="44893" y="120046"/>
                    <a:pt x="19878" y="107158"/>
                    <a:pt x="8985" y="84092"/>
                  </a:cubicBezTo>
                  <a:cubicBezTo>
                    <a:pt x="-1908" y="61025"/>
                    <a:pt x="4031" y="33519"/>
                    <a:pt x="23472" y="17003"/>
                  </a:cubicBezTo>
                  <a:lnTo>
                    <a:pt x="21418" y="14087"/>
                  </a:lnTo>
                  <a:lnTo>
                    <a:pt x="29423" y="16597"/>
                  </a:lnTo>
                  <a:lnTo>
                    <a:pt x="29375" y="25382"/>
                  </a:lnTo>
                  <a:lnTo>
                    <a:pt x="27322" y="22467"/>
                  </a:lnTo>
                  <a:lnTo>
                    <a:pt x="27322" y="22467"/>
                  </a:lnTo>
                  <a:cubicBezTo>
                    <a:pt x="10394" y="37206"/>
                    <a:pt x="5427" y="61452"/>
                    <a:pt x="15196" y="81660"/>
                  </a:cubicBezTo>
                  <a:cubicBezTo>
                    <a:pt x="24965" y="101867"/>
                    <a:pt x="47052" y="113035"/>
                    <a:pt x="69117" y="108923"/>
                  </a:cubicBezTo>
                  <a:cubicBezTo>
                    <a:pt x="91182" y="104811"/>
                    <a:pt x="107764" y="86438"/>
                    <a:pt x="109599" y="64068"/>
                  </a:cubicBezTo>
                  <a:cubicBezTo>
                    <a:pt x="111433" y="41698"/>
                    <a:pt x="98067" y="20868"/>
                    <a:pt x="76966" y="13216"/>
                  </a:cubicBezTo>
                  <a:close/>
                </a:path>
              </a:pathLst>
            </a:custGeom>
            <a:solidFill>
              <a:srgbClr val="C8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0"/>
            <p:cNvSpPr/>
            <p:nvPr/>
          </p:nvSpPr>
          <p:spPr>
            <a:xfrm>
              <a:off x="3123831" y="1876"/>
              <a:ext cx="2421180" cy="1210590"/>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0"/>
            <p:cNvSpPr txBox="1"/>
            <p:nvPr/>
          </p:nvSpPr>
          <p:spPr>
            <a:xfrm>
              <a:off x="3182927" y="60972"/>
              <a:ext cx="2302988" cy="1092398"/>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Arial"/>
                  <a:ea typeface="Arial"/>
                  <a:cs typeface="Arial"/>
                  <a:sym typeface="Arial"/>
                </a:rPr>
                <a:t>Marketing Response</a:t>
              </a:r>
              <a:endParaRPr/>
            </a:p>
          </p:txBody>
        </p:sp>
        <p:sp>
          <p:nvSpPr>
            <p:cNvPr id="408" name="Google Shape;408;p60"/>
            <p:cNvSpPr/>
            <p:nvPr/>
          </p:nvSpPr>
          <p:spPr>
            <a:xfrm>
              <a:off x="5206081" y="1514719"/>
              <a:ext cx="2421180" cy="1210590"/>
            </a:xfrm>
            <a:prstGeom prst="roundRect">
              <a:avLst>
                <a:gd name="adj" fmla="val 16667"/>
              </a:avLst>
            </a:prstGeom>
            <a:solidFill>
              <a:srgbClr val="40414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0"/>
            <p:cNvSpPr txBox="1"/>
            <p:nvPr/>
          </p:nvSpPr>
          <p:spPr>
            <a:xfrm>
              <a:off x="5265177" y="1573815"/>
              <a:ext cx="2302988" cy="1092398"/>
            </a:xfrm>
            <a:prstGeom prst="rect">
              <a:avLst/>
            </a:prstGeom>
            <a:no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rgbClr val="000000"/>
                </a:buClr>
                <a:buSzPts val="4300"/>
                <a:buFont typeface="Arial"/>
                <a:buNone/>
              </a:pPr>
              <a:r>
                <a:rPr lang="en-US" sz="4300" b="0" i="0" u="none" strike="noStrike" cap="none">
                  <a:solidFill>
                    <a:schemeClr val="lt1"/>
                  </a:solidFill>
                  <a:latin typeface="Arial"/>
                  <a:ea typeface="Arial"/>
                  <a:cs typeface="Arial"/>
                  <a:sym typeface="Arial"/>
                </a:rPr>
                <a:t>Confirm</a:t>
              </a:r>
              <a:endParaRPr/>
            </a:p>
          </p:txBody>
        </p:sp>
        <p:sp>
          <p:nvSpPr>
            <p:cNvPr id="410" name="Google Shape;410;p60"/>
            <p:cNvSpPr/>
            <p:nvPr/>
          </p:nvSpPr>
          <p:spPr>
            <a:xfrm>
              <a:off x="4807090" y="3626242"/>
              <a:ext cx="2421180" cy="1210590"/>
            </a:xfrm>
            <a:prstGeom prst="roundRect">
              <a:avLst>
                <a:gd name="adj" fmla="val 16667"/>
              </a:avLst>
            </a:prstGeom>
            <a:solidFill>
              <a:srgbClr val="F3821F"/>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0"/>
            <p:cNvSpPr txBox="1"/>
            <p:nvPr/>
          </p:nvSpPr>
          <p:spPr>
            <a:xfrm>
              <a:off x="4866178" y="3685347"/>
              <a:ext cx="2558400" cy="1092300"/>
            </a:xfrm>
            <a:prstGeom prst="rect">
              <a:avLst/>
            </a:prstGeom>
            <a:no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rgbClr val="000000"/>
                </a:buClr>
                <a:buSzPts val="4300"/>
                <a:buFont typeface="Arial"/>
                <a:buNone/>
              </a:pPr>
              <a:r>
                <a:rPr lang="en-US" sz="4300" b="0" i="0" u="none" strike="noStrike" cap="none">
                  <a:solidFill>
                    <a:schemeClr val="lt1"/>
                  </a:solidFill>
                  <a:latin typeface="Arial"/>
                  <a:ea typeface="Arial"/>
                  <a:cs typeface="Arial"/>
                  <a:sym typeface="Arial"/>
                </a:rPr>
                <a:t>Cultivate</a:t>
              </a:r>
              <a:endParaRPr/>
            </a:p>
          </p:txBody>
        </p:sp>
        <p:sp>
          <p:nvSpPr>
            <p:cNvPr id="412" name="Google Shape;412;p60"/>
            <p:cNvSpPr/>
            <p:nvPr/>
          </p:nvSpPr>
          <p:spPr>
            <a:xfrm>
              <a:off x="1488605" y="3662283"/>
              <a:ext cx="2421180" cy="1210590"/>
            </a:xfrm>
            <a:prstGeom prst="roundRect">
              <a:avLst>
                <a:gd name="adj" fmla="val 16667"/>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0"/>
            <p:cNvSpPr txBox="1"/>
            <p:nvPr/>
          </p:nvSpPr>
          <p:spPr>
            <a:xfrm>
              <a:off x="1429477" y="3721372"/>
              <a:ext cx="2421300" cy="1092300"/>
            </a:xfrm>
            <a:prstGeom prst="rect">
              <a:avLst/>
            </a:prstGeom>
            <a:no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rgbClr val="000000"/>
                </a:buClr>
                <a:buSzPts val="4300"/>
                <a:buFont typeface="Arial"/>
                <a:buNone/>
              </a:pPr>
              <a:r>
                <a:rPr lang="en-US" sz="4300" b="0" i="0" u="none" strike="noStrike" cap="none">
                  <a:solidFill>
                    <a:schemeClr val="lt1"/>
                  </a:solidFill>
                  <a:latin typeface="Arial"/>
                  <a:ea typeface="Arial"/>
                  <a:cs typeface="Arial"/>
                  <a:sym typeface="Arial"/>
                </a:rPr>
                <a:t>Steward</a:t>
              </a:r>
              <a:endParaRPr/>
            </a:p>
          </p:txBody>
        </p:sp>
        <p:sp>
          <p:nvSpPr>
            <p:cNvPr id="414" name="Google Shape;414;p60"/>
            <p:cNvSpPr/>
            <p:nvPr/>
          </p:nvSpPr>
          <p:spPr>
            <a:xfrm>
              <a:off x="1041581" y="1514719"/>
              <a:ext cx="2421180" cy="1210590"/>
            </a:xfrm>
            <a:prstGeom prst="roundRect">
              <a:avLst>
                <a:gd name="adj" fmla="val 16667"/>
              </a:avLst>
            </a:prstGeom>
            <a:solidFill>
              <a:srgbClr val="40414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0"/>
            <p:cNvSpPr txBox="1"/>
            <p:nvPr/>
          </p:nvSpPr>
          <p:spPr>
            <a:xfrm>
              <a:off x="1100677" y="1573815"/>
              <a:ext cx="2302988" cy="1092398"/>
            </a:xfrm>
            <a:prstGeom prst="rect">
              <a:avLst/>
            </a:prstGeom>
            <a:no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rgbClr val="000000"/>
                </a:buClr>
                <a:buSzPts val="4300"/>
                <a:buFont typeface="Arial"/>
                <a:buNone/>
              </a:pPr>
              <a:r>
                <a:rPr lang="en-US" sz="4300" b="0" i="0" u="none" strike="noStrike" cap="none">
                  <a:solidFill>
                    <a:schemeClr val="lt1"/>
                  </a:solidFill>
                  <a:latin typeface="Arial"/>
                  <a:ea typeface="Arial"/>
                  <a:cs typeface="Arial"/>
                  <a:sym typeface="Arial"/>
                </a:rPr>
                <a:t>Repeat </a:t>
              </a:r>
              <a:endParaRPr/>
            </a:p>
          </p:txBody>
        </p:sp>
      </p:grpSp>
      <p:sp>
        <p:nvSpPr>
          <p:cNvPr id="416" name="Google Shape;416;p60"/>
          <p:cNvSpPr txBox="1">
            <a:spLocks noGrp="1"/>
          </p:cNvSpPr>
          <p:nvPr>
            <p:ph type="title"/>
          </p:nvPr>
        </p:nvSpPr>
        <p:spPr>
          <a:xfrm>
            <a:off x="2340909" y="1"/>
            <a:ext cx="78867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600"/>
              <a:buFont typeface="Trebuchet MS"/>
              <a:buNone/>
            </a:pPr>
            <a:r>
              <a:rPr lang="en-US" sz="4400"/>
              <a:t>How We Market Planned Giving</a:t>
            </a:r>
            <a:endParaRPr/>
          </a:p>
        </p:txBody>
      </p:sp>
      <p:pic>
        <p:nvPicPr>
          <p:cNvPr id="417" name="Google Shape;417;p60" descr="Envelope"/>
          <p:cNvPicPr preferRelativeResize="0"/>
          <p:nvPr/>
        </p:nvPicPr>
        <p:blipFill rotWithShape="1">
          <a:blip r:embed="rId3">
            <a:alphaModFix/>
          </a:blip>
          <a:srcRect/>
          <a:stretch/>
        </p:blipFill>
        <p:spPr>
          <a:xfrm>
            <a:off x="5638800" y="2420052"/>
            <a:ext cx="914400" cy="914400"/>
          </a:xfrm>
          <a:prstGeom prst="rect">
            <a:avLst/>
          </a:prstGeom>
          <a:noFill/>
          <a:ln>
            <a:noFill/>
          </a:ln>
        </p:spPr>
      </p:pic>
      <p:pic>
        <p:nvPicPr>
          <p:cNvPr id="418" name="Google Shape;418;p60" descr="Email"/>
          <p:cNvPicPr preferRelativeResize="0"/>
          <p:nvPr/>
        </p:nvPicPr>
        <p:blipFill rotWithShape="1">
          <a:blip r:embed="rId4">
            <a:alphaModFix/>
          </a:blip>
          <a:srcRect/>
          <a:stretch/>
        </p:blipFill>
        <p:spPr>
          <a:xfrm>
            <a:off x="5638800" y="3224316"/>
            <a:ext cx="914400" cy="914400"/>
          </a:xfrm>
          <a:prstGeom prst="rect">
            <a:avLst/>
          </a:prstGeom>
          <a:noFill/>
          <a:ln>
            <a:noFill/>
          </a:ln>
        </p:spPr>
      </p:pic>
      <p:pic>
        <p:nvPicPr>
          <p:cNvPr id="419" name="Google Shape;419;p60" descr="Receiver"/>
          <p:cNvPicPr preferRelativeResize="0"/>
          <p:nvPr/>
        </p:nvPicPr>
        <p:blipFill rotWithShape="1">
          <a:blip r:embed="rId5">
            <a:alphaModFix/>
          </a:blip>
          <a:srcRect/>
          <a:stretch/>
        </p:blipFill>
        <p:spPr>
          <a:xfrm>
            <a:off x="5652442" y="4138716"/>
            <a:ext cx="914400" cy="914400"/>
          </a:xfrm>
          <a:prstGeom prst="rect">
            <a:avLst/>
          </a:prstGeom>
          <a:noFill/>
          <a:ln>
            <a:noFill/>
          </a:ln>
        </p:spPr>
      </p:pic>
      <p:sp>
        <p:nvSpPr>
          <p:cNvPr id="420" name="Google Shape;420;p60"/>
          <p:cNvSpPr txBox="1"/>
          <p:nvPr/>
        </p:nvSpPr>
        <p:spPr>
          <a:xfrm>
            <a:off x="7967331" y="6270171"/>
            <a:ext cx="237106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Source: Doug Puffer, Director of Personal and Planned Giving at Carleton University</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1"/>
          <p:cNvSpPr txBox="1">
            <a:spLocks noGrp="1"/>
          </p:cNvSpPr>
          <p:nvPr>
            <p:ph type="body" idx="1"/>
          </p:nvPr>
        </p:nvSpPr>
        <p:spPr>
          <a:xfrm>
            <a:off x="685801" y="1327868"/>
            <a:ext cx="10915160" cy="4849095"/>
          </a:xfrm>
          <a:prstGeom prst="rect">
            <a:avLst/>
          </a:prstGeom>
          <a:noFill/>
          <a:ln>
            <a:noFill/>
          </a:ln>
        </p:spPr>
        <p:txBody>
          <a:bodyPr spcFirstLastPara="1" wrap="square" lIns="91425" tIns="45700" rIns="91425" bIns="45700" anchor="t" anchorCtr="0">
            <a:noAutofit/>
          </a:bodyPr>
          <a:lstStyle/>
          <a:p>
            <a:pPr marL="228600" lvl="0" indent="-25400" algn="l" rtl="0">
              <a:lnSpc>
                <a:spcPct val="90000"/>
              </a:lnSpc>
              <a:spcBef>
                <a:spcPts val="0"/>
              </a:spcBef>
              <a:spcAft>
                <a:spcPts val="0"/>
              </a:spcAft>
              <a:buSzPts val="3200"/>
              <a:buNone/>
            </a:pPr>
            <a:endParaRPr sz="3200"/>
          </a:p>
          <a:p>
            <a:pPr marL="228600" lvl="0" indent="-50800" algn="l" rtl="0">
              <a:lnSpc>
                <a:spcPct val="90000"/>
              </a:lnSpc>
              <a:spcBef>
                <a:spcPts val="1000"/>
              </a:spcBef>
              <a:spcAft>
                <a:spcPts val="0"/>
              </a:spcAft>
              <a:buSzPts val="2800"/>
              <a:buNone/>
            </a:pPr>
            <a:endParaRPr/>
          </a:p>
        </p:txBody>
      </p:sp>
      <p:sp>
        <p:nvSpPr>
          <p:cNvPr id="427" name="Google Shape;427;p61"/>
          <p:cNvSpPr txBox="1">
            <a:spLocks noGrp="1"/>
          </p:cNvSpPr>
          <p:nvPr>
            <p:ph type="title"/>
          </p:nvPr>
        </p:nvSpPr>
        <p:spPr>
          <a:xfrm>
            <a:off x="2338021" y="349882"/>
            <a:ext cx="7886700" cy="7385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a:t>A Robust Mid-Size Marketing Program </a:t>
            </a:r>
            <a:endParaRPr/>
          </a:p>
        </p:txBody>
      </p:sp>
      <p:pic>
        <p:nvPicPr>
          <p:cNvPr id="428" name="Google Shape;428;p61"/>
          <p:cNvPicPr preferRelativeResize="0"/>
          <p:nvPr/>
        </p:nvPicPr>
        <p:blipFill rotWithShape="1">
          <a:blip r:embed="rId3">
            <a:alphaModFix/>
          </a:blip>
          <a:srcRect/>
          <a:stretch/>
        </p:blipFill>
        <p:spPr>
          <a:xfrm>
            <a:off x="1524000" y="1208150"/>
            <a:ext cx="9144000" cy="508853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2"/>
          <p:cNvSpPr txBox="1">
            <a:spLocks noGrp="1"/>
          </p:cNvSpPr>
          <p:nvPr>
            <p:ph type="title"/>
          </p:nvPr>
        </p:nvSpPr>
        <p:spPr>
          <a:xfrm>
            <a:off x="1085361" y="410843"/>
            <a:ext cx="10515600" cy="58107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Build Campaigns Around Offers</a:t>
            </a:r>
            <a:endParaRPr/>
          </a:p>
        </p:txBody>
      </p:sp>
      <p:pic>
        <p:nvPicPr>
          <p:cNvPr id="434" name="Google Shape;434;p62"/>
          <p:cNvPicPr preferRelativeResize="0"/>
          <p:nvPr/>
        </p:nvPicPr>
        <p:blipFill rotWithShape="1">
          <a:blip r:embed="rId3">
            <a:alphaModFix/>
          </a:blip>
          <a:srcRect/>
          <a:stretch/>
        </p:blipFill>
        <p:spPr>
          <a:xfrm>
            <a:off x="1773562" y="1096157"/>
            <a:ext cx="8644877" cy="551126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3"/>
          <p:cNvSpPr txBox="1">
            <a:spLocks noGrp="1"/>
          </p:cNvSpPr>
          <p:nvPr>
            <p:ph type="title"/>
          </p:nvPr>
        </p:nvSpPr>
        <p:spPr>
          <a:xfrm>
            <a:off x="1085361" y="410843"/>
            <a:ext cx="10515600" cy="58107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Integrated Publication Offer</a:t>
            </a:r>
            <a:endParaRPr/>
          </a:p>
        </p:txBody>
      </p:sp>
      <p:pic>
        <p:nvPicPr>
          <p:cNvPr id="441" name="Google Shape;441;p63"/>
          <p:cNvPicPr preferRelativeResize="0"/>
          <p:nvPr/>
        </p:nvPicPr>
        <p:blipFill rotWithShape="1">
          <a:blip r:embed="rId3">
            <a:alphaModFix/>
          </a:blip>
          <a:srcRect/>
          <a:stretch/>
        </p:blipFill>
        <p:spPr>
          <a:xfrm>
            <a:off x="1645535" y="919733"/>
            <a:ext cx="8900931" cy="602337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64"/>
          <p:cNvPicPr preferRelativeResize="0">
            <a:picLocks noGrp="1"/>
          </p:cNvPicPr>
          <p:nvPr>
            <p:ph type="body" idx="1"/>
          </p:nvPr>
        </p:nvPicPr>
        <p:blipFill rotWithShape="1">
          <a:blip r:embed="rId3">
            <a:alphaModFix/>
          </a:blip>
          <a:srcRect/>
          <a:stretch/>
        </p:blipFill>
        <p:spPr>
          <a:xfrm>
            <a:off x="1803487" y="991921"/>
            <a:ext cx="4103430" cy="269055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448" name="Google Shape;448;p64"/>
          <p:cNvSpPr txBox="1">
            <a:spLocks noGrp="1"/>
          </p:cNvSpPr>
          <p:nvPr>
            <p:ph type="title"/>
          </p:nvPr>
        </p:nvSpPr>
        <p:spPr>
          <a:xfrm>
            <a:off x="1085361" y="410843"/>
            <a:ext cx="10515600" cy="58107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Ads with Offer and Drive to Download</a:t>
            </a:r>
            <a:endParaRPr/>
          </a:p>
        </p:txBody>
      </p:sp>
      <p:pic>
        <p:nvPicPr>
          <p:cNvPr id="449" name="Google Shape;449;p64"/>
          <p:cNvPicPr preferRelativeResize="0"/>
          <p:nvPr/>
        </p:nvPicPr>
        <p:blipFill rotWithShape="1">
          <a:blip r:embed="rId4">
            <a:alphaModFix/>
          </a:blip>
          <a:srcRect/>
          <a:stretch/>
        </p:blipFill>
        <p:spPr>
          <a:xfrm>
            <a:off x="6223333" y="991921"/>
            <a:ext cx="4176175" cy="269055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50" name="Google Shape;450;p64"/>
          <p:cNvPicPr preferRelativeResize="0"/>
          <p:nvPr/>
        </p:nvPicPr>
        <p:blipFill rotWithShape="1">
          <a:blip r:embed="rId5">
            <a:alphaModFix/>
          </a:blip>
          <a:srcRect/>
          <a:stretch/>
        </p:blipFill>
        <p:spPr>
          <a:xfrm>
            <a:off x="1803488" y="3894209"/>
            <a:ext cx="4161841" cy="269055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51" name="Google Shape;451;p64"/>
          <p:cNvPicPr preferRelativeResize="0"/>
          <p:nvPr/>
        </p:nvPicPr>
        <p:blipFill rotWithShape="1">
          <a:blip r:embed="rId6">
            <a:alphaModFix/>
          </a:blip>
          <a:srcRect/>
          <a:stretch/>
        </p:blipFill>
        <p:spPr>
          <a:xfrm>
            <a:off x="6223333" y="3894209"/>
            <a:ext cx="4165181" cy="269055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5"/>
          <p:cNvSpPr txBox="1"/>
          <p:nvPr/>
        </p:nvSpPr>
        <p:spPr>
          <a:xfrm>
            <a:off x="3512650" y="2709600"/>
            <a:ext cx="6830100" cy="3000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chemeClr val="accent2"/>
                </a:solidFill>
                <a:latin typeface="Calibri"/>
                <a:ea typeface="Calibri"/>
                <a:cs typeface="Calibri"/>
                <a:sym typeface="Calibri"/>
              </a:rPr>
              <a:t>Digital Advertising</a:t>
            </a:r>
            <a:endParaRPr sz="3600" b="1">
              <a:solidFill>
                <a:schemeClr val="accent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sp>
        <p:nvSpPr>
          <p:cNvPr id="138" name="Google Shape;138;p30"/>
          <p:cNvSpPr/>
          <p:nvPr/>
        </p:nvSpPr>
        <p:spPr>
          <a:xfrm>
            <a:off x="484096"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9" name="Google Shape;139;p30"/>
          <p:cNvSpPr txBox="1">
            <a:spLocks noGrp="1"/>
          </p:cNvSpPr>
          <p:nvPr>
            <p:ph type="title"/>
          </p:nvPr>
        </p:nvSpPr>
        <p:spPr>
          <a:xfrm>
            <a:off x="863029" y="1012004"/>
            <a:ext cx="3416158" cy="47954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Channels</a:t>
            </a:r>
            <a:endParaRPr/>
          </a:p>
        </p:txBody>
      </p:sp>
      <p:grpSp>
        <p:nvGrpSpPr>
          <p:cNvPr id="140" name="Google Shape;140;p30"/>
          <p:cNvGrpSpPr/>
          <p:nvPr/>
        </p:nvGrpSpPr>
        <p:grpSpPr>
          <a:xfrm>
            <a:off x="5194300" y="550827"/>
            <a:ext cx="6513603" cy="5725620"/>
            <a:chOff x="0" y="79903"/>
            <a:chExt cx="6513603" cy="5725620"/>
          </a:xfrm>
        </p:grpSpPr>
        <p:sp>
          <p:nvSpPr>
            <p:cNvPr id="141" name="Google Shape;141;p30"/>
            <p:cNvSpPr/>
            <p:nvPr/>
          </p:nvSpPr>
          <p:spPr>
            <a:xfrm>
              <a:off x="0" y="79903"/>
              <a:ext cx="6513603" cy="551655"/>
            </a:xfrm>
            <a:prstGeom prst="roundRect">
              <a:avLst>
                <a:gd name="adj" fmla="val 16667"/>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0"/>
            <p:cNvSpPr txBox="1"/>
            <p:nvPr/>
          </p:nvSpPr>
          <p:spPr>
            <a:xfrm>
              <a:off x="26930" y="106833"/>
              <a:ext cx="6459743" cy="497795"/>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Offline</a:t>
              </a:r>
              <a:endParaRPr/>
            </a:p>
          </p:txBody>
        </p:sp>
        <p:sp>
          <p:nvSpPr>
            <p:cNvPr id="143" name="Google Shape;143;p30"/>
            <p:cNvSpPr/>
            <p:nvPr/>
          </p:nvSpPr>
          <p:spPr>
            <a:xfrm>
              <a:off x="0" y="631558"/>
              <a:ext cx="6513603" cy="15711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0"/>
            <p:cNvSpPr txBox="1"/>
            <p:nvPr/>
          </p:nvSpPr>
          <p:spPr>
            <a:xfrm>
              <a:off x="0" y="631558"/>
              <a:ext cx="6513603" cy="1571130"/>
            </a:xfrm>
            <a:prstGeom prst="rect">
              <a:avLst/>
            </a:prstGeom>
            <a:noFill/>
            <a:ln>
              <a:noFill/>
            </a:ln>
          </p:spPr>
          <p:txBody>
            <a:bodyPr spcFirstLastPara="1" wrap="square" lIns="206800" tIns="29200" rIns="163575" bIns="29200" anchor="t"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Direct Mail</a:t>
              </a:r>
              <a:endParaRPr/>
            </a:p>
            <a:p>
              <a:pPr marL="171450" marR="0" lvl="1" indent="-171450" algn="l" rtl="0">
                <a:lnSpc>
                  <a:spcPct val="90000"/>
                </a:lnSpc>
                <a:spcBef>
                  <a:spcPts val="36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Telemarketing</a:t>
              </a:r>
              <a:endParaRPr/>
            </a:p>
            <a:p>
              <a:pPr marL="171450" marR="0" lvl="1" indent="-171450" algn="l" rtl="0">
                <a:lnSpc>
                  <a:spcPct val="90000"/>
                </a:lnSpc>
                <a:spcBef>
                  <a:spcPts val="36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Texting</a:t>
              </a:r>
              <a:endParaRPr/>
            </a:p>
            <a:p>
              <a:pPr marL="342900" marR="0" lvl="2" indent="-171450" algn="l" rtl="0">
                <a:lnSpc>
                  <a:spcPct val="90000"/>
                </a:lnSpc>
                <a:spcBef>
                  <a:spcPts val="36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Blast</a:t>
              </a:r>
              <a:endParaRPr/>
            </a:p>
            <a:p>
              <a:pPr marL="342900" marR="0" lvl="2" indent="-171450" algn="l" rtl="0">
                <a:lnSpc>
                  <a:spcPct val="90000"/>
                </a:lnSpc>
                <a:spcBef>
                  <a:spcPts val="36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Peer-to-Peer</a:t>
              </a:r>
              <a:endParaRPr/>
            </a:p>
          </p:txBody>
        </p:sp>
        <p:sp>
          <p:nvSpPr>
            <p:cNvPr id="145" name="Google Shape;145;p30"/>
            <p:cNvSpPr/>
            <p:nvPr/>
          </p:nvSpPr>
          <p:spPr>
            <a:xfrm>
              <a:off x="0" y="2202688"/>
              <a:ext cx="6513603" cy="551655"/>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0"/>
            <p:cNvSpPr txBox="1"/>
            <p:nvPr/>
          </p:nvSpPr>
          <p:spPr>
            <a:xfrm>
              <a:off x="26930" y="2229618"/>
              <a:ext cx="6459743" cy="497795"/>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Digital</a:t>
              </a:r>
              <a:endParaRPr/>
            </a:p>
          </p:txBody>
        </p:sp>
        <p:sp>
          <p:nvSpPr>
            <p:cNvPr id="147" name="Google Shape;147;p30"/>
            <p:cNvSpPr/>
            <p:nvPr/>
          </p:nvSpPr>
          <p:spPr>
            <a:xfrm>
              <a:off x="0" y="2754343"/>
              <a:ext cx="6513603" cy="15711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0"/>
            <p:cNvSpPr txBox="1"/>
            <p:nvPr/>
          </p:nvSpPr>
          <p:spPr>
            <a:xfrm>
              <a:off x="0" y="2754343"/>
              <a:ext cx="6513603" cy="1571130"/>
            </a:xfrm>
            <a:prstGeom prst="rect">
              <a:avLst/>
            </a:prstGeom>
            <a:noFill/>
            <a:ln>
              <a:noFill/>
            </a:ln>
          </p:spPr>
          <p:txBody>
            <a:bodyPr spcFirstLastPara="1" wrap="square" lIns="206800" tIns="29200" rIns="163575" bIns="29200" anchor="t"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Email</a:t>
              </a:r>
              <a:endParaRPr/>
            </a:p>
            <a:p>
              <a:pPr marL="171450" marR="0" lvl="1" indent="-171450" algn="l" rtl="0">
                <a:lnSpc>
                  <a:spcPct val="90000"/>
                </a:lnSpc>
                <a:spcBef>
                  <a:spcPts val="36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Website</a:t>
              </a:r>
              <a:endParaRPr/>
            </a:p>
            <a:p>
              <a:pPr marL="171450" marR="0" lvl="1" indent="-171450" algn="l" rtl="0">
                <a:lnSpc>
                  <a:spcPct val="90000"/>
                </a:lnSpc>
                <a:spcBef>
                  <a:spcPts val="36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Search</a:t>
              </a:r>
              <a:endParaRPr/>
            </a:p>
            <a:p>
              <a:pPr marL="171450" marR="0" lvl="1" indent="-171450" algn="l" rtl="0">
                <a:lnSpc>
                  <a:spcPct val="90000"/>
                </a:lnSpc>
                <a:spcBef>
                  <a:spcPts val="36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Display</a:t>
              </a:r>
              <a:endParaRPr/>
            </a:p>
            <a:p>
              <a:pPr marL="171450" marR="0" lvl="1" indent="-171450" algn="l" rtl="0">
                <a:lnSpc>
                  <a:spcPct val="90000"/>
                </a:lnSpc>
                <a:spcBef>
                  <a:spcPts val="36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Social Media</a:t>
              </a:r>
              <a:endParaRPr/>
            </a:p>
          </p:txBody>
        </p:sp>
        <p:sp>
          <p:nvSpPr>
            <p:cNvPr id="149" name="Google Shape;149;p30"/>
            <p:cNvSpPr/>
            <p:nvPr/>
          </p:nvSpPr>
          <p:spPr>
            <a:xfrm>
              <a:off x="0" y="4325473"/>
              <a:ext cx="6513603" cy="551655"/>
            </a:xfrm>
            <a:prstGeom prst="roundRect">
              <a:avLst>
                <a:gd name="adj" fmla="val 16667"/>
              </a:avLst>
            </a:prstGeom>
            <a:solidFill>
              <a:srgbClr val="3F404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0"/>
            <p:cNvSpPr txBox="1"/>
            <p:nvPr/>
          </p:nvSpPr>
          <p:spPr>
            <a:xfrm>
              <a:off x="26930" y="4352403"/>
              <a:ext cx="6459743" cy="497795"/>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Others</a:t>
              </a:r>
              <a:endParaRPr/>
            </a:p>
          </p:txBody>
        </p:sp>
        <p:sp>
          <p:nvSpPr>
            <p:cNvPr id="151" name="Google Shape;151;p30"/>
            <p:cNvSpPr/>
            <p:nvPr/>
          </p:nvSpPr>
          <p:spPr>
            <a:xfrm>
              <a:off x="0" y="4877128"/>
              <a:ext cx="6513603" cy="9283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0"/>
            <p:cNvSpPr txBox="1"/>
            <p:nvPr/>
          </p:nvSpPr>
          <p:spPr>
            <a:xfrm>
              <a:off x="0" y="4877128"/>
              <a:ext cx="6513603" cy="928395"/>
            </a:xfrm>
            <a:prstGeom prst="rect">
              <a:avLst/>
            </a:prstGeom>
            <a:noFill/>
            <a:ln>
              <a:noFill/>
            </a:ln>
          </p:spPr>
          <p:txBody>
            <a:bodyPr spcFirstLastPara="1" wrap="square" lIns="206800" tIns="29200" rIns="163575" bIns="29200" anchor="t"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Events</a:t>
              </a:r>
              <a:endParaRPr/>
            </a:p>
            <a:p>
              <a:pPr marL="171450" marR="0" lvl="1" indent="-171450" algn="l" rtl="0">
                <a:lnSpc>
                  <a:spcPct val="90000"/>
                </a:lnSpc>
                <a:spcBef>
                  <a:spcPts val="36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Canvassing</a:t>
              </a:r>
              <a:endParaRPr/>
            </a:p>
            <a:p>
              <a:pPr marL="171450" marR="0" lvl="1" indent="-171450" algn="l" rtl="0">
                <a:lnSpc>
                  <a:spcPct val="90000"/>
                </a:lnSpc>
                <a:spcBef>
                  <a:spcPts val="36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Print Advertising</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6"/>
          <p:cNvSpPr/>
          <p:nvPr/>
        </p:nvSpPr>
        <p:spPr>
          <a:xfrm>
            <a:off x="2703443" y="1810395"/>
            <a:ext cx="6785114" cy="139607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63" name="Google Shape;463;p66"/>
          <p:cNvCxnSpPr/>
          <p:nvPr/>
        </p:nvCxnSpPr>
        <p:spPr>
          <a:xfrm>
            <a:off x="2284059" y="1162351"/>
            <a:ext cx="7637319" cy="0"/>
          </a:xfrm>
          <a:prstGeom prst="straightConnector1">
            <a:avLst/>
          </a:prstGeom>
          <a:noFill/>
          <a:ln w="28575" cap="flat" cmpd="sng">
            <a:solidFill>
              <a:srgbClr val="F58220"/>
            </a:solidFill>
            <a:prstDash val="solid"/>
            <a:miter lim="800000"/>
            <a:headEnd type="none" w="sm" len="sm"/>
            <a:tailEnd type="none" w="sm" len="sm"/>
          </a:ln>
        </p:spPr>
      </p:cxnSp>
      <p:pic>
        <p:nvPicPr>
          <p:cNvPr id="464" name="Google Shape;464;p66" descr="Image result for facebook logo"/>
          <p:cNvPicPr preferRelativeResize="0"/>
          <p:nvPr/>
        </p:nvPicPr>
        <p:blipFill rotWithShape="1">
          <a:blip r:embed="rId3">
            <a:alphaModFix/>
          </a:blip>
          <a:srcRect t="24580" b="22797"/>
          <a:stretch/>
        </p:blipFill>
        <p:spPr>
          <a:xfrm>
            <a:off x="98457" y="5685034"/>
            <a:ext cx="2185602" cy="430515"/>
          </a:xfrm>
          <a:prstGeom prst="rect">
            <a:avLst/>
          </a:prstGeom>
          <a:noFill/>
          <a:ln>
            <a:noFill/>
          </a:ln>
        </p:spPr>
      </p:pic>
      <p:pic>
        <p:nvPicPr>
          <p:cNvPr id="465" name="Google Shape;465;p66" descr="Image result for google ads logo"/>
          <p:cNvPicPr preferRelativeResize="0"/>
          <p:nvPr/>
        </p:nvPicPr>
        <p:blipFill rotWithShape="1">
          <a:blip r:embed="rId4">
            <a:alphaModFix/>
          </a:blip>
          <a:srcRect/>
          <a:stretch/>
        </p:blipFill>
        <p:spPr>
          <a:xfrm>
            <a:off x="98457" y="4204750"/>
            <a:ext cx="2171699" cy="682803"/>
          </a:xfrm>
          <a:prstGeom prst="rect">
            <a:avLst/>
          </a:prstGeom>
          <a:noFill/>
          <a:ln>
            <a:noFill/>
          </a:ln>
        </p:spPr>
      </p:pic>
      <p:pic>
        <p:nvPicPr>
          <p:cNvPr id="466" name="Google Shape;466;p66" descr="Image result for bing logo transparent"/>
          <p:cNvPicPr preferRelativeResize="0"/>
          <p:nvPr/>
        </p:nvPicPr>
        <p:blipFill rotWithShape="1">
          <a:blip r:embed="rId5">
            <a:alphaModFix/>
          </a:blip>
          <a:srcRect/>
          <a:stretch/>
        </p:blipFill>
        <p:spPr>
          <a:xfrm>
            <a:off x="98457" y="4887553"/>
            <a:ext cx="1556401" cy="629856"/>
          </a:xfrm>
          <a:prstGeom prst="rect">
            <a:avLst/>
          </a:prstGeom>
          <a:noFill/>
          <a:ln>
            <a:noFill/>
          </a:ln>
        </p:spPr>
      </p:pic>
      <p:pic>
        <p:nvPicPr>
          <p:cNvPr id="467" name="Google Shape;467;p66"/>
          <p:cNvPicPr preferRelativeResize="0"/>
          <p:nvPr/>
        </p:nvPicPr>
        <p:blipFill rotWithShape="1">
          <a:blip r:embed="rId6">
            <a:alphaModFix/>
          </a:blip>
          <a:srcRect/>
          <a:stretch/>
        </p:blipFill>
        <p:spPr>
          <a:xfrm>
            <a:off x="3462841" y="2287449"/>
            <a:ext cx="5435455" cy="3834602"/>
          </a:xfrm>
          <a:prstGeom prst="rect">
            <a:avLst/>
          </a:prstGeom>
          <a:noFill/>
          <a:ln>
            <a:noFill/>
          </a:ln>
        </p:spPr>
      </p:pic>
      <p:sp>
        <p:nvSpPr>
          <p:cNvPr id="468" name="Google Shape;468;p66"/>
          <p:cNvSpPr txBox="1"/>
          <p:nvPr/>
        </p:nvSpPr>
        <p:spPr>
          <a:xfrm>
            <a:off x="2284059" y="1377500"/>
            <a:ext cx="7637318" cy="47705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500"/>
              <a:buFont typeface="Arial"/>
              <a:buChar char="•"/>
            </a:pPr>
            <a:r>
              <a:rPr lang="en-US" sz="2500" b="0" i="0" u="none" strike="noStrike" cap="none">
                <a:solidFill>
                  <a:srgbClr val="000000"/>
                </a:solidFill>
                <a:latin typeface="Arial"/>
                <a:ea typeface="Arial"/>
                <a:cs typeface="Arial"/>
                <a:sym typeface="Arial"/>
              </a:rPr>
              <a:t>Ads Work Better Together!</a:t>
            </a:r>
            <a:endParaRPr/>
          </a:p>
        </p:txBody>
      </p:sp>
      <p:sp>
        <p:nvSpPr>
          <p:cNvPr id="469" name="Google Shape;469;p66"/>
          <p:cNvSpPr txBox="1"/>
          <p:nvPr/>
        </p:nvSpPr>
        <p:spPr>
          <a:xfrm>
            <a:off x="3911524" y="6115549"/>
            <a:ext cx="4004887"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Chart via WordStream</a:t>
            </a:r>
            <a:endParaRPr sz="1000" b="0" i="0" u="none" strike="noStrike" cap="none">
              <a:solidFill>
                <a:srgbClr val="000000"/>
              </a:solidFill>
              <a:latin typeface="Arial"/>
              <a:ea typeface="Arial"/>
              <a:cs typeface="Arial"/>
              <a:sym typeface="Arial"/>
            </a:endParaRPr>
          </a:p>
        </p:txBody>
      </p:sp>
      <p:sp>
        <p:nvSpPr>
          <p:cNvPr id="470" name="Google Shape;470;p66"/>
          <p:cNvSpPr txBox="1"/>
          <p:nvPr/>
        </p:nvSpPr>
        <p:spPr>
          <a:xfrm>
            <a:off x="2277339" y="272613"/>
            <a:ext cx="5904135"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000" b="1">
                <a:latin typeface="Calibri"/>
                <a:ea typeface="Calibri"/>
                <a:cs typeface="Calibri"/>
                <a:sym typeface="Calibri"/>
              </a:rPr>
              <a:t>Digital </a:t>
            </a:r>
            <a:r>
              <a:rPr lang="en-US" sz="4000" b="1" i="0" u="none" strike="noStrike" cap="none">
                <a:solidFill>
                  <a:srgbClr val="000000"/>
                </a:solidFill>
                <a:latin typeface="Calibri"/>
                <a:ea typeface="Calibri"/>
                <a:cs typeface="Calibri"/>
                <a:sym typeface="Calibri"/>
              </a:rPr>
              <a:t>Advertising</a:t>
            </a:r>
            <a:endParaRPr sz="1800" b="1" i="0" u="none" strike="noStrike" cap="non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7"/>
          <p:cNvSpPr/>
          <p:nvPr/>
        </p:nvSpPr>
        <p:spPr>
          <a:xfrm>
            <a:off x="2703443" y="1810395"/>
            <a:ext cx="6785114" cy="139607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76" name="Google Shape;476;p67"/>
          <p:cNvCxnSpPr/>
          <p:nvPr/>
        </p:nvCxnSpPr>
        <p:spPr>
          <a:xfrm>
            <a:off x="2284059" y="1162351"/>
            <a:ext cx="7637319" cy="0"/>
          </a:xfrm>
          <a:prstGeom prst="straightConnector1">
            <a:avLst/>
          </a:prstGeom>
          <a:noFill/>
          <a:ln w="28575" cap="flat" cmpd="sng">
            <a:solidFill>
              <a:srgbClr val="F58220"/>
            </a:solidFill>
            <a:prstDash val="solid"/>
            <a:miter lim="800000"/>
            <a:headEnd type="none" w="sm" len="sm"/>
            <a:tailEnd type="none" w="sm" len="sm"/>
          </a:ln>
        </p:spPr>
      </p:cxnSp>
      <p:pic>
        <p:nvPicPr>
          <p:cNvPr id="477" name="Google Shape;477;p67" descr="Image result for facebook logo"/>
          <p:cNvPicPr preferRelativeResize="0"/>
          <p:nvPr/>
        </p:nvPicPr>
        <p:blipFill rotWithShape="1">
          <a:blip r:embed="rId3">
            <a:alphaModFix/>
          </a:blip>
          <a:srcRect t="24580" b="22797"/>
          <a:stretch/>
        </p:blipFill>
        <p:spPr>
          <a:xfrm>
            <a:off x="91737" y="5642702"/>
            <a:ext cx="2185602" cy="430515"/>
          </a:xfrm>
          <a:prstGeom prst="rect">
            <a:avLst/>
          </a:prstGeom>
          <a:noFill/>
          <a:ln>
            <a:noFill/>
          </a:ln>
        </p:spPr>
      </p:pic>
      <p:pic>
        <p:nvPicPr>
          <p:cNvPr id="478" name="Google Shape;478;p67" descr="Image result for google ads logo"/>
          <p:cNvPicPr preferRelativeResize="0"/>
          <p:nvPr/>
        </p:nvPicPr>
        <p:blipFill rotWithShape="1">
          <a:blip r:embed="rId4">
            <a:alphaModFix/>
          </a:blip>
          <a:srcRect/>
          <a:stretch/>
        </p:blipFill>
        <p:spPr>
          <a:xfrm>
            <a:off x="91737" y="4079265"/>
            <a:ext cx="2171699" cy="682803"/>
          </a:xfrm>
          <a:prstGeom prst="rect">
            <a:avLst/>
          </a:prstGeom>
          <a:noFill/>
          <a:ln>
            <a:noFill/>
          </a:ln>
        </p:spPr>
      </p:pic>
      <p:pic>
        <p:nvPicPr>
          <p:cNvPr id="479" name="Google Shape;479;p67" descr="Image result for bing logo transparent"/>
          <p:cNvPicPr preferRelativeResize="0"/>
          <p:nvPr/>
        </p:nvPicPr>
        <p:blipFill rotWithShape="1">
          <a:blip r:embed="rId5">
            <a:alphaModFix/>
          </a:blip>
          <a:srcRect/>
          <a:stretch/>
        </p:blipFill>
        <p:spPr>
          <a:xfrm>
            <a:off x="91737" y="4858723"/>
            <a:ext cx="1556401" cy="629856"/>
          </a:xfrm>
          <a:prstGeom prst="rect">
            <a:avLst/>
          </a:prstGeom>
          <a:noFill/>
          <a:ln>
            <a:noFill/>
          </a:ln>
        </p:spPr>
      </p:pic>
      <p:sp>
        <p:nvSpPr>
          <p:cNvPr id="480" name="Google Shape;480;p67"/>
          <p:cNvSpPr txBox="1"/>
          <p:nvPr/>
        </p:nvSpPr>
        <p:spPr>
          <a:xfrm>
            <a:off x="2277340" y="1215298"/>
            <a:ext cx="9309072" cy="227754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200"/>
              <a:buFont typeface="Arial"/>
              <a:buChar char="•"/>
            </a:pPr>
            <a:r>
              <a:rPr lang="en-US" sz="2200" b="0" i="0" u="none" strike="noStrike" cap="none">
                <a:solidFill>
                  <a:srgbClr val="000000"/>
                </a:solidFill>
                <a:latin typeface="Arial"/>
                <a:ea typeface="Arial"/>
                <a:cs typeface="Arial"/>
                <a:sym typeface="Arial"/>
              </a:rPr>
              <a:t>Provoke brand searches with Facebook, close the deal with Google</a:t>
            </a:r>
            <a:endParaRPr/>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342900" marR="0" lvl="5" indent="-342900" algn="l" rtl="0">
              <a:lnSpc>
                <a:spcPct val="100000"/>
              </a:lnSpc>
              <a:spcBef>
                <a:spcPts val="0"/>
              </a:spcBef>
              <a:spcAft>
                <a:spcPts val="0"/>
              </a:spcAft>
              <a:buClr>
                <a:schemeClr val="accent2"/>
              </a:buClr>
              <a:buSzPts val="2000"/>
              <a:buFont typeface="Noto Sans Symbols"/>
              <a:buChar char="⮚"/>
            </a:pPr>
            <a:r>
              <a:rPr lang="en-US" sz="2000" b="0" i="0" u="none" strike="noStrike" cap="none">
                <a:solidFill>
                  <a:srgbClr val="000000"/>
                </a:solidFill>
                <a:latin typeface="Arial"/>
                <a:ea typeface="Arial"/>
                <a:cs typeface="Arial"/>
                <a:sym typeface="Arial"/>
              </a:rPr>
              <a:t>You will be surprised by the number of people who will go directly to Google and search for your brand name after seeing an ad on Facebook, instead of directly clicking it.</a:t>
            </a:r>
            <a:endParaRPr/>
          </a:p>
          <a:p>
            <a:pPr marL="342900" marR="0" lvl="5" indent="-342900" algn="l" rtl="0">
              <a:lnSpc>
                <a:spcPct val="100000"/>
              </a:lnSpc>
              <a:spcBef>
                <a:spcPts val="0"/>
              </a:spcBef>
              <a:spcAft>
                <a:spcPts val="0"/>
              </a:spcAft>
              <a:buClr>
                <a:schemeClr val="accent2"/>
              </a:buClr>
              <a:buSzPts val="2000"/>
              <a:buFont typeface="Noto Sans Symbols"/>
              <a:buChar char="⮚"/>
            </a:pPr>
            <a:r>
              <a:rPr lang="en-US" sz="2000" b="0" i="0" u="none" strike="noStrike" cap="none">
                <a:solidFill>
                  <a:srgbClr val="000000"/>
                </a:solidFill>
                <a:latin typeface="Arial"/>
                <a:ea typeface="Arial"/>
                <a:cs typeface="Arial"/>
                <a:sym typeface="Arial"/>
              </a:rPr>
              <a:t>Use your brand name as a keyword in your search campaigns, and match the messaging to your current Facebook ads.</a:t>
            </a:r>
            <a:endParaRPr/>
          </a:p>
        </p:txBody>
      </p:sp>
      <p:pic>
        <p:nvPicPr>
          <p:cNvPr id="481" name="Google Shape;481;p67"/>
          <p:cNvPicPr preferRelativeResize="0"/>
          <p:nvPr/>
        </p:nvPicPr>
        <p:blipFill rotWithShape="1">
          <a:blip r:embed="rId6">
            <a:alphaModFix/>
          </a:blip>
          <a:srcRect/>
          <a:stretch/>
        </p:blipFill>
        <p:spPr>
          <a:xfrm>
            <a:off x="3033530" y="3576568"/>
            <a:ext cx="3222246" cy="3194166"/>
          </a:xfrm>
          <a:prstGeom prst="rect">
            <a:avLst/>
          </a:prstGeom>
          <a:noFill/>
          <a:ln>
            <a:noFill/>
          </a:ln>
        </p:spPr>
      </p:pic>
      <p:pic>
        <p:nvPicPr>
          <p:cNvPr id="482" name="Google Shape;482;p67"/>
          <p:cNvPicPr preferRelativeResize="0"/>
          <p:nvPr/>
        </p:nvPicPr>
        <p:blipFill rotWithShape="1">
          <a:blip r:embed="rId7">
            <a:alphaModFix/>
          </a:blip>
          <a:srcRect/>
          <a:stretch/>
        </p:blipFill>
        <p:spPr>
          <a:xfrm>
            <a:off x="6703880" y="4762068"/>
            <a:ext cx="4337108" cy="626909"/>
          </a:xfrm>
          <a:prstGeom prst="rect">
            <a:avLst/>
          </a:prstGeom>
          <a:noFill/>
          <a:ln>
            <a:noFill/>
          </a:ln>
        </p:spPr>
      </p:pic>
      <p:sp>
        <p:nvSpPr>
          <p:cNvPr id="483" name="Google Shape;483;p67"/>
          <p:cNvSpPr txBox="1"/>
          <p:nvPr/>
        </p:nvSpPr>
        <p:spPr>
          <a:xfrm>
            <a:off x="2277339" y="272613"/>
            <a:ext cx="5904135"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000" b="1" i="0" u="none" strike="noStrike" cap="none">
                <a:solidFill>
                  <a:srgbClr val="000000"/>
                </a:solidFill>
                <a:latin typeface="Calibri"/>
                <a:ea typeface="Calibri"/>
                <a:cs typeface="Calibri"/>
                <a:sym typeface="Calibri"/>
              </a:rPr>
              <a:t>Digital Advertising</a:t>
            </a:r>
            <a:endParaRPr sz="1800" b="1" i="0" u="none" strike="noStrike" cap="none">
              <a:solidFill>
                <a:srgbClr val="000000"/>
              </a:solidFill>
              <a:latin typeface="Calibri"/>
              <a:ea typeface="Calibri"/>
              <a:cs typeface="Calibri"/>
              <a:sym typeface="Calibri"/>
            </a:endParaRPr>
          </a:p>
        </p:txBody>
      </p:sp>
      <p:sp>
        <p:nvSpPr>
          <p:cNvPr id="484" name="Google Shape;484;p67"/>
          <p:cNvSpPr/>
          <p:nvPr/>
        </p:nvSpPr>
        <p:spPr>
          <a:xfrm>
            <a:off x="2972696" y="3830583"/>
            <a:ext cx="1491916" cy="312261"/>
          </a:xfrm>
          <a:prstGeom prst="ellipse">
            <a:avLst/>
          </a:prstGeom>
          <a:noFill/>
          <a:ln w="12700" cap="flat" cmpd="sng">
            <a:solidFill>
              <a:srgbClr val="B25E1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8"/>
          <p:cNvSpPr/>
          <p:nvPr/>
        </p:nvSpPr>
        <p:spPr>
          <a:xfrm>
            <a:off x="2703443" y="1810395"/>
            <a:ext cx="6785114" cy="139607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90" name="Google Shape;490;p68"/>
          <p:cNvCxnSpPr/>
          <p:nvPr/>
        </p:nvCxnSpPr>
        <p:spPr>
          <a:xfrm>
            <a:off x="2284059" y="1162351"/>
            <a:ext cx="7637319" cy="0"/>
          </a:xfrm>
          <a:prstGeom prst="straightConnector1">
            <a:avLst/>
          </a:prstGeom>
          <a:noFill/>
          <a:ln w="28575" cap="flat" cmpd="sng">
            <a:solidFill>
              <a:srgbClr val="F58220"/>
            </a:solidFill>
            <a:prstDash val="solid"/>
            <a:miter lim="800000"/>
            <a:headEnd type="none" w="sm" len="sm"/>
            <a:tailEnd type="none" w="sm" len="sm"/>
          </a:ln>
        </p:spPr>
      </p:cxnSp>
      <p:pic>
        <p:nvPicPr>
          <p:cNvPr id="491" name="Google Shape;491;p68" descr="Image result for facebook logo"/>
          <p:cNvPicPr preferRelativeResize="0"/>
          <p:nvPr/>
        </p:nvPicPr>
        <p:blipFill rotWithShape="1">
          <a:blip r:embed="rId3">
            <a:alphaModFix/>
          </a:blip>
          <a:srcRect t="24580" b="22797"/>
          <a:stretch/>
        </p:blipFill>
        <p:spPr>
          <a:xfrm>
            <a:off x="98456" y="5695649"/>
            <a:ext cx="2185602" cy="430515"/>
          </a:xfrm>
          <a:prstGeom prst="rect">
            <a:avLst/>
          </a:prstGeom>
          <a:noFill/>
          <a:ln>
            <a:noFill/>
          </a:ln>
        </p:spPr>
      </p:pic>
      <p:pic>
        <p:nvPicPr>
          <p:cNvPr id="492" name="Google Shape;492;p68" descr="Image result for google ads logo"/>
          <p:cNvPicPr preferRelativeResize="0"/>
          <p:nvPr/>
        </p:nvPicPr>
        <p:blipFill rotWithShape="1">
          <a:blip r:embed="rId4">
            <a:alphaModFix/>
          </a:blip>
          <a:srcRect/>
          <a:stretch/>
        </p:blipFill>
        <p:spPr>
          <a:xfrm>
            <a:off x="98456" y="4175533"/>
            <a:ext cx="2171699" cy="682803"/>
          </a:xfrm>
          <a:prstGeom prst="rect">
            <a:avLst/>
          </a:prstGeom>
          <a:noFill/>
          <a:ln>
            <a:noFill/>
          </a:ln>
        </p:spPr>
      </p:pic>
      <p:pic>
        <p:nvPicPr>
          <p:cNvPr id="493" name="Google Shape;493;p68" descr="Image result for bing logo transparent"/>
          <p:cNvPicPr preferRelativeResize="0"/>
          <p:nvPr/>
        </p:nvPicPr>
        <p:blipFill rotWithShape="1">
          <a:blip r:embed="rId5">
            <a:alphaModFix/>
          </a:blip>
          <a:srcRect/>
          <a:stretch/>
        </p:blipFill>
        <p:spPr>
          <a:xfrm>
            <a:off x="98456" y="4962064"/>
            <a:ext cx="1556401" cy="629856"/>
          </a:xfrm>
          <a:prstGeom prst="rect">
            <a:avLst/>
          </a:prstGeom>
          <a:noFill/>
          <a:ln>
            <a:noFill/>
          </a:ln>
        </p:spPr>
      </p:pic>
      <p:sp>
        <p:nvSpPr>
          <p:cNvPr id="494" name="Google Shape;494;p68"/>
          <p:cNvSpPr txBox="1"/>
          <p:nvPr/>
        </p:nvSpPr>
        <p:spPr>
          <a:xfrm>
            <a:off x="2153478" y="1942650"/>
            <a:ext cx="3164321" cy="440120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000"/>
              <a:buFont typeface="Noto Sans Symbols"/>
              <a:buChar char="⮚"/>
            </a:pPr>
            <a:r>
              <a:rPr lang="en-US" sz="2000" b="0" i="0" u="none" strike="noStrike" cap="none">
                <a:solidFill>
                  <a:srgbClr val="000000"/>
                </a:solidFill>
                <a:latin typeface="Arial"/>
                <a:ea typeface="Arial"/>
                <a:cs typeface="Arial"/>
                <a:sym typeface="Arial"/>
              </a:rPr>
              <a:t>Use Facebook to retarget those who got to your website from a search ad, with exactly what they were searching for.</a:t>
            </a:r>
            <a:endParaRPr/>
          </a:p>
          <a:p>
            <a:pPr marL="342900" marR="0" lvl="0" indent="-342900" algn="l" rtl="0">
              <a:lnSpc>
                <a:spcPct val="100000"/>
              </a:lnSpc>
              <a:spcBef>
                <a:spcPts val="0"/>
              </a:spcBef>
              <a:spcAft>
                <a:spcPts val="0"/>
              </a:spcAft>
              <a:buClr>
                <a:schemeClr val="accent2"/>
              </a:buClr>
              <a:buSzPts val="2000"/>
              <a:buFont typeface="Noto Sans Symbols"/>
              <a:buChar char="⮚"/>
            </a:pPr>
            <a:r>
              <a:rPr lang="en-US" sz="2000" b="0" i="0" u="none" strike="noStrike" cap="none">
                <a:solidFill>
                  <a:srgbClr val="000000"/>
                </a:solidFill>
                <a:latin typeface="Arial"/>
                <a:ea typeface="Arial"/>
                <a:cs typeface="Arial"/>
                <a:sym typeface="Arial"/>
              </a:rPr>
              <a:t>Segment your custom audiences on Facebook &gt; audience tab &gt; create custom audience that matches exactly the right landing page which the ad on Google leads to.</a:t>
            </a:r>
            <a:endParaRPr/>
          </a:p>
        </p:txBody>
      </p:sp>
      <p:sp>
        <p:nvSpPr>
          <p:cNvPr id="495" name="Google Shape;495;p68"/>
          <p:cNvSpPr txBox="1"/>
          <p:nvPr/>
        </p:nvSpPr>
        <p:spPr>
          <a:xfrm>
            <a:off x="2284058" y="1333851"/>
            <a:ext cx="7704434"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Retarget your searching users with what they were searching for</a:t>
            </a:r>
            <a:endParaRPr/>
          </a:p>
        </p:txBody>
      </p:sp>
      <p:pic>
        <p:nvPicPr>
          <p:cNvPr id="496" name="Google Shape;496;p68"/>
          <p:cNvPicPr preferRelativeResize="0"/>
          <p:nvPr/>
        </p:nvPicPr>
        <p:blipFill rotWithShape="1">
          <a:blip r:embed="rId6">
            <a:alphaModFix/>
          </a:blip>
          <a:srcRect/>
          <a:stretch/>
        </p:blipFill>
        <p:spPr>
          <a:xfrm>
            <a:off x="5317799" y="2076101"/>
            <a:ext cx="5073627" cy="4198864"/>
          </a:xfrm>
          <a:prstGeom prst="rect">
            <a:avLst/>
          </a:prstGeom>
          <a:noFill/>
          <a:ln>
            <a:noFill/>
          </a:ln>
        </p:spPr>
      </p:pic>
      <p:sp>
        <p:nvSpPr>
          <p:cNvPr id="497" name="Google Shape;497;p68"/>
          <p:cNvSpPr txBox="1"/>
          <p:nvPr/>
        </p:nvSpPr>
        <p:spPr>
          <a:xfrm>
            <a:off x="2277339" y="272613"/>
            <a:ext cx="5904135"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000" b="1" i="0" u="none" strike="noStrike" cap="none">
                <a:solidFill>
                  <a:srgbClr val="000000"/>
                </a:solidFill>
                <a:latin typeface="Calibri"/>
                <a:ea typeface="Calibri"/>
                <a:cs typeface="Calibri"/>
                <a:sym typeface="Calibri"/>
              </a:rPr>
              <a:t>Digital Advertising</a:t>
            </a:r>
            <a:endParaRPr sz="1800" b="1" i="0" u="none" strike="noStrike" cap="none">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9"/>
          <p:cNvSpPr txBox="1"/>
          <p:nvPr/>
        </p:nvSpPr>
        <p:spPr>
          <a:xfrm>
            <a:off x="3275925" y="3102425"/>
            <a:ext cx="7286700" cy="1418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accent2"/>
                </a:solidFill>
                <a:latin typeface="Calibri"/>
                <a:ea typeface="Calibri"/>
                <a:cs typeface="Calibri"/>
                <a:sym typeface="Calibri"/>
              </a:rPr>
              <a:t>Additional Integration Opportunities</a:t>
            </a:r>
            <a:endParaRPr sz="3600">
              <a:solidFill>
                <a:schemeClr val="accent2"/>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0"/>
          <p:cNvSpPr txBox="1">
            <a:spLocks noGrp="1"/>
          </p:cNvSpPr>
          <p:nvPr>
            <p:ph type="body" idx="1"/>
          </p:nvPr>
        </p:nvSpPr>
        <p:spPr>
          <a:xfrm>
            <a:off x="685801" y="1262116"/>
            <a:ext cx="10915160" cy="5185041"/>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2590"/>
              <a:buChar char="•"/>
            </a:pPr>
            <a:r>
              <a:rPr lang="en-US" sz="2590"/>
              <a:t>Top of Funnel Digital Advertising</a:t>
            </a:r>
            <a:endParaRPr/>
          </a:p>
          <a:p>
            <a:pPr marL="685800" lvl="1" indent="-228600" algn="l" rtl="0">
              <a:lnSpc>
                <a:spcPct val="80000"/>
              </a:lnSpc>
              <a:spcBef>
                <a:spcPts val="500"/>
              </a:spcBef>
              <a:spcAft>
                <a:spcPts val="0"/>
              </a:spcAft>
              <a:buSzPts val="1665"/>
              <a:buChar char="o"/>
            </a:pPr>
            <a:r>
              <a:rPr lang="en-US" sz="2220"/>
              <a:t>Brand awareness</a:t>
            </a:r>
            <a:endParaRPr/>
          </a:p>
          <a:p>
            <a:pPr marL="1143000" lvl="2" indent="-228600" algn="l" rtl="0">
              <a:lnSpc>
                <a:spcPct val="80000"/>
              </a:lnSpc>
              <a:spcBef>
                <a:spcPts val="500"/>
              </a:spcBef>
              <a:spcAft>
                <a:spcPts val="0"/>
              </a:spcAft>
              <a:buSzPts val="1850"/>
              <a:buChar char="▪"/>
            </a:pPr>
            <a:r>
              <a:rPr lang="en-US" sz="1850"/>
              <a:t>Video</a:t>
            </a:r>
            <a:endParaRPr/>
          </a:p>
          <a:p>
            <a:pPr marL="1143000" lvl="2" indent="-228600" algn="l" rtl="0">
              <a:lnSpc>
                <a:spcPct val="80000"/>
              </a:lnSpc>
              <a:spcBef>
                <a:spcPts val="500"/>
              </a:spcBef>
              <a:spcAft>
                <a:spcPts val="0"/>
              </a:spcAft>
              <a:buSzPts val="1850"/>
              <a:buChar char="▪"/>
            </a:pPr>
            <a:r>
              <a:rPr lang="en-US" sz="1850"/>
              <a:t>Organizational education</a:t>
            </a:r>
            <a:endParaRPr/>
          </a:p>
          <a:p>
            <a:pPr marL="685800" lvl="1" indent="-228600" algn="l" rtl="0">
              <a:lnSpc>
                <a:spcPct val="80000"/>
              </a:lnSpc>
              <a:spcBef>
                <a:spcPts val="500"/>
              </a:spcBef>
              <a:spcAft>
                <a:spcPts val="0"/>
              </a:spcAft>
              <a:buSzPts val="1665"/>
              <a:buChar char="o"/>
            </a:pPr>
            <a:r>
              <a:rPr lang="en-US" sz="2220"/>
              <a:t>Engagement opportunities</a:t>
            </a:r>
            <a:endParaRPr/>
          </a:p>
          <a:p>
            <a:pPr marL="1143000" lvl="2" indent="-228600" algn="l" rtl="0">
              <a:lnSpc>
                <a:spcPct val="80000"/>
              </a:lnSpc>
              <a:spcBef>
                <a:spcPts val="500"/>
              </a:spcBef>
              <a:spcAft>
                <a:spcPts val="0"/>
              </a:spcAft>
              <a:buSzPts val="1850"/>
              <a:buChar char="▪"/>
            </a:pPr>
            <a:r>
              <a:rPr lang="en-US" sz="1850"/>
              <a:t>Actions, petitions</a:t>
            </a:r>
            <a:endParaRPr/>
          </a:p>
          <a:p>
            <a:pPr marL="1143000" lvl="2" indent="-228600" algn="l" rtl="0">
              <a:lnSpc>
                <a:spcPct val="80000"/>
              </a:lnSpc>
              <a:spcBef>
                <a:spcPts val="500"/>
              </a:spcBef>
              <a:spcAft>
                <a:spcPts val="0"/>
              </a:spcAft>
              <a:buSzPts val="1850"/>
              <a:buChar char="▪"/>
            </a:pPr>
            <a:r>
              <a:rPr lang="en-US" sz="1850"/>
              <a:t>Pledges, surveys</a:t>
            </a:r>
            <a:endParaRPr/>
          </a:p>
          <a:p>
            <a:pPr marL="685800" lvl="1" indent="-228600" algn="l" rtl="0">
              <a:lnSpc>
                <a:spcPct val="80000"/>
              </a:lnSpc>
              <a:spcBef>
                <a:spcPts val="500"/>
              </a:spcBef>
              <a:spcAft>
                <a:spcPts val="0"/>
              </a:spcAft>
              <a:buSzPts val="1665"/>
              <a:buChar char="o"/>
            </a:pPr>
            <a:r>
              <a:rPr lang="en-US" sz="2220"/>
              <a:t>Donor conversion</a:t>
            </a:r>
            <a:endParaRPr/>
          </a:p>
          <a:p>
            <a:pPr marL="1143000" lvl="2" indent="-228600" algn="l" rtl="0">
              <a:lnSpc>
                <a:spcPct val="80000"/>
              </a:lnSpc>
              <a:spcBef>
                <a:spcPts val="500"/>
              </a:spcBef>
              <a:spcAft>
                <a:spcPts val="0"/>
              </a:spcAft>
              <a:buSzPts val="1850"/>
              <a:buChar char="▪"/>
            </a:pPr>
            <a:r>
              <a:rPr lang="en-US" sz="1850"/>
              <a:t>One-time or sustainer asks</a:t>
            </a:r>
            <a:endParaRPr/>
          </a:p>
          <a:p>
            <a:pPr marL="228600" lvl="0" indent="-228600" algn="l" rtl="0">
              <a:lnSpc>
                <a:spcPct val="80000"/>
              </a:lnSpc>
              <a:spcBef>
                <a:spcPts val="1000"/>
              </a:spcBef>
              <a:spcAft>
                <a:spcPts val="0"/>
              </a:spcAft>
              <a:buSzPts val="2590"/>
              <a:buChar char="•"/>
            </a:pPr>
            <a:r>
              <a:rPr lang="en-US" sz="2590"/>
              <a:t>Inclusion in direct mail acquisition, if address available</a:t>
            </a:r>
            <a:endParaRPr/>
          </a:p>
          <a:p>
            <a:pPr marL="228600" lvl="0" indent="-228600" algn="l" rtl="0">
              <a:lnSpc>
                <a:spcPct val="80000"/>
              </a:lnSpc>
              <a:spcBef>
                <a:spcPts val="1000"/>
              </a:spcBef>
              <a:spcAft>
                <a:spcPts val="0"/>
              </a:spcAft>
              <a:buSzPts val="2590"/>
              <a:buChar char="•"/>
            </a:pPr>
            <a:r>
              <a:rPr lang="en-US" sz="2590"/>
              <a:t>Telemarketing donor conversion</a:t>
            </a:r>
            <a:endParaRPr/>
          </a:p>
          <a:p>
            <a:pPr marL="228600" lvl="0" indent="-228600" algn="l" rtl="0">
              <a:lnSpc>
                <a:spcPct val="80000"/>
              </a:lnSpc>
              <a:spcBef>
                <a:spcPts val="1000"/>
              </a:spcBef>
              <a:spcAft>
                <a:spcPts val="0"/>
              </a:spcAft>
              <a:buSzPts val="2590"/>
              <a:buChar char="•"/>
            </a:pPr>
            <a:r>
              <a:rPr lang="en-US" sz="2590"/>
              <a:t>P2P texting</a:t>
            </a:r>
            <a:endParaRPr/>
          </a:p>
          <a:p>
            <a:pPr marL="685800" lvl="1" indent="-228600" algn="l" rtl="0">
              <a:lnSpc>
                <a:spcPct val="80000"/>
              </a:lnSpc>
              <a:spcBef>
                <a:spcPts val="500"/>
              </a:spcBef>
              <a:spcAft>
                <a:spcPts val="0"/>
              </a:spcAft>
              <a:buSzPts val="1665"/>
              <a:buChar char="o"/>
            </a:pPr>
            <a:r>
              <a:rPr lang="en-US" sz="2220"/>
              <a:t>Engagement opportunities</a:t>
            </a:r>
            <a:endParaRPr/>
          </a:p>
          <a:p>
            <a:pPr marL="685800" lvl="1" indent="-228600" algn="l" rtl="0">
              <a:lnSpc>
                <a:spcPct val="80000"/>
              </a:lnSpc>
              <a:spcBef>
                <a:spcPts val="500"/>
              </a:spcBef>
              <a:spcAft>
                <a:spcPts val="0"/>
              </a:spcAft>
              <a:buSzPts val="1665"/>
              <a:buChar char="o"/>
            </a:pPr>
            <a:r>
              <a:rPr lang="en-US" sz="2220"/>
              <a:t>Donor conversion</a:t>
            </a:r>
            <a:endParaRPr/>
          </a:p>
          <a:p>
            <a:pPr marL="685800" lvl="1" indent="-122872" algn="l" rtl="0">
              <a:lnSpc>
                <a:spcPct val="80000"/>
              </a:lnSpc>
              <a:spcBef>
                <a:spcPts val="500"/>
              </a:spcBef>
              <a:spcAft>
                <a:spcPts val="0"/>
              </a:spcAft>
              <a:buSzPts val="1665"/>
              <a:buNone/>
            </a:pPr>
            <a:endParaRPr sz="2220"/>
          </a:p>
        </p:txBody>
      </p:sp>
      <p:sp>
        <p:nvSpPr>
          <p:cNvPr id="509" name="Google Shape;509;p70"/>
          <p:cNvSpPr txBox="1">
            <a:spLocks noGrp="1"/>
          </p:cNvSpPr>
          <p:nvPr>
            <p:ph type="title"/>
          </p:nvPr>
        </p:nvSpPr>
        <p:spPr>
          <a:xfrm>
            <a:off x="1085361" y="410843"/>
            <a:ext cx="10515600" cy="58107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Digital Acquisition</a:t>
            </a:r>
            <a:endParaRPr/>
          </a:p>
        </p:txBody>
      </p:sp>
      <p:pic>
        <p:nvPicPr>
          <p:cNvPr id="510" name="Google Shape;510;p70" descr="A screenshot of a cell phone&#10;&#10;Description generated with very high confidence"/>
          <p:cNvPicPr preferRelativeResize="0"/>
          <p:nvPr/>
        </p:nvPicPr>
        <p:blipFill rotWithShape="1">
          <a:blip r:embed="rId3">
            <a:alphaModFix/>
          </a:blip>
          <a:srcRect/>
          <a:stretch/>
        </p:blipFill>
        <p:spPr>
          <a:xfrm>
            <a:off x="8552536" y="1262116"/>
            <a:ext cx="3048425" cy="42963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1"/>
          <p:cNvSpPr txBox="1">
            <a:spLocks noGrp="1"/>
          </p:cNvSpPr>
          <p:nvPr>
            <p:ph type="body" idx="1"/>
          </p:nvPr>
        </p:nvSpPr>
        <p:spPr>
          <a:xfrm>
            <a:off x="685801" y="1327868"/>
            <a:ext cx="10915200" cy="484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517" name="Google Shape;517;p71"/>
          <p:cNvSpPr txBox="1">
            <a:spLocks noGrp="1"/>
          </p:cNvSpPr>
          <p:nvPr>
            <p:ph type="title"/>
          </p:nvPr>
        </p:nvSpPr>
        <p:spPr>
          <a:xfrm>
            <a:off x="1085361" y="410843"/>
            <a:ext cx="10515600" cy="58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Informed Delivery</a:t>
            </a:r>
            <a:endParaRPr/>
          </a:p>
        </p:txBody>
      </p:sp>
      <p:pic>
        <p:nvPicPr>
          <p:cNvPr id="518" name="Google Shape;518;p71"/>
          <p:cNvPicPr preferRelativeResize="0"/>
          <p:nvPr/>
        </p:nvPicPr>
        <p:blipFill>
          <a:blip r:embed="rId3">
            <a:alphaModFix/>
          </a:blip>
          <a:stretch>
            <a:fillRect/>
          </a:stretch>
        </p:blipFill>
        <p:spPr>
          <a:xfrm>
            <a:off x="8058104" y="0"/>
            <a:ext cx="3791042" cy="6858000"/>
          </a:xfrm>
          <a:prstGeom prst="rect">
            <a:avLst/>
          </a:prstGeom>
          <a:noFill/>
          <a:ln>
            <a:noFill/>
          </a:ln>
        </p:spPr>
      </p:pic>
      <p:pic>
        <p:nvPicPr>
          <p:cNvPr id="519" name="Google Shape;519;p71"/>
          <p:cNvPicPr preferRelativeResize="0"/>
          <p:nvPr/>
        </p:nvPicPr>
        <p:blipFill rotWithShape="1">
          <a:blip r:embed="rId4">
            <a:alphaModFix/>
          </a:blip>
          <a:srcRect b="17039"/>
          <a:stretch/>
        </p:blipFill>
        <p:spPr>
          <a:xfrm>
            <a:off x="4627200" y="1168400"/>
            <a:ext cx="3791049" cy="5689601"/>
          </a:xfrm>
          <a:prstGeom prst="rect">
            <a:avLst/>
          </a:prstGeom>
          <a:noFill/>
          <a:ln>
            <a:noFill/>
          </a:ln>
        </p:spPr>
      </p:pic>
      <p:pic>
        <p:nvPicPr>
          <p:cNvPr id="520" name="Google Shape;520;p71"/>
          <p:cNvPicPr preferRelativeResize="0"/>
          <p:nvPr/>
        </p:nvPicPr>
        <p:blipFill>
          <a:blip r:embed="rId5">
            <a:alphaModFix/>
          </a:blip>
          <a:stretch>
            <a:fillRect/>
          </a:stretch>
        </p:blipFill>
        <p:spPr>
          <a:xfrm>
            <a:off x="80350" y="1209550"/>
            <a:ext cx="4856504" cy="56073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2"/>
          <p:cNvSpPr txBox="1">
            <a:spLocks noGrp="1"/>
          </p:cNvSpPr>
          <p:nvPr>
            <p:ph type="title"/>
          </p:nvPr>
        </p:nvSpPr>
        <p:spPr>
          <a:xfrm>
            <a:off x="1069095" y="186472"/>
            <a:ext cx="8229600" cy="114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240"/>
              <a:buFont typeface="Trebuchet MS"/>
              <a:buNone/>
            </a:pPr>
            <a:r>
              <a:rPr lang="en-US" sz="3240"/>
              <a:t>Golden Gate Nationals Parks Conservancy</a:t>
            </a:r>
            <a:br>
              <a:rPr lang="en-US" sz="3240"/>
            </a:br>
            <a:r>
              <a:rPr lang="en-US" sz="3240" i="1"/>
              <a:t>Year End Matching Gift Campaign</a:t>
            </a:r>
            <a:endParaRPr sz="3240"/>
          </a:p>
        </p:txBody>
      </p:sp>
      <p:pic>
        <p:nvPicPr>
          <p:cNvPr id="527" name="Google Shape;527;p72" descr="https://storage.googleapis.com/bcx_production_attachments/5d67760e-dd21-11e8-9e75-9683868d8388?GoogleAccessId=bcx-production%40bcx-production.iam.gserviceaccount.com&amp;Expires=1548191733&amp;Signature=qauNAdI2VqDpC4EcKURw8Zyw3ISZSG0aZhvN5ofDa3d6m%2FpOn%2BbkaMPQv2D70L4h7aUeN71guRMZKLIuud021aWQV0BzpTQqGN4gCqskAoApJdu424zxa%2F%2FFTFmPwcb1mLD1%2BVHX1z%2Bgbv3XnsArF9ZjV38EU0Z%2Beqog1QeScroIptD2QtgQltMcYcoA8PmbgKpvjdDyE0uGL5Tv7GmsVbbGS%2Beq29EJ6mN7UODvIyDFo7xCNEVJr9gZWoYrsJgsWduF%2B2SBfwHwS46XqSJVmlFzAwwkNbUVdsnKUP604M%2FDXVKbd6z51dH%2Ffz5boZqYu8CSY43rQ8rcpFAlkIdUaQ%3D%3D&amp;response-content-type=image%2Fjpeg&amp;response-content-disposition=inline%3B+filename%3D%22GGN_2018_YE_InformedDelivery_r2.jpg%22%3B+filename%2A%3DUTF-8%27%27GGN_2018_YE_InformedDelivery_r2.jpg"/>
          <p:cNvPicPr preferRelativeResize="0"/>
          <p:nvPr/>
        </p:nvPicPr>
        <p:blipFill rotWithShape="1">
          <a:blip r:embed="rId3">
            <a:alphaModFix/>
          </a:blip>
          <a:srcRect/>
          <a:stretch/>
        </p:blipFill>
        <p:spPr>
          <a:xfrm>
            <a:off x="9759823" y="107914"/>
            <a:ext cx="2317096" cy="4191733"/>
          </a:xfrm>
          <a:prstGeom prst="rect">
            <a:avLst/>
          </a:prstGeom>
          <a:noFill/>
          <a:ln>
            <a:noFill/>
          </a:ln>
          <a:effectLst>
            <a:outerShdw blurRad="292100" dist="139700" dir="2700000" algn="tl" rotWithShape="0">
              <a:srgbClr val="333333">
                <a:alpha val="64705"/>
              </a:srgbClr>
            </a:outerShdw>
          </a:effectLst>
        </p:spPr>
      </p:pic>
      <p:pic>
        <p:nvPicPr>
          <p:cNvPr id="528" name="Google Shape;528;p72" descr="https://storage.googleapis.com/bcx_production_attachments/d84d95f4-ec2d-11e8-83a8-1a14b1206601?GoogleAccessId=bcx-production%40bcx-production.iam.gserviceaccount.com&amp;Expires=1547768981&amp;Signature=kXNhNx1yxY54A4yRiNDbvT1UF2CcTfP7OTJtOF2YW8lcoqn0K0VBiwW3VLbv5P5I5vArP901sPv4BUrzSkzIY3HuyIXIz%2BnFyUVonX4aclWqRGS%2FqQWRnGh0e%2FGKCLo9GG0lxKKWlZcSV6HSw%2BXZhMOX3tAXwTg9YD9ylExRtF8AR0BSUWwmey0E1xH9PQgbh1DBQAXBX1b1%2BgWi8f5ETdUg0YWWUq9mCB7W7bzAViTqek5p%2BWV9ZpfIXlejJ%2FrA9Gw4jceDSMnb0ztZ%2BpOuqMWXFC2Nt1UmD%2B%2Fg%2BTbW%2BXO0MnBpttgIKdneJF6aawoYXnw3%2F0e9ecHFMmY91odyKQ%3D%3D&amp;response-content-type=image%2Fjpeg&amp;response-content-disposition=inline%3B+filename%3D%22GGN_YE_Match7_email_r1.jpg%22%3B+filename%2A%3DUTF-8%27%27GGN_YE_Match7_email_r1.jpg"/>
          <p:cNvPicPr preferRelativeResize="0"/>
          <p:nvPr/>
        </p:nvPicPr>
        <p:blipFill rotWithShape="1">
          <a:blip r:embed="rId4">
            <a:alphaModFix/>
          </a:blip>
          <a:srcRect/>
          <a:stretch/>
        </p:blipFill>
        <p:spPr>
          <a:xfrm>
            <a:off x="7668037" y="969948"/>
            <a:ext cx="2005641" cy="3704304"/>
          </a:xfrm>
          <a:prstGeom prst="rect">
            <a:avLst/>
          </a:prstGeom>
          <a:noFill/>
          <a:ln>
            <a:noFill/>
          </a:ln>
          <a:effectLst>
            <a:outerShdw blurRad="292100" dist="139700" dir="2700000" algn="tl" rotWithShape="0">
              <a:srgbClr val="333333">
                <a:alpha val="64705"/>
              </a:srgbClr>
            </a:outerShdw>
          </a:effectLst>
        </p:spPr>
      </p:pic>
      <p:pic>
        <p:nvPicPr>
          <p:cNvPr id="529" name="Google Shape;529;p72" descr="https://storage.googleapis.com/bcx_production_attachments/508c4d16-e842-11e8-ab15-da304629e79d?GoogleAccessId=bcx-production%40bcx-production.iam.gserviceaccount.com&amp;Expires=1548027597&amp;Signature=lo5ZZQ%2BHwqKgsNAMzJ%2FBtonU23nBoXXRtSqcpZkOVRrsGvIzRZUxe4HLhGEaXorjaIR8MtHo%2B%2FzmmJ1%2FdA3JzI3F1v69Uw%2BgoMJIxaT52D2TL8SuFeJHjnbWfYsUMjJ0XgP9GarrIJEYGfjiqQhI3G6msUUS9zjytffZV3X%2B4ZpJzYPp%2BbX0R1q9pamsjbf0zo7PNkm1AD23Wt6e3Mb2IB1IsZVxuA54T2e%2BB%2FRivJOiJqVvCGDrnJ8cjPF%2FIYV1ZIUPw7E3BbWp55c5fZDFWB0oa%2BDO7HVj623u%2Bgw%2FNvY13q8sEsXYN0AhAiyDe9GaNdA5NIpKjX3%2BUf%2FjC3CX1A%3D%3D&amp;response-content-type=image%2Fjpeg&amp;response-content-disposition=inline%3B+filename%3D%22GGN_YE_GoogleDisplay_300x600_v2a_r1.jpg%22%3B+filename%2A%3DUTF-8%27%27GGN_YE_GoogleDisplay_300x600_v2a_r1.jpg"/>
          <p:cNvPicPr preferRelativeResize="0"/>
          <p:nvPr/>
        </p:nvPicPr>
        <p:blipFill rotWithShape="1">
          <a:blip r:embed="rId5">
            <a:alphaModFix/>
          </a:blip>
          <a:srcRect/>
          <a:stretch/>
        </p:blipFill>
        <p:spPr>
          <a:xfrm>
            <a:off x="10468596" y="3778160"/>
            <a:ext cx="1329951" cy="2659901"/>
          </a:xfrm>
          <a:prstGeom prst="rect">
            <a:avLst/>
          </a:prstGeom>
          <a:noFill/>
          <a:ln>
            <a:noFill/>
          </a:ln>
          <a:effectLst>
            <a:outerShdw blurRad="292100" dist="139700" dir="2700000" algn="tl" rotWithShape="0">
              <a:srgbClr val="333333">
                <a:alpha val="64705"/>
              </a:srgbClr>
            </a:outerShdw>
          </a:effectLst>
        </p:spPr>
      </p:pic>
      <p:pic>
        <p:nvPicPr>
          <p:cNvPr id="530" name="Google Shape;530;p72" descr="https://storage.googleapis.com/bcx_production_attachments/a37d64e2-e842-11e8-a1cf-62b776a5c8dd?GoogleAccessId=bcx-production%40bcx-production.iam.gserviceaccount.com&amp;Expires=1548027636&amp;Signature=GKbEZdTdP6qxr1TGlH1C31Q1aGm1FhkmdRHANMO30AqxK4q4PoU4bXdhC1bDmzfEbqGW8J%2BeHfTvDwB0jkFjTqD019LbwvMakbpJ4KK7EbDGJpUQFfqqbo38okHyCrItwUjThDuZkGATmuOhowCz50kv0zZIprraE9C1rlDYladRAYpgNTPMwKq3517902MzIZFSPVR3H67DXCMyYNiCU1O3BO3NrH6i3PtArYfroK89Xoq7XDGNoiD%2FCOnF9PRTrkMeH0bJ4mRiNwFKf%2BYWFl2N08lFcQCyffKvnqg5wLipKBVHGVIfxHmaVHBw8rC%2BeyTiletI%2BpaHvt9U2BlUFA%3D%3D&amp;response-content-type=image%2Fjpeg&amp;response-content-disposition=inline%3B+filename%3D%22GGN_YE_GoogleDisplay_336x280_v1b_r1.jpg%22%3B+filename%2A%3DUTF-8%27%27GGN_YE_GoogleDisplay_336x280_v1b_r1.jpg"/>
          <p:cNvPicPr preferRelativeResize="0"/>
          <p:nvPr/>
        </p:nvPicPr>
        <p:blipFill rotWithShape="1">
          <a:blip r:embed="rId6">
            <a:alphaModFix/>
          </a:blip>
          <a:srcRect/>
          <a:stretch/>
        </p:blipFill>
        <p:spPr>
          <a:xfrm>
            <a:off x="8536794" y="4751754"/>
            <a:ext cx="1855470" cy="1546225"/>
          </a:xfrm>
          <a:prstGeom prst="rect">
            <a:avLst/>
          </a:prstGeom>
          <a:noFill/>
          <a:ln>
            <a:noFill/>
          </a:ln>
          <a:effectLst>
            <a:outerShdw blurRad="292100" dist="139700" dir="2700000" algn="tl" rotWithShape="0">
              <a:srgbClr val="333333">
                <a:alpha val="64705"/>
              </a:srgbClr>
            </a:outerShdw>
          </a:effectLst>
        </p:spPr>
      </p:pic>
      <p:pic>
        <p:nvPicPr>
          <p:cNvPr id="531" name="Google Shape;531;p72"/>
          <p:cNvPicPr preferRelativeResize="0"/>
          <p:nvPr/>
        </p:nvPicPr>
        <p:blipFill rotWithShape="1">
          <a:blip r:embed="rId7">
            <a:alphaModFix/>
          </a:blip>
          <a:srcRect/>
          <a:stretch/>
        </p:blipFill>
        <p:spPr>
          <a:xfrm>
            <a:off x="330650" y="1381469"/>
            <a:ext cx="1476891" cy="2625583"/>
          </a:xfrm>
          <a:prstGeom prst="rect">
            <a:avLst/>
          </a:prstGeom>
          <a:noFill/>
          <a:ln>
            <a:noFill/>
          </a:ln>
          <a:effectLst>
            <a:outerShdw blurRad="292100" dist="139700" dir="2700000" algn="tl" rotWithShape="0">
              <a:srgbClr val="333333">
                <a:alpha val="64705"/>
              </a:srgbClr>
            </a:outerShdw>
          </a:effectLst>
        </p:spPr>
      </p:pic>
      <p:pic>
        <p:nvPicPr>
          <p:cNvPr id="532" name="Google Shape;532;p72"/>
          <p:cNvPicPr preferRelativeResize="0"/>
          <p:nvPr/>
        </p:nvPicPr>
        <p:blipFill rotWithShape="1">
          <a:blip r:embed="rId8">
            <a:alphaModFix/>
          </a:blip>
          <a:srcRect/>
          <a:stretch/>
        </p:blipFill>
        <p:spPr>
          <a:xfrm>
            <a:off x="1295952" y="3159982"/>
            <a:ext cx="4222757" cy="3183543"/>
          </a:xfrm>
          <a:prstGeom prst="rect">
            <a:avLst/>
          </a:prstGeom>
          <a:noFill/>
          <a:ln>
            <a:noFill/>
          </a:ln>
          <a:effectLst>
            <a:outerShdw blurRad="292100" dist="139700" dir="2700000" algn="tl" rotWithShape="0">
              <a:srgbClr val="333333">
                <a:alpha val="64705"/>
              </a:srgbClr>
            </a:outerShdw>
          </a:effectLst>
        </p:spPr>
      </p:pic>
      <p:pic>
        <p:nvPicPr>
          <p:cNvPr id="533" name="Google Shape;533;p72"/>
          <p:cNvPicPr preferRelativeResize="0"/>
          <p:nvPr/>
        </p:nvPicPr>
        <p:blipFill rotWithShape="1">
          <a:blip r:embed="rId9">
            <a:alphaModFix/>
          </a:blip>
          <a:srcRect/>
          <a:stretch/>
        </p:blipFill>
        <p:spPr>
          <a:xfrm>
            <a:off x="3876432" y="1234993"/>
            <a:ext cx="3023208" cy="2772059"/>
          </a:xfrm>
          <a:prstGeom prst="rect">
            <a:avLst/>
          </a:prstGeom>
          <a:noFill/>
          <a:ln>
            <a:noFill/>
          </a:ln>
          <a:effectLst>
            <a:outerShdw blurRad="292100" dist="139700" dir="2700000" algn="tl" rotWithShape="0">
              <a:srgbClr val="333333">
                <a:alpha val="64705"/>
              </a:srgbClr>
            </a:outerShdw>
          </a:effectLst>
        </p:spPr>
      </p:pic>
      <p:pic>
        <p:nvPicPr>
          <p:cNvPr id="534" name="Google Shape;534;p72"/>
          <p:cNvPicPr preferRelativeResize="0"/>
          <p:nvPr/>
        </p:nvPicPr>
        <p:blipFill rotWithShape="1">
          <a:blip r:embed="rId10">
            <a:alphaModFix/>
          </a:blip>
          <a:srcRect/>
          <a:stretch/>
        </p:blipFill>
        <p:spPr>
          <a:xfrm>
            <a:off x="182117" y="4881354"/>
            <a:ext cx="3450898" cy="1416625"/>
          </a:xfrm>
          <a:prstGeom prst="rect">
            <a:avLst/>
          </a:prstGeom>
          <a:noFill/>
          <a:ln>
            <a:noFill/>
          </a:ln>
          <a:effectLst>
            <a:outerShdw blurRad="292100" dist="139700" dir="2700000" algn="tl" rotWithShape="0">
              <a:srgbClr val="333333">
                <a:alpha val="64705"/>
              </a:srgbClr>
            </a:outerShdw>
          </a:effectLst>
        </p:spPr>
      </p:pic>
      <p:pic>
        <p:nvPicPr>
          <p:cNvPr id="535" name="Google Shape;535;p72" descr="https://storage.googleapis.com/bcx_production_attachments/ee4593b4-e9fa-11e8-91b0-9efc191938fd?GoogleAccessId=bcx-production%40bcx-production.iam.gserviceaccount.com&amp;Expires=1547768977&amp;Signature=EI7dyyjpO5Po90mWvAp8svyZIdkTCWyH9qgHJiJTVwFU8%2BnIzphhqgB4mGJd2R8DRruLf1GTLbxf%2FcI%2FnQ5dWIuwqcVTExPQbFrMW9mNuW2ObjBLA6QGnL%2B3ZphgRiHe9Ds5Qqop8q1bdCoKZFBSE6Rh6MHuXExpdMQCyWBdHgzTuUbfdBX2ivChWYO%2FHJEOqX6GAh89ssTI5ff%2B4tRR8McmxYZijJiIjJKoPoKnm%2F0q6W6uxuTuGQLXtpYZozgkxCAoKwXF4CHLOsSvQ9MRunwLFk9Us2Wa8kMgyVwrb4AImQ1w57Iy%2FDUzel4nSaSP9VNrYhPtHMdfVYIIAmemtA%3D%3D&amp;response-content-type=image%2Fjpeg&amp;response-content-disposition=inline%3B+filename%3D%22GGN_2018_YE_Match6_email_GN_r1.jpg%22%3B+filename%2A%3DUTF-8%27%27GGN_2018_YE_Match6_email_GN_r1.jpg"/>
          <p:cNvPicPr preferRelativeResize="0"/>
          <p:nvPr/>
        </p:nvPicPr>
        <p:blipFill rotWithShape="1">
          <a:blip r:embed="rId11">
            <a:alphaModFix/>
          </a:blip>
          <a:srcRect/>
          <a:stretch/>
        </p:blipFill>
        <p:spPr>
          <a:xfrm>
            <a:off x="6410075" y="2694261"/>
            <a:ext cx="1955298" cy="3461839"/>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3"/>
          <p:cNvSpPr txBox="1">
            <a:spLocks noGrp="1"/>
          </p:cNvSpPr>
          <p:nvPr>
            <p:ph type="title"/>
          </p:nvPr>
        </p:nvSpPr>
        <p:spPr>
          <a:xfrm>
            <a:off x="1045505" y="258233"/>
            <a:ext cx="8229600" cy="114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240"/>
              <a:buFont typeface="Trebuchet MS"/>
              <a:buNone/>
            </a:pPr>
            <a:r>
              <a:rPr lang="en-US" sz="3240"/>
              <a:t>Mercy For Animals</a:t>
            </a:r>
            <a:br>
              <a:rPr lang="en-US" sz="3240"/>
            </a:br>
            <a:r>
              <a:rPr lang="en-US" sz="3240" i="1"/>
              <a:t>Million Dollar Year-End Challenge</a:t>
            </a:r>
            <a:endParaRPr sz="3240"/>
          </a:p>
        </p:txBody>
      </p:sp>
      <p:pic>
        <p:nvPicPr>
          <p:cNvPr id="542" name="Google Shape;542;p73" descr="A screenshot of a cell phone&#10;&#10;Description generated with high confidence"/>
          <p:cNvPicPr preferRelativeResize="0"/>
          <p:nvPr/>
        </p:nvPicPr>
        <p:blipFill rotWithShape="1">
          <a:blip r:embed="rId3">
            <a:alphaModFix/>
          </a:blip>
          <a:srcRect/>
          <a:stretch/>
        </p:blipFill>
        <p:spPr>
          <a:xfrm>
            <a:off x="8429625" y="258233"/>
            <a:ext cx="1512160" cy="6230994"/>
          </a:xfrm>
          <a:prstGeom prst="rect">
            <a:avLst/>
          </a:prstGeom>
          <a:noFill/>
          <a:ln>
            <a:noFill/>
          </a:ln>
          <a:effectLst>
            <a:outerShdw blurRad="292100" dist="139700" dir="2700000" algn="tl" rotWithShape="0">
              <a:srgbClr val="333333">
                <a:alpha val="64705"/>
              </a:srgbClr>
            </a:outerShdw>
          </a:effectLst>
        </p:spPr>
      </p:pic>
      <p:pic>
        <p:nvPicPr>
          <p:cNvPr id="543" name="Google Shape;543;p73"/>
          <p:cNvPicPr preferRelativeResize="0"/>
          <p:nvPr/>
        </p:nvPicPr>
        <p:blipFill rotWithShape="1">
          <a:blip r:embed="rId4">
            <a:alphaModFix/>
          </a:blip>
          <a:srcRect/>
          <a:stretch/>
        </p:blipFill>
        <p:spPr>
          <a:xfrm>
            <a:off x="4010025" y="1433743"/>
            <a:ext cx="4283479" cy="2917396"/>
          </a:xfrm>
          <a:prstGeom prst="rect">
            <a:avLst/>
          </a:prstGeom>
          <a:noFill/>
          <a:ln>
            <a:noFill/>
          </a:ln>
          <a:effectLst>
            <a:outerShdw blurRad="292100" dist="139700" dir="2700000" algn="tl" rotWithShape="0">
              <a:srgbClr val="333333">
                <a:alpha val="64705"/>
              </a:srgbClr>
            </a:outerShdw>
          </a:effectLst>
        </p:spPr>
      </p:pic>
      <p:pic>
        <p:nvPicPr>
          <p:cNvPr id="544" name="Google Shape;544;p73"/>
          <p:cNvPicPr preferRelativeResize="0"/>
          <p:nvPr/>
        </p:nvPicPr>
        <p:blipFill rotWithShape="1">
          <a:blip r:embed="rId5">
            <a:alphaModFix/>
          </a:blip>
          <a:srcRect/>
          <a:stretch/>
        </p:blipFill>
        <p:spPr>
          <a:xfrm>
            <a:off x="171443" y="1513298"/>
            <a:ext cx="2988321" cy="1210852"/>
          </a:xfrm>
          <a:prstGeom prst="rect">
            <a:avLst/>
          </a:prstGeom>
          <a:noFill/>
          <a:ln>
            <a:noFill/>
          </a:ln>
          <a:effectLst>
            <a:outerShdw blurRad="292100" dist="139700" dir="2700000" algn="tl" rotWithShape="0">
              <a:srgbClr val="333333">
                <a:alpha val="64705"/>
              </a:srgbClr>
            </a:outerShdw>
          </a:effectLst>
        </p:spPr>
      </p:pic>
      <p:pic>
        <p:nvPicPr>
          <p:cNvPr id="545" name="Google Shape;545;p73"/>
          <p:cNvPicPr preferRelativeResize="0"/>
          <p:nvPr/>
        </p:nvPicPr>
        <p:blipFill rotWithShape="1">
          <a:blip r:embed="rId6">
            <a:alphaModFix/>
          </a:blip>
          <a:srcRect/>
          <a:stretch/>
        </p:blipFill>
        <p:spPr>
          <a:xfrm>
            <a:off x="6026993" y="3801694"/>
            <a:ext cx="2130389" cy="2861885"/>
          </a:xfrm>
          <a:prstGeom prst="rect">
            <a:avLst/>
          </a:prstGeom>
          <a:noFill/>
          <a:ln>
            <a:noFill/>
          </a:ln>
          <a:effectLst>
            <a:outerShdw blurRad="292100" dist="139700" dir="2700000" algn="tl" rotWithShape="0">
              <a:srgbClr val="333333">
                <a:alpha val="64705"/>
              </a:srgbClr>
            </a:outerShdw>
          </a:effectLst>
        </p:spPr>
      </p:pic>
      <p:pic>
        <p:nvPicPr>
          <p:cNvPr id="546" name="Google Shape;546;p73"/>
          <p:cNvPicPr preferRelativeResize="0"/>
          <p:nvPr/>
        </p:nvPicPr>
        <p:blipFill rotWithShape="1">
          <a:blip r:embed="rId7">
            <a:alphaModFix/>
          </a:blip>
          <a:srcRect/>
          <a:stretch/>
        </p:blipFill>
        <p:spPr>
          <a:xfrm>
            <a:off x="426380" y="2493035"/>
            <a:ext cx="2960123" cy="3771499"/>
          </a:xfrm>
          <a:prstGeom prst="rect">
            <a:avLst/>
          </a:prstGeom>
          <a:noFill/>
          <a:ln>
            <a:noFill/>
          </a:ln>
          <a:effectLst>
            <a:outerShdw blurRad="292100" dist="139700" dir="2700000" algn="tl" rotWithShape="0">
              <a:srgbClr val="333333">
                <a:alpha val="64705"/>
              </a:srgbClr>
            </a:outerShdw>
          </a:effectLst>
        </p:spPr>
      </p:pic>
      <p:pic>
        <p:nvPicPr>
          <p:cNvPr id="547" name="Google Shape;547;p73" descr="A screenshot of a cell phone&#10;&#10;Description generated with high confidence"/>
          <p:cNvPicPr preferRelativeResize="0"/>
          <p:nvPr/>
        </p:nvPicPr>
        <p:blipFill rotWithShape="1">
          <a:blip r:embed="rId8">
            <a:alphaModFix/>
          </a:blip>
          <a:srcRect/>
          <a:stretch/>
        </p:blipFill>
        <p:spPr>
          <a:xfrm>
            <a:off x="10214028" y="273372"/>
            <a:ext cx="1655528" cy="6300748"/>
          </a:xfrm>
          <a:prstGeom prst="rect">
            <a:avLst/>
          </a:prstGeom>
          <a:noFill/>
          <a:ln>
            <a:noFill/>
          </a:ln>
          <a:effectLst>
            <a:outerShdw blurRad="292100" dist="139700" dir="2700000" algn="tl" rotWithShape="0">
              <a:srgbClr val="333333">
                <a:alpha val="64705"/>
              </a:srgbClr>
            </a:outerShdw>
          </a:effectLst>
        </p:spPr>
      </p:pic>
      <p:pic>
        <p:nvPicPr>
          <p:cNvPr id="548" name="Google Shape;548;p73"/>
          <p:cNvPicPr preferRelativeResize="0"/>
          <p:nvPr/>
        </p:nvPicPr>
        <p:blipFill rotWithShape="1">
          <a:blip r:embed="rId9">
            <a:alphaModFix/>
          </a:blip>
          <a:srcRect/>
          <a:stretch/>
        </p:blipFill>
        <p:spPr>
          <a:xfrm>
            <a:off x="3259523" y="4258091"/>
            <a:ext cx="2336959" cy="2336959"/>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4"/>
          <p:cNvSpPr txBox="1"/>
          <p:nvPr/>
        </p:nvSpPr>
        <p:spPr>
          <a:xfrm>
            <a:off x="2061475" y="3286150"/>
            <a:ext cx="8623500" cy="1214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accent2"/>
                </a:solidFill>
                <a:latin typeface="Calibri"/>
                <a:ea typeface="Calibri"/>
                <a:cs typeface="Calibri"/>
                <a:sym typeface="Calibri"/>
              </a:rPr>
              <a:t>Implementation. Measurement. Optimization. Analysis.</a:t>
            </a:r>
            <a:endParaRPr sz="2400" b="1">
              <a:solidFill>
                <a:schemeClr val="accent2"/>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5"/>
          <p:cNvSpPr txBox="1">
            <a:spLocks noGrp="1"/>
          </p:cNvSpPr>
          <p:nvPr>
            <p:ph type="body" idx="1"/>
          </p:nvPr>
        </p:nvSpPr>
        <p:spPr>
          <a:xfrm>
            <a:off x="685801" y="1327868"/>
            <a:ext cx="10915200" cy="484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561" name="Google Shape;561;p75"/>
          <p:cNvPicPr preferRelativeResize="0"/>
          <p:nvPr/>
        </p:nvPicPr>
        <p:blipFill rotWithShape="1">
          <a:blip r:embed="rId3">
            <a:alphaModFix/>
          </a:blip>
          <a:srcRect l="13015" t="33783" r="26729"/>
          <a:stretch/>
        </p:blipFill>
        <p:spPr>
          <a:xfrm>
            <a:off x="632750" y="1214425"/>
            <a:ext cx="7694826" cy="5011150"/>
          </a:xfrm>
          <a:prstGeom prst="rect">
            <a:avLst/>
          </a:prstGeom>
          <a:noFill/>
          <a:ln>
            <a:noFill/>
          </a:ln>
        </p:spPr>
      </p:pic>
      <p:sp>
        <p:nvSpPr>
          <p:cNvPr id="562" name="Google Shape;562;p75"/>
          <p:cNvSpPr txBox="1">
            <a:spLocks noGrp="1"/>
          </p:cNvSpPr>
          <p:nvPr>
            <p:ph type="title"/>
          </p:nvPr>
        </p:nvSpPr>
        <p:spPr>
          <a:xfrm>
            <a:off x="1085361" y="410843"/>
            <a:ext cx="10515600" cy="58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Multichannel File Composition</a:t>
            </a:r>
            <a:endParaRPr/>
          </a:p>
        </p:txBody>
      </p:sp>
      <p:sp>
        <p:nvSpPr>
          <p:cNvPr id="563" name="Google Shape;563;p75"/>
          <p:cNvSpPr txBox="1"/>
          <p:nvPr/>
        </p:nvSpPr>
        <p:spPr>
          <a:xfrm>
            <a:off x="8623525" y="2010450"/>
            <a:ext cx="2765700" cy="3704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Relative size of segment by origin for active donors in past 24 months.</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“Other” includes donors whose originating gift was neither direct mail or online, as well as those whom we could not identify the channel for the originating gift.</a:t>
            </a:r>
            <a:endParaRPr sz="18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sp>
        <p:nvSpPr>
          <p:cNvPr id="157" name="Google Shape;157;p31"/>
          <p:cNvSpPr/>
          <p:nvPr/>
        </p:nvSpPr>
        <p:spPr>
          <a:xfrm>
            <a:off x="355601" y="0"/>
            <a:ext cx="11480494" cy="2753936"/>
          </a:xfrm>
          <a:prstGeom prst="rect">
            <a:avLst/>
          </a:prstGeom>
          <a:gradFill>
            <a:gsLst>
              <a:gs pos="0">
                <a:srgbClr val="EE730A"/>
              </a:gs>
              <a:gs pos="25000">
                <a:srgbClr val="EE730A"/>
              </a:gs>
              <a:gs pos="94000">
                <a:srgbClr val="3F3F3F"/>
              </a:gs>
              <a:gs pos="100000">
                <a:srgbClr val="3F3F3F"/>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8" name="Google Shape;158;p3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9" name="Google Shape;159;p31"/>
          <p:cNvSpPr txBox="1">
            <a:spLocks noGrp="1"/>
          </p:cNvSpPr>
          <p:nvPr>
            <p:ph type="title"/>
          </p:nvPr>
        </p:nvSpPr>
        <p:spPr>
          <a:xfrm>
            <a:off x="1179226" y="826680"/>
            <a:ext cx="9833548"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4000"/>
              <a:buFont typeface="Calibri"/>
              <a:buNone/>
            </a:pPr>
            <a:r>
              <a:rPr lang="en-US" sz="4000">
                <a:solidFill>
                  <a:srgbClr val="FFFFFF"/>
                </a:solidFill>
              </a:rPr>
              <a:t>Campaigns: </a:t>
            </a:r>
            <a:r>
              <a:rPr lang="en-US" sz="4000">
                <a:solidFill>
                  <a:srgbClr val="FFFFFF"/>
                </a:solidFill>
                <a:latin typeface="Calibri"/>
                <a:ea typeface="Calibri"/>
                <a:cs typeface="Calibri"/>
                <a:sym typeface="Calibri"/>
              </a:rPr>
              <a:t>When NOT to Integrate!</a:t>
            </a:r>
            <a:endParaRPr/>
          </a:p>
        </p:txBody>
      </p:sp>
      <p:sp>
        <p:nvSpPr>
          <p:cNvPr id="160" name="Google Shape;160;p31"/>
          <p:cNvSpPr txBox="1">
            <a:spLocks noGrp="1"/>
          </p:cNvSpPr>
          <p:nvPr>
            <p:ph type="body" idx="1"/>
          </p:nvPr>
        </p:nvSpPr>
        <p:spPr>
          <a:xfrm>
            <a:off x="1179226" y="2867025"/>
            <a:ext cx="9833548" cy="29199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000"/>
              <a:buNone/>
            </a:pPr>
            <a:r>
              <a:rPr lang="en-US" sz="2000">
                <a:solidFill>
                  <a:srgbClr val="000000"/>
                </a:solidFill>
              </a:rPr>
              <a:t>Channel and Campaign Prioritization</a:t>
            </a:r>
            <a:endParaRPr/>
          </a:p>
          <a:p>
            <a:pPr marL="685800" lvl="1" indent="-228600" algn="l" rtl="0">
              <a:lnSpc>
                <a:spcPct val="90000"/>
              </a:lnSpc>
              <a:spcBef>
                <a:spcPts val="500"/>
              </a:spcBef>
              <a:spcAft>
                <a:spcPts val="0"/>
              </a:spcAft>
              <a:buSzPts val="1500"/>
              <a:buFont typeface="Arial"/>
              <a:buChar char="•"/>
            </a:pPr>
            <a:r>
              <a:rPr lang="en-US" sz="2000">
                <a:solidFill>
                  <a:srgbClr val="000000"/>
                </a:solidFill>
              </a:rPr>
              <a:t>Email &amp; Web</a:t>
            </a:r>
            <a:endParaRPr/>
          </a:p>
          <a:p>
            <a:pPr marL="1143000" lvl="2" indent="-228600" algn="l" rtl="0">
              <a:lnSpc>
                <a:spcPct val="90000"/>
              </a:lnSpc>
              <a:spcBef>
                <a:spcPts val="500"/>
              </a:spcBef>
              <a:spcAft>
                <a:spcPts val="0"/>
              </a:spcAft>
              <a:buSzPts val="2000"/>
              <a:buFont typeface="Arial"/>
              <a:buChar char="•"/>
            </a:pPr>
            <a:r>
              <a:rPr lang="en-US">
                <a:solidFill>
                  <a:srgbClr val="000000"/>
                </a:solidFill>
              </a:rPr>
              <a:t>Giving Tuesday</a:t>
            </a:r>
            <a:endParaRPr/>
          </a:p>
          <a:p>
            <a:pPr marL="1143000" lvl="2" indent="-228600" algn="l" rtl="0">
              <a:lnSpc>
                <a:spcPct val="90000"/>
              </a:lnSpc>
              <a:spcBef>
                <a:spcPts val="500"/>
              </a:spcBef>
              <a:spcAft>
                <a:spcPts val="0"/>
              </a:spcAft>
              <a:buSzPts val="2000"/>
              <a:buFont typeface="Arial"/>
              <a:buChar char="•"/>
            </a:pPr>
            <a:r>
              <a:rPr lang="en-US">
                <a:solidFill>
                  <a:srgbClr val="000000"/>
                </a:solidFill>
              </a:rPr>
              <a:t>Sustainer campaigns</a:t>
            </a:r>
            <a:endParaRPr/>
          </a:p>
          <a:p>
            <a:pPr marL="685800" lvl="1" indent="-228600" algn="l" rtl="0">
              <a:lnSpc>
                <a:spcPct val="90000"/>
              </a:lnSpc>
              <a:spcBef>
                <a:spcPts val="500"/>
              </a:spcBef>
              <a:spcAft>
                <a:spcPts val="0"/>
              </a:spcAft>
              <a:buSzPts val="1500"/>
              <a:buFont typeface="Arial"/>
              <a:buChar char="•"/>
            </a:pPr>
            <a:r>
              <a:rPr lang="en-US" sz="2000">
                <a:solidFill>
                  <a:srgbClr val="000000"/>
                </a:solidFill>
              </a:rPr>
              <a:t>Direct Mail</a:t>
            </a:r>
            <a:endParaRPr/>
          </a:p>
          <a:p>
            <a:pPr marL="1143000" lvl="2" indent="-228600" algn="l" rtl="0">
              <a:lnSpc>
                <a:spcPct val="90000"/>
              </a:lnSpc>
              <a:spcBef>
                <a:spcPts val="500"/>
              </a:spcBef>
              <a:spcAft>
                <a:spcPts val="0"/>
              </a:spcAft>
              <a:buSzPts val="2000"/>
              <a:buFont typeface="Arial"/>
              <a:buChar char="•"/>
            </a:pPr>
            <a:r>
              <a:rPr lang="en-US">
                <a:solidFill>
                  <a:srgbClr val="000000"/>
                </a:solidFill>
              </a:rPr>
              <a:t>Acquisition</a:t>
            </a:r>
            <a:endParaRPr/>
          </a:p>
          <a:p>
            <a:pPr marL="685800" lvl="1" indent="-228600" algn="l" rtl="0">
              <a:lnSpc>
                <a:spcPct val="90000"/>
              </a:lnSpc>
              <a:spcBef>
                <a:spcPts val="500"/>
              </a:spcBef>
              <a:spcAft>
                <a:spcPts val="0"/>
              </a:spcAft>
              <a:buSzPts val="1500"/>
              <a:buFont typeface="Arial"/>
              <a:buChar char="•"/>
            </a:pPr>
            <a:r>
              <a:rPr lang="en-US" sz="2000">
                <a:solidFill>
                  <a:srgbClr val="000000"/>
                </a:solidFill>
              </a:rPr>
              <a:t>Telemarketing</a:t>
            </a:r>
            <a:endParaRPr/>
          </a:p>
          <a:p>
            <a:pPr marL="685800" lvl="1" indent="-133350" algn="l" rtl="0">
              <a:lnSpc>
                <a:spcPct val="90000"/>
              </a:lnSpc>
              <a:spcBef>
                <a:spcPts val="500"/>
              </a:spcBef>
              <a:spcAft>
                <a:spcPts val="0"/>
              </a:spcAft>
              <a:buSzPts val="1500"/>
              <a:buFont typeface="Arial"/>
              <a:buNone/>
            </a:pPr>
            <a:endParaRPr sz="2000">
              <a:solidFill>
                <a:srgbClr val="000000"/>
              </a:solidFill>
            </a:endParaRPr>
          </a:p>
          <a:p>
            <a:pPr marL="228600" lvl="0" indent="-101600" algn="l" rtl="0">
              <a:lnSpc>
                <a:spcPct val="90000"/>
              </a:lnSpc>
              <a:spcBef>
                <a:spcPts val="1000"/>
              </a:spcBef>
              <a:spcAft>
                <a:spcPts val="0"/>
              </a:spcAft>
              <a:buSzPts val="2000"/>
              <a:buNone/>
            </a:pPr>
            <a:endParaRPr sz="2000">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6"/>
          <p:cNvSpPr txBox="1">
            <a:spLocks noGrp="1"/>
          </p:cNvSpPr>
          <p:nvPr>
            <p:ph type="title" idx="4294967295"/>
          </p:nvPr>
        </p:nvSpPr>
        <p:spPr>
          <a:xfrm>
            <a:off x="1435724" y="228600"/>
            <a:ext cx="102525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Multichannel report - cohorts</a:t>
            </a:r>
            <a:endParaRPr/>
          </a:p>
        </p:txBody>
      </p:sp>
      <p:sp>
        <p:nvSpPr>
          <p:cNvPr id="570" name="Google Shape;570;p76"/>
          <p:cNvSpPr txBox="1">
            <a:spLocks noGrp="1"/>
          </p:cNvSpPr>
          <p:nvPr>
            <p:ph type="body" idx="1"/>
          </p:nvPr>
        </p:nvSpPr>
        <p:spPr>
          <a:xfrm>
            <a:off x="717337" y="1761931"/>
            <a:ext cx="10871200" cy="4495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2800"/>
              <a:buChar char="•"/>
            </a:pPr>
            <a:r>
              <a:rPr lang="en-US"/>
              <a:t>We routinely look at the following groups:</a:t>
            </a:r>
            <a:endParaRPr/>
          </a:p>
          <a:p>
            <a:pPr marL="228600" lvl="0" indent="-228600" algn="l" rtl="0">
              <a:lnSpc>
                <a:spcPct val="90000"/>
              </a:lnSpc>
              <a:spcBef>
                <a:spcPts val="1000"/>
              </a:spcBef>
              <a:spcAft>
                <a:spcPts val="0"/>
              </a:spcAft>
              <a:buSzPts val="2800"/>
              <a:buChar char="•"/>
            </a:pPr>
            <a:r>
              <a:rPr lang="en-US"/>
              <a:t>DM Only 1x:  Origin direct mail and 1 DM gift</a:t>
            </a:r>
            <a:endParaRPr/>
          </a:p>
          <a:p>
            <a:pPr marL="228600" lvl="0" indent="-228600" algn="l" rtl="0">
              <a:lnSpc>
                <a:spcPct val="90000"/>
              </a:lnSpc>
              <a:spcBef>
                <a:spcPts val="1000"/>
              </a:spcBef>
              <a:spcAft>
                <a:spcPts val="0"/>
              </a:spcAft>
              <a:buSzPts val="2800"/>
              <a:buChar char="•"/>
            </a:pPr>
            <a:r>
              <a:rPr lang="en-US"/>
              <a:t>DM Only 2x+: Origin direct mail and 2+ DM gifts</a:t>
            </a:r>
            <a:endParaRPr/>
          </a:p>
          <a:p>
            <a:pPr marL="228600" lvl="0" indent="-228600" algn="l" rtl="0">
              <a:lnSpc>
                <a:spcPct val="90000"/>
              </a:lnSpc>
              <a:spcBef>
                <a:spcPts val="1000"/>
              </a:spcBef>
              <a:spcAft>
                <a:spcPts val="0"/>
              </a:spcAft>
              <a:buSzPts val="2800"/>
              <a:buChar char="•"/>
            </a:pPr>
            <a:r>
              <a:rPr lang="en-US"/>
              <a:t>DM Multichannel:  Origin DM and 2+ gifts through multiple channels</a:t>
            </a:r>
            <a:endParaRPr/>
          </a:p>
          <a:p>
            <a:pPr marL="228600" lvl="0" indent="-228600" algn="l" rtl="0">
              <a:lnSpc>
                <a:spcPct val="90000"/>
              </a:lnSpc>
              <a:spcBef>
                <a:spcPts val="1000"/>
              </a:spcBef>
              <a:spcAft>
                <a:spcPts val="0"/>
              </a:spcAft>
              <a:buSzPts val="2800"/>
              <a:buChar char="•"/>
            </a:pPr>
            <a:r>
              <a:rPr lang="en-US"/>
              <a:t>Online Only 1x:  Origin online gift and 1 online gift</a:t>
            </a:r>
            <a:endParaRPr/>
          </a:p>
          <a:p>
            <a:pPr marL="228600" lvl="0" indent="-228600" algn="l" rtl="0">
              <a:lnSpc>
                <a:spcPct val="90000"/>
              </a:lnSpc>
              <a:spcBef>
                <a:spcPts val="1000"/>
              </a:spcBef>
              <a:spcAft>
                <a:spcPts val="0"/>
              </a:spcAft>
              <a:buSzPts val="2800"/>
              <a:buChar char="•"/>
            </a:pPr>
            <a:r>
              <a:rPr lang="en-US"/>
              <a:t>Online Only 2x+: Origin online gift and 2+ online gifts</a:t>
            </a:r>
            <a:endParaRPr/>
          </a:p>
          <a:p>
            <a:pPr marL="228600" lvl="0" indent="-228600" algn="l" rtl="0">
              <a:lnSpc>
                <a:spcPct val="90000"/>
              </a:lnSpc>
              <a:spcBef>
                <a:spcPts val="1000"/>
              </a:spcBef>
              <a:spcAft>
                <a:spcPts val="0"/>
              </a:spcAft>
              <a:buSzPts val="2800"/>
              <a:buChar char="•"/>
            </a:pPr>
            <a:r>
              <a:rPr lang="en-US"/>
              <a:t>Online Multichannel:  Origin online gift and 2+ gifts through multiple channels</a:t>
            </a:r>
            <a:endParaRPr/>
          </a:p>
          <a:p>
            <a:pPr marL="609585" lvl="1" indent="0" algn="l" rtl="0">
              <a:lnSpc>
                <a:spcPct val="90000"/>
              </a:lnSpc>
              <a:spcBef>
                <a:spcPts val="500"/>
              </a:spcBef>
              <a:spcAft>
                <a:spcPts val="0"/>
              </a:spcAft>
              <a:buSzPts val="1800"/>
              <a:buNone/>
            </a:pPr>
            <a:endParaRPr>
              <a:solidFill>
                <a:srgbClr val="000000"/>
              </a:solidFill>
            </a:endParaRPr>
          </a:p>
          <a:p>
            <a:pPr marL="685800" lvl="1" indent="-114300" algn="l" rtl="0">
              <a:lnSpc>
                <a:spcPct val="90000"/>
              </a:lnSpc>
              <a:spcBef>
                <a:spcPts val="500"/>
              </a:spcBef>
              <a:spcAft>
                <a:spcPts val="0"/>
              </a:spcAft>
              <a:buSzPts val="1800"/>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77"/>
          <p:cNvSpPr txBox="1">
            <a:spLocks noGrp="1"/>
          </p:cNvSpPr>
          <p:nvPr>
            <p:ph type="body" idx="1"/>
          </p:nvPr>
        </p:nvSpPr>
        <p:spPr>
          <a:xfrm>
            <a:off x="685801" y="1327868"/>
            <a:ext cx="10915200" cy="484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577" name="Google Shape;577;p77"/>
          <p:cNvSpPr txBox="1">
            <a:spLocks noGrp="1"/>
          </p:cNvSpPr>
          <p:nvPr>
            <p:ph type="title"/>
          </p:nvPr>
        </p:nvSpPr>
        <p:spPr>
          <a:xfrm>
            <a:off x="1085361" y="410843"/>
            <a:ext cx="10515600" cy="58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Multichannel File Composition</a:t>
            </a:r>
            <a:endParaRPr/>
          </a:p>
        </p:txBody>
      </p:sp>
      <p:pic>
        <p:nvPicPr>
          <p:cNvPr id="578" name="Google Shape;578;p77"/>
          <p:cNvPicPr preferRelativeResize="0"/>
          <p:nvPr/>
        </p:nvPicPr>
        <p:blipFill>
          <a:blip r:embed="rId3">
            <a:alphaModFix/>
          </a:blip>
          <a:stretch>
            <a:fillRect/>
          </a:stretch>
        </p:blipFill>
        <p:spPr>
          <a:xfrm>
            <a:off x="213625" y="991938"/>
            <a:ext cx="5314950" cy="5191125"/>
          </a:xfrm>
          <a:prstGeom prst="rect">
            <a:avLst/>
          </a:prstGeom>
          <a:noFill/>
          <a:ln>
            <a:noFill/>
          </a:ln>
        </p:spPr>
      </p:pic>
      <p:pic>
        <p:nvPicPr>
          <p:cNvPr id="579" name="Google Shape;579;p77"/>
          <p:cNvPicPr preferRelativeResize="0"/>
          <p:nvPr/>
        </p:nvPicPr>
        <p:blipFill>
          <a:blip r:embed="rId4">
            <a:alphaModFix/>
          </a:blip>
          <a:stretch>
            <a:fillRect/>
          </a:stretch>
        </p:blipFill>
        <p:spPr>
          <a:xfrm>
            <a:off x="5966063" y="991938"/>
            <a:ext cx="5381625" cy="51911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8"/>
          <p:cNvSpPr txBox="1">
            <a:spLocks noGrp="1"/>
          </p:cNvSpPr>
          <p:nvPr>
            <p:ph type="body" idx="1"/>
          </p:nvPr>
        </p:nvSpPr>
        <p:spPr>
          <a:xfrm>
            <a:off x="717325" y="1519925"/>
            <a:ext cx="10871100" cy="4329600"/>
          </a:xfrm>
          <a:prstGeom prst="rect">
            <a:avLst/>
          </a:prstGeom>
          <a:noFill/>
          <a:ln>
            <a:noFill/>
          </a:ln>
        </p:spPr>
        <p:txBody>
          <a:bodyPr spcFirstLastPara="1" wrap="square" lIns="91425" tIns="45700" rIns="91425" bIns="45700" anchor="t" anchorCtr="0">
            <a:noAutofit/>
          </a:bodyPr>
          <a:lstStyle/>
          <a:p>
            <a:pPr marL="228600" lvl="0" indent="-266700" algn="l" rtl="0">
              <a:spcBef>
                <a:spcPts val="0"/>
              </a:spcBef>
              <a:spcAft>
                <a:spcPts val="0"/>
              </a:spcAft>
              <a:buSzPts val="2400"/>
              <a:buFont typeface="Calibri"/>
              <a:buChar char="•"/>
            </a:pPr>
            <a:r>
              <a:rPr lang="en-US" sz="2400"/>
              <a:t>One single multi-channel program budget and plan created each year </a:t>
            </a:r>
            <a:endParaRPr sz="2400"/>
          </a:p>
          <a:p>
            <a:pPr marL="685800" lvl="1" indent="-228600" algn="l" rtl="0">
              <a:spcBef>
                <a:spcPts val="0"/>
              </a:spcBef>
              <a:spcAft>
                <a:spcPts val="0"/>
              </a:spcAft>
              <a:buSzPts val="1350"/>
              <a:buChar char="o"/>
            </a:pPr>
            <a:r>
              <a:rPr lang="en-US"/>
              <a:t>Cross-channel goals </a:t>
            </a:r>
            <a:endParaRPr/>
          </a:p>
          <a:p>
            <a:pPr marL="685800" lvl="1" indent="-228600" algn="l" rtl="0">
              <a:spcBef>
                <a:spcPts val="0"/>
              </a:spcBef>
              <a:spcAft>
                <a:spcPts val="0"/>
              </a:spcAft>
              <a:buSzPts val="1350"/>
              <a:buChar char="o"/>
            </a:pPr>
            <a:r>
              <a:rPr lang="en-US"/>
              <a:t>Fluid budgets to optimize performance in real time</a:t>
            </a:r>
            <a:endParaRPr/>
          </a:p>
          <a:p>
            <a:pPr marL="228600" lvl="0" indent="-266700" algn="l" rtl="0">
              <a:spcBef>
                <a:spcPts val="0"/>
              </a:spcBef>
              <a:spcAft>
                <a:spcPts val="0"/>
              </a:spcAft>
              <a:buSzPts val="2400"/>
              <a:buFont typeface="Calibri"/>
              <a:buChar char="•"/>
            </a:pPr>
            <a:r>
              <a:rPr lang="en-US" sz="2400"/>
              <a:t>Define your team - big picture overview and smaller implementation team</a:t>
            </a:r>
            <a:endParaRPr sz="2400"/>
          </a:p>
          <a:p>
            <a:pPr marL="685800" lvl="1" indent="-228600" algn="l" rtl="0">
              <a:spcBef>
                <a:spcPts val="0"/>
              </a:spcBef>
              <a:spcAft>
                <a:spcPts val="0"/>
              </a:spcAft>
              <a:buSzPts val="1350"/>
              <a:buChar char="o"/>
            </a:pPr>
            <a:r>
              <a:rPr lang="en-US" sz="2400"/>
              <a:t>Have planning and communication tools and procedures in place</a:t>
            </a:r>
            <a:endParaRPr sz="2400"/>
          </a:p>
          <a:p>
            <a:pPr marL="228600" lvl="0" indent="-266700" algn="l" rtl="0">
              <a:spcBef>
                <a:spcPts val="0"/>
              </a:spcBef>
              <a:spcAft>
                <a:spcPts val="0"/>
              </a:spcAft>
              <a:buSzPts val="2400"/>
              <a:buFont typeface="Calibri"/>
              <a:buChar char="•"/>
            </a:pPr>
            <a:r>
              <a:rPr lang="en-US" sz="2400"/>
              <a:t>Retain best practice for each channel</a:t>
            </a:r>
            <a:endParaRPr sz="2400"/>
          </a:p>
          <a:p>
            <a:pPr marL="228600" lvl="0" indent="-266700" algn="l" rtl="0">
              <a:spcBef>
                <a:spcPts val="0"/>
              </a:spcBef>
              <a:spcAft>
                <a:spcPts val="0"/>
              </a:spcAft>
              <a:buSzPts val="2400"/>
              <a:buFont typeface="Calibri"/>
              <a:buChar char="•"/>
            </a:pPr>
            <a:r>
              <a:rPr lang="en-US" sz="2400"/>
              <a:t>Plan for gift tracking and attribution </a:t>
            </a:r>
            <a:endParaRPr sz="2400"/>
          </a:p>
          <a:p>
            <a:pPr marL="228600" lvl="0" indent="-266700" algn="l" rtl="0">
              <a:spcBef>
                <a:spcPts val="0"/>
              </a:spcBef>
              <a:spcAft>
                <a:spcPts val="0"/>
              </a:spcAft>
              <a:buSzPts val="2400"/>
              <a:buFont typeface="Calibri"/>
              <a:buChar char="•"/>
            </a:pPr>
            <a:r>
              <a:rPr lang="en-US" sz="2400"/>
              <a:t>Integrate your data via NCOA, ECOA, e-Append, phone match, etc. </a:t>
            </a:r>
            <a:endParaRPr sz="2400"/>
          </a:p>
          <a:p>
            <a:pPr marL="228600" lvl="0" indent="-266700" algn="l" rtl="0">
              <a:spcBef>
                <a:spcPts val="0"/>
              </a:spcBef>
              <a:spcAft>
                <a:spcPts val="0"/>
              </a:spcAft>
              <a:buSzPts val="2400"/>
              <a:buFont typeface="Calibri"/>
              <a:buChar char="•"/>
            </a:pPr>
            <a:r>
              <a:rPr lang="en-US" sz="2400"/>
              <a:t>Review campaign performance holistically</a:t>
            </a:r>
            <a:endParaRPr sz="2400"/>
          </a:p>
          <a:p>
            <a:pPr marL="685800" lvl="1" indent="-228600" algn="l" rtl="0">
              <a:spcBef>
                <a:spcPts val="0"/>
              </a:spcBef>
              <a:spcAft>
                <a:spcPts val="0"/>
              </a:spcAft>
              <a:buSzPts val="1350"/>
              <a:buChar char="o"/>
            </a:pPr>
            <a:r>
              <a:rPr lang="en-US"/>
              <a:t>Be patient for offline returns</a:t>
            </a:r>
            <a:endParaRPr/>
          </a:p>
          <a:p>
            <a:pPr marL="685800" lvl="1" indent="-228600" algn="l" rtl="0">
              <a:spcBef>
                <a:spcPts val="0"/>
              </a:spcBef>
              <a:spcAft>
                <a:spcPts val="0"/>
              </a:spcAft>
              <a:buSzPts val="1350"/>
              <a:buChar char="o"/>
            </a:pPr>
            <a:r>
              <a:rPr lang="en-US"/>
              <a:t>Share Credit</a:t>
            </a:r>
            <a:endParaRPr sz="2800"/>
          </a:p>
          <a:p>
            <a:pPr marL="685800" lvl="1" indent="-228600" algn="l" rtl="0">
              <a:spcBef>
                <a:spcPts val="0"/>
              </a:spcBef>
              <a:spcAft>
                <a:spcPts val="0"/>
              </a:spcAft>
              <a:buSzPts val="1350"/>
              <a:buChar char="o"/>
            </a:pPr>
            <a:r>
              <a:rPr lang="en-US" sz="2400"/>
              <a:t>Use results to optimize next campaign</a:t>
            </a:r>
            <a:endParaRPr sz="2400"/>
          </a:p>
          <a:p>
            <a:pPr marL="0" lvl="1" indent="0" algn="l" rtl="0">
              <a:lnSpc>
                <a:spcPct val="90000"/>
              </a:lnSpc>
              <a:spcBef>
                <a:spcPts val="500"/>
              </a:spcBef>
              <a:spcAft>
                <a:spcPts val="0"/>
              </a:spcAft>
              <a:buSzPts val="1800"/>
              <a:buNone/>
            </a:pPr>
            <a:endParaRPr/>
          </a:p>
          <a:p>
            <a:pPr marL="685800" lvl="1" indent="-114300" algn="l" rtl="0">
              <a:lnSpc>
                <a:spcPct val="90000"/>
              </a:lnSpc>
              <a:spcBef>
                <a:spcPts val="500"/>
              </a:spcBef>
              <a:spcAft>
                <a:spcPts val="0"/>
              </a:spcAft>
              <a:buSzPts val="1800"/>
              <a:buNone/>
            </a:pPr>
            <a:endParaRPr>
              <a:solidFill>
                <a:srgbClr val="000000"/>
              </a:solidFill>
            </a:endParaRPr>
          </a:p>
          <a:p>
            <a:pPr marL="609585" lvl="1" indent="0" algn="l" rtl="0">
              <a:lnSpc>
                <a:spcPct val="90000"/>
              </a:lnSpc>
              <a:spcBef>
                <a:spcPts val="500"/>
              </a:spcBef>
              <a:spcAft>
                <a:spcPts val="0"/>
              </a:spcAft>
              <a:buSzPts val="1800"/>
              <a:buNone/>
            </a:pPr>
            <a:endParaRPr>
              <a:solidFill>
                <a:srgbClr val="000000"/>
              </a:solidFill>
            </a:endParaRPr>
          </a:p>
          <a:p>
            <a:pPr marL="685800" lvl="1" indent="-114300" algn="l" rtl="0">
              <a:lnSpc>
                <a:spcPct val="90000"/>
              </a:lnSpc>
              <a:spcBef>
                <a:spcPts val="500"/>
              </a:spcBef>
              <a:spcAft>
                <a:spcPts val="0"/>
              </a:spcAft>
              <a:buSzPts val="1800"/>
              <a:buNone/>
            </a:pPr>
            <a:endParaRPr/>
          </a:p>
        </p:txBody>
      </p:sp>
      <p:sp>
        <p:nvSpPr>
          <p:cNvPr id="586" name="Google Shape;586;p78"/>
          <p:cNvSpPr txBox="1"/>
          <p:nvPr/>
        </p:nvSpPr>
        <p:spPr>
          <a:xfrm>
            <a:off x="1255250" y="228600"/>
            <a:ext cx="104328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5333"/>
              <a:buFont typeface="Arial"/>
              <a:buNone/>
            </a:pPr>
            <a:r>
              <a:rPr lang="en-US" sz="4800" b="1">
                <a:solidFill>
                  <a:schemeClr val="dk1"/>
                </a:solidFill>
                <a:latin typeface="Calibri"/>
                <a:ea typeface="Calibri"/>
                <a:cs typeface="Calibri"/>
                <a:sym typeface="Calibri"/>
              </a:rPr>
              <a:t>Turning </a:t>
            </a:r>
            <a:r>
              <a:rPr lang="en-US" sz="4800" b="1" i="0" u="none" strike="noStrike" cap="none">
                <a:solidFill>
                  <a:schemeClr val="dk1"/>
                </a:solidFill>
                <a:latin typeface="Calibri"/>
                <a:ea typeface="Calibri"/>
                <a:cs typeface="Calibri"/>
                <a:sym typeface="Calibri"/>
              </a:rPr>
              <a:t>Strategy into Action</a:t>
            </a:r>
            <a:endParaRPr sz="4800">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grpSp>
        <p:nvGrpSpPr>
          <p:cNvPr id="591" name="Google Shape;591;p79"/>
          <p:cNvGrpSpPr/>
          <p:nvPr/>
        </p:nvGrpSpPr>
        <p:grpSpPr>
          <a:xfrm>
            <a:off x="431334" y="2678233"/>
            <a:ext cx="4839217" cy="1719600"/>
            <a:chOff x="323500" y="1322875"/>
            <a:chExt cx="3629413" cy="1289700"/>
          </a:xfrm>
        </p:grpSpPr>
        <p:sp>
          <p:nvSpPr>
            <p:cNvPr id="592" name="Google Shape;592;p79"/>
            <p:cNvSpPr txBox="1"/>
            <p:nvPr/>
          </p:nvSpPr>
          <p:spPr>
            <a:xfrm>
              <a:off x="323500" y="1322875"/>
              <a:ext cx="2499900" cy="1289700"/>
            </a:xfrm>
            <a:prstGeom prst="rect">
              <a:avLst/>
            </a:prstGeom>
            <a:noFill/>
            <a:ln>
              <a:noFill/>
            </a:ln>
          </p:spPr>
          <p:txBody>
            <a:bodyPr spcFirstLastPara="1" wrap="square" lIns="121900" tIns="121900" rIns="121900" bIns="121900" anchor="ctr" anchorCtr="0">
              <a:noAutofit/>
            </a:bodyPr>
            <a:lstStyle/>
            <a:p>
              <a:pPr marL="609585" marR="0" lvl="0" indent="0" algn="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1. Hypothesis</a:t>
              </a:r>
              <a:endParaRPr sz="2000" b="1"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2133"/>
                </a:spcAft>
                <a:buClr>
                  <a:srgbClr val="000000"/>
                </a:buClr>
                <a:buSzPts val="1600"/>
                <a:buFont typeface="Arial"/>
                <a:buNone/>
              </a:pPr>
              <a:r>
                <a:rPr lang="en-US" sz="1800" i="0" u="none" strike="noStrike" cap="none">
                  <a:solidFill>
                    <a:schemeClr val="dk1"/>
                  </a:solidFill>
                  <a:latin typeface="Calibri"/>
                  <a:ea typeface="Calibri"/>
                  <a:cs typeface="Calibri"/>
                  <a:sym typeface="Calibri"/>
                </a:rPr>
                <a:t>Develop hypotheses around acquisition, engagement, or donor conversion to support objective like increasing gift sizes, generating repeat giving, etc.</a:t>
              </a:r>
              <a:endParaRPr sz="1800" b="1" i="0" u="none" strike="noStrike" cap="none">
                <a:solidFill>
                  <a:schemeClr val="dk1"/>
                </a:solidFill>
                <a:latin typeface="Calibri"/>
                <a:ea typeface="Calibri"/>
                <a:cs typeface="Calibri"/>
                <a:sym typeface="Calibri"/>
              </a:endParaRPr>
            </a:p>
          </p:txBody>
        </p:sp>
        <p:cxnSp>
          <p:nvCxnSpPr>
            <p:cNvPr id="593" name="Google Shape;593;p79"/>
            <p:cNvCxnSpPr/>
            <p:nvPr/>
          </p:nvCxnSpPr>
          <p:spPr>
            <a:xfrm rot="10800000">
              <a:off x="2908613" y="1815325"/>
              <a:ext cx="1044300" cy="0"/>
            </a:xfrm>
            <a:prstGeom prst="straightConnector1">
              <a:avLst/>
            </a:prstGeom>
            <a:noFill/>
            <a:ln w="9525" cap="flat" cmpd="sng">
              <a:solidFill>
                <a:srgbClr val="666666"/>
              </a:solidFill>
              <a:prstDash val="solid"/>
              <a:round/>
              <a:headEnd type="none" w="sm" len="sm"/>
              <a:tailEnd type="oval" w="med" len="med"/>
            </a:ln>
          </p:spPr>
        </p:cxnSp>
      </p:grpSp>
      <p:grpSp>
        <p:nvGrpSpPr>
          <p:cNvPr id="594" name="Google Shape;594;p79"/>
          <p:cNvGrpSpPr/>
          <p:nvPr/>
        </p:nvGrpSpPr>
        <p:grpSpPr>
          <a:xfrm>
            <a:off x="6641633" y="4738467"/>
            <a:ext cx="4814200" cy="1719600"/>
            <a:chOff x="4981225" y="2868050"/>
            <a:chExt cx="3610650" cy="1289700"/>
          </a:xfrm>
        </p:grpSpPr>
        <p:sp>
          <p:nvSpPr>
            <p:cNvPr id="595" name="Google Shape;595;p79"/>
            <p:cNvSpPr txBox="1"/>
            <p:nvPr/>
          </p:nvSpPr>
          <p:spPr>
            <a:xfrm>
              <a:off x="6467875" y="2868050"/>
              <a:ext cx="2124000" cy="12897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Trebuchet MS"/>
                  <a:ea typeface="Trebuchet MS"/>
                  <a:cs typeface="Trebuchet MS"/>
                  <a:sym typeface="Trebuchet MS"/>
                </a:rPr>
                <a:t>3. Analyze</a:t>
              </a:r>
              <a:endParaRPr sz="2000" b="1"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2133"/>
                </a:spcAft>
                <a:buClr>
                  <a:srgbClr val="000000"/>
                </a:buClr>
                <a:buSzPts val="1600"/>
                <a:buFont typeface="Arial"/>
                <a:buNone/>
              </a:pPr>
              <a:r>
                <a:rPr lang="en-US" sz="1600" b="0" i="0" u="none" strike="noStrike" cap="none">
                  <a:solidFill>
                    <a:schemeClr val="dk1"/>
                  </a:solidFill>
                  <a:latin typeface="Trebuchet MS"/>
                  <a:ea typeface="Trebuchet MS"/>
                  <a:cs typeface="Trebuchet MS"/>
                  <a:sym typeface="Trebuchet MS"/>
                </a:rPr>
                <a:t>Once you’ve accumulated a significant sample, move quickly into analysis.</a:t>
              </a:r>
              <a:endParaRPr sz="2000" b="1" i="0" u="none" strike="noStrike" cap="none">
                <a:solidFill>
                  <a:schemeClr val="dk1"/>
                </a:solidFill>
                <a:latin typeface="Trebuchet MS"/>
                <a:ea typeface="Trebuchet MS"/>
                <a:cs typeface="Trebuchet MS"/>
                <a:sym typeface="Trebuchet MS"/>
              </a:endParaRPr>
            </a:p>
          </p:txBody>
        </p:sp>
        <p:cxnSp>
          <p:nvCxnSpPr>
            <p:cNvPr id="596" name="Google Shape;596;p79"/>
            <p:cNvCxnSpPr/>
            <p:nvPr/>
          </p:nvCxnSpPr>
          <p:spPr>
            <a:xfrm>
              <a:off x="4981225" y="3495900"/>
              <a:ext cx="1286700" cy="0"/>
            </a:xfrm>
            <a:prstGeom prst="straightConnector1">
              <a:avLst/>
            </a:prstGeom>
            <a:noFill/>
            <a:ln w="9525" cap="flat" cmpd="sng">
              <a:solidFill>
                <a:srgbClr val="666666"/>
              </a:solidFill>
              <a:prstDash val="solid"/>
              <a:round/>
              <a:headEnd type="none" w="sm" len="sm"/>
              <a:tailEnd type="oval" w="med" len="med"/>
            </a:ln>
          </p:spPr>
        </p:cxnSp>
      </p:grpSp>
      <p:grpSp>
        <p:nvGrpSpPr>
          <p:cNvPr id="597" name="Google Shape;597;p79"/>
          <p:cNvGrpSpPr/>
          <p:nvPr/>
        </p:nvGrpSpPr>
        <p:grpSpPr>
          <a:xfrm>
            <a:off x="6641633" y="2836200"/>
            <a:ext cx="4712600" cy="1719600"/>
            <a:chOff x="5209825" y="1441350"/>
            <a:chExt cx="3534450" cy="1289700"/>
          </a:xfrm>
        </p:grpSpPr>
        <p:sp>
          <p:nvSpPr>
            <p:cNvPr id="598" name="Google Shape;598;p79"/>
            <p:cNvSpPr txBox="1"/>
            <p:nvPr/>
          </p:nvSpPr>
          <p:spPr>
            <a:xfrm>
              <a:off x="6620275" y="1441350"/>
              <a:ext cx="2124000" cy="12897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Trebuchet MS"/>
                  <a:ea typeface="Trebuchet MS"/>
                  <a:cs typeface="Trebuchet MS"/>
                  <a:sym typeface="Trebuchet MS"/>
                </a:rPr>
                <a:t>4. Implement</a:t>
              </a:r>
              <a:endParaRPr sz="2000" b="1"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Trebuchet MS"/>
                  <a:ea typeface="Trebuchet MS"/>
                  <a:cs typeface="Trebuchet MS"/>
                  <a:sym typeface="Trebuchet MS"/>
                </a:rPr>
                <a:t>Take your learnings to market, cascading changes rapidly across your program to maximize our results.</a:t>
              </a:r>
              <a:endParaRPr sz="1600" b="1"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2133"/>
                </a:spcBef>
                <a:spcAft>
                  <a:spcPts val="2133"/>
                </a:spcAft>
                <a:buClr>
                  <a:srgbClr val="000000"/>
                </a:buClr>
                <a:buSzPts val="1600"/>
                <a:buFont typeface="Arial"/>
                <a:buNone/>
              </a:pPr>
              <a:endParaRPr sz="1600" b="1" i="0" u="none" strike="noStrike" cap="none">
                <a:solidFill>
                  <a:schemeClr val="dk1"/>
                </a:solidFill>
                <a:latin typeface="Trebuchet MS"/>
                <a:ea typeface="Trebuchet MS"/>
                <a:cs typeface="Trebuchet MS"/>
                <a:sym typeface="Trebuchet MS"/>
              </a:endParaRPr>
            </a:p>
          </p:txBody>
        </p:sp>
        <p:cxnSp>
          <p:nvCxnSpPr>
            <p:cNvPr id="599" name="Google Shape;599;p79"/>
            <p:cNvCxnSpPr/>
            <p:nvPr/>
          </p:nvCxnSpPr>
          <p:spPr>
            <a:xfrm>
              <a:off x="5209825" y="1705200"/>
              <a:ext cx="1286700" cy="0"/>
            </a:xfrm>
            <a:prstGeom prst="straightConnector1">
              <a:avLst/>
            </a:prstGeom>
            <a:noFill/>
            <a:ln w="9525" cap="flat" cmpd="sng">
              <a:solidFill>
                <a:srgbClr val="666666"/>
              </a:solidFill>
              <a:prstDash val="solid"/>
              <a:round/>
              <a:headEnd type="none" w="sm" len="sm"/>
              <a:tailEnd type="oval" w="med" len="med"/>
            </a:ln>
          </p:spPr>
        </p:cxnSp>
      </p:grpSp>
      <p:grpSp>
        <p:nvGrpSpPr>
          <p:cNvPr id="600" name="Google Shape;600;p79"/>
          <p:cNvGrpSpPr/>
          <p:nvPr/>
        </p:nvGrpSpPr>
        <p:grpSpPr>
          <a:xfrm>
            <a:off x="532934" y="4990233"/>
            <a:ext cx="5042417" cy="1719600"/>
            <a:chOff x="399700" y="3056875"/>
            <a:chExt cx="3781813" cy="1289700"/>
          </a:xfrm>
        </p:grpSpPr>
        <p:sp>
          <p:nvSpPr>
            <p:cNvPr id="601" name="Google Shape;601;p79"/>
            <p:cNvSpPr txBox="1"/>
            <p:nvPr/>
          </p:nvSpPr>
          <p:spPr>
            <a:xfrm>
              <a:off x="399700" y="3056875"/>
              <a:ext cx="2365200" cy="12897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Trebuchet MS"/>
                  <a:ea typeface="Trebuchet MS"/>
                  <a:cs typeface="Trebuchet MS"/>
                  <a:sym typeface="Trebuchet MS"/>
                </a:rPr>
                <a:t>2. Test</a:t>
              </a:r>
              <a:endParaRPr sz="2000" b="1" i="0" u="none" strike="noStrike" cap="none">
                <a:solidFill>
                  <a:schemeClr val="dk1"/>
                </a:solidFill>
                <a:latin typeface="Trebuchet MS"/>
                <a:ea typeface="Trebuchet MS"/>
                <a:cs typeface="Trebuchet MS"/>
                <a:sym typeface="Trebuchet MS"/>
              </a:endParaRPr>
            </a:p>
            <a:p>
              <a:pPr marL="0" marR="0" lvl="0" indent="0" algn="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Trebuchet MS"/>
                <a:ea typeface="Trebuchet MS"/>
                <a:cs typeface="Trebuchet MS"/>
                <a:sym typeface="Trebuchet MS"/>
              </a:endParaRPr>
            </a:p>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Trebuchet MS"/>
                  <a:ea typeface="Trebuchet MS"/>
                  <a:cs typeface="Trebuchet MS"/>
                  <a:sym typeface="Trebuchet MS"/>
                </a:rPr>
                <a:t>Devise experiments to test your hypotheses in market, keeping in mind constraints and objectives.</a:t>
              </a:r>
              <a:endParaRPr sz="1600" b="1" i="0" u="none" strike="noStrike" cap="none">
                <a:solidFill>
                  <a:schemeClr val="dk1"/>
                </a:solidFill>
                <a:latin typeface="Trebuchet MS"/>
                <a:ea typeface="Trebuchet MS"/>
                <a:cs typeface="Trebuchet MS"/>
                <a:sym typeface="Trebuchet MS"/>
              </a:endParaRPr>
            </a:p>
            <a:p>
              <a:pPr marL="0" marR="0" lvl="0" indent="0" algn="r" rtl="0">
                <a:lnSpc>
                  <a:spcPct val="100000"/>
                </a:lnSpc>
                <a:spcBef>
                  <a:spcPts val="2133"/>
                </a:spcBef>
                <a:spcAft>
                  <a:spcPts val="2133"/>
                </a:spcAft>
                <a:buClr>
                  <a:srgbClr val="000000"/>
                </a:buClr>
                <a:buSzPts val="1600"/>
                <a:buFont typeface="Arial"/>
                <a:buNone/>
              </a:pPr>
              <a:endParaRPr sz="1600" b="1" i="0" u="none" strike="noStrike" cap="none">
                <a:solidFill>
                  <a:schemeClr val="dk1"/>
                </a:solidFill>
                <a:latin typeface="Trebuchet MS"/>
                <a:ea typeface="Trebuchet MS"/>
                <a:cs typeface="Trebuchet MS"/>
                <a:sym typeface="Trebuchet MS"/>
              </a:endParaRPr>
            </a:p>
          </p:txBody>
        </p:sp>
        <p:cxnSp>
          <p:nvCxnSpPr>
            <p:cNvPr id="602" name="Google Shape;602;p79"/>
            <p:cNvCxnSpPr/>
            <p:nvPr/>
          </p:nvCxnSpPr>
          <p:spPr>
            <a:xfrm rot="10800000">
              <a:off x="2870513" y="3489425"/>
              <a:ext cx="1311000" cy="0"/>
            </a:xfrm>
            <a:prstGeom prst="straightConnector1">
              <a:avLst/>
            </a:prstGeom>
            <a:noFill/>
            <a:ln w="9525" cap="flat" cmpd="sng">
              <a:solidFill>
                <a:srgbClr val="666666"/>
              </a:solidFill>
              <a:prstDash val="solid"/>
              <a:round/>
              <a:headEnd type="none" w="sm" len="sm"/>
              <a:tailEnd type="oval" w="med" len="med"/>
            </a:ln>
          </p:spPr>
        </p:cxnSp>
      </p:grpSp>
      <p:grpSp>
        <p:nvGrpSpPr>
          <p:cNvPr id="603" name="Google Shape;603;p79"/>
          <p:cNvGrpSpPr/>
          <p:nvPr/>
        </p:nvGrpSpPr>
        <p:grpSpPr>
          <a:xfrm>
            <a:off x="3584993" y="1890426"/>
            <a:ext cx="5024696" cy="5032545"/>
            <a:chOff x="2675581" y="676587"/>
            <a:chExt cx="3793942" cy="3790328"/>
          </a:xfrm>
        </p:grpSpPr>
        <p:sp>
          <p:nvSpPr>
            <p:cNvPr id="604" name="Google Shape;604;p79"/>
            <p:cNvSpPr/>
            <p:nvPr/>
          </p:nvSpPr>
          <p:spPr>
            <a:xfrm rot="-7199815">
              <a:off x="3183352" y="1184485"/>
              <a:ext cx="2774659" cy="2774659"/>
            </a:xfrm>
            <a:prstGeom prst="blockArc">
              <a:avLst>
                <a:gd name="adj1" fmla="val 12622480"/>
                <a:gd name="adj2" fmla="val 18176457"/>
                <a:gd name="adj3" fmla="val 20786"/>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p:txBody>
        </p:sp>
        <p:sp>
          <p:nvSpPr>
            <p:cNvPr id="605" name="Google Shape;605;p79"/>
            <p:cNvSpPr/>
            <p:nvPr/>
          </p:nvSpPr>
          <p:spPr>
            <a:xfrm rot="-1799815">
              <a:off x="3183352" y="1184357"/>
              <a:ext cx="2774659" cy="2774659"/>
            </a:xfrm>
            <a:prstGeom prst="blockArc">
              <a:avLst>
                <a:gd name="adj1" fmla="val 12622480"/>
                <a:gd name="adj2" fmla="val 18176457"/>
                <a:gd name="adj3" fmla="val 20786"/>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p:txBody>
        </p:sp>
        <p:sp>
          <p:nvSpPr>
            <p:cNvPr id="606" name="Google Shape;606;p79"/>
            <p:cNvSpPr/>
            <p:nvPr/>
          </p:nvSpPr>
          <p:spPr>
            <a:xfrm rot="3600185">
              <a:off x="3187094" y="1184439"/>
              <a:ext cx="2774659" cy="2774659"/>
            </a:xfrm>
            <a:prstGeom prst="blockArc">
              <a:avLst>
                <a:gd name="adj1" fmla="val 12564381"/>
                <a:gd name="adj2" fmla="val 18346131"/>
                <a:gd name="adj3" fmla="val 20844"/>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p:txBody>
        </p:sp>
        <p:sp>
          <p:nvSpPr>
            <p:cNvPr id="607" name="Google Shape;607;p79"/>
            <p:cNvSpPr/>
            <p:nvPr/>
          </p:nvSpPr>
          <p:spPr>
            <a:xfrm rot="9000185">
              <a:off x="3185977" y="1184485"/>
              <a:ext cx="2774659" cy="2774659"/>
            </a:xfrm>
            <a:prstGeom prst="blockArc">
              <a:avLst>
                <a:gd name="adj1" fmla="val 12622480"/>
                <a:gd name="adj2" fmla="val 18081133"/>
                <a:gd name="adj3" fmla="val 20809"/>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p:txBody>
        </p:sp>
        <p:grpSp>
          <p:nvGrpSpPr>
            <p:cNvPr id="608" name="Google Shape;608;p79"/>
            <p:cNvGrpSpPr/>
            <p:nvPr/>
          </p:nvGrpSpPr>
          <p:grpSpPr>
            <a:xfrm rot="5400000">
              <a:off x="5379665" y="2278951"/>
              <a:ext cx="585000" cy="585471"/>
              <a:chOff x="1967628" y="812211"/>
              <a:chExt cx="588000" cy="588000"/>
            </a:xfrm>
          </p:grpSpPr>
          <p:sp>
            <p:nvSpPr>
              <p:cNvPr id="609" name="Google Shape;609;p79"/>
              <p:cNvSpPr/>
              <p:nvPr/>
            </p:nvSpPr>
            <p:spPr>
              <a:xfrm rot="39023">
                <a:off x="1970909" y="815492"/>
                <a:ext cx="581437" cy="581437"/>
              </a:xfrm>
              <a:prstGeom prst="pie">
                <a:avLst>
                  <a:gd name="adj1" fmla="val 6190354"/>
                  <a:gd name="adj2" fmla="val 14996165"/>
                </a:avLst>
              </a:prstGeom>
              <a:solidFill>
                <a:schemeClr val="accent5"/>
              </a:solidFill>
              <a:ln>
                <a:noFill/>
              </a:ln>
              <a:effectLst>
                <a:outerShdw blurRad="142875" algn="bl" rotWithShape="0">
                  <a:srgbClr val="000000">
                    <a:alpha val="4235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p:txBody>
          </p:sp>
          <p:sp>
            <p:nvSpPr>
              <p:cNvPr id="610" name="Google Shape;610;p79"/>
              <p:cNvSpPr/>
              <p:nvPr/>
            </p:nvSpPr>
            <p:spPr>
              <a:xfrm rot="10800000">
                <a:off x="1970875" y="815525"/>
                <a:ext cx="581400" cy="581400"/>
              </a:xfrm>
              <a:prstGeom prst="pie">
                <a:avLst>
                  <a:gd name="adj1" fmla="val 4028252"/>
                  <a:gd name="adj2" fmla="val 17183677"/>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p:txBody>
          </p:sp>
        </p:grpSp>
        <p:grpSp>
          <p:nvGrpSpPr>
            <p:cNvPr id="611" name="Google Shape;611;p79"/>
            <p:cNvGrpSpPr/>
            <p:nvPr/>
          </p:nvGrpSpPr>
          <p:grpSpPr>
            <a:xfrm rot="10800000">
              <a:off x="4280711" y="3378531"/>
              <a:ext cx="585000" cy="585471"/>
              <a:chOff x="1967628" y="812211"/>
              <a:chExt cx="588000" cy="588000"/>
            </a:xfrm>
          </p:grpSpPr>
          <p:sp>
            <p:nvSpPr>
              <p:cNvPr id="612" name="Google Shape;612;p79"/>
              <p:cNvSpPr/>
              <p:nvPr/>
            </p:nvSpPr>
            <p:spPr>
              <a:xfrm rot="39023">
                <a:off x="1970909" y="815492"/>
                <a:ext cx="581437" cy="581437"/>
              </a:xfrm>
              <a:prstGeom prst="pie">
                <a:avLst>
                  <a:gd name="adj1" fmla="val 6190354"/>
                  <a:gd name="adj2" fmla="val 14996165"/>
                </a:avLst>
              </a:prstGeom>
              <a:solidFill>
                <a:schemeClr val="accent5"/>
              </a:solidFill>
              <a:ln>
                <a:noFill/>
              </a:ln>
              <a:effectLst>
                <a:outerShdw blurRad="142875" algn="bl" rotWithShape="0">
                  <a:srgbClr val="000000">
                    <a:alpha val="4235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p:txBody>
          </p:sp>
          <p:sp>
            <p:nvSpPr>
              <p:cNvPr id="613" name="Google Shape;613;p79"/>
              <p:cNvSpPr/>
              <p:nvPr/>
            </p:nvSpPr>
            <p:spPr>
              <a:xfrm rot="10800000">
                <a:off x="1970875" y="815525"/>
                <a:ext cx="581400" cy="581400"/>
              </a:xfrm>
              <a:prstGeom prst="pie">
                <a:avLst>
                  <a:gd name="adj1" fmla="val 4028252"/>
                  <a:gd name="adj2" fmla="val 17183677"/>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p:txBody>
          </p:sp>
        </p:grpSp>
        <p:grpSp>
          <p:nvGrpSpPr>
            <p:cNvPr id="614" name="Google Shape;614;p79"/>
            <p:cNvGrpSpPr/>
            <p:nvPr/>
          </p:nvGrpSpPr>
          <p:grpSpPr>
            <a:xfrm rot="-5400000">
              <a:off x="3179922" y="2281480"/>
              <a:ext cx="585000" cy="585471"/>
              <a:chOff x="1967628" y="812211"/>
              <a:chExt cx="588000" cy="588000"/>
            </a:xfrm>
          </p:grpSpPr>
          <p:sp>
            <p:nvSpPr>
              <p:cNvPr id="615" name="Google Shape;615;p79"/>
              <p:cNvSpPr/>
              <p:nvPr/>
            </p:nvSpPr>
            <p:spPr>
              <a:xfrm rot="39023">
                <a:off x="1970909" y="815492"/>
                <a:ext cx="581437" cy="581437"/>
              </a:xfrm>
              <a:prstGeom prst="pie">
                <a:avLst>
                  <a:gd name="adj1" fmla="val 6190354"/>
                  <a:gd name="adj2" fmla="val 14996165"/>
                </a:avLst>
              </a:prstGeom>
              <a:solidFill>
                <a:schemeClr val="accent5"/>
              </a:solidFill>
              <a:ln>
                <a:noFill/>
              </a:ln>
              <a:effectLst>
                <a:outerShdw blurRad="142875" algn="bl" rotWithShape="0">
                  <a:srgbClr val="000000">
                    <a:alpha val="4235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p:txBody>
          </p:sp>
          <p:sp>
            <p:nvSpPr>
              <p:cNvPr id="616" name="Google Shape;616;p79"/>
              <p:cNvSpPr/>
              <p:nvPr/>
            </p:nvSpPr>
            <p:spPr>
              <a:xfrm rot="10800000">
                <a:off x="1970875" y="815525"/>
                <a:ext cx="581400" cy="581400"/>
              </a:xfrm>
              <a:prstGeom prst="pie">
                <a:avLst>
                  <a:gd name="adj1" fmla="val 4028252"/>
                  <a:gd name="adj2" fmla="val 17183677"/>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p:txBody>
          </p:sp>
        </p:grpSp>
        <p:sp>
          <p:nvSpPr>
            <p:cNvPr id="617" name="Google Shape;617;p79"/>
            <p:cNvSpPr txBox="1"/>
            <p:nvPr/>
          </p:nvSpPr>
          <p:spPr>
            <a:xfrm rot="-3252596">
              <a:off x="3054941" y="1788721"/>
              <a:ext cx="1187551" cy="266580"/>
            </a:xfrm>
            <a:prstGeom prst="rect">
              <a:avLst/>
            </a:prstGeom>
            <a:solidFill>
              <a:schemeClr val="accent5"/>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Montserrat"/>
                  <a:ea typeface="Montserrat"/>
                  <a:cs typeface="Montserrat"/>
                  <a:sym typeface="Montserrat"/>
                </a:rPr>
                <a:t>Hypothesis</a:t>
              </a:r>
              <a:endParaRPr sz="1600" b="1" i="0" u="none" strike="noStrike" cap="none">
                <a:solidFill>
                  <a:srgbClr val="FFFFFF"/>
                </a:solidFill>
                <a:latin typeface="Montserrat"/>
                <a:ea typeface="Montserrat"/>
                <a:cs typeface="Montserrat"/>
                <a:sym typeface="Montserrat"/>
              </a:endParaRPr>
            </a:p>
          </p:txBody>
        </p:sp>
        <p:sp>
          <p:nvSpPr>
            <p:cNvPr id="618" name="Google Shape;618;p79"/>
            <p:cNvSpPr txBox="1"/>
            <p:nvPr/>
          </p:nvSpPr>
          <p:spPr>
            <a:xfrm rot="2199585">
              <a:off x="3580197" y="3219562"/>
              <a:ext cx="703445" cy="266400"/>
            </a:xfrm>
            <a:prstGeom prst="rect">
              <a:avLst/>
            </a:prstGeom>
            <a:solidFill>
              <a:schemeClr val="accent5"/>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Montserrat"/>
                  <a:ea typeface="Montserrat"/>
                  <a:cs typeface="Montserrat"/>
                  <a:sym typeface="Montserrat"/>
                </a:rPr>
                <a:t>Test</a:t>
              </a:r>
              <a:endParaRPr sz="1600" b="1" i="0" u="none" strike="noStrike" cap="none">
                <a:solidFill>
                  <a:srgbClr val="FFFFFF"/>
                </a:solidFill>
                <a:latin typeface="Montserrat"/>
                <a:ea typeface="Montserrat"/>
                <a:cs typeface="Montserrat"/>
                <a:sym typeface="Montserrat"/>
              </a:endParaRPr>
            </a:p>
          </p:txBody>
        </p:sp>
        <p:sp>
          <p:nvSpPr>
            <p:cNvPr id="619" name="Google Shape;619;p79"/>
            <p:cNvSpPr txBox="1"/>
            <p:nvPr/>
          </p:nvSpPr>
          <p:spPr>
            <a:xfrm rot="-3465356">
              <a:off x="4844404" y="2932872"/>
              <a:ext cx="1114470" cy="266611"/>
            </a:xfrm>
            <a:prstGeom prst="rect">
              <a:avLst/>
            </a:prstGeom>
            <a:solidFill>
              <a:schemeClr val="accent5"/>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Montserrat"/>
                  <a:ea typeface="Montserrat"/>
                  <a:cs typeface="Montserrat"/>
                  <a:sym typeface="Montserrat"/>
                </a:rPr>
                <a:t>Analyze</a:t>
              </a:r>
              <a:endParaRPr sz="1600" b="1" i="0" u="none" strike="noStrike" cap="none">
                <a:solidFill>
                  <a:srgbClr val="FFFFFF"/>
                </a:solidFill>
                <a:latin typeface="Montserrat"/>
                <a:ea typeface="Montserrat"/>
                <a:cs typeface="Montserrat"/>
                <a:sym typeface="Montserrat"/>
              </a:endParaRPr>
            </a:p>
          </p:txBody>
        </p:sp>
        <p:grpSp>
          <p:nvGrpSpPr>
            <p:cNvPr id="620" name="Google Shape;620;p79"/>
            <p:cNvGrpSpPr/>
            <p:nvPr/>
          </p:nvGrpSpPr>
          <p:grpSpPr>
            <a:xfrm>
              <a:off x="4261689" y="1180926"/>
              <a:ext cx="585000" cy="585529"/>
              <a:chOff x="1967628" y="812211"/>
              <a:chExt cx="588000" cy="588000"/>
            </a:xfrm>
          </p:grpSpPr>
          <p:sp>
            <p:nvSpPr>
              <p:cNvPr id="621" name="Google Shape;621;p79"/>
              <p:cNvSpPr/>
              <p:nvPr/>
            </p:nvSpPr>
            <p:spPr>
              <a:xfrm rot="39023">
                <a:off x="1970909" y="815492"/>
                <a:ext cx="581437" cy="581437"/>
              </a:xfrm>
              <a:prstGeom prst="pie">
                <a:avLst>
                  <a:gd name="adj1" fmla="val 6190354"/>
                  <a:gd name="adj2" fmla="val 14996165"/>
                </a:avLst>
              </a:prstGeom>
              <a:solidFill>
                <a:schemeClr val="accent5"/>
              </a:solidFill>
              <a:ln>
                <a:noFill/>
              </a:ln>
              <a:effectLst>
                <a:outerShdw blurRad="142875" algn="bl" rotWithShape="0">
                  <a:srgbClr val="000000">
                    <a:alpha val="4235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p:txBody>
          </p:sp>
          <p:sp>
            <p:nvSpPr>
              <p:cNvPr id="622" name="Google Shape;622;p79"/>
              <p:cNvSpPr/>
              <p:nvPr/>
            </p:nvSpPr>
            <p:spPr>
              <a:xfrm rot="10800000">
                <a:off x="1970875" y="815525"/>
                <a:ext cx="581400" cy="581400"/>
              </a:xfrm>
              <a:prstGeom prst="pie">
                <a:avLst>
                  <a:gd name="adj1" fmla="val 4028252"/>
                  <a:gd name="adj2" fmla="val 17183677"/>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p:txBody>
          </p:sp>
        </p:grpSp>
        <p:sp>
          <p:nvSpPr>
            <p:cNvPr id="623" name="Google Shape;623;p79"/>
            <p:cNvSpPr txBox="1"/>
            <p:nvPr/>
          </p:nvSpPr>
          <p:spPr>
            <a:xfrm rot="2482507">
              <a:off x="4401886" y="1539156"/>
              <a:ext cx="1623938" cy="266502"/>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Montserrat"/>
                  <a:ea typeface="Montserrat"/>
                  <a:cs typeface="Montserrat"/>
                  <a:sym typeface="Montserrat"/>
                </a:rPr>
                <a:t>Implement</a:t>
              </a:r>
              <a:endParaRPr sz="1600" b="1" i="0" u="none" strike="noStrike" cap="none">
                <a:solidFill>
                  <a:srgbClr val="FFFFFF"/>
                </a:solidFill>
                <a:latin typeface="Montserrat"/>
                <a:ea typeface="Montserrat"/>
                <a:cs typeface="Montserrat"/>
                <a:sym typeface="Montserrat"/>
              </a:endParaRPr>
            </a:p>
          </p:txBody>
        </p:sp>
      </p:grpSp>
      <p:sp>
        <p:nvSpPr>
          <p:cNvPr id="624" name="Google Shape;624;p79"/>
          <p:cNvSpPr txBox="1"/>
          <p:nvPr/>
        </p:nvSpPr>
        <p:spPr>
          <a:xfrm>
            <a:off x="291475" y="1304025"/>
            <a:ext cx="8895600" cy="584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Trebuchet MS"/>
              <a:ea typeface="Trebuchet MS"/>
              <a:cs typeface="Trebuchet MS"/>
              <a:sym typeface="Trebuchet MS"/>
            </a:endParaRPr>
          </a:p>
        </p:txBody>
      </p:sp>
      <p:sp>
        <p:nvSpPr>
          <p:cNvPr id="625" name="Google Shape;625;p79"/>
          <p:cNvSpPr txBox="1"/>
          <p:nvPr/>
        </p:nvSpPr>
        <p:spPr>
          <a:xfrm>
            <a:off x="1591173" y="342225"/>
            <a:ext cx="8400000" cy="678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a:solidFill>
                  <a:schemeClr val="dk1"/>
                </a:solidFill>
                <a:latin typeface="Trebuchet MS"/>
                <a:ea typeface="Trebuchet MS"/>
                <a:cs typeface="Trebuchet MS"/>
                <a:sym typeface="Trebuchet MS"/>
              </a:rPr>
              <a:t>Learn, Iterate, Maximize, Optimize</a:t>
            </a:r>
            <a:endParaRPr sz="3200" b="1"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80"/>
          <p:cNvSpPr txBox="1">
            <a:spLocks noGrp="1"/>
          </p:cNvSpPr>
          <p:nvPr>
            <p:ph type="body" idx="1"/>
          </p:nvPr>
        </p:nvSpPr>
        <p:spPr>
          <a:xfrm>
            <a:off x="605081" y="1472325"/>
            <a:ext cx="5683200" cy="4495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2800"/>
              <a:buChar char="•"/>
            </a:pPr>
            <a:r>
              <a:rPr lang="en-US"/>
              <a:t>Not giving the team enough time to plan</a:t>
            </a:r>
            <a:endParaRPr/>
          </a:p>
          <a:p>
            <a:pPr marL="228600" lvl="0" indent="-228600" algn="l" rtl="0">
              <a:lnSpc>
                <a:spcPct val="90000"/>
              </a:lnSpc>
              <a:spcBef>
                <a:spcPts val="1000"/>
              </a:spcBef>
              <a:spcAft>
                <a:spcPts val="0"/>
              </a:spcAft>
              <a:buSzPts val="2800"/>
              <a:buChar char="•"/>
            </a:pPr>
            <a:r>
              <a:rPr lang="en-US"/>
              <a:t>Not looping in stakeholders for buy-in</a:t>
            </a:r>
            <a:endParaRPr/>
          </a:p>
          <a:p>
            <a:pPr marL="228600" lvl="0" indent="-228600" algn="l" rtl="0">
              <a:lnSpc>
                <a:spcPct val="90000"/>
              </a:lnSpc>
              <a:spcBef>
                <a:spcPts val="1000"/>
              </a:spcBef>
              <a:spcAft>
                <a:spcPts val="0"/>
              </a:spcAft>
              <a:buSzPts val="2800"/>
              <a:buChar char="•"/>
            </a:pPr>
            <a:r>
              <a:rPr lang="en-US"/>
              <a:t>Inviting everyone to every meeting</a:t>
            </a:r>
            <a:endParaRPr/>
          </a:p>
          <a:p>
            <a:pPr marL="228600" lvl="0" indent="-228600" algn="l" rtl="0">
              <a:lnSpc>
                <a:spcPct val="90000"/>
              </a:lnSpc>
              <a:spcBef>
                <a:spcPts val="1000"/>
              </a:spcBef>
              <a:spcAft>
                <a:spcPts val="0"/>
              </a:spcAft>
              <a:buSzPts val="2800"/>
              <a:buChar char="•"/>
            </a:pPr>
            <a:r>
              <a:rPr lang="en-US"/>
              <a:t>Creating everything from scratch each time</a:t>
            </a:r>
            <a:endParaRPr/>
          </a:p>
          <a:p>
            <a:pPr marL="228600" lvl="0" indent="-228600" algn="l" rtl="0">
              <a:lnSpc>
                <a:spcPct val="90000"/>
              </a:lnSpc>
              <a:spcBef>
                <a:spcPts val="1000"/>
              </a:spcBef>
              <a:spcAft>
                <a:spcPts val="0"/>
              </a:spcAft>
              <a:buSzPts val="2800"/>
              <a:buChar char="•"/>
            </a:pPr>
            <a:r>
              <a:rPr lang="en-US"/>
              <a:t>Not tracking your performance</a:t>
            </a:r>
            <a:endParaRPr/>
          </a:p>
          <a:p>
            <a:pPr marL="487668" lvl="1" indent="0" algn="l" rtl="0">
              <a:lnSpc>
                <a:spcPct val="90000"/>
              </a:lnSpc>
              <a:spcBef>
                <a:spcPts val="500"/>
              </a:spcBef>
              <a:spcAft>
                <a:spcPts val="0"/>
              </a:spcAft>
              <a:buSzPts val="1800"/>
              <a:buNone/>
            </a:pPr>
            <a:endParaRPr/>
          </a:p>
          <a:p>
            <a:pPr marL="685800" lvl="1" indent="-114300" algn="l" rtl="0">
              <a:lnSpc>
                <a:spcPct val="90000"/>
              </a:lnSpc>
              <a:spcBef>
                <a:spcPts val="500"/>
              </a:spcBef>
              <a:spcAft>
                <a:spcPts val="0"/>
              </a:spcAft>
              <a:buSzPts val="1800"/>
              <a:buNone/>
            </a:pPr>
            <a:endParaRPr>
              <a:solidFill>
                <a:srgbClr val="000000"/>
              </a:solidFill>
            </a:endParaRPr>
          </a:p>
          <a:p>
            <a:pPr marL="609585" lvl="1" indent="0" algn="l" rtl="0">
              <a:lnSpc>
                <a:spcPct val="90000"/>
              </a:lnSpc>
              <a:spcBef>
                <a:spcPts val="500"/>
              </a:spcBef>
              <a:spcAft>
                <a:spcPts val="0"/>
              </a:spcAft>
              <a:buSzPts val="1800"/>
              <a:buNone/>
            </a:pPr>
            <a:endParaRPr>
              <a:solidFill>
                <a:srgbClr val="000000"/>
              </a:solidFill>
            </a:endParaRPr>
          </a:p>
          <a:p>
            <a:pPr marL="685800" lvl="1" indent="-114300" algn="l" rtl="0">
              <a:lnSpc>
                <a:spcPct val="90000"/>
              </a:lnSpc>
              <a:spcBef>
                <a:spcPts val="500"/>
              </a:spcBef>
              <a:spcAft>
                <a:spcPts val="0"/>
              </a:spcAft>
              <a:buSzPts val="1800"/>
              <a:buNone/>
            </a:pPr>
            <a:endParaRPr/>
          </a:p>
        </p:txBody>
      </p:sp>
      <p:sp>
        <p:nvSpPr>
          <p:cNvPr id="632" name="Google Shape;632;p80"/>
          <p:cNvSpPr txBox="1"/>
          <p:nvPr/>
        </p:nvSpPr>
        <p:spPr>
          <a:xfrm>
            <a:off x="1418549" y="228600"/>
            <a:ext cx="102696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5333"/>
              <a:buFont typeface="Arial"/>
              <a:buNone/>
            </a:pPr>
            <a:r>
              <a:rPr lang="en-US" sz="4800" b="1" i="0" u="none" strike="noStrike" cap="none">
                <a:solidFill>
                  <a:schemeClr val="dk1"/>
                </a:solidFill>
                <a:latin typeface="Calibri"/>
                <a:ea typeface="Calibri"/>
                <a:cs typeface="Calibri"/>
                <a:sym typeface="Calibri"/>
              </a:rPr>
              <a:t>Common pitfalls</a:t>
            </a:r>
            <a:endParaRPr sz="4800">
              <a:latin typeface="Calibri"/>
              <a:ea typeface="Calibri"/>
              <a:cs typeface="Calibri"/>
              <a:sym typeface="Calibri"/>
            </a:endParaRPr>
          </a:p>
        </p:txBody>
      </p:sp>
      <p:sp>
        <p:nvSpPr>
          <p:cNvPr id="633" name="Google Shape;633;p80"/>
          <p:cNvSpPr txBox="1"/>
          <p:nvPr/>
        </p:nvSpPr>
        <p:spPr>
          <a:xfrm>
            <a:off x="6400650" y="1550550"/>
            <a:ext cx="5447700" cy="4625100"/>
          </a:xfrm>
          <a:prstGeom prst="rect">
            <a:avLst/>
          </a:prstGeom>
          <a:noFill/>
          <a:ln>
            <a:noFill/>
          </a:ln>
        </p:spPr>
        <p:txBody>
          <a:bodyPr spcFirstLastPara="1" wrap="square" lIns="91425" tIns="45700" rIns="91425" bIns="45700" anchor="t" anchorCtr="0">
            <a:noAutofit/>
          </a:bodyPr>
          <a:lstStyle/>
          <a:p>
            <a:pPr marL="380984" marR="0" lvl="0" indent="-421180" algn="l" rtl="0">
              <a:lnSpc>
                <a:spcPct val="100000"/>
              </a:lnSpc>
              <a:spcBef>
                <a:spcPts val="0"/>
              </a:spcBef>
              <a:spcAft>
                <a:spcPts val="0"/>
              </a:spcAft>
              <a:buClr>
                <a:schemeClr val="accent1"/>
              </a:buClr>
              <a:buSzPts val="1800"/>
              <a:buFont typeface="Calibri"/>
              <a:buChar char="➔"/>
            </a:pPr>
            <a:r>
              <a:rPr lang="en-US" sz="1800" i="0" u="none" strike="noStrike" cap="none">
                <a:solidFill>
                  <a:srgbClr val="000000"/>
                </a:solidFill>
                <a:latin typeface="Calibri"/>
                <a:ea typeface="Calibri"/>
                <a:cs typeface="Calibri"/>
                <a:sym typeface="Calibri"/>
              </a:rPr>
              <a:t>Convincing leadership and/or board members to invest in integration tools and services</a:t>
            </a:r>
            <a:endParaRPr sz="1800">
              <a:latin typeface="Calibri"/>
              <a:ea typeface="Calibri"/>
              <a:cs typeface="Calibri"/>
              <a:sym typeface="Calibri"/>
            </a:endParaRPr>
          </a:p>
          <a:p>
            <a:pPr marL="457200" marR="0" lvl="0" indent="0" algn="l" rtl="0">
              <a:lnSpc>
                <a:spcPct val="100000"/>
              </a:lnSpc>
              <a:spcBef>
                <a:spcPts val="0"/>
              </a:spcBef>
              <a:spcAft>
                <a:spcPts val="0"/>
              </a:spcAft>
              <a:buNone/>
            </a:pPr>
            <a:endParaRPr sz="1800" i="0" u="none" strike="noStrike" cap="none">
              <a:solidFill>
                <a:srgbClr val="000000"/>
              </a:solidFill>
              <a:latin typeface="Calibri"/>
              <a:ea typeface="Calibri"/>
              <a:cs typeface="Calibri"/>
              <a:sym typeface="Calibri"/>
            </a:endParaRPr>
          </a:p>
          <a:p>
            <a:pPr marL="380984" marR="0" lvl="0" indent="-421180" algn="l" rtl="0">
              <a:lnSpc>
                <a:spcPct val="100000"/>
              </a:lnSpc>
              <a:spcBef>
                <a:spcPts val="0"/>
              </a:spcBef>
              <a:spcAft>
                <a:spcPts val="0"/>
              </a:spcAft>
              <a:buClr>
                <a:schemeClr val="accent1"/>
              </a:buClr>
              <a:buSzPts val="1800"/>
              <a:buFont typeface="Calibri"/>
              <a:buChar char="➔"/>
            </a:pPr>
            <a:r>
              <a:rPr lang="en-US" sz="1800" i="0" u="none" strike="noStrike" cap="none">
                <a:solidFill>
                  <a:srgbClr val="000000"/>
                </a:solidFill>
                <a:latin typeface="Calibri"/>
                <a:ea typeface="Calibri"/>
                <a:cs typeface="Calibri"/>
                <a:sym typeface="Calibri"/>
              </a:rPr>
              <a:t>Working across departments/new ways of working &amp; thinking</a:t>
            </a:r>
            <a:endParaRPr sz="1800">
              <a:latin typeface="Calibri"/>
              <a:ea typeface="Calibri"/>
              <a:cs typeface="Calibri"/>
              <a:sym typeface="Calibri"/>
            </a:endParaRPr>
          </a:p>
          <a:p>
            <a:pPr marL="457200" marR="0" lvl="0" indent="0" algn="l" rtl="0">
              <a:lnSpc>
                <a:spcPct val="100000"/>
              </a:lnSpc>
              <a:spcBef>
                <a:spcPts val="0"/>
              </a:spcBef>
              <a:spcAft>
                <a:spcPts val="0"/>
              </a:spcAft>
              <a:buNone/>
            </a:pPr>
            <a:r>
              <a:rPr lang="en-US" sz="1800" i="0" u="none" strike="noStrike" cap="none">
                <a:solidFill>
                  <a:srgbClr val="000000"/>
                </a:solidFill>
                <a:latin typeface="Calibri"/>
                <a:ea typeface="Calibri"/>
                <a:cs typeface="Calibri"/>
                <a:sym typeface="Calibri"/>
              </a:rPr>
              <a:t> </a:t>
            </a:r>
            <a:endParaRPr sz="1800">
              <a:latin typeface="Calibri"/>
              <a:ea typeface="Calibri"/>
              <a:cs typeface="Calibri"/>
              <a:sym typeface="Calibri"/>
            </a:endParaRPr>
          </a:p>
          <a:p>
            <a:pPr marL="380984" marR="0" lvl="0" indent="-421180" algn="l" rtl="0">
              <a:lnSpc>
                <a:spcPct val="100000"/>
              </a:lnSpc>
              <a:spcBef>
                <a:spcPts val="0"/>
              </a:spcBef>
              <a:spcAft>
                <a:spcPts val="0"/>
              </a:spcAft>
              <a:buClr>
                <a:schemeClr val="accent1"/>
              </a:buClr>
              <a:buSzPts val="1800"/>
              <a:buFont typeface="Calibri"/>
              <a:buChar char="➔"/>
            </a:pPr>
            <a:r>
              <a:rPr lang="en-US" sz="1800">
                <a:solidFill>
                  <a:schemeClr val="hlink"/>
                </a:solidFill>
                <a:latin typeface="Calibri"/>
                <a:ea typeface="Calibri"/>
                <a:cs typeface="Calibri"/>
                <a:sym typeface="Calibri"/>
              </a:rPr>
              <a:t>Change takes time &amp; energy</a:t>
            </a:r>
            <a:endParaRPr sz="1800">
              <a:solidFill>
                <a:schemeClr val="hlink"/>
              </a:solidFill>
              <a:latin typeface="Calibri"/>
              <a:ea typeface="Calibri"/>
              <a:cs typeface="Calibri"/>
              <a:sym typeface="Calibri"/>
            </a:endParaRPr>
          </a:p>
          <a:p>
            <a:pPr marL="457200" marR="0" lvl="0" indent="0" algn="l" rtl="0">
              <a:lnSpc>
                <a:spcPct val="100000"/>
              </a:lnSpc>
              <a:spcBef>
                <a:spcPts val="0"/>
              </a:spcBef>
              <a:spcAft>
                <a:spcPts val="0"/>
              </a:spcAft>
              <a:buNone/>
            </a:pPr>
            <a:endParaRPr sz="1800">
              <a:latin typeface="Calibri"/>
              <a:ea typeface="Calibri"/>
              <a:cs typeface="Calibri"/>
              <a:sym typeface="Calibri"/>
            </a:endParaRPr>
          </a:p>
          <a:p>
            <a:pPr marL="380984" marR="0" lvl="0" indent="-421180" algn="l" rtl="0">
              <a:lnSpc>
                <a:spcPct val="100000"/>
              </a:lnSpc>
              <a:spcBef>
                <a:spcPts val="0"/>
              </a:spcBef>
              <a:spcAft>
                <a:spcPts val="0"/>
              </a:spcAft>
              <a:buClr>
                <a:schemeClr val="accent1"/>
              </a:buClr>
              <a:buSzPts val="1800"/>
              <a:buFont typeface="Calibri"/>
              <a:buChar char="➔"/>
            </a:pPr>
            <a:r>
              <a:rPr lang="en-US" sz="1800" i="0" u="none" strike="noStrike" cap="none">
                <a:solidFill>
                  <a:srgbClr val="000000"/>
                </a:solidFill>
                <a:latin typeface="Calibri"/>
                <a:ea typeface="Calibri"/>
                <a:cs typeface="Calibri"/>
                <a:sym typeface="Calibri"/>
              </a:rPr>
              <a:t>Multi-channel/multi-department budgeting</a:t>
            </a:r>
            <a:endParaRPr sz="1800">
              <a:latin typeface="Calibri"/>
              <a:ea typeface="Calibri"/>
              <a:cs typeface="Calibri"/>
              <a:sym typeface="Calibri"/>
            </a:endParaRPr>
          </a:p>
          <a:p>
            <a:pPr marL="457200" marR="0" lvl="0" indent="0" algn="l" rtl="0">
              <a:lnSpc>
                <a:spcPct val="100000"/>
              </a:lnSpc>
              <a:spcBef>
                <a:spcPts val="0"/>
              </a:spcBef>
              <a:spcAft>
                <a:spcPts val="0"/>
              </a:spcAft>
              <a:buNone/>
            </a:pPr>
            <a:endParaRPr sz="1800" i="0" u="none" strike="noStrike" cap="none">
              <a:solidFill>
                <a:srgbClr val="000000"/>
              </a:solidFill>
              <a:latin typeface="Calibri"/>
              <a:ea typeface="Calibri"/>
              <a:cs typeface="Calibri"/>
              <a:sym typeface="Calibri"/>
            </a:endParaRPr>
          </a:p>
          <a:p>
            <a:pPr marL="380984" marR="0" lvl="0" indent="-421180" algn="l" rtl="0">
              <a:lnSpc>
                <a:spcPct val="100000"/>
              </a:lnSpc>
              <a:spcBef>
                <a:spcPts val="0"/>
              </a:spcBef>
              <a:spcAft>
                <a:spcPts val="0"/>
              </a:spcAft>
              <a:buClr>
                <a:schemeClr val="accent1"/>
              </a:buClr>
              <a:buSzPts val="1800"/>
              <a:buFont typeface="Calibri"/>
              <a:buChar char="➔"/>
            </a:pPr>
            <a:r>
              <a:rPr lang="en-US" sz="1800" i="0" u="none" strike="noStrike" cap="none">
                <a:solidFill>
                  <a:srgbClr val="000000"/>
                </a:solidFill>
                <a:latin typeface="Calibri"/>
                <a:ea typeface="Calibri"/>
                <a:cs typeface="Calibri"/>
                <a:sym typeface="Calibri"/>
              </a:rPr>
              <a:t>Goal setting &amp; expectation management</a:t>
            </a:r>
            <a:endParaRPr sz="1800">
              <a:latin typeface="Calibri"/>
              <a:ea typeface="Calibri"/>
              <a:cs typeface="Calibri"/>
              <a:sym typeface="Calibri"/>
            </a:endParaRPr>
          </a:p>
          <a:p>
            <a:pPr marL="457200" marR="0" lvl="0" indent="0" algn="l" rtl="0">
              <a:lnSpc>
                <a:spcPct val="100000"/>
              </a:lnSpc>
              <a:spcBef>
                <a:spcPts val="0"/>
              </a:spcBef>
              <a:spcAft>
                <a:spcPts val="0"/>
              </a:spcAft>
              <a:buNone/>
            </a:pPr>
            <a:endParaRPr sz="1800" i="0" u="none" strike="noStrike" cap="none">
              <a:solidFill>
                <a:srgbClr val="000000"/>
              </a:solidFill>
              <a:latin typeface="Calibri"/>
              <a:ea typeface="Calibri"/>
              <a:cs typeface="Calibri"/>
              <a:sym typeface="Calibri"/>
            </a:endParaRPr>
          </a:p>
          <a:p>
            <a:pPr marL="380984" marR="0" lvl="0" indent="-421180" algn="l" rtl="0">
              <a:lnSpc>
                <a:spcPct val="100000"/>
              </a:lnSpc>
              <a:spcBef>
                <a:spcPts val="0"/>
              </a:spcBef>
              <a:spcAft>
                <a:spcPts val="0"/>
              </a:spcAft>
              <a:buClr>
                <a:schemeClr val="accent1"/>
              </a:buClr>
              <a:buSzPts val="1800"/>
              <a:buFont typeface="Calibri"/>
              <a:buChar char="➔"/>
            </a:pPr>
            <a:r>
              <a:rPr lang="en-US" sz="1800" i="0" u="none" strike="noStrike" cap="none">
                <a:solidFill>
                  <a:srgbClr val="000000"/>
                </a:solidFill>
                <a:latin typeface="Calibri"/>
                <a:ea typeface="Calibri"/>
                <a:cs typeface="Calibri"/>
                <a:sym typeface="Calibri"/>
              </a:rPr>
              <a:t>Someone has to lead</a:t>
            </a:r>
            <a:endParaRPr sz="1800">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1"/>
          <p:cNvSpPr txBox="1">
            <a:spLocks noGrp="1"/>
          </p:cNvSpPr>
          <p:nvPr>
            <p:ph type="title"/>
          </p:nvPr>
        </p:nvSpPr>
        <p:spPr>
          <a:xfrm>
            <a:off x="1239825" y="395300"/>
            <a:ext cx="79218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600"/>
              <a:buFont typeface="Trebuchet MS"/>
              <a:buNone/>
            </a:pPr>
            <a:r>
              <a:rPr lang="en-US"/>
              <a:t>Measurement</a:t>
            </a:r>
            <a:endParaRPr/>
          </a:p>
        </p:txBody>
      </p:sp>
      <p:sp>
        <p:nvSpPr>
          <p:cNvPr id="639" name="Google Shape;639;p81"/>
          <p:cNvSpPr txBox="1">
            <a:spLocks noGrp="1"/>
          </p:cNvSpPr>
          <p:nvPr>
            <p:ph type="body" idx="1"/>
          </p:nvPr>
        </p:nvSpPr>
        <p:spPr>
          <a:xfrm>
            <a:off x="1306266" y="1341925"/>
            <a:ext cx="10578600" cy="4550700"/>
          </a:xfrm>
          <a:prstGeom prst="rect">
            <a:avLst/>
          </a:prstGeom>
          <a:noFill/>
          <a:ln>
            <a:noFill/>
          </a:ln>
        </p:spPr>
        <p:txBody>
          <a:bodyPr spcFirstLastPara="1" wrap="square" lIns="91425" tIns="45700" rIns="91425" bIns="45700" anchor="t" anchorCtr="0">
            <a:noAutofit/>
          </a:bodyPr>
          <a:lstStyle/>
          <a:p>
            <a:pPr marL="342900" lvl="0" indent="-335280" algn="l" rtl="0">
              <a:lnSpc>
                <a:spcPct val="90000"/>
              </a:lnSpc>
              <a:spcBef>
                <a:spcPts val="0"/>
              </a:spcBef>
              <a:spcAft>
                <a:spcPts val="0"/>
              </a:spcAft>
              <a:buSzPts val="1800"/>
              <a:buFont typeface="Calibri"/>
              <a:buChar char="►"/>
            </a:pPr>
            <a:r>
              <a:rPr lang="en-US" sz="1800"/>
              <a:t>Method of assigning credit to a particular marketing touchpoint</a:t>
            </a:r>
            <a:endParaRPr sz="1800"/>
          </a:p>
          <a:p>
            <a:pPr marL="457200" lvl="0" indent="0" algn="l" rtl="0">
              <a:lnSpc>
                <a:spcPct val="90000"/>
              </a:lnSpc>
              <a:spcBef>
                <a:spcPts val="0"/>
              </a:spcBef>
              <a:spcAft>
                <a:spcPts val="0"/>
              </a:spcAft>
              <a:buNone/>
            </a:pPr>
            <a:endParaRPr sz="1800"/>
          </a:p>
          <a:p>
            <a:pPr marL="342900" lvl="0" indent="-335280" algn="l" rtl="0">
              <a:lnSpc>
                <a:spcPct val="90000"/>
              </a:lnSpc>
              <a:spcBef>
                <a:spcPts val="1000"/>
              </a:spcBef>
              <a:spcAft>
                <a:spcPts val="0"/>
              </a:spcAft>
              <a:buSzPts val="1800"/>
              <a:buFont typeface="Calibri"/>
              <a:buChar char="►"/>
            </a:pPr>
            <a:r>
              <a:rPr lang="en-US" sz="1800"/>
              <a:t>Allows us to measure how spend in one channel drives revenue in another</a:t>
            </a:r>
            <a:endParaRPr sz="1800"/>
          </a:p>
          <a:p>
            <a:pPr marL="457200" lvl="0" indent="0" algn="l" rtl="0">
              <a:lnSpc>
                <a:spcPct val="90000"/>
              </a:lnSpc>
              <a:spcBef>
                <a:spcPts val="1000"/>
              </a:spcBef>
              <a:spcAft>
                <a:spcPts val="0"/>
              </a:spcAft>
              <a:buNone/>
            </a:pPr>
            <a:endParaRPr sz="1800"/>
          </a:p>
          <a:p>
            <a:pPr marL="342900" lvl="0" indent="-335280" algn="l" rtl="0">
              <a:lnSpc>
                <a:spcPct val="90000"/>
              </a:lnSpc>
              <a:spcBef>
                <a:spcPts val="1000"/>
              </a:spcBef>
              <a:spcAft>
                <a:spcPts val="0"/>
              </a:spcAft>
              <a:buSzPts val="1800"/>
              <a:buFont typeface="Calibri"/>
              <a:buChar char="►"/>
            </a:pPr>
            <a:r>
              <a:rPr lang="en-US" sz="1800"/>
              <a:t>There is no one method</a:t>
            </a:r>
            <a:endParaRPr sz="1800"/>
          </a:p>
          <a:p>
            <a:pPr marL="457200" lvl="0" indent="0" algn="l" rtl="0">
              <a:lnSpc>
                <a:spcPct val="90000"/>
              </a:lnSpc>
              <a:spcBef>
                <a:spcPts val="1000"/>
              </a:spcBef>
              <a:spcAft>
                <a:spcPts val="0"/>
              </a:spcAft>
              <a:buNone/>
            </a:pPr>
            <a:endParaRPr sz="1800"/>
          </a:p>
          <a:p>
            <a:pPr marL="342900" lvl="0" indent="-335280" algn="l" rtl="0">
              <a:lnSpc>
                <a:spcPct val="90000"/>
              </a:lnSpc>
              <a:spcBef>
                <a:spcPts val="1000"/>
              </a:spcBef>
              <a:spcAft>
                <a:spcPts val="0"/>
              </a:spcAft>
              <a:buSzPts val="1800"/>
              <a:buFont typeface="Calibri"/>
              <a:buChar char="►"/>
            </a:pPr>
            <a:r>
              <a:rPr lang="en-US" sz="1800"/>
              <a:t>Actionability is key</a:t>
            </a:r>
            <a:endParaRPr sz="1800"/>
          </a:p>
          <a:p>
            <a:pPr marL="457200" lvl="0" indent="0" algn="l" rtl="0">
              <a:lnSpc>
                <a:spcPct val="90000"/>
              </a:lnSpc>
              <a:spcBef>
                <a:spcPts val="1000"/>
              </a:spcBef>
              <a:spcAft>
                <a:spcPts val="0"/>
              </a:spcAft>
              <a:buNone/>
            </a:pPr>
            <a:endParaRPr sz="1800"/>
          </a:p>
          <a:p>
            <a:pPr marL="342900" lvl="0" indent="-335280" algn="l" rtl="0">
              <a:lnSpc>
                <a:spcPct val="90000"/>
              </a:lnSpc>
              <a:spcBef>
                <a:spcPts val="1000"/>
              </a:spcBef>
              <a:spcAft>
                <a:spcPts val="0"/>
              </a:spcAft>
              <a:buSzPts val="1800"/>
              <a:buFont typeface="Calibri"/>
              <a:buChar char="►"/>
            </a:pPr>
            <a:r>
              <a:rPr lang="en-US" sz="1800"/>
              <a:t>Remember – it’s a single organization</a:t>
            </a:r>
            <a:endParaRPr sz="1800"/>
          </a:p>
          <a:p>
            <a:pPr marL="457200" lvl="0" indent="0" algn="l" rtl="0">
              <a:lnSpc>
                <a:spcPct val="90000"/>
              </a:lnSpc>
              <a:spcBef>
                <a:spcPts val="1000"/>
              </a:spcBef>
              <a:spcAft>
                <a:spcPts val="0"/>
              </a:spcAft>
              <a:buNone/>
            </a:pPr>
            <a:endParaRPr sz="1800"/>
          </a:p>
          <a:p>
            <a:pPr marL="342900" lvl="0" indent="-335280" algn="l" rtl="0">
              <a:lnSpc>
                <a:spcPct val="90000"/>
              </a:lnSpc>
              <a:spcBef>
                <a:spcPts val="1000"/>
              </a:spcBef>
              <a:spcAft>
                <a:spcPts val="0"/>
              </a:spcAft>
              <a:buSzPts val="1800"/>
              <a:buFont typeface="Calibri"/>
              <a:buChar char="►"/>
            </a:pPr>
            <a:r>
              <a:rPr lang="en-US" sz="1800"/>
              <a:t>If you can’t measure it, you can’t manage it</a:t>
            </a:r>
            <a:endParaRPr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2"/>
          <p:cNvSpPr txBox="1">
            <a:spLocks noGrp="1"/>
          </p:cNvSpPr>
          <p:nvPr>
            <p:ph type="title" idx="4294967295"/>
          </p:nvPr>
        </p:nvSpPr>
        <p:spPr>
          <a:xfrm>
            <a:off x="1505424" y="228600"/>
            <a:ext cx="10182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Attribution</a:t>
            </a:r>
            <a:endParaRPr/>
          </a:p>
        </p:txBody>
      </p:sp>
      <p:sp>
        <p:nvSpPr>
          <p:cNvPr id="646" name="Google Shape;646;p82"/>
          <p:cNvSpPr txBox="1">
            <a:spLocks noGrp="1"/>
          </p:cNvSpPr>
          <p:nvPr>
            <p:ph type="body" idx="1"/>
          </p:nvPr>
        </p:nvSpPr>
        <p:spPr>
          <a:xfrm>
            <a:off x="584687" y="1455781"/>
            <a:ext cx="10871100" cy="4495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2800"/>
              <a:buChar char="•"/>
            </a:pPr>
            <a:r>
              <a:rPr lang="en-US"/>
              <a:t>How to account for giving by channel</a:t>
            </a:r>
            <a:endParaRPr/>
          </a:p>
          <a:p>
            <a:pPr marL="685800" lvl="1" indent="-228600" algn="l" rtl="0">
              <a:lnSpc>
                <a:spcPct val="90000"/>
              </a:lnSpc>
              <a:spcBef>
                <a:spcPts val="500"/>
              </a:spcBef>
              <a:spcAft>
                <a:spcPts val="0"/>
              </a:spcAft>
              <a:buSzPts val="1800"/>
              <a:buChar char="o"/>
            </a:pPr>
            <a:r>
              <a:rPr lang="en-US"/>
              <a:t>Last touch</a:t>
            </a:r>
            <a:endParaRPr/>
          </a:p>
          <a:p>
            <a:pPr marL="685800" lvl="1" indent="-228600" algn="l" rtl="0">
              <a:lnSpc>
                <a:spcPct val="90000"/>
              </a:lnSpc>
              <a:spcBef>
                <a:spcPts val="500"/>
              </a:spcBef>
              <a:spcAft>
                <a:spcPts val="0"/>
              </a:spcAft>
              <a:buSzPts val="1800"/>
              <a:buChar char="o"/>
            </a:pPr>
            <a:r>
              <a:rPr lang="en-US"/>
              <a:t>Matchbacks</a:t>
            </a:r>
            <a:endParaRPr/>
          </a:p>
          <a:p>
            <a:pPr marL="228600" lvl="0" indent="-228600" algn="l" rtl="0">
              <a:lnSpc>
                <a:spcPct val="90000"/>
              </a:lnSpc>
              <a:spcBef>
                <a:spcPts val="1000"/>
              </a:spcBef>
              <a:spcAft>
                <a:spcPts val="0"/>
              </a:spcAft>
              <a:buSzPts val="2800"/>
              <a:buChar char="•"/>
            </a:pPr>
            <a:r>
              <a:rPr lang="en-US"/>
              <a:t>Monitor all channels to determine success</a:t>
            </a:r>
            <a:endParaRPr/>
          </a:p>
          <a:p>
            <a:pPr marL="685800" lvl="1" indent="-228600" algn="l" rtl="0">
              <a:lnSpc>
                <a:spcPct val="90000"/>
              </a:lnSpc>
              <a:spcBef>
                <a:spcPts val="500"/>
              </a:spcBef>
              <a:spcAft>
                <a:spcPts val="0"/>
              </a:spcAft>
              <a:buSzPts val="1800"/>
              <a:buChar char="o"/>
            </a:pPr>
            <a:r>
              <a:rPr lang="en-US"/>
              <a:t>For example, online email acquisition should be measured by donor conversion across all channels</a:t>
            </a:r>
            <a:endParaRPr/>
          </a:p>
          <a:p>
            <a:pPr marL="228600" lvl="0" indent="-292100" algn="l" rtl="0">
              <a:spcBef>
                <a:spcPts val="0"/>
              </a:spcBef>
              <a:spcAft>
                <a:spcPts val="0"/>
              </a:spcAft>
              <a:buSzPts val="2800"/>
              <a:buChar char="•"/>
            </a:pPr>
            <a:r>
              <a:rPr lang="en-US"/>
              <a:t>Matchbacks to look at gifts across all channels</a:t>
            </a:r>
            <a:endParaRPr/>
          </a:p>
          <a:p>
            <a:pPr marL="685800" lvl="1" indent="-257175" algn="l" rtl="0">
              <a:spcBef>
                <a:spcPts val="500"/>
              </a:spcBef>
              <a:spcAft>
                <a:spcPts val="0"/>
              </a:spcAft>
              <a:buSzPts val="1800"/>
              <a:buChar char="o"/>
            </a:pPr>
            <a:r>
              <a:rPr lang="en-US"/>
              <a:t>General web giving</a:t>
            </a:r>
            <a:endParaRPr/>
          </a:p>
          <a:p>
            <a:pPr marL="685800" lvl="1" indent="-257175" algn="l" rtl="0">
              <a:spcBef>
                <a:spcPts val="500"/>
              </a:spcBef>
              <a:spcAft>
                <a:spcPts val="0"/>
              </a:spcAft>
              <a:buSzPts val="1800"/>
              <a:buChar char="o"/>
            </a:pPr>
            <a:r>
              <a:rPr lang="en-US"/>
              <a:t>Set a time period</a:t>
            </a:r>
            <a:endParaRPr/>
          </a:p>
          <a:p>
            <a:pPr marL="1143000" lvl="2" indent="-241300" algn="l" rtl="0">
              <a:spcBef>
                <a:spcPts val="500"/>
              </a:spcBef>
              <a:spcAft>
                <a:spcPts val="0"/>
              </a:spcAft>
              <a:buSzPts val="2000"/>
              <a:buChar char="▪"/>
            </a:pPr>
            <a:r>
              <a:rPr lang="en-US"/>
              <a:t>48-72 hours for email</a:t>
            </a:r>
            <a:endParaRPr/>
          </a:p>
          <a:p>
            <a:pPr marL="1143000" lvl="2" indent="-241300" algn="l" rtl="0">
              <a:spcBef>
                <a:spcPts val="500"/>
              </a:spcBef>
              <a:spcAft>
                <a:spcPts val="0"/>
              </a:spcAft>
              <a:buSzPts val="2000"/>
              <a:buChar char="▪"/>
            </a:pPr>
            <a:r>
              <a:rPr lang="en-US"/>
              <a:t>30-60 days for direct mail, depending on mail schedule, postage, etc.</a:t>
            </a:r>
            <a:endParaRPr/>
          </a:p>
          <a:p>
            <a:pPr marL="487668" lvl="1" indent="0" algn="l" rtl="0">
              <a:lnSpc>
                <a:spcPct val="90000"/>
              </a:lnSpc>
              <a:spcBef>
                <a:spcPts val="500"/>
              </a:spcBef>
              <a:spcAft>
                <a:spcPts val="0"/>
              </a:spcAft>
              <a:buSzPts val="1800"/>
              <a:buNone/>
            </a:pPr>
            <a:endParaRPr>
              <a:solidFill>
                <a:srgbClr val="000000"/>
              </a:solidFill>
            </a:endParaRPr>
          </a:p>
          <a:p>
            <a:pPr marL="609585" lvl="1" indent="0" algn="l" rtl="0">
              <a:lnSpc>
                <a:spcPct val="90000"/>
              </a:lnSpc>
              <a:spcBef>
                <a:spcPts val="500"/>
              </a:spcBef>
              <a:spcAft>
                <a:spcPts val="0"/>
              </a:spcAft>
              <a:buSzPts val="1800"/>
              <a:buNone/>
            </a:pPr>
            <a:endParaRPr>
              <a:solidFill>
                <a:srgbClr val="000000"/>
              </a:solidFill>
            </a:endParaRPr>
          </a:p>
          <a:p>
            <a:pPr marL="685800" lvl="1" indent="-114300" algn="l" rtl="0">
              <a:lnSpc>
                <a:spcPct val="90000"/>
              </a:lnSpc>
              <a:spcBef>
                <a:spcPts val="500"/>
              </a:spcBef>
              <a:spcAft>
                <a:spcPts val="0"/>
              </a:spcAft>
              <a:buSzPts val="1800"/>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3"/>
          <p:cNvSpPr txBox="1">
            <a:spLocks noGrp="1"/>
          </p:cNvSpPr>
          <p:nvPr>
            <p:ph type="title" idx="4294967295"/>
          </p:nvPr>
        </p:nvSpPr>
        <p:spPr>
          <a:xfrm>
            <a:off x="1347099" y="228600"/>
            <a:ext cx="103410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Trends &amp; Take-Aways</a:t>
            </a:r>
            <a:endParaRPr/>
          </a:p>
        </p:txBody>
      </p:sp>
      <p:sp>
        <p:nvSpPr>
          <p:cNvPr id="653" name="Google Shape;653;p83"/>
          <p:cNvSpPr txBox="1">
            <a:spLocks noGrp="1"/>
          </p:cNvSpPr>
          <p:nvPr>
            <p:ph type="body" idx="1"/>
          </p:nvPr>
        </p:nvSpPr>
        <p:spPr>
          <a:xfrm>
            <a:off x="717337" y="1761931"/>
            <a:ext cx="10871200" cy="44958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a:t>Multichannel donors have higher loyalty, donor value and lifetime value</a:t>
            </a:r>
            <a:endParaRPr/>
          </a:p>
          <a:p>
            <a:pPr marL="685800" lvl="1" indent="-228600" algn="l" rtl="0">
              <a:spcBef>
                <a:spcPts val="500"/>
              </a:spcBef>
              <a:spcAft>
                <a:spcPts val="0"/>
              </a:spcAft>
              <a:buSzPts val="1350"/>
              <a:buChar char="o"/>
            </a:pPr>
            <a:r>
              <a:rPr lang="en-US" sz="2400"/>
              <a:t>Multichannel donors are more likely to upgrade regardless of their origin source</a:t>
            </a:r>
            <a:endParaRPr/>
          </a:p>
          <a:p>
            <a:pPr marL="0" lvl="0" indent="0" algn="l" rtl="0">
              <a:spcBef>
                <a:spcPts val="0"/>
              </a:spcBef>
              <a:spcAft>
                <a:spcPts val="0"/>
              </a:spcAft>
              <a:buNone/>
            </a:pPr>
            <a:endParaRPr/>
          </a:p>
          <a:p>
            <a:pPr marL="228600" lvl="0" indent="-292100" algn="l" rtl="0">
              <a:spcBef>
                <a:spcPts val="0"/>
              </a:spcBef>
              <a:spcAft>
                <a:spcPts val="0"/>
              </a:spcAft>
              <a:buSzPts val="2800"/>
              <a:buChar char="•"/>
            </a:pPr>
            <a:r>
              <a:rPr lang="en-US"/>
              <a:t>More online donors convert to mail than vice versa</a:t>
            </a:r>
            <a:endParaRPr/>
          </a:p>
          <a:p>
            <a:pPr marL="228600" lvl="0" indent="0" algn="l" rtl="0">
              <a:spcBef>
                <a:spcPts val="1000"/>
              </a:spcBef>
              <a:spcAft>
                <a:spcPts val="0"/>
              </a:spcAft>
              <a:buNone/>
            </a:pPr>
            <a:endParaRPr/>
          </a:p>
          <a:p>
            <a:pPr marL="228600" lvl="0" indent="-292100" algn="l" rtl="0">
              <a:spcBef>
                <a:spcPts val="1000"/>
              </a:spcBef>
              <a:spcAft>
                <a:spcPts val="0"/>
              </a:spcAft>
              <a:buSzPts val="2800"/>
              <a:buChar char="•"/>
            </a:pPr>
            <a:r>
              <a:rPr lang="en-US"/>
              <a:t>Get creative about how to expand campaigns across channels</a:t>
            </a:r>
            <a:endParaRPr/>
          </a:p>
          <a:p>
            <a:pPr marL="228600" lvl="0" indent="0" algn="l" rtl="0">
              <a:spcBef>
                <a:spcPts val="1000"/>
              </a:spcBef>
              <a:spcAft>
                <a:spcPts val="0"/>
              </a:spcAft>
              <a:buNone/>
            </a:pPr>
            <a:endParaRPr/>
          </a:p>
          <a:p>
            <a:pPr marL="228600" lvl="0" indent="-292100" algn="l" rtl="0">
              <a:spcBef>
                <a:spcPts val="1000"/>
              </a:spcBef>
              <a:spcAft>
                <a:spcPts val="0"/>
              </a:spcAft>
              <a:buSzPts val="2800"/>
              <a:buChar char="•"/>
            </a:pPr>
            <a:r>
              <a:rPr lang="en-US"/>
              <a:t>Track your efforts</a:t>
            </a:r>
            <a:endParaRPr/>
          </a:p>
          <a:p>
            <a:pPr marL="487668" lvl="1" indent="0" algn="l" rtl="0">
              <a:lnSpc>
                <a:spcPct val="90000"/>
              </a:lnSpc>
              <a:spcBef>
                <a:spcPts val="500"/>
              </a:spcBef>
              <a:spcAft>
                <a:spcPts val="0"/>
              </a:spcAft>
              <a:buSzPts val="1800"/>
              <a:buNone/>
            </a:pPr>
            <a:endParaRPr>
              <a:solidFill>
                <a:srgbClr val="000000"/>
              </a:solidFill>
            </a:endParaRPr>
          </a:p>
          <a:p>
            <a:pPr marL="609585" lvl="1" indent="0" algn="l" rtl="0">
              <a:lnSpc>
                <a:spcPct val="90000"/>
              </a:lnSpc>
              <a:spcBef>
                <a:spcPts val="500"/>
              </a:spcBef>
              <a:spcAft>
                <a:spcPts val="0"/>
              </a:spcAft>
              <a:buSzPts val="1800"/>
              <a:buNone/>
            </a:pPr>
            <a:endParaRPr>
              <a:solidFill>
                <a:srgbClr val="000000"/>
              </a:solidFill>
            </a:endParaRPr>
          </a:p>
          <a:p>
            <a:pPr marL="685800" lvl="1" indent="-114300" algn="l" rtl="0">
              <a:lnSpc>
                <a:spcPct val="90000"/>
              </a:lnSpc>
              <a:spcBef>
                <a:spcPts val="500"/>
              </a:spcBef>
              <a:spcAft>
                <a:spcPts val="0"/>
              </a:spcAft>
              <a:buSzPts val="1800"/>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7"/>
        <p:cNvGrpSpPr/>
        <p:nvPr/>
      </p:nvGrpSpPr>
      <p:grpSpPr>
        <a:xfrm>
          <a:off x="0" y="0"/>
          <a:ext cx="0" cy="0"/>
          <a:chOff x="0" y="0"/>
          <a:chExt cx="0" cy="0"/>
        </a:xfrm>
      </p:grpSpPr>
      <p:sp>
        <p:nvSpPr>
          <p:cNvPr id="658" name="Google Shape;658;p84"/>
          <p:cNvSpPr/>
          <p:nvPr/>
        </p:nvSpPr>
        <p:spPr>
          <a:xfrm>
            <a:off x="0" y="0"/>
            <a:ext cx="6483095" cy="6858000"/>
          </a:xfrm>
          <a:prstGeom prst="rect">
            <a:avLst/>
          </a:prstGeom>
          <a:gradFill>
            <a:gsLst>
              <a:gs pos="0">
                <a:srgbClr val="F5821F">
                  <a:alpha val="81960"/>
                </a:srgbClr>
              </a:gs>
              <a:gs pos="25000">
                <a:srgbClr val="F58220">
                  <a:alpha val="60000"/>
                </a:srgbClr>
              </a:gs>
              <a:gs pos="94000">
                <a:srgbClr val="BFBFBF"/>
              </a:gs>
              <a:gs pos="100000">
                <a:srgbClr val="BFBFBF"/>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59" name="Google Shape;659;p84"/>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660" name="Google Shape;660;p84"/>
          <p:cNvSpPr txBox="1">
            <a:spLocks noGrp="1"/>
          </p:cNvSpPr>
          <p:nvPr>
            <p:ph type="title"/>
          </p:nvPr>
        </p:nvSpPr>
        <p:spPr>
          <a:xfrm>
            <a:off x="6738267" y="802955"/>
            <a:ext cx="4333814" cy="14540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alibri"/>
              <a:buNone/>
            </a:pPr>
            <a:r>
              <a:rPr lang="en-US">
                <a:solidFill>
                  <a:schemeClr val="accent1"/>
                </a:solidFill>
              </a:rPr>
              <a:t>Questions? </a:t>
            </a:r>
            <a:br>
              <a:rPr lang="en-US">
                <a:solidFill>
                  <a:schemeClr val="accent1"/>
                </a:solidFill>
              </a:rPr>
            </a:br>
            <a:r>
              <a:rPr lang="en-US">
                <a:solidFill>
                  <a:schemeClr val="accent1"/>
                </a:solidFill>
                <a:latin typeface="Calibri"/>
                <a:ea typeface="Calibri"/>
                <a:cs typeface="Calibri"/>
                <a:sym typeface="Calibri"/>
              </a:rPr>
              <a:t>Contact Us!</a:t>
            </a:r>
            <a:endParaRPr/>
          </a:p>
        </p:txBody>
      </p:sp>
      <p:sp>
        <p:nvSpPr>
          <p:cNvPr id="661" name="Google Shape;661;p84"/>
          <p:cNvSpPr/>
          <p:nvPr/>
        </p:nvSpPr>
        <p:spPr>
          <a:xfrm>
            <a:off x="0" y="4153036"/>
            <a:ext cx="3242130" cy="2704964"/>
          </a:xfrm>
          <a:custGeom>
            <a:avLst/>
            <a:gdLst/>
            <a:ahLst/>
            <a:cxnLst/>
            <a:rect l="l" t="t" r="r" b="b"/>
            <a:pathLst>
              <a:path w="3242130" h="2704964" extrusionOk="0">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w="12700" cap="flat" cmpd="sng">
            <a:solidFill>
              <a:srgbClr val="FBCC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2" name="Google Shape;662;p84"/>
          <p:cNvSpPr/>
          <p:nvPr/>
        </p:nvSpPr>
        <p:spPr>
          <a:xfrm>
            <a:off x="3375971" y="2816635"/>
            <a:ext cx="2865340" cy="2865340"/>
          </a:xfrm>
          <a:prstGeom prst="ellipse">
            <a:avLst/>
          </a:prstGeom>
          <a:solidFill>
            <a:srgbClr val="FFFFFF"/>
          </a:solidFill>
          <a:ln w="12700" cap="flat" cmpd="sng">
            <a:solidFill>
              <a:srgbClr val="FBCC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3" name="Google Shape;663;p84"/>
          <p:cNvSpPr/>
          <p:nvPr/>
        </p:nvSpPr>
        <p:spPr>
          <a:xfrm>
            <a:off x="1" y="1"/>
            <a:ext cx="4090921" cy="3465906"/>
          </a:xfrm>
          <a:custGeom>
            <a:avLst/>
            <a:gdLst/>
            <a:ahLst/>
            <a:cxnLst/>
            <a:rect l="l" t="t" r="r" b="b"/>
            <a:pathLst>
              <a:path w="4090921" h="3465906" extrusionOk="0">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w="12700" cap="flat" cmpd="sng">
            <a:solidFill>
              <a:srgbClr val="FBCC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64" name="Google Shape;664;p84" descr="A person smiling for the camera&#10;&#10;Description generated with very high confidence"/>
          <p:cNvPicPr preferRelativeResize="0"/>
          <p:nvPr/>
        </p:nvPicPr>
        <p:blipFill rotWithShape="1">
          <a:blip r:embed="rId4">
            <a:alphaModFix/>
          </a:blip>
          <a:srcRect r="6" b="17399"/>
          <a:stretch/>
        </p:blipFill>
        <p:spPr>
          <a:xfrm>
            <a:off x="20" y="4310923"/>
            <a:ext cx="3083422" cy="2547077"/>
          </a:xfrm>
          <a:custGeom>
            <a:avLst/>
            <a:gdLst/>
            <a:ahLst/>
            <a:cxnLst/>
            <a:rect l="l" t="t" r="r" b="b"/>
            <a:pathLst>
              <a:path w="3083442" h="2547077" extrusionOk="0">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noFill/>
          <a:ln>
            <a:noFill/>
          </a:ln>
        </p:spPr>
      </p:pic>
      <p:pic>
        <p:nvPicPr>
          <p:cNvPr id="665" name="Google Shape;665;p84" descr="A person smiling for the camera&#10;&#10;Description generated with very high confidence"/>
          <p:cNvPicPr preferRelativeResize="0"/>
          <p:nvPr/>
        </p:nvPicPr>
        <p:blipFill rotWithShape="1">
          <a:blip r:embed="rId5">
            <a:alphaModFix/>
          </a:blip>
          <a:srcRect r="7" b="7"/>
          <a:stretch/>
        </p:blipFill>
        <p:spPr>
          <a:xfrm>
            <a:off x="3493718" y="2971604"/>
            <a:ext cx="2555402" cy="2555402"/>
          </a:xfrm>
          <a:custGeom>
            <a:avLst/>
            <a:gdLst/>
            <a:ahLst/>
            <a:cxnLst/>
            <a:rect l="l" t="t" r="r" b="b"/>
            <a:pathLst>
              <a:path w="6057610" h="6057610" extrusionOk="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pic>
        <p:nvPicPr>
          <p:cNvPr id="666" name="Google Shape;666;p84" descr="A person smiling for the camera&#10;&#10;Description generated with very high confidence"/>
          <p:cNvPicPr preferRelativeResize="0"/>
          <p:nvPr/>
        </p:nvPicPr>
        <p:blipFill rotWithShape="1">
          <a:blip r:embed="rId6">
            <a:alphaModFix/>
          </a:blip>
          <a:srcRect t="6319" r="2" b="30570"/>
          <a:stretch/>
        </p:blipFill>
        <p:spPr>
          <a:xfrm>
            <a:off x="220580" y="240873"/>
            <a:ext cx="3546275" cy="2984162"/>
          </a:xfrm>
          <a:custGeom>
            <a:avLst/>
            <a:gdLst/>
            <a:ahLst/>
            <a:cxnLst/>
            <a:rect l="l" t="t" r="r" b="b"/>
            <a:pathLst>
              <a:path w="3943111" h="3318096" extrusionOk="0">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noFill/>
          <a:ln>
            <a:noFill/>
          </a:ln>
        </p:spPr>
      </p:pic>
      <p:sp>
        <p:nvSpPr>
          <p:cNvPr id="667" name="Google Shape;667;p84"/>
          <p:cNvSpPr txBox="1">
            <a:spLocks noGrp="1"/>
          </p:cNvSpPr>
          <p:nvPr>
            <p:ph type="body" idx="1"/>
          </p:nvPr>
        </p:nvSpPr>
        <p:spPr>
          <a:xfrm>
            <a:off x="6734683" y="2421682"/>
            <a:ext cx="5236737" cy="36392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en-US">
                <a:solidFill>
                  <a:srgbClr val="000000"/>
                </a:solidFill>
              </a:rPr>
              <a:t>Stephanie Drahan, Mal Warwick Donordigital</a:t>
            </a:r>
            <a:endParaRPr/>
          </a:p>
          <a:p>
            <a:pPr marL="685800" lvl="1" indent="-228600" algn="l" rtl="0">
              <a:lnSpc>
                <a:spcPct val="90000"/>
              </a:lnSpc>
              <a:spcBef>
                <a:spcPts val="500"/>
              </a:spcBef>
              <a:spcAft>
                <a:spcPts val="0"/>
              </a:spcAft>
              <a:buSzPts val="2100"/>
              <a:buFont typeface="Arial"/>
              <a:buChar char="•"/>
            </a:pPr>
            <a:r>
              <a:rPr lang="en-US" sz="2800">
                <a:solidFill>
                  <a:srgbClr val="000000"/>
                </a:solidFill>
              </a:rPr>
              <a:t>sdrahan@mwdagency.com</a:t>
            </a:r>
            <a:endParaRPr/>
          </a:p>
          <a:p>
            <a:pPr marL="0" lvl="0" indent="0" algn="l" rtl="0">
              <a:lnSpc>
                <a:spcPct val="90000"/>
              </a:lnSpc>
              <a:spcBef>
                <a:spcPts val="1000"/>
              </a:spcBef>
              <a:spcAft>
                <a:spcPts val="0"/>
              </a:spcAft>
              <a:buSzPts val="2800"/>
              <a:buNone/>
            </a:pPr>
            <a:r>
              <a:rPr lang="en-US">
                <a:solidFill>
                  <a:srgbClr val="000000"/>
                </a:solidFill>
              </a:rPr>
              <a:t>Clarke Humphrey, DNC</a:t>
            </a:r>
            <a:endParaRPr/>
          </a:p>
          <a:p>
            <a:pPr marL="685800" lvl="1" indent="-228600" algn="l" rtl="0">
              <a:lnSpc>
                <a:spcPct val="90000"/>
              </a:lnSpc>
              <a:spcBef>
                <a:spcPts val="500"/>
              </a:spcBef>
              <a:spcAft>
                <a:spcPts val="0"/>
              </a:spcAft>
              <a:buSzPts val="2100"/>
              <a:buFont typeface="Arial"/>
              <a:buChar char="•"/>
            </a:pPr>
            <a:r>
              <a:rPr lang="en-US" sz="2800">
                <a:solidFill>
                  <a:srgbClr val="000000"/>
                </a:solidFill>
              </a:rPr>
              <a:t>humphreyc@dnc.org</a:t>
            </a:r>
            <a:endParaRPr/>
          </a:p>
          <a:p>
            <a:pPr marL="0" lvl="0" indent="0" algn="l" rtl="0">
              <a:lnSpc>
                <a:spcPct val="90000"/>
              </a:lnSpc>
              <a:spcBef>
                <a:spcPts val="1000"/>
              </a:spcBef>
              <a:spcAft>
                <a:spcPts val="0"/>
              </a:spcAft>
              <a:buSzPts val="2800"/>
              <a:buNone/>
            </a:pPr>
            <a:r>
              <a:rPr lang="en-US">
                <a:solidFill>
                  <a:srgbClr val="000000"/>
                </a:solidFill>
              </a:rPr>
              <a:t>Lauren Williams, DNC</a:t>
            </a:r>
            <a:endParaRPr/>
          </a:p>
          <a:p>
            <a:pPr marL="685800" lvl="1" indent="-228600" algn="l" rtl="0">
              <a:lnSpc>
                <a:spcPct val="90000"/>
              </a:lnSpc>
              <a:spcBef>
                <a:spcPts val="500"/>
              </a:spcBef>
              <a:spcAft>
                <a:spcPts val="0"/>
              </a:spcAft>
              <a:buSzPts val="2100"/>
              <a:buFont typeface="Arial"/>
              <a:buChar char="•"/>
            </a:pPr>
            <a:r>
              <a:rPr lang="en-US" sz="2800">
                <a:solidFill>
                  <a:srgbClr val="000000"/>
                </a:solidFill>
              </a:rPr>
              <a:t>williamsl@dnc.org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2"/>
          <p:cNvSpPr txBox="1">
            <a:spLocks noGrp="1"/>
          </p:cNvSpPr>
          <p:nvPr>
            <p:ph type="body" idx="1"/>
          </p:nvPr>
        </p:nvSpPr>
        <p:spPr>
          <a:xfrm>
            <a:off x="685801" y="1327868"/>
            <a:ext cx="10915160" cy="484909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a:solidFill>
                  <a:schemeClr val="accent1"/>
                </a:solidFill>
              </a:rPr>
              <a:t>There’s always *SOME* integration opportunities … with the growth of new channels, redefine what integration means to your campaigns</a:t>
            </a:r>
            <a:endParaRPr/>
          </a:p>
          <a:p>
            <a:pPr marL="228600" lvl="0" indent="-228600" algn="l" rtl="0">
              <a:lnSpc>
                <a:spcPct val="90000"/>
              </a:lnSpc>
              <a:spcBef>
                <a:spcPts val="1000"/>
              </a:spcBef>
              <a:spcAft>
                <a:spcPts val="0"/>
              </a:spcAft>
              <a:buSzPts val="2800"/>
              <a:buChar char="•"/>
            </a:pPr>
            <a:r>
              <a:rPr lang="en-US"/>
              <a:t>Digital-only campaigns</a:t>
            </a:r>
            <a:endParaRPr/>
          </a:p>
          <a:p>
            <a:pPr marL="685800" lvl="1" indent="-228600" algn="l" rtl="0">
              <a:lnSpc>
                <a:spcPct val="90000"/>
              </a:lnSpc>
              <a:spcBef>
                <a:spcPts val="500"/>
              </a:spcBef>
              <a:spcAft>
                <a:spcPts val="0"/>
              </a:spcAft>
              <a:buSzPts val="1800"/>
              <a:buChar char="o"/>
            </a:pPr>
            <a:r>
              <a:rPr lang="en-US"/>
              <a:t>Digital advertising</a:t>
            </a:r>
            <a:endParaRPr/>
          </a:p>
          <a:p>
            <a:pPr marL="685800" lvl="1" indent="-228600" algn="l" rtl="0">
              <a:lnSpc>
                <a:spcPct val="90000"/>
              </a:lnSpc>
              <a:spcBef>
                <a:spcPts val="500"/>
              </a:spcBef>
              <a:spcAft>
                <a:spcPts val="0"/>
              </a:spcAft>
              <a:buSzPts val="1800"/>
              <a:buChar char="o"/>
            </a:pPr>
            <a:r>
              <a:rPr lang="en-US"/>
              <a:t>Blast and P2P texting</a:t>
            </a:r>
            <a:endParaRPr/>
          </a:p>
          <a:p>
            <a:pPr marL="685800" lvl="1" indent="-228600" algn="l" rtl="0">
              <a:lnSpc>
                <a:spcPct val="90000"/>
              </a:lnSpc>
              <a:spcBef>
                <a:spcPts val="500"/>
              </a:spcBef>
              <a:spcAft>
                <a:spcPts val="0"/>
              </a:spcAft>
              <a:buSzPts val="1800"/>
              <a:buChar char="o"/>
            </a:pPr>
            <a:r>
              <a:rPr lang="en-US"/>
              <a:t>Website assets</a:t>
            </a:r>
            <a:endParaRPr/>
          </a:p>
          <a:p>
            <a:pPr marL="228600" lvl="0" indent="-228600" algn="l" rtl="0">
              <a:lnSpc>
                <a:spcPct val="90000"/>
              </a:lnSpc>
              <a:spcBef>
                <a:spcPts val="1000"/>
              </a:spcBef>
              <a:spcAft>
                <a:spcPts val="0"/>
              </a:spcAft>
              <a:buSzPts val="2800"/>
              <a:buChar char="•"/>
            </a:pPr>
            <a:r>
              <a:rPr lang="en-US"/>
              <a:t>Mail-only campaigns</a:t>
            </a:r>
            <a:endParaRPr/>
          </a:p>
          <a:p>
            <a:pPr marL="685800" lvl="1" indent="-228600" algn="l" rtl="0">
              <a:lnSpc>
                <a:spcPct val="90000"/>
              </a:lnSpc>
              <a:spcBef>
                <a:spcPts val="500"/>
              </a:spcBef>
              <a:spcAft>
                <a:spcPts val="0"/>
              </a:spcAft>
              <a:buSzPts val="1800"/>
              <a:buChar char="o"/>
            </a:pPr>
            <a:r>
              <a:rPr lang="en-US"/>
              <a:t>Targeted integrated emails</a:t>
            </a:r>
            <a:endParaRPr/>
          </a:p>
          <a:p>
            <a:pPr marL="685800" lvl="1" indent="-228600" algn="l" rtl="0">
              <a:lnSpc>
                <a:spcPct val="90000"/>
              </a:lnSpc>
              <a:spcBef>
                <a:spcPts val="500"/>
              </a:spcBef>
              <a:spcAft>
                <a:spcPts val="0"/>
              </a:spcAft>
              <a:buSzPts val="1800"/>
              <a:buChar char="o"/>
            </a:pPr>
            <a:r>
              <a:rPr lang="en-US"/>
              <a:t>Digital advertising </a:t>
            </a:r>
            <a:endParaRPr/>
          </a:p>
          <a:p>
            <a:pPr marL="685800" lvl="1" indent="-228600" algn="l" rtl="0">
              <a:lnSpc>
                <a:spcPct val="90000"/>
              </a:lnSpc>
              <a:spcBef>
                <a:spcPts val="500"/>
              </a:spcBef>
              <a:spcAft>
                <a:spcPts val="0"/>
              </a:spcAft>
              <a:buSzPts val="1800"/>
              <a:buChar char="o"/>
            </a:pPr>
            <a:r>
              <a:rPr lang="en-US"/>
              <a:t>P2P texting</a:t>
            </a:r>
            <a:endParaRPr/>
          </a:p>
          <a:p>
            <a:pPr marL="685800" lvl="1" indent="-228600" algn="l" rtl="0">
              <a:lnSpc>
                <a:spcPct val="90000"/>
              </a:lnSpc>
              <a:spcBef>
                <a:spcPts val="500"/>
              </a:spcBef>
              <a:spcAft>
                <a:spcPts val="0"/>
              </a:spcAft>
              <a:buSzPts val="1800"/>
              <a:buChar char="o"/>
            </a:pPr>
            <a:r>
              <a:rPr lang="en-US"/>
              <a:t>Informed Delivery</a:t>
            </a:r>
            <a:endParaRPr/>
          </a:p>
          <a:p>
            <a:pPr marL="685800" lvl="1" indent="-200025" algn="l" rtl="0">
              <a:lnSpc>
                <a:spcPct val="90000"/>
              </a:lnSpc>
              <a:spcBef>
                <a:spcPts val="500"/>
              </a:spcBef>
              <a:spcAft>
                <a:spcPts val="0"/>
              </a:spcAft>
              <a:buSzPts val="1350"/>
              <a:buChar char="o"/>
            </a:pPr>
            <a:r>
              <a:rPr lang="en-US"/>
              <a:t>Vanity URLs</a:t>
            </a:r>
            <a:endParaRPr/>
          </a:p>
          <a:p>
            <a:pPr marL="228600" lvl="0" indent="-50800" algn="l" rtl="0">
              <a:lnSpc>
                <a:spcPct val="90000"/>
              </a:lnSpc>
              <a:spcBef>
                <a:spcPts val="1000"/>
              </a:spcBef>
              <a:spcAft>
                <a:spcPts val="0"/>
              </a:spcAft>
              <a:buSzPts val="2800"/>
              <a:buNone/>
            </a:pPr>
            <a:endParaRPr/>
          </a:p>
        </p:txBody>
      </p:sp>
      <p:sp>
        <p:nvSpPr>
          <p:cNvPr id="166" name="Google Shape;166;p32"/>
          <p:cNvSpPr txBox="1">
            <a:spLocks noGrp="1"/>
          </p:cNvSpPr>
          <p:nvPr>
            <p:ph type="title"/>
          </p:nvPr>
        </p:nvSpPr>
        <p:spPr>
          <a:xfrm>
            <a:off x="1085361" y="410843"/>
            <a:ext cx="10515600" cy="58107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Except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3"/>
          <p:cNvSpPr txBox="1">
            <a:spLocks noGrp="1"/>
          </p:cNvSpPr>
          <p:nvPr>
            <p:ph type="title"/>
          </p:nvPr>
        </p:nvSpPr>
        <p:spPr>
          <a:xfrm>
            <a:off x="1094675" y="356950"/>
            <a:ext cx="7953300" cy="95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We’re Not Covering</a:t>
            </a:r>
            <a:endParaRPr/>
          </a:p>
        </p:txBody>
      </p:sp>
      <p:sp>
        <p:nvSpPr>
          <p:cNvPr id="173" name="Google Shape;173;p33"/>
          <p:cNvSpPr txBox="1"/>
          <p:nvPr/>
        </p:nvSpPr>
        <p:spPr>
          <a:xfrm>
            <a:off x="663350" y="1398125"/>
            <a:ext cx="10695300" cy="46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a:ea typeface="Calibri"/>
                <a:cs typeface="Calibri"/>
                <a:sym typeface="Calibri"/>
              </a:rPr>
              <a:t>Integration 101 - the basics</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en-US" sz="2400">
                <a:latin typeface="Calibri"/>
                <a:ea typeface="Calibri"/>
                <a:cs typeface="Calibri"/>
                <a:sym typeface="Calibri"/>
              </a:rPr>
              <a:t>General campaign tactics</a:t>
            </a:r>
            <a:endParaRPr sz="2400">
              <a:latin typeface="Calibri"/>
              <a:ea typeface="Calibri"/>
              <a:cs typeface="Calibri"/>
              <a:sym typeface="Calibri"/>
            </a:endParaRPr>
          </a:p>
          <a:p>
            <a:pPr marL="914400" lvl="1" indent="-381000" algn="l" rtl="0">
              <a:spcBef>
                <a:spcPts val="0"/>
              </a:spcBef>
              <a:spcAft>
                <a:spcPts val="0"/>
              </a:spcAft>
              <a:buSzPts val="2400"/>
              <a:buFont typeface="Calibri"/>
              <a:buChar char="○"/>
            </a:pPr>
            <a:r>
              <a:rPr lang="en-US" sz="2400">
                <a:latin typeface="Calibri"/>
                <a:ea typeface="Calibri"/>
                <a:cs typeface="Calibri"/>
                <a:sym typeface="Calibri"/>
              </a:rPr>
              <a:t>Deadlines</a:t>
            </a:r>
            <a:endParaRPr sz="2400">
              <a:latin typeface="Calibri"/>
              <a:ea typeface="Calibri"/>
              <a:cs typeface="Calibri"/>
              <a:sym typeface="Calibri"/>
            </a:endParaRPr>
          </a:p>
          <a:p>
            <a:pPr marL="914400" lvl="1" indent="-381000" algn="l" rtl="0">
              <a:spcBef>
                <a:spcPts val="0"/>
              </a:spcBef>
              <a:spcAft>
                <a:spcPts val="0"/>
              </a:spcAft>
              <a:buSzPts val="2400"/>
              <a:buFont typeface="Calibri"/>
              <a:buChar char="○"/>
            </a:pPr>
            <a:r>
              <a:rPr lang="en-US" sz="2400">
                <a:latin typeface="Calibri"/>
                <a:ea typeface="Calibri"/>
                <a:cs typeface="Calibri"/>
                <a:sym typeface="Calibri"/>
              </a:rPr>
              <a:t>Messaging</a:t>
            </a:r>
            <a:endParaRPr sz="2400">
              <a:latin typeface="Calibri"/>
              <a:ea typeface="Calibri"/>
              <a:cs typeface="Calibri"/>
              <a:sym typeface="Calibri"/>
            </a:endParaRPr>
          </a:p>
          <a:p>
            <a:pPr marL="914400" lvl="1" indent="-381000" algn="l" rtl="0">
              <a:spcBef>
                <a:spcPts val="0"/>
              </a:spcBef>
              <a:spcAft>
                <a:spcPts val="0"/>
              </a:spcAft>
              <a:buSzPts val="2400"/>
              <a:buFont typeface="Calibri"/>
              <a:buChar char="○"/>
            </a:pPr>
            <a:r>
              <a:rPr lang="en-US" sz="2400">
                <a:latin typeface="Calibri"/>
                <a:ea typeface="Calibri"/>
                <a:cs typeface="Calibri"/>
                <a:sym typeface="Calibri"/>
              </a:rPr>
              <a:t>Images &amp; other assets</a:t>
            </a:r>
            <a:endParaRPr sz="2400">
              <a:latin typeface="Calibri"/>
              <a:ea typeface="Calibri"/>
              <a:cs typeface="Calibri"/>
              <a:sym typeface="Calibri"/>
            </a:endParaRPr>
          </a:p>
          <a:p>
            <a:pPr marL="914400" lvl="1" indent="-381000" algn="l" rtl="0">
              <a:spcBef>
                <a:spcPts val="0"/>
              </a:spcBef>
              <a:spcAft>
                <a:spcPts val="0"/>
              </a:spcAft>
              <a:buSzPts val="2400"/>
              <a:buFont typeface="Calibri"/>
              <a:buChar char="○"/>
            </a:pPr>
            <a:r>
              <a:rPr lang="en-US" sz="2400">
                <a:latin typeface="Calibri"/>
                <a:ea typeface="Calibri"/>
                <a:cs typeface="Calibri"/>
                <a:sym typeface="Calibri"/>
              </a:rPr>
              <a:t>Website Promotion</a:t>
            </a:r>
            <a:endParaRPr sz="2400">
              <a:latin typeface="Calibri"/>
              <a:ea typeface="Calibri"/>
              <a:cs typeface="Calibri"/>
              <a:sym typeface="Calibri"/>
            </a:endParaRPr>
          </a:p>
          <a:p>
            <a:pPr marL="1371600" lvl="2" indent="-381000" algn="l" rtl="0">
              <a:spcBef>
                <a:spcPts val="0"/>
              </a:spcBef>
              <a:spcAft>
                <a:spcPts val="0"/>
              </a:spcAft>
              <a:buSzPts val="2400"/>
              <a:buFont typeface="Calibri"/>
              <a:buChar char="■"/>
            </a:pPr>
            <a:r>
              <a:rPr lang="en-US" sz="2400">
                <a:latin typeface="Calibri"/>
                <a:ea typeface="Calibri"/>
                <a:cs typeface="Calibri"/>
                <a:sym typeface="Calibri"/>
              </a:rPr>
              <a:t>Lightboxes</a:t>
            </a:r>
            <a:endParaRPr sz="2400">
              <a:latin typeface="Calibri"/>
              <a:ea typeface="Calibri"/>
              <a:cs typeface="Calibri"/>
              <a:sym typeface="Calibri"/>
            </a:endParaRPr>
          </a:p>
          <a:p>
            <a:pPr marL="1371600" lvl="2" indent="-381000" algn="l" rtl="0">
              <a:spcBef>
                <a:spcPts val="0"/>
              </a:spcBef>
              <a:spcAft>
                <a:spcPts val="0"/>
              </a:spcAft>
              <a:buSzPts val="2400"/>
              <a:buFont typeface="Calibri"/>
              <a:buChar char="■"/>
            </a:pPr>
            <a:r>
              <a:rPr lang="en-US" sz="2400">
                <a:latin typeface="Calibri"/>
                <a:ea typeface="Calibri"/>
                <a:cs typeface="Calibri"/>
                <a:sym typeface="Calibri"/>
              </a:rPr>
              <a:t>Homepage promotion</a:t>
            </a:r>
            <a:endParaRPr sz="24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4"/>
          <p:cNvPicPr preferRelativeResize="0"/>
          <p:nvPr/>
        </p:nvPicPr>
        <p:blipFill rotWithShape="1">
          <a:blip r:embed="rId3">
            <a:alphaModFix/>
          </a:blip>
          <a:srcRect t="13096" b="9997"/>
          <a:stretch/>
        </p:blipFill>
        <p:spPr>
          <a:xfrm>
            <a:off x="988450" y="1336900"/>
            <a:ext cx="10114974" cy="43756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5"/>
          <p:cNvSpPr txBox="1">
            <a:spLocks noGrp="1"/>
          </p:cNvSpPr>
          <p:nvPr>
            <p:ph type="title"/>
          </p:nvPr>
        </p:nvSpPr>
        <p:spPr>
          <a:xfrm>
            <a:off x="1432451" y="249426"/>
            <a:ext cx="79533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What’s Changed… </a:t>
            </a:r>
            <a:endParaRPr/>
          </a:p>
        </p:txBody>
      </p:sp>
      <p:sp>
        <p:nvSpPr>
          <p:cNvPr id="186" name="Google Shape;186;p35"/>
          <p:cNvSpPr txBox="1"/>
          <p:nvPr/>
        </p:nvSpPr>
        <p:spPr>
          <a:xfrm>
            <a:off x="683000" y="1226625"/>
            <a:ext cx="10440300" cy="48369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accent4"/>
              </a:buClr>
              <a:buSzPts val="2400"/>
              <a:buFont typeface="Calibri"/>
              <a:buChar char="★"/>
            </a:pPr>
            <a:r>
              <a:rPr lang="en-US" sz="2400">
                <a:solidFill>
                  <a:schemeClr val="hlink"/>
                </a:solidFill>
                <a:latin typeface="Calibri"/>
                <a:ea typeface="Calibri"/>
                <a:cs typeface="Calibri"/>
                <a:sym typeface="Calibri"/>
              </a:rPr>
              <a:t>Donor seeks more control of journey and channels</a:t>
            </a:r>
            <a:endParaRPr sz="2400">
              <a:solidFill>
                <a:schemeClr val="hlink"/>
              </a:solidFill>
              <a:latin typeface="Calibri"/>
              <a:ea typeface="Calibri"/>
              <a:cs typeface="Calibri"/>
              <a:sym typeface="Calibri"/>
            </a:endParaRPr>
          </a:p>
          <a:p>
            <a:pPr marL="457200" lvl="0" indent="-381000" algn="l" rtl="0">
              <a:spcBef>
                <a:spcPts val="0"/>
              </a:spcBef>
              <a:spcAft>
                <a:spcPts val="0"/>
              </a:spcAft>
              <a:buClr>
                <a:schemeClr val="accent4"/>
              </a:buClr>
              <a:buSzPts val="2400"/>
              <a:buFont typeface="Calibri"/>
              <a:buChar char="★"/>
            </a:pPr>
            <a:r>
              <a:rPr lang="en-US" sz="2400">
                <a:latin typeface="Calibri"/>
                <a:ea typeface="Calibri"/>
                <a:cs typeface="Calibri"/>
                <a:sym typeface="Calibri"/>
              </a:rPr>
              <a:t>Breadth and growth of channels has added donor touchpoints</a:t>
            </a:r>
            <a:endParaRPr sz="2400">
              <a:latin typeface="Calibri"/>
              <a:ea typeface="Calibri"/>
              <a:cs typeface="Calibri"/>
              <a:sym typeface="Calibri"/>
            </a:endParaRPr>
          </a:p>
          <a:p>
            <a:pPr marL="457200" lvl="0" indent="-381000" algn="l" rtl="0">
              <a:spcBef>
                <a:spcPts val="0"/>
              </a:spcBef>
              <a:spcAft>
                <a:spcPts val="0"/>
              </a:spcAft>
              <a:buClr>
                <a:schemeClr val="accent4"/>
              </a:buClr>
              <a:buSzPts val="2400"/>
              <a:buFont typeface="Calibri"/>
              <a:buChar char="★"/>
            </a:pPr>
            <a:r>
              <a:rPr lang="en-US" sz="2400">
                <a:latin typeface="Calibri"/>
                <a:ea typeface="Calibri"/>
                <a:cs typeface="Calibri"/>
                <a:sym typeface="Calibri"/>
              </a:rPr>
              <a:t>Upended the linear path to conversion</a:t>
            </a:r>
            <a:endParaRPr sz="2400">
              <a:latin typeface="Calibri"/>
              <a:ea typeface="Calibri"/>
              <a:cs typeface="Calibri"/>
              <a:sym typeface="Calibri"/>
            </a:endParaRPr>
          </a:p>
          <a:p>
            <a:pPr marL="457200" lvl="0" indent="-381000" algn="l" rtl="0">
              <a:spcBef>
                <a:spcPts val="0"/>
              </a:spcBef>
              <a:spcAft>
                <a:spcPts val="0"/>
              </a:spcAft>
              <a:buClr>
                <a:schemeClr val="accent4"/>
              </a:buClr>
              <a:buSzPts val="2400"/>
              <a:buFont typeface="Calibri"/>
              <a:buChar char="★"/>
            </a:pPr>
            <a:r>
              <a:rPr lang="en-US" sz="2400">
                <a:latin typeface="Calibri"/>
                <a:ea typeface="Calibri"/>
                <a:cs typeface="Calibri"/>
                <a:sym typeface="Calibri"/>
              </a:rPr>
              <a:t>More traditionally “offline” channels now point towards online conversion</a:t>
            </a:r>
            <a:endParaRPr sz="2400">
              <a:latin typeface="Calibri"/>
              <a:ea typeface="Calibri"/>
              <a:cs typeface="Calibri"/>
              <a:sym typeface="Calibri"/>
            </a:endParaRPr>
          </a:p>
          <a:p>
            <a:pPr marL="914400" lvl="1" indent="-381000" algn="l" rtl="0">
              <a:spcBef>
                <a:spcPts val="0"/>
              </a:spcBef>
              <a:spcAft>
                <a:spcPts val="0"/>
              </a:spcAft>
              <a:buSzPts val="2400"/>
              <a:buFont typeface="Calibri"/>
              <a:buChar char="○"/>
            </a:pPr>
            <a:r>
              <a:rPr lang="en-US" sz="2400">
                <a:latin typeface="Calibri"/>
                <a:ea typeface="Calibri"/>
                <a:cs typeface="Calibri"/>
                <a:sym typeface="Calibri"/>
              </a:rPr>
              <a:t>Vanity URLs</a:t>
            </a:r>
            <a:endParaRPr sz="2400">
              <a:latin typeface="Calibri"/>
              <a:ea typeface="Calibri"/>
              <a:cs typeface="Calibri"/>
              <a:sym typeface="Calibri"/>
            </a:endParaRPr>
          </a:p>
          <a:p>
            <a:pPr marL="914400" lvl="1" indent="-381000" algn="l" rtl="0">
              <a:spcBef>
                <a:spcPts val="0"/>
              </a:spcBef>
              <a:spcAft>
                <a:spcPts val="0"/>
              </a:spcAft>
              <a:buSzPts val="2400"/>
              <a:buFont typeface="Calibri"/>
              <a:buChar char="○"/>
            </a:pPr>
            <a:r>
              <a:rPr lang="en-US" sz="2400">
                <a:latin typeface="Calibri"/>
                <a:ea typeface="Calibri"/>
                <a:cs typeface="Calibri"/>
                <a:sym typeface="Calibri"/>
              </a:rPr>
              <a:t>Texting (P2P or Blast)</a:t>
            </a:r>
            <a:endParaRPr sz="2400">
              <a:latin typeface="Calibri"/>
              <a:ea typeface="Calibri"/>
              <a:cs typeface="Calibri"/>
              <a:sym typeface="Calibri"/>
            </a:endParaRPr>
          </a:p>
          <a:p>
            <a:pPr marL="914400" lvl="1" indent="-381000" algn="l" rtl="0">
              <a:spcBef>
                <a:spcPts val="0"/>
              </a:spcBef>
              <a:spcAft>
                <a:spcPts val="0"/>
              </a:spcAft>
              <a:buSzPts val="2400"/>
              <a:buFont typeface="Calibri"/>
              <a:buChar char="○"/>
            </a:pPr>
            <a:r>
              <a:rPr lang="en-US" sz="2400">
                <a:latin typeface="Calibri"/>
                <a:ea typeface="Calibri"/>
                <a:cs typeface="Calibri"/>
                <a:sym typeface="Calibri"/>
              </a:rPr>
              <a:t>Informed Delivery</a:t>
            </a: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Content Templates">
  <a:themeElements>
    <a:clrScheme name="MWD Colors">
      <a:dk1>
        <a:srgbClr val="404142"/>
      </a:dk1>
      <a:lt1>
        <a:srgbClr val="FFFFFF"/>
      </a:lt1>
      <a:dk2>
        <a:srgbClr val="404142"/>
      </a:dk2>
      <a:lt2>
        <a:srgbClr val="FFFFFF"/>
      </a:lt2>
      <a:accent1>
        <a:srgbClr val="F58220"/>
      </a:accent1>
      <a:accent2>
        <a:srgbClr val="00A0DC"/>
      </a:accent2>
      <a:accent3>
        <a:srgbClr val="404142"/>
      </a:accent3>
      <a:accent4>
        <a:srgbClr val="F58220"/>
      </a:accent4>
      <a:accent5>
        <a:srgbClr val="00A0DC"/>
      </a:accent5>
      <a:accent6>
        <a:srgbClr val="404142"/>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2830</Words>
  <Application>Microsoft Office PowerPoint</Application>
  <PresentationFormat>Widescreen</PresentationFormat>
  <Paragraphs>436</Paragraphs>
  <Slides>58</Slides>
  <Notes>58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Times New Roman</vt:lpstr>
      <vt:lpstr>Courier New</vt:lpstr>
      <vt:lpstr>Libre Franklin Medium</vt:lpstr>
      <vt:lpstr>Montserrat</vt:lpstr>
      <vt:lpstr>Calibri</vt:lpstr>
      <vt:lpstr>Libre Franklin</vt:lpstr>
      <vt:lpstr>Roboto</vt:lpstr>
      <vt:lpstr>Trebuchet MS</vt:lpstr>
      <vt:lpstr>Noto Sans Symbols</vt:lpstr>
      <vt:lpstr>Arial</vt:lpstr>
      <vt:lpstr>Open Sans</vt:lpstr>
      <vt:lpstr>Content Templates</vt:lpstr>
      <vt:lpstr>Breaking Integration Myths</vt:lpstr>
      <vt:lpstr>True or False? </vt:lpstr>
      <vt:lpstr>FALSE</vt:lpstr>
      <vt:lpstr>Channels</vt:lpstr>
      <vt:lpstr>Campaigns: When NOT to Integrate!</vt:lpstr>
      <vt:lpstr>Except …</vt:lpstr>
      <vt:lpstr>What We’re Not Covering</vt:lpstr>
      <vt:lpstr>PowerPoint Presentation</vt:lpstr>
      <vt:lpstr>What’s Changed… </vt:lpstr>
      <vt:lpstr>Integration Outcomes</vt:lpstr>
      <vt:lpstr>PowerPoint Presentation</vt:lpstr>
      <vt:lpstr>PowerPoint Presentation</vt:lpstr>
      <vt:lpstr>PowerPoint Presentation</vt:lpstr>
      <vt:lpstr>PowerPoint Presentation</vt:lpstr>
      <vt:lpstr>Creation of the Mobilization Department</vt:lpstr>
      <vt:lpstr>Integrated Emails  </vt:lpstr>
      <vt:lpstr>Integrated Emails</vt:lpstr>
      <vt:lpstr>Integrated Ads</vt:lpstr>
      <vt:lpstr>March Sustainer Campaign</vt:lpstr>
      <vt:lpstr>Peer to Peer Texting </vt:lpstr>
      <vt:lpstr>Text Promotion of Telephone Town Halls</vt:lpstr>
      <vt:lpstr>Text Promotion of Telephone Town Halls</vt:lpstr>
      <vt:lpstr>Informed Delivery</vt:lpstr>
      <vt:lpstr>Acquisition - Age Append Initial Results</vt:lpstr>
      <vt:lpstr>Acquisition - Age Append Initial Results</vt:lpstr>
      <vt:lpstr>Acquisition - Age Append Matchback</vt:lpstr>
      <vt:lpstr>Acquisition - Age Append Matchback</vt:lpstr>
      <vt:lpstr>Acquisition - Age Append Matchback</vt:lpstr>
      <vt:lpstr>PowerPoint Presentation</vt:lpstr>
      <vt:lpstr>Sponsorship (Monthly) Texting Campaign</vt:lpstr>
      <vt:lpstr>Year-End Texting</vt:lpstr>
      <vt:lpstr>PowerPoint Presentation</vt:lpstr>
      <vt:lpstr>Planned Giving</vt:lpstr>
      <vt:lpstr>How We Market Planned Giving</vt:lpstr>
      <vt:lpstr>A Robust Mid-Size Marketing Program </vt:lpstr>
      <vt:lpstr>Build Campaigns Around Offers</vt:lpstr>
      <vt:lpstr>Integrated Publication Offer</vt:lpstr>
      <vt:lpstr>Ads with Offer and Drive to Download</vt:lpstr>
      <vt:lpstr>PowerPoint Presentation</vt:lpstr>
      <vt:lpstr>PowerPoint Presentation</vt:lpstr>
      <vt:lpstr>PowerPoint Presentation</vt:lpstr>
      <vt:lpstr>PowerPoint Presentation</vt:lpstr>
      <vt:lpstr>PowerPoint Presentation</vt:lpstr>
      <vt:lpstr>Digital Acquisition</vt:lpstr>
      <vt:lpstr>Informed Delivery</vt:lpstr>
      <vt:lpstr>Golden Gate Nationals Parks Conservancy Year End Matching Gift Campaign</vt:lpstr>
      <vt:lpstr>Mercy For Animals Million Dollar Year-End Challenge</vt:lpstr>
      <vt:lpstr>PowerPoint Presentation</vt:lpstr>
      <vt:lpstr>Multichannel File Composition</vt:lpstr>
      <vt:lpstr>Multichannel report - cohorts</vt:lpstr>
      <vt:lpstr>Multichannel File Composition</vt:lpstr>
      <vt:lpstr>PowerPoint Presentation</vt:lpstr>
      <vt:lpstr>PowerPoint Presentation</vt:lpstr>
      <vt:lpstr>PowerPoint Presentation</vt:lpstr>
      <vt:lpstr>Measurement</vt:lpstr>
      <vt:lpstr>Attribution</vt:lpstr>
      <vt:lpstr>Trends &amp; Take-Aways</vt:lpstr>
      <vt:lpstr>Questions?  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Breaking Integration Myths</dc:title>
  <dc:creator>Stephanie Drahan</dc:creator>
  <cp:lastModifiedBy>Stephanie Drahan</cp:lastModifiedBy>
  <cp:revision>1</cp:revision>
  <dcterms:modified xsi:type="dcterms:W3CDTF">2019-06-19T16:08:50Z</dcterms:modified>
</cp:coreProperties>
</file>