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8288000" cy="10287000"/>
  <p:notesSz cx="6858000" cy="9144000"/>
  <p:embeddedFontLst>
    <p:embeddedFont>
      <p:font typeface="Alyssum" panose="020B0604020202020204" charset="0"/>
      <p:regular r:id="rId34"/>
    </p:embeddedFont>
    <p:embeddedFont>
      <p:font typeface="Amsterdam Three" panose="020B0604020202020204" charset="0"/>
      <p:regular r:id="rId35"/>
    </p:embeddedFont>
    <p:embeddedFont>
      <p:font typeface="Antonio Light Bold" panose="020B0604020202020204" charset="0"/>
      <p:regular r:id="rId36"/>
    </p:embeddedFont>
    <p:embeddedFont>
      <p:font typeface="Bacalisties" panose="020B0604020202020204" charset="0"/>
      <p:regular r:id="rId37"/>
    </p:embeddedFont>
    <p:embeddedFont>
      <p:font typeface="Brightwall" panose="02000500000000000000" charset="0"/>
      <p:regular r:id="rId38"/>
    </p:embeddedFont>
    <p:embeddedFont>
      <p:font typeface="Calibri" panose="020F0502020204030204" pitchFamily="34" charset="0"/>
      <p:regular r:id="rId39"/>
      <p:bold r:id="rId40"/>
      <p:italic r:id="rId41"/>
      <p:boldItalic r:id="rId42"/>
    </p:embeddedFont>
    <p:embeddedFont>
      <p:font typeface="COCOGOOSE" panose="020B0604020202020204" charset="0"/>
      <p:regular r:id="rId43"/>
    </p:embeddedFont>
    <p:embeddedFont>
      <p:font typeface="Code Bold" panose="020B0604020202020204" charset="0"/>
      <p:regular r:id="rId44"/>
    </p:embeddedFont>
    <p:embeddedFont>
      <p:font typeface="Cup Cakes" panose="020B0604020202020204" charset="0"/>
      <p:regular r:id="rId45"/>
    </p:embeddedFont>
    <p:embeddedFont>
      <p:font typeface="Portobesto Caps" panose="020B0604020202020204" charset="0"/>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3" d="100"/>
          <a:sy n="53" d="100"/>
        </p:scale>
        <p:origin x="802"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7.png"/><Relationship Id="rId2" Type="http://schemas.openxmlformats.org/officeDocument/2006/relationships/image" Target="../media/image22.jpeg"/><Relationship Id="rId16" Type="http://schemas.openxmlformats.org/officeDocument/2006/relationships/image" Target="../media/image36.sv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jpeg"/><Relationship Id="rId15" Type="http://schemas.openxmlformats.org/officeDocument/2006/relationships/image" Target="../media/image3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89145" y="2761555"/>
            <a:ext cx="9623439" cy="4763889"/>
          </a:xfrm>
          <a:custGeom>
            <a:avLst/>
            <a:gdLst/>
            <a:ahLst/>
            <a:cxnLst/>
            <a:rect l="l" t="t" r="r" b="b"/>
            <a:pathLst>
              <a:path w="9623439" h="4763889">
                <a:moveTo>
                  <a:pt x="0" y="0"/>
                </a:moveTo>
                <a:lnTo>
                  <a:pt x="9623439" y="0"/>
                </a:lnTo>
                <a:lnTo>
                  <a:pt x="9623439" y="4763890"/>
                </a:lnTo>
                <a:lnTo>
                  <a:pt x="0" y="4763890"/>
                </a:lnTo>
                <a:lnTo>
                  <a:pt x="0" y="0"/>
                </a:lnTo>
                <a:close/>
              </a:path>
            </a:pathLst>
          </a:custGeom>
          <a:blipFill>
            <a:blip r:embed="rId2"/>
            <a:stretch>
              <a:fillRect/>
            </a:stretch>
          </a:blipFill>
        </p:spPr>
        <p:txBody>
          <a:bodyPr/>
          <a:lstStyle/>
          <a:p>
            <a:endParaRPr lang="en-US"/>
          </a:p>
        </p:txBody>
      </p:sp>
      <p:sp>
        <p:nvSpPr>
          <p:cNvPr id="3" name="Freeform 3"/>
          <p:cNvSpPr/>
          <p:nvPr/>
        </p:nvSpPr>
        <p:spPr>
          <a:xfrm>
            <a:off x="11465974" y="1281283"/>
            <a:ext cx="5793326" cy="3862217"/>
          </a:xfrm>
          <a:custGeom>
            <a:avLst/>
            <a:gdLst/>
            <a:ahLst/>
            <a:cxnLst/>
            <a:rect l="l" t="t" r="r" b="b"/>
            <a:pathLst>
              <a:path w="5793326" h="3862217">
                <a:moveTo>
                  <a:pt x="0" y="0"/>
                </a:moveTo>
                <a:lnTo>
                  <a:pt x="5793326" y="0"/>
                </a:lnTo>
                <a:lnTo>
                  <a:pt x="5793326" y="3862217"/>
                </a:lnTo>
                <a:lnTo>
                  <a:pt x="0" y="3862217"/>
                </a:lnTo>
                <a:lnTo>
                  <a:pt x="0" y="0"/>
                </a:lnTo>
                <a:close/>
              </a:path>
            </a:pathLst>
          </a:custGeom>
          <a:blipFill>
            <a:blip r:embed="rId3"/>
            <a:stretch>
              <a:fillRect/>
            </a:stretch>
          </a:blipFill>
        </p:spPr>
        <p:txBody>
          <a:bodyPr/>
          <a:lstStyle/>
          <a:p>
            <a:endParaRPr lang="en-US"/>
          </a:p>
        </p:txBody>
      </p:sp>
      <p:sp>
        <p:nvSpPr>
          <p:cNvPr id="4" name="Freeform 4"/>
          <p:cNvSpPr/>
          <p:nvPr/>
        </p:nvSpPr>
        <p:spPr>
          <a:xfrm>
            <a:off x="10497491" y="5295653"/>
            <a:ext cx="7730292" cy="3053465"/>
          </a:xfrm>
          <a:custGeom>
            <a:avLst/>
            <a:gdLst/>
            <a:ahLst/>
            <a:cxnLst/>
            <a:rect l="l" t="t" r="r" b="b"/>
            <a:pathLst>
              <a:path w="7730292" h="3053465">
                <a:moveTo>
                  <a:pt x="0" y="0"/>
                </a:moveTo>
                <a:lnTo>
                  <a:pt x="7730292" y="0"/>
                </a:lnTo>
                <a:lnTo>
                  <a:pt x="7730292" y="3053465"/>
                </a:lnTo>
                <a:lnTo>
                  <a:pt x="0" y="3053465"/>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78243"/>
            <a:ext cx="18288000" cy="10465243"/>
          </a:xfrm>
          <a:custGeom>
            <a:avLst/>
            <a:gdLst/>
            <a:ahLst/>
            <a:cxnLst/>
            <a:rect l="l" t="t" r="r" b="b"/>
            <a:pathLst>
              <a:path w="18288000" h="10465243">
                <a:moveTo>
                  <a:pt x="0" y="0"/>
                </a:moveTo>
                <a:lnTo>
                  <a:pt x="18288000" y="0"/>
                </a:lnTo>
                <a:lnTo>
                  <a:pt x="18288000" y="10465243"/>
                </a:lnTo>
                <a:lnTo>
                  <a:pt x="0" y="10465243"/>
                </a:lnTo>
                <a:lnTo>
                  <a:pt x="0" y="0"/>
                </a:lnTo>
                <a:close/>
              </a:path>
            </a:pathLst>
          </a:custGeom>
          <a:blipFill>
            <a:blip r:embed="rId2"/>
            <a:stretch>
              <a:fillRect l="-968" r="-968" b="-201"/>
            </a:stretch>
          </a:blipFill>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sp>
        <p:nvSpPr>
          <p:cNvPr id="3" name="Freeform 3"/>
          <p:cNvSpPr/>
          <p:nvPr/>
        </p:nvSpPr>
        <p:spPr>
          <a:xfrm rot="238701">
            <a:off x="1118444" y="6855228"/>
            <a:ext cx="6423170" cy="2810137"/>
          </a:xfrm>
          <a:custGeom>
            <a:avLst/>
            <a:gdLst/>
            <a:ahLst/>
            <a:cxnLst/>
            <a:rect l="l" t="t" r="r" b="b"/>
            <a:pathLst>
              <a:path w="6423170" h="2810137">
                <a:moveTo>
                  <a:pt x="0" y="0"/>
                </a:moveTo>
                <a:lnTo>
                  <a:pt x="6423170" y="0"/>
                </a:lnTo>
                <a:lnTo>
                  <a:pt x="6423170" y="2810137"/>
                </a:lnTo>
                <a:lnTo>
                  <a:pt x="0" y="28101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4" name="Group 4"/>
          <p:cNvGrpSpPr>
            <a:grpSpLocks noChangeAspect="1"/>
          </p:cNvGrpSpPr>
          <p:nvPr/>
        </p:nvGrpSpPr>
        <p:grpSpPr>
          <a:xfrm rot="-230938">
            <a:off x="1223002" y="1043784"/>
            <a:ext cx="5683546" cy="5980078"/>
            <a:chOff x="0" y="0"/>
            <a:chExt cx="5842000" cy="6146800"/>
          </a:xfrm>
        </p:grpSpPr>
        <p:sp>
          <p:nvSpPr>
            <p:cNvPr id="5" name="Freeform 5"/>
            <p:cNvSpPr/>
            <p:nvPr/>
          </p:nvSpPr>
          <p:spPr>
            <a:xfrm>
              <a:off x="0" y="0"/>
              <a:ext cx="5842000" cy="6146800"/>
            </a:xfrm>
            <a:custGeom>
              <a:avLst/>
              <a:gdLst/>
              <a:ahLst/>
              <a:cxnLst/>
              <a:rect l="l" t="t" r="r" b="b"/>
              <a:pathLst>
                <a:path w="5842000" h="6146800">
                  <a:moveTo>
                    <a:pt x="5842000" y="6146800"/>
                  </a:moveTo>
                  <a:lnTo>
                    <a:pt x="0" y="6146800"/>
                  </a:lnTo>
                  <a:lnTo>
                    <a:pt x="0" y="0"/>
                  </a:lnTo>
                  <a:lnTo>
                    <a:pt x="5842000" y="0"/>
                  </a:lnTo>
                  <a:lnTo>
                    <a:pt x="5842000" y="6146800"/>
                  </a:lnTo>
                  <a:close/>
                </a:path>
              </a:pathLst>
            </a:custGeom>
            <a:blipFill>
              <a:blip r:embed="rId5"/>
              <a:stretch>
                <a:fillRect t="-13271" b="-13271"/>
              </a:stretch>
            </a:blipFill>
          </p:spPr>
          <p:txBody>
            <a:bodyPr/>
            <a:lstStyle/>
            <a:p>
              <a:endParaRPr lang="en-US"/>
            </a:p>
          </p:txBody>
        </p:sp>
        <p:sp>
          <p:nvSpPr>
            <p:cNvPr id="6" name="Freeform 6"/>
            <p:cNvSpPr/>
            <p:nvPr/>
          </p:nvSpPr>
          <p:spPr>
            <a:xfrm>
              <a:off x="0" y="0"/>
              <a:ext cx="5842000" cy="6146800"/>
            </a:xfrm>
            <a:custGeom>
              <a:avLst/>
              <a:gdLst/>
              <a:ahLst/>
              <a:cxnLst/>
              <a:rect l="l" t="t" r="r" b="b"/>
              <a:pathLst>
                <a:path w="5842000" h="6146800">
                  <a:moveTo>
                    <a:pt x="5842000" y="6146800"/>
                  </a:moveTo>
                  <a:lnTo>
                    <a:pt x="0" y="6146800"/>
                  </a:lnTo>
                  <a:lnTo>
                    <a:pt x="0" y="0"/>
                  </a:lnTo>
                  <a:lnTo>
                    <a:pt x="5842000" y="0"/>
                  </a:lnTo>
                  <a:lnTo>
                    <a:pt x="5842000" y="6146800"/>
                  </a:lnTo>
                  <a:close/>
                </a:path>
              </a:pathLst>
            </a:custGeom>
            <a:blipFill>
              <a:blip r:embed="rId6"/>
              <a:stretch>
                <a:fillRect t="-286" b="-286"/>
              </a:stretch>
            </a:blipFill>
          </p:spPr>
          <p:txBody>
            <a:bodyPr/>
            <a:lstStyle/>
            <a:p>
              <a:endParaRPr lang="en-US"/>
            </a:p>
          </p:txBody>
        </p:sp>
      </p:grpSp>
      <p:sp>
        <p:nvSpPr>
          <p:cNvPr id="7" name="Freeform 7"/>
          <p:cNvSpPr/>
          <p:nvPr/>
        </p:nvSpPr>
        <p:spPr>
          <a:xfrm rot="-1699758">
            <a:off x="800895" y="754955"/>
            <a:ext cx="455611" cy="742645"/>
          </a:xfrm>
          <a:custGeom>
            <a:avLst/>
            <a:gdLst/>
            <a:ahLst/>
            <a:cxnLst/>
            <a:rect l="l" t="t" r="r" b="b"/>
            <a:pathLst>
              <a:path w="455611" h="742645">
                <a:moveTo>
                  <a:pt x="0" y="0"/>
                </a:moveTo>
                <a:lnTo>
                  <a:pt x="455610" y="0"/>
                </a:lnTo>
                <a:lnTo>
                  <a:pt x="455610" y="742646"/>
                </a:lnTo>
                <a:lnTo>
                  <a:pt x="0" y="74264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TextBox 8"/>
          <p:cNvSpPr txBox="1"/>
          <p:nvPr/>
        </p:nvSpPr>
        <p:spPr>
          <a:xfrm rot="183407">
            <a:off x="877060" y="7573904"/>
            <a:ext cx="6842307" cy="1119774"/>
          </a:xfrm>
          <a:prstGeom prst="rect">
            <a:avLst/>
          </a:prstGeom>
        </p:spPr>
        <p:txBody>
          <a:bodyPr lIns="0" tIns="0" rIns="0" bIns="0" rtlCol="0" anchor="t">
            <a:spAutoFit/>
          </a:bodyPr>
          <a:lstStyle/>
          <a:p>
            <a:pPr algn="ctr">
              <a:lnSpc>
                <a:spcPts val="9155"/>
              </a:lnSpc>
            </a:pPr>
            <a:r>
              <a:rPr lang="en-US" sz="6539">
                <a:solidFill>
                  <a:srgbClr val="000000"/>
                </a:solidFill>
                <a:latin typeface="Portobesto Caps"/>
              </a:rPr>
              <a:t>Rick Skilliter</a:t>
            </a:r>
          </a:p>
        </p:txBody>
      </p:sp>
      <p:sp>
        <p:nvSpPr>
          <p:cNvPr id="9" name="Freeform 9"/>
          <p:cNvSpPr/>
          <p:nvPr/>
        </p:nvSpPr>
        <p:spPr>
          <a:xfrm rot="184078">
            <a:off x="6233007" y="320002"/>
            <a:ext cx="455611" cy="742645"/>
          </a:xfrm>
          <a:custGeom>
            <a:avLst/>
            <a:gdLst/>
            <a:ahLst/>
            <a:cxnLst/>
            <a:rect l="l" t="t" r="r" b="b"/>
            <a:pathLst>
              <a:path w="455611" h="742645">
                <a:moveTo>
                  <a:pt x="0" y="0"/>
                </a:moveTo>
                <a:lnTo>
                  <a:pt x="455610" y="0"/>
                </a:lnTo>
                <a:lnTo>
                  <a:pt x="455610" y="742645"/>
                </a:lnTo>
                <a:lnTo>
                  <a:pt x="0" y="74264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Freeform 10"/>
          <p:cNvSpPr/>
          <p:nvPr/>
        </p:nvSpPr>
        <p:spPr>
          <a:xfrm rot="-1699758">
            <a:off x="1177624" y="6836555"/>
            <a:ext cx="455611" cy="742645"/>
          </a:xfrm>
          <a:custGeom>
            <a:avLst/>
            <a:gdLst/>
            <a:ahLst/>
            <a:cxnLst/>
            <a:rect l="l" t="t" r="r" b="b"/>
            <a:pathLst>
              <a:path w="455611" h="742645">
                <a:moveTo>
                  <a:pt x="0" y="0"/>
                </a:moveTo>
                <a:lnTo>
                  <a:pt x="455610" y="0"/>
                </a:lnTo>
                <a:lnTo>
                  <a:pt x="455610" y="742645"/>
                </a:lnTo>
                <a:lnTo>
                  <a:pt x="0" y="74264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1" name="Freeform 11"/>
          <p:cNvSpPr/>
          <p:nvPr/>
        </p:nvSpPr>
        <p:spPr>
          <a:xfrm>
            <a:off x="8294052" y="382073"/>
            <a:ext cx="9625837" cy="8121800"/>
          </a:xfrm>
          <a:custGeom>
            <a:avLst/>
            <a:gdLst/>
            <a:ahLst/>
            <a:cxnLst/>
            <a:rect l="l" t="t" r="r" b="b"/>
            <a:pathLst>
              <a:path w="9625837" h="8121800">
                <a:moveTo>
                  <a:pt x="0" y="0"/>
                </a:moveTo>
                <a:lnTo>
                  <a:pt x="9625837" y="0"/>
                </a:lnTo>
                <a:lnTo>
                  <a:pt x="9625837" y="8121801"/>
                </a:lnTo>
                <a:lnTo>
                  <a:pt x="0" y="812180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2" name="Freeform 12"/>
          <p:cNvSpPr/>
          <p:nvPr/>
        </p:nvSpPr>
        <p:spPr>
          <a:xfrm rot="936679">
            <a:off x="17044985" y="429680"/>
            <a:ext cx="455611" cy="742645"/>
          </a:xfrm>
          <a:custGeom>
            <a:avLst/>
            <a:gdLst/>
            <a:ahLst/>
            <a:cxnLst/>
            <a:rect l="l" t="t" r="r" b="b"/>
            <a:pathLst>
              <a:path w="455611" h="742645">
                <a:moveTo>
                  <a:pt x="0" y="0"/>
                </a:moveTo>
                <a:lnTo>
                  <a:pt x="455611" y="0"/>
                </a:lnTo>
                <a:lnTo>
                  <a:pt x="455611" y="742645"/>
                </a:lnTo>
                <a:lnTo>
                  <a:pt x="0" y="74264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3" name="Freeform 13"/>
          <p:cNvSpPr/>
          <p:nvPr/>
        </p:nvSpPr>
        <p:spPr>
          <a:xfrm rot="-599267">
            <a:off x="8759047" y="244483"/>
            <a:ext cx="455611" cy="742645"/>
          </a:xfrm>
          <a:custGeom>
            <a:avLst/>
            <a:gdLst/>
            <a:ahLst/>
            <a:cxnLst/>
            <a:rect l="l" t="t" r="r" b="b"/>
            <a:pathLst>
              <a:path w="455611" h="742645">
                <a:moveTo>
                  <a:pt x="0" y="0"/>
                </a:moveTo>
                <a:lnTo>
                  <a:pt x="455611" y="0"/>
                </a:lnTo>
                <a:lnTo>
                  <a:pt x="455611" y="742645"/>
                </a:lnTo>
                <a:lnTo>
                  <a:pt x="0" y="74264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4" name="TextBox 14"/>
          <p:cNvSpPr txBox="1"/>
          <p:nvPr/>
        </p:nvSpPr>
        <p:spPr>
          <a:xfrm>
            <a:off x="9121062" y="1017157"/>
            <a:ext cx="7971816" cy="6850380"/>
          </a:xfrm>
          <a:prstGeom prst="rect">
            <a:avLst/>
          </a:prstGeom>
        </p:spPr>
        <p:txBody>
          <a:bodyPr lIns="0" tIns="0" rIns="0" bIns="0" rtlCol="0" anchor="t">
            <a:spAutoFit/>
          </a:bodyPr>
          <a:lstStyle/>
          <a:p>
            <a:pPr algn="ctr">
              <a:lnSpc>
                <a:spcPts val="3780"/>
              </a:lnSpc>
            </a:pPr>
            <a:r>
              <a:rPr lang="en-US" sz="2700">
                <a:solidFill>
                  <a:srgbClr val="000000"/>
                </a:solidFill>
                <a:latin typeface="Cup Cakes"/>
              </a:rPr>
              <a:t>Rick Skilliter is a retired police chief, and continues to serve the Bluffton community as a volunteer firefighter and the assistant EMS chief. His life-long dedication to helping others led him to his second (or third or fourth) career as the executive director of Prevention Awareness Support Services (PASS). His passion of providing peer support response and services has blossomed to where the Critical Incident Stress Management team, of 165 volunteers, provides initial response and stabilization to emotionally charged incidents throughout west central Ohio.</a:t>
            </a:r>
          </a:p>
          <a:p>
            <a:pPr algn="ctr">
              <a:lnSpc>
                <a:spcPts val="5459"/>
              </a:lnSpc>
            </a:pPr>
            <a:endParaRPr lang="en-US" sz="2700">
              <a:solidFill>
                <a:srgbClr val="000000"/>
              </a:solidFill>
              <a:latin typeface="Cup Cakes"/>
            </a:endParaRPr>
          </a:p>
        </p:txBody>
      </p:sp>
      <p:sp>
        <p:nvSpPr>
          <p:cNvPr id="15" name="Freeform 15"/>
          <p:cNvSpPr/>
          <p:nvPr/>
        </p:nvSpPr>
        <p:spPr>
          <a:xfrm>
            <a:off x="12043767" y="6875207"/>
            <a:ext cx="5709223" cy="3009591"/>
          </a:xfrm>
          <a:custGeom>
            <a:avLst/>
            <a:gdLst/>
            <a:ahLst/>
            <a:cxnLst/>
            <a:rect l="l" t="t" r="r" b="b"/>
            <a:pathLst>
              <a:path w="5709223" h="3009591">
                <a:moveTo>
                  <a:pt x="0" y="0"/>
                </a:moveTo>
                <a:lnTo>
                  <a:pt x="5709223" y="0"/>
                </a:lnTo>
                <a:lnTo>
                  <a:pt x="5709223" y="3009591"/>
                </a:lnTo>
                <a:lnTo>
                  <a:pt x="0" y="300959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6" name="Freeform 16"/>
          <p:cNvSpPr/>
          <p:nvPr/>
        </p:nvSpPr>
        <p:spPr>
          <a:xfrm rot="-283592">
            <a:off x="13252013" y="7459850"/>
            <a:ext cx="3292732" cy="1658042"/>
          </a:xfrm>
          <a:custGeom>
            <a:avLst/>
            <a:gdLst/>
            <a:ahLst/>
            <a:cxnLst/>
            <a:rect l="l" t="t" r="r" b="b"/>
            <a:pathLst>
              <a:path w="3292732" h="1658042">
                <a:moveTo>
                  <a:pt x="0" y="0"/>
                </a:moveTo>
                <a:lnTo>
                  <a:pt x="3292732" y="0"/>
                </a:lnTo>
                <a:lnTo>
                  <a:pt x="3292732" y="1658042"/>
                </a:lnTo>
                <a:lnTo>
                  <a:pt x="0" y="1658042"/>
                </a:lnTo>
                <a:lnTo>
                  <a:pt x="0" y="0"/>
                </a:lnTo>
                <a:close/>
              </a:path>
            </a:pathLst>
          </a:custGeom>
          <a:blipFill>
            <a:blip r:embed="rId17"/>
            <a:stretch>
              <a:fillRect/>
            </a:stretch>
          </a:blipFill>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14350" y="3667375"/>
            <a:ext cx="17259300" cy="3736846"/>
          </a:xfrm>
          <a:prstGeom prst="rect">
            <a:avLst/>
          </a:prstGeom>
        </p:spPr>
        <p:txBody>
          <a:bodyPr lIns="0" tIns="0" rIns="0" bIns="0" rtlCol="0" anchor="t">
            <a:spAutoFit/>
          </a:bodyPr>
          <a:lstStyle/>
          <a:p>
            <a:pPr marL="777243" lvl="1" indent="-388622">
              <a:lnSpc>
                <a:spcPts val="7596"/>
              </a:lnSpc>
              <a:buFont typeface="Arial"/>
              <a:buChar char="•"/>
            </a:pPr>
            <a:r>
              <a:rPr lang="en-US" sz="3600">
                <a:solidFill>
                  <a:srgbClr val="38837F"/>
                </a:solidFill>
                <a:latin typeface="Antonio Light Bold"/>
              </a:rPr>
              <a:t>Welcome: Van Wert Chamber update and FY 2024 Safety Council update </a:t>
            </a:r>
          </a:p>
          <a:p>
            <a:pPr marL="777243" lvl="1" indent="-388622">
              <a:lnSpc>
                <a:spcPts val="7596"/>
              </a:lnSpc>
              <a:buFont typeface="Arial"/>
              <a:buChar char="•"/>
            </a:pPr>
            <a:r>
              <a:rPr lang="en-US" sz="3600">
                <a:solidFill>
                  <a:srgbClr val="38837F"/>
                </a:solidFill>
                <a:latin typeface="Antonio Light Bold"/>
              </a:rPr>
              <a:t>Dayna Noble, BWC Update</a:t>
            </a:r>
          </a:p>
          <a:p>
            <a:pPr marL="777243" lvl="1" indent="-388622">
              <a:lnSpc>
                <a:spcPts val="7596"/>
              </a:lnSpc>
              <a:buFont typeface="Arial"/>
              <a:buChar char="•"/>
            </a:pPr>
            <a:r>
              <a:rPr lang="en-US" sz="3600">
                <a:solidFill>
                  <a:srgbClr val="38837F"/>
                </a:solidFill>
                <a:latin typeface="Antonio Light Bold"/>
              </a:rPr>
              <a:t>Featuring speaker Rick Skilliter, Executive Director of Prevention Awareness Support Services, (PASS), a support program available to area businesses. </a:t>
            </a:r>
          </a:p>
        </p:txBody>
      </p:sp>
      <p:sp>
        <p:nvSpPr>
          <p:cNvPr id="3" name="TextBox 3"/>
          <p:cNvSpPr txBox="1"/>
          <p:nvPr/>
        </p:nvSpPr>
        <p:spPr>
          <a:xfrm>
            <a:off x="683736" y="653217"/>
            <a:ext cx="15328588" cy="1915211"/>
          </a:xfrm>
          <a:prstGeom prst="rect">
            <a:avLst/>
          </a:prstGeom>
        </p:spPr>
        <p:txBody>
          <a:bodyPr lIns="0" tIns="0" rIns="0" bIns="0" rtlCol="0" anchor="t">
            <a:spAutoFit/>
          </a:bodyPr>
          <a:lstStyle/>
          <a:p>
            <a:pPr>
              <a:lnSpc>
                <a:spcPts val="15712"/>
              </a:lnSpc>
            </a:pPr>
            <a:r>
              <a:rPr lang="en-US" sz="11222">
                <a:solidFill>
                  <a:srgbClr val="F15C3B"/>
                </a:solidFill>
                <a:latin typeface="Brightwall"/>
              </a:rPr>
              <a:t>Today's Agenda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8064665" y="-6747508"/>
            <a:ext cx="2158669" cy="16507335"/>
            <a:chOff x="0" y="0"/>
            <a:chExt cx="2878226" cy="22009781"/>
          </a:xfrm>
        </p:grpSpPr>
        <p:sp>
          <p:nvSpPr>
            <p:cNvPr id="3" name="TextBox 3"/>
            <p:cNvSpPr txBox="1"/>
            <p:nvPr/>
          </p:nvSpPr>
          <p:spPr>
            <a:xfrm rot="-5400000">
              <a:off x="-4382572" y="9223276"/>
              <a:ext cx="11386193" cy="3079316"/>
            </a:xfrm>
            <a:prstGeom prst="rect">
              <a:avLst/>
            </a:prstGeom>
          </p:spPr>
          <p:txBody>
            <a:bodyPr lIns="0" tIns="0" rIns="0" bIns="0" rtlCol="0" anchor="t">
              <a:spAutoFit/>
            </a:bodyPr>
            <a:lstStyle/>
            <a:p>
              <a:pPr algn="ctr">
                <a:lnSpc>
                  <a:spcPts val="19460"/>
                </a:lnSpc>
              </a:pPr>
              <a:r>
                <a:rPr lang="en-US" sz="13900">
                  <a:solidFill>
                    <a:srgbClr val="F15C3B"/>
                  </a:solidFill>
                  <a:latin typeface="Bacalisties"/>
                </a:rPr>
                <a:t>Upcoming</a:t>
              </a:r>
            </a:p>
          </p:txBody>
        </p:sp>
        <p:sp>
          <p:nvSpPr>
            <p:cNvPr id="4" name="TextBox 4"/>
            <p:cNvSpPr txBox="1"/>
            <p:nvPr/>
          </p:nvSpPr>
          <p:spPr>
            <a:xfrm rot="-5400000">
              <a:off x="403246" y="8593266"/>
              <a:ext cx="3732422" cy="1161452"/>
            </a:xfrm>
            <a:prstGeom prst="rect">
              <a:avLst/>
            </a:prstGeom>
          </p:spPr>
          <p:txBody>
            <a:bodyPr lIns="0" tIns="0" rIns="0" bIns="0" rtlCol="0" anchor="t">
              <a:spAutoFit/>
            </a:bodyPr>
            <a:lstStyle/>
            <a:p>
              <a:pPr algn="ctr">
                <a:lnSpc>
                  <a:spcPts val="7301"/>
                </a:lnSpc>
              </a:pPr>
              <a:r>
                <a:rPr lang="en-US" sz="5215">
                  <a:solidFill>
                    <a:srgbClr val="38837F"/>
                  </a:solidFill>
                  <a:latin typeface="COCOGOOSE"/>
                </a:rPr>
                <a:t>EVENTS</a:t>
              </a:r>
            </a:p>
          </p:txBody>
        </p:sp>
        <p:sp>
          <p:nvSpPr>
            <p:cNvPr id="5" name="Freeform 5"/>
            <p:cNvSpPr/>
            <p:nvPr/>
          </p:nvSpPr>
          <p:spPr>
            <a:xfrm rot="-5400000">
              <a:off x="-575164" y="18556391"/>
              <a:ext cx="4028553" cy="2878226"/>
            </a:xfrm>
            <a:custGeom>
              <a:avLst/>
              <a:gdLst/>
              <a:ahLst/>
              <a:cxnLst/>
              <a:rect l="l" t="t" r="r" b="b"/>
              <a:pathLst>
                <a:path w="4028553" h="2878226">
                  <a:moveTo>
                    <a:pt x="0" y="0"/>
                  </a:moveTo>
                  <a:lnTo>
                    <a:pt x="4028554" y="0"/>
                  </a:lnTo>
                  <a:lnTo>
                    <a:pt x="4028554" y="2878226"/>
                  </a:lnTo>
                  <a:lnTo>
                    <a:pt x="0" y="2878226"/>
                  </a:lnTo>
                  <a:lnTo>
                    <a:pt x="0" y="0"/>
                  </a:lnTo>
                  <a:close/>
                </a:path>
              </a:pathLst>
            </a:custGeom>
            <a:blipFill>
              <a:blip r:embed="rId2"/>
              <a:stretch>
                <a:fillRect/>
              </a:stretch>
            </a:blipFill>
          </p:spPr>
          <p:txBody>
            <a:bodyPr/>
            <a:lstStyle/>
            <a:p>
              <a:endParaRPr lang="en-US"/>
            </a:p>
          </p:txBody>
        </p:sp>
        <p:sp>
          <p:nvSpPr>
            <p:cNvPr id="6" name="TextBox 6"/>
            <p:cNvSpPr txBox="1"/>
            <p:nvPr/>
          </p:nvSpPr>
          <p:spPr>
            <a:xfrm rot="-5400000">
              <a:off x="-465116" y="981507"/>
              <a:ext cx="3048530" cy="1595005"/>
            </a:xfrm>
            <a:prstGeom prst="rect">
              <a:avLst/>
            </a:prstGeom>
          </p:spPr>
          <p:txBody>
            <a:bodyPr lIns="0" tIns="0" rIns="0" bIns="0" rtlCol="0" anchor="t">
              <a:spAutoFit/>
            </a:bodyPr>
            <a:lstStyle/>
            <a:p>
              <a:pPr algn="ctr">
                <a:lnSpc>
                  <a:spcPts val="10035"/>
                </a:lnSpc>
              </a:pPr>
              <a:r>
                <a:rPr lang="en-US" sz="7167" u="sng">
                  <a:solidFill>
                    <a:srgbClr val="808000"/>
                  </a:solidFill>
                  <a:latin typeface="Amsterdam Three"/>
                </a:rPr>
                <a:t>YP</a:t>
              </a:r>
            </a:p>
          </p:txBody>
        </p:sp>
        <p:sp>
          <p:nvSpPr>
            <p:cNvPr id="7" name="TextBox 7"/>
            <p:cNvSpPr txBox="1"/>
            <p:nvPr/>
          </p:nvSpPr>
          <p:spPr>
            <a:xfrm rot="-5400000">
              <a:off x="246952" y="1588040"/>
              <a:ext cx="3510246" cy="402953"/>
            </a:xfrm>
            <a:prstGeom prst="rect">
              <a:avLst/>
            </a:prstGeom>
          </p:spPr>
          <p:txBody>
            <a:bodyPr lIns="0" tIns="0" rIns="0" bIns="0" rtlCol="0" anchor="t">
              <a:spAutoFit/>
            </a:bodyPr>
            <a:lstStyle/>
            <a:p>
              <a:pPr algn="ctr">
                <a:lnSpc>
                  <a:spcPts val="2567"/>
                </a:lnSpc>
              </a:pPr>
              <a:r>
                <a:rPr lang="en-US" sz="1833">
                  <a:solidFill>
                    <a:srgbClr val="1B7895"/>
                  </a:solidFill>
                  <a:latin typeface="Code Bold"/>
                </a:rPr>
                <a:t>YOUNG PROFESSIONALS</a:t>
              </a:r>
            </a:p>
          </p:txBody>
        </p:sp>
        <p:sp>
          <p:nvSpPr>
            <p:cNvPr id="8" name="TextBox 8"/>
            <p:cNvSpPr txBox="1"/>
            <p:nvPr/>
          </p:nvSpPr>
          <p:spPr>
            <a:xfrm rot="-5400000">
              <a:off x="517104" y="1553646"/>
              <a:ext cx="3510246" cy="402953"/>
            </a:xfrm>
            <a:prstGeom prst="rect">
              <a:avLst/>
            </a:prstGeom>
          </p:spPr>
          <p:txBody>
            <a:bodyPr lIns="0" tIns="0" rIns="0" bIns="0" rtlCol="0" anchor="t">
              <a:spAutoFit/>
            </a:bodyPr>
            <a:lstStyle/>
            <a:p>
              <a:pPr algn="ctr">
                <a:lnSpc>
                  <a:spcPts val="2567"/>
                </a:lnSpc>
              </a:pPr>
              <a:r>
                <a:rPr lang="en-US" sz="1833">
                  <a:solidFill>
                    <a:srgbClr val="1B7895"/>
                  </a:solidFill>
                  <a:latin typeface="Code Bold"/>
                </a:rPr>
                <a:t>OF vAN wERT cOUNTY</a:t>
              </a:r>
            </a:p>
          </p:txBody>
        </p:sp>
      </p:grpSp>
      <p:grpSp>
        <p:nvGrpSpPr>
          <p:cNvPr id="9" name="Group 9"/>
          <p:cNvGrpSpPr/>
          <p:nvPr/>
        </p:nvGrpSpPr>
        <p:grpSpPr>
          <a:xfrm>
            <a:off x="328980" y="1833534"/>
            <a:ext cx="9296587" cy="5832142"/>
            <a:chOff x="0" y="0"/>
            <a:chExt cx="12395450" cy="7776190"/>
          </a:xfrm>
        </p:grpSpPr>
        <p:sp>
          <p:nvSpPr>
            <p:cNvPr id="10" name="Freeform 10"/>
            <p:cNvSpPr/>
            <p:nvPr/>
          </p:nvSpPr>
          <p:spPr>
            <a:xfrm rot="4222292">
              <a:off x="4478614" y="-346476"/>
              <a:ext cx="5235470" cy="8469142"/>
            </a:xfrm>
            <a:custGeom>
              <a:avLst/>
              <a:gdLst/>
              <a:ahLst/>
              <a:cxnLst/>
              <a:rect l="l" t="t" r="r" b="b"/>
              <a:pathLst>
                <a:path w="5235470" h="8469142">
                  <a:moveTo>
                    <a:pt x="0" y="0"/>
                  </a:moveTo>
                  <a:lnTo>
                    <a:pt x="5235469" y="0"/>
                  </a:lnTo>
                  <a:lnTo>
                    <a:pt x="5235469" y="8469142"/>
                  </a:lnTo>
                  <a:lnTo>
                    <a:pt x="0" y="846914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TextBox 11"/>
            <p:cNvSpPr txBox="1"/>
            <p:nvPr/>
          </p:nvSpPr>
          <p:spPr>
            <a:xfrm>
              <a:off x="0" y="2922073"/>
              <a:ext cx="3295370" cy="1213161"/>
            </a:xfrm>
            <a:prstGeom prst="rect">
              <a:avLst/>
            </a:prstGeom>
          </p:spPr>
          <p:txBody>
            <a:bodyPr lIns="0" tIns="0" rIns="0" bIns="0" rtlCol="0" anchor="t">
              <a:spAutoFit/>
            </a:bodyPr>
            <a:lstStyle/>
            <a:p>
              <a:pPr algn="ctr">
                <a:lnSpc>
                  <a:spcPts val="6468"/>
                </a:lnSpc>
              </a:pPr>
              <a:r>
                <a:rPr lang="en-US" sz="6809" spc="-633">
                  <a:solidFill>
                    <a:srgbClr val="38837F"/>
                  </a:solidFill>
                  <a:latin typeface="Alyssum Bold"/>
                </a:rPr>
                <a:t>SEP</a:t>
              </a:r>
            </a:p>
          </p:txBody>
        </p:sp>
        <p:sp>
          <p:nvSpPr>
            <p:cNvPr id="12" name="TextBox 12"/>
            <p:cNvSpPr txBox="1"/>
            <p:nvPr/>
          </p:nvSpPr>
          <p:spPr>
            <a:xfrm>
              <a:off x="2787927" y="3032554"/>
              <a:ext cx="8516713" cy="543457"/>
            </a:xfrm>
            <a:prstGeom prst="rect">
              <a:avLst/>
            </a:prstGeom>
          </p:spPr>
          <p:txBody>
            <a:bodyPr lIns="0" tIns="0" rIns="0" bIns="0" rtlCol="0" anchor="t">
              <a:spAutoFit/>
            </a:bodyPr>
            <a:lstStyle/>
            <a:p>
              <a:pPr>
                <a:lnSpc>
                  <a:spcPts val="2821"/>
                </a:lnSpc>
                <a:spcBef>
                  <a:spcPct val="0"/>
                </a:spcBef>
              </a:pPr>
              <a:r>
                <a:rPr lang="en-US" sz="3135">
                  <a:solidFill>
                    <a:srgbClr val="FFFFFF"/>
                  </a:solidFill>
                  <a:latin typeface="Alyssum"/>
                </a:rPr>
                <a:t>CHAMBER LUNCH AND LEARN</a:t>
              </a:r>
            </a:p>
          </p:txBody>
        </p:sp>
        <p:sp>
          <p:nvSpPr>
            <p:cNvPr id="13" name="TextBox 13"/>
            <p:cNvSpPr txBox="1"/>
            <p:nvPr/>
          </p:nvSpPr>
          <p:spPr>
            <a:xfrm>
              <a:off x="4330512" y="3645031"/>
              <a:ext cx="4743683" cy="490203"/>
            </a:xfrm>
            <a:prstGeom prst="rect">
              <a:avLst/>
            </a:prstGeom>
          </p:spPr>
          <p:txBody>
            <a:bodyPr lIns="0" tIns="0" rIns="0" bIns="0" rtlCol="0" anchor="t">
              <a:spAutoFit/>
            </a:bodyPr>
            <a:lstStyle/>
            <a:p>
              <a:pPr>
                <a:lnSpc>
                  <a:spcPts val="2520"/>
                </a:lnSpc>
                <a:spcBef>
                  <a:spcPct val="0"/>
                </a:spcBef>
              </a:pPr>
              <a:r>
                <a:rPr lang="en-US" sz="2801">
                  <a:solidFill>
                    <a:srgbClr val="FFFFFF"/>
                  </a:solidFill>
                  <a:latin typeface="Alyssum"/>
                </a:rPr>
                <a:t>12:00PM-1:00PM</a:t>
              </a:r>
            </a:p>
          </p:txBody>
        </p:sp>
        <p:sp>
          <p:nvSpPr>
            <p:cNvPr id="14" name="TextBox 14"/>
            <p:cNvSpPr txBox="1"/>
            <p:nvPr/>
          </p:nvSpPr>
          <p:spPr>
            <a:xfrm>
              <a:off x="2278051" y="3833400"/>
              <a:ext cx="1901168" cy="1296144"/>
            </a:xfrm>
            <a:prstGeom prst="rect">
              <a:avLst/>
            </a:prstGeom>
          </p:spPr>
          <p:txBody>
            <a:bodyPr lIns="0" tIns="0" rIns="0" bIns="0" rtlCol="0" anchor="t">
              <a:spAutoFit/>
            </a:bodyPr>
            <a:lstStyle/>
            <a:p>
              <a:pPr algn="ctr">
                <a:lnSpc>
                  <a:spcPts val="6669"/>
                </a:lnSpc>
                <a:spcBef>
                  <a:spcPct val="0"/>
                </a:spcBef>
              </a:pPr>
              <a:r>
                <a:rPr lang="en-US" sz="7410">
                  <a:solidFill>
                    <a:srgbClr val="273839"/>
                  </a:solidFill>
                  <a:latin typeface="Alyssum"/>
                </a:rPr>
                <a:t>27</a:t>
              </a:r>
            </a:p>
          </p:txBody>
        </p:sp>
        <p:sp>
          <p:nvSpPr>
            <p:cNvPr id="15" name="TextBox 15"/>
            <p:cNvSpPr txBox="1"/>
            <p:nvPr/>
          </p:nvSpPr>
          <p:spPr>
            <a:xfrm>
              <a:off x="4724507" y="4211434"/>
              <a:ext cx="7670943" cy="485194"/>
            </a:xfrm>
            <a:prstGeom prst="rect">
              <a:avLst/>
            </a:prstGeom>
          </p:spPr>
          <p:txBody>
            <a:bodyPr lIns="0" tIns="0" rIns="0" bIns="0" rtlCol="0" anchor="t">
              <a:spAutoFit/>
            </a:bodyPr>
            <a:lstStyle/>
            <a:p>
              <a:pPr>
                <a:lnSpc>
                  <a:spcPts val="2520"/>
                </a:lnSpc>
                <a:spcBef>
                  <a:spcPct val="0"/>
                </a:spcBef>
              </a:pPr>
              <a:r>
                <a:rPr lang="en-US" sz="2801">
                  <a:solidFill>
                    <a:srgbClr val="FFFFFF"/>
                  </a:solidFill>
                  <a:latin typeface="Alyssum"/>
                </a:rPr>
                <a:t>OHIOHEALTH NORTH</a:t>
              </a:r>
            </a:p>
          </p:txBody>
        </p:sp>
      </p:grpSp>
      <p:sp>
        <p:nvSpPr>
          <p:cNvPr id="16" name="Freeform 16"/>
          <p:cNvSpPr/>
          <p:nvPr/>
        </p:nvSpPr>
        <p:spPr>
          <a:xfrm rot="4222292">
            <a:off x="3974469" y="4847766"/>
            <a:ext cx="3926602" cy="6351857"/>
          </a:xfrm>
          <a:custGeom>
            <a:avLst/>
            <a:gdLst/>
            <a:ahLst/>
            <a:cxnLst/>
            <a:rect l="l" t="t" r="r" b="b"/>
            <a:pathLst>
              <a:path w="3926602" h="6351857">
                <a:moveTo>
                  <a:pt x="0" y="0"/>
                </a:moveTo>
                <a:lnTo>
                  <a:pt x="3926602" y="0"/>
                </a:lnTo>
                <a:lnTo>
                  <a:pt x="3926602" y="6351857"/>
                </a:lnTo>
                <a:lnTo>
                  <a:pt x="0" y="63518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7" name="Freeform 17"/>
          <p:cNvSpPr/>
          <p:nvPr/>
        </p:nvSpPr>
        <p:spPr>
          <a:xfrm rot="4222292">
            <a:off x="3636133" y="3979592"/>
            <a:ext cx="3926602" cy="6351857"/>
          </a:xfrm>
          <a:custGeom>
            <a:avLst/>
            <a:gdLst/>
            <a:ahLst/>
            <a:cxnLst/>
            <a:rect l="l" t="t" r="r" b="b"/>
            <a:pathLst>
              <a:path w="3926602" h="6351857">
                <a:moveTo>
                  <a:pt x="0" y="0"/>
                </a:moveTo>
                <a:lnTo>
                  <a:pt x="3926602" y="0"/>
                </a:lnTo>
                <a:lnTo>
                  <a:pt x="3926602" y="6351857"/>
                </a:lnTo>
                <a:lnTo>
                  <a:pt x="0" y="63518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8" name="TextBox 18"/>
          <p:cNvSpPr txBox="1"/>
          <p:nvPr/>
        </p:nvSpPr>
        <p:spPr>
          <a:xfrm>
            <a:off x="328980" y="6363536"/>
            <a:ext cx="2471528" cy="869389"/>
          </a:xfrm>
          <a:prstGeom prst="rect">
            <a:avLst/>
          </a:prstGeom>
        </p:spPr>
        <p:txBody>
          <a:bodyPr lIns="0" tIns="0" rIns="0" bIns="0" rtlCol="0" anchor="t">
            <a:spAutoFit/>
          </a:bodyPr>
          <a:lstStyle/>
          <a:p>
            <a:pPr algn="ctr">
              <a:lnSpc>
                <a:spcPts val="6468"/>
              </a:lnSpc>
            </a:pPr>
            <a:r>
              <a:rPr lang="en-US" sz="6809" spc="-633">
                <a:solidFill>
                  <a:srgbClr val="F15C3B"/>
                </a:solidFill>
                <a:latin typeface="Alyssum Bold"/>
              </a:rPr>
              <a:t>DEC  </a:t>
            </a:r>
          </a:p>
        </p:txBody>
      </p:sp>
      <p:sp>
        <p:nvSpPr>
          <p:cNvPr id="19" name="TextBox 19"/>
          <p:cNvSpPr txBox="1"/>
          <p:nvPr/>
        </p:nvSpPr>
        <p:spPr>
          <a:xfrm>
            <a:off x="2469976" y="6745380"/>
            <a:ext cx="6387535" cy="487546"/>
          </a:xfrm>
          <a:prstGeom prst="rect">
            <a:avLst/>
          </a:prstGeom>
        </p:spPr>
        <p:txBody>
          <a:bodyPr lIns="0" tIns="0" rIns="0" bIns="0" rtlCol="0" anchor="t">
            <a:spAutoFit/>
          </a:bodyPr>
          <a:lstStyle/>
          <a:p>
            <a:pPr>
              <a:lnSpc>
                <a:spcPts val="3519"/>
              </a:lnSpc>
              <a:spcBef>
                <a:spcPct val="0"/>
              </a:spcBef>
            </a:pPr>
            <a:r>
              <a:rPr lang="en-US" sz="3911">
                <a:solidFill>
                  <a:srgbClr val="FFFFFF"/>
                </a:solidFill>
                <a:latin typeface="Alyssum"/>
              </a:rPr>
              <a:t>SALUTE TO SMALL</a:t>
            </a:r>
          </a:p>
        </p:txBody>
      </p:sp>
      <p:sp>
        <p:nvSpPr>
          <p:cNvPr id="20" name="TextBox 20"/>
          <p:cNvSpPr txBox="1"/>
          <p:nvPr/>
        </p:nvSpPr>
        <p:spPr>
          <a:xfrm>
            <a:off x="2087569" y="7357921"/>
            <a:ext cx="1425876" cy="919721"/>
          </a:xfrm>
          <a:prstGeom prst="rect">
            <a:avLst/>
          </a:prstGeom>
        </p:spPr>
        <p:txBody>
          <a:bodyPr lIns="0" tIns="0" rIns="0" bIns="0" rtlCol="0" anchor="t">
            <a:spAutoFit/>
          </a:bodyPr>
          <a:lstStyle/>
          <a:p>
            <a:pPr algn="ctr">
              <a:lnSpc>
                <a:spcPts val="6669"/>
              </a:lnSpc>
              <a:spcBef>
                <a:spcPct val="0"/>
              </a:spcBef>
            </a:pPr>
            <a:r>
              <a:rPr lang="en-US" sz="7410">
                <a:solidFill>
                  <a:srgbClr val="273839"/>
                </a:solidFill>
                <a:latin typeface="Alyssum"/>
              </a:rPr>
              <a:t>1</a:t>
            </a:r>
          </a:p>
        </p:txBody>
      </p:sp>
      <p:sp>
        <p:nvSpPr>
          <p:cNvPr id="21" name="TextBox 21"/>
          <p:cNvSpPr txBox="1"/>
          <p:nvPr/>
        </p:nvSpPr>
        <p:spPr>
          <a:xfrm>
            <a:off x="3380195" y="7250771"/>
            <a:ext cx="5742857" cy="415710"/>
          </a:xfrm>
          <a:prstGeom prst="rect">
            <a:avLst/>
          </a:prstGeom>
        </p:spPr>
        <p:txBody>
          <a:bodyPr lIns="0" tIns="0" rIns="0" bIns="0" rtlCol="0" anchor="t">
            <a:spAutoFit/>
          </a:bodyPr>
          <a:lstStyle/>
          <a:p>
            <a:pPr>
              <a:lnSpc>
                <a:spcPts val="3069"/>
              </a:lnSpc>
              <a:spcBef>
                <a:spcPct val="0"/>
              </a:spcBef>
            </a:pPr>
            <a:r>
              <a:rPr lang="en-US" sz="3411">
                <a:solidFill>
                  <a:srgbClr val="FFFFFF"/>
                </a:solidFill>
                <a:latin typeface="Alyssum"/>
              </a:rPr>
              <a:t>BUSINESS LUNCHEON</a:t>
            </a:r>
          </a:p>
        </p:txBody>
      </p:sp>
      <p:sp>
        <p:nvSpPr>
          <p:cNvPr id="22" name="TextBox 22"/>
          <p:cNvSpPr txBox="1"/>
          <p:nvPr/>
        </p:nvSpPr>
        <p:spPr>
          <a:xfrm>
            <a:off x="3820553" y="7770451"/>
            <a:ext cx="3557762" cy="348602"/>
          </a:xfrm>
          <a:prstGeom prst="rect">
            <a:avLst/>
          </a:prstGeom>
        </p:spPr>
        <p:txBody>
          <a:bodyPr lIns="0" tIns="0" rIns="0" bIns="0" rtlCol="0" anchor="t">
            <a:spAutoFit/>
          </a:bodyPr>
          <a:lstStyle/>
          <a:p>
            <a:pPr>
              <a:lnSpc>
                <a:spcPts val="2520"/>
              </a:lnSpc>
              <a:spcBef>
                <a:spcPct val="0"/>
              </a:spcBef>
            </a:pPr>
            <a:r>
              <a:rPr lang="en-US" sz="2801">
                <a:solidFill>
                  <a:srgbClr val="FFFFFF"/>
                </a:solidFill>
                <a:latin typeface="Alyssum"/>
              </a:rPr>
              <a:t>11:00AM - 12:30PM</a:t>
            </a:r>
          </a:p>
        </p:txBody>
      </p:sp>
      <p:sp>
        <p:nvSpPr>
          <p:cNvPr id="23" name="TextBox 23"/>
          <p:cNvSpPr txBox="1"/>
          <p:nvPr/>
        </p:nvSpPr>
        <p:spPr>
          <a:xfrm>
            <a:off x="3181849" y="8220435"/>
            <a:ext cx="6244884" cy="348602"/>
          </a:xfrm>
          <a:prstGeom prst="rect">
            <a:avLst/>
          </a:prstGeom>
        </p:spPr>
        <p:txBody>
          <a:bodyPr lIns="0" tIns="0" rIns="0" bIns="0" rtlCol="0" anchor="t">
            <a:spAutoFit/>
          </a:bodyPr>
          <a:lstStyle/>
          <a:p>
            <a:pPr>
              <a:lnSpc>
                <a:spcPts val="2520"/>
              </a:lnSpc>
              <a:spcBef>
                <a:spcPct val="0"/>
              </a:spcBef>
            </a:pPr>
            <a:r>
              <a:rPr lang="en-US" sz="2801">
                <a:solidFill>
                  <a:srgbClr val="FFFFFF"/>
                </a:solidFill>
                <a:latin typeface="Alyssum"/>
              </a:rPr>
              <a:t>WILLOW BEND COUNTRY CLUB</a:t>
            </a:r>
          </a:p>
        </p:txBody>
      </p:sp>
      <p:sp>
        <p:nvSpPr>
          <p:cNvPr id="24" name="Freeform 24"/>
          <p:cNvSpPr/>
          <p:nvPr/>
        </p:nvSpPr>
        <p:spPr>
          <a:xfrm rot="4222292">
            <a:off x="11857271" y="1573677"/>
            <a:ext cx="3926602" cy="6351857"/>
          </a:xfrm>
          <a:custGeom>
            <a:avLst/>
            <a:gdLst/>
            <a:ahLst/>
            <a:cxnLst/>
            <a:rect l="l" t="t" r="r" b="b"/>
            <a:pathLst>
              <a:path w="3926602" h="6351857">
                <a:moveTo>
                  <a:pt x="0" y="0"/>
                </a:moveTo>
                <a:lnTo>
                  <a:pt x="3926602" y="0"/>
                </a:lnTo>
                <a:lnTo>
                  <a:pt x="3926602" y="6351856"/>
                </a:lnTo>
                <a:lnTo>
                  <a:pt x="0" y="63518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5" name="TextBox 25"/>
          <p:cNvSpPr txBox="1"/>
          <p:nvPr/>
        </p:nvSpPr>
        <p:spPr>
          <a:xfrm>
            <a:off x="8505674" y="4071467"/>
            <a:ext cx="2471528" cy="869389"/>
          </a:xfrm>
          <a:prstGeom prst="rect">
            <a:avLst/>
          </a:prstGeom>
        </p:spPr>
        <p:txBody>
          <a:bodyPr lIns="0" tIns="0" rIns="0" bIns="0" rtlCol="0" anchor="t">
            <a:spAutoFit/>
          </a:bodyPr>
          <a:lstStyle/>
          <a:p>
            <a:pPr algn="ctr">
              <a:lnSpc>
                <a:spcPts val="6468"/>
              </a:lnSpc>
            </a:pPr>
            <a:r>
              <a:rPr lang="en-US" sz="6809" spc="-633">
                <a:solidFill>
                  <a:srgbClr val="F15C3B"/>
                </a:solidFill>
                <a:latin typeface="Alyssum Bold"/>
              </a:rPr>
              <a:t>SEP  </a:t>
            </a:r>
          </a:p>
        </p:txBody>
      </p:sp>
      <p:sp>
        <p:nvSpPr>
          <p:cNvPr id="26" name="TextBox 26"/>
          <p:cNvSpPr txBox="1"/>
          <p:nvPr/>
        </p:nvSpPr>
        <p:spPr>
          <a:xfrm>
            <a:off x="10568194" y="3955478"/>
            <a:ext cx="6190075" cy="447294"/>
          </a:xfrm>
          <a:prstGeom prst="rect">
            <a:avLst/>
          </a:prstGeom>
        </p:spPr>
        <p:txBody>
          <a:bodyPr lIns="0" tIns="0" rIns="0" bIns="0" rtlCol="0" anchor="t">
            <a:spAutoFit/>
          </a:bodyPr>
          <a:lstStyle/>
          <a:p>
            <a:pPr>
              <a:lnSpc>
                <a:spcPts val="3696"/>
              </a:lnSpc>
              <a:spcBef>
                <a:spcPct val="0"/>
              </a:spcBef>
            </a:pPr>
            <a:r>
              <a:rPr lang="en-US" sz="2640">
                <a:solidFill>
                  <a:srgbClr val="FFFFFF"/>
                </a:solidFill>
                <a:latin typeface="Alyssum"/>
              </a:rPr>
              <a:t> Ribbon Cutting &amp; Open House</a:t>
            </a:r>
          </a:p>
        </p:txBody>
      </p:sp>
      <p:sp>
        <p:nvSpPr>
          <p:cNvPr id="27" name="TextBox 27"/>
          <p:cNvSpPr txBox="1"/>
          <p:nvPr/>
        </p:nvSpPr>
        <p:spPr>
          <a:xfrm>
            <a:off x="11612186" y="4368050"/>
            <a:ext cx="6190075" cy="529844"/>
          </a:xfrm>
          <a:prstGeom prst="rect">
            <a:avLst/>
          </a:prstGeom>
        </p:spPr>
        <p:txBody>
          <a:bodyPr lIns="0" tIns="0" rIns="0" bIns="0" rtlCol="0" anchor="t">
            <a:spAutoFit/>
          </a:bodyPr>
          <a:lstStyle/>
          <a:p>
            <a:pPr>
              <a:lnSpc>
                <a:spcPts val="4396"/>
              </a:lnSpc>
              <a:spcBef>
                <a:spcPct val="0"/>
              </a:spcBef>
            </a:pPr>
            <a:r>
              <a:rPr lang="en-US" sz="3140">
                <a:solidFill>
                  <a:srgbClr val="FFFFFF"/>
                </a:solidFill>
                <a:latin typeface="Alyssum"/>
              </a:rPr>
              <a:t>  11:00am-1:00pm</a:t>
            </a:r>
          </a:p>
        </p:txBody>
      </p:sp>
      <p:sp>
        <p:nvSpPr>
          <p:cNvPr id="28" name="TextBox 28"/>
          <p:cNvSpPr txBox="1"/>
          <p:nvPr/>
        </p:nvSpPr>
        <p:spPr>
          <a:xfrm>
            <a:off x="11282001" y="4814126"/>
            <a:ext cx="6190075" cy="529844"/>
          </a:xfrm>
          <a:prstGeom prst="rect">
            <a:avLst/>
          </a:prstGeom>
        </p:spPr>
        <p:txBody>
          <a:bodyPr lIns="0" tIns="0" rIns="0" bIns="0" rtlCol="0" anchor="t">
            <a:spAutoFit/>
          </a:bodyPr>
          <a:lstStyle/>
          <a:p>
            <a:pPr>
              <a:lnSpc>
                <a:spcPts val="4396"/>
              </a:lnSpc>
              <a:spcBef>
                <a:spcPct val="0"/>
              </a:spcBef>
            </a:pPr>
            <a:r>
              <a:rPr lang="en-US" sz="3140">
                <a:solidFill>
                  <a:srgbClr val="FFFFFF"/>
                </a:solidFill>
                <a:latin typeface="Alyssum"/>
              </a:rPr>
              <a:t>  Superior Credit Union</a:t>
            </a:r>
          </a:p>
        </p:txBody>
      </p:sp>
      <p:sp>
        <p:nvSpPr>
          <p:cNvPr id="29" name="TextBox 29"/>
          <p:cNvSpPr txBox="1"/>
          <p:nvPr/>
        </p:nvSpPr>
        <p:spPr>
          <a:xfrm>
            <a:off x="10169683" y="4685347"/>
            <a:ext cx="1425876" cy="919721"/>
          </a:xfrm>
          <a:prstGeom prst="rect">
            <a:avLst/>
          </a:prstGeom>
        </p:spPr>
        <p:txBody>
          <a:bodyPr lIns="0" tIns="0" rIns="0" bIns="0" rtlCol="0" anchor="t">
            <a:spAutoFit/>
          </a:bodyPr>
          <a:lstStyle/>
          <a:p>
            <a:pPr algn="ctr">
              <a:lnSpc>
                <a:spcPts val="6669"/>
              </a:lnSpc>
              <a:spcBef>
                <a:spcPct val="0"/>
              </a:spcBef>
            </a:pPr>
            <a:r>
              <a:rPr lang="en-US" sz="7410">
                <a:solidFill>
                  <a:srgbClr val="273839"/>
                </a:solidFill>
                <a:latin typeface="Alyssum"/>
              </a:rPr>
              <a:t>15</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4774" t="-9548" r="-4774"/>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096234" cy="10287000"/>
          </a:xfrm>
          <a:custGeom>
            <a:avLst/>
            <a:gdLst/>
            <a:ahLst/>
            <a:cxnLst/>
            <a:rect l="l" t="t" r="r" b="b"/>
            <a:pathLst>
              <a:path w="18096234" h="10287000">
                <a:moveTo>
                  <a:pt x="0" y="0"/>
                </a:moveTo>
                <a:lnTo>
                  <a:pt x="18096234" y="0"/>
                </a:lnTo>
                <a:lnTo>
                  <a:pt x="18096234" y="10287000"/>
                </a:lnTo>
                <a:lnTo>
                  <a:pt x="0" y="10287000"/>
                </a:lnTo>
                <a:lnTo>
                  <a:pt x="0" y="0"/>
                </a:lnTo>
                <a:close/>
              </a:path>
            </a:pathLst>
          </a:custGeom>
          <a:blipFill>
            <a:blip r:embed="rId2"/>
            <a:stretch>
              <a:fillRect l="-529" r="-529"/>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436581"/>
          </a:xfrm>
          <a:custGeom>
            <a:avLst/>
            <a:gdLst/>
            <a:ahLst/>
            <a:cxnLst/>
            <a:rect l="l" t="t" r="r" b="b"/>
            <a:pathLst>
              <a:path w="18288000" h="10436581">
                <a:moveTo>
                  <a:pt x="0" y="0"/>
                </a:moveTo>
                <a:lnTo>
                  <a:pt x="18288000" y="0"/>
                </a:lnTo>
                <a:lnTo>
                  <a:pt x="18288000" y="10436581"/>
                </a:lnTo>
                <a:lnTo>
                  <a:pt x="0" y="10436581"/>
                </a:lnTo>
                <a:lnTo>
                  <a:pt x="0" y="0"/>
                </a:lnTo>
                <a:close/>
              </a:path>
            </a:pathLst>
          </a:custGeom>
          <a:blipFill>
            <a:blip r:embed="rId2"/>
            <a:stretch>
              <a:fillRect l="-2093" r="-7718" b="-8238"/>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26" r="-8344" b="-11370"/>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92" t="-384" r="-192"/>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184</Words>
  <Application>Microsoft Office PowerPoint</Application>
  <PresentationFormat>Custom</PresentationFormat>
  <Paragraphs>27</Paragraphs>
  <Slides>32</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Amsterdam Three</vt:lpstr>
      <vt:lpstr>Portobesto Caps</vt:lpstr>
      <vt:lpstr>Antonio Light Bold</vt:lpstr>
      <vt:lpstr>Alyssum</vt:lpstr>
      <vt:lpstr>Cup Cakes</vt:lpstr>
      <vt:lpstr>Alyssum Bold</vt:lpstr>
      <vt:lpstr>Code Bold</vt:lpstr>
      <vt:lpstr>Calibri</vt:lpstr>
      <vt:lpstr>COCOGOOSE</vt:lpstr>
      <vt:lpstr>Brightwall</vt:lpstr>
      <vt:lpstr>Arial</vt:lpstr>
      <vt:lpstr>Bacalisties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Today's Agenda</dc:title>
  <dc:creator>Mark</dc:creator>
  <cp:lastModifiedBy>Mark Verville</cp:lastModifiedBy>
  <cp:revision>1</cp:revision>
  <dcterms:created xsi:type="dcterms:W3CDTF">2006-08-16T00:00:00Z</dcterms:created>
  <dcterms:modified xsi:type="dcterms:W3CDTF">2023-09-13T14:48:16Z</dcterms:modified>
  <dc:identifier>DAFFwVkmubk</dc:identifier>
</cp:coreProperties>
</file>