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0"/>
  </p:notesMasterIdLst>
  <p:handoutMasterIdLst>
    <p:handoutMasterId r:id="rId21"/>
  </p:handoutMasterIdLst>
  <p:sldIdLst>
    <p:sldId id="279" r:id="rId7"/>
    <p:sldId id="315" r:id="rId8"/>
    <p:sldId id="317" r:id="rId9"/>
    <p:sldId id="318" r:id="rId10"/>
    <p:sldId id="319" r:id="rId11"/>
    <p:sldId id="320" r:id="rId12"/>
    <p:sldId id="321" r:id="rId13"/>
    <p:sldId id="323" r:id="rId14"/>
    <p:sldId id="325" r:id="rId15"/>
    <p:sldId id="326" r:id="rId16"/>
    <p:sldId id="327" r:id="rId17"/>
    <p:sldId id="328" r:id="rId18"/>
    <p:sldId id="329" r:id="rId19"/>
  </p:sldIdLst>
  <p:sldSz cx="9144000" cy="5145088"/>
  <p:notesSz cx="70104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2" autoAdjust="0"/>
    <p:restoredTop sz="72879" autoAdjust="0"/>
  </p:normalViewPr>
  <p:slideViewPr>
    <p:cSldViewPr>
      <p:cViewPr varScale="1">
        <p:scale>
          <a:sx n="93" d="100"/>
          <a:sy n="93" d="100"/>
        </p:scale>
        <p:origin x="-1512" y="-67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en-US" baseline="0" dirty="0" smtClean="0"/>
          </a:p>
          <a:p>
            <a:pPr>
              <a:defRPr/>
            </a:pPr>
            <a:r>
              <a:rPr lang="en-US" baseline="0" dirty="0" smtClean="0"/>
              <a:t>Fiscal Year 2020-21</a:t>
            </a:r>
          </a:p>
          <a:p>
            <a:pPr>
              <a:defRPr/>
            </a:pPr>
            <a:r>
              <a:rPr lang="en-US" baseline="0" dirty="0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1567979002624672"/>
          <c:y val="3.275995703530260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42901410761154857"/>
          <c:w val="1"/>
          <c:h val="0.57098589238845143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9339499229263007"/>
                  <c:y val="-3.86624015748031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$29M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$2.7M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80847000</c:v>
                </c:pt>
                <c:pt idx="1">
                  <c:v>5232000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0296400449943754"/>
          <c:y val="0.2764317585301837"/>
          <c:w val="0.33299771315714249"/>
          <c:h val="0.11736001749781275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400"/>
            </a:pPr>
            <a:r>
              <a:rPr lang="en-US" sz="1400" baseline="0" dirty="0" smtClean="0"/>
              <a:t>Investment by activity: </a:t>
            </a:r>
          </a:p>
          <a:p>
            <a:pPr algn="l">
              <a:defRPr sz="2400"/>
            </a:pPr>
            <a:r>
              <a:rPr lang="en-US" sz="1400" baseline="0" dirty="0" smtClean="0"/>
              <a:t>Percentage of 2020-2021 Budget ($31.7M)</a:t>
            </a:r>
            <a:endParaRPr lang="en-US" sz="1400" dirty="0"/>
          </a:p>
        </c:rich>
      </c:tx>
      <c:layout>
        <c:manualLayout>
          <c:xMode val="edge"/>
          <c:yMode val="edge"/>
          <c:x val="1.680672268907563E-2"/>
          <c:y val="1.687752530104835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345363079615047E-2"/>
          <c:y val="0.14138451443569552"/>
          <c:w val="0.68672594050743652"/>
          <c:h val="0.82157844852726747"/>
        </c:manualLayout>
      </c:layout>
      <c:pie3DChart>
        <c:varyColors val="1"/>
        <c:ser>
          <c:idx val="0"/>
          <c:order val="0"/>
          <c:dPt>
            <c:idx val="4"/>
            <c:bubble3D val="0"/>
            <c:spPr>
              <a:solidFill>
                <a:srgbClr val="FFFFFF">
                  <a:lumMod val="85000"/>
                </a:srgbClr>
              </a:solidFill>
            </c:spPr>
          </c:dPt>
          <c:dLbls>
            <c:dLbl>
              <c:idx val="5"/>
              <c:layout>
                <c:manualLayout>
                  <c:x val="6.5014435695538053E-2"/>
                  <c:y val="6.03585411801474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Directorate 
($2.9M)</c:v>
                </c:pt>
                <c:pt idx="1">
                  <c:v>Corporate Services 
($2.5M)</c:v>
                </c:pt>
                <c:pt idx="2">
                  <c:v>Border Compliance 
($3.1M)</c:v>
                </c:pt>
                <c:pt idx="3">
                  <c:v>Regional Compliance 
($2.5M)</c:v>
                </c:pt>
                <c:pt idx="4">
                  <c:v>Isolation Centres 
($17.2M)</c:v>
                </c:pt>
                <c:pt idx="5">
                  <c:v>NWT 8-1-1 
($1.3M)</c:v>
                </c:pt>
                <c:pt idx="6">
                  <c:v>ProtectNWT 
($2.2M)</c:v>
                </c:pt>
              </c:strCache>
            </c:strRef>
          </c:cat>
          <c:val>
            <c:numRef>
              <c:f>Sheet1!$B$2:$B$8</c:f>
              <c:numCache>
                <c:formatCode>"$"#,##0.00</c:formatCode>
                <c:ptCount val="7"/>
                <c:pt idx="0">
                  <c:v>2949000</c:v>
                </c:pt>
                <c:pt idx="1">
                  <c:v>2473000</c:v>
                </c:pt>
                <c:pt idx="2">
                  <c:v>3079000</c:v>
                </c:pt>
                <c:pt idx="3">
                  <c:v>2509000</c:v>
                </c:pt>
                <c:pt idx="4">
                  <c:v>17241000</c:v>
                </c:pt>
                <c:pt idx="5">
                  <c:v>1263000</c:v>
                </c:pt>
                <c:pt idx="6">
                  <c:v>2163000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941184525847313"/>
          <c:y val="6.2782152230971125E-2"/>
          <c:w val="0.26087562584088753"/>
          <c:h val="0.8128721930592008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6FB984-5012-FB47-8969-0ACD7D6EB804}" type="datetime1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EB312B-848A-284F-9978-3AD444097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0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EDCB818E-0847-6444-9C53-025DE84350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176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56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97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096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09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09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09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09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97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97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97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97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09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9" b="22464"/>
          <a:stretch/>
        </p:blipFill>
        <p:spPr>
          <a:xfrm>
            <a:off x="-34447" y="-94454"/>
            <a:ext cx="9525000" cy="5129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9" r="-172" b="27219"/>
          <a:stretch/>
        </p:blipFill>
        <p:spPr>
          <a:xfrm>
            <a:off x="-152400" y="-179004"/>
            <a:ext cx="9734811" cy="5324091"/>
          </a:xfrm>
          <a:prstGeom prst="rect">
            <a:avLst/>
          </a:prstGeom>
        </p:spPr>
      </p:pic>
      <p:sp>
        <p:nvSpPr>
          <p:cNvPr id="11" name="Title 6"/>
          <p:cNvSpPr>
            <a:spLocks noGrp="1"/>
          </p:cNvSpPr>
          <p:nvPr>
            <p:ph type="ctrTitle"/>
          </p:nvPr>
        </p:nvSpPr>
        <p:spPr>
          <a:xfrm>
            <a:off x="990600" y="3140871"/>
            <a:ext cx="7772400" cy="80247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ubtitle 7"/>
          <p:cNvSpPr>
            <a:spLocks noGrp="1"/>
          </p:cNvSpPr>
          <p:nvPr>
            <p:ph type="subTitle" idx="1"/>
          </p:nvPr>
        </p:nvSpPr>
        <p:spPr>
          <a:xfrm>
            <a:off x="2362200" y="3867150"/>
            <a:ext cx="6400800" cy="6096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8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4787790"/>
            <a:ext cx="1371600" cy="357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916418"/>
            <a:ext cx="2895600" cy="193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2FF2-0D17-364B-97D5-30CD39FB54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92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4787790"/>
            <a:ext cx="1371600" cy="357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916418"/>
            <a:ext cx="2895600" cy="193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01C6-D40B-F34D-AD5E-D840997881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62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>
          <a:xfrm>
            <a:off x="0" y="0"/>
            <a:ext cx="9144000" cy="2629712"/>
          </a:xfrm>
          <a:prstGeom prst="rect">
            <a:avLst/>
          </a:prstGeom>
        </p:spPr>
      </p:pic>
      <p:pic>
        <p:nvPicPr>
          <p:cNvPr id="4" name="Picture 3" descr="Powerpoint_templates_page2_117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4" y="0"/>
            <a:ext cx="9131676" cy="514508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" y="2572544"/>
            <a:ext cx="8763000" cy="1086185"/>
          </a:xfrm>
        </p:spPr>
        <p:txBody>
          <a:bodyPr/>
          <a:lstStyle>
            <a:lvl1pPr algn="r">
              <a:defRPr baseline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773064"/>
            <a:ext cx="6400800" cy="3430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Date:                       Name: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459077"/>
            <a:ext cx="2362200" cy="2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7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8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1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9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290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4787790"/>
            <a:ext cx="1371600" cy="357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916418"/>
            <a:ext cx="2895600" cy="193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6B2C6-C152-4D46-82C9-B817407260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61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9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>
          <a:xfrm>
            <a:off x="0" y="0"/>
            <a:ext cx="9144000" cy="2629712"/>
          </a:xfrm>
          <a:prstGeom prst="rect">
            <a:avLst/>
          </a:prstGeom>
        </p:spPr>
      </p:pic>
      <p:pic>
        <p:nvPicPr>
          <p:cNvPr id="3" name="Picture 2" descr="Powerpoint_templates_page2_11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4" y="0"/>
            <a:ext cx="9131676" cy="51450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" y="2572544"/>
            <a:ext cx="8763000" cy="1086185"/>
          </a:xfrm>
        </p:spPr>
        <p:txBody>
          <a:bodyPr/>
          <a:lstStyle>
            <a:lvl1pPr algn="r">
              <a:defRPr baseline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773064"/>
            <a:ext cx="6400800" cy="3430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Date:                       Name: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459077"/>
            <a:ext cx="2362200" cy="2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3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8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4787790"/>
            <a:ext cx="1371600" cy="357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916418"/>
            <a:ext cx="2895600" cy="193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5D8E-00DF-744D-97C1-8D4B4DD1442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46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1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3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>
          <a:xfrm>
            <a:off x="0" y="0"/>
            <a:ext cx="9144000" cy="2629712"/>
          </a:xfrm>
          <a:prstGeom prst="rect">
            <a:avLst/>
          </a:prstGeom>
        </p:spPr>
      </p:pic>
      <p:pic>
        <p:nvPicPr>
          <p:cNvPr id="4" name="Picture 3" descr="Powerpoint_templates_page2_19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4" y="0"/>
            <a:ext cx="9131676" cy="51450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" y="2572544"/>
            <a:ext cx="8763000" cy="1086185"/>
          </a:xfrm>
        </p:spPr>
        <p:txBody>
          <a:bodyPr/>
          <a:lstStyle>
            <a:lvl1pPr algn="r">
              <a:defRPr baseline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773064"/>
            <a:ext cx="6400800" cy="3430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Date:                       Name: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459077"/>
            <a:ext cx="2362200" cy="2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6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6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290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4787790"/>
            <a:ext cx="1371600" cy="357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916418"/>
            <a:ext cx="2895600" cy="193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A6274-BAD7-5F49-B540-94832EDADB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77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2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>
          <a:xfrm>
            <a:off x="0" y="0"/>
            <a:ext cx="9144000" cy="2629712"/>
          </a:xfrm>
          <a:prstGeom prst="rect">
            <a:avLst/>
          </a:prstGeom>
        </p:spPr>
      </p:pic>
      <p:pic>
        <p:nvPicPr>
          <p:cNvPr id="4" name="Picture 3" descr="Powerpoint_templates_page2_1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4" y="0"/>
            <a:ext cx="9131676" cy="514508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" y="2572544"/>
            <a:ext cx="8763000" cy="1086185"/>
          </a:xfrm>
        </p:spPr>
        <p:txBody>
          <a:bodyPr/>
          <a:lstStyle>
            <a:lvl1pPr algn="r">
              <a:defRPr baseline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773064"/>
            <a:ext cx="6400800" cy="3430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Date:                       Name: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459077"/>
            <a:ext cx="2362200" cy="2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8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6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3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0290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4787790"/>
            <a:ext cx="1371600" cy="357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916418"/>
            <a:ext cx="2895600" cy="193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F40F-E5E1-DA4F-9120-6B940EBF72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59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4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>
          <a:xfrm>
            <a:off x="0" y="0"/>
            <a:ext cx="9144000" cy="2629712"/>
          </a:xfrm>
          <a:prstGeom prst="rect">
            <a:avLst/>
          </a:prstGeom>
        </p:spPr>
      </p:pic>
      <p:pic>
        <p:nvPicPr>
          <p:cNvPr id="4" name="Picture 3" descr="Powerpoint_templates_page2_12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4" y="0"/>
            <a:ext cx="9131676" cy="514508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" y="2572544"/>
            <a:ext cx="8763000" cy="1086185"/>
          </a:xfrm>
        </p:spPr>
        <p:txBody>
          <a:bodyPr/>
          <a:lstStyle>
            <a:lvl1pPr algn="r">
              <a:defRPr baseline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773064"/>
            <a:ext cx="6400800" cy="3430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Date:                       Name: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459077"/>
            <a:ext cx="2362200" cy="2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9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1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290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4787790"/>
            <a:ext cx="1371600" cy="357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916418"/>
            <a:ext cx="2895600" cy="193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7119-9AD5-9840-8D4A-2B837FA24E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71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5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4787790"/>
            <a:ext cx="1371600" cy="357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916418"/>
            <a:ext cx="2895600" cy="193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2246-0BE1-E94F-A4F1-CE272BB223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23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4787790"/>
            <a:ext cx="1371600" cy="357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916418"/>
            <a:ext cx="2895600" cy="193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9DB5-20DC-AC45-A852-5AB00F49E9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23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4787790"/>
            <a:ext cx="1371600" cy="357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916418"/>
            <a:ext cx="2895600" cy="193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CA97-63AC-A441-AEB5-EC11CF8F8A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64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35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782273"/>
            <a:ext cx="2133600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0EB89E-05E0-E84F-80F6-36D88898F9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18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5145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4787790"/>
            <a:ext cx="1371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4916418"/>
            <a:ext cx="2895600" cy="19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16417"/>
            <a:ext cx="2133600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0EB89E-05E0-E84F-80F6-36D88898F9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13" name="Picture 12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647732"/>
            <a:ext cx="2058462" cy="2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3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14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5145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4787790"/>
            <a:ext cx="1371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4916418"/>
            <a:ext cx="2895600" cy="19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16417"/>
            <a:ext cx="2133600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0EB89E-05E0-E84F-80F6-36D88898F9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12" name="Picture 11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647732"/>
            <a:ext cx="2058462" cy="2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10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5145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4787790"/>
            <a:ext cx="1371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4916418"/>
            <a:ext cx="2895600" cy="19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16417"/>
            <a:ext cx="2133600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0EB89E-05E0-E84F-80F6-36D88898F9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12" name="Picture 11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647732"/>
            <a:ext cx="2058462" cy="2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6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5145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4787790"/>
            <a:ext cx="1371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4916418"/>
            <a:ext cx="2895600" cy="19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16417"/>
            <a:ext cx="2133600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0EB89E-05E0-E84F-80F6-36D88898F9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12" name="Picture 11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647732"/>
            <a:ext cx="2058462" cy="2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22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5145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6" name="Picture 5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647732"/>
            <a:ext cx="2058462" cy="2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63144"/>
            <a:ext cx="8763000" cy="80247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COVID Secretariat</a:t>
            </a:r>
            <a:br>
              <a:rPr lang="en-US" sz="3200" dirty="0" smtClean="0"/>
            </a:br>
            <a:r>
              <a:rPr lang="en-US" sz="3200" dirty="0" smtClean="0"/>
              <a:t>Yellowknife Chamber </a:t>
            </a:r>
            <a:r>
              <a:rPr lang="en-US" sz="3200" dirty="0" smtClean="0"/>
              <a:t>of Commerce 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438400" y="4401344"/>
            <a:ext cx="6400800" cy="609600"/>
          </a:xfrm>
        </p:spPr>
        <p:txBody>
          <a:bodyPr/>
          <a:lstStyle/>
          <a:p>
            <a:r>
              <a:rPr lang="en-CA" sz="2400" dirty="0" smtClean="0"/>
              <a:t>October </a:t>
            </a:r>
            <a:r>
              <a:rPr lang="en-CA" sz="2400" dirty="0" smtClean="0"/>
              <a:t>7, </a:t>
            </a:r>
            <a:r>
              <a:rPr lang="en-CA" sz="2400" dirty="0" smtClean="0"/>
              <a:t>2020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891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35"/>
            <a:ext cx="8534400" cy="857515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Investment By Activity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484423"/>
              </p:ext>
            </p:extLst>
          </p:nvPr>
        </p:nvGraphicFramePr>
        <p:xfrm>
          <a:off x="0" y="1200944"/>
          <a:ext cx="9067800" cy="377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Cost Savings Opportunities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353"/>
            <a:ext cx="8229600" cy="3395520"/>
          </a:xfrm>
        </p:spPr>
        <p:txBody>
          <a:bodyPr/>
          <a:lstStyle/>
          <a:p>
            <a:pPr marL="914400" lvl="2" indent="0">
              <a:buNone/>
            </a:pPr>
            <a:endParaRPr lang="en-US" sz="1600" b="1" dirty="0" smtClean="0">
              <a:latin typeface="Cambria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Maximizing federal contributions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funding already received from federal government will support work of Secretariat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Seeking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additional investments to close the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gap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Finding efficiencies</a:t>
            </a:r>
          </a:p>
          <a:p>
            <a:pPr marL="800100" lvl="4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Easier to control under single structure</a:t>
            </a:r>
          </a:p>
          <a:p>
            <a:pPr marL="800100" lvl="4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cost-saving opportunities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mbria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56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Benefits for Business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Sector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353"/>
            <a:ext cx="8229600" cy="3395520"/>
          </a:xfrm>
        </p:spPr>
        <p:txBody>
          <a:bodyPr/>
          <a:lstStyle/>
          <a:p>
            <a:r>
              <a:rPr lang="en-US" sz="1800" b="1" dirty="0"/>
              <a:t>Improved pandemic services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More seamless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Getting information and support you need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Business opportunities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Partnering with private sector to run services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Local procurement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Personal Protective Equipment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Services and contracting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Maintaining strong protections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Maintaining stability will </a:t>
            </a:r>
            <a:r>
              <a:rPr lang="en-US" sz="1600" smtClean="0"/>
              <a:t>benefit business</a:t>
            </a:r>
            <a:endParaRPr lang="en-US" sz="1600" dirty="0"/>
          </a:p>
          <a:p>
            <a:endParaRPr lang="en-US" sz="24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31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CA" sz="4400" dirty="0" smtClean="0">
                <a:latin typeface="Calibri" panose="020F0502020204030204" pitchFamily="34" charset="0"/>
              </a:rPr>
              <a:t>Questions?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21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COVID Secretariat: </a:t>
            </a:r>
            <a:r>
              <a:rPr lang="en-US" dirty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urpose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353"/>
            <a:ext cx="8229600" cy="3395520"/>
          </a:xfrm>
        </p:spPr>
        <p:txBody>
          <a:bodyPr/>
          <a:lstStyle/>
          <a:p>
            <a:r>
              <a:rPr lang="en-US" sz="1800" b="1" dirty="0" smtClean="0"/>
              <a:t>Supporting public health orders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Chief Public Health Officer guidance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Smooth implementation</a:t>
            </a:r>
          </a:p>
          <a:p>
            <a:r>
              <a:rPr lang="en-US" sz="1800" b="1" dirty="0" smtClean="0"/>
              <a:t>Delivering strong response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Improve communications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Maintain our gains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Improve upon what we have</a:t>
            </a:r>
          </a:p>
          <a:p>
            <a:r>
              <a:rPr lang="en-US" sz="1800" b="1" dirty="0" smtClean="0"/>
              <a:t>Streamlining operations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Improve operations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Save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8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Supporting NWT Residents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353"/>
            <a:ext cx="5181600" cy="3395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Thousands of people have accessed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Opportunities to improve</a:t>
            </a:r>
            <a:r>
              <a:rPr lang="en-US" sz="2000" b="1" dirty="0" smtClean="0"/>
              <a:t> </a:t>
            </a:r>
            <a:r>
              <a:rPr lang="en-US" sz="2000" dirty="0" smtClean="0"/>
              <a:t>and reduce costs</a:t>
            </a:r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29744"/>
            <a:ext cx="6231277" cy="1857230"/>
          </a:xfrm>
          <a:prstGeom prst="rect">
            <a:avLst/>
          </a:prstGeom>
        </p:spPr>
      </p:pic>
      <p:pic>
        <p:nvPicPr>
          <p:cNvPr id="7170" name="Picture 2" descr="C:\Users\Mike_Westwick\Pictures\Ops Snapsho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" r="2225"/>
          <a:stretch/>
        </p:blipFill>
        <p:spPr bwMode="auto">
          <a:xfrm>
            <a:off x="6231277" y="1200944"/>
            <a:ext cx="2912723" cy="18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Supporting NWT Residents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353"/>
            <a:ext cx="8229600" cy="3395520"/>
          </a:xfrm>
        </p:spPr>
        <p:txBody>
          <a:bodyPr/>
          <a:lstStyle/>
          <a:p>
            <a:r>
              <a:rPr lang="en-US" sz="1800" b="1" dirty="0" smtClean="0"/>
              <a:t>Supporting communities  </a:t>
            </a:r>
            <a:endParaRPr lang="en-US" sz="1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Streamlining and improving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Enhanced public information and community engagement </a:t>
            </a:r>
          </a:p>
          <a:p>
            <a:r>
              <a:rPr lang="en-US" sz="1800" b="1" dirty="0" smtClean="0"/>
              <a:t>Cost control and efficiencies </a:t>
            </a:r>
            <a:endParaRPr lang="en-US" sz="1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Clear accountabilities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Coordinated spending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Supporting health system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Let health system focus on health and wellbeing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Strong implementation of public health orders</a:t>
            </a:r>
          </a:p>
          <a:p>
            <a:r>
              <a:rPr lang="en-US" sz="1800" b="1" dirty="0"/>
              <a:t>Regular services to full capacity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Services residents count 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8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Context: Early Response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09600" y="1277144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COVID support services set-up at breakneck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All-hands-on-deck across public service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163 GNWT staff </a:t>
            </a:r>
            <a:r>
              <a:rPr lang="en-CA" sz="2000" dirty="0"/>
              <a:t>working on COVID-19 across </a:t>
            </a:r>
            <a:r>
              <a:rPr lang="en-CA" sz="2000" dirty="0" smtClean="0"/>
              <a:t>government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sz="2000" dirty="0" smtClean="0"/>
              <a:t>Full-time and part-time staff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GNWT staff redeployed </a:t>
            </a:r>
            <a:r>
              <a:rPr lang="en-CA" sz="2000" dirty="0"/>
              <a:t>doing multiple 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b="1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8539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Context: Early Response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55261"/>
              </p:ext>
            </p:extLst>
          </p:nvPr>
        </p:nvGraphicFramePr>
        <p:xfrm>
          <a:off x="19050" y="1033128"/>
          <a:ext cx="9144000" cy="374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8320"/>
                <a:gridCol w="4725680"/>
              </a:tblGrid>
              <a:tr h="271784">
                <a:tc>
                  <a:txBody>
                    <a:bodyPr/>
                    <a:lstStyle/>
                    <a:p>
                      <a:pPr lvl="1"/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Departmental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Support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301" marB="34301"/>
                </a:tc>
              </a:tr>
              <a:tr h="477443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Highway Borders </a:t>
                      </a:r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MACA/EMO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Infrastructure</a:t>
                      </a:r>
                    </a:p>
                  </a:txBody>
                  <a:tcPr marT="34301" marB="34301"/>
                </a:tc>
              </a:tr>
              <a:tr h="271784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Airport Officers</a:t>
                      </a:r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 smtClean="0"/>
                        <a:t>MACA/EMO</a:t>
                      </a:r>
                      <a:endParaRPr lang="en-CA" sz="1400" dirty="0"/>
                    </a:p>
                  </a:txBody>
                  <a:tcPr marT="34301" marB="34301"/>
                </a:tc>
              </a:tr>
              <a:tr h="888760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Enforcement </a:t>
                      </a:r>
                    </a:p>
                    <a:p>
                      <a:pPr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400" dirty="0"/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HSS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Justice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ENR </a:t>
                      </a:r>
                      <a:endParaRPr lang="en-CA" sz="1400" dirty="0" smtClean="0"/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Lands</a:t>
                      </a:r>
                      <a:endParaRPr lang="en-CA" sz="1400" dirty="0" smtClean="0"/>
                    </a:p>
                  </a:txBody>
                  <a:tcPr marT="34301" marB="34301"/>
                </a:tc>
              </a:tr>
              <a:tr h="271784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Non-Health Personal Protective Equipment </a:t>
                      </a:r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 smtClean="0"/>
                        <a:t>MACA/EMO</a:t>
                      </a:r>
                    </a:p>
                  </a:txBody>
                  <a:tcPr marT="34301" marB="34301"/>
                </a:tc>
              </a:tr>
              <a:tr h="271784">
                <a:tc>
                  <a:txBody>
                    <a:bodyPr/>
                    <a:lstStyle/>
                    <a:p>
                      <a:pPr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 smtClean="0"/>
                        <a:t>Isolation Centres</a:t>
                      </a:r>
                      <a:endParaRPr lang="en-CA" sz="1400" b="1" dirty="0"/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marL="360363" indent="-360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MACA/EMO</a:t>
                      </a:r>
                      <a:endParaRPr lang="en-CA" sz="1400" dirty="0"/>
                    </a:p>
                  </a:txBody>
                  <a:tcPr marT="34301" marB="34301"/>
                </a:tc>
              </a:tr>
              <a:tr h="477443">
                <a:tc>
                  <a:txBody>
                    <a:bodyPr/>
                    <a:lstStyle/>
                    <a:p>
                      <a:pPr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 err="1" smtClean="0"/>
                        <a:t>ProtectNWT</a:t>
                      </a:r>
                      <a:endParaRPr lang="en-CA" sz="1400" b="1" dirty="0"/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marL="360363" indent="-360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HSS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Redeployed</a:t>
                      </a:r>
                      <a:r>
                        <a:rPr lang="en-CA" sz="1400" baseline="0" dirty="0" smtClean="0"/>
                        <a:t> staff</a:t>
                      </a:r>
                      <a:endParaRPr lang="en-CA" sz="1400" dirty="0"/>
                    </a:p>
                  </a:txBody>
                  <a:tcPr marT="34301" marB="34301"/>
                </a:tc>
              </a:tr>
              <a:tr h="693266">
                <a:tc>
                  <a:txBody>
                    <a:bodyPr/>
                    <a:lstStyle/>
                    <a:p>
                      <a:pPr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 smtClean="0"/>
                        <a:t>8-1-1</a:t>
                      </a:r>
                      <a:endParaRPr lang="en-CA" sz="1400" b="1" dirty="0"/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marL="360363" indent="-360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HSS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MACA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Redeployed</a:t>
                      </a:r>
                      <a:r>
                        <a:rPr lang="en-CA" sz="1400" baseline="0" dirty="0" smtClean="0"/>
                        <a:t> staff</a:t>
                      </a:r>
                      <a:endParaRPr lang="en-CA" sz="1400" dirty="0"/>
                    </a:p>
                  </a:txBody>
                  <a:tcPr marT="34301" marB="343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3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COVID Secretariat Staffing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09600" y="1372024"/>
            <a:ext cx="7924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150 </a:t>
            </a:r>
            <a:r>
              <a:rPr lang="en-CA" sz="2400" dirty="0"/>
              <a:t>s</a:t>
            </a:r>
            <a:r>
              <a:rPr lang="en-CA" sz="2400" dirty="0" smtClean="0"/>
              <a:t>taff dedicated to the response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CA" sz="2200" dirty="0" smtClean="0"/>
              <a:t>Single organization, clear accountabilities 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CA" sz="2200" dirty="0" smtClean="0"/>
              <a:t>Fewer staff, focused response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CA" sz="2200" dirty="0" smtClean="0"/>
              <a:t>131 frontline positions, total 10 new positions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CA" sz="2200" dirty="0" smtClean="0"/>
              <a:t>Term positions, no ongoing liability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sz="2200" dirty="0" smtClean="0"/>
              <a:t>Other Departments can return to regular business</a:t>
            </a:r>
            <a:endParaRPr lang="en-CA" sz="2200" dirty="0"/>
          </a:p>
          <a:p>
            <a:pPr lvl="1"/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b="1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57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COVID Secretariat Staffing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2315"/>
              </p:ext>
            </p:extLst>
          </p:nvPr>
        </p:nvGraphicFramePr>
        <p:xfrm>
          <a:off x="228600" y="1581944"/>
          <a:ext cx="6019799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Worksheet" r:id="rId4" imgW="7376207" imgH="2689860" progId="Excel.Sheet.12">
                  <p:embed/>
                </p:oleObj>
              </mc:Choice>
              <mc:Fallback>
                <p:oleObj name="Worksheet" r:id="rId4" imgW="7376207" imgH="2689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581944"/>
                        <a:ext cx="6019799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60069"/>
              </p:ext>
            </p:extLst>
          </p:nvPr>
        </p:nvGraphicFramePr>
        <p:xfrm>
          <a:off x="5562600" y="1581944"/>
          <a:ext cx="3733800" cy="2543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Worksheet" r:id="rId6" imgW="3573715" imgH="2689860" progId="Excel.Sheet.12">
                  <p:embed/>
                </p:oleObj>
              </mc:Choice>
              <mc:Fallback>
                <p:oleObj name="Worksheet" r:id="rId6" imgW="3573715" imgH="2689860" progId="Excel.Shee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581944"/>
                        <a:ext cx="3733800" cy="2543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81418"/>
              </p:ext>
            </p:extLst>
          </p:nvPr>
        </p:nvGraphicFramePr>
        <p:xfrm>
          <a:off x="2971800" y="3486944"/>
          <a:ext cx="2133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990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*Total 10 new positions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**131</a:t>
                      </a:r>
                      <a:r>
                        <a:rPr lang="en-CA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</a:t>
                      </a:r>
                      <a:r>
                        <a:rPr lang="en-CA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rontline</a:t>
                      </a:r>
                      <a:r>
                        <a:rPr lang="en-CA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positions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1" kern="1200" baseline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8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New Money v. Existing Operations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353"/>
            <a:ext cx="3657600" cy="3395520"/>
          </a:xfrm>
        </p:spPr>
        <p:txBody>
          <a:bodyPr/>
          <a:lstStyle/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new investment in 2020-21 = $2.7 million 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investments support ongoing operations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Cambria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ambria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Cambria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088828"/>
              </p:ext>
            </p:extLst>
          </p:nvPr>
        </p:nvGraphicFramePr>
        <p:xfrm>
          <a:off x="3733800" y="1200944"/>
          <a:ext cx="4800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12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FF00"/>
          </a:solidFill>
          <a:tailEnd type="stealth"/>
        </a:ln>
        <a:effectLst>
          <a:glow rad="101600">
            <a:srgbClr val="FFFF00">
              <a:alpha val="75000"/>
            </a:srgbClr>
          </a:glow>
          <a:outerShdw blurRad="40000" dist="20000" dir="5400000" rotWithShape="0">
            <a:srgbClr val="000000">
              <a:alpha val="38000"/>
            </a:srgbClr>
          </a:outerShdw>
        </a:effectLst>
      </a:spPr>
      <a:bodyPr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36704</TotalTime>
  <Words>372</Words>
  <Application>Microsoft Office PowerPoint</Application>
  <PresentationFormat>Custom</PresentationFormat>
  <Paragraphs>150</Paragraphs>
  <Slides>13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Default Design</vt:lpstr>
      <vt:lpstr>1_Custom Design</vt:lpstr>
      <vt:lpstr>2_Custom Design</vt:lpstr>
      <vt:lpstr>3_Custom Design</vt:lpstr>
      <vt:lpstr>4_Custom Design</vt:lpstr>
      <vt:lpstr>5_Custom Design</vt:lpstr>
      <vt:lpstr>Worksheet</vt:lpstr>
      <vt:lpstr>COVID Secretariat Yellowknife Chamber of Commerce </vt:lpstr>
      <vt:lpstr>COVID Secretariat: Purpose</vt:lpstr>
      <vt:lpstr>Supporting NWT Residents </vt:lpstr>
      <vt:lpstr>Supporting NWT Residents </vt:lpstr>
      <vt:lpstr>Context: Early Response</vt:lpstr>
      <vt:lpstr>Context: Early Response</vt:lpstr>
      <vt:lpstr>COVID Secretariat Staffing</vt:lpstr>
      <vt:lpstr>COVID Secretariat Staffing </vt:lpstr>
      <vt:lpstr>New Money v. Existing Operations</vt:lpstr>
      <vt:lpstr>Investment By Activity</vt:lpstr>
      <vt:lpstr>Cost Savings Opportunities</vt:lpstr>
      <vt:lpstr>Benefits for Business Sector</vt:lpstr>
      <vt:lpstr>PowerPoint Presentation</vt:lpstr>
    </vt:vector>
  </TitlesOfParts>
  <Company>NB  Power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to Conservation</dc:title>
  <dc:creator>JP Ouellette</dc:creator>
  <cp:lastModifiedBy>Sonya Saunders</cp:lastModifiedBy>
  <cp:revision>357</cp:revision>
  <cp:lastPrinted>2013-02-27T18:32:56Z</cp:lastPrinted>
  <dcterms:created xsi:type="dcterms:W3CDTF">2011-10-07T15:04:03Z</dcterms:created>
  <dcterms:modified xsi:type="dcterms:W3CDTF">2020-10-06T02:16:44Z</dcterms:modified>
</cp:coreProperties>
</file>