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722" r:id="rId5"/>
    <p:sldId id="259" r:id="rId6"/>
    <p:sldId id="287" r:id="rId7"/>
    <p:sldId id="432" r:id="rId8"/>
    <p:sldId id="428" r:id="rId9"/>
    <p:sldId id="258" r:id="rId10"/>
    <p:sldId id="443" r:id="rId11"/>
    <p:sldId id="257" r:id="rId12"/>
    <p:sldId id="263" r:id="rId13"/>
    <p:sldId id="444" r:id="rId14"/>
    <p:sldId id="438" r:id="rId15"/>
    <p:sldId id="441" r:id="rId16"/>
    <p:sldId id="399" r:id="rId17"/>
    <p:sldId id="439" r:id="rId18"/>
    <p:sldId id="447" r:id="rId19"/>
    <p:sldId id="268" r:id="rId20"/>
    <p:sldId id="440" r:id="rId21"/>
    <p:sldId id="446" r:id="rId22"/>
    <p:sldId id="275" r:id="rId23"/>
    <p:sldId id="323" r:id="rId24"/>
    <p:sldId id="357" r:id="rId25"/>
    <p:sldId id="350" r:id="rId26"/>
    <p:sldId id="293" r:id="rId27"/>
    <p:sldId id="720" r:id="rId28"/>
    <p:sldId id="7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01106-E99C-487F-A5E8-01A48FFDB3A2}" v="122" dt="2020-05-06T12:18:59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86" autoAdjust="0"/>
  </p:normalViewPr>
  <p:slideViewPr>
    <p:cSldViewPr snapToGrid="0">
      <p:cViewPr varScale="1">
        <p:scale>
          <a:sx n="62" d="100"/>
          <a:sy n="62" d="100"/>
        </p:scale>
        <p:origin x="144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Simon" userId="4e8cbcc7-c9fe-42fb-9a94-6c6fc1bdb0a2" providerId="ADAL" clId="{28401106-E99C-487F-A5E8-01A48FFDB3A2}"/>
    <pc:docChg chg="undo custSel addSld delSld modSld">
      <pc:chgData name="Al Simon" userId="4e8cbcc7-c9fe-42fb-9a94-6c6fc1bdb0a2" providerId="ADAL" clId="{28401106-E99C-487F-A5E8-01A48FFDB3A2}" dt="2020-05-06T14:56:17.145" v="136" actId="47"/>
      <pc:docMkLst>
        <pc:docMk/>
      </pc:docMkLst>
      <pc:sldChg chg="del">
        <pc:chgData name="Al Simon" userId="4e8cbcc7-c9fe-42fb-9a94-6c6fc1bdb0a2" providerId="ADAL" clId="{28401106-E99C-487F-A5E8-01A48FFDB3A2}" dt="2020-05-06T12:17:55.203" v="109" actId="2696"/>
        <pc:sldMkLst>
          <pc:docMk/>
          <pc:sldMk cId="3966962096" sldId="256"/>
        </pc:sldMkLst>
      </pc:sldChg>
      <pc:sldChg chg="del modTransition">
        <pc:chgData name="Al Simon" userId="4e8cbcc7-c9fe-42fb-9a94-6c6fc1bdb0a2" providerId="ADAL" clId="{28401106-E99C-487F-A5E8-01A48FFDB3A2}" dt="2020-05-06T14:55:46.981" v="131" actId="47"/>
        <pc:sldMkLst>
          <pc:docMk/>
          <pc:sldMk cId="2622472831" sldId="262"/>
        </pc:sldMkLst>
      </pc:sldChg>
      <pc:sldChg chg="del">
        <pc:chgData name="Al Simon" userId="4e8cbcc7-c9fe-42fb-9a94-6c6fc1bdb0a2" providerId="ADAL" clId="{28401106-E99C-487F-A5E8-01A48FFDB3A2}" dt="2020-05-06T14:55:40.654" v="130" actId="47"/>
        <pc:sldMkLst>
          <pc:docMk/>
          <pc:sldMk cId="3336008308" sldId="266"/>
        </pc:sldMkLst>
      </pc:sldChg>
      <pc:sldChg chg="modTransition">
        <pc:chgData name="Al Simon" userId="4e8cbcc7-c9fe-42fb-9a94-6c6fc1bdb0a2" providerId="ADAL" clId="{28401106-E99C-487F-A5E8-01A48FFDB3A2}" dt="2020-05-06T01:18:36.459" v="3"/>
        <pc:sldMkLst>
          <pc:docMk/>
          <pc:sldMk cId="3127820986" sldId="268"/>
        </pc:sldMkLst>
      </pc:sldChg>
      <pc:sldChg chg="del modTransition">
        <pc:chgData name="Al Simon" userId="4e8cbcc7-c9fe-42fb-9a94-6c6fc1bdb0a2" providerId="ADAL" clId="{28401106-E99C-487F-A5E8-01A48FFDB3A2}" dt="2020-05-06T14:55:32.073" v="128" actId="47"/>
        <pc:sldMkLst>
          <pc:docMk/>
          <pc:sldMk cId="452780845" sldId="273"/>
        </pc:sldMkLst>
      </pc:sldChg>
      <pc:sldChg chg="modSp mod">
        <pc:chgData name="Al Simon" userId="4e8cbcc7-c9fe-42fb-9a94-6c6fc1bdb0a2" providerId="ADAL" clId="{28401106-E99C-487F-A5E8-01A48FFDB3A2}" dt="2020-05-06T12:18:59.934" v="122" actId="20577"/>
        <pc:sldMkLst>
          <pc:docMk/>
          <pc:sldMk cId="3582932098" sldId="275"/>
        </pc:sldMkLst>
        <pc:spChg chg="mod">
          <ac:chgData name="Al Simon" userId="4e8cbcc7-c9fe-42fb-9a94-6c6fc1bdb0a2" providerId="ADAL" clId="{28401106-E99C-487F-A5E8-01A48FFDB3A2}" dt="2020-05-06T12:18:59.934" v="122" actId="20577"/>
          <ac:spMkLst>
            <pc:docMk/>
            <pc:sldMk cId="3582932098" sldId="275"/>
            <ac:spMk id="3" creationId="{00000000-0000-0000-0000-000000000000}"/>
          </ac:spMkLst>
        </pc:spChg>
      </pc:sldChg>
      <pc:sldChg chg="del">
        <pc:chgData name="Al Simon" userId="4e8cbcc7-c9fe-42fb-9a94-6c6fc1bdb0a2" providerId="ADAL" clId="{28401106-E99C-487F-A5E8-01A48FFDB3A2}" dt="2020-05-06T14:55:19.283" v="126" actId="47"/>
        <pc:sldMkLst>
          <pc:docMk/>
          <pc:sldMk cId="521331215" sldId="291"/>
        </pc:sldMkLst>
      </pc:sldChg>
      <pc:sldChg chg="add del">
        <pc:chgData name="Al Simon" userId="4e8cbcc7-c9fe-42fb-9a94-6c6fc1bdb0a2" providerId="ADAL" clId="{28401106-E99C-487F-A5E8-01A48FFDB3A2}" dt="2020-05-06T14:55:16.076" v="125" actId="47"/>
        <pc:sldMkLst>
          <pc:docMk/>
          <pc:sldMk cId="2234111043" sldId="292"/>
        </pc:sldMkLst>
      </pc:sldChg>
      <pc:sldChg chg="del">
        <pc:chgData name="Al Simon" userId="4e8cbcc7-c9fe-42fb-9a94-6c6fc1bdb0a2" providerId="ADAL" clId="{28401106-E99C-487F-A5E8-01A48FFDB3A2}" dt="2020-05-06T14:55:48.872" v="132" actId="47"/>
        <pc:sldMkLst>
          <pc:docMk/>
          <pc:sldMk cId="1536439428" sldId="435"/>
        </pc:sldMkLst>
      </pc:sldChg>
      <pc:sldChg chg="del">
        <pc:chgData name="Al Simon" userId="4e8cbcc7-c9fe-42fb-9a94-6c6fc1bdb0a2" providerId="ADAL" clId="{28401106-E99C-487F-A5E8-01A48FFDB3A2}" dt="2020-05-06T14:56:12.115" v="135" actId="47"/>
        <pc:sldMkLst>
          <pc:docMk/>
          <pc:sldMk cId="2702498609" sldId="436"/>
        </pc:sldMkLst>
      </pc:sldChg>
      <pc:sldChg chg="del">
        <pc:chgData name="Al Simon" userId="4e8cbcc7-c9fe-42fb-9a94-6c6fc1bdb0a2" providerId="ADAL" clId="{28401106-E99C-487F-A5E8-01A48FFDB3A2}" dt="2020-05-06T14:55:24.102" v="127" actId="47"/>
        <pc:sldMkLst>
          <pc:docMk/>
          <pc:sldMk cId="1868538684" sldId="437"/>
        </pc:sldMkLst>
      </pc:sldChg>
      <pc:sldChg chg="modTransition">
        <pc:chgData name="Al Simon" userId="4e8cbcc7-c9fe-42fb-9a94-6c6fc1bdb0a2" providerId="ADAL" clId="{28401106-E99C-487F-A5E8-01A48FFDB3A2}" dt="2020-05-06T01:17:34.009" v="1"/>
        <pc:sldMkLst>
          <pc:docMk/>
          <pc:sldMk cId="1648964327" sldId="438"/>
        </pc:sldMkLst>
      </pc:sldChg>
      <pc:sldChg chg="del">
        <pc:chgData name="Al Simon" userId="4e8cbcc7-c9fe-42fb-9a94-6c6fc1bdb0a2" providerId="ADAL" clId="{28401106-E99C-487F-A5E8-01A48FFDB3A2}" dt="2020-05-06T14:56:02.488" v="133" actId="47"/>
        <pc:sldMkLst>
          <pc:docMk/>
          <pc:sldMk cId="1933908224" sldId="442"/>
        </pc:sldMkLst>
      </pc:sldChg>
      <pc:sldChg chg="del">
        <pc:chgData name="Al Simon" userId="4e8cbcc7-c9fe-42fb-9a94-6c6fc1bdb0a2" providerId="ADAL" clId="{28401106-E99C-487F-A5E8-01A48FFDB3A2}" dt="2020-05-06T14:55:37.606" v="129" actId="47"/>
        <pc:sldMkLst>
          <pc:docMk/>
          <pc:sldMk cId="3291313634" sldId="445"/>
        </pc:sldMkLst>
      </pc:sldChg>
      <pc:sldChg chg="del">
        <pc:chgData name="Al Simon" userId="4e8cbcc7-c9fe-42fb-9a94-6c6fc1bdb0a2" providerId="ADAL" clId="{28401106-E99C-487F-A5E8-01A48FFDB3A2}" dt="2020-05-06T14:56:04.463" v="134" actId="47"/>
        <pc:sldMkLst>
          <pc:docMk/>
          <pc:sldMk cId="3080460961" sldId="719"/>
        </pc:sldMkLst>
      </pc:sldChg>
      <pc:sldChg chg="del">
        <pc:chgData name="Al Simon" userId="4e8cbcc7-c9fe-42fb-9a94-6c6fc1bdb0a2" providerId="ADAL" clId="{28401106-E99C-487F-A5E8-01A48FFDB3A2}" dt="2020-05-06T14:56:17.145" v="136" actId="47"/>
        <pc:sldMkLst>
          <pc:docMk/>
          <pc:sldMk cId="1657148608" sldId="721"/>
        </pc:sldMkLst>
      </pc:sldChg>
      <pc:sldMasterChg chg="delSldLayout">
        <pc:chgData name="Al Simon" userId="4e8cbcc7-c9fe-42fb-9a94-6c6fc1bdb0a2" providerId="ADAL" clId="{28401106-E99C-487F-A5E8-01A48FFDB3A2}" dt="2020-05-06T14:56:12.115" v="135" actId="47"/>
        <pc:sldMasterMkLst>
          <pc:docMk/>
          <pc:sldMasterMk cId="1312262286" sldId="2147483648"/>
        </pc:sldMasterMkLst>
        <pc:sldLayoutChg chg="del">
          <pc:chgData name="Al Simon" userId="4e8cbcc7-c9fe-42fb-9a94-6c6fc1bdb0a2" providerId="ADAL" clId="{28401106-E99C-487F-A5E8-01A48FFDB3A2}" dt="2020-05-06T14:56:12.115" v="135" actId="47"/>
          <pc:sldLayoutMkLst>
            <pc:docMk/>
            <pc:sldMasterMk cId="1312262286" sldId="2147483648"/>
            <pc:sldLayoutMk cId="446761941" sldId="214748366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2C050-E600-4AA0-8202-3C116ED39CD8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4A27C8-074B-4F6F-833F-94603F146F95}">
      <dgm:prSet phldrT="[Text]" custT="1"/>
      <dgm:spPr>
        <a:ln w="76200">
          <a:solidFill>
            <a:schemeClr val="bg1"/>
          </a:solidFill>
        </a:ln>
      </dgm:spPr>
      <dgm:t>
        <a:bodyPr/>
        <a:lstStyle/>
        <a:p>
          <a:endParaRPr lang="en-US" sz="3200" b="1" dirty="0"/>
        </a:p>
      </dgm:t>
    </dgm:pt>
    <dgm:pt modelId="{C086E7A3-5562-49C8-9AE0-68D07DF1580F}" type="parTrans" cxnId="{664AC7DF-828E-494D-8036-A95DA838B59A}">
      <dgm:prSet/>
      <dgm:spPr/>
      <dgm:t>
        <a:bodyPr/>
        <a:lstStyle/>
        <a:p>
          <a:endParaRPr lang="en-US" sz="2400" b="1"/>
        </a:p>
      </dgm:t>
    </dgm:pt>
    <dgm:pt modelId="{BEEE179B-D7CA-433B-8350-0B2169A19968}" type="sibTrans" cxnId="{664AC7DF-828E-494D-8036-A95DA838B59A}">
      <dgm:prSet/>
      <dgm:spPr/>
      <dgm:t>
        <a:bodyPr/>
        <a:lstStyle/>
        <a:p>
          <a:endParaRPr lang="en-US" sz="2400" b="1"/>
        </a:p>
      </dgm:t>
    </dgm:pt>
    <dgm:pt modelId="{6D3D291D-D6C7-4CB7-9FCA-1AE3B82ABEF4}">
      <dgm:prSet phldrT="[Text]" custT="1"/>
      <dgm:spPr>
        <a:ln w="76200">
          <a:solidFill>
            <a:schemeClr val="bg1"/>
          </a:solidFill>
        </a:ln>
      </dgm:spPr>
      <dgm:t>
        <a:bodyPr/>
        <a:lstStyle/>
        <a:p>
          <a:endParaRPr lang="en-US" sz="2000" b="1" dirty="0"/>
        </a:p>
      </dgm:t>
    </dgm:pt>
    <dgm:pt modelId="{3783CEA4-C6D7-4F7F-A337-46204C88BA1F}" type="parTrans" cxnId="{2BF37C64-DE78-4A4D-9C3E-55FA59448552}">
      <dgm:prSet/>
      <dgm:spPr/>
      <dgm:t>
        <a:bodyPr/>
        <a:lstStyle/>
        <a:p>
          <a:endParaRPr lang="en-US" sz="2400" b="1"/>
        </a:p>
      </dgm:t>
    </dgm:pt>
    <dgm:pt modelId="{2E74FCB0-408D-4B10-AED7-B59F20401BE2}" type="sibTrans" cxnId="{2BF37C64-DE78-4A4D-9C3E-55FA59448552}">
      <dgm:prSet/>
      <dgm:spPr/>
      <dgm:t>
        <a:bodyPr/>
        <a:lstStyle/>
        <a:p>
          <a:endParaRPr lang="en-US" sz="2400" b="1"/>
        </a:p>
      </dgm:t>
    </dgm:pt>
    <dgm:pt modelId="{44E344C3-8EA5-4090-96F2-E65FCB6BD51A}">
      <dgm:prSet phldrT="[Text]" custT="1"/>
      <dgm:spPr>
        <a:ln w="76200">
          <a:solidFill>
            <a:schemeClr val="bg1"/>
          </a:solidFill>
        </a:ln>
      </dgm:spPr>
      <dgm:t>
        <a:bodyPr/>
        <a:lstStyle/>
        <a:p>
          <a:endParaRPr lang="en-US" sz="2000" b="1" dirty="0"/>
        </a:p>
      </dgm:t>
    </dgm:pt>
    <dgm:pt modelId="{2181916C-14D3-4D7A-8D28-5BDCC2643C66}" type="parTrans" cxnId="{47B1BF8D-E050-4933-A313-F8B63ED416E1}">
      <dgm:prSet/>
      <dgm:spPr/>
      <dgm:t>
        <a:bodyPr/>
        <a:lstStyle/>
        <a:p>
          <a:endParaRPr lang="en-US" sz="2400" b="1"/>
        </a:p>
      </dgm:t>
    </dgm:pt>
    <dgm:pt modelId="{7558F4D0-1853-482D-A6F8-4AE8C721E217}" type="sibTrans" cxnId="{47B1BF8D-E050-4933-A313-F8B63ED416E1}">
      <dgm:prSet/>
      <dgm:spPr/>
      <dgm:t>
        <a:bodyPr/>
        <a:lstStyle/>
        <a:p>
          <a:endParaRPr lang="en-US" sz="2400" b="1"/>
        </a:p>
      </dgm:t>
    </dgm:pt>
    <dgm:pt modelId="{C4363AF4-3F32-493B-BB33-395282C62061}">
      <dgm:prSet phldrT="[Text]" custT="1"/>
      <dgm:spPr>
        <a:ln w="76200">
          <a:solidFill>
            <a:schemeClr val="bg1"/>
          </a:solidFill>
        </a:ln>
      </dgm:spPr>
      <dgm:t>
        <a:bodyPr/>
        <a:lstStyle/>
        <a:p>
          <a:endParaRPr lang="en-US" sz="2000" b="1" dirty="0"/>
        </a:p>
      </dgm:t>
    </dgm:pt>
    <dgm:pt modelId="{1330964F-C46B-479C-A967-B3E00F0E4EA1}" type="parTrans" cxnId="{7AFA7D58-4FFB-4788-9BF4-271A351485C6}">
      <dgm:prSet/>
      <dgm:spPr/>
      <dgm:t>
        <a:bodyPr/>
        <a:lstStyle/>
        <a:p>
          <a:endParaRPr lang="en-US" sz="2400" b="1"/>
        </a:p>
      </dgm:t>
    </dgm:pt>
    <dgm:pt modelId="{A264AB69-B07E-4B69-80E9-D222F219C768}" type="sibTrans" cxnId="{7AFA7D58-4FFB-4788-9BF4-271A351485C6}">
      <dgm:prSet/>
      <dgm:spPr/>
      <dgm:t>
        <a:bodyPr/>
        <a:lstStyle/>
        <a:p>
          <a:endParaRPr lang="en-US" sz="2400" b="1"/>
        </a:p>
      </dgm:t>
    </dgm:pt>
    <dgm:pt modelId="{84135ACE-B967-4863-9717-4A381895665B}" type="pres">
      <dgm:prSet presAssocID="{08F2C050-E600-4AA0-8202-3C116ED39CD8}" presName="Name0" presStyleCnt="0">
        <dgm:presLayoutVars>
          <dgm:chMax val="7"/>
          <dgm:resizeHandles val="exact"/>
        </dgm:presLayoutVars>
      </dgm:prSet>
      <dgm:spPr/>
    </dgm:pt>
    <dgm:pt modelId="{213D1800-75DE-4927-A94E-8EE269823386}" type="pres">
      <dgm:prSet presAssocID="{08F2C050-E600-4AA0-8202-3C116ED39CD8}" presName="comp1" presStyleCnt="0"/>
      <dgm:spPr/>
    </dgm:pt>
    <dgm:pt modelId="{8F8B32BC-4535-4C27-B486-1831B48BF867}" type="pres">
      <dgm:prSet presAssocID="{08F2C050-E600-4AA0-8202-3C116ED39CD8}" presName="circle1" presStyleLbl="node1" presStyleIdx="0" presStyleCnt="4"/>
      <dgm:spPr/>
    </dgm:pt>
    <dgm:pt modelId="{6F4FC0B7-8EB9-417A-8F2D-D8FC3A5BEE31}" type="pres">
      <dgm:prSet presAssocID="{08F2C050-E600-4AA0-8202-3C116ED39CD8}" presName="c1text" presStyleLbl="node1" presStyleIdx="0" presStyleCnt="4">
        <dgm:presLayoutVars>
          <dgm:bulletEnabled val="1"/>
        </dgm:presLayoutVars>
      </dgm:prSet>
      <dgm:spPr/>
    </dgm:pt>
    <dgm:pt modelId="{3A678D08-4C6E-4E9D-AA6C-689FC1C912A5}" type="pres">
      <dgm:prSet presAssocID="{08F2C050-E600-4AA0-8202-3C116ED39CD8}" presName="comp2" presStyleCnt="0"/>
      <dgm:spPr/>
    </dgm:pt>
    <dgm:pt modelId="{A81704F1-B1B5-42C7-9676-07560FE14FB0}" type="pres">
      <dgm:prSet presAssocID="{08F2C050-E600-4AA0-8202-3C116ED39CD8}" presName="circle2" presStyleLbl="node1" presStyleIdx="1" presStyleCnt="4"/>
      <dgm:spPr/>
    </dgm:pt>
    <dgm:pt modelId="{F1EAC608-54D5-42EA-A340-6303A91EBDE0}" type="pres">
      <dgm:prSet presAssocID="{08F2C050-E600-4AA0-8202-3C116ED39CD8}" presName="c2text" presStyleLbl="node1" presStyleIdx="1" presStyleCnt="4">
        <dgm:presLayoutVars>
          <dgm:bulletEnabled val="1"/>
        </dgm:presLayoutVars>
      </dgm:prSet>
      <dgm:spPr/>
    </dgm:pt>
    <dgm:pt modelId="{A1ED40D9-423F-4408-9F3E-340BBA39064A}" type="pres">
      <dgm:prSet presAssocID="{08F2C050-E600-4AA0-8202-3C116ED39CD8}" presName="comp3" presStyleCnt="0"/>
      <dgm:spPr/>
    </dgm:pt>
    <dgm:pt modelId="{4D57059A-9A43-4288-850C-9AE200F721F0}" type="pres">
      <dgm:prSet presAssocID="{08F2C050-E600-4AA0-8202-3C116ED39CD8}" presName="circle3" presStyleLbl="node1" presStyleIdx="2" presStyleCnt="4"/>
      <dgm:spPr/>
    </dgm:pt>
    <dgm:pt modelId="{B0D52AD4-5B6D-4D29-8479-3E0600DD8BDF}" type="pres">
      <dgm:prSet presAssocID="{08F2C050-E600-4AA0-8202-3C116ED39CD8}" presName="c3text" presStyleLbl="node1" presStyleIdx="2" presStyleCnt="4">
        <dgm:presLayoutVars>
          <dgm:bulletEnabled val="1"/>
        </dgm:presLayoutVars>
      </dgm:prSet>
      <dgm:spPr/>
    </dgm:pt>
    <dgm:pt modelId="{E68C5EF1-82CF-4D54-B268-34B0E43304D0}" type="pres">
      <dgm:prSet presAssocID="{08F2C050-E600-4AA0-8202-3C116ED39CD8}" presName="comp4" presStyleCnt="0"/>
      <dgm:spPr/>
    </dgm:pt>
    <dgm:pt modelId="{9CD298A5-08A3-40C7-8A3C-17DCB20C5F5E}" type="pres">
      <dgm:prSet presAssocID="{08F2C050-E600-4AA0-8202-3C116ED39CD8}" presName="circle4" presStyleLbl="node1" presStyleIdx="3" presStyleCnt="4"/>
      <dgm:spPr/>
    </dgm:pt>
    <dgm:pt modelId="{2955D1C6-4B73-4388-8300-7E9BDD630C59}" type="pres">
      <dgm:prSet presAssocID="{08F2C050-E600-4AA0-8202-3C116ED39CD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88E4D10-7233-40C4-8541-4B36FADFE434}" type="presOf" srcId="{F44A27C8-074B-4F6F-833F-94603F146F95}" destId="{6F4FC0B7-8EB9-417A-8F2D-D8FC3A5BEE31}" srcOrd="1" destOrd="0" presId="urn:microsoft.com/office/officeart/2005/8/layout/venn2"/>
    <dgm:cxn modelId="{86286543-E4ED-40D7-9F4A-06CAB01BBA6B}" type="presOf" srcId="{C4363AF4-3F32-493B-BB33-395282C62061}" destId="{2955D1C6-4B73-4388-8300-7E9BDD630C59}" srcOrd="1" destOrd="0" presId="urn:microsoft.com/office/officeart/2005/8/layout/venn2"/>
    <dgm:cxn modelId="{2BF37C64-DE78-4A4D-9C3E-55FA59448552}" srcId="{08F2C050-E600-4AA0-8202-3C116ED39CD8}" destId="{6D3D291D-D6C7-4CB7-9FCA-1AE3B82ABEF4}" srcOrd="1" destOrd="0" parTransId="{3783CEA4-C6D7-4F7F-A337-46204C88BA1F}" sibTransId="{2E74FCB0-408D-4B10-AED7-B59F20401BE2}"/>
    <dgm:cxn modelId="{D559676C-4D4B-4810-8FB0-3D034632FEB3}" type="presOf" srcId="{44E344C3-8EA5-4090-96F2-E65FCB6BD51A}" destId="{B0D52AD4-5B6D-4D29-8479-3E0600DD8BDF}" srcOrd="1" destOrd="0" presId="urn:microsoft.com/office/officeart/2005/8/layout/venn2"/>
    <dgm:cxn modelId="{EEA3CF51-6CAF-4FCF-884E-466333D55188}" type="presOf" srcId="{08F2C050-E600-4AA0-8202-3C116ED39CD8}" destId="{84135ACE-B967-4863-9717-4A381895665B}" srcOrd="0" destOrd="0" presId="urn:microsoft.com/office/officeart/2005/8/layout/venn2"/>
    <dgm:cxn modelId="{B2CF0973-02B3-407C-95E4-E412DBC8E094}" type="presOf" srcId="{6D3D291D-D6C7-4CB7-9FCA-1AE3B82ABEF4}" destId="{F1EAC608-54D5-42EA-A340-6303A91EBDE0}" srcOrd="1" destOrd="0" presId="urn:microsoft.com/office/officeart/2005/8/layout/venn2"/>
    <dgm:cxn modelId="{7AFA7D58-4FFB-4788-9BF4-271A351485C6}" srcId="{08F2C050-E600-4AA0-8202-3C116ED39CD8}" destId="{C4363AF4-3F32-493B-BB33-395282C62061}" srcOrd="3" destOrd="0" parTransId="{1330964F-C46B-479C-A967-B3E00F0E4EA1}" sibTransId="{A264AB69-B07E-4B69-80E9-D222F219C768}"/>
    <dgm:cxn modelId="{6C833183-1E66-4AEF-B781-AAA60D907D05}" type="presOf" srcId="{F44A27C8-074B-4F6F-833F-94603F146F95}" destId="{8F8B32BC-4535-4C27-B486-1831B48BF867}" srcOrd="0" destOrd="0" presId="urn:microsoft.com/office/officeart/2005/8/layout/venn2"/>
    <dgm:cxn modelId="{0B434086-502B-4FD1-8613-532B5E404BD7}" type="presOf" srcId="{44E344C3-8EA5-4090-96F2-E65FCB6BD51A}" destId="{4D57059A-9A43-4288-850C-9AE200F721F0}" srcOrd="0" destOrd="0" presId="urn:microsoft.com/office/officeart/2005/8/layout/venn2"/>
    <dgm:cxn modelId="{47B1BF8D-E050-4933-A313-F8B63ED416E1}" srcId="{08F2C050-E600-4AA0-8202-3C116ED39CD8}" destId="{44E344C3-8EA5-4090-96F2-E65FCB6BD51A}" srcOrd="2" destOrd="0" parTransId="{2181916C-14D3-4D7A-8D28-5BDCC2643C66}" sibTransId="{7558F4D0-1853-482D-A6F8-4AE8C721E217}"/>
    <dgm:cxn modelId="{396881CC-AA75-473D-BA56-623C06DB37F7}" type="presOf" srcId="{6D3D291D-D6C7-4CB7-9FCA-1AE3B82ABEF4}" destId="{A81704F1-B1B5-42C7-9676-07560FE14FB0}" srcOrd="0" destOrd="0" presId="urn:microsoft.com/office/officeart/2005/8/layout/venn2"/>
    <dgm:cxn modelId="{2C6B75D1-7222-45B9-9DE5-115F89BF3E97}" type="presOf" srcId="{C4363AF4-3F32-493B-BB33-395282C62061}" destId="{9CD298A5-08A3-40C7-8A3C-17DCB20C5F5E}" srcOrd="0" destOrd="0" presId="urn:microsoft.com/office/officeart/2005/8/layout/venn2"/>
    <dgm:cxn modelId="{664AC7DF-828E-494D-8036-A95DA838B59A}" srcId="{08F2C050-E600-4AA0-8202-3C116ED39CD8}" destId="{F44A27C8-074B-4F6F-833F-94603F146F95}" srcOrd="0" destOrd="0" parTransId="{C086E7A3-5562-49C8-9AE0-68D07DF1580F}" sibTransId="{BEEE179B-D7CA-433B-8350-0B2169A19968}"/>
    <dgm:cxn modelId="{1CC2EE4B-0BEE-4301-8199-CE450594DE41}" type="presParOf" srcId="{84135ACE-B967-4863-9717-4A381895665B}" destId="{213D1800-75DE-4927-A94E-8EE269823386}" srcOrd="0" destOrd="0" presId="urn:microsoft.com/office/officeart/2005/8/layout/venn2"/>
    <dgm:cxn modelId="{F6DE4032-F939-4D1D-B57E-D2718613F278}" type="presParOf" srcId="{213D1800-75DE-4927-A94E-8EE269823386}" destId="{8F8B32BC-4535-4C27-B486-1831B48BF867}" srcOrd="0" destOrd="0" presId="urn:microsoft.com/office/officeart/2005/8/layout/venn2"/>
    <dgm:cxn modelId="{8810CE9E-2166-48E5-A0EC-9B6ED93AE5C2}" type="presParOf" srcId="{213D1800-75DE-4927-A94E-8EE269823386}" destId="{6F4FC0B7-8EB9-417A-8F2D-D8FC3A5BEE31}" srcOrd="1" destOrd="0" presId="urn:microsoft.com/office/officeart/2005/8/layout/venn2"/>
    <dgm:cxn modelId="{6C115005-6189-41E8-AC95-A2A032F04031}" type="presParOf" srcId="{84135ACE-B967-4863-9717-4A381895665B}" destId="{3A678D08-4C6E-4E9D-AA6C-689FC1C912A5}" srcOrd="1" destOrd="0" presId="urn:microsoft.com/office/officeart/2005/8/layout/venn2"/>
    <dgm:cxn modelId="{94E1AF02-E7C1-441B-840A-B8D6964953A5}" type="presParOf" srcId="{3A678D08-4C6E-4E9D-AA6C-689FC1C912A5}" destId="{A81704F1-B1B5-42C7-9676-07560FE14FB0}" srcOrd="0" destOrd="0" presId="urn:microsoft.com/office/officeart/2005/8/layout/venn2"/>
    <dgm:cxn modelId="{115C3596-0473-4C48-A90E-85DD0657E48D}" type="presParOf" srcId="{3A678D08-4C6E-4E9D-AA6C-689FC1C912A5}" destId="{F1EAC608-54D5-42EA-A340-6303A91EBDE0}" srcOrd="1" destOrd="0" presId="urn:microsoft.com/office/officeart/2005/8/layout/venn2"/>
    <dgm:cxn modelId="{DF0001EB-15E3-4C8F-ABB0-C16F06B60236}" type="presParOf" srcId="{84135ACE-B967-4863-9717-4A381895665B}" destId="{A1ED40D9-423F-4408-9F3E-340BBA39064A}" srcOrd="2" destOrd="0" presId="urn:microsoft.com/office/officeart/2005/8/layout/venn2"/>
    <dgm:cxn modelId="{032E9932-CB51-49AC-A2C5-258943B75ADD}" type="presParOf" srcId="{A1ED40D9-423F-4408-9F3E-340BBA39064A}" destId="{4D57059A-9A43-4288-850C-9AE200F721F0}" srcOrd="0" destOrd="0" presId="urn:microsoft.com/office/officeart/2005/8/layout/venn2"/>
    <dgm:cxn modelId="{C6BB0508-1900-49CC-BFEC-87898A3A6213}" type="presParOf" srcId="{A1ED40D9-423F-4408-9F3E-340BBA39064A}" destId="{B0D52AD4-5B6D-4D29-8479-3E0600DD8BDF}" srcOrd="1" destOrd="0" presId="urn:microsoft.com/office/officeart/2005/8/layout/venn2"/>
    <dgm:cxn modelId="{D856DA06-80A7-4431-89CE-0E7502AC2CCD}" type="presParOf" srcId="{84135ACE-B967-4863-9717-4A381895665B}" destId="{E68C5EF1-82CF-4D54-B268-34B0E43304D0}" srcOrd="3" destOrd="0" presId="urn:microsoft.com/office/officeart/2005/8/layout/venn2"/>
    <dgm:cxn modelId="{4A292529-1C1F-4E69-B59F-3C6337E22F9F}" type="presParOf" srcId="{E68C5EF1-82CF-4D54-B268-34B0E43304D0}" destId="{9CD298A5-08A3-40C7-8A3C-17DCB20C5F5E}" srcOrd="0" destOrd="0" presId="urn:microsoft.com/office/officeart/2005/8/layout/venn2"/>
    <dgm:cxn modelId="{2E9C86E8-858E-40D5-9AFC-955C12724FE0}" type="presParOf" srcId="{E68C5EF1-82CF-4D54-B268-34B0E43304D0}" destId="{2955D1C6-4B73-4388-8300-7E9BDD630C59}" srcOrd="1" destOrd="0" presId="urn:microsoft.com/office/officeart/2005/8/layout/venn2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32BC-4535-4C27-B486-1831B48BF867}">
      <dsp:nvSpPr>
        <dsp:cNvPr id="0" name=""/>
        <dsp:cNvSpPr/>
      </dsp:nvSpPr>
      <dsp:spPr>
        <a:xfrm>
          <a:off x="170384" y="0"/>
          <a:ext cx="5194034" cy="5194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</dsp:txBody>
      <dsp:txXfrm>
        <a:off x="2041275" y="259701"/>
        <a:ext cx="1452251" cy="779105"/>
      </dsp:txXfrm>
    </dsp:sp>
    <dsp:sp modelId="{A81704F1-B1B5-42C7-9676-07560FE14FB0}">
      <dsp:nvSpPr>
        <dsp:cNvPr id="0" name=""/>
        <dsp:cNvSpPr/>
      </dsp:nvSpPr>
      <dsp:spPr>
        <a:xfrm>
          <a:off x="689787" y="1038806"/>
          <a:ext cx="4155227" cy="41552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041275" y="1288120"/>
        <a:ext cx="1452251" cy="747940"/>
      </dsp:txXfrm>
    </dsp:sp>
    <dsp:sp modelId="{4D57059A-9A43-4288-850C-9AE200F721F0}">
      <dsp:nvSpPr>
        <dsp:cNvPr id="0" name=""/>
        <dsp:cNvSpPr/>
      </dsp:nvSpPr>
      <dsp:spPr>
        <a:xfrm>
          <a:off x="1209191" y="2077613"/>
          <a:ext cx="3116420" cy="31164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041275" y="2311345"/>
        <a:ext cx="1452251" cy="701194"/>
      </dsp:txXfrm>
    </dsp:sp>
    <dsp:sp modelId="{9CD298A5-08A3-40C7-8A3C-17DCB20C5F5E}">
      <dsp:nvSpPr>
        <dsp:cNvPr id="0" name=""/>
        <dsp:cNvSpPr/>
      </dsp:nvSpPr>
      <dsp:spPr>
        <a:xfrm>
          <a:off x="1728594" y="3116420"/>
          <a:ext cx="2077613" cy="20776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032854" y="3635823"/>
        <a:ext cx="1469094" cy="103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5C10-4A7F-4BB0-8A45-4EA7F941ABF9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9178-FE0B-41BC-A356-A310D8E242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4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69178-FE0B-41BC-A356-A310D8E242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1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self-fulfilling prophecy.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your answers in the chat area…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7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CONSISTENCY is what connects your Behavior to Technique in the Success Triangle.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07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must adjust to the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good news is that you can behave your way out of a funk.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ways to keep your business going. How quickly can you adjust?</a:t>
            </a:r>
            <a:endParaRPr lang="en-US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6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Behaviors include your goals, plans and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you taken the time to reevaluate your priorities?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reset your goals and daily actions needed to hit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have the discipline, vitality, and guts to succeed in this uncertainty?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375-6A15-4590-875E-E6ABC74EA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Learn how to do video conferencing, get comfortable on the phone, work from home, maintaining your health and work/life balance…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HINT: </a:t>
            </a:r>
            <a:r>
              <a:rPr lang="en-US" sz="1200" dirty="0"/>
              <a:t>Look at the picture. The guy on the tablet looks great. The person holding it is shooting the camera up his nose!</a:t>
            </a:r>
          </a:p>
          <a:p>
            <a:endParaRPr lang="en-US" sz="1200" dirty="0"/>
          </a:p>
          <a:p>
            <a:r>
              <a:rPr lang="en-US" sz="1200" dirty="0"/>
              <a:t>Current conditions are perfect for learning, practicing, and role-playing with your team to develop yourself to succeed when you get the chance.</a:t>
            </a:r>
          </a:p>
          <a:p>
            <a:endParaRPr lang="en-US" sz="1200" dirty="0"/>
          </a:p>
          <a:p>
            <a:r>
              <a:rPr lang="en-US" sz="1200" b="1" dirty="0"/>
              <a:t>RESULTS are what link Technique to Attitude… Be sure you only allow a POSITIVE link!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your answers in the chat area…</a:t>
            </a:r>
          </a:p>
          <a:p>
            <a:endParaRPr lang="en-US" sz="1200" dirty="0"/>
          </a:p>
          <a:p>
            <a:r>
              <a:rPr lang="en-US" sz="1200" dirty="0"/>
              <a:t>New UFCs, New Pains, and new questioning strategies </a:t>
            </a:r>
          </a:p>
          <a:p>
            <a:endParaRPr lang="en-US" sz="1200" dirty="0"/>
          </a:p>
          <a:p>
            <a:r>
              <a:rPr lang="en-US" sz="1200" dirty="0"/>
              <a:t>Staying on the right side of the Trouble Line. – NEW DISTRACTIONS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4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ea typeface="+mn-ea"/>
                <a:cs typeface="+mn-cs"/>
              </a:rPr>
              <a:t>How is this situation affecting you?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>
                <a:ea typeface="+mn-ea"/>
                <a:cs typeface="+mn-cs"/>
              </a:rPr>
              <a:t>Your company, your city, your industry?</a:t>
            </a:r>
            <a:endParaRPr lang="en-US" sz="1100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99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may need to change your 30-second commercial, pain indicator questions, and sales pitches to fit a new reality and changing motivations.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6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About David H Sandler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About Sandler Training 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About Yourself as the Trainer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1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Confirm expectations and make sure nothing has changed since last communication.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4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06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way of helping. Get all the resources you need to succeed free for 1-year!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your answers in the chat area…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2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Fight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– </a:t>
            </a:r>
            <a:r>
              <a:rPr kumimoji="0" lang="en-US" sz="1200" b="0" i="1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Flight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– </a:t>
            </a:r>
            <a:r>
              <a:rPr kumimoji="0" lang="en-US" sz="1200" b="0" i="1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Freeze: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Where are</a:t>
            </a:r>
            <a:r>
              <a:rPr kumimoji="0" lang="en-US" sz="1200" b="0" i="1" u="none" strike="noStrike" kern="1200" cap="none" spc="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you?</a:t>
            </a:r>
            <a:endParaRPr lang="en-US" sz="1200" dirty="0"/>
          </a:p>
          <a:p>
            <a:pPr marL="241300" marR="5080" lvl="0" indent="-228600" algn="l" defTabSz="914400" rtl="0" eaLnBrk="1" fontAlgn="auto" latinLnBrk="0" hangingPunct="1">
              <a:lnSpc>
                <a:spcPts val="4000"/>
              </a:lnSpc>
              <a:spcBef>
                <a:spcPts val="940"/>
              </a:spcBef>
              <a:spcAft>
                <a:spcPts val="0"/>
              </a:spcAft>
              <a:buClr>
                <a:srgbClr val="4F81B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1200" b="1" i="1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Many (your competitors) </a:t>
            </a:r>
            <a:r>
              <a:rPr kumimoji="0" lang="en-US" sz="1200" b="1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or may </a:t>
            </a:r>
            <a:r>
              <a:rPr kumimoji="0" lang="en-US" sz="1200" b="1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 </a:t>
            </a:r>
            <a:r>
              <a:rPr kumimoji="0" lang="en-US" sz="1200" b="1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time as an </a:t>
            </a:r>
            <a:r>
              <a:rPr kumimoji="0" lang="en-US" sz="1200" b="1" i="1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excuse </a:t>
            </a:r>
            <a:r>
              <a:rPr kumimoji="0" lang="en-US" sz="1200" b="1" i="1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lang="en-US" sz="1200" b="1" i="1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stop,  </a:t>
            </a:r>
            <a:r>
              <a:rPr kumimoji="0" lang="en-US" sz="1200" b="1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decrease </a:t>
            </a:r>
            <a:r>
              <a:rPr kumimoji="0" lang="en-US" sz="1200" b="1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production, </a:t>
            </a:r>
            <a:r>
              <a:rPr kumimoji="0" lang="en-US" sz="1200" b="1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lower</a:t>
            </a:r>
            <a:r>
              <a:rPr kumimoji="0" lang="en-US" sz="1200" b="1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momentum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4F81B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is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tempting </a:t>
            </a:r>
            <a:r>
              <a:rPr kumimoji="0" lang="en-US" sz="1200" b="0" i="1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stay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your </a:t>
            </a:r>
            <a:r>
              <a:rPr kumimoji="0" lang="en-US" sz="1200" b="0" i="1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comfort</a:t>
            </a:r>
            <a:r>
              <a:rPr kumimoji="0" lang="en-US" sz="1200" b="0" i="1" u="none" strike="noStrike" kern="1200" cap="none" spc="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1200" b="0" i="1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zone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50520" lvl="0" indent="-228600" algn="l" defTabSz="914400" rtl="0" eaLnBrk="1" fontAlgn="auto" latinLnBrk="0" hangingPunct="1">
              <a:lnSpc>
                <a:spcPts val="4000"/>
              </a:lnSpc>
              <a:spcBef>
                <a:spcPts val="945"/>
              </a:spcBef>
              <a:spcAft>
                <a:spcPts val="0"/>
              </a:spcAft>
              <a:buClr>
                <a:srgbClr val="4F81B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Understand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your sales cycle will </a:t>
            </a:r>
            <a:r>
              <a:rPr kumimoji="0" lang="en-US" sz="1200" b="0" i="1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become 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longer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4F81B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Successful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people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lang="en-US" sz="1200" b="0" i="1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find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lang="en-US" sz="1200" b="0" i="1" u="none" strike="noStrike" kern="1200" cap="none" spc="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en-US" sz="1200" b="0" i="1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way</a:t>
            </a:r>
            <a:endParaRPr lang="en-US" sz="1200" dirty="0"/>
          </a:p>
          <a:p>
            <a:r>
              <a:rPr lang="en-US" sz="1200" b="1" dirty="0"/>
              <a:t>These graphs are from 2001 and 2009… We will bounce back and make it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3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9950" indent="-515938"/>
            <a:r>
              <a:rPr lang="en-US" sz="1200" dirty="0">
                <a:solidFill>
                  <a:schemeClr val="tx1"/>
                </a:solidFill>
              </a:rPr>
              <a:t>Attitude – Philosophy – Beliefs - WHY</a:t>
            </a:r>
          </a:p>
          <a:p>
            <a:pPr marL="869950" indent="-515938"/>
            <a:r>
              <a:rPr lang="en-US" sz="1200" dirty="0">
                <a:solidFill>
                  <a:schemeClr val="tx1"/>
                </a:solidFill>
              </a:rPr>
              <a:t>Behavior – Strategy – Plans &amp; Goals - WHAT</a:t>
            </a:r>
          </a:p>
          <a:p>
            <a:pPr marL="869950" indent="-515938"/>
            <a:r>
              <a:rPr lang="en-US" sz="1200" dirty="0">
                <a:solidFill>
                  <a:schemeClr val="tx1"/>
                </a:solidFill>
              </a:rPr>
              <a:t>Technique – Skill – Personal Presence – HOW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6"/>
                </a:solidFill>
              </a:rPr>
              <a:t>Connecting These three creates MOMENTUM positively or negatively depending on you’re your outlook…</a:t>
            </a:r>
            <a:endParaRPr lang="en-US" sz="1200" dirty="0"/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9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Outpace the competition – they are goofing-off watching Netflix</a:t>
            </a:r>
          </a:p>
          <a:p>
            <a:r>
              <a:rPr lang="en-US" dirty="0">
                <a:solidFill>
                  <a:schemeClr val="tx2"/>
                </a:solidFill>
              </a:rPr>
              <a:t>Read – Listen – Try – SOL &amp; ‘My Sandler’ – Certification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375-6A15-4590-875E-E6ABC74EA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Are you sitting at home reading the news or rebuilding your pipeline?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>
                <a:solidFill>
                  <a:schemeClr val="tx2"/>
                </a:solidFill>
              </a:rPr>
              <a:t>Don’t freeze</a:t>
            </a:r>
          </a:p>
          <a:p>
            <a:pPr lvl="1"/>
            <a:r>
              <a:rPr lang="en-US" sz="2200" dirty="0"/>
              <a:t>Antidote = swift action – establish a new agenda – control what you choose – confront the new real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375-6A15-4590-875E-E6ABC74EA5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Commitment is the link between Attitude and behavior. </a:t>
            </a:r>
            <a:r>
              <a:rPr lang="en-US" sz="1200" dirty="0"/>
              <a:t>It is what turns dreams into goals and thoughts into actions.</a:t>
            </a:r>
          </a:p>
          <a:p>
            <a:r>
              <a:rPr lang="en-US" sz="1200" dirty="0"/>
              <a:t>Desire is the motivation to do whatever it takes to succeed. If there is a will, there is a way.</a:t>
            </a:r>
          </a:p>
          <a:p>
            <a:r>
              <a:rPr lang="en-US" sz="1200" dirty="0"/>
              <a:t>Outlook is belief of possibility and abundance that allows you to see opportunities to win.</a:t>
            </a:r>
          </a:p>
          <a:p>
            <a:r>
              <a:rPr lang="en-US" sz="1200" dirty="0"/>
              <a:t>Responsibility is the key owning what you can control, and not allowing yourself to externalize the problem or make excuses.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69178-FE0B-41BC-A356-A310D8E242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9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17089" y="1117598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470003" y="3530606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405257" y="1217181"/>
            <a:ext cx="2786743" cy="4830534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77630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02164" y="-2"/>
            <a:ext cx="4268829" cy="603866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22690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-2"/>
            <a:ext cx="4268829" cy="564936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99785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8598" y="-2"/>
            <a:ext cx="3445059" cy="6858001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40454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88253" y="403444"/>
            <a:ext cx="3770085" cy="6267452"/>
          </a:xfrm>
          <a:custGeom>
            <a:avLst/>
            <a:gdLst>
              <a:gd name="connsiteX0" fmla="*/ 533400 w 3770085"/>
              <a:gd name="connsiteY0" fmla="*/ 4267200 h 6267452"/>
              <a:gd name="connsiteX1" fmla="*/ 3770085 w 3770085"/>
              <a:gd name="connsiteY1" fmla="*/ 4267200 h 6267452"/>
              <a:gd name="connsiteX2" fmla="*/ 3770085 w 3770085"/>
              <a:gd name="connsiteY2" fmla="*/ 6267452 h 6267452"/>
              <a:gd name="connsiteX3" fmla="*/ 533400 w 3770085"/>
              <a:gd name="connsiteY3" fmla="*/ 6267452 h 6267452"/>
              <a:gd name="connsiteX4" fmla="*/ 0 w 3770085"/>
              <a:gd name="connsiteY4" fmla="*/ 2133600 h 6267452"/>
              <a:gd name="connsiteX5" fmla="*/ 3236685 w 3770085"/>
              <a:gd name="connsiteY5" fmla="*/ 2133600 h 6267452"/>
              <a:gd name="connsiteX6" fmla="*/ 3236685 w 3770085"/>
              <a:gd name="connsiteY6" fmla="*/ 4133852 h 6267452"/>
              <a:gd name="connsiteX7" fmla="*/ 0 w 3770085"/>
              <a:gd name="connsiteY7" fmla="*/ 4133852 h 6267452"/>
              <a:gd name="connsiteX8" fmla="*/ 228600 w 3770085"/>
              <a:gd name="connsiteY8" fmla="*/ 0 h 6267452"/>
              <a:gd name="connsiteX9" fmla="*/ 3465285 w 3770085"/>
              <a:gd name="connsiteY9" fmla="*/ 0 h 6267452"/>
              <a:gd name="connsiteX10" fmla="*/ 3465285 w 3770085"/>
              <a:gd name="connsiteY10" fmla="*/ 2000252 h 6267452"/>
              <a:gd name="connsiteX11" fmla="*/ 228600 w 3770085"/>
              <a:gd name="connsiteY11" fmla="*/ 2000252 h 62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0085" h="6267452">
                <a:moveTo>
                  <a:pt x="533400" y="4267200"/>
                </a:moveTo>
                <a:lnTo>
                  <a:pt x="3770085" y="4267200"/>
                </a:lnTo>
                <a:lnTo>
                  <a:pt x="3770085" y="6267452"/>
                </a:lnTo>
                <a:lnTo>
                  <a:pt x="533400" y="6267452"/>
                </a:lnTo>
                <a:close/>
                <a:moveTo>
                  <a:pt x="0" y="2133600"/>
                </a:moveTo>
                <a:lnTo>
                  <a:pt x="3236685" y="2133600"/>
                </a:lnTo>
                <a:lnTo>
                  <a:pt x="3236685" y="4133852"/>
                </a:lnTo>
                <a:lnTo>
                  <a:pt x="0" y="4133852"/>
                </a:lnTo>
                <a:close/>
                <a:moveTo>
                  <a:pt x="228600" y="0"/>
                </a:moveTo>
                <a:lnTo>
                  <a:pt x="3465285" y="0"/>
                </a:lnTo>
                <a:lnTo>
                  <a:pt x="3465285" y="2000252"/>
                </a:lnTo>
                <a:lnTo>
                  <a:pt x="228600" y="200025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81666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68632" y="2325922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7142" y="2325922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568632" y="116126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787142" y="4535718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691889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73490" y="3142347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51204" y="3142347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28918" y="3142347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006632" y="3142347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991783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66858" y="3015599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44572" y="3015599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322286" y="3015599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3015599"/>
            <a:ext cx="2218510" cy="220979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39459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189866" y="1814286"/>
            <a:ext cx="3935546" cy="504371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7818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531429" y="1988457"/>
            <a:ext cx="4325257" cy="2699657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5481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181665" y="0"/>
            <a:ext cx="4666874" cy="6047715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69180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12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5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3DA-5BF4-4E2D-A6BA-9B460920F20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9686-F5FF-41F6-A077-0D672B6C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6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Replace">
            <a:extLst>
              <a:ext uri="{FF2B5EF4-FFF2-40B4-BE49-F238E27FC236}">
                <a16:creationId xmlns:a16="http://schemas.microsoft.com/office/drawing/2014/main" id="{269A7DAB-D2F5-4E2F-93A4-275179CEEA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8598" y="805758"/>
            <a:ext cx="10607099" cy="5260224"/>
          </a:xfrm>
          <a:custGeom>
            <a:avLst/>
            <a:gdLst>
              <a:gd name="connsiteX0" fmla="*/ 0 w 23368000"/>
              <a:gd name="connsiteY0" fmla="*/ 0 h 12700000"/>
              <a:gd name="connsiteX1" fmla="*/ 23368000 w 23368000"/>
              <a:gd name="connsiteY1" fmla="*/ 0 h 12700000"/>
              <a:gd name="connsiteX2" fmla="*/ 23368000 w 23368000"/>
              <a:gd name="connsiteY2" fmla="*/ 12700000 h 12700000"/>
              <a:gd name="connsiteX3" fmla="*/ 0 w 23368000"/>
              <a:gd name="connsiteY3" fmla="*/ 12700000 h 1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0" h="12700000">
                <a:moveTo>
                  <a:pt x="0" y="0"/>
                </a:moveTo>
                <a:lnTo>
                  <a:pt x="23368000" y="0"/>
                </a:lnTo>
                <a:lnTo>
                  <a:pt x="23368000" y="12700000"/>
                </a:lnTo>
                <a:lnTo>
                  <a:pt x="0" y="12700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88975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80824DE-2267-41FC-8898-414F9A4E42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1552" y="1"/>
            <a:ext cx="6172200" cy="6858000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2637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66644" y="-1"/>
            <a:ext cx="4884457" cy="6858001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18291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2479" y="1429047"/>
            <a:ext cx="7491001" cy="461554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8994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5524" y="402664"/>
            <a:ext cx="5718061" cy="6455336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18804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3750"/>
            <a:ext cx="5718061" cy="276134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275094"/>
            <a:ext cx="5718061" cy="2761343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193475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727" y="401337"/>
            <a:ext cx="10892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416" y="1825625"/>
            <a:ext cx="10570384" cy="422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©1999-2020 Sandler Systems, Inc. All rights reserved. S Sandler Training (with design) is a registered service mark of Sandler Systems, Inc. |  </a:t>
            </a:r>
            <a:r>
              <a:rPr lang="en-US" dirty="0">
                <a:solidFill>
                  <a:schemeClr val="accent6"/>
                </a:solidFill>
              </a:rPr>
              <a:t>www.sandler.com</a:t>
            </a:r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367847" y="6041214"/>
            <a:ext cx="82296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2112" y="6050267"/>
            <a:ext cx="795528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33C48E-F123-44FE-B8AD-ED244EC34F9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" y="6111133"/>
            <a:ext cx="5733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14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8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9.svg"/><Relationship Id="rId9" Type="http://schemas.openxmlformats.org/officeDocument/2006/relationships/image" Target="../media/image40.sv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itting, game&#10;&#10;Description automatically generated">
            <a:extLst>
              <a:ext uri="{FF2B5EF4-FFF2-40B4-BE49-F238E27FC236}">
                <a16:creationId xmlns:a16="http://schemas.microsoft.com/office/drawing/2014/main" id="{FD0A84E9-E60B-4365-A8D7-277B0BE977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0" y="9699"/>
            <a:ext cx="12192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37324" y="2389207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847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Selling in Uncertain Times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847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4" y="3545911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AD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 Sandler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AD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 Simon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5D4C1-3F63-4DF3-B7F9-A051B6CE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4" y="4435939"/>
            <a:ext cx="1362848" cy="1362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464B6-889F-468E-A837-ADBF25BFF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337" y="651883"/>
            <a:ext cx="597536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9858" y="495334"/>
            <a:ext cx="5027658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Elements of the </a:t>
            </a:r>
            <a:br>
              <a:rPr lang="en-US" sz="6000" dirty="0">
                <a:solidFill>
                  <a:srgbClr val="000000"/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Ideal Attitude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2FCA79-FFB6-4A7C-B863-FBD3AE3E0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7" y="0"/>
            <a:ext cx="2003073" cy="1732657"/>
          </a:xfrm>
          <a:prstGeom prst="rect">
            <a:avLst/>
          </a:prstGeom>
        </p:spPr>
      </p:pic>
      <p:pic>
        <p:nvPicPr>
          <p:cNvPr id="6" name="Graphic 5" descr="Rocket">
            <a:extLst>
              <a:ext uri="{FF2B5EF4-FFF2-40B4-BE49-F238E27FC236}">
                <a16:creationId xmlns:a16="http://schemas.microsoft.com/office/drawing/2014/main" id="{D9538542-8520-49AE-9B51-AB8CB6F65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181911-1DB6-4208-BDB1-D7B31AAE5E46}"/>
              </a:ext>
            </a:extLst>
          </p:cNvPr>
          <p:cNvSpPr txBox="1"/>
          <p:nvPr/>
        </p:nvSpPr>
        <p:spPr>
          <a:xfrm>
            <a:off x="6738743" y="2801820"/>
            <a:ext cx="3608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Commitment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Desire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Outlook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Responsibility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CF3B7-9F90-4E16-8D24-C6D759AFE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35" y="2501541"/>
            <a:ext cx="5306573" cy="35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9858" y="495334"/>
            <a:ext cx="3518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0000"/>
                </a:solidFill>
                <a:latin typeface="+mj-lt"/>
              </a:rPr>
              <a:t>Changing</a:t>
            </a:r>
            <a:br>
              <a:rPr lang="en-US" sz="6000" dirty="0">
                <a:solidFill>
                  <a:srgbClr val="000000"/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Attitudes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9B58AEF-92D6-4143-B7BC-F3978DFC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36" y="2099999"/>
            <a:ext cx="8587528" cy="36210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2FCA79-FFB6-4A7C-B863-FBD3AE3E0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7" y="0"/>
            <a:ext cx="2003073" cy="1732657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4335B41D-E60E-4E6D-9E67-A70CD7F39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CCCA0C-D96A-434B-93F5-9CFDAA802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" b="17419"/>
          <a:stretch/>
        </p:blipFill>
        <p:spPr>
          <a:xfrm>
            <a:off x="0" y="1"/>
            <a:ext cx="12191999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96E3E5-0210-49CD-808D-AA57ED6D1C6A}"/>
              </a:ext>
            </a:extLst>
          </p:cNvPr>
          <p:cNvSpPr txBox="1">
            <a:spLocks/>
          </p:cNvSpPr>
          <p:nvPr/>
        </p:nvSpPr>
        <p:spPr>
          <a:xfrm>
            <a:off x="0" y="2248386"/>
            <a:ext cx="12191999" cy="2361229"/>
          </a:xfrm>
          <a:prstGeom prst="rect">
            <a:avLst/>
          </a:prstGeom>
          <a:solidFill>
            <a:srgbClr val="001642">
              <a:alpha val="60000"/>
            </a:srgb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</a:rPr>
              <a:t>Chat: How has your selling behavior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changed as a result of COVID-19?</a:t>
            </a:r>
          </a:p>
        </p:txBody>
      </p:sp>
    </p:spTree>
    <p:extLst>
      <p:ext uri="{BB962C8B-B14F-4D97-AF65-F5344CB8AC3E}">
        <p14:creationId xmlns:p14="http://schemas.microsoft.com/office/powerpoint/2010/main" val="19648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3036" y="848411"/>
            <a:ext cx="876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accent1"/>
                </a:solidFill>
                <a:latin typeface="+mj-lt"/>
              </a:rPr>
              <a:t>Sandler Rules: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6E17D66-7C2D-4F0F-9977-5D93169D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6DE557-8C31-405C-9265-A1021AE67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46729" y="1202748"/>
            <a:ext cx="1212944" cy="1787883"/>
          </a:xfrm>
          <a:prstGeom prst="rect">
            <a:avLst/>
          </a:prstGeo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6DCD9F2B-28AF-49FC-897E-65063A4F3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BE9826-6011-4B56-8720-2C017C501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7" y="0"/>
            <a:ext cx="2053583" cy="170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BEA21C-88E7-4512-84F9-CDBCF8D38F62}"/>
              </a:ext>
            </a:extLst>
          </p:cNvPr>
          <p:cNvSpPr txBox="1"/>
          <p:nvPr/>
        </p:nvSpPr>
        <p:spPr>
          <a:xfrm>
            <a:off x="2550107" y="2108805"/>
            <a:ext cx="8768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can’t manage anything you can’t control.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F95F2-AE7A-4E60-B25B-2B58ECA6E34B}"/>
              </a:ext>
            </a:extLst>
          </p:cNvPr>
          <p:cNvSpPr txBox="1"/>
          <p:nvPr/>
        </p:nvSpPr>
        <p:spPr>
          <a:xfrm>
            <a:off x="2550107" y="3838757"/>
            <a:ext cx="8768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manage your numbers; manage your behavior.</a:t>
            </a:r>
          </a:p>
        </p:txBody>
      </p:sp>
    </p:spTree>
    <p:extLst>
      <p:ext uri="{BB962C8B-B14F-4D97-AF65-F5344CB8AC3E}">
        <p14:creationId xmlns:p14="http://schemas.microsoft.com/office/powerpoint/2010/main" val="22693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9858" y="495334"/>
            <a:ext cx="6479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Revising</a:t>
            </a:r>
            <a:r>
              <a:rPr lang="en-US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Behaviors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8584AF-4986-41A6-A1D3-05681B06C064}"/>
              </a:ext>
            </a:extLst>
          </p:cNvPr>
          <p:cNvGrpSpPr/>
          <p:nvPr/>
        </p:nvGrpSpPr>
        <p:grpSpPr>
          <a:xfrm>
            <a:off x="5986011" y="2550519"/>
            <a:ext cx="5245347" cy="3323987"/>
            <a:chOff x="5643834" y="374999"/>
            <a:chExt cx="4777846" cy="3323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0AAC0-6900-41FB-BAEA-B3CD01347F0B}"/>
                </a:ext>
              </a:extLst>
            </p:cNvPr>
            <p:cNvSpPr txBox="1"/>
            <p:nvPr/>
          </p:nvSpPr>
          <p:spPr>
            <a:xfrm>
              <a:off x="5643834" y="1021330"/>
              <a:ext cx="4777846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Video Conferencing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Social Selling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Cold Calling &amp; Cold Emailing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Thought Leadership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Webinars &amp; Online Events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 Relationships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F3838C-14CA-4FE4-BB15-3EF0ABFA7D37}"/>
                </a:ext>
              </a:extLst>
            </p:cNvPr>
            <p:cNvSpPr txBox="1"/>
            <p:nvPr/>
          </p:nvSpPr>
          <p:spPr>
            <a:xfrm>
              <a:off x="5643834" y="374999"/>
              <a:ext cx="3181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New Behaviors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D475A7-029F-4653-90A0-18DF14A802D5}"/>
              </a:ext>
            </a:extLst>
          </p:cNvPr>
          <p:cNvGrpSpPr/>
          <p:nvPr/>
        </p:nvGrpSpPr>
        <p:grpSpPr>
          <a:xfrm>
            <a:off x="1788010" y="1833824"/>
            <a:ext cx="3643946" cy="2893100"/>
            <a:chOff x="5643834" y="374999"/>
            <a:chExt cx="3319173" cy="2893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7AC26A-C332-4572-A40E-06EAD3042319}"/>
                </a:ext>
              </a:extLst>
            </p:cNvPr>
            <p:cNvSpPr txBox="1"/>
            <p:nvPr/>
          </p:nvSpPr>
          <p:spPr>
            <a:xfrm>
              <a:off x="5643834" y="1021330"/>
              <a:ext cx="331917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Networking Events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In-Person Calls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Travel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Event Marketing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Lunch Meetings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1E8A55-D307-47CA-81BA-5BF5B4197EFC}"/>
                </a:ext>
              </a:extLst>
            </p:cNvPr>
            <p:cNvSpPr txBox="1"/>
            <p:nvPr/>
          </p:nvSpPr>
          <p:spPr>
            <a:xfrm>
              <a:off x="5643834" y="374999"/>
              <a:ext cx="3298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+mj-lt"/>
                </a:rPr>
                <a:t>Pressing Pause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04597A-8F1F-491F-8890-8F0159D92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7" y="0"/>
            <a:ext cx="2053583" cy="1709289"/>
          </a:xfrm>
          <a:prstGeom prst="rect">
            <a:avLst/>
          </a:prstGeom>
        </p:spPr>
      </p:pic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101F6299-1A7E-42E1-A265-210489D67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9487" y="465322"/>
            <a:ext cx="907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Develop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SMARTER Goals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67FBD-86D9-4498-A0CB-4329F78211EE}"/>
              </a:ext>
            </a:extLst>
          </p:cNvPr>
          <p:cNvSpPr/>
          <p:nvPr/>
        </p:nvSpPr>
        <p:spPr>
          <a:xfrm>
            <a:off x="2040019" y="1717319"/>
            <a:ext cx="31596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</a:t>
            </a:r>
            <a:r>
              <a:rPr lang="en-US" sz="3600" dirty="0"/>
              <a:t>pecific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M</a:t>
            </a:r>
            <a:r>
              <a:rPr lang="en-US" sz="3600" dirty="0"/>
              <a:t>easurable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dirty="0"/>
              <a:t>ttainable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</a:t>
            </a:r>
            <a:r>
              <a:rPr lang="en-US" sz="3600" dirty="0"/>
              <a:t>elevant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T</a:t>
            </a:r>
            <a:r>
              <a:rPr lang="en-US" sz="3600" dirty="0"/>
              <a:t>ime-Bound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E</a:t>
            </a:r>
            <a:r>
              <a:rPr lang="en-US" sz="3600" dirty="0"/>
              <a:t>njoyable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R</a:t>
            </a:r>
            <a:r>
              <a:rPr lang="en-US" sz="3600" dirty="0"/>
              <a:t>ewarding</a:t>
            </a:r>
          </a:p>
        </p:txBody>
      </p:sp>
      <p:pic>
        <p:nvPicPr>
          <p:cNvPr id="8" name="Picture 7" descr="A picture containing colored, child, sitting, different&#10;&#10;Description automatically generated">
            <a:extLst>
              <a:ext uri="{FF2B5EF4-FFF2-40B4-BE49-F238E27FC236}">
                <a16:creationId xmlns:a16="http://schemas.microsoft.com/office/drawing/2014/main" id="{D7FF8E50-0E40-4B33-8454-047351B7E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9380"/>
            <a:ext cx="6019800" cy="4013200"/>
          </a:xfrm>
          <a:prstGeom prst="rect">
            <a:avLst/>
          </a:prstGeo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5F381E77-C636-4532-B6A1-57D758284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68553F-4936-4BFC-A579-CF99B267B4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7" y="0"/>
            <a:ext cx="2053583" cy="17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eaders cookbook for a remote team.docx -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8919" r="9744" b="20270"/>
          <a:stretch/>
        </p:blipFill>
        <p:spPr>
          <a:xfrm>
            <a:off x="976183" y="234778"/>
            <a:ext cx="10842506" cy="6215449"/>
          </a:xfrm>
        </p:spPr>
      </p:pic>
    </p:spTree>
    <p:extLst>
      <p:ext uri="{BB962C8B-B14F-4D97-AF65-F5344CB8AC3E}">
        <p14:creationId xmlns:p14="http://schemas.microsoft.com/office/powerpoint/2010/main" val="3127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F6362E1A-A4EB-46D6-9D58-87223E22A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69" y="1332166"/>
            <a:ext cx="7260771" cy="4840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857" y="408836"/>
            <a:ext cx="955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000000"/>
                </a:solidFill>
                <a:latin typeface="+mj-lt"/>
              </a:rPr>
              <a:t>Developing Your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Technique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0EF9C4-3944-4F6F-8F54-5C5852898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25" y="0"/>
            <a:ext cx="1820975" cy="15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CCCA0C-D96A-434B-93F5-9CFDAA802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2"/>
          <a:stretch/>
        </p:blipFill>
        <p:spPr>
          <a:xfrm>
            <a:off x="1" y="0"/>
            <a:ext cx="12191999" cy="687019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96E3E5-0210-49CD-808D-AA57ED6D1C6A}"/>
              </a:ext>
            </a:extLst>
          </p:cNvPr>
          <p:cNvSpPr txBox="1">
            <a:spLocks/>
          </p:cNvSpPr>
          <p:nvPr/>
        </p:nvSpPr>
        <p:spPr>
          <a:xfrm>
            <a:off x="0" y="2248386"/>
            <a:ext cx="12191999" cy="2361229"/>
          </a:xfrm>
          <a:prstGeom prst="rect">
            <a:avLst/>
          </a:prstGeom>
          <a:solidFill>
            <a:srgbClr val="001642">
              <a:alpha val="60000"/>
            </a:srgb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</a:rPr>
              <a:t>Chat: What are some sales skills that are more important today?</a:t>
            </a:r>
          </a:p>
        </p:txBody>
      </p:sp>
    </p:spTree>
    <p:extLst>
      <p:ext uri="{BB962C8B-B14F-4D97-AF65-F5344CB8AC3E}">
        <p14:creationId xmlns:p14="http://schemas.microsoft.com/office/powerpoint/2010/main" val="41402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to the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94" y="1825625"/>
            <a:ext cx="10266405" cy="42246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Retention funnel – opportunities with existing accounts</a:t>
            </a:r>
          </a:p>
          <a:p>
            <a:pPr lvl="1">
              <a:lnSpc>
                <a:spcPct val="100000"/>
              </a:lnSpc>
            </a:pPr>
            <a:r>
              <a:rPr lang="en-US"/>
              <a:t>Which </a:t>
            </a:r>
            <a:r>
              <a:rPr lang="en-US" dirty="0"/>
              <a:t>clients do you want to keep?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can you expand the business they currently do with you?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Which clients are you OK with losing?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013" y="458896"/>
            <a:ext cx="644709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about</a:t>
            </a:r>
          </a:p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accent4"/>
                </a:solidFill>
                <a:latin typeface="+mj-lt"/>
              </a:rPr>
              <a:t>Sandler Training</a:t>
            </a:r>
            <a:r>
              <a:rPr lang="en-US" sz="2800" b="1" baseline="100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2800" baseline="100000" dirty="0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Roboto Light"/>
                <a:sym typeface="Roboto Light"/>
              </a:rPr>
              <a:t>®</a:t>
            </a:r>
            <a:endParaRPr lang="en-US" sz="4400" b="1" baseline="100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A19A62-4210-450A-8158-68855A460F70}"/>
              </a:ext>
            </a:extLst>
          </p:cNvPr>
          <p:cNvGrpSpPr/>
          <p:nvPr/>
        </p:nvGrpSpPr>
        <p:grpSpPr>
          <a:xfrm>
            <a:off x="8504478" y="-11575"/>
            <a:ext cx="3687274" cy="3538844"/>
            <a:chOff x="5415621" y="3418643"/>
            <a:chExt cx="3687274" cy="353884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A7EA16B-BE43-47C6-B4EC-952E338BD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37411" y="4735372"/>
              <a:ext cx="2065484" cy="222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64F45F-FFF5-4168-B3A5-E9D19957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415621" y="3418643"/>
              <a:ext cx="2065483" cy="2395959"/>
            </a:xfrm>
            <a:prstGeom prst="rect">
              <a:avLst/>
            </a:prstGeom>
          </p:spPr>
        </p:pic>
      </p:grpSp>
      <p:pic>
        <p:nvPicPr>
          <p:cNvPr id="18" name="Graphic 17" descr="Rocket">
            <a:extLst>
              <a:ext uri="{FF2B5EF4-FFF2-40B4-BE49-F238E27FC236}">
                <a16:creationId xmlns:a16="http://schemas.microsoft.com/office/drawing/2014/main" id="{EC5497BF-FE6F-4E98-8C97-BF9A80717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714898-15DC-4A25-809E-5BF412467A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28" t="46903" r="70001" b="24839"/>
          <a:stretch/>
        </p:blipFill>
        <p:spPr>
          <a:xfrm>
            <a:off x="544013" y="2047023"/>
            <a:ext cx="2065483" cy="2732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13746-59F6-4BEC-A90F-594D39021E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976" t="47756" r="44453" b="23986"/>
          <a:stretch/>
        </p:blipFill>
        <p:spPr>
          <a:xfrm>
            <a:off x="3007246" y="3212064"/>
            <a:ext cx="2065483" cy="2732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89511-5961-45AC-9F3D-C584EAEE05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575" t="47595" r="31854" b="24147"/>
          <a:stretch/>
        </p:blipFill>
        <p:spPr>
          <a:xfrm>
            <a:off x="5470479" y="2417415"/>
            <a:ext cx="2065483" cy="2732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CACDB-B29B-4C7A-91F5-773BBF9F96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538" t="46552" r="18891" b="25190"/>
          <a:stretch/>
        </p:blipFill>
        <p:spPr>
          <a:xfrm>
            <a:off x="7933713" y="3351026"/>
            <a:ext cx="2065483" cy="273226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6560F7A-2344-439F-AE88-A0531237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</p:spTree>
    <p:extLst>
      <p:ext uri="{BB962C8B-B14F-4D97-AF65-F5344CB8AC3E}">
        <p14:creationId xmlns:p14="http://schemas.microsoft.com/office/powerpoint/2010/main" val="31220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 descr="Rocket">
            <a:extLst>
              <a:ext uri="{FF2B5EF4-FFF2-40B4-BE49-F238E27FC236}">
                <a16:creationId xmlns:a16="http://schemas.microsoft.com/office/drawing/2014/main" id="{7242DE0F-57F6-47EC-963F-4561E566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F60D48-B8F2-466C-BA18-E7CEB0100870}"/>
              </a:ext>
            </a:extLst>
          </p:cNvPr>
          <p:cNvSpPr txBox="1"/>
          <p:nvPr/>
        </p:nvSpPr>
        <p:spPr>
          <a:xfrm>
            <a:off x="1145895" y="974309"/>
            <a:ext cx="7292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Modify Your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Connect </a:t>
            </a:r>
            <a:br>
              <a:rPr lang="en-US" sz="6000" b="1" dirty="0">
                <a:solidFill>
                  <a:schemeClr val="accent4"/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Questions</a:t>
            </a:r>
            <a:endParaRPr lang="en-US" sz="48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B4AE90-E4FA-46D0-9329-437D845350A0}"/>
              </a:ext>
            </a:extLst>
          </p:cNvPr>
          <p:cNvGraphicFramePr/>
          <p:nvPr/>
        </p:nvGraphicFramePr>
        <p:xfrm>
          <a:off x="5172829" y="1234010"/>
          <a:ext cx="5534803" cy="519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EDCA1-3F3D-4001-9D35-A6917D394C5C}"/>
              </a:ext>
            </a:extLst>
          </p:cNvPr>
          <p:cNvSpPr txBox="1"/>
          <p:nvPr/>
        </p:nvSpPr>
        <p:spPr>
          <a:xfrm>
            <a:off x="7338142" y="5100770"/>
            <a:ext cx="120417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Buyer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9275F-CB93-459C-BB1B-34F99D0903F2}"/>
              </a:ext>
            </a:extLst>
          </p:cNvPr>
          <p:cNvSpPr txBox="1"/>
          <p:nvPr/>
        </p:nvSpPr>
        <p:spPr>
          <a:xfrm>
            <a:off x="7028762" y="3654822"/>
            <a:ext cx="18229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Company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E4ADE-E4EB-4C02-8103-75170DAAB53F}"/>
              </a:ext>
            </a:extLst>
          </p:cNvPr>
          <p:cNvSpPr txBox="1"/>
          <p:nvPr/>
        </p:nvSpPr>
        <p:spPr>
          <a:xfrm>
            <a:off x="6807548" y="2611781"/>
            <a:ext cx="22653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Marketplace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CA6FD-6C8F-49F0-8783-E8CF36B4B743}"/>
              </a:ext>
            </a:extLst>
          </p:cNvPr>
          <p:cNvSpPr txBox="1"/>
          <p:nvPr/>
        </p:nvSpPr>
        <p:spPr>
          <a:xfrm>
            <a:off x="7138568" y="1568740"/>
            <a:ext cx="160332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Industry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985047-7A6E-4862-931A-049438B14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72729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0D32C5-6283-4A86-9594-C7BA565DE8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25" y="0"/>
            <a:ext cx="1820975" cy="15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A1C87B7-DE46-4ED6-968F-8B668C9F2F53}"/>
              </a:ext>
            </a:extLst>
          </p:cNvPr>
          <p:cNvSpPr/>
          <p:nvPr/>
        </p:nvSpPr>
        <p:spPr>
          <a:xfrm>
            <a:off x="0" y="3418114"/>
            <a:ext cx="2831941" cy="261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F60D48-B8F2-466C-BA18-E7CEB0100870}"/>
              </a:ext>
            </a:extLst>
          </p:cNvPr>
          <p:cNvSpPr txBox="1"/>
          <p:nvPr/>
        </p:nvSpPr>
        <p:spPr>
          <a:xfrm>
            <a:off x="462988" y="323621"/>
            <a:ext cx="9508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+mj-lt"/>
              </a:rPr>
              <a:t>Four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Buying Emotions</a:t>
            </a: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A9318D7C-AF0F-4B41-80A9-0A5F3D4416EF}"/>
              </a:ext>
            </a:extLst>
          </p:cNvPr>
          <p:cNvSpPr>
            <a:spLocks noEditPoints="1"/>
          </p:cNvSpPr>
          <p:nvPr/>
        </p:nvSpPr>
        <p:spPr bwMode="auto">
          <a:xfrm>
            <a:off x="4363905" y="2119496"/>
            <a:ext cx="3580111" cy="3130060"/>
          </a:xfrm>
          <a:custGeom>
            <a:avLst/>
            <a:gdLst>
              <a:gd name="T0" fmla="*/ 48 w 109"/>
              <a:gd name="T1" fmla="*/ 72 h 95"/>
              <a:gd name="T2" fmla="*/ 48 w 109"/>
              <a:gd name="T3" fmla="*/ 72 h 95"/>
              <a:gd name="T4" fmla="*/ 48 w 109"/>
              <a:gd name="T5" fmla="*/ 72 h 95"/>
              <a:gd name="T6" fmla="*/ 48 w 109"/>
              <a:gd name="T7" fmla="*/ 72 h 95"/>
              <a:gd name="T8" fmla="*/ 46 w 109"/>
              <a:gd name="T9" fmla="*/ 71 h 95"/>
              <a:gd name="T10" fmla="*/ 45 w 109"/>
              <a:gd name="T11" fmla="*/ 71 h 95"/>
              <a:gd name="T12" fmla="*/ 45 w 109"/>
              <a:gd name="T13" fmla="*/ 71 h 95"/>
              <a:gd name="T14" fmla="*/ 45 w 109"/>
              <a:gd name="T15" fmla="*/ 71 h 95"/>
              <a:gd name="T16" fmla="*/ 46 w 109"/>
              <a:gd name="T17" fmla="*/ 71 h 95"/>
              <a:gd name="T18" fmla="*/ 61 w 109"/>
              <a:gd name="T19" fmla="*/ 0 h 95"/>
              <a:gd name="T20" fmla="*/ 55 w 109"/>
              <a:gd name="T21" fmla="*/ 2 h 95"/>
              <a:gd name="T22" fmla="*/ 47 w 109"/>
              <a:gd name="T23" fmla="*/ 0 h 95"/>
              <a:gd name="T24" fmla="*/ 45 w 109"/>
              <a:gd name="T25" fmla="*/ 1 h 95"/>
              <a:gd name="T26" fmla="*/ 32 w 109"/>
              <a:gd name="T27" fmla="*/ 7 h 95"/>
              <a:gd name="T28" fmla="*/ 28 w 109"/>
              <a:gd name="T29" fmla="*/ 6 h 95"/>
              <a:gd name="T30" fmla="*/ 23 w 109"/>
              <a:gd name="T31" fmla="*/ 8 h 95"/>
              <a:gd name="T32" fmla="*/ 23 w 109"/>
              <a:gd name="T33" fmla="*/ 8 h 95"/>
              <a:gd name="T34" fmla="*/ 23 w 109"/>
              <a:gd name="T35" fmla="*/ 8 h 95"/>
              <a:gd name="T36" fmla="*/ 19 w 109"/>
              <a:gd name="T37" fmla="*/ 12 h 95"/>
              <a:gd name="T38" fmla="*/ 19 w 109"/>
              <a:gd name="T39" fmla="*/ 12 h 95"/>
              <a:gd name="T40" fmla="*/ 6 w 109"/>
              <a:gd name="T41" fmla="*/ 25 h 95"/>
              <a:gd name="T42" fmla="*/ 6 w 109"/>
              <a:gd name="T43" fmla="*/ 26 h 95"/>
              <a:gd name="T44" fmla="*/ 1 w 109"/>
              <a:gd name="T45" fmla="*/ 43 h 95"/>
              <a:gd name="T46" fmla="*/ 11 w 109"/>
              <a:gd name="T47" fmla="*/ 58 h 95"/>
              <a:gd name="T48" fmla="*/ 11 w 109"/>
              <a:gd name="T49" fmla="*/ 59 h 95"/>
              <a:gd name="T50" fmla="*/ 15 w 109"/>
              <a:gd name="T51" fmla="*/ 59 h 95"/>
              <a:gd name="T52" fmla="*/ 16 w 109"/>
              <a:gd name="T53" fmla="*/ 59 h 95"/>
              <a:gd name="T54" fmla="*/ 19 w 109"/>
              <a:gd name="T55" fmla="*/ 58 h 95"/>
              <a:gd name="T56" fmla="*/ 25 w 109"/>
              <a:gd name="T57" fmla="*/ 60 h 95"/>
              <a:gd name="T58" fmla="*/ 29 w 109"/>
              <a:gd name="T59" fmla="*/ 59 h 95"/>
              <a:gd name="T60" fmla="*/ 31 w 109"/>
              <a:gd name="T61" fmla="*/ 65 h 95"/>
              <a:gd name="T62" fmla="*/ 42 w 109"/>
              <a:gd name="T63" fmla="*/ 72 h 95"/>
              <a:gd name="T64" fmla="*/ 45 w 109"/>
              <a:gd name="T65" fmla="*/ 71 h 95"/>
              <a:gd name="T66" fmla="*/ 50 w 109"/>
              <a:gd name="T67" fmla="*/ 73 h 95"/>
              <a:gd name="T68" fmla="*/ 68 w 109"/>
              <a:gd name="T69" fmla="*/ 95 h 95"/>
              <a:gd name="T70" fmla="*/ 78 w 109"/>
              <a:gd name="T71" fmla="*/ 95 h 95"/>
              <a:gd name="T72" fmla="*/ 76 w 109"/>
              <a:gd name="T73" fmla="*/ 81 h 95"/>
              <a:gd name="T74" fmla="*/ 76 w 109"/>
              <a:gd name="T75" fmla="*/ 81 h 95"/>
              <a:gd name="T76" fmla="*/ 80 w 109"/>
              <a:gd name="T77" fmla="*/ 81 h 95"/>
              <a:gd name="T78" fmla="*/ 91 w 109"/>
              <a:gd name="T79" fmla="*/ 79 h 95"/>
              <a:gd name="T80" fmla="*/ 92 w 109"/>
              <a:gd name="T81" fmla="*/ 77 h 95"/>
              <a:gd name="T82" fmla="*/ 99 w 109"/>
              <a:gd name="T83" fmla="*/ 67 h 95"/>
              <a:gd name="T84" fmla="*/ 99 w 109"/>
              <a:gd name="T85" fmla="*/ 67 h 95"/>
              <a:gd name="T86" fmla="*/ 99 w 109"/>
              <a:gd name="T87" fmla="*/ 66 h 95"/>
              <a:gd name="T88" fmla="*/ 99 w 109"/>
              <a:gd name="T89" fmla="*/ 65 h 95"/>
              <a:gd name="T90" fmla="*/ 98 w 109"/>
              <a:gd name="T91" fmla="*/ 62 h 95"/>
              <a:gd name="T92" fmla="*/ 98 w 109"/>
              <a:gd name="T93" fmla="*/ 61 h 95"/>
              <a:gd name="T94" fmla="*/ 109 w 109"/>
              <a:gd name="T95" fmla="*/ 49 h 95"/>
              <a:gd name="T96" fmla="*/ 109 w 109"/>
              <a:gd name="T97" fmla="*/ 48 h 95"/>
              <a:gd name="T98" fmla="*/ 108 w 109"/>
              <a:gd name="T99" fmla="*/ 43 h 95"/>
              <a:gd name="T100" fmla="*/ 107 w 109"/>
              <a:gd name="T101" fmla="*/ 42 h 95"/>
              <a:gd name="T102" fmla="*/ 109 w 109"/>
              <a:gd name="T103" fmla="*/ 36 h 95"/>
              <a:gd name="T104" fmla="*/ 100 w 109"/>
              <a:gd name="T105" fmla="*/ 24 h 95"/>
              <a:gd name="T106" fmla="*/ 95 w 109"/>
              <a:gd name="T107" fmla="*/ 15 h 95"/>
              <a:gd name="T108" fmla="*/ 85 w 109"/>
              <a:gd name="T109" fmla="*/ 10 h 95"/>
              <a:gd name="T110" fmla="*/ 74 w 109"/>
              <a:gd name="T111" fmla="*/ 3 h 95"/>
              <a:gd name="T112" fmla="*/ 69 w 109"/>
              <a:gd name="T113" fmla="*/ 4 h 95"/>
              <a:gd name="T114" fmla="*/ 61 w 109"/>
              <a:gd name="T11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" h="95">
                <a:moveTo>
                  <a:pt x="48" y="72"/>
                </a:move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moveTo>
                  <a:pt x="46" y="71"/>
                </a:moveTo>
                <a:cubicBezTo>
                  <a:pt x="46" y="71"/>
                  <a:pt x="45" y="71"/>
                  <a:pt x="45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moveTo>
                  <a:pt x="61" y="0"/>
                </a:moveTo>
                <a:cubicBezTo>
                  <a:pt x="59" y="0"/>
                  <a:pt x="57" y="1"/>
                  <a:pt x="55" y="2"/>
                </a:cubicBezTo>
                <a:cubicBezTo>
                  <a:pt x="53" y="1"/>
                  <a:pt x="50" y="0"/>
                  <a:pt x="47" y="0"/>
                </a:cubicBezTo>
                <a:cubicBezTo>
                  <a:pt x="46" y="0"/>
                  <a:pt x="45" y="0"/>
                  <a:pt x="45" y="1"/>
                </a:cubicBezTo>
                <a:cubicBezTo>
                  <a:pt x="39" y="1"/>
                  <a:pt x="35" y="4"/>
                  <a:pt x="32" y="7"/>
                </a:cubicBezTo>
                <a:cubicBezTo>
                  <a:pt x="31" y="6"/>
                  <a:pt x="30" y="6"/>
                  <a:pt x="28" y="6"/>
                </a:cubicBezTo>
                <a:cubicBezTo>
                  <a:pt x="26" y="6"/>
                  <a:pt x="24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20" y="11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6" y="18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9"/>
                  <a:pt x="0" y="36"/>
                  <a:pt x="1" y="43"/>
                </a:cubicBezTo>
                <a:cubicBezTo>
                  <a:pt x="2" y="50"/>
                  <a:pt x="6" y="56"/>
                  <a:pt x="11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2" y="59"/>
                  <a:pt x="13" y="59"/>
                  <a:pt x="15" y="59"/>
                </a:cubicBezTo>
                <a:cubicBezTo>
                  <a:pt x="15" y="59"/>
                  <a:pt x="15" y="59"/>
                  <a:pt x="16" y="59"/>
                </a:cubicBezTo>
                <a:cubicBezTo>
                  <a:pt x="17" y="59"/>
                  <a:pt x="18" y="59"/>
                  <a:pt x="19" y="58"/>
                </a:cubicBezTo>
                <a:cubicBezTo>
                  <a:pt x="21" y="59"/>
                  <a:pt x="23" y="60"/>
                  <a:pt x="25" y="60"/>
                </a:cubicBezTo>
                <a:cubicBezTo>
                  <a:pt x="26" y="60"/>
                  <a:pt x="28" y="59"/>
                  <a:pt x="29" y="59"/>
                </a:cubicBezTo>
                <a:cubicBezTo>
                  <a:pt x="29" y="61"/>
                  <a:pt x="30" y="63"/>
                  <a:pt x="31" y="65"/>
                </a:cubicBezTo>
                <a:cubicBezTo>
                  <a:pt x="34" y="69"/>
                  <a:pt x="38" y="72"/>
                  <a:pt x="42" y="72"/>
                </a:cubicBezTo>
                <a:cubicBezTo>
                  <a:pt x="43" y="72"/>
                  <a:pt x="44" y="72"/>
                  <a:pt x="45" y="71"/>
                </a:cubicBezTo>
                <a:cubicBezTo>
                  <a:pt x="50" y="73"/>
                  <a:pt x="50" y="73"/>
                  <a:pt x="50" y="73"/>
                </a:cubicBezTo>
                <a:cubicBezTo>
                  <a:pt x="56" y="75"/>
                  <a:pt x="66" y="82"/>
                  <a:pt x="68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ubicBezTo>
                  <a:pt x="77" y="81"/>
                  <a:pt x="78" y="81"/>
                  <a:pt x="80" y="81"/>
                </a:cubicBezTo>
                <a:cubicBezTo>
                  <a:pt x="84" y="81"/>
                  <a:pt x="88" y="80"/>
                  <a:pt x="91" y="79"/>
                </a:cubicBezTo>
                <a:cubicBezTo>
                  <a:pt x="91" y="78"/>
                  <a:pt x="92" y="78"/>
                  <a:pt x="92" y="77"/>
                </a:cubicBezTo>
                <a:cubicBezTo>
                  <a:pt x="96" y="75"/>
                  <a:pt x="98" y="71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6"/>
                  <a:pt x="99" y="66"/>
                  <a:pt x="99" y="65"/>
                </a:cubicBezTo>
                <a:cubicBezTo>
                  <a:pt x="99" y="64"/>
                  <a:pt x="98" y="63"/>
                  <a:pt x="98" y="62"/>
                </a:cubicBezTo>
                <a:cubicBezTo>
                  <a:pt x="98" y="61"/>
                  <a:pt x="98" y="61"/>
                  <a:pt x="98" y="61"/>
                </a:cubicBezTo>
                <a:cubicBezTo>
                  <a:pt x="104" y="60"/>
                  <a:pt x="109" y="55"/>
                  <a:pt x="109" y="49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6"/>
                  <a:pt x="108" y="45"/>
                  <a:pt x="108" y="43"/>
                </a:cubicBezTo>
                <a:cubicBezTo>
                  <a:pt x="107" y="43"/>
                  <a:pt x="107" y="42"/>
                  <a:pt x="107" y="42"/>
                </a:cubicBezTo>
                <a:cubicBezTo>
                  <a:pt x="108" y="40"/>
                  <a:pt x="109" y="38"/>
                  <a:pt x="109" y="36"/>
                </a:cubicBezTo>
                <a:cubicBezTo>
                  <a:pt x="109" y="30"/>
                  <a:pt x="105" y="26"/>
                  <a:pt x="100" y="24"/>
                </a:cubicBezTo>
                <a:cubicBezTo>
                  <a:pt x="100" y="21"/>
                  <a:pt x="98" y="18"/>
                  <a:pt x="95" y="15"/>
                </a:cubicBezTo>
                <a:cubicBezTo>
                  <a:pt x="92" y="12"/>
                  <a:pt x="89" y="10"/>
                  <a:pt x="85" y="10"/>
                </a:cubicBezTo>
                <a:cubicBezTo>
                  <a:pt x="83" y="6"/>
                  <a:pt x="79" y="3"/>
                  <a:pt x="74" y="3"/>
                </a:cubicBezTo>
                <a:cubicBezTo>
                  <a:pt x="72" y="3"/>
                  <a:pt x="71" y="3"/>
                  <a:pt x="69" y="4"/>
                </a:cubicBezTo>
                <a:cubicBezTo>
                  <a:pt x="67" y="1"/>
                  <a:pt x="65" y="0"/>
                  <a:pt x="6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6CCD3-52CB-4BC4-AA4D-6EF61482ACE7}"/>
              </a:ext>
            </a:extLst>
          </p:cNvPr>
          <p:cNvSpPr>
            <a:spLocks noEditPoints="1"/>
          </p:cNvSpPr>
          <p:nvPr/>
        </p:nvSpPr>
        <p:spPr bwMode="auto">
          <a:xfrm>
            <a:off x="4363905" y="2119496"/>
            <a:ext cx="3580111" cy="3130060"/>
          </a:xfrm>
          <a:custGeom>
            <a:avLst/>
            <a:gdLst>
              <a:gd name="T0" fmla="*/ 108 w 109"/>
              <a:gd name="T1" fmla="*/ 43 h 95"/>
              <a:gd name="T2" fmla="*/ 107 w 109"/>
              <a:gd name="T3" fmla="*/ 42 h 95"/>
              <a:gd name="T4" fmla="*/ 109 w 109"/>
              <a:gd name="T5" fmla="*/ 36 h 95"/>
              <a:gd name="T6" fmla="*/ 100 w 109"/>
              <a:gd name="T7" fmla="*/ 24 h 95"/>
              <a:gd name="T8" fmla="*/ 95 w 109"/>
              <a:gd name="T9" fmla="*/ 15 h 95"/>
              <a:gd name="T10" fmla="*/ 85 w 109"/>
              <a:gd name="T11" fmla="*/ 10 h 95"/>
              <a:gd name="T12" fmla="*/ 74 w 109"/>
              <a:gd name="T13" fmla="*/ 3 h 95"/>
              <a:gd name="T14" fmla="*/ 69 w 109"/>
              <a:gd name="T15" fmla="*/ 4 h 95"/>
              <a:gd name="T16" fmla="*/ 61 w 109"/>
              <a:gd name="T17" fmla="*/ 0 h 95"/>
              <a:gd name="T18" fmla="*/ 55 w 109"/>
              <a:gd name="T19" fmla="*/ 2 h 95"/>
              <a:gd name="T20" fmla="*/ 45 w 109"/>
              <a:gd name="T21" fmla="*/ 1 h 95"/>
              <a:gd name="T22" fmla="*/ 32 w 109"/>
              <a:gd name="T23" fmla="*/ 7 h 95"/>
              <a:gd name="T24" fmla="*/ 28 w 109"/>
              <a:gd name="T25" fmla="*/ 6 h 95"/>
              <a:gd name="T26" fmla="*/ 23 w 109"/>
              <a:gd name="T27" fmla="*/ 8 h 95"/>
              <a:gd name="T28" fmla="*/ 23 w 109"/>
              <a:gd name="T29" fmla="*/ 8 h 95"/>
              <a:gd name="T30" fmla="*/ 23 w 109"/>
              <a:gd name="T31" fmla="*/ 8 h 95"/>
              <a:gd name="T32" fmla="*/ 19 w 109"/>
              <a:gd name="T33" fmla="*/ 12 h 95"/>
              <a:gd name="T34" fmla="*/ 19 w 109"/>
              <a:gd name="T35" fmla="*/ 12 h 95"/>
              <a:gd name="T36" fmla="*/ 6 w 109"/>
              <a:gd name="T37" fmla="*/ 25 h 95"/>
              <a:gd name="T38" fmla="*/ 6 w 109"/>
              <a:gd name="T39" fmla="*/ 26 h 95"/>
              <a:gd name="T40" fmla="*/ 1 w 109"/>
              <a:gd name="T41" fmla="*/ 43 h 95"/>
              <a:gd name="T42" fmla="*/ 11 w 109"/>
              <a:gd name="T43" fmla="*/ 58 h 95"/>
              <a:gd name="T44" fmla="*/ 11 w 109"/>
              <a:gd name="T45" fmla="*/ 59 h 95"/>
              <a:gd name="T46" fmla="*/ 16 w 109"/>
              <a:gd name="T47" fmla="*/ 59 h 95"/>
              <a:gd name="T48" fmla="*/ 19 w 109"/>
              <a:gd name="T49" fmla="*/ 58 h 95"/>
              <a:gd name="T50" fmla="*/ 25 w 109"/>
              <a:gd name="T51" fmla="*/ 60 h 95"/>
              <a:gd name="T52" fmla="*/ 29 w 109"/>
              <a:gd name="T53" fmla="*/ 59 h 95"/>
              <a:gd name="T54" fmla="*/ 31 w 109"/>
              <a:gd name="T55" fmla="*/ 65 h 95"/>
              <a:gd name="T56" fmla="*/ 45 w 109"/>
              <a:gd name="T57" fmla="*/ 71 h 95"/>
              <a:gd name="T58" fmla="*/ 50 w 109"/>
              <a:gd name="T59" fmla="*/ 73 h 95"/>
              <a:gd name="T60" fmla="*/ 68 w 109"/>
              <a:gd name="T61" fmla="*/ 95 h 95"/>
              <a:gd name="T62" fmla="*/ 78 w 109"/>
              <a:gd name="T63" fmla="*/ 95 h 95"/>
              <a:gd name="T64" fmla="*/ 76 w 109"/>
              <a:gd name="T65" fmla="*/ 81 h 95"/>
              <a:gd name="T66" fmla="*/ 76 w 109"/>
              <a:gd name="T67" fmla="*/ 81 h 95"/>
              <a:gd name="T68" fmla="*/ 80 w 109"/>
              <a:gd name="T69" fmla="*/ 81 h 95"/>
              <a:gd name="T70" fmla="*/ 91 w 109"/>
              <a:gd name="T71" fmla="*/ 79 h 95"/>
              <a:gd name="T72" fmla="*/ 92 w 109"/>
              <a:gd name="T73" fmla="*/ 77 h 95"/>
              <a:gd name="T74" fmla="*/ 99 w 109"/>
              <a:gd name="T75" fmla="*/ 67 h 95"/>
              <a:gd name="T76" fmla="*/ 99 w 109"/>
              <a:gd name="T77" fmla="*/ 67 h 95"/>
              <a:gd name="T78" fmla="*/ 99 w 109"/>
              <a:gd name="T79" fmla="*/ 66 h 95"/>
              <a:gd name="T80" fmla="*/ 99 w 109"/>
              <a:gd name="T81" fmla="*/ 65 h 95"/>
              <a:gd name="T82" fmla="*/ 98 w 109"/>
              <a:gd name="T83" fmla="*/ 62 h 95"/>
              <a:gd name="T84" fmla="*/ 98 w 109"/>
              <a:gd name="T85" fmla="*/ 61 h 95"/>
              <a:gd name="T86" fmla="*/ 109 w 109"/>
              <a:gd name="T87" fmla="*/ 49 h 95"/>
              <a:gd name="T88" fmla="*/ 109 w 109"/>
              <a:gd name="T89" fmla="*/ 48 h 95"/>
              <a:gd name="T90" fmla="*/ 108 w 109"/>
              <a:gd name="T91" fmla="*/ 43 h 95"/>
              <a:gd name="T92" fmla="*/ 45 w 109"/>
              <a:gd name="T93" fmla="*/ 71 h 95"/>
              <a:gd name="T94" fmla="*/ 45 w 109"/>
              <a:gd name="T95" fmla="*/ 71 h 95"/>
              <a:gd name="T96" fmla="*/ 46 w 109"/>
              <a:gd name="T97" fmla="*/ 71 h 95"/>
              <a:gd name="T98" fmla="*/ 45 w 109"/>
              <a:gd name="T99" fmla="*/ 71 h 95"/>
              <a:gd name="T100" fmla="*/ 48 w 109"/>
              <a:gd name="T101" fmla="*/ 72 h 95"/>
              <a:gd name="T102" fmla="*/ 48 w 109"/>
              <a:gd name="T103" fmla="*/ 72 h 95"/>
              <a:gd name="T104" fmla="*/ 48 w 109"/>
              <a:gd name="T105" fmla="*/ 7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95">
                <a:moveTo>
                  <a:pt x="108" y="43"/>
                </a:moveTo>
                <a:cubicBezTo>
                  <a:pt x="107" y="43"/>
                  <a:pt x="107" y="42"/>
                  <a:pt x="107" y="42"/>
                </a:cubicBezTo>
                <a:cubicBezTo>
                  <a:pt x="108" y="40"/>
                  <a:pt x="109" y="38"/>
                  <a:pt x="109" y="36"/>
                </a:cubicBezTo>
                <a:cubicBezTo>
                  <a:pt x="109" y="30"/>
                  <a:pt x="105" y="26"/>
                  <a:pt x="100" y="24"/>
                </a:cubicBezTo>
                <a:cubicBezTo>
                  <a:pt x="100" y="21"/>
                  <a:pt x="98" y="18"/>
                  <a:pt x="95" y="15"/>
                </a:cubicBezTo>
                <a:cubicBezTo>
                  <a:pt x="92" y="12"/>
                  <a:pt x="89" y="10"/>
                  <a:pt x="85" y="10"/>
                </a:cubicBezTo>
                <a:cubicBezTo>
                  <a:pt x="83" y="6"/>
                  <a:pt x="79" y="3"/>
                  <a:pt x="74" y="3"/>
                </a:cubicBezTo>
                <a:cubicBezTo>
                  <a:pt x="72" y="3"/>
                  <a:pt x="71" y="3"/>
                  <a:pt x="69" y="4"/>
                </a:cubicBezTo>
                <a:cubicBezTo>
                  <a:pt x="67" y="1"/>
                  <a:pt x="65" y="0"/>
                  <a:pt x="61" y="0"/>
                </a:cubicBezTo>
                <a:cubicBezTo>
                  <a:pt x="59" y="0"/>
                  <a:pt x="57" y="1"/>
                  <a:pt x="55" y="2"/>
                </a:cubicBezTo>
                <a:cubicBezTo>
                  <a:pt x="52" y="1"/>
                  <a:pt x="49" y="0"/>
                  <a:pt x="45" y="1"/>
                </a:cubicBezTo>
                <a:cubicBezTo>
                  <a:pt x="39" y="1"/>
                  <a:pt x="35" y="4"/>
                  <a:pt x="32" y="7"/>
                </a:cubicBezTo>
                <a:cubicBezTo>
                  <a:pt x="31" y="6"/>
                  <a:pt x="30" y="6"/>
                  <a:pt x="28" y="6"/>
                </a:cubicBezTo>
                <a:cubicBezTo>
                  <a:pt x="26" y="6"/>
                  <a:pt x="24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20" y="11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6" y="18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9"/>
                  <a:pt x="0" y="36"/>
                  <a:pt x="1" y="43"/>
                </a:cubicBezTo>
                <a:cubicBezTo>
                  <a:pt x="2" y="50"/>
                  <a:pt x="6" y="56"/>
                  <a:pt x="11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3" y="59"/>
                  <a:pt x="14" y="59"/>
                  <a:pt x="16" y="59"/>
                </a:cubicBezTo>
                <a:cubicBezTo>
                  <a:pt x="17" y="59"/>
                  <a:pt x="18" y="59"/>
                  <a:pt x="19" y="58"/>
                </a:cubicBezTo>
                <a:cubicBezTo>
                  <a:pt x="21" y="59"/>
                  <a:pt x="23" y="60"/>
                  <a:pt x="25" y="60"/>
                </a:cubicBezTo>
                <a:cubicBezTo>
                  <a:pt x="26" y="60"/>
                  <a:pt x="28" y="59"/>
                  <a:pt x="29" y="59"/>
                </a:cubicBezTo>
                <a:cubicBezTo>
                  <a:pt x="29" y="61"/>
                  <a:pt x="30" y="63"/>
                  <a:pt x="31" y="65"/>
                </a:cubicBezTo>
                <a:cubicBezTo>
                  <a:pt x="35" y="70"/>
                  <a:pt x="41" y="74"/>
                  <a:pt x="45" y="71"/>
                </a:cubicBezTo>
                <a:cubicBezTo>
                  <a:pt x="50" y="73"/>
                  <a:pt x="50" y="73"/>
                  <a:pt x="50" y="73"/>
                </a:cubicBezTo>
                <a:cubicBezTo>
                  <a:pt x="56" y="75"/>
                  <a:pt x="66" y="82"/>
                  <a:pt x="68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ubicBezTo>
                  <a:pt x="77" y="81"/>
                  <a:pt x="78" y="81"/>
                  <a:pt x="80" y="81"/>
                </a:cubicBezTo>
                <a:cubicBezTo>
                  <a:pt x="84" y="81"/>
                  <a:pt x="88" y="80"/>
                  <a:pt x="91" y="79"/>
                </a:cubicBezTo>
                <a:cubicBezTo>
                  <a:pt x="91" y="78"/>
                  <a:pt x="92" y="78"/>
                  <a:pt x="92" y="77"/>
                </a:cubicBezTo>
                <a:cubicBezTo>
                  <a:pt x="96" y="75"/>
                  <a:pt x="98" y="71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6"/>
                  <a:pt x="99" y="66"/>
                  <a:pt x="99" y="65"/>
                </a:cubicBezTo>
                <a:cubicBezTo>
                  <a:pt x="99" y="64"/>
                  <a:pt x="98" y="63"/>
                  <a:pt x="98" y="62"/>
                </a:cubicBezTo>
                <a:cubicBezTo>
                  <a:pt x="98" y="61"/>
                  <a:pt x="98" y="61"/>
                  <a:pt x="98" y="61"/>
                </a:cubicBezTo>
                <a:cubicBezTo>
                  <a:pt x="104" y="60"/>
                  <a:pt x="109" y="55"/>
                  <a:pt x="109" y="49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6"/>
                  <a:pt x="108" y="45"/>
                  <a:pt x="108" y="43"/>
                </a:cubicBezTo>
                <a:close/>
                <a:moveTo>
                  <a:pt x="45" y="71"/>
                </a:move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5" y="71"/>
                  <a:pt x="45" y="71"/>
                </a:cubicBezTo>
                <a:close/>
                <a:moveTo>
                  <a:pt x="48" y="72"/>
                </a:move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E194B9C3-DAFE-4551-8691-33828F29DF6A}"/>
              </a:ext>
            </a:extLst>
          </p:cNvPr>
          <p:cNvSpPr>
            <a:spLocks/>
          </p:cNvSpPr>
          <p:nvPr/>
        </p:nvSpPr>
        <p:spPr bwMode="auto">
          <a:xfrm>
            <a:off x="6663955" y="4063564"/>
            <a:ext cx="853989" cy="724876"/>
          </a:xfrm>
          <a:custGeom>
            <a:avLst/>
            <a:gdLst>
              <a:gd name="T0" fmla="*/ 26 w 26"/>
              <a:gd name="T1" fmla="*/ 2 h 22"/>
              <a:gd name="T2" fmla="*/ 8 w 26"/>
              <a:gd name="T3" fmla="*/ 0 h 22"/>
              <a:gd name="T4" fmla="*/ 0 w 26"/>
              <a:gd name="T5" fmla="*/ 13 h 22"/>
              <a:gd name="T6" fmla="*/ 5 w 26"/>
              <a:gd name="T7" fmla="*/ 19 h 22"/>
              <a:gd name="T8" fmla="*/ 20 w 26"/>
              <a:gd name="T9" fmla="*/ 17 h 22"/>
              <a:gd name="T10" fmla="*/ 26 w 26"/>
              <a:gd name="T11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2">
                <a:moveTo>
                  <a:pt x="26" y="2"/>
                </a:moveTo>
                <a:cubicBezTo>
                  <a:pt x="26" y="2"/>
                  <a:pt x="10" y="1"/>
                  <a:pt x="8" y="0"/>
                </a:cubicBezTo>
                <a:cubicBezTo>
                  <a:pt x="7" y="0"/>
                  <a:pt x="7" y="8"/>
                  <a:pt x="0" y="13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13" y="22"/>
                  <a:pt x="20" y="17"/>
                </a:cubicBezTo>
                <a:cubicBezTo>
                  <a:pt x="24" y="15"/>
                  <a:pt x="26" y="11"/>
                  <a:pt x="26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B23AC7CA-4F08-463B-A598-35F42E11999B}"/>
              </a:ext>
            </a:extLst>
          </p:cNvPr>
          <p:cNvSpPr>
            <a:spLocks/>
          </p:cNvSpPr>
          <p:nvPr/>
        </p:nvSpPr>
        <p:spPr bwMode="auto">
          <a:xfrm>
            <a:off x="6400197" y="4557881"/>
            <a:ext cx="427916" cy="625275"/>
          </a:xfrm>
          <a:custGeom>
            <a:avLst/>
            <a:gdLst>
              <a:gd name="T0" fmla="*/ 0 w 13"/>
              <a:gd name="T1" fmla="*/ 3 h 19"/>
              <a:gd name="T2" fmla="*/ 3 w 13"/>
              <a:gd name="T3" fmla="*/ 7 h 19"/>
              <a:gd name="T4" fmla="*/ 8 w 13"/>
              <a:gd name="T5" fmla="*/ 19 h 19"/>
              <a:gd name="T6" fmla="*/ 13 w 13"/>
              <a:gd name="T7" fmla="*/ 19 h 19"/>
              <a:gd name="T8" fmla="*/ 11 w 13"/>
              <a:gd name="T9" fmla="*/ 5 h 19"/>
              <a:gd name="T10" fmla="*/ 9 w 13"/>
              <a:gd name="T11" fmla="*/ 3 h 19"/>
              <a:gd name="T12" fmla="*/ 7 w 13"/>
              <a:gd name="T13" fmla="*/ 3 h 19"/>
              <a:gd name="T14" fmla="*/ 4 w 13"/>
              <a:gd name="T15" fmla="*/ 0 h 19"/>
              <a:gd name="T16" fmla="*/ 0 w 13"/>
              <a:gd name="T17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9">
                <a:moveTo>
                  <a:pt x="0" y="3"/>
                </a:moveTo>
                <a:cubicBezTo>
                  <a:pt x="0" y="5"/>
                  <a:pt x="2" y="6"/>
                  <a:pt x="3" y="7"/>
                </a:cubicBezTo>
                <a:cubicBezTo>
                  <a:pt x="5" y="10"/>
                  <a:pt x="7" y="15"/>
                  <a:pt x="8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1" y="7"/>
                  <a:pt x="11" y="5"/>
                </a:cubicBezTo>
                <a:cubicBezTo>
                  <a:pt x="10" y="5"/>
                  <a:pt x="10" y="4"/>
                  <a:pt x="9" y="3"/>
                </a:cubicBezTo>
                <a:cubicBezTo>
                  <a:pt x="9" y="3"/>
                  <a:pt x="7" y="4"/>
                  <a:pt x="7" y="3"/>
                </a:cubicBezTo>
                <a:cubicBezTo>
                  <a:pt x="6" y="3"/>
                  <a:pt x="6" y="1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3">
            <a:extLst>
              <a:ext uri="{FF2B5EF4-FFF2-40B4-BE49-F238E27FC236}">
                <a16:creationId xmlns:a16="http://schemas.microsoft.com/office/drawing/2014/main" id="{C43DF59D-9152-4DC0-A8BA-C7D480A58C26}"/>
              </a:ext>
            </a:extLst>
          </p:cNvPr>
          <p:cNvSpPr>
            <a:spLocks/>
          </p:cNvSpPr>
          <p:nvPr/>
        </p:nvSpPr>
        <p:spPr bwMode="auto">
          <a:xfrm>
            <a:off x="6992270" y="2975328"/>
            <a:ext cx="984945" cy="1088235"/>
          </a:xfrm>
          <a:custGeom>
            <a:avLst/>
            <a:gdLst>
              <a:gd name="T0" fmla="*/ 19 w 30"/>
              <a:gd name="T1" fmla="*/ 0 h 33"/>
              <a:gd name="T2" fmla="*/ 25 w 30"/>
              <a:gd name="T3" fmla="*/ 15 h 33"/>
              <a:gd name="T4" fmla="*/ 17 w 30"/>
              <a:gd name="T5" fmla="*/ 33 h 33"/>
              <a:gd name="T6" fmla="*/ 2 w 30"/>
              <a:gd name="T7" fmla="*/ 32 h 33"/>
              <a:gd name="T8" fmla="*/ 0 w 30"/>
              <a:gd name="T9" fmla="*/ 19 h 33"/>
              <a:gd name="T10" fmla="*/ 14 w 30"/>
              <a:gd name="T11" fmla="*/ 15 h 33"/>
              <a:gd name="T12" fmla="*/ 19 w 3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3">
                <a:moveTo>
                  <a:pt x="19" y="0"/>
                </a:moveTo>
                <a:cubicBezTo>
                  <a:pt x="19" y="0"/>
                  <a:pt x="28" y="3"/>
                  <a:pt x="25" y="15"/>
                </a:cubicBezTo>
                <a:cubicBezTo>
                  <a:pt x="25" y="15"/>
                  <a:pt x="30" y="28"/>
                  <a:pt x="17" y="33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0" y="20"/>
                  <a:pt x="0" y="19"/>
                </a:cubicBezTo>
                <a:cubicBezTo>
                  <a:pt x="1" y="19"/>
                  <a:pt x="9" y="20"/>
                  <a:pt x="14" y="15"/>
                </a:cubicBezTo>
                <a:cubicBezTo>
                  <a:pt x="18" y="12"/>
                  <a:pt x="19" y="0"/>
                  <a:pt x="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53E6DF55-5F30-4A5E-93FC-E7BE678E32D9}"/>
              </a:ext>
            </a:extLst>
          </p:cNvPr>
          <p:cNvSpPr>
            <a:spLocks/>
          </p:cNvSpPr>
          <p:nvPr/>
        </p:nvSpPr>
        <p:spPr bwMode="auto">
          <a:xfrm>
            <a:off x="5382051" y="3108130"/>
            <a:ext cx="1610220" cy="1516152"/>
          </a:xfrm>
          <a:custGeom>
            <a:avLst/>
            <a:gdLst>
              <a:gd name="T0" fmla="*/ 20 w 49"/>
              <a:gd name="T1" fmla="*/ 0 h 46"/>
              <a:gd name="T2" fmla="*/ 18 w 49"/>
              <a:gd name="T3" fmla="*/ 16 h 46"/>
              <a:gd name="T4" fmla="*/ 0 w 49"/>
              <a:gd name="T5" fmla="*/ 27 h 46"/>
              <a:gd name="T6" fmla="*/ 12 w 49"/>
              <a:gd name="T7" fmla="*/ 39 h 46"/>
              <a:gd name="T8" fmla="*/ 30 w 49"/>
              <a:gd name="T9" fmla="*/ 46 h 46"/>
              <a:gd name="T10" fmla="*/ 32 w 49"/>
              <a:gd name="T11" fmla="*/ 44 h 46"/>
              <a:gd name="T12" fmla="*/ 43 w 49"/>
              <a:gd name="T13" fmla="*/ 33 h 46"/>
              <a:gd name="T14" fmla="*/ 49 w 49"/>
              <a:gd name="T15" fmla="*/ 28 h 46"/>
              <a:gd name="T16" fmla="*/ 47 w 49"/>
              <a:gd name="T17" fmla="*/ 14 h 46"/>
              <a:gd name="T18" fmla="*/ 42 w 49"/>
              <a:gd name="T19" fmla="*/ 12 h 46"/>
              <a:gd name="T20" fmla="*/ 20 w 49"/>
              <a:gd name="T2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46">
                <a:moveTo>
                  <a:pt x="20" y="0"/>
                </a:moveTo>
                <a:cubicBezTo>
                  <a:pt x="20" y="0"/>
                  <a:pt x="22" y="8"/>
                  <a:pt x="18" y="16"/>
                </a:cubicBezTo>
                <a:cubicBezTo>
                  <a:pt x="15" y="21"/>
                  <a:pt x="9" y="25"/>
                  <a:pt x="0" y="27"/>
                </a:cubicBezTo>
                <a:cubicBezTo>
                  <a:pt x="0" y="27"/>
                  <a:pt x="3" y="39"/>
                  <a:pt x="12" y="39"/>
                </a:cubicBezTo>
                <a:cubicBezTo>
                  <a:pt x="20" y="39"/>
                  <a:pt x="30" y="45"/>
                  <a:pt x="30" y="46"/>
                </a:cubicBezTo>
                <a:cubicBezTo>
                  <a:pt x="30" y="46"/>
                  <a:pt x="30" y="44"/>
                  <a:pt x="32" y="44"/>
                </a:cubicBezTo>
                <a:cubicBezTo>
                  <a:pt x="35" y="42"/>
                  <a:pt x="42" y="40"/>
                  <a:pt x="43" y="33"/>
                </a:cubicBezTo>
                <a:cubicBezTo>
                  <a:pt x="46" y="23"/>
                  <a:pt x="49" y="28"/>
                  <a:pt x="49" y="28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6" y="12"/>
                  <a:pt x="42" y="12"/>
                </a:cubicBezTo>
                <a:cubicBezTo>
                  <a:pt x="30" y="11"/>
                  <a:pt x="22" y="10"/>
                  <a:pt x="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6FFEEA54-E012-4C90-BEA4-0F4B68C2DE78}"/>
              </a:ext>
            </a:extLst>
          </p:cNvPr>
          <p:cNvSpPr>
            <a:spLocks/>
          </p:cNvSpPr>
          <p:nvPr/>
        </p:nvSpPr>
        <p:spPr bwMode="auto">
          <a:xfrm>
            <a:off x="6005481" y="2152696"/>
            <a:ext cx="1610220" cy="1482951"/>
          </a:xfrm>
          <a:custGeom>
            <a:avLst/>
            <a:gdLst>
              <a:gd name="T0" fmla="*/ 9 w 49"/>
              <a:gd name="T1" fmla="*/ 13 h 45"/>
              <a:gd name="T2" fmla="*/ 34 w 49"/>
              <a:gd name="T3" fmla="*/ 11 h 45"/>
              <a:gd name="T4" fmla="*/ 49 w 49"/>
              <a:gd name="T5" fmla="*/ 23 h 45"/>
              <a:gd name="T6" fmla="*/ 45 w 49"/>
              <a:gd name="T7" fmla="*/ 37 h 45"/>
              <a:gd name="T8" fmla="*/ 29 w 49"/>
              <a:gd name="T9" fmla="*/ 42 h 45"/>
              <a:gd name="T10" fmla="*/ 2 w 49"/>
              <a:gd name="T11" fmla="*/ 30 h 45"/>
              <a:gd name="T12" fmla="*/ 9 w 49"/>
              <a:gd name="T13" fmla="*/ 1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45">
                <a:moveTo>
                  <a:pt x="9" y="13"/>
                </a:moveTo>
                <a:cubicBezTo>
                  <a:pt x="13" y="8"/>
                  <a:pt x="27" y="0"/>
                  <a:pt x="34" y="11"/>
                </a:cubicBezTo>
                <a:cubicBezTo>
                  <a:pt x="34" y="11"/>
                  <a:pt x="42" y="10"/>
                  <a:pt x="49" y="23"/>
                </a:cubicBezTo>
                <a:cubicBezTo>
                  <a:pt x="49" y="23"/>
                  <a:pt x="46" y="33"/>
                  <a:pt x="45" y="37"/>
                </a:cubicBezTo>
                <a:cubicBezTo>
                  <a:pt x="43" y="41"/>
                  <a:pt x="33" y="44"/>
                  <a:pt x="29" y="42"/>
                </a:cubicBezTo>
                <a:cubicBezTo>
                  <a:pt x="24" y="35"/>
                  <a:pt x="7" y="45"/>
                  <a:pt x="2" y="30"/>
                </a:cubicBezTo>
                <a:cubicBezTo>
                  <a:pt x="0" y="26"/>
                  <a:pt x="7" y="17"/>
                  <a:pt x="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5D5CCAF1-DB3B-42D6-9176-8A6CC6497368}"/>
              </a:ext>
            </a:extLst>
          </p:cNvPr>
          <p:cNvSpPr>
            <a:spLocks/>
          </p:cNvSpPr>
          <p:nvPr/>
        </p:nvSpPr>
        <p:spPr bwMode="auto">
          <a:xfrm>
            <a:off x="4363905" y="2119496"/>
            <a:ext cx="2167249" cy="1910867"/>
          </a:xfrm>
          <a:custGeom>
            <a:avLst/>
            <a:gdLst>
              <a:gd name="T0" fmla="*/ 14 w 66"/>
              <a:gd name="T1" fmla="*/ 56 h 58"/>
              <a:gd name="T2" fmla="*/ 5 w 66"/>
              <a:gd name="T3" fmla="*/ 50 h 58"/>
              <a:gd name="T4" fmla="*/ 8 w 66"/>
              <a:gd name="T5" fmla="*/ 27 h 58"/>
              <a:gd name="T6" fmla="*/ 8 w 66"/>
              <a:gd name="T7" fmla="*/ 26 h 58"/>
              <a:gd name="T8" fmla="*/ 8 w 66"/>
              <a:gd name="T9" fmla="*/ 26 h 58"/>
              <a:gd name="T10" fmla="*/ 20 w 66"/>
              <a:gd name="T11" fmla="*/ 15 h 58"/>
              <a:gd name="T12" fmla="*/ 22 w 66"/>
              <a:gd name="T13" fmla="*/ 15 h 58"/>
              <a:gd name="T14" fmla="*/ 31 w 66"/>
              <a:gd name="T15" fmla="*/ 9 h 58"/>
              <a:gd name="T16" fmla="*/ 34 w 66"/>
              <a:gd name="T17" fmla="*/ 8 h 58"/>
              <a:gd name="T18" fmla="*/ 55 w 66"/>
              <a:gd name="T19" fmla="*/ 4 h 58"/>
              <a:gd name="T20" fmla="*/ 56 w 66"/>
              <a:gd name="T21" fmla="*/ 5 h 58"/>
              <a:gd name="T22" fmla="*/ 57 w 66"/>
              <a:gd name="T23" fmla="*/ 4 h 58"/>
              <a:gd name="T24" fmla="*/ 62 w 66"/>
              <a:gd name="T25" fmla="*/ 3 h 58"/>
              <a:gd name="T26" fmla="*/ 66 w 66"/>
              <a:gd name="T27" fmla="*/ 4 h 58"/>
              <a:gd name="T28" fmla="*/ 53 w 66"/>
              <a:gd name="T29" fmla="*/ 19 h 58"/>
              <a:gd name="T30" fmla="*/ 49 w 66"/>
              <a:gd name="T31" fmla="*/ 29 h 58"/>
              <a:gd name="T32" fmla="*/ 44 w 66"/>
              <a:gd name="T33" fmla="*/ 49 h 58"/>
              <a:gd name="T34" fmla="*/ 29 w 66"/>
              <a:gd name="T35" fmla="*/ 56 h 58"/>
              <a:gd name="T36" fmla="*/ 19 w 66"/>
              <a:gd name="T37" fmla="*/ 55 h 58"/>
              <a:gd name="T38" fmla="*/ 14 w 66"/>
              <a:gd name="T39" fmla="*/ 5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58">
                <a:moveTo>
                  <a:pt x="14" y="56"/>
                </a:moveTo>
                <a:cubicBezTo>
                  <a:pt x="11" y="56"/>
                  <a:pt x="7" y="53"/>
                  <a:pt x="5" y="50"/>
                </a:cubicBezTo>
                <a:cubicBezTo>
                  <a:pt x="0" y="35"/>
                  <a:pt x="8" y="27"/>
                  <a:pt x="8" y="27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16"/>
                  <a:pt x="20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7"/>
                  <a:pt x="31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7"/>
                  <a:pt x="44" y="0"/>
                  <a:pt x="55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9" y="3"/>
                  <a:pt x="62" y="3"/>
                </a:cubicBezTo>
                <a:cubicBezTo>
                  <a:pt x="63" y="3"/>
                  <a:pt x="65" y="4"/>
                  <a:pt x="66" y="4"/>
                </a:cubicBezTo>
                <a:cubicBezTo>
                  <a:pt x="62" y="6"/>
                  <a:pt x="57" y="12"/>
                  <a:pt x="53" y="19"/>
                </a:cubicBezTo>
                <a:cubicBezTo>
                  <a:pt x="52" y="22"/>
                  <a:pt x="49" y="25"/>
                  <a:pt x="49" y="29"/>
                </a:cubicBezTo>
                <a:cubicBezTo>
                  <a:pt x="49" y="33"/>
                  <a:pt x="50" y="43"/>
                  <a:pt x="44" y="49"/>
                </a:cubicBezTo>
                <a:cubicBezTo>
                  <a:pt x="40" y="54"/>
                  <a:pt x="31" y="55"/>
                  <a:pt x="29" y="56"/>
                </a:cubicBezTo>
                <a:cubicBezTo>
                  <a:pt x="24" y="58"/>
                  <a:pt x="20" y="55"/>
                  <a:pt x="19" y="55"/>
                </a:cubicBezTo>
                <a:cubicBezTo>
                  <a:pt x="19" y="55"/>
                  <a:pt x="17" y="56"/>
                  <a:pt x="14" y="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CA02AEE-0D8B-4379-BFFF-B783534A9BCE}"/>
              </a:ext>
            </a:extLst>
          </p:cNvPr>
          <p:cNvGrpSpPr/>
          <p:nvPr/>
        </p:nvGrpSpPr>
        <p:grpSpPr>
          <a:xfrm>
            <a:off x="4561263" y="2053095"/>
            <a:ext cx="3414109" cy="2735345"/>
            <a:chOff x="4752975" y="2305051"/>
            <a:chExt cx="2938463" cy="2354263"/>
          </a:xfrm>
          <a:solidFill>
            <a:schemeClr val="bg1">
              <a:lumMod val="75000"/>
            </a:schemeClr>
          </a:solidFill>
        </p:grpSpPr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D6ACC335-D842-49E0-B075-028C20BF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3524251"/>
              <a:ext cx="338138" cy="539750"/>
            </a:xfrm>
            <a:custGeom>
              <a:avLst/>
              <a:gdLst>
                <a:gd name="T0" fmla="*/ 5 w 12"/>
                <a:gd name="T1" fmla="*/ 19 h 19"/>
                <a:gd name="T2" fmla="*/ 4 w 12"/>
                <a:gd name="T3" fmla="*/ 18 h 19"/>
                <a:gd name="T4" fmla="*/ 1 w 12"/>
                <a:gd name="T5" fmla="*/ 10 h 19"/>
                <a:gd name="T6" fmla="*/ 10 w 12"/>
                <a:gd name="T7" fmla="*/ 1 h 19"/>
                <a:gd name="T8" fmla="*/ 12 w 12"/>
                <a:gd name="T9" fmla="*/ 1 h 19"/>
                <a:gd name="T10" fmla="*/ 11 w 12"/>
                <a:gd name="T11" fmla="*/ 3 h 19"/>
                <a:gd name="T12" fmla="*/ 3 w 12"/>
                <a:gd name="T13" fmla="*/ 10 h 19"/>
                <a:gd name="T14" fmla="*/ 6 w 12"/>
                <a:gd name="T15" fmla="*/ 16 h 19"/>
                <a:gd name="T16" fmla="*/ 6 w 12"/>
                <a:gd name="T17" fmla="*/ 18 h 19"/>
                <a:gd name="T18" fmla="*/ 5 w 12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9">
                  <a:moveTo>
                    <a:pt x="5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0" y="15"/>
                    <a:pt x="1" y="10"/>
                  </a:cubicBezTo>
                  <a:cubicBezTo>
                    <a:pt x="2" y="7"/>
                    <a:pt x="5" y="3"/>
                    <a:pt x="10" y="1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7" y="5"/>
                    <a:pt x="4" y="8"/>
                    <a:pt x="3" y="10"/>
                  </a:cubicBezTo>
                  <a:cubicBezTo>
                    <a:pt x="3" y="14"/>
                    <a:pt x="6" y="16"/>
                    <a:pt x="6" y="16"/>
                  </a:cubicBezTo>
                  <a:cubicBezTo>
                    <a:pt x="6" y="17"/>
                    <a:pt x="7" y="18"/>
                    <a:pt x="6" y="18"/>
                  </a:cubicBezTo>
                  <a:lnTo>
                    <a:pt x="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6CCE811-A670-45CE-A1CF-6D97E2DA5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3043238"/>
              <a:ext cx="396875" cy="509588"/>
            </a:xfrm>
            <a:custGeom>
              <a:avLst/>
              <a:gdLst>
                <a:gd name="T0" fmla="*/ 7 w 14"/>
                <a:gd name="T1" fmla="*/ 18 h 18"/>
                <a:gd name="T2" fmla="*/ 6 w 14"/>
                <a:gd name="T3" fmla="*/ 18 h 18"/>
                <a:gd name="T4" fmla="*/ 1 w 14"/>
                <a:gd name="T5" fmla="*/ 7 h 18"/>
                <a:gd name="T6" fmla="*/ 13 w 14"/>
                <a:gd name="T7" fmla="*/ 2 h 18"/>
                <a:gd name="T8" fmla="*/ 14 w 14"/>
                <a:gd name="T9" fmla="*/ 3 h 18"/>
                <a:gd name="T10" fmla="*/ 12 w 14"/>
                <a:gd name="T11" fmla="*/ 4 h 18"/>
                <a:gd name="T12" fmla="*/ 4 w 14"/>
                <a:gd name="T13" fmla="*/ 8 h 18"/>
                <a:gd name="T14" fmla="*/ 7 w 14"/>
                <a:gd name="T15" fmla="*/ 16 h 18"/>
                <a:gd name="T16" fmla="*/ 8 w 14"/>
                <a:gd name="T17" fmla="*/ 18 h 18"/>
                <a:gd name="T18" fmla="*/ 7 w 14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2" y="17"/>
                    <a:pt x="0" y="11"/>
                    <a:pt x="1" y="7"/>
                  </a:cubicBezTo>
                  <a:cubicBezTo>
                    <a:pt x="3" y="2"/>
                    <a:pt x="8" y="0"/>
                    <a:pt x="13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9" y="2"/>
                    <a:pt x="5" y="4"/>
                    <a:pt x="4" y="8"/>
                  </a:cubicBezTo>
                  <a:cubicBezTo>
                    <a:pt x="2" y="11"/>
                    <a:pt x="4" y="15"/>
                    <a:pt x="7" y="16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2361467F-322E-4B1D-92B9-890D9F067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3270251"/>
              <a:ext cx="311150" cy="538163"/>
            </a:xfrm>
            <a:custGeom>
              <a:avLst/>
              <a:gdLst>
                <a:gd name="T0" fmla="*/ 2 w 11"/>
                <a:gd name="T1" fmla="*/ 19 h 19"/>
                <a:gd name="T2" fmla="*/ 1 w 11"/>
                <a:gd name="T3" fmla="*/ 17 h 19"/>
                <a:gd name="T4" fmla="*/ 2 w 11"/>
                <a:gd name="T5" fmla="*/ 16 h 19"/>
                <a:gd name="T6" fmla="*/ 8 w 11"/>
                <a:gd name="T7" fmla="*/ 9 h 19"/>
                <a:gd name="T8" fmla="*/ 1 w 11"/>
                <a:gd name="T9" fmla="*/ 3 h 19"/>
                <a:gd name="T10" fmla="*/ 0 w 11"/>
                <a:gd name="T11" fmla="*/ 2 h 19"/>
                <a:gd name="T12" fmla="*/ 1 w 11"/>
                <a:gd name="T13" fmla="*/ 1 h 19"/>
                <a:gd name="T14" fmla="*/ 11 w 11"/>
                <a:gd name="T15" fmla="*/ 9 h 19"/>
                <a:gd name="T16" fmla="*/ 2 w 11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1" y="17"/>
                    <a:pt x="1" y="16"/>
                    <a:pt x="2" y="16"/>
                  </a:cubicBezTo>
                  <a:cubicBezTo>
                    <a:pt x="5" y="16"/>
                    <a:pt x="8" y="13"/>
                    <a:pt x="8" y="9"/>
                  </a:cubicBezTo>
                  <a:cubicBezTo>
                    <a:pt x="8" y="6"/>
                    <a:pt x="5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10" y="4"/>
                    <a:pt x="11" y="9"/>
                  </a:cubicBezTo>
                  <a:cubicBezTo>
                    <a:pt x="11" y="14"/>
                    <a:pt x="7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D1016964-96DD-43CB-B476-26A1F99D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4006851"/>
              <a:ext cx="366713" cy="255588"/>
            </a:xfrm>
            <a:custGeom>
              <a:avLst/>
              <a:gdLst>
                <a:gd name="T0" fmla="*/ 6 w 13"/>
                <a:gd name="T1" fmla="*/ 9 h 9"/>
                <a:gd name="T2" fmla="*/ 1 w 13"/>
                <a:gd name="T3" fmla="*/ 6 h 9"/>
                <a:gd name="T4" fmla="*/ 1 w 13"/>
                <a:gd name="T5" fmla="*/ 4 h 9"/>
                <a:gd name="T6" fmla="*/ 3 w 13"/>
                <a:gd name="T7" fmla="*/ 5 h 9"/>
                <a:gd name="T8" fmla="*/ 8 w 13"/>
                <a:gd name="T9" fmla="*/ 7 h 9"/>
                <a:gd name="T10" fmla="*/ 10 w 13"/>
                <a:gd name="T11" fmla="*/ 2 h 9"/>
                <a:gd name="T12" fmla="*/ 11 w 13"/>
                <a:gd name="T13" fmla="*/ 0 h 9"/>
                <a:gd name="T14" fmla="*/ 12 w 13"/>
                <a:gd name="T15" fmla="*/ 1 h 9"/>
                <a:gd name="T16" fmla="*/ 9 w 13"/>
                <a:gd name="T17" fmla="*/ 9 h 9"/>
                <a:gd name="T18" fmla="*/ 6 w 1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6" y="9"/>
                  </a:moveTo>
                  <a:cubicBezTo>
                    <a:pt x="4" y="9"/>
                    <a:pt x="2" y="8"/>
                    <a:pt x="1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7"/>
                    <a:pt x="6" y="8"/>
                    <a:pt x="8" y="7"/>
                  </a:cubicBezTo>
                  <a:cubicBezTo>
                    <a:pt x="10" y="6"/>
                    <a:pt x="11" y="4"/>
                    <a:pt x="10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4"/>
                    <a:pt x="12" y="8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0228803F-0B8F-4071-BA95-7ADA5A1D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2844801"/>
              <a:ext cx="366713" cy="311150"/>
            </a:xfrm>
            <a:custGeom>
              <a:avLst/>
              <a:gdLst>
                <a:gd name="T0" fmla="*/ 10 w 13"/>
                <a:gd name="T1" fmla="*/ 11 h 11"/>
                <a:gd name="T2" fmla="*/ 9 w 13"/>
                <a:gd name="T3" fmla="*/ 11 h 11"/>
                <a:gd name="T4" fmla="*/ 9 w 13"/>
                <a:gd name="T5" fmla="*/ 10 h 11"/>
                <a:gd name="T6" fmla="*/ 8 w 13"/>
                <a:gd name="T7" fmla="*/ 4 h 11"/>
                <a:gd name="T8" fmla="*/ 2 w 13"/>
                <a:gd name="T9" fmla="*/ 5 h 11"/>
                <a:gd name="T10" fmla="*/ 1 w 13"/>
                <a:gd name="T11" fmla="*/ 6 h 11"/>
                <a:gd name="T12" fmla="*/ 0 w 13"/>
                <a:gd name="T13" fmla="*/ 4 h 11"/>
                <a:gd name="T14" fmla="*/ 9 w 13"/>
                <a:gd name="T15" fmla="*/ 2 h 11"/>
                <a:gd name="T16" fmla="*/ 11 w 13"/>
                <a:gd name="T17" fmla="*/ 11 h 11"/>
                <a:gd name="T18" fmla="*/ 10 w 13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">
                  <a:moveTo>
                    <a:pt x="10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10" y="8"/>
                    <a:pt x="10" y="5"/>
                    <a:pt x="8" y="4"/>
                  </a:cubicBezTo>
                  <a:cubicBezTo>
                    <a:pt x="6" y="3"/>
                    <a:pt x="4" y="4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3" y="8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14F864AF-055C-4353-904E-2B8802E6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4346576"/>
              <a:ext cx="366713" cy="312738"/>
            </a:xfrm>
            <a:custGeom>
              <a:avLst/>
              <a:gdLst>
                <a:gd name="T0" fmla="*/ 2 w 13"/>
                <a:gd name="T1" fmla="*/ 11 h 11"/>
                <a:gd name="T2" fmla="*/ 1 w 13"/>
                <a:gd name="T3" fmla="*/ 10 h 11"/>
                <a:gd name="T4" fmla="*/ 4 w 13"/>
                <a:gd name="T5" fmla="*/ 2 h 11"/>
                <a:gd name="T6" fmla="*/ 13 w 13"/>
                <a:gd name="T7" fmla="*/ 5 h 11"/>
                <a:gd name="T8" fmla="*/ 12 w 13"/>
                <a:gd name="T9" fmla="*/ 6 h 11"/>
                <a:gd name="T10" fmla="*/ 10 w 13"/>
                <a:gd name="T11" fmla="*/ 6 h 11"/>
                <a:gd name="T12" fmla="*/ 5 w 13"/>
                <a:gd name="T13" fmla="*/ 4 h 11"/>
                <a:gd name="T14" fmla="*/ 3 w 13"/>
                <a:gd name="T15" fmla="*/ 9 h 11"/>
                <a:gd name="T16" fmla="*/ 3 w 13"/>
                <a:gd name="T17" fmla="*/ 11 h 11"/>
                <a:gd name="T18" fmla="*/ 2 w 13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">
                  <a:moveTo>
                    <a:pt x="2" y="11"/>
                  </a:moveTo>
                  <a:cubicBezTo>
                    <a:pt x="2" y="11"/>
                    <a:pt x="2" y="10"/>
                    <a:pt x="1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8" y="0"/>
                    <a:pt x="11" y="2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10" y="4"/>
                    <a:pt x="7" y="3"/>
                    <a:pt x="5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4" y="10"/>
                    <a:pt x="4" y="10"/>
                    <a:pt x="3" y="11"/>
                  </a:cubicBez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F9862064-F829-4FF0-B7A4-7FE7F6E51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6" y="4319588"/>
              <a:ext cx="339725" cy="311150"/>
            </a:xfrm>
            <a:custGeom>
              <a:avLst/>
              <a:gdLst>
                <a:gd name="T0" fmla="*/ 7 w 12"/>
                <a:gd name="T1" fmla="*/ 11 h 11"/>
                <a:gd name="T2" fmla="*/ 3 w 12"/>
                <a:gd name="T3" fmla="*/ 10 h 11"/>
                <a:gd name="T4" fmla="*/ 2 w 12"/>
                <a:gd name="T5" fmla="*/ 1 h 11"/>
                <a:gd name="T6" fmla="*/ 4 w 12"/>
                <a:gd name="T7" fmla="*/ 1 h 11"/>
                <a:gd name="T8" fmla="*/ 4 w 12"/>
                <a:gd name="T9" fmla="*/ 2 h 11"/>
                <a:gd name="T10" fmla="*/ 4 w 12"/>
                <a:gd name="T11" fmla="*/ 8 h 11"/>
                <a:gd name="T12" fmla="*/ 10 w 12"/>
                <a:gd name="T13" fmla="*/ 7 h 11"/>
                <a:gd name="T14" fmla="*/ 11 w 12"/>
                <a:gd name="T15" fmla="*/ 7 h 11"/>
                <a:gd name="T16" fmla="*/ 12 w 12"/>
                <a:gd name="T17" fmla="*/ 9 h 11"/>
                <a:gd name="T18" fmla="*/ 7 w 12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cubicBezTo>
                    <a:pt x="5" y="11"/>
                    <a:pt x="4" y="11"/>
                    <a:pt x="3" y="10"/>
                  </a:cubicBezTo>
                  <a:cubicBezTo>
                    <a:pt x="0" y="8"/>
                    <a:pt x="0" y="4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2" y="4"/>
                    <a:pt x="3" y="7"/>
                    <a:pt x="4" y="8"/>
                  </a:cubicBezTo>
                  <a:cubicBezTo>
                    <a:pt x="6" y="9"/>
                    <a:pt x="8" y="9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0" y="10"/>
                    <a:pt x="9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C09B6518-EF52-4E58-80F8-359AABE8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468688"/>
              <a:ext cx="368300" cy="282575"/>
            </a:xfrm>
            <a:custGeom>
              <a:avLst/>
              <a:gdLst>
                <a:gd name="T0" fmla="*/ 12 w 13"/>
                <a:gd name="T1" fmla="*/ 10 h 10"/>
                <a:gd name="T2" fmla="*/ 12 w 13"/>
                <a:gd name="T3" fmla="*/ 10 h 10"/>
                <a:gd name="T4" fmla="*/ 10 w 13"/>
                <a:gd name="T5" fmla="*/ 9 h 10"/>
                <a:gd name="T6" fmla="*/ 8 w 13"/>
                <a:gd name="T7" fmla="*/ 3 h 10"/>
                <a:gd name="T8" fmla="*/ 3 w 13"/>
                <a:gd name="T9" fmla="*/ 6 h 10"/>
                <a:gd name="T10" fmla="*/ 1 w 13"/>
                <a:gd name="T11" fmla="*/ 6 h 10"/>
                <a:gd name="T12" fmla="*/ 0 w 13"/>
                <a:gd name="T13" fmla="*/ 5 h 10"/>
                <a:gd name="T14" fmla="*/ 8 w 13"/>
                <a:gd name="T15" fmla="*/ 1 h 10"/>
                <a:gd name="T16" fmla="*/ 13 w 13"/>
                <a:gd name="T17" fmla="*/ 9 h 10"/>
                <a:gd name="T18" fmla="*/ 12 w 13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2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0" y="9"/>
                    <a:pt x="10" y="9"/>
                  </a:cubicBezTo>
                  <a:cubicBezTo>
                    <a:pt x="11" y="7"/>
                    <a:pt x="10" y="4"/>
                    <a:pt x="8" y="3"/>
                  </a:cubicBezTo>
                  <a:cubicBezTo>
                    <a:pt x="6" y="3"/>
                    <a:pt x="3" y="4"/>
                    <a:pt x="3" y="6"/>
                  </a:cubicBezTo>
                  <a:cubicBezTo>
                    <a:pt x="2" y="6"/>
                    <a:pt x="2" y="7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6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05275DEA-F885-4677-B922-2CAFC9F5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3695701"/>
              <a:ext cx="254000" cy="368300"/>
            </a:xfrm>
            <a:custGeom>
              <a:avLst/>
              <a:gdLst>
                <a:gd name="T0" fmla="*/ 6 w 9"/>
                <a:gd name="T1" fmla="*/ 13 h 13"/>
                <a:gd name="T2" fmla="*/ 5 w 9"/>
                <a:gd name="T3" fmla="*/ 13 h 13"/>
                <a:gd name="T4" fmla="*/ 1 w 9"/>
                <a:gd name="T5" fmla="*/ 5 h 13"/>
                <a:gd name="T6" fmla="*/ 8 w 9"/>
                <a:gd name="T7" fmla="*/ 1 h 13"/>
                <a:gd name="T8" fmla="*/ 9 w 9"/>
                <a:gd name="T9" fmla="*/ 2 h 13"/>
                <a:gd name="T10" fmla="*/ 8 w 9"/>
                <a:gd name="T11" fmla="*/ 3 h 13"/>
                <a:gd name="T12" fmla="*/ 3 w 9"/>
                <a:gd name="T13" fmla="*/ 6 h 13"/>
                <a:gd name="T14" fmla="*/ 6 w 9"/>
                <a:gd name="T15" fmla="*/ 11 h 13"/>
                <a:gd name="T16" fmla="*/ 7 w 9"/>
                <a:gd name="T17" fmla="*/ 12 h 13"/>
                <a:gd name="T18" fmla="*/ 6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6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4" y="4"/>
                    <a:pt x="3" y="6"/>
                  </a:cubicBezTo>
                  <a:cubicBezTo>
                    <a:pt x="3" y="8"/>
                    <a:pt x="4" y="10"/>
                    <a:pt x="6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13BFCDAA-0505-42F1-9EDB-8F94C547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6" y="3894138"/>
              <a:ext cx="368300" cy="538163"/>
            </a:xfrm>
            <a:custGeom>
              <a:avLst/>
              <a:gdLst>
                <a:gd name="T0" fmla="*/ 8 w 13"/>
                <a:gd name="T1" fmla="*/ 19 h 19"/>
                <a:gd name="T2" fmla="*/ 7 w 13"/>
                <a:gd name="T3" fmla="*/ 19 h 19"/>
                <a:gd name="T4" fmla="*/ 2 w 13"/>
                <a:gd name="T5" fmla="*/ 15 h 19"/>
                <a:gd name="T6" fmla="*/ 1 w 13"/>
                <a:gd name="T7" fmla="*/ 8 h 19"/>
                <a:gd name="T8" fmla="*/ 12 w 13"/>
                <a:gd name="T9" fmla="*/ 1 h 19"/>
                <a:gd name="T10" fmla="*/ 12 w 13"/>
                <a:gd name="T11" fmla="*/ 3 h 19"/>
                <a:gd name="T12" fmla="*/ 11 w 13"/>
                <a:gd name="T13" fmla="*/ 4 h 19"/>
                <a:gd name="T14" fmla="*/ 3 w 13"/>
                <a:gd name="T15" fmla="*/ 9 h 19"/>
                <a:gd name="T16" fmla="*/ 4 w 13"/>
                <a:gd name="T17" fmla="*/ 14 h 19"/>
                <a:gd name="T18" fmla="*/ 8 w 13"/>
                <a:gd name="T19" fmla="*/ 17 h 19"/>
                <a:gd name="T20" fmla="*/ 9 w 13"/>
                <a:gd name="T21" fmla="*/ 18 h 19"/>
                <a:gd name="T22" fmla="*/ 8 w 13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8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5" y="18"/>
                    <a:pt x="3" y="17"/>
                    <a:pt x="2" y="15"/>
                  </a:cubicBezTo>
                  <a:cubicBezTo>
                    <a:pt x="1" y="13"/>
                    <a:pt x="0" y="10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2" y="1"/>
                    <a:pt x="13" y="2"/>
                    <a:pt x="12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7" y="3"/>
                    <a:pt x="4" y="5"/>
                    <a:pt x="3" y="9"/>
                  </a:cubicBezTo>
                  <a:cubicBezTo>
                    <a:pt x="3" y="10"/>
                    <a:pt x="3" y="12"/>
                    <a:pt x="4" y="14"/>
                  </a:cubicBezTo>
                  <a:cubicBezTo>
                    <a:pt x="5" y="15"/>
                    <a:pt x="6" y="16"/>
                    <a:pt x="8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9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6C3E29E8-D1F9-456C-8697-25D275D35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2701926"/>
              <a:ext cx="677863" cy="341313"/>
            </a:xfrm>
            <a:custGeom>
              <a:avLst/>
              <a:gdLst>
                <a:gd name="T0" fmla="*/ 2 w 24"/>
                <a:gd name="T1" fmla="*/ 12 h 12"/>
                <a:gd name="T2" fmla="*/ 0 w 24"/>
                <a:gd name="T3" fmla="*/ 11 h 12"/>
                <a:gd name="T4" fmla="*/ 12 w 24"/>
                <a:gd name="T5" fmla="*/ 1 h 12"/>
                <a:gd name="T6" fmla="*/ 20 w 24"/>
                <a:gd name="T7" fmla="*/ 2 h 12"/>
                <a:gd name="T8" fmla="*/ 24 w 24"/>
                <a:gd name="T9" fmla="*/ 9 h 12"/>
                <a:gd name="T10" fmla="*/ 23 w 24"/>
                <a:gd name="T11" fmla="*/ 10 h 12"/>
                <a:gd name="T12" fmla="*/ 22 w 24"/>
                <a:gd name="T13" fmla="*/ 9 h 12"/>
                <a:gd name="T14" fmla="*/ 19 w 24"/>
                <a:gd name="T15" fmla="*/ 4 h 12"/>
                <a:gd name="T16" fmla="*/ 12 w 24"/>
                <a:gd name="T17" fmla="*/ 3 h 12"/>
                <a:gd name="T18" fmla="*/ 3 w 24"/>
                <a:gd name="T19" fmla="*/ 10 h 12"/>
                <a:gd name="T20" fmla="*/ 2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2" y="12"/>
                  </a:moveTo>
                  <a:cubicBezTo>
                    <a:pt x="1" y="12"/>
                    <a:pt x="1" y="11"/>
                    <a:pt x="0" y="11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3" y="4"/>
                    <a:pt x="24" y="6"/>
                    <a:pt x="24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0"/>
                    <a:pt x="22" y="9"/>
                    <a:pt x="22" y="9"/>
                  </a:cubicBezTo>
                  <a:cubicBezTo>
                    <a:pt x="22" y="7"/>
                    <a:pt x="21" y="6"/>
                    <a:pt x="19" y="4"/>
                  </a:cubicBezTo>
                  <a:cubicBezTo>
                    <a:pt x="17" y="3"/>
                    <a:pt x="15" y="3"/>
                    <a:pt x="12" y="3"/>
                  </a:cubicBezTo>
                  <a:cubicBezTo>
                    <a:pt x="7" y="3"/>
                    <a:pt x="3" y="7"/>
                    <a:pt x="3" y="10"/>
                  </a:cubicBezTo>
                  <a:cubicBezTo>
                    <a:pt x="3" y="11"/>
                    <a:pt x="2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4CF61D19-D38E-4501-A156-7F8B387D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2474913"/>
              <a:ext cx="395288" cy="398463"/>
            </a:xfrm>
            <a:custGeom>
              <a:avLst/>
              <a:gdLst>
                <a:gd name="T0" fmla="*/ 11 w 14"/>
                <a:gd name="T1" fmla="*/ 14 h 14"/>
                <a:gd name="T2" fmla="*/ 10 w 14"/>
                <a:gd name="T3" fmla="*/ 13 h 14"/>
                <a:gd name="T4" fmla="*/ 10 w 14"/>
                <a:gd name="T5" fmla="*/ 12 h 14"/>
                <a:gd name="T6" fmla="*/ 9 w 14"/>
                <a:gd name="T7" fmla="*/ 4 h 14"/>
                <a:gd name="T8" fmla="*/ 2 w 14"/>
                <a:gd name="T9" fmla="*/ 5 h 14"/>
                <a:gd name="T10" fmla="*/ 1 w 14"/>
                <a:gd name="T11" fmla="*/ 5 h 14"/>
                <a:gd name="T12" fmla="*/ 1 w 14"/>
                <a:gd name="T13" fmla="*/ 3 h 14"/>
                <a:gd name="T14" fmla="*/ 11 w 14"/>
                <a:gd name="T15" fmla="*/ 3 h 14"/>
                <a:gd name="T16" fmla="*/ 13 w 14"/>
                <a:gd name="T17" fmla="*/ 8 h 14"/>
                <a:gd name="T18" fmla="*/ 12 w 14"/>
                <a:gd name="T19" fmla="*/ 13 h 14"/>
                <a:gd name="T20" fmla="*/ 11 w 1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11" y="14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2"/>
                    <a:pt x="10" y="12"/>
                  </a:cubicBezTo>
                  <a:cubicBezTo>
                    <a:pt x="12" y="10"/>
                    <a:pt x="11" y="6"/>
                    <a:pt x="9" y="4"/>
                  </a:cubicBezTo>
                  <a:cubicBezTo>
                    <a:pt x="7" y="3"/>
                    <a:pt x="5" y="4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3" y="2"/>
                    <a:pt x="7" y="0"/>
                    <a:pt x="11" y="3"/>
                  </a:cubicBezTo>
                  <a:cubicBezTo>
                    <a:pt x="12" y="4"/>
                    <a:pt x="13" y="6"/>
                    <a:pt x="13" y="8"/>
                  </a:cubicBezTo>
                  <a:cubicBezTo>
                    <a:pt x="14" y="10"/>
                    <a:pt x="13" y="12"/>
                    <a:pt x="12" y="13"/>
                  </a:cubicBez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84C9E974-7F7C-4F81-A777-21C150303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1" y="3722688"/>
              <a:ext cx="538163" cy="568325"/>
            </a:xfrm>
            <a:custGeom>
              <a:avLst/>
              <a:gdLst>
                <a:gd name="T0" fmla="*/ 18 w 19"/>
                <a:gd name="T1" fmla="*/ 20 h 20"/>
                <a:gd name="T2" fmla="*/ 16 w 19"/>
                <a:gd name="T3" fmla="*/ 19 h 20"/>
                <a:gd name="T4" fmla="*/ 15 w 19"/>
                <a:gd name="T5" fmla="*/ 12 h 20"/>
                <a:gd name="T6" fmla="*/ 1 w 19"/>
                <a:gd name="T7" fmla="*/ 3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8 w 19"/>
                <a:gd name="T15" fmla="*/ 11 h 20"/>
                <a:gd name="T16" fmla="*/ 19 w 19"/>
                <a:gd name="T17" fmla="*/ 19 h 20"/>
                <a:gd name="T18" fmla="*/ 18 w 19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8" y="20"/>
                  </a:moveTo>
                  <a:cubicBezTo>
                    <a:pt x="17" y="20"/>
                    <a:pt x="16" y="19"/>
                    <a:pt x="16" y="19"/>
                  </a:cubicBezTo>
                  <a:cubicBezTo>
                    <a:pt x="16" y="18"/>
                    <a:pt x="16" y="14"/>
                    <a:pt x="15" y="12"/>
                  </a:cubicBezTo>
                  <a:cubicBezTo>
                    <a:pt x="15" y="10"/>
                    <a:pt x="1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7" y="8"/>
                    <a:pt x="18" y="11"/>
                  </a:cubicBezTo>
                  <a:cubicBezTo>
                    <a:pt x="19" y="14"/>
                    <a:pt x="19" y="18"/>
                    <a:pt x="19" y="19"/>
                  </a:cubicBezTo>
                  <a:cubicBezTo>
                    <a:pt x="19" y="19"/>
                    <a:pt x="18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5F74853D-D9CB-47B2-9F30-4C2527DD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1" y="3836988"/>
              <a:ext cx="649288" cy="339725"/>
            </a:xfrm>
            <a:custGeom>
              <a:avLst/>
              <a:gdLst>
                <a:gd name="T0" fmla="*/ 17 w 23"/>
                <a:gd name="T1" fmla="*/ 12 h 12"/>
                <a:gd name="T2" fmla="*/ 0 w 23"/>
                <a:gd name="T3" fmla="*/ 2 h 12"/>
                <a:gd name="T4" fmla="*/ 1 w 23"/>
                <a:gd name="T5" fmla="*/ 0 h 12"/>
                <a:gd name="T6" fmla="*/ 2 w 23"/>
                <a:gd name="T7" fmla="*/ 1 h 12"/>
                <a:gd name="T8" fmla="*/ 21 w 23"/>
                <a:gd name="T9" fmla="*/ 9 h 12"/>
                <a:gd name="T10" fmla="*/ 23 w 23"/>
                <a:gd name="T11" fmla="*/ 10 h 12"/>
                <a:gd name="T12" fmla="*/ 22 w 23"/>
                <a:gd name="T13" fmla="*/ 11 h 12"/>
                <a:gd name="T14" fmla="*/ 17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17" y="12"/>
                  </a:moveTo>
                  <a:cubicBezTo>
                    <a:pt x="5" y="1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8" y="12"/>
                    <a:pt x="21" y="9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0" y="12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AF58894E-2E4D-49DE-8B27-32031CCB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413" y="2305051"/>
              <a:ext cx="677863" cy="369888"/>
            </a:xfrm>
            <a:custGeom>
              <a:avLst/>
              <a:gdLst>
                <a:gd name="T0" fmla="*/ 1 w 24"/>
                <a:gd name="T1" fmla="*/ 13 h 13"/>
                <a:gd name="T2" fmla="*/ 1 w 24"/>
                <a:gd name="T3" fmla="*/ 13 h 13"/>
                <a:gd name="T4" fmla="*/ 1 w 24"/>
                <a:gd name="T5" fmla="*/ 11 h 13"/>
                <a:gd name="T6" fmla="*/ 23 w 24"/>
                <a:gd name="T7" fmla="*/ 6 h 13"/>
                <a:gd name="T8" fmla="*/ 24 w 24"/>
                <a:gd name="T9" fmla="*/ 7 h 13"/>
                <a:gd name="T10" fmla="*/ 22 w 24"/>
                <a:gd name="T11" fmla="*/ 8 h 13"/>
                <a:gd name="T12" fmla="*/ 2 w 24"/>
                <a:gd name="T13" fmla="*/ 13 h 13"/>
                <a:gd name="T14" fmla="*/ 1 w 2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1" y="0"/>
                    <a:pt x="23" y="6"/>
                    <a:pt x="23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12" y="3"/>
                    <a:pt x="2" y="13"/>
                  </a:cubicBezTo>
                  <a:lnTo>
                    <a:pt x="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079CD763-71CF-48E9-824A-BA46B796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1" y="2787651"/>
              <a:ext cx="396875" cy="681038"/>
            </a:xfrm>
            <a:custGeom>
              <a:avLst/>
              <a:gdLst>
                <a:gd name="T0" fmla="*/ 8 w 14"/>
                <a:gd name="T1" fmla="*/ 24 h 24"/>
                <a:gd name="T2" fmla="*/ 7 w 14"/>
                <a:gd name="T3" fmla="*/ 24 h 24"/>
                <a:gd name="T4" fmla="*/ 6 w 14"/>
                <a:gd name="T5" fmla="*/ 22 h 24"/>
                <a:gd name="T6" fmla="*/ 1 w 14"/>
                <a:gd name="T7" fmla="*/ 3 h 24"/>
                <a:gd name="T8" fmla="*/ 0 w 14"/>
                <a:gd name="T9" fmla="*/ 1 h 24"/>
                <a:gd name="T10" fmla="*/ 2 w 14"/>
                <a:gd name="T11" fmla="*/ 1 h 24"/>
                <a:gd name="T12" fmla="*/ 9 w 14"/>
                <a:gd name="T13" fmla="*/ 23 h 24"/>
                <a:gd name="T14" fmla="*/ 8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3"/>
                    <a:pt x="6" y="22"/>
                  </a:cubicBezTo>
                  <a:cubicBezTo>
                    <a:pt x="7" y="22"/>
                    <a:pt x="11" y="11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4" y="10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46CB249E-D3C1-4DC8-AD2F-3097BDA0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1" y="3098801"/>
              <a:ext cx="792163" cy="425450"/>
            </a:xfrm>
            <a:custGeom>
              <a:avLst/>
              <a:gdLst>
                <a:gd name="T0" fmla="*/ 14 w 28"/>
                <a:gd name="T1" fmla="*/ 15 h 15"/>
                <a:gd name="T2" fmla="*/ 0 w 28"/>
                <a:gd name="T3" fmla="*/ 1 h 15"/>
                <a:gd name="T4" fmla="*/ 2 w 28"/>
                <a:gd name="T5" fmla="*/ 0 h 15"/>
                <a:gd name="T6" fmla="*/ 3 w 28"/>
                <a:gd name="T7" fmla="*/ 1 h 15"/>
                <a:gd name="T8" fmla="*/ 14 w 28"/>
                <a:gd name="T9" fmla="*/ 13 h 15"/>
                <a:gd name="T10" fmla="*/ 26 w 28"/>
                <a:gd name="T11" fmla="*/ 1 h 15"/>
                <a:gd name="T12" fmla="*/ 27 w 28"/>
                <a:gd name="T13" fmla="*/ 0 h 15"/>
                <a:gd name="T14" fmla="*/ 28 w 28"/>
                <a:gd name="T15" fmla="*/ 1 h 15"/>
                <a:gd name="T16" fmla="*/ 14 w 2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15"/>
                  </a:moveTo>
                  <a:cubicBezTo>
                    <a:pt x="7" y="15"/>
                    <a:pt x="0" y="9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8"/>
                    <a:pt x="8" y="13"/>
                    <a:pt x="14" y="13"/>
                  </a:cubicBezTo>
                  <a:cubicBezTo>
                    <a:pt x="21" y="13"/>
                    <a:pt x="26" y="8"/>
                    <a:pt x="26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8" y="9"/>
                    <a:pt x="22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0" name="Freeform 19">
            <a:extLst>
              <a:ext uri="{FF2B5EF4-FFF2-40B4-BE49-F238E27FC236}">
                <a16:creationId xmlns:a16="http://schemas.microsoft.com/office/drawing/2014/main" id="{07AA4ADC-2A03-4376-BF47-9B06D2BE6EC7}"/>
              </a:ext>
            </a:extLst>
          </p:cNvPr>
          <p:cNvSpPr>
            <a:spLocks/>
          </p:cNvSpPr>
          <p:nvPr/>
        </p:nvSpPr>
        <p:spPr bwMode="auto">
          <a:xfrm>
            <a:off x="4330705" y="2086295"/>
            <a:ext cx="3646512" cy="3229663"/>
          </a:xfrm>
          <a:custGeom>
            <a:avLst/>
            <a:gdLst>
              <a:gd name="T0" fmla="*/ 69 w 111"/>
              <a:gd name="T1" fmla="*/ 98 h 98"/>
              <a:gd name="T2" fmla="*/ 51 w 111"/>
              <a:gd name="T3" fmla="*/ 75 h 98"/>
              <a:gd name="T4" fmla="*/ 52 w 111"/>
              <a:gd name="T5" fmla="*/ 73 h 98"/>
              <a:gd name="T6" fmla="*/ 77 w 111"/>
              <a:gd name="T7" fmla="*/ 95 h 98"/>
              <a:gd name="T8" fmla="*/ 75 w 111"/>
              <a:gd name="T9" fmla="*/ 82 h 98"/>
              <a:gd name="T10" fmla="*/ 81 w 111"/>
              <a:gd name="T11" fmla="*/ 81 h 98"/>
              <a:gd name="T12" fmla="*/ 98 w 111"/>
              <a:gd name="T13" fmla="*/ 62 h 98"/>
              <a:gd name="T14" fmla="*/ 99 w 111"/>
              <a:gd name="T15" fmla="*/ 61 h 98"/>
              <a:gd name="T16" fmla="*/ 107 w 111"/>
              <a:gd name="T17" fmla="*/ 44 h 98"/>
              <a:gd name="T18" fmla="*/ 108 w 111"/>
              <a:gd name="T19" fmla="*/ 37 h 98"/>
              <a:gd name="T20" fmla="*/ 100 w 111"/>
              <a:gd name="T21" fmla="*/ 25 h 98"/>
              <a:gd name="T22" fmla="*/ 86 w 111"/>
              <a:gd name="T23" fmla="*/ 12 h 98"/>
              <a:gd name="T24" fmla="*/ 75 w 111"/>
              <a:gd name="T25" fmla="*/ 5 h 98"/>
              <a:gd name="T26" fmla="*/ 69 w 111"/>
              <a:gd name="T27" fmla="*/ 6 h 98"/>
              <a:gd name="T28" fmla="*/ 57 w 111"/>
              <a:gd name="T29" fmla="*/ 4 h 98"/>
              <a:gd name="T30" fmla="*/ 46 w 111"/>
              <a:gd name="T31" fmla="*/ 3 h 98"/>
              <a:gd name="T32" fmla="*/ 33 w 111"/>
              <a:gd name="T33" fmla="*/ 9 h 98"/>
              <a:gd name="T34" fmla="*/ 22 w 111"/>
              <a:gd name="T35" fmla="*/ 14 h 98"/>
              <a:gd name="T36" fmla="*/ 20 w 111"/>
              <a:gd name="T37" fmla="*/ 15 h 98"/>
              <a:gd name="T38" fmla="*/ 8 w 111"/>
              <a:gd name="T39" fmla="*/ 26 h 98"/>
              <a:gd name="T40" fmla="*/ 8 w 111"/>
              <a:gd name="T41" fmla="*/ 27 h 98"/>
              <a:gd name="T42" fmla="*/ 8 w 111"/>
              <a:gd name="T43" fmla="*/ 55 h 98"/>
              <a:gd name="T44" fmla="*/ 20 w 111"/>
              <a:gd name="T45" fmla="*/ 58 h 98"/>
              <a:gd name="T46" fmla="*/ 29 w 111"/>
              <a:gd name="T47" fmla="*/ 59 h 98"/>
              <a:gd name="T48" fmla="*/ 31 w 111"/>
              <a:gd name="T49" fmla="*/ 60 h 98"/>
              <a:gd name="T50" fmla="*/ 39 w 111"/>
              <a:gd name="T51" fmla="*/ 71 h 98"/>
              <a:gd name="T52" fmla="*/ 47 w 111"/>
              <a:gd name="T53" fmla="*/ 71 h 98"/>
              <a:gd name="T54" fmla="*/ 39 w 111"/>
              <a:gd name="T55" fmla="*/ 73 h 98"/>
              <a:gd name="T56" fmla="*/ 29 w 111"/>
              <a:gd name="T57" fmla="*/ 61 h 98"/>
              <a:gd name="T58" fmla="*/ 17 w 111"/>
              <a:gd name="T59" fmla="*/ 61 h 98"/>
              <a:gd name="T60" fmla="*/ 1 w 111"/>
              <a:gd name="T61" fmla="*/ 44 h 98"/>
              <a:gd name="T62" fmla="*/ 20 w 111"/>
              <a:gd name="T63" fmla="*/ 12 h 98"/>
              <a:gd name="T64" fmla="*/ 33 w 111"/>
              <a:gd name="T65" fmla="*/ 6 h 98"/>
              <a:gd name="T66" fmla="*/ 56 w 111"/>
              <a:gd name="T67" fmla="*/ 2 h 98"/>
              <a:gd name="T68" fmla="*/ 70 w 111"/>
              <a:gd name="T69" fmla="*/ 3 h 98"/>
              <a:gd name="T70" fmla="*/ 87 w 111"/>
              <a:gd name="T71" fmla="*/ 10 h 98"/>
              <a:gd name="T72" fmla="*/ 102 w 111"/>
              <a:gd name="T73" fmla="*/ 24 h 98"/>
              <a:gd name="T74" fmla="*/ 109 w 111"/>
              <a:gd name="T75" fmla="*/ 43 h 98"/>
              <a:gd name="T76" fmla="*/ 100 w 111"/>
              <a:gd name="T77" fmla="*/ 63 h 98"/>
              <a:gd name="T78" fmla="*/ 81 w 111"/>
              <a:gd name="T79" fmla="*/ 84 h 98"/>
              <a:gd name="T80" fmla="*/ 80 w 111"/>
              <a:gd name="T81" fmla="*/ 96 h 98"/>
              <a:gd name="T82" fmla="*/ 79 w 111"/>
              <a:gd name="T8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1" h="98">
                <a:moveTo>
                  <a:pt x="79" y="98"/>
                </a:moveTo>
                <a:cubicBezTo>
                  <a:pt x="69" y="98"/>
                  <a:pt x="69" y="98"/>
                  <a:pt x="69" y="98"/>
                </a:cubicBezTo>
                <a:cubicBezTo>
                  <a:pt x="68" y="98"/>
                  <a:pt x="68" y="97"/>
                  <a:pt x="67" y="97"/>
                </a:cubicBezTo>
                <a:cubicBezTo>
                  <a:pt x="66" y="84"/>
                  <a:pt x="57" y="78"/>
                  <a:pt x="51" y="75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1" y="72"/>
                  <a:pt x="52" y="73"/>
                </a:cubicBezTo>
                <a:cubicBezTo>
                  <a:pt x="57" y="75"/>
                  <a:pt x="68" y="81"/>
                  <a:pt x="70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6" y="81"/>
                  <a:pt x="76" y="81"/>
                  <a:pt x="77" y="81"/>
                </a:cubicBezTo>
                <a:cubicBezTo>
                  <a:pt x="78" y="81"/>
                  <a:pt x="80" y="81"/>
                  <a:pt x="81" y="81"/>
                </a:cubicBezTo>
                <a:cubicBezTo>
                  <a:pt x="91" y="81"/>
                  <a:pt x="98" y="75"/>
                  <a:pt x="98" y="66"/>
                </a:cubicBezTo>
                <a:cubicBezTo>
                  <a:pt x="98" y="65"/>
                  <a:pt x="98" y="64"/>
                  <a:pt x="98" y="62"/>
                </a:cubicBezTo>
                <a:cubicBezTo>
                  <a:pt x="98" y="61"/>
                  <a:pt x="98" y="61"/>
                  <a:pt x="98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104" y="60"/>
                  <a:pt x="108" y="55"/>
                  <a:pt x="108" y="50"/>
                </a:cubicBezTo>
                <a:cubicBezTo>
                  <a:pt x="108" y="47"/>
                  <a:pt x="108" y="45"/>
                  <a:pt x="107" y="44"/>
                </a:cubicBezTo>
                <a:cubicBezTo>
                  <a:pt x="107" y="43"/>
                  <a:pt x="107" y="43"/>
                  <a:pt x="107" y="42"/>
                </a:cubicBezTo>
                <a:cubicBezTo>
                  <a:pt x="108" y="41"/>
                  <a:pt x="108" y="39"/>
                  <a:pt x="108" y="37"/>
                </a:cubicBezTo>
                <a:cubicBezTo>
                  <a:pt x="108" y="32"/>
                  <a:pt x="106" y="28"/>
                  <a:pt x="101" y="26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2"/>
                  <a:pt x="98" y="20"/>
                  <a:pt x="95" y="17"/>
                </a:cubicBezTo>
                <a:cubicBezTo>
                  <a:pt x="93" y="14"/>
                  <a:pt x="89" y="13"/>
                  <a:pt x="86" y="12"/>
                </a:cubicBezTo>
                <a:cubicBezTo>
                  <a:pt x="85" y="11"/>
                  <a:pt x="85" y="11"/>
                  <a:pt x="85" y="11"/>
                </a:cubicBezTo>
                <a:cubicBezTo>
                  <a:pt x="83" y="7"/>
                  <a:pt x="79" y="5"/>
                  <a:pt x="75" y="5"/>
                </a:cubicBezTo>
                <a:cubicBezTo>
                  <a:pt x="73" y="5"/>
                  <a:pt x="72" y="5"/>
                  <a:pt x="71" y="6"/>
                </a:cubicBezTo>
                <a:cubicBezTo>
                  <a:pt x="70" y="6"/>
                  <a:pt x="69" y="6"/>
                  <a:pt x="69" y="6"/>
                </a:cubicBezTo>
                <a:cubicBezTo>
                  <a:pt x="68" y="3"/>
                  <a:pt x="65" y="2"/>
                  <a:pt x="62" y="2"/>
                </a:cubicBezTo>
                <a:cubicBezTo>
                  <a:pt x="60" y="2"/>
                  <a:pt x="58" y="3"/>
                  <a:pt x="57" y="4"/>
                </a:cubicBezTo>
                <a:cubicBezTo>
                  <a:pt x="57" y="4"/>
                  <a:pt x="56" y="4"/>
                  <a:pt x="56" y="4"/>
                </a:cubicBezTo>
                <a:cubicBezTo>
                  <a:pt x="53" y="3"/>
                  <a:pt x="49" y="2"/>
                  <a:pt x="46" y="3"/>
                </a:cubicBezTo>
                <a:cubicBezTo>
                  <a:pt x="41" y="3"/>
                  <a:pt x="37" y="5"/>
                  <a:pt x="34" y="9"/>
                </a:cubicBezTo>
                <a:cubicBezTo>
                  <a:pt x="34" y="9"/>
                  <a:pt x="33" y="9"/>
                  <a:pt x="33" y="9"/>
                </a:cubicBezTo>
                <a:cubicBezTo>
                  <a:pt x="32" y="9"/>
                  <a:pt x="30" y="8"/>
                  <a:pt x="29" y="8"/>
                </a:cubicBezTo>
                <a:cubicBezTo>
                  <a:pt x="26" y="8"/>
                  <a:pt x="23" y="11"/>
                  <a:pt x="22" y="14"/>
                </a:cubicBezTo>
                <a:cubicBezTo>
                  <a:pt x="21" y="14"/>
                  <a:pt x="21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8" y="20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4" y="31"/>
                  <a:pt x="2" y="37"/>
                  <a:pt x="3" y="44"/>
                </a:cubicBezTo>
                <a:cubicBezTo>
                  <a:pt x="4" y="48"/>
                  <a:pt x="5" y="52"/>
                  <a:pt x="8" y="55"/>
                </a:cubicBezTo>
                <a:cubicBezTo>
                  <a:pt x="10" y="58"/>
                  <a:pt x="13" y="59"/>
                  <a:pt x="16" y="59"/>
                </a:cubicBezTo>
                <a:cubicBezTo>
                  <a:pt x="18" y="59"/>
                  <a:pt x="19" y="58"/>
                  <a:pt x="20" y="58"/>
                </a:cubicBezTo>
                <a:cubicBezTo>
                  <a:pt x="20" y="58"/>
                  <a:pt x="21" y="58"/>
                  <a:pt x="21" y="58"/>
                </a:cubicBezTo>
                <a:cubicBezTo>
                  <a:pt x="23" y="60"/>
                  <a:pt x="27" y="60"/>
                  <a:pt x="29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59"/>
                  <a:pt x="31" y="59"/>
                  <a:pt x="31" y="60"/>
                </a:cubicBezTo>
                <a:cubicBezTo>
                  <a:pt x="31" y="62"/>
                  <a:pt x="32" y="63"/>
                  <a:pt x="33" y="65"/>
                </a:cubicBezTo>
                <a:cubicBezTo>
                  <a:pt x="35" y="68"/>
                  <a:pt x="37" y="70"/>
                  <a:pt x="39" y="71"/>
                </a:cubicBezTo>
                <a:cubicBezTo>
                  <a:pt x="41" y="72"/>
                  <a:pt x="44" y="72"/>
                  <a:pt x="46" y="71"/>
                </a:cubicBezTo>
                <a:cubicBezTo>
                  <a:pt x="46" y="70"/>
                  <a:pt x="47" y="71"/>
                  <a:pt x="47" y="71"/>
                </a:cubicBezTo>
                <a:cubicBezTo>
                  <a:pt x="48" y="72"/>
                  <a:pt x="48" y="72"/>
                  <a:pt x="47" y="73"/>
                </a:cubicBezTo>
                <a:cubicBezTo>
                  <a:pt x="45" y="74"/>
                  <a:pt x="42" y="75"/>
                  <a:pt x="39" y="73"/>
                </a:cubicBezTo>
                <a:cubicBezTo>
                  <a:pt x="36" y="72"/>
                  <a:pt x="33" y="70"/>
                  <a:pt x="31" y="66"/>
                </a:cubicBezTo>
                <a:cubicBezTo>
                  <a:pt x="30" y="65"/>
                  <a:pt x="29" y="63"/>
                  <a:pt x="29" y="61"/>
                </a:cubicBezTo>
                <a:cubicBezTo>
                  <a:pt x="26" y="62"/>
                  <a:pt x="23" y="62"/>
                  <a:pt x="20" y="60"/>
                </a:cubicBezTo>
                <a:cubicBezTo>
                  <a:pt x="19" y="61"/>
                  <a:pt x="18" y="61"/>
                  <a:pt x="17" y="61"/>
                </a:cubicBezTo>
                <a:cubicBezTo>
                  <a:pt x="13" y="62"/>
                  <a:pt x="9" y="60"/>
                  <a:pt x="6" y="57"/>
                </a:cubicBezTo>
                <a:cubicBezTo>
                  <a:pt x="3" y="53"/>
                  <a:pt x="1" y="49"/>
                  <a:pt x="1" y="44"/>
                </a:cubicBezTo>
                <a:cubicBezTo>
                  <a:pt x="0" y="37"/>
                  <a:pt x="2" y="30"/>
                  <a:pt x="6" y="26"/>
                </a:cubicBezTo>
                <a:cubicBezTo>
                  <a:pt x="6" y="18"/>
                  <a:pt x="12" y="12"/>
                  <a:pt x="20" y="12"/>
                </a:cubicBezTo>
                <a:cubicBezTo>
                  <a:pt x="21" y="8"/>
                  <a:pt x="25" y="6"/>
                  <a:pt x="29" y="6"/>
                </a:cubicBezTo>
                <a:cubicBezTo>
                  <a:pt x="31" y="6"/>
                  <a:pt x="32" y="6"/>
                  <a:pt x="33" y="6"/>
                </a:cubicBezTo>
                <a:cubicBezTo>
                  <a:pt x="36" y="3"/>
                  <a:pt x="40" y="1"/>
                  <a:pt x="46" y="0"/>
                </a:cubicBezTo>
                <a:cubicBezTo>
                  <a:pt x="49" y="0"/>
                  <a:pt x="53" y="0"/>
                  <a:pt x="56" y="2"/>
                </a:cubicBezTo>
                <a:cubicBezTo>
                  <a:pt x="58" y="0"/>
                  <a:pt x="60" y="0"/>
                  <a:pt x="62" y="0"/>
                </a:cubicBezTo>
                <a:cubicBezTo>
                  <a:pt x="65" y="0"/>
                  <a:pt x="68" y="1"/>
                  <a:pt x="70" y="3"/>
                </a:cubicBezTo>
                <a:cubicBezTo>
                  <a:pt x="72" y="3"/>
                  <a:pt x="73" y="3"/>
                  <a:pt x="75" y="3"/>
                </a:cubicBezTo>
                <a:cubicBezTo>
                  <a:pt x="80" y="3"/>
                  <a:pt x="84" y="5"/>
                  <a:pt x="87" y="10"/>
                </a:cubicBezTo>
                <a:cubicBezTo>
                  <a:pt x="91" y="11"/>
                  <a:pt x="94" y="13"/>
                  <a:pt x="97" y="16"/>
                </a:cubicBezTo>
                <a:cubicBezTo>
                  <a:pt x="100" y="18"/>
                  <a:pt x="101" y="21"/>
                  <a:pt x="102" y="24"/>
                </a:cubicBezTo>
                <a:cubicBezTo>
                  <a:pt x="108" y="26"/>
                  <a:pt x="111" y="31"/>
                  <a:pt x="111" y="37"/>
                </a:cubicBezTo>
                <a:cubicBezTo>
                  <a:pt x="111" y="39"/>
                  <a:pt x="110" y="41"/>
                  <a:pt x="109" y="43"/>
                </a:cubicBezTo>
                <a:cubicBezTo>
                  <a:pt x="110" y="45"/>
                  <a:pt x="111" y="47"/>
                  <a:pt x="111" y="50"/>
                </a:cubicBezTo>
                <a:cubicBezTo>
                  <a:pt x="111" y="56"/>
                  <a:pt x="107" y="61"/>
                  <a:pt x="100" y="63"/>
                </a:cubicBezTo>
                <a:cubicBezTo>
                  <a:pt x="101" y="64"/>
                  <a:pt x="101" y="65"/>
                  <a:pt x="101" y="66"/>
                </a:cubicBezTo>
                <a:cubicBezTo>
                  <a:pt x="101" y="76"/>
                  <a:pt x="92" y="84"/>
                  <a:pt x="81" y="84"/>
                </a:cubicBezTo>
                <a:cubicBezTo>
                  <a:pt x="80" y="84"/>
                  <a:pt x="79" y="84"/>
                  <a:pt x="78" y="83"/>
                </a:cubicBezTo>
                <a:cubicBezTo>
                  <a:pt x="80" y="96"/>
                  <a:pt x="80" y="96"/>
                  <a:pt x="80" y="96"/>
                </a:cubicBezTo>
                <a:cubicBezTo>
                  <a:pt x="79" y="97"/>
                  <a:pt x="79" y="97"/>
                  <a:pt x="79" y="97"/>
                </a:cubicBezTo>
                <a:lnTo>
                  <a:pt x="79" y="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4B142F90-6F5D-4837-A2C8-9415CBF89018}"/>
              </a:ext>
            </a:extLst>
          </p:cNvPr>
          <p:cNvSpPr>
            <a:spLocks/>
          </p:cNvSpPr>
          <p:nvPr/>
        </p:nvSpPr>
        <p:spPr bwMode="auto">
          <a:xfrm>
            <a:off x="5774923" y="4425080"/>
            <a:ext cx="261914" cy="132802"/>
          </a:xfrm>
          <a:custGeom>
            <a:avLst/>
            <a:gdLst>
              <a:gd name="T0" fmla="*/ 7 w 8"/>
              <a:gd name="T1" fmla="*/ 4 h 4"/>
              <a:gd name="T2" fmla="*/ 7 w 8"/>
              <a:gd name="T3" fmla="*/ 4 h 4"/>
              <a:gd name="T4" fmla="*/ 1 w 8"/>
              <a:gd name="T5" fmla="*/ 2 h 4"/>
              <a:gd name="T6" fmla="*/ 0 w 8"/>
              <a:gd name="T7" fmla="*/ 1 h 4"/>
              <a:gd name="T8" fmla="*/ 2 w 8"/>
              <a:gd name="T9" fmla="*/ 0 h 4"/>
              <a:gd name="T10" fmla="*/ 8 w 8"/>
              <a:gd name="T11" fmla="*/ 2 h 4"/>
              <a:gd name="T12" fmla="*/ 8 w 8"/>
              <a:gd name="T13" fmla="*/ 3 h 4"/>
              <a:gd name="T14" fmla="*/ 7 w 8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4" y="0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4"/>
                  <a:pt x="8" y="4"/>
                  <a:pt x="7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978785-F238-4126-BD7C-E84DE4DC2B19}"/>
              </a:ext>
            </a:extLst>
          </p:cNvPr>
          <p:cNvGrpSpPr/>
          <p:nvPr/>
        </p:nvGrpSpPr>
        <p:grpSpPr>
          <a:xfrm>
            <a:off x="464790" y="1704187"/>
            <a:ext cx="4515215" cy="1403350"/>
            <a:chOff x="464790" y="1704187"/>
            <a:chExt cx="4515215" cy="140335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AFA2A95-2873-4EB4-835E-F18864E227D7}"/>
                </a:ext>
              </a:extLst>
            </p:cNvPr>
            <p:cNvSpPr txBox="1"/>
            <p:nvPr/>
          </p:nvSpPr>
          <p:spPr>
            <a:xfrm>
              <a:off x="464790" y="2049402"/>
              <a:ext cx="2414018" cy="9720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Pain in the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en-US" sz="2800" b="1" dirty="0">
                  <a:solidFill>
                    <a:srgbClr val="C00000"/>
                  </a:solidFill>
                  <a:latin typeface="+mj-lt"/>
                </a:rPr>
                <a:t>Present</a:t>
              </a:r>
              <a:endParaRPr lang="en-US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1F89381-C398-43DF-9092-032F22521CFC}"/>
                </a:ext>
              </a:extLst>
            </p:cNvPr>
            <p:cNvGrpSpPr/>
            <p:nvPr/>
          </p:nvGrpSpPr>
          <p:grpSpPr>
            <a:xfrm>
              <a:off x="3019442" y="1704187"/>
              <a:ext cx="1960563" cy="1403350"/>
              <a:chOff x="2989263" y="1689100"/>
              <a:chExt cx="1960563" cy="1403350"/>
            </a:xfrm>
          </p:grpSpPr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id="{3AA871F8-CBE9-4751-B62C-0C87C336D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9263" y="1689100"/>
                <a:ext cx="1401763" cy="1403350"/>
              </a:xfrm>
              <a:custGeom>
                <a:avLst/>
                <a:gdLst>
                  <a:gd name="T0" fmla="*/ 187 w 373"/>
                  <a:gd name="T1" fmla="*/ 373 h 373"/>
                  <a:gd name="T2" fmla="*/ 0 w 373"/>
                  <a:gd name="T3" fmla="*/ 186 h 373"/>
                  <a:gd name="T4" fmla="*/ 187 w 373"/>
                  <a:gd name="T5" fmla="*/ 0 h 373"/>
                  <a:gd name="T6" fmla="*/ 373 w 373"/>
                  <a:gd name="T7" fmla="*/ 186 h 373"/>
                  <a:gd name="T8" fmla="*/ 187 w 373"/>
                  <a:gd name="T9" fmla="*/ 373 h 373"/>
                  <a:gd name="T10" fmla="*/ 187 w 373"/>
                  <a:gd name="T11" fmla="*/ 10 h 373"/>
                  <a:gd name="T12" fmla="*/ 10 w 373"/>
                  <a:gd name="T13" fmla="*/ 186 h 373"/>
                  <a:gd name="T14" fmla="*/ 187 w 373"/>
                  <a:gd name="T15" fmla="*/ 363 h 373"/>
                  <a:gd name="T16" fmla="*/ 363 w 373"/>
                  <a:gd name="T17" fmla="*/ 186 h 373"/>
                  <a:gd name="T18" fmla="*/ 187 w 373"/>
                  <a:gd name="T19" fmla="*/ 1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3">
                    <a:moveTo>
                      <a:pt x="187" y="373"/>
                    </a:moveTo>
                    <a:cubicBezTo>
                      <a:pt x="83" y="373"/>
                      <a:pt x="0" y="290"/>
                      <a:pt x="0" y="186"/>
                    </a:cubicBezTo>
                    <a:cubicBezTo>
                      <a:pt x="0" y="83"/>
                      <a:pt x="83" y="0"/>
                      <a:pt x="187" y="0"/>
                    </a:cubicBezTo>
                    <a:cubicBezTo>
                      <a:pt x="290" y="0"/>
                      <a:pt x="373" y="83"/>
                      <a:pt x="373" y="186"/>
                    </a:cubicBezTo>
                    <a:cubicBezTo>
                      <a:pt x="373" y="290"/>
                      <a:pt x="290" y="373"/>
                      <a:pt x="187" y="373"/>
                    </a:cubicBezTo>
                    <a:close/>
                    <a:moveTo>
                      <a:pt x="187" y="10"/>
                    </a:moveTo>
                    <a:cubicBezTo>
                      <a:pt x="89" y="10"/>
                      <a:pt x="10" y="89"/>
                      <a:pt x="10" y="186"/>
                    </a:cubicBezTo>
                    <a:cubicBezTo>
                      <a:pt x="10" y="284"/>
                      <a:pt x="89" y="363"/>
                      <a:pt x="187" y="363"/>
                    </a:cubicBezTo>
                    <a:cubicBezTo>
                      <a:pt x="284" y="363"/>
                      <a:pt x="363" y="284"/>
                      <a:pt x="363" y="186"/>
                    </a:cubicBezTo>
                    <a:cubicBezTo>
                      <a:pt x="363" y="89"/>
                      <a:pt x="284" y="10"/>
                      <a:pt x="187" y="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B0CA19-9655-42BC-8E0C-C510138A7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326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BF47F9D-F0D2-4B48-BEE4-3CC21D03D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7511052-F6EE-42B6-94EC-6BC88F156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43ED551-2646-4E42-8A99-DF7D81A58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513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Graphic 3" descr="Fire">
              <a:extLst>
                <a:ext uri="{FF2B5EF4-FFF2-40B4-BE49-F238E27FC236}">
                  <a16:creationId xmlns:a16="http://schemas.microsoft.com/office/drawing/2014/main" id="{B69309BE-ED64-4CF7-8E8C-92230454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67111" y="1836606"/>
              <a:ext cx="1106424" cy="110642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211BF-44D8-4CE0-87C5-1544F60C472E}"/>
              </a:ext>
            </a:extLst>
          </p:cNvPr>
          <p:cNvGrpSpPr/>
          <p:nvPr/>
        </p:nvGrpSpPr>
        <p:grpSpPr>
          <a:xfrm>
            <a:off x="465500" y="3723487"/>
            <a:ext cx="4904550" cy="1756901"/>
            <a:chOff x="465500" y="3723487"/>
            <a:chExt cx="4904550" cy="175690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91F8B7D-57C3-4217-BE88-05AE69388485}"/>
                </a:ext>
              </a:extLst>
            </p:cNvPr>
            <p:cNvSpPr txBox="1"/>
            <p:nvPr/>
          </p:nvSpPr>
          <p:spPr>
            <a:xfrm>
              <a:off x="465500" y="4105878"/>
              <a:ext cx="2413308" cy="954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Pain in the</a:t>
              </a:r>
              <a:b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Future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B433E21-F00A-404B-8C4E-06AFE4310976}"/>
                </a:ext>
              </a:extLst>
            </p:cNvPr>
            <p:cNvGrpSpPr/>
            <p:nvPr/>
          </p:nvGrpSpPr>
          <p:grpSpPr>
            <a:xfrm>
              <a:off x="3019442" y="3723487"/>
              <a:ext cx="2350608" cy="1406525"/>
              <a:chOff x="2989263" y="3708400"/>
              <a:chExt cx="2350608" cy="140652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4C68978-95F8-45CE-AB55-CA192DA29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326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0BCE13F-1F2C-4E2D-920D-53A7569FB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1A89B45A-ACB0-45A2-AB51-97E2FD49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451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9A552250-5CA4-4B3D-9192-8F2506EE0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513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98">
                <a:extLst>
                  <a:ext uri="{FF2B5EF4-FFF2-40B4-BE49-F238E27FC236}">
                    <a16:creationId xmlns:a16="http://schemas.microsoft.com/office/drawing/2014/main" id="{4D38D904-7D93-4AAE-A54D-07C84774D1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9263" y="3708400"/>
                <a:ext cx="1401763" cy="1406525"/>
              </a:xfrm>
              <a:custGeom>
                <a:avLst/>
                <a:gdLst>
                  <a:gd name="T0" fmla="*/ 187 w 373"/>
                  <a:gd name="T1" fmla="*/ 374 h 374"/>
                  <a:gd name="T2" fmla="*/ 0 w 373"/>
                  <a:gd name="T3" fmla="*/ 187 h 374"/>
                  <a:gd name="T4" fmla="*/ 187 w 373"/>
                  <a:gd name="T5" fmla="*/ 0 h 374"/>
                  <a:gd name="T6" fmla="*/ 373 w 373"/>
                  <a:gd name="T7" fmla="*/ 187 h 374"/>
                  <a:gd name="T8" fmla="*/ 187 w 373"/>
                  <a:gd name="T9" fmla="*/ 374 h 374"/>
                  <a:gd name="T10" fmla="*/ 187 w 373"/>
                  <a:gd name="T11" fmla="*/ 10 h 374"/>
                  <a:gd name="T12" fmla="*/ 10 w 373"/>
                  <a:gd name="T13" fmla="*/ 187 h 374"/>
                  <a:gd name="T14" fmla="*/ 187 w 373"/>
                  <a:gd name="T15" fmla="*/ 364 h 374"/>
                  <a:gd name="T16" fmla="*/ 363 w 373"/>
                  <a:gd name="T17" fmla="*/ 187 h 374"/>
                  <a:gd name="T18" fmla="*/ 187 w 373"/>
                  <a:gd name="T19" fmla="*/ 1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4">
                    <a:moveTo>
                      <a:pt x="187" y="374"/>
                    </a:moveTo>
                    <a:cubicBezTo>
                      <a:pt x="83" y="374"/>
                      <a:pt x="0" y="290"/>
                      <a:pt x="0" y="187"/>
                    </a:cubicBezTo>
                    <a:cubicBezTo>
                      <a:pt x="0" y="84"/>
                      <a:pt x="83" y="0"/>
                      <a:pt x="187" y="0"/>
                    </a:cubicBezTo>
                    <a:cubicBezTo>
                      <a:pt x="290" y="0"/>
                      <a:pt x="373" y="84"/>
                      <a:pt x="373" y="187"/>
                    </a:cubicBezTo>
                    <a:cubicBezTo>
                      <a:pt x="373" y="290"/>
                      <a:pt x="290" y="374"/>
                      <a:pt x="187" y="374"/>
                    </a:cubicBezTo>
                    <a:close/>
                    <a:moveTo>
                      <a:pt x="187" y="10"/>
                    </a:moveTo>
                    <a:cubicBezTo>
                      <a:pt x="89" y="10"/>
                      <a:pt x="10" y="90"/>
                      <a:pt x="10" y="187"/>
                    </a:cubicBezTo>
                    <a:cubicBezTo>
                      <a:pt x="10" y="285"/>
                      <a:pt x="89" y="364"/>
                      <a:pt x="187" y="364"/>
                    </a:cubicBezTo>
                    <a:cubicBezTo>
                      <a:pt x="284" y="364"/>
                      <a:pt x="363" y="285"/>
                      <a:pt x="363" y="187"/>
                    </a:cubicBezTo>
                    <a:cubicBezTo>
                      <a:pt x="363" y="90"/>
                      <a:pt x="284" y="10"/>
                      <a:pt x="187" y="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CBC77E3-0338-4A0A-82A9-C3FF0309C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6875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A489966-7CB7-4F31-9A6B-CB7EF9E99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266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F5CED12-EC00-40E4-AB03-231542230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6371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43" name="Graphic 142" descr="Skeleton">
              <a:extLst>
                <a:ext uri="{FF2B5EF4-FFF2-40B4-BE49-F238E27FC236}">
                  <a16:creationId xmlns:a16="http://schemas.microsoft.com/office/drawing/2014/main" id="{50165575-092A-41F0-B4CA-54CFDDD48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143589" y="3860106"/>
              <a:ext cx="1106424" cy="1106424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1FD1E23-44E7-466C-AC55-4DA31AC332CE}"/>
                </a:ext>
              </a:extLst>
            </p:cNvPr>
            <p:cNvSpPr/>
            <p:nvPr/>
          </p:nvSpPr>
          <p:spPr>
            <a:xfrm>
              <a:off x="1003541" y="5018723"/>
              <a:ext cx="20554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AKA “Fear”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29E0652-11D5-464A-966A-8A3E5D5A196B}"/>
              </a:ext>
            </a:extLst>
          </p:cNvPr>
          <p:cNvGrpSpPr/>
          <p:nvPr/>
        </p:nvGrpSpPr>
        <p:grpSpPr>
          <a:xfrm>
            <a:off x="7278705" y="1704187"/>
            <a:ext cx="4448506" cy="1403350"/>
            <a:chOff x="7278705" y="1704187"/>
            <a:chExt cx="4448506" cy="140335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97F7547-6DBA-4F9D-A4E7-097772C5F09A}"/>
                </a:ext>
              </a:extLst>
            </p:cNvPr>
            <p:cNvSpPr txBox="1"/>
            <p:nvPr/>
          </p:nvSpPr>
          <p:spPr>
            <a:xfrm>
              <a:off x="9372504" y="2049402"/>
              <a:ext cx="2354707" cy="97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Gain in the</a:t>
              </a:r>
              <a:b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Present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51DCCE7-C553-40F8-9FBA-548B912937C7}"/>
                </a:ext>
              </a:extLst>
            </p:cNvPr>
            <p:cNvGrpSpPr/>
            <p:nvPr/>
          </p:nvGrpSpPr>
          <p:grpSpPr>
            <a:xfrm>
              <a:off x="7278705" y="1704187"/>
              <a:ext cx="1960562" cy="1403350"/>
              <a:chOff x="7248526" y="1689100"/>
              <a:chExt cx="1960562" cy="1403350"/>
            </a:xfrm>
          </p:grpSpPr>
          <p:sp>
            <p:nvSpPr>
              <p:cNvPr id="129" name="Freeform 88">
                <a:extLst>
                  <a:ext uri="{FF2B5EF4-FFF2-40B4-BE49-F238E27FC236}">
                    <a16:creationId xmlns:a16="http://schemas.microsoft.com/office/drawing/2014/main" id="{95404509-13BE-41D0-98B0-475E6AE66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8913" y="1689100"/>
                <a:ext cx="1400175" cy="1403350"/>
              </a:xfrm>
              <a:custGeom>
                <a:avLst/>
                <a:gdLst>
                  <a:gd name="T0" fmla="*/ 186 w 373"/>
                  <a:gd name="T1" fmla="*/ 373 h 373"/>
                  <a:gd name="T2" fmla="*/ 0 w 373"/>
                  <a:gd name="T3" fmla="*/ 186 h 373"/>
                  <a:gd name="T4" fmla="*/ 186 w 373"/>
                  <a:gd name="T5" fmla="*/ 0 h 373"/>
                  <a:gd name="T6" fmla="*/ 373 w 373"/>
                  <a:gd name="T7" fmla="*/ 186 h 373"/>
                  <a:gd name="T8" fmla="*/ 186 w 373"/>
                  <a:gd name="T9" fmla="*/ 373 h 373"/>
                  <a:gd name="T10" fmla="*/ 186 w 373"/>
                  <a:gd name="T11" fmla="*/ 10 h 373"/>
                  <a:gd name="T12" fmla="*/ 10 w 373"/>
                  <a:gd name="T13" fmla="*/ 186 h 373"/>
                  <a:gd name="T14" fmla="*/ 186 w 373"/>
                  <a:gd name="T15" fmla="*/ 363 h 373"/>
                  <a:gd name="T16" fmla="*/ 363 w 373"/>
                  <a:gd name="T17" fmla="*/ 186 h 373"/>
                  <a:gd name="T18" fmla="*/ 186 w 373"/>
                  <a:gd name="T19" fmla="*/ 1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3">
                    <a:moveTo>
                      <a:pt x="186" y="373"/>
                    </a:moveTo>
                    <a:cubicBezTo>
                      <a:pt x="83" y="373"/>
                      <a:pt x="0" y="290"/>
                      <a:pt x="0" y="186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90" y="0"/>
                      <a:pt x="373" y="83"/>
                      <a:pt x="373" y="186"/>
                    </a:cubicBezTo>
                    <a:cubicBezTo>
                      <a:pt x="373" y="290"/>
                      <a:pt x="290" y="373"/>
                      <a:pt x="186" y="373"/>
                    </a:cubicBezTo>
                    <a:close/>
                    <a:moveTo>
                      <a:pt x="186" y="10"/>
                    </a:moveTo>
                    <a:cubicBezTo>
                      <a:pt x="89" y="10"/>
                      <a:pt x="10" y="89"/>
                      <a:pt x="10" y="186"/>
                    </a:cubicBezTo>
                    <a:cubicBezTo>
                      <a:pt x="10" y="284"/>
                      <a:pt x="89" y="363"/>
                      <a:pt x="186" y="363"/>
                    </a:cubicBezTo>
                    <a:cubicBezTo>
                      <a:pt x="284" y="363"/>
                      <a:pt x="363" y="284"/>
                      <a:pt x="363" y="186"/>
                    </a:cubicBezTo>
                    <a:cubicBezTo>
                      <a:pt x="363" y="89"/>
                      <a:pt x="284" y="10"/>
                      <a:pt x="186" y="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5B2C591-56B5-4A91-8386-C28005737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4926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935C5A5-A814-44C9-A81C-CEDF60E7C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8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2264331-F3C0-452E-951F-0CBCB311B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5051" y="2359025"/>
                <a:ext cx="63500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C5A3CF8-4D22-4B6E-B5A3-1014210BC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8526" y="2359025"/>
                <a:ext cx="65088" cy="63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45" name="Graphic 144" descr="Money">
              <a:extLst>
                <a:ext uri="{FF2B5EF4-FFF2-40B4-BE49-F238E27FC236}">
                  <a16:creationId xmlns:a16="http://schemas.microsoft.com/office/drawing/2014/main" id="{5C45E1EC-FE0E-429F-ACE1-96FBCE0B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990715" y="1820900"/>
              <a:ext cx="1106424" cy="11064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ED5497-FABC-4C25-B4E9-B4DF404F4D85}"/>
              </a:ext>
            </a:extLst>
          </p:cNvPr>
          <p:cNvGrpSpPr/>
          <p:nvPr/>
        </p:nvGrpSpPr>
        <p:grpSpPr>
          <a:xfrm>
            <a:off x="7278705" y="3723487"/>
            <a:ext cx="4143707" cy="1406525"/>
            <a:chOff x="7278705" y="3723487"/>
            <a:chExt cx="4143707" cy="140652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391A79E-23EB-48CF-8762-EF908AF7A906}"/>
                </a:ext>
              </a:extLst>
            </p:cNvPr>
            <p:cNvGrpSpPr/>
            <p:nvPr/>
          </p:nvGrpSpPr>
          <p:grpSpPr>
            <a:xfrm>
              <a:off x="7278705" y="3723487"/>
              <a:ext cx="1960562" cy="1406525"/>
              <a:chOff x="7248526" y="3708400"/>
              <a:chExt cx="1960562" cy="140652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B5E6400-F335-4283-8610-D63E8B250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4926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E438EAD-41A8-48CA-B577-0FB29335B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8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A43A5F1-8AB7-4D60-AFD7-74F09BD86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5051" y="4378325"/>
                <a:ext cx="63500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565FC36-0725-4E26-B187-7905B2212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8526" y="4378325"/>
                <a:ext cx="65088" cy="68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A6DED153-19FB-4830-9410-C4257E859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8913" y="3708400"/>
                <a:ext cx="1400175" cy="1406525"/>
              </a:xfrm>
              <a:custGeom>
                <a:avLst/>
                <a:gdLst>
                  <a:gd name="T0" fmla="*/ 186 w 373"/>
                  <a:gd name="T1" fmla="*/ 374 h 374"/>
                  <a:gd name="T2" fmla="*/ 0 w 373"/>
                  <a:gd name="T3" fmla="*/ 187 h 374"/>
                  <a:gd name="T4" fmla="*/ 186 w 373"/>
                  <a:gd name="T5" fmla="*/ 0 h 374"/>
                  <a:gd name="T6" fmla="*/ 373 w 373"/>
                  <a:gd name="T7" fmla="*/ 187 h 374"/>
                  <a:gd name="T8" fmla="*/ 186 w 373"/>
                  <a:gd name="T9" fmla="*/ 374 h 374"/>
                  <a:gd name="T10" fmla="*/ 186 w 373"/>
                  <a:gd name="T11" fmla="*/ 10 h 374"/>
                  <a:gd name="T12" fmla="*/ 10 w 373"/>
                  <a:gd name="T13" fmla="*/ 187 h 374"/>
                  <a:gd name="T14" fmla="*/ 186 w 373"/>
                  <a:gd name="T15" fmla="*/ 364 h 374"/>
                  <a:gd name="T16" fmla="*/ 363 w 373"/>
                  <a:gd name="T17" fmla="*/ 187 h 374"/>
                  <a:gd name="T18" fmla="*/ 186 w 373"/>
                  <a:gd name="T19" fmla="*/ 1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4">
                    <a:moveTo>
                      <a:pt x="186" y="374"/>
                    </a:moveTo>
                    <a:cubicBezTo>
                      <a:pt x="83" y="374"/>
                      <a:pt x="0" y="290"/>
                      <a:pt x="0" y="187"/>
                    </a:cubicBezTo>
                    <a:cubicBezTo>
                      <a:pt x="0" y="84"/>
                      <a:pt x="83" y="0"/>
                      <a:pt x="186" y="0"/>
                    </a:cubicBezTo>
                    <a:cubicBezTo>
                      <a:pt x="290" y="0"/>
                      <a:pt x="373" y="84"/>
                      <a:pt x="373" y="187"/>
                    </a:cubicBezTo>
                    <a:cubicBezTo>
                      <a:pt x="373" y="290"/>
                      <a:pt x="290" y="374"/>
                      <a:pt x="186" y="374"/>
                    </a:cubicBezTo>
                    <a:close/>
                    <a:moveTo>
                      <a:pt x="186" y="10"/>
                    </a:moveTo>
                    <a:cubicBezTo>
                      <a:pt x="89" y="10"/>
                      <a:pt x="10" y="90"/>
                      <a:pt x="10" y="187"/>
                    </a:cubicBezTo>
                    <a:cubicBezTo>
                      <a:pt x="10" y="285"/>
                      <a:pt x="89" y="364"/>
                      <a:pt x="186" y="364"/>
                    </a:cubicBezTo>
                    <a:cubicBezTo>
                      <a:pt x="284" y="364"/>
                      <a:pt x="363" y="285"/>
                      <a:pt x="363" y="187"/>
                    </a:cubicBezTo>
                    <a:cubicBezTo>
                      <a:pt x="363" y="90"/>
                      <a:pt x="284" y="10"/>
                      <a:pt x="186" y="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321C9D4-33D8-4F77-9173-FDED7B514511}"/>
                </a:ext>
              </a:extLst>
            </p:cNvPr>
            <p:cNvSpPr txBox="1"/>
            <p:nvPr/>
          </p:nvSpPr>
          <p:spPr>
            <a:xfrm>
              <a:off x="9381469" y="4105878"/>
              <a:ext cx="20409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Gain in the</a:t>
              </a:r>
              <a:b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5"/>
                  </a:solidFill>
                  <a:latin typeface="+mj-lt"/>
                </a:rPr>
                <a:t>Future</a:t>
              </a:r>
            </a:p>
          </p:txBody>
        </p:sp>
        <p:pic>
          <p:nvPicPr>
            <p:cNvPr id="146" name="Graphic 145" descr="Gold bars">
              <a:extLst>
                <a:ext uri="{FF2B5EF4-FFF2-40B4-BE49-F238E27FC236}">
                  <a16:creationId xmlns:a16="http://schemas.microsoft.com/office/drawing/2014/main" id="{3E4D464B-2E33-47C5-9E96-C9A3B05E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990715" y="3799806"/>
              <a:ext cx="1106424" cy="1106424"/>
            </a:xfrm>
            <a:prstGeom prst="rect">
              <a:avLst/>
            </a:prstGeom>
          </p:spPr>
        </p:pic>
      </p:grp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3983D104-35E0-4DD0-9733-9B6467186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72729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80" name="Graphic 79" descr="Rocket">
            <a:extLst>
              <a:ext uri="{FF2B5EF4-FFF2-40B4-BE49-F238E27FC236}">
                <a16:creationId xmlns:a16="http://schemas.microsoft.com/office/drawing/2014/main" id="{45F5B507-8A30-43F1-9EBC-39435A58ED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pic>
        <p:nvPicPr>
          <p:cNvPr id="81" name="Picture 8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5AA3DE-8BE2-4B2E-A904-AD1AF26DD6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25" y="-49427"/>
            <a:ext cx="1820975" cy="15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A1C87B7-DE46-4ED6-968F-8B668C9F2F53}"/>
              </a:ext>
            </a:extLst>
          </p:cNvPr>
          <p:cNvSpPr/>
          <p:nvPr/>
        </p:nvSpPr>
        <p:spPr>
          <a:xfrm>
            <a:off x="0" y="3429000"/>
            <a:ext cx="2831941" cy="261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Graphic 53" descr="Rocket">
            <a:extLst>
              <a:ext uri="{FF2B5EF4-FFF2-40B4-BE49-F238E27FC236}">
                <a16:creationId xmlns:a16="http://schemas.microsoft.com/office/drawing/2014/main" id="{7242DE0F-57F6-47EC-963F-4561E566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F60D48-B8F2-466C-BA18-E7CEB0100870}"/>
              </a:ext>
            </a:extLst>
          </p:cNvPr>
          <p:cNvSpPr txBox="1"/>
          <p:nvPr/>
        </p:nvSpPr>
        <p:spPr>
          <a:xfrm>
            <a:off x="462988" y="323621"/>
            <a:ext cx="8125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Are you setting solid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Expectations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828799-C69F-4802-9154-2D4D0FCB08AB}"/>
              </a:ext>
            </a:extLst>
          </p:cNvPr>
          <p:cNvGrpSpPr/>
          <p:nvPr/>
        </p:nvGrpSpPr>
        <p:grpSpPr>
          <a:xfrm>
            <a:off x="4557287" y="2420072"/>
            <a:ext cx="3015906" cy="3266660"/>
            <a:chOff x="4557287" y="2420072"/>
            <a:chExt cx="3015906" cy="3266660"/>
          </a:xfrm>
        </p:grpSpPr>
        <p:sp>
          <p:nvSpPr>
            <p:cNvPr id="14" name="Freeform 243">
              <a:extLst>
                <a:ext uri="{FF2B5EF4-FFF2-40B4-BE49-F238E27FC236}">
                  <a16:creationId xmlns:a16="http://schemas.microsoft.com/office/drawing/2014/main" id="{F9650A66-ECF8-4942-AF85-76D78DCA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287" y="2420072"/>
              <a:ext cx="3015906" cy="3266660"/>
            </a:xfrm>
            <a:custGeom>
              <a:avLst/>
              <a:gdLst>
                <a:gd name="T0" fmla="*/ 929 w 929"/>
                <a:gd name="T1" fmla="*/ 465 h 1006"/>
                <a:gd name="T2" fmla="*/ 465 w 929"/>
                <a:gd name="T3" fmla="*/ 0 h 1006"/>
                <a:gd name="T4" fmla="*/ 0 w 929"/>
                <a:gd name="T5" fmla="*/ 465 h 1006"/>
                <a:gd name="T6" fmla="*/ 389 w 929"/>
                <a:gd name="T7" fmla="*/ 924 h 1006"/>
                <a:gd name="T8" fmla="*/ 389 w 929"/>
                <a:gd name="T9" fmla="*/ 924 h 1006"/>
                <a:gd name="T10" fmla="*/ 697 w 929"/>
                <a:gd name="T11" fmla="*/ 1006 h 1006"/>
                <a:gd name="T12" fmla="*/ 664 w 929"/>
                <a:gd name="T13" fmla="*/ 885 h 1006"/>
                <a:gd name="T14" fmla="*/ 929 w 929"/>
                <a:gd name="T15" fmla="*/ 465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9" h="1006">
                  <a:moveTo>
                    <a:pt x="929" y="465"/>
                  </a:moveTo>
                  <a:cubicBezTo>
                    <a:pt x="929" y="208"/>
                    <a:pt x="721" y="0"/>
                    <a:pt x="465" y="0"/>
                  </a:cubicBezTo>
                  <a:cubicBezTo>
                    <a:pt x="208" y="0"/>
                    <a:pt x="0" y="208"/>
                    <a:pt x="0" y="465"/>
                  </a:cubicBezTo>
                  <a:cubicBezTo>
                    <a:pt x="0" y="696"/>
                    <a:pt x="168" y="888"/>
                    <a:pt x="389" y="924"/>
                  </a:cubicBezTo>
                  <a:cubicBezTo>
                    <a:pt x="389" y="924"/>
                    <a:pt x="389" y="924"/>
                    <a:pt x="389" y="924"/>
                  </a:cubicBezTo>
                  <a:cubicBezTo>
                    <a:pt x="697" y="1006"/>
                    <a:pt x="697" y="1006"/>
                    <a:pt x="697" y="1006"/>
                  </a:cubicBezTo>
                  <a:cubicBezTo>
                    <a:pt x="664" y="885"/>
                    <a:pt x="664" y="885"/>
                    <a:pt x="664" y="885"/>
                  </a:cubicBezTo>
                  <a:cubicBezTo>
                    <a:pt x="821" y="810"/>
                    <a:pt x="929" y="650"/>
                    <a:pt x="929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3E8BD9-B65F-48EE-AF94-D1BD6D3FD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410200" y="3198195"/>
              <a:ext cx="1371600" cy="134302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AB54DC-2148-4CBC-9616-628C83C1EFCD}"/>
              </a:ext>
            </a:extLst>
          </p:cNvPr>
          <p:cNvGrpSpPr/>
          <p:nvPr/>
        </p:nvGrpSpPr>
        <p:grpSpPr>
          <a:xfrm>
            <a:off x="1250845" y="2598031"/>
            <a:ext cx="3165237" cy="830997"/>
            <a:chOff x="1250845" y="2598031"/>
            <a:chExt cx="3165237" cy="83099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8D3EBDC-3A91-46BE-89A9-7A7E2C72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829" y="2598031"/>
              <a:ext cx="740253" cy="740968"/>
            </a:xfrm>
            <a:custGeom>
              <a:avLst/>
              <a:gdLst>
                <a:gd name="T0" fmla="*/ 220 w 439"/>
                <a:gd name="T1" fmla="*/ 32 h 439"/>
                <a:gd name="T2" fmla="*/ 407 w 439"/>
                <a:gd name="T3" fmla="*/ 220 h 439"/>
                <a:gd name="T4" fmla="*/ 220 w 439"/>
                <a:gd name="T5" fmla="*/ 407 h 439"/>
                <a:gd name="T6" fmla="*/ 32 w 439"/>
                <a:gd name="T7" fmla="*/ 220 h 439"/>
                <a:gd name="T8" fmla="*/ 220 w 439"/>
                <a:gd name="T9" fmla="*/ 32 h 439"/>
                <a:gd name="T10" fmla="*/ 220 w 439"/>
                <a:gd name="T11" fmla="*/ 0 h 439"/>
                <a:gd name="T12" fmla="*/ 0 w 439"/>
                <a:gd name="T13" fmla="*/ 220 h 439"/>
                <a:gd name="T14" fmla="*/ 220 w 439"/>
                <a:gd name="T15" fmla="*/ 439 h 439"/>
                <a:gd name="T16" fmla="*/ 439 w 439"/>
                <a:gd name="T17" fmla="*/ 220 h 439"/>
                <a:gd name="T18" fmla="*/ 220 w 439"/>
                <a:gd name="T1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220" y="32"/>
                  </a:moveTo>
                  <a:cubicBezTo>
                    <a:pt x="323" y="32"/>
                    <a:pt x="407" y="116"/>
                    <a:pt x="407" y="220"/>
                  </a:cubicBezTo>
                  <a:cubicBezTo>
                    <a:pt x="407" y="323"/>
                    <a:pt x="323" y="407"/>
                    <a:pt x="220" y="407"/>
                  </a:cubicBezTo>
                  <a:cubicBezTo>
                    <a:pt x="116" y="407"/>
                    <a:pt x="32" y="323"/>
                    <a:pt x="32" y="220"/>
                  </a:cubicBezTo>
                  <a:cubicBezTo>
                    <a:pt x="32" y="116"/>
                    <a:pt x="116" y="32"/>
                    <a:pt x="220" y="32"/>
                  </a:cubicBezTo>
                  <a:moveTo>
                    <a:pt x="220" y="0"/>
                  </a:moveTo>
                  <a:cubicBezTo>
                    <a:pt x="99" y="0"/>
                    <a:pt x="0" y="98"/>
                    <a:pt x="0" y="220"/>
                  </a:cubicBezTo>
                  <a:cubicBezTo>
                    <a:pt x="0" y="341"/>
                    <a:pt x="99" y="439"/>
                    <a:pt x="220" y="439"/>
                  </a:cubicBezTo>
                  <a:cubicBezTo>
                    <a:pt x="341" y="439"/>
                    <a:pt x="439" y="341"/>
                    <a:pt x="439" y="220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2B9D75-7693-4078-A6D8-653FA18D5D54}"/>
                </a:ext>
              </a:extLst>
            </p:cNvPr>
            <p:cNvGrpSpPr/>
            <p:nvPr/>
          </p:nvGrpSpPr>
          <p:grpSpPr>
            <a:xfrm>
              <a:off x="1250845" y="2598031"/>
              <a:ext cx="3051850" cy="830997"/>
              <a:chOff x="1250845" y="2598031"/>
              <a:chExt cx="3051850" cy="830997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69AC2DD6-9D80-420B-A31F-32182A0923BA}"/>
                  </a:ext>
                </a:extLst>
              </p:cNvPr>
              <p:cNvSpPr/>
              <p:nvPr/>
            </p:nvSpPr>
            <p:spPr>
              <a:xfrm rot="16200000" flipH="1">
                <a:off x="3318875" y="2743739"/>
                <a:ext cx="230587" cy="198782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27983A-D3B3-40EF-BC32-2AED5067F246}"/>
                  </a:ext>
                </a:extLst>
              </p:cNvPr>
              <p:cNvSpPr txBox="1"/>
              <p:nvPr/>
            </p:nvSpPr>
            <p:spPr>
              <a:xfrm>
                <a:off x="1250845" y="2598031"/>
                <a:ext cx="19447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On All</a:t>
                </a:r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Phone Calls</a:t>
                </a:r>
              </a:p>
            </p:txBody>
          </p:sp>
          <p:pic>
            <p:nvPicPr>
              <p:cNvPr id="3" name="Graphic 2" descr="Smart Phone">
                <a:extLst>
                  <a:ext uri="{FF2B5EF4-FFF2-40B4-BE49-F238E27FC236}">
                    <a16:creationId xmlns:a16="http://schemas.microsoft.com/office/drawing/2014/main" id="{DB9AF285-BD32-4345-AFF5-CA56A0AFC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86540" y="2712630"/>
                <a:ext cx="516155" cy="516155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931107-2863-4AD1-8D55-F612F720014A}"/>
              </a:ext>
            </a:extLst>
          </p:cNvPr>
          <p:cNvGrpSpPr/>
          <p:nvPr/>
        </p:nvGrpSpPr>
        <p:grpSpPr>
          <a:xfrm>
            <a:off x="633688" y="4536681"/>
            <a:ext cx="3782394" cy="837331"/>
            <a:chOff x="633688" y="4536681"/>
            <a:chExt cx="3782394" cy="837331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CEDD5D5-EB7D-4968-A7B7-D30BB758D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829" y="4536681"/>
              <a:ext cx="740253" cy="739542"/>
            </a:xfrm>
            <a:custGeom>
              <a:avLst/>
              <a:gdLst>
                <a:gd name="T0" fmla="*/ 220 w 439"/>
                <a:gd name="T1" fmla="*/ 36 h 438"/>
                <a:gd name="T2" fmla="*/ 403 w 439"/>
                <a:gd name="T3" fmla="*/ 219 h 438"/>
                <a:gd name="T4" fmla="*/ 220 w 439"/>
                <a:gd name="T5" fmla="*/ 402 h 438"/>
                <a:gd name="T6" fmla="*/ 36 w 439"/>
                <a:gd name="T7" fmla="*/ 219 h 438"/>
                <a:gd name="T8" fmla="*/ 220 w 439"/>
                <a:gd name="T9" fmla="*/ 36 h 438"/>
                <a:gd name="T10" fmla="*/ 220 w 439"/>
                <a:gd name="T11" fmla="*/ 0 h 438"/>
                <a:gd name="T12" fmla="*/ 0 w 439"/>
                <a:gd name="T13" fmla="*/ 219 h 438"/>
                <a:gd name="T14" fmla="*/ 220 w 439"/>
                <a:gd name="T15" fmla="*/ 438 h 438"/>
                <a:gd name="T16" fmla="*/ 439 w 439"/>
                <a:gd name="T17" fmla="*/ 219 h 438"/>
                <a:gd name="T18" fmla="*/ 220 w 439"/>
                <a:gd name="T1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8">
                  <a:moveTo>
                    <a:pt x="220" y="36"/>
                  </a:moveTo>
                  <a:cubicBezTo>
                    <a:pt x="321" y="36"/>
                    <a:pt x="403" y="118"/>
                    <a:pt x="403" y="219"/>
                  </a:cubicBezTo>
                  <a:cubicBezTo>
                    <a:pt x="403" y="320"/>
                    <a:pt x="321" y="402"/>
                    <a:pt x="220" y="402"/>
                  </a:cubicBezTo>
                  <a:cubicBezTo>
                    <a:pt x="119" y="402"/>
                    <a:pt x="36" y="320"/>
                    <a:pt x="36" y="219"/>
                  </a:cubicBezTo>
                  <a:cubicBezTo>
                    <a:pt x="36" y="118"/>
                    <a:pt x="119" y="36"/>
                    <a:pt x="220" y="36"/>
                  </a:cubicBezTo>
                  <a:moveTo>
                    <a:pt x="220" y="0"/>
                  </a:moveTo>
                  <a:cubicBezTo>
                    <a:pt x="99" y="0"/>
                    <a:pt x="0" y="98"/>
                    <a:pt x="0" y="219"/>
                  </a:cubicBezTo>
                  <a:cubicBezTo>
                    <a:pt x="0" y="340"/>
                    <a:pt x="99" y="438"/>
                    <a:pt x="220" y="438"/>
                  </a:cubicBezTo>
                  <a:cubicBezTo>
                    <a:pt x="341" y="438"/>
                    <a:pt x="439" y="340"/>
                    <a:pt x="439" y="219"/>
                  </a:cubicBezTo>
                  <a:cubicBezTo>
                    <a:pt x="439" y="98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77A085-0C19-4779-AE1F-074BA566B6D5}"/>
                </a:ext>
              </a:extLst>
            </p:cNvPr>
            <p:cNvGrpSpPr/>
            <p:nvPr/>
          </p:nvGrpSpPr>
          <p:grpSpPr>
            <a:xfrm>
              <a:off x="633688" y="4543015"/>
              <a:ext cx="3707757" cy="830997"/>
              <a:chOff x="633688" y="4543015"/>
              <a:chExt cx="3707757" cy="830997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5347C16-C566-4323-A7B6-772DFCDA30E5}"/>
                  </a:ext>
                </a:extLst>
              </p:cNvPr>
              <p:cNvSpPr/>
              <p:nvPr/>
            </p:nvSpPr>
            <p:spPr>
              <a:xfrm rot="16200000" flipH="1">
                <a:off x="3318875" y="4688723"/>
                <a:ext cx="230587" cy="198782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4092D0-1500-4C5B-8F46-45AEA28FFB78}"/>
                  </a:ext>
                </a:extLst>
              </p:cNvPr>
              <p:cNvSpPr txBox="1"/>
              <p:nvPr/>
            </p:nvSpPr>
            <p:spPr>
              <a:xfrm>
                <a:off x="633688" y="4543015"/>
                <a:ext cx="25619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In All Emails &amp;</a:t>
                </a:r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Calendar Invites</a:t>
                </a:r>
              </a:p>
            </p:txBody>
          </p:sp>
          <p:pic>
            <p:nvPicPr>
              <p:cNvPr id="43" name="Graphic 42" descr="Boardroom">
                <a:extLst>
                  <a:ext uri="{FF2B5EF4-FFF2-40B4-BE49-F238E27FC236}">
                    <a16:creationId xmlns:a16="http://schemas.microsoft.com/office/drawing/2014/main" id="{93763B54-2C3D-44DA-A6FF-39D06D73D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3773674" y="4623549"/>
                <a:ext cx="567771" cy="567771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73F115-3D98-4DFC-AFBF-A06CC98730BD}"/>
              </a:ext>
            </a:extLst>
          </p:cNvPr>
          <p:cNvGrpSpPr/>
          <p:nvPr/>
        </p:nvGrpSpPr>
        <p:grpSpPr>
          <a:xfrm>
            <a:off x="7714398" y="2598031"/>
            <a:ext cx="4002005" cy="1200329"/>
            <a:chOff x="7714398" y="2598031"/>
            <a:chExt cx="4002005" cy="1200329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4DA18BB-A33C-4BC4-A25D-2D33C6A56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398" y="2598031"/>
              <a:ext cx="740253" cy="739542"/>
            </a:xfrm>
            <a:custGeom>
              <a:avLst/>
              <a:gdLst>
                <a:gd name="T0" fmla="*/ 219 w 439"/>
                <a:gd name="T1" fmla="*/ 32 h 438"/>
                <a:gd name="T2" fmla="*/ 407 w 439"/>
                <a:gd name="T3" fmla="*/ 219 h 438"/>
                <a:gd name="T4" fmla="*/ 219 w 439"/>
                <a:gd name="T5" fmla="*/ 406 h 438"/>
                <a:gd name="T6" fmla="*/ 32 w 439"/>
                <a:gd name="T7" fmla="*/ 219 h 438"/>
                <a:gd name="T8" fmla="*/ 219 w 439"/>
                <a:gd name="T9" fmla="*/ 32 h 438"/>
                <a:gd name="T10" fmla="*/ 219 w 439"/>
                <a:gd name="T11" fmla="*/ 0 h 438"/>
                <a:gd name="T12" fmla="*/ 0 w 439"/>
                <a:gd name="T13" fmla="*/ 219 h 438"/>
                <a:gd name="T14" fmla="*/ 219 w 439"/>
                <a:gd name="T15" fmla="*/ 438 h 438"/>
                <a:gd name="T16" fmla="*/ 439 w 439"/>
                <a:gd name="T17" fmla="*/ 219 h 438"/>
                <a:gd name="T18" fmla="*/ 219 w 439"/>
                <a:gd name="T1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8">
                  <a:moveTo>
                    <a:pt x="219" y="32"/>
                  </a:moveTo>
                  <a:cubicBezTo>
                    <a:pt x="323" y="32"/>
                    <a:pt x="407" y="116"/>
                    <a:pt x="407" y="219"/>
                  </a:cubicBezTo>
                  <a:cubicBezTo>
                    <a:pt x="407" y="322"/>
                    <a:pt x="323" y="406"/>
                    <a:pt x="219" y="406"/>
                  </a:cubicBezTo>
                  <a:cubicBezTo>
                    <a:pt x="116" y="406"/>
                    <a:pt x="32" y="322"/>
                    <a:pt x="32" y="219"/>
                  </a:cubicBezTo>
                  <a:cubicBezTo>
                    <a:pt x="32" y="116"/>
                    <a:pt x="116" y="32"/>
                    <a:pt x="219" y="32"/>
                  </a:cubicBezTo>
                  <a:moveTo>
                    <a:pt x="219" y="0"/>
                  </a:move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41" y="438"/>
                    <a:pt x="439" y="340"/>
                    <a:pt x="439" y="219"/>
                  </a:cubicBezTo>
                  <a:cubicBezTo>
                    <a:pt x="439" y="98"/>
                    <a:pt x="341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04C606-2659-474E-A806-55B2AABA3BAF}"/>
                </a:ext>
              </a:extLst>
            </p:cNvPr>
            <p:cNvGrpSpPr/>
            <p:nvPr/>
          </p:nvGrpSpPr>
          <p:grpSpPr>
            <a:xfrm>
              <a:off x="7800637" y="2598031"/>
              <a:ext cx="3915766" cy="1200329"/>
              <a:chOff x="7800637" y="2598031"/>
              <a:chExt cx="3915766" cy="1200329"/>
            </a:xfrm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88DDFE94-940E-4EA4-84A0-EB7F2B475355}"/>
                  </a:ext>
                </a:extLst>
              </p:cNvPr>
              <p:cNvSpPr/>
              <p:nvPr/>
            </p:nvSpPr>
            <p:spPr>
              <a:xfrm rot="5400000">
                <a:off x="8584126" y="2743737"/>
                <a:ext cx="230587" cy="198782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6ADA02-C1CB-4F77-9CE4-657F67D70B78}"/>
                  </a:ext>
                </a:extLst>
              </p:cNvPr>
              <p:cNvSpPr txBox="1"/>
              <p:nvPr/>
            </p:nvSpPr>
            <p:spPr>
              <a:xfrm>
                <a:off x="8934872" y="2598031"/>
                <a:ext cx="27815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At the Beginning </a:t>
                </a:r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and End of Every </a:t>
                </a:r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Virtual Meeting</a:t>
                </a:r>
              </a:p>
            </p:txBody>
          </p:sp>
          <p:pic>
            <p:nvPicPr>
              <p:cNvPr id="44" name="Graphic 43" descr="Meeting">
                <a:extLst>
                  <a:ext uri="{FF2B5EF4-FFF2-40B4-BE49-F238E27FC236}">
                    <a16:creationId xmlns:a16="http://schemas.microsoft.com/office/drawing/2014/main" id="{921F5DC6-AE8D-4DE3-8F04-4019499E3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800637" y="2674536"/>
                <a:ext cx="567771" cy="567771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694BA6-EB72-4137-BC40-F6B5A127CD6E}"/>
              </a:ext>
            </a:extLst>
          </p:cNvPr>
          <p:cNvGrpSpPr/>
          <p:nvPr/>
        </p:nvGrpSpPr>
        <p:grpSpPr>
          <a:xfrm>
            <a:off x="7714397" y="4524540"/>
            <a:ext cx="3811396" cy="830997"/>
            <a:chOff x="7714397" y="4524540"/>
            <a:chExt cx="3811396" cy="830997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CFE53EA-F12C-4870-9C71-640963E3C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397" y="4536681"/>
              <a:ext cx="740253" cy="740968"/>
            </a:xfrm>
            <a:custGeom>
              <a:avLst/>
              <a:gdLst>
                <a:gd name="T0" fmla="*/ 219 w 439"/>
                <a:gd name="T1" fmla="*/ 32 h 439"/>
                <a:gd name="T2" fmla="*/ 407 w 439"/>
                <a:gd name="T3" fmla="*/ 219 h 439"/>
                <a:gd name="T4" fmla="*/ 219 w 439"/>
                <a:gd name="T5" fmla="*/ 407 h 439"/>
                <a:gd name="T6" fmla="*/ 32 w 439"/>
                <a:gd name="T7" fmla="*/ 219 h 439"/>
                <a:gd name="T8" fmla="*/ 219 w 439"/>
                <a:gd name="T9" fmla="*/ 32 h 439"/>
                <a:gd name="T10" fmla="*/ 219 w 439"/>
                <a:gd name="T11" fmla="*/ 0 h 439"/>
                <a:gd name="T12" fmla="*/ 0 w 439"/>
                <a:gd name="T13" fmla="*/ 219 h 439"/>
                <a:gd name="T14" fmla="*/ 219 w 439"/>
                <a:gd name="T15" fmla="*/ 439 h 439"/>
                <a:gd name="T16" fmla="*/ 439 w 439"/>
                <a:gd name="T17" fmla="*/ 219 h 439"/>
                <a:gd name="T18" fmla="*/ 219 w 439"/>
                <a:gd name="T1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219" y="32"/>
                  </a:moveTo>
                  <a:cubicBezTo>
                    <a:pt x="323" y="32"/>
                    <a:pt x="407" y="116"/>
                    <a:pt x="407" y="219"/>
                  </a:cubicBezTo>
                  <a:cubicBezTo>
                    <a:pt x="407" y="322"/>
                    <a:pt x="323" y="407"/>
                    <a:pt x="219" y="407"/>
                  </a:cubicBezTo>
                  <a:cubicBezTo>
                    <a:pt x="116" y="407"/>
                    <a:pt x="32" y="322"/>
                    <a:pt x="32" y="219"/>
                  </a:cubicBezTo>
                  <a:cubicBezTo>
                    <a:pt x="32" y="116"/>
                    <a:pt x="116" y="32"/>
                    <a:pt x="219" y="32"/>
                  </a:cubicBezTo>
                  <a:moveTo>
                    <a:pt x="219" y="0"/>
                  </a:move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9"/>
                    <a:pt x="219" y="439"/>
                  </a:cubicBezTo>
                  <a:cubicBezTo>
                    <a:pt x="340" y="439"/>
                    <a:pt x="439" y="340"/>
                    <a:pt x="439" y="219"/>
                  </a:cubicBezTo>
                  <a:cubicBezTo>
                    <a:pt x="439" y="98"/>
                    <a:pt x="340" y="0"/>
                    <a:pt x="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1C75F4-A3CF-4D9A-A0B6-953F030B853C}"/>
                </a:ext>
              </a:extLst>
            </p:cNvPr>
            <p:cNvGrpSpPr/>
            <p:nvPr/>
          </p:nvGrpSpPr>
          <p:grpSpPr>
            <a:xfrm>
              <a:off x="7772248" y="4524540"/>
              <a:ext cx="3753545" cy="830997"/>
              <a:chOff x="7772248" y="4524540"/>
              <a:chExt cx="3753545" cy="830997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ED014B8-BD61-433F-9F68-D53D7238E9EE}"/>
                  </a:ext>
                </a:extLst>
              </p:cNvPr>
              <p:cNvSpPr/>
              <p:nvPr/>
            </p:nvSpPr>
            <p:spPr>
              <a:xfrm rot="5400000">
                <a:off x="8584126" y="4688721"/>
                <a:ext cx="230587" cy="198782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2B930A9-D00F-4F02-8A55-A4392ADC92D4}"/>
                  </a:ext>
                </a:extLst>
              </p:cNvPr>
              <p:cNvSpPr txBox="1"/>
              <p:nvPr/>
            </p:nvSpPr>
            <p:spPr>
              <a:xfrm>
                <a:off x="8944189" y="4524540"/>
                <a:ext cx="25816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When You Close</a:t>
                </a:r>
                <a:b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 Sale!</a:t>
                </a:r>
              </a:p>
            </p:txBody>
          </p:sp>
          <p:pic>
            <p:nvPicPr>
              <p:cNvPr id="45" name="Graphic 44" descr="Handshake">
                <a:extLst>
                  <a:ext uri="{FF2B5EF4-FFF2-40B4-BE49-F238E27FC236}">
                    <a16:creationId xmlns:a16="http://schemas.microsoft.com/office/drawing/2014/main" id="{596C7950-1FB8-4AD8-94FE-E8BCA8336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7772248" y="4627818"/>
                <a:ext cx="624548" cy="624548"/>
              </a:xfrm>
              <a:prstGeom prst="rect">
                <a:avLst/>
              </a:prstGeom>
            </p:spPr>
          </p:pic>
        </p:grpSp>
      </p:grp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F5A40E85-419A-400E-BBCB-F72B7BAF1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72729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C8BD09-59A3-4EF4-A6ED-D04403F102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25" y="0"/>
            <a:ext cx="1820975" cy="15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ADDD-C3E6-534B-9627-EA5DE8CE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7" y="398233"/>
            <a:ext cx="10892073" cy="1794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Technique:</a:t>
            </a:r>
            <a:br>
              <a:rPr lang="en-US" dirty="0"/>
            </a:br>
            <a:r>
              <a:rPr lang="en-US" sz="4400" dirty="0"/>
              <a:t>Practice, Drill and Rehearse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CCA2F-653C-FE4C-B754-321BB308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7063"/>
            <a:ext cx="10619510" cy="3190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The prospects will exhibit more excuses, stalls and objections. This is normal and can be expected.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Previous sales tactics may no longer work.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Practice the new talking points and questioning strategies so you are fully prepared. Opportunities will be fewer – don’t waste them!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D6D83-2DD3-2146-8843-F7028BD0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Sandler Training</a:t>
            </a:r>
          </a:p>
        </p:txBody>
      </p:sp>
    </p:spTree>
    <p:extLst>
      <p:ext uri="{BB962C8B-B14F-4D97-AF65-F5344CB8AC3E}">
        <p14:creationId xmlns:p14="http://schemas.microsoft.com/office/powerpoint/2010/main" val="32778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itting, game&#10;&#10;Description automatically generated">
            <a:extLst>
              <a:ext uri="{FF2B5EF4-FFF2-40B4-BE49-F238E27FC236}">
                <a16:creationId xmlns:a16="http://schemas.microsoft.com/office/drawing/2014/main" id="{FD0A84E9-E60B-4365-A8D7-277B0BE977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37324" y="1054672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Simon Says…</a:t>
            </a:r>
          </a:p>
          <a:p>
            <a:pPr algn="ctr"/>
            <a:r>
              <a:rPr lang="en-US" sz="6000" dirty="0">
                <a:solidFill>
                  <a:schemeClr val="accent1"/>
                </a:solidFill>
                <a:latin typeface="+mj-lt"/>
              </a:rPr>
              <a:t>Tactics!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24" y="3323487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+mj-lt"/>
              </a:rPr>
              <a:t>Would you like our weekly emailed sales tip?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+mj-lt"/>
              </a:rPr>
              <a:t>Al.Simon@sandler.com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5D4C1-3F63-4DF3-B7F9-A051B6CE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4" y="4435939"/>
            <a:ext cx="1362848" cy="1362848"/>
          </a:xfrm>
          <a:prstGeom prst="rect">
            <a:avLst/>
          </a:prstGeom>
        </p:spPr>
      </p:pic>
      <p:pic>
        <p:nvPicPr>
          <p:cNvPr id="6" name="Graphic 5" descr="Rocket">
            <a:extLst>
              <a:ext uri="{FF2B5EF4-FFF2-40B4-BE49-F238E27FC236}">
                <a16:creationId xmlns:a16="http://schemas.microsoft.com/office/drawing/2014/main" id="{5DFFAA19-B03B-47FD-B643-CBEA3605C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868" y="1123586"/>
            <a:ext cx="1960098" cy="19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A41BCB-EB7B-4015-A248-13470D71B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4507" y="1820587"/>
            <a:ext cx="7540429" cy="28379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Over 300 Sales &amp; Leadership Podcasts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Dozens of White Papers and Webinars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Exclusive Videos &amp; Course Samples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Sandler Advisor Newsletters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 Much More!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D1F921-C998-4F00-B7CD-53F7BC38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accent4"/>
                </a:solidFill>
              </a:rPr>
              <a:t>Thank You For Attending!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B2ACD0-2E38-419E-BCDD-FE1038A8F7AC}"/>
              </a:ext>
            </a:extLst>
          </p:cNvPr>
          <p:cNvSpPr txBox="1">
            <a:spLocks/>
          </p:cNvSpPr>
          <p:nvPr/>
        </p:nvSpPr>
        <p:spPr>
          <a:xfrm>
            <a:off x="-11298" y="4791580"/>
            <a:ext cx="9181929" cy="12635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Get OUR Free Resources at 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WWW.SIMONINC.sandler.com/sell</a:t>
            </a:r>
          </a:p>
        </p:txBody>
      </p:sp>
      <p:pic>
        <p:nvPicPr>
          <p:cNvPr id="8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71DCC88-AB63-4BF5-824C-9466D84F7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12336" y="1318250"/>
            <a:ext cx="2930712" cy="3462444"/>
          </a:xfrm>
        </p:spPr>
      </p:pic>
      <p:pic>
        <p:nvPicPr>
          <p:cNvPr id="9" name="Picture 2" descr="Sandler Online -Best in Education and Training Project - Totara Learn">
            <a:extLst>
              <a:ext uri="{FF2B5EF4-FFF2-40B4-BE49-F238E27FC236}">
                <a16:creationId xmlns:a16="http://schemas.microsoft.com/office/drawing/2014/main" id="{E0111C4A-2D96-4838-BA31-004E80B4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03" y="4498063"/>
            <a:ext cx="1850622" cy="18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Rocket">
            <a:extLst>
              <a:ext uri="{FF2B5EF4-FFF2-40B4-BE49-F238E27FC236}">
                <a16:creationId xmlns:a16="http://schemas.microsoft.com/office/drawing/2014/main" id="{66E8F271-C137-4E77-838B-5BBED5CA8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3B7C6A-CCBA-4618-B06E-5EA77D6D1738}"/>
              </a:ext>
            </a:extLst>
          </p:cNvPr>
          <p:cNvSpPr txBox="1">
            <a:spLocks/>
          </p:cNvSpPr>
          <p:nvPr/>
        </p:nvSpPr>
        <p:spPr>
          <a:xfrm>
            <a:off x="3675706" y="6472729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</p:spTree>
    <p:extLst>
      <p:ext uri="{BB962C8B-B14F-4D97-AF65-F5344CB8AC3E}">
        <p14:creationId xmlns:p14="http://schemas.microsoft.com/office/powerpoint/2010/main" val="35206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CCCA0C-D96A-434B-93F5-9CFDAA802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8677" r="972" b="8741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96E3E5-0210-49CD-808D-AA57ED6D1C6A}"/>
              </a:ext>
            </a:extLst>
          </p:cNvPr>
          <p:cNvSpPr txBox="1">
            <a:spLocks/>
          </p:cNvSpPr>
          <p:nvPr/>
        </p:nvSpPr>
        <p:spPr>
          <a:xfrm>
            <a:off x="0" y="2248386"/>
            <a:ext cx="12191999" cy="2361229"/>
          </a:xfrm>
          <a:prstGeom prst="rect">
            <a:avLst/>
          </a:prstGeom>
          <a:solidFill>
            <a:srgbClr val="001642">
              <a:alpha val="60000"/>
            </a:srgb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</a:rPr>
              <a:t>Chat: What is one thing you are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struggling with right now?</a:t>
            </a:r>
          </a:p>
        </p:txBody>
      </p:sp>
    </p:spTree>
    <p:extLst>
      <p:ext uri="{BB962C8B-B14F-4D97-AF65-F5344CB8AC3E}">
        <p14:creationId xmlns:p14="http://schemas.microsoft.com/office/powerpoint/2010/main" val="27003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9858" y="495334"/>
            <a:ext cx="7318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latin typeface="+mj-lt"/>
              </a:rPr>
              <a:t>All Crisis Is </a:t>
            </a:r>
            <a:r>
              <a:rPr lang="en-US" sz="6000" b="1" dirty="0">
                <a:solidFill>
                  <a:schemeClr val="accent4"/>
                </a:solidFill>
                <a:latin typeface="+mj-lt"/>
              </a:rPr>
              <a:t>Temporary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1E794-7AEA-44F8-A0C3-52C48B73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84" y="1827371"/>
            <a:ext cx="3803333" cy="3803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B7EA1-D8AD-4C50-84C6-C7A88A51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663" y="2000250"/>
            <a:ext cx="4686300" cy="3495675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3E6AC689-22F2-4006-A073-AFD732985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22D2C57-077C-4E59-AB85-4FA4CC0B19C8}"/>
              </a:ext>
            </a:extLst>
          </p:cNvPr>
          <p:cNvSpPr/>
          <p:nvPr/>
        </p:nvSpPr>
        <p:spPr>
          <a:xfrm rot="10800000">
            <a:off x="5434025" y="3045625"/>
            <a:ext cx="3200400" cy="274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A2193-F4B7-452A-8260-B5921361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70" y="3027781"/>
            <a:ext cx="3225969" cy="2790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458" y="843677"/>
            <a:ext cx="33073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accent4"/>
                </a:solidFill>
                <a:latin typeface="+mj-lt"/>
              </a:rPr>
              <a:t>Sandler</a:t>
            </a:r>
            <a:br>
              <a:rPr lang="en-US" sz="6000" b="1" dirty="0">
                <a:solidFill>
                  <a:schemeClr val="accent4"/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Success</a:t>
            </a:r>
            <a:br>
              <a:rPr lang="en-US" sz="6000" b="1" dirty="0">
                <a:solidFill>
                  <a:schemeClr val="accent4"/>
                </a:solidFill>
                <a:latin typeface="+mj-lt"/>
              </a:rPr>
            </a:br>
            <a:r>
              <a:rPr lang="en-US" sz="6000" b="1" dirty="0">
                <a:solidFill>
                  <a:schemeClr val="accent4"/>
                </a:solidFill>
                <a:latin typeface="+mj-lt"/>
              </a:rPr>
              <a:t>Triangle</a:t>
            </a:r>
            <a:endParaRPr lang="en-US" sz="4400" b="1" baseline="100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3973C0-8B95-43E3-BB6E-27FBE6A11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30" y="285839"/>
            <a:ext cx="3225969" cy="2790462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88B6C7-1ED3-4555-A5C1-F424DF2F3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33" y="3057770"/>
            <a:ext cx="3307316" cy="27528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D1D06A-77D7-4B0E-A4AE-B75CB54C2D85}"/>
              </a:ext>
            </a:extLst>
          </p:cNvPr>
          <p:cNvSpPr txBox="1"/>
          <p:nvPr/>
        </p:nvSpPr>
        <p:spPr>
          <a:xfrm>
            <a:off x="5823037" y="3341912"/>
            <a:ext cx="241604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SUCCESS</a:t>
            </a:r>
            <a:endParaRPr lang="en-US" sz="2400" b="1" baseline="10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Graphic 11" descr="Rocket">
            <a:extLst>
              <a:ext uri="{FF2B5EF4-FFF2-40B4-BE49-F238E27FC236}">
                <a16:creationId xmlns:a16="http://schemas.microsoft.com/office/drawing/2014/main" id="{A78AC1AB-2864-48CB-BBF2-86E7A2DA1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B.A.T. - You Now Have Time 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933F77-2898-4D41-94B0-B99E6379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</a:rPr>
              <a:t>It’s a time to learn … new Techniques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It’s a time to work on your Attitudes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It’s a time to CHANGE your Behaviors</a:t>
            </a:r>
          </a:p>
          <a:p>
            <a:pPr marL="457200" indent="-457200">
              <a:lnSpc>
                <a:spcPct val="100000"/>
              </a:lnSpc>
            </a:pPr>
            <a:r>
              <a:rPr lang="en-US" sz="4000" b="1" dirty="0">
                <a:solidFill>
                  <a:schemeClr val="tx2"/>
                </a:solidFill>
              </a:rPr>
              <a:t>PLAN</a:t>
            </a: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9858" y="495334"/>
            <a:ext cx="8835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latin typeface="+mj-lt"/>
              </a:rPr>
              <a:t>How Do You Feel About Your…</a:t>
            </a:r>
            <a:endParaRPr lang="en-US" sz="4400" baseline="100000" dirty="0"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63783D-445F-4626-A4A8-310B7628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75706" y="6489355"/>
            <a:ext cx="768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©2020 Sandler Systems, Inc. All rights reserved. S Sandler Training (with design) and Sandler are registered service marks of Sandler Systems, Inc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2FCA79-FFB6-4A7C-B863-FBD3AE3E0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7" y="0"/>
            <a:ext cx="2003073" cy="1732657"/>
          </a:xfrm>
          <a:prstGeom prst="rect">
            <a:avLst/>
          </a:prstGeom>
        </p:spPr>
      </p:pic>
      <p:pic>
        <p:nvPicPr>
          <p:cNvPr id="6" name="Graphic 5" descr="Rocket">
            <a:extLst>
              <a:ext uri="{FF2B5EF4-FFF2-40B4-BE49-F238E27FC236}">
                <a16:creationId xmlns:a16="http://schemas.microsoft.com/office/drawing/2014/main" id="{D9538542-8520-49AE-9B51-AB8CB6F65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1324" y="6077927"/>
            <a:ext cx="755703" cy="755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181911-1DB6-4208-BDB1-D7B31AAE5E46}"/>
              </a:ext>
            </a:extLst>
          </p:cNvPr>
          <p:cNvSpPr txBox="1"/>
          <p:nvPr/>
        </p:nvSpPr>
        <p:spPr>
          <a:xfrm>
            <a:off x="1666017" y="2511333"/>
            <a:ext cx="47756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Personal Presence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Prospecting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Pipeline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4"/>
                </a:solidFill>
              </a:rPr>
              <a:t>Performance</a:t>
            </a:r>
          </a:p>
          <a:p>
            <a:endParaRPr lang="en-US" sz="3600" b="1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CF3B7-9F90-4E16-8D24-C6D759AFE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/>
          <a:stretch/>
        </p:blipFill>
        <p:spPr>
          <a:xfrm>
            <a:off x="7496991" y="2404717"/>
            <a:ext cx="4705895" cy="36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727" y="593126"/>
            <a:ext cx="10892073" cy="15786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Expand our Comfort Zones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933F77-2898-4D41-94B0-B99E6379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16" y="2731625"/>
            <a:ext cx="10570384" cy="188980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</a:rPr>
              <a:t>Leaders, help your people through the change curve  – flatter and faster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</a:rPr>
              <a:t>Challenges are good – they are breeding  grounds for growth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Empathy goes a long way in times of crisis</a:t>
            </a: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727" y="358347"/>
            <a:ext cx="10892073" cy="16565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Attitude:</a:t>
            </a:r>
            <a:br>
              <a:rPr lang="en-US" dirty="0"/>
            </a:br>
            <a:r>
              <a:rPr lang="en-US" sz="4400" dirty="0"/>
              <a:t>Getting our Mindsets Right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933F77-2898-4D41-94B0-B99E6379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16" y="2275672"/>
            <a:ext cx="10570384" cy="24693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</a:rPr>
              <a:t>Those with the right mindset thrive – those without, cave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</a:rPr>
              <a:t>Be a beacon of calm – hope – confidence – GRATITUDE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</a:rPr>
              <a:t>Fear and Anxiety are damaging</a:t>
            </a: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Sandler Colors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8478D"/>
      </a:accent1>
      <a:accent2>
        <a:srgbClr val="40AD48"/>
      </a:accent2>
      <a:accent3>
        <a:srgbClr val="E8622C"/>
      </a:accent3>
      <a:accent4>
        <a:srgbClr val="0770B9"/>
      </a:accent4>
      <a:accent5>
        <a:srgbClr val="E6A524"/>
      </a:accent5>
      <a:accent6>
        <a:srgbClr val="0F2D59"/>
      </a:accent6>
      <a:hlink>
        <a:srgbClr val="0770B9"/>
      </a:hlink>
      <a:folHlink>
        <a:srgbClr val="0770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6D20EB52DDE4B97CC632F0FDE6DFF" ma:contentTypeVersion="13" ma:contentTypeDescription="Create a new document." ma:contentTypeScope="" ma:versionID="4b541ab5bcf9a4c1b8c5b1a5b953bf8d">
  <xsd:schema xmlns:xsd="http://www.w3.org/2001/XMLSchema" xmlns:xs="http://www.w3.org/2001/XMLSchema" xmlns:p="http://schemas.microsoft.com/office/2006/metadata/properties" xmlns:ns3="b442377f-2581-47c8-81bb-976ab483de84" xmlns:ns4="af78c44a-950b-406e-b921-4892f5b136f5" targetNamespace="http://schemas.microsoft.com/office/2006/metadata/properties" ma:root="true" ma:fieldsID="d267e8d275335970d08e90d42e3d2561" ns3:_="" ns4:_="">
    <xsd:import namespace="b442377f-2581-47c8-81bb-976ab483de84"/>
    <xsd:import namespace="af78c44a-950b-406e-b921-4892f5b136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377f-2581-47c8-81bb-976ab483d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8c44a-950b-406e-b921-4892f5b136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70E365-6E97-4C40-914F-DA209324E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4A2AB1-6C9B-4D4E-A7B5-7E0FCA8A5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377f-2581-47c8-81bb-976ab483de84"/>
    <ds:schemaRef ds:uri="af78c44a-950b-406e-b921-4892f5b13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1F225-4444-4C54-B32D-9E848A042AA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20743</TotalTime>
  <Words>1511</Words>
  <Application>Microsoft Office PowerPoint</Application>
  <PresentationFormat>Widescreen</PresentationFormat>
  <Paragraphs>185</Paragraphs>
  <Slides>25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B.A.T. - You Now Have Time …</vt:lpstr>
      <vt:lpstr>PowerPoint Presentation</vt:lpstr>
      <vt:lpstr>Expand our Comfort Zones</vt:lpstr>
      <vt:lpstr>Attitude: Getting our Mindsets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to the Pipeline</vt:lpstr>
      <vt:lpstr>PowerPoint Presentation</vt:lpstr>
      <vt:lpstr>PowerPoint Presentation</vt:lpstr>
      <vt:lpstr>PowerPoint Presentation</vt:lpstr>
      <vt:lpstr>Technique: Practice, Drill and Rehearse</vt:lpstr>
      <vt:lpstr>PowerPoint Presentation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Al Simon</cp:lastModifiedBy>
  <cp:revision>253</cp:revision>
  <dcterms:created xsi:type="dcterms:W3CDTF">2018-11-05T00:03:11Z</dcterms:created>
  <dcterms:modified xsi:type="dcterms:W3CDTF">2020-05-06T14:56:32Z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0x010100EC06D20EB52DDE4B97CC632F0FDE6DFF</vt:lpwstr>
  </property>
</Properties>
</file>