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43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267"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6B589-9A50-49E6-B915-F5E2A99DBC7B}"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6B589-9A50-49E6-B915-F5E2A99DBC7B}"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6B589-9A50-49E6-B915-F5E2A99DBC7B}"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6B589-9A50-49E6-B915-F5E2A99DBC7B}"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6B589-9A50-49E6-B915-F5E2A99DBC7B}"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6B589-9A50-49E6-B915-F5E2A99DBC7B}"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6B589-9A50-49E6-B915-F5E2A99DBC7B}" type="datetimeFigureOut">
              <a:rPr lang="en-US" smtClean="0"/>
              <a:pPr/>
              <a:t>7/24/2020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6B589-9A50-49E6-B915-F5E2A99DBC7B}" type="datetimeFigureOut">
              <a:rPr lang="en-US" smtClean="0"/>
              <a:pPr/>
              <a:t>7/24/2020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6B589-9A50-49E6-B915-F5E2A99DBC7B}" type="datetimeFigureOut">
              <a:rPr lang="en-US" smtClean="0"/>
              <a:pPr/>
              <a:t>7/24/2020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6B589-9A50-49E6-B915-F5E2A99DBC7B}"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6B589-9A50-49E6-B915-F5E2A99DBC7B}"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0B4E7-EBF9-4646-B9E7-5FC1AE655F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6B589-9A50-49E6-B915-F5E2A99DBC7B}" type="datetimeFigureOut">
              <a:rPr lang="en-US" smtClean="0"/>
              <a:pPr/>
              <a:t>7/24/2020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50B4E7-EBF9-4646-B9E7-5FC1AE655F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7.jpeg"/><Relationship Id="rId18" Type="http://schemas.openxmlformats.org/officeDocument/2006/relationships/image" Target="../media/image12.jpg"/><Relationship Id="rId3" Type="http://schemas.openxmlformats.org/officeDocument/2006/relationships/hyperlink" Target="http://www.exclusivepetfood.com/" TargetMode="External"/><Relationship Id="rId7" Type="http://schemas.openxmlformats.org/officeDocument/2006/relationships/hyperlink" Target="http://www.infiniapetfood.com/products/default.aspx" TargetMode="External"/><Relationship Id="rId12" Type="http://schemas.openxmlformats.org/officeDocument/2006/relationships/hyperlink" Target="http://www.facebook.com/pages/Kniselys-Pet-and-Farm-Center/110837585604002" TargetMode="External"/><Relationship Id="rId17" Type="http://schemas.openxmlformats.org/officeDocument/2006/relationships/image" Target="../media/image11.jpeg"/><Relationship Id="rId2" Type="http://schemas.openxmlformats.org/officeDocument/2006/relationships/image" Target="../media/image1.png"/><Relationship Id="rId16" Type="http://schemas.openxmlformats.org/officeDocument/2006/relationships/image" Target="../media/image10.jpg"/><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6.jpeg"/><Relationship Id="rId5" Type="http://schemas.openxmlformats.org/officeDocument/2006/relationships/hyperlink" Target="http://www.hillspet.com/index.html?FOLDER%3c%3efolder_id=1408474395183978&amp;bmUID=1310498312843" TargetMode="External"/><Relationship Id="rId15" Type="http://schemas.openxmlformats.org/officeDocument/2006/relationships/image" Target="../media/image9.jpg"/><Relationship Id="rId10" Type="http://schemas.openxmlformats.org/officeDocument/2006/relationships/image" Target="../media/image5.jpeg"/><Relationship Id="rId19" Type="http://schemas.openxmlformats.org/officeDocument/2006/relationships/image" Target="../media/image13.jpg"/><Relationship Id="rId4" Type="http://schemas.openxmlformats.org/officeDocument/2006/relationships/image" Target="../media/image2.jpeg"/><Relationship Id="rId9" Type="http://schemas.openxmlformats.org/officeDocument/2006/relationships/hyperlink" Target="http://www.horse.purinamills.com/" TargetMode="External"/><Relationship Id="rId1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0" y="0"/>
            <a:ext cx="6858000" cy="2277547"/>
          </a:xfrm>
          <a:prstGeom prst="rect">
            <a:avLst/>
          </a:prstGeom>
          <a:noFill/>
        </p:spPr>
        <p:txBody>
          <a:bodyPr wrap="square" rtlCol="0">
            <a:spAutoFit/>
          </a:bodyPr>
          <a:lstStyle/>
          <a:p>
            <a:pPr algn="ctr"/>
            <a:r>
              <a:rPr lang="en-US" sz="2200" b="1" u="sng" dirty="0" smtClean="0">
                <a:latin typeface="Constantia" panose="02030602050306030303" pitchFamily="18" charset="0"/>
              </a:rPr>
              <a:t>Welcome U.S. Army War College Families!</a:t>
            </a:r>
            <a:endParaRPr lang="en-US" sz="1200" dirty="0" smtClean="0">
              <a:latin typeface="Constantia" panose="02030602050306030303" pitchFamily="18" charset="0"/>
            </a:endParaRPr>
          </a:p>
          <a:p>
            <a:pPr algn="ctr"/>
            <a:endParaRPr lang="en-US" sz="1200" dirty="0" smtClean="0">
              <a:latin typeface="Constantia" panose="02030602050306030303" pitchFamily="18" charset="0"/>
            </a:endParaRPr>
          </a:p>
          <a:p>
            <a:pPr algn="ctr"/>
            <a:r>
              <a:rPr lang="en-US" sz="1200" dirty="0" smtClean="0">
                <a:latin typeface="Constantia" panose="02030602050306030303" pitchFamily="18" charset="0"/>
              </a:rPr>
              <a:t>Knisely’s Pet &amp; Farm Center  and the Knisely Family warmly welcome you to Carlisle! We know that service members travel all around the world during the terms of their service to this great nation; we also know how important it is during your  travels to be able to continue to provide your pet with the same high quality diet they are used to; that’s why we </a:t>
            </a:r>
            <a:r>
              <a:rPr lang="en-US" sz="1200" dirty="0">
                <a:latin typeface="Constantia" panose="02030602050306030303" pitchFamily="18" charset="0"/>
              </a:rPr>
              <a:t>offer  a wide selection of pet foods and supplies, both in stock and special order! Here </a:t>
            </a:r>
            <a:r>
              <a:rPr lang="en-US" sz="1200" dirty="0" smtClean="0">
                <a:latin typeface="Constantia" panose="02030602050306030303" pitchFamily="18" charset="0"/>
              </a:rPr>
              <a:t>at Knisely’s, </a:t>
            </a:r>
            <a:r>
              <a:rPr lang="en-US" sz="1200" dirty="0">
                <a:latin typeface="Constantia" panose="02030602050306030303" pitchFamily="18" charset="0"/>
              </a:rPr>
              <a:t>y</a:t>
            </a:r>
            <a:r>
              <a:rPr lang="en-US" sz="1200" dirty="0" smtClean="0">
                <a:latin typeface="Constantia" panose="02030602050306030303" pitchFamily="18" charset="0"/>
              </a:rPr>
              <a:t>our  pets are as important to us as they are to you! Knisely’s isn’t JUST a pet store – We also have a large selection of Wild Bird Food, Feeders and Houses, as well as Lawn &amp; Garden Supplies, Keystone Candles, Country Crafts, Iron Lawn Decorations, and many other items locally made right here in the Cumberland Valley! </a:t>
            </a:r>
          </a:p>
          <a:p>
            <a:pPr algn="ctr"/>
            <a:r>
              <a:rPr lang="en-US" sz="1200" dirty="0" smtClean="0">
                <a:latin typeface="Constantia" panose="02030602050306030303" pitchFamily="18" charset="0"/>
              </a:rPr>
              <a:t>Knisely’s Pet &amp; Farm Center – Knowledge and Experience you can Trust, from Our Family to Yours!</a:t>
            </a:r>
            <a:endParaRPr lang="en-US" sz="1200" dirty="0">
              <a:latin typeface="Constantia" panose="02030602050306030303" pitchFamily="18" charset="0"/>
            </a:endParaRPr>
          </a:p>
        </p:txBody>
      </p:sp>
      <p:grpSp>
        <p:nvGrpSpPr>
          <p:cNvPr id="31" name="Group 30"/>
          <p:cNvGrpSpPr/>
          <p:nvPr/>
        </p:nvGrpSpPr>
        <p:grpSpPr>
          <a:xfrm>
            <a:off x="5541424" y="4724400"/>
            <a:ext cx="1697576" cy="2010374"/>
            <a:chOff x="5541424" y="4724400"/>
            <a:chExt cx="1697576" cy="2010374"/>
          </a:xfrm>
        </p:grpSpPr>
        <p:grpSp>
          <p:nvGrpSpPr>
            <p:cNvPr id="15" name="Group 14"/>
            <p:cNvGrpSpPr/>
            <p:nvPr/>
          </p:nvGrpSpPr>
          <p:grpSpPr>
            <a:xfrm>
              <a:off x="5562600" y="4724400"/>
              <a:ext cx="1676400" cy="1981202"/>
              <a:chOff x="6019800" y="4559806"/>
              <a:chExt cx="1676400" cy="2298194"/>
            </a:xfrm>
          </p:grpSpPr>
          <p:sp>
            <p:nvSpPr>
              <p:cNvPr id="6" name="Rectangle 5"/>
              <p:cNvSpPr/>
              <p:nvPr/>
            </p:nvSpPr>
            <p:spPr>
              <a:xfrm>
                <a:off x="6019800" y="4724400"/>
                <a:ext cx="1676400" cy="21336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endParaRPr lang="en-US" sz="1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a:p>
                <a:pPr algn="ctr"/>
                <a:r>
                  <a:rPr lang="en-US" sz="1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 ANY PURCHASE OF $40 OR MORE!</a:t>
                </a:r>
                <a:endParaRPr lang="en-US" sz="14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grpSp>
            <p:nvGrpSpPr>
              <p:cNvPr id="14" name="Group 13"/>
              <p:cNvGrpSpPr/>
              <p:nvPr/>
            </p:nvGrpSpPr>
            <p:grpSpPr>
              <a:xfrm>
                <a:off x="6236966" y="4559806"/>
                <a:ext cx="1454171" cy="1392382"/>
                <a:chOff x="3799751" y="2807206"/>
                <a:chExt cx="1303696" cy="1392382"/>
              </a:xfrm>
            </p:grpSpPr>
            <p:grpSp>
              <p:nvGrpSpPr>
                <p:cNvPr id="12" name="Group 11"/>
                <p:cNvGrpSpPr/>
                <p:nvPr/>
              </p:nvGrpSpPr>
              <p:grpSpPr>
                <a:xfrm>
                  <a:off x="3799751" y="2807206"/>
                  <a:ext cx="1122987" cy="1392382"/>
                  <a:chOff x="3801117" y="2745249"/>
                  <a:chExt cx="973255" cy="1168046"/>
                </a:xfrm>
              </p:grpSpPr>
              <p:sp>
                <p:nvSpPr>
                  <p:cNvPr id="9" name="TextBox 8"/>
                  <p:cNvSpPr txBox="1"/>
                  <p:nvPr/>
                </p:nvSpPr>
                <p:spPr>
                  <a:xfrm>
                    <a:off x="3928413" y="2745249"/>
                    <a:ext cx="838200" cy="116804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7200" b="1" dirty="0" smtClean="0">
                        <a:ln w="11430"/>
                        <a:solidFill>
                          <a:srgbClr val="C00000"/>
                        </a:solidFill>
                        <a:effectLst>
                          <a:outerShdw blurRad="50800" dist="39000" dir="5460000" algn="tl">
                            <a:srgbClr val="000000">
                              <a:alpha val="38000"/>
                            </a:srgbClr>
                          </a:outerShdw>
                        </a:effectLst>
                      </a:rPr>
                      <a:t>5</a:t>
                    </a:r>
                    <a:endParaRPr lang="en-US" sz="7200" b="1" dirty="0">
                      <a:ln w="11430"/>
                      <a:solidFill>
                        <a:srgbClr val="C00000"/>
                      </a:solidFill>
                      <a:effectLst>
                        <a:outerShdw blurRad="50800" dist="39000" dir="5460000" algn="tl">
                          <a:srgbClr val="000000">
                            <a:alpha val="38000"/>
                          </a:srgbClr>
                        </a:outerShdw>
                      </a:effectLst>
                    </a:endParaRPr>
                  </a:p>
                </p:txBody>
              </p:sp>
              <p:sp>
                <p:nvSpPr>
                  <p:cNvPr id="10" name="TextBox 9"/>
                  <p:cNvSpPr txBox="1"/>
                  <p:nvPr/>
                </p:nvSpPr>
                <p:spPr>
                  <a:xfrm>
                    <a:off x="4267200" y="2895599"/>
                    <a:ext cx="507172" cy="628947"/>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dirty="0" smtClean="0">
                        <a:ln w="11430"/>
                        <a:solidFill>
                          <a:srgbClr val="C00000"/>
                        </a:solidFill>
                        <a:effectLst>
                          <a:outerShdw blurRad="50800" dist="39000" dir="5460000" algn="tl">
                            <a:srgbClr val="000000">
                              <a:alpha val="38000"/>
                            </a:srgbClr>
                          </a:outerShdw>
                        </a:effectLst>
                      </a:rPr>
                      <a:t>00</a:t>
                    </a:r>
                    <a:endParaRPr lang="en-US" sz="3600" b="1" dirty="0">
                      <a:ln w="11430"/>
                      <a:solidFill>
                        <a:srgbClr val="C00000"/>
                      </a:solidFill>
                      <a:effectLst>
                        <a:outerShdw blurRad="50800" dist="39000" dir="5460000" algn="tl">
                          <a:srgbClr val="000000">
                            <a:alpha val="38000"/>
                          </a:srgbClr>
                        </a:outerShdw>
                      </a:effectLst>
                    </a:endParaRPr>
                  </a:p>
                </p:txBody>
              </p:sp>
              <p:sp>
                <p:nvSpPr>
                  <p:cNvPr id="11" name="TextBox 10"/>
                  <p:cNvSpPr txBox="1"/>
                  <p:nvPr/>
                </p:nvSpPr>
                <p:spPr>
                  <a:xfrm>
                    <a:off x="3801117" y="2943236"/>
                    <a:ext cx="285471" cy="509148"/>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C00000"/>
                        </a:solidFill>
                        <a:effectLst>
                          <a:outerShdw blurRad="50800" dist="39000" dir="5460000" algn="tl">
                            <a:srgbClr val="000000">
                              <a:alpha val="38000"/>
                            </a:srgbClr>
                          </a:outerShdw>
                        </a:effectLst>
                      </a:rPr>
                      <a:t>$</a:t>
                    </a:r>
                    <a:endParaRPr lang="en-US" sz="2800" b="1" dirty="0">
                      <a:ln w="11430"/>
                      <a:solidFill>
                        <a:srgbClr val="C00000"/>
                      </a:solidFill>
                      <a:effectLst>
                        <a:outerShdw blurRad="50800" dist="39000" dir="5460000" algn="tl">
                          <a:srgbClr val="000000">
                            <a:alpha val="38000"/>
                          </a:srgbClr>
                        </a:outerShdw>
                      </a:effectLst>
                    </a:endParaRPr>
                  </a:p>
                </p:txBody>
              </p:sp>
            </p:grpSp>
            <p:sp>
              <p:nvSpPr>
                <p:cNvPr id="13" name="TextBox 12"/>
                <p:cNvSpPr txBox="1"/>
                <p:nvPr/>
              </p:nvSpPr>
              <p:spPr>
                <a:xfrm>
                  <a:off x="4424836" y="3425952"/>
                  <a:ext cx="678611" cy="60693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C00000"/>
                      </a:solidFill>
                      <a:effectLst>
                        <a:outerShdw blurRad="50800" dist="39000" dir="5460000" algn="tl">
                          <a:srgbClr val="000000">
                            <a:alpha val="38000"/>
                          </a:srgbClr>
                        </a:outerShdw>
                      </a:effectLst>
                    </a:rPr>
                    <a:t>OFF</a:t>
                  </a:r>
                  <a:endParaRPr lang="en-US" sz="2800" b="1" dirty="0">
                    <a:ln w="11430"/>
                    <a:solidFill>
                      <a:srgbClr val="C00000"/>
                    </a:solidFill>
                    <a:effectLst>
                      <a:outerShdw blurRad="50800" dist="39000" dir="5460000" algn="tl">
                        <a:srgbClr val="000000">
                          <a:alpha val="38000"/>
                        </a:srgbClr>
                      </a:outerShdw>
                    </a:effectLst>
                  </a:endParaRPr>
                </a:p>
              </p:txBody>
            </p:sp>
          </p:grpSp>
        </p:grpSp>
        <p:sp>
          <p:nvSpPr>
            <p:cNvPr id="24" name="TextBox 23"/>
            <p:cNvSpPr txBox="1"/>
            <p:nvPr/>
          </p:nvSpPr>
          <p:spPr>
            <a:xfrm>
              <a:off x="5541424" y="6149999"/>
              <a:ext cx="1676400" cy="584775"/>
            </a:xfrm>
            <a:prstGeom prst="rect">
              <a:avLst/>
            </a:prstGeom>
            <a:noFill/>
          </p:spPr>
          <p:txBody>
            <a:bodyPr wrap="square" rtlCol="0">
              <a:spAutoFit/>
            </a:bodyPr>
            <a:lstStyle/>
            <a:p>
              <a:pPr algn="ctr"/>
              <a:r>
                <a:rPr lang="en-US" sz="800" b="1" dirty="0" smtClean="0">
                  <a:latin typeface="Constantia" panose="02030602050306030303" pitchFamily="18" charset="0"/>
                </a:rPr>
                <a:t>Excludes Pet Foods, Sale Items, In-store Promotions, horse wormer, &amp; delivery fees. Expires </a:t>
              </a:r>
              <a:r>
                <a:rPr lang="en-US" sz="800" b="1" dirty="0" smtClean="0">
                  <a:latin typeface="Constantia" panose="02030602050306030303" pitchFamily="18" charset="0"/>
                </a:rPr>
                <a:t>12/31/2020</a:t>
              </a:r>
              <a:endParaRPr lang="en-US" sz="800" b="1" dirty="0">
                <a:latin typeface="Constantia" panose="02030602050306030303" pitchFamily="18" charset="0"/>
              </a:endParaRPr>
            </a:p>
          </p:txBody>
        </p:sp>
      </p:grpSp>
      <p:grpSp>
        <p:nvGrpSpPr>
          <p:cNvPr id="32" name="Group 31"/>
          <p:cNvGrpSpPr/>
          <p:nvPr/>
        </p:nvGrpSpPr>
        <p:grpSpPr>
          <a:xfrm>
            <a:off x="7315200" y="4866288"/>
            <a:ext cx="1680121" cy="1839312"/>
            <a:chOff x="7315200" y="5018688"/>
            <a:chExt cx="1680121" cy="1839312"/>
          </a:xfrm>
        </p:grpSpPr>
        <p:sp>
          <p:nvSpPr>
            <p:cNvPr id="17" name="Rectangle 16"/>
            <p:cNvSpPr/>
            <p:nvPr/>
          </p:nvSpPr>
          <p:spPr>
            <a:xfrm>
              <a:off x="7315200" y="5018688"/>
              <a:ext cx="1676400" cy="183931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endParaRPr lang="en-US" sz="1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25" name="TextBox 24"/>
            <p:cNvSpPr txBox="1"/>
            <p:nvPr/>
          </p:nvSpPr>
          <p:spPr>
            <a:xfrm>
              <a:off x="7318921" y="6186718"/>
              <a:ext cx="1676400" cy="584775"/>
            </a:xfrm>
            <a:prstGeom prst="rect">
              <a:avLst/>
            </a:prstGeom>
            <a:noFill/>
          </p:spPr>
          <p:txBody>
            <a:bodyPr wrap="square" rtlCol="0">
              <a:spAutoFit/>
            </a:bodyPr>
            <a:lstStyle/>
            <a:p>
              <a:pPr algn="ctr"/>
              <a:r>
                <a:rPr lang="en-US" sz="800" b="1" dirty="0" smtClean="0">
                  <a:latin typeface="Constantia" panose="02030602050306030303" pitchFamily="18" charset="0"/>
                </a:rPr>
                <a:t>NO PURCHASE NECESSARY! Not applicable to prior purchases. Limited to Stock on hand. Expires </a:t>
              </a:r>
              <a:r>
                <a:rPr lang="en-US" sz="800" b="1" dirty="0" smtClean="0">
                  <a:latin typeface="Constantia" panose="02030602050306030303" pitchFamily="18" charset="0"/>
                </a:rPr>
                <a:t>12/31/20</a:t>
              </a:r>
              <a:endParaRPr lang="en-US" sz="800" b="1" dirty="0">
                <a:latin typeface="Constantia" panose="02030602050306030303" pitchFamily="18" charset="0"/>
              </a:endParaRPr>
            </a:p>
          </p:txBody>
        </p:sp>
      </p:grpSp>
      <p:pic>
        <p:nvPicPr>
          <p:cNvPr id="1026" name="Picture 2"/>
          <p:cNvPicPr>
            <a:picLocks noChangeArrowheads="1"/>
          </p:cNvPicPr>
          <p:nvPr/>
        </p:nvPicPr>
        <p:blipFill>
          <a:blip r:embed="rId2" cstate="print"/>
          <a:srcRect/>
          <a:stretch>
            <a:fillRect/>
          </a:stretch>
        </p:blipFill>
        <p:spPr bwMode="auto">
          <a:xfrm>
            <a:off x="2362200" y="4876800"/>
            <a:ext cx="3124200" cy="1828800"/>
          </a:xfrm>
          <a:prstGeom prst="rect">
            <a:avLst/>
          </a:prstGeom>
          <a:noFill/>
          <a:ln w="9525">
            <a:noFill/>
            <a:miter lim="800000"/>
            <a:headEnd/>
            <a:tailEnd/>
          </a:ln>
        </p:spPr>
      </p:pic>
      <p:sp>
        <p:nvSpPr>
          <p:cNvPr id="34" name="TextBox 33"/>
          <p:cNvSpPr txBox="1"/>
          <p:nvPr/>
        </p:nvSpPr>
        <p:spPr>
          <a:xfrm rot="18714555">
            <a:off x="4823532" y="5607572"/>
            <a:ext cx="838200" cy="230832"/>
          </a:xfrm>
          <a:prstGeom prst="rect">
            <a:avLst/>
          </a:prstGeom>
          <a:noFill/>
        </p:spPr>
        <p:txBody>
          <a:bodyPr wrap="square" rtlCol="0">
            <a:spAutoFit/>
          </a:bodyPr>
          <a:lstStyle/>
          <a:p>
            <a:r>
              <a:rPr lang="en-US" sz="900" b="1" dirty="0" smtClean="0"/>
              <a:t>Claremon</a:t>
            </a:r>
            <a:r>
              <a:rPr lang="en-US" sz="900" dirty="0" smtClean="0"/>
              <a:t>t</a:t>
            </a:r>
            <a:endParaRPr lang="en-US" sz="900" dirty="0"/>
          </a:p>
        </p:txBody>
      </p:sp>
      <p:sp>
        <p:nvSpPr>
          <p:cNvPr id="35" name="TextBox 34"/>
          <p:cNvSpPr txBox="1"/>
          <p:nvPr/>
        </p:nvSpPr>
        <p:spPr>
          <a:xfrm rot="629234">
            <a:off x="3521841" y="6065459"/>
            <a:ext cx="522900" cy="230832"/>
          </a:xfrm>
          <a:prstGeom prst="rect">
            <a:avLst/>
          </a:prstGeom>
          <a:noFill/>
        </p:spPr>
        <p:txBody>
          <a:bodyPr wrap="none" rtlCol="0">
            <a:spAutoFit/>
          </a:bodyPr>
          <a:lstStyle/>
          <a:p>
            <a:r>
              <a:rPr lang="en-US" sz="900" b="1" dirty="0" smtClean="0"/>
              <a:t>High St</a:t>
            </a:r>
            <a:endParaRPr lang="en-US" sz="900" b="1" dirty="0"/>
          </a:p>
        </p:txBody>
      </p:sp>
      <p:sp>
        <p:nvSpPr>
          <p:cNvPr id="36" name="TextBox 35"/>
          <p:cNvSpPr txBox="1"/>
          <p:nvPr/>
        </p:nvSpPr>
        <p:spPr>
          <a:xfrm>
            <a:off x="2286000" y="6248400"/>
            <a:ext cx="976549" cy="230832"/>
          </a:xfrm>
          <a:prstGeom prst="rect">
            <a:avLst/>
          </a:prstGeom>
          <a:noFill/>
        </p:spPr>
        <p:txBody>
          <a:bodyPr wrap="none" rtlCol="0">
            <a:spAutoFit/>
          </a:bodyPr>
          <a:lstStyle/>
          <a:p>
            <a:r>
              <a:rPr lang="en-US" sz="900" b="1" dirty="0" smtClean="0"/>
              <a:t>1025 Ritner Hwy</a:t>
            </a:r>
            <a:endParaRPr lang="en-US" sz="900" b="1" dirty="0"/>
          </a:p>
        </p:txBody>
      </p:sp>
      <p:sp>
        <p:nvSpPr>
          <p:cNvPr id="37" name="TextBox 36"/>
          <p:cNvSpPr txBox="1"/>
          <p:nvPr/>
        </p:nvSpPr>
        <p:spPr>
          <a:xfrm>
            <a:off x="4559797" y="2200137"/>
            <a:ext cx="1885003" cy="338554"/>
          </a:xfrm>
          <a:prstGeom prst="rect">
            <a:avLst/>
          </a:prstGeom>
          <a:noFill/>
        </p:spPr>
        <p:txBody>
          <a:bodyPr wrap="none" rtlCol="0">
            <a:spAutoFit/>
          </a:bodyPr>
          <a:lstStyle/>
          <a:p>
            <a:r>
              <a:rPr lang="en-US" sz="1600" b="1" u="sng" dirty="0" smtClean="0">
                <a:latin typeface="Constantia" panose="02030602050306030303" pitchFamily="18" charset="0"/>
              </a:rPr>
              <a:t>Dog &amp; Cat Brands</a:t>
            </a:r>
            <a:endParaRPr lang="en-US" sz="1600" b="1" u="sng" dirty="0">
              <a:latin typeface="Constantia" panose="02030602050306030303" pitchFamily="18" charset="0"/>
            </a:endParaRPr>
          </a:p>
        </p:txBody>
      </p:sp>
      <p:pic>
        <p:nvPicPr>
          <p:cNvPr id="1028" name="Picture 4" descr="Exclusive Logo">
            <a:hlinkClick r:id="rId3"/>
          </p:cNvPr>
          <p:cNvPicPr>
            <a:picLocks noChangeAspect="1" noChangeArrowheads="1"/>
          </p:cNvPicPr>
          <p:nvPr/>
        </p:nvPicPr>
        <p:blipFill>
          <a:blip r:embed="rId4" cstate="print"/>
          <a:srcRect/>
          <a:stretch>
            <a:fillRect/>
          </a:stretch>
        </p:blipFill>
        <p:spPr bwMode="auto">
          <a:xfrm>
            <a:off x="3053212" y="2451514"/>
            <a:ext cx="1257300" cy="381000"/>
          </a:xfrm>
          <a:prstGeom prst="rect">
            <a:avLst/>
          </a:prstGeom>
          <a:noFill/>
        </p:spPr>
      </p:pic>
      <p:pic>
        <p:nvPicPr>
          <p:cNvPr id="1030" name="Picture 6" descr="Science Diet">
            <a:hlinkClick r:id="rId5"/>
          </p:cNvPr>
          <p:cNvPicPr>
            <a:picLocks noChangeAspect="1" noChangeArrowheads="1"/>
          </p:cNvPicPr>
          <p:nvPr/>
        </p:nvPicPr>
        <p:blipFill>
          <a:blip r:embed="rId6" cstate="print"/>
          <a:srcRect/>
          <a:stretch>
            <a:fillRect/>
          </a:stretch>
        </p:blipFill>
        <p:spPr bwMode="auto">
          <a:xfrm>
            <a:off x="2313431" y="2242618"/>
            <a:ext cx="771525" cy="676275"/>
          </a:xfrm>
          <a:prstGeom prst="rect">
            <a:avLst/>
          </a:prstGeom>
          <a:noFill/>
        </p:spPr>
      </p:pic>
      <p:pic>
        <p:nvPicPr>
          <p:cNvPr id="1032" name="Picture 8" descr="Infinia Logo">
            <a:hlinkClick r:id="rId7" tooltip="http://www.infiniapetfood.com/products/default.aspx"/>
          </p:cNvPr>
          <p:cNvPicPr>
            <a:picLocks noChangeAspect="1" noChangeArrowheads="1"/>
          </p:cNvPicPr>
          <p:nvPr/>
        </p:nvPicPr>
        <p:blipFill>
          <a:blip r:embed="rId8" cstate="print"/>
          <a:srcRect/>
          <a:stretch>
            <a:fillRect/>
          </a:stretch>
        </p:blipFill>
        <p:spPr bwMode="auto">
          <a:xfrm>
            <a:off x="6858000" y="2464814"/>
            <a:ext cx="1112707" cy="363347"/>
          </a:xfrm>
          <a:prstGeom prst="rect">
            <a:avLst/>
          </a:prstGeom>
          <a:noFill/>
        </p:spPr>
      </p:pic>
      <p:sp>
        <p:nvSpPr>
          <p:cNvPr id="42" name="TextBox 41"/>
          <p:cNvSpPr txBox="1"/>
          <p:nvPr/>
        </p:nvSpPr>
        <p:spPr>
          <a:xfrm>
            <a:off x="4162860" y="2476038"/>
            <a:ext cx="2729943" cy="1200329"/>
          </a:xfrm>
          <a:prstGeom prst="rect">
            <a:avLst/>
          </a:prstGeom>
          <a:noFill/>
        </p:spPr>
        <p:txBody>
          <a:bodyPr wrap="square" rtlCol="0">
            <a:spAutoFit/>
          </a:bodyPr>
          <a:lstStyle/>
          <a:p>
            <a:pPr algn="ctr"/>
            <a:r>
              <a:rPr lang="en-US" sz="1200" b="1" dirty="0" smtClean="0">
                <a:latin typeface="Constantia" panose="02030602050306030303" pitchFamily="18" charset="0"/>
              </a:rPr>
              <a:t>Over 20 Brands of Cat Food &amp; 30 Brands of Dog Food In-Stock, with </a:t>
            </a:r>
            <a:r>
              <a:rPr lang="en-US" sz="1200" b="1" dirty="0">
                <a:latin typeface="Constantia" panose="02030602050306030303" pitchFamily="18" charset="0"/>
              </a:rPr>
              <a:t>m</a:t>
            </a:r>
            <a:r>
              <a:rPr lang="en-US" sz="1200" b="1" dirty="0" smtClean="0">
                <a:latin typeface="Constantia" panose="02030602050306030303" pitchFamily="18" charset="0"/>
              </a:rPr>
              <a:t>ultiple varieties for each brand! If its not on the shelf, we can get it for you! Special Orders welcome with no additional fee!</a:t>
            </a:r>
            <a:endParaRPr lang="en-US" sz="1200" b="1" dirty="0">
              <a:latin typeface="Constantia" panose="02030602050306030303" pitchFamily="18" charset="0"/>
            </a:endParaRPr>
          </a:p>
        </p:txBody>
      </p:sp>
      <p:pic>
        <p:nvPicPr>
          <p:cNvPr id="1034" name="Picture 10" descr="Purina Mills Logo">
            <a:hlinkClick r:id="rId9" tooltip="http://www.horse.purinamills.com/"/>
          </p:cNvPr>
          <p:cNvPicPr>
            <a:picLocks noChangeAspect="1" noChangeArrowheads="1"/>
          </p:cNvPicPr>
          <p:nvPr/>
        </p:nvPicPr>
        <p:blipFill>
          <a:blip r:embed="rId10" cstate="print"/>
          <a:srcRect/>
          <a:stretch>
            <a:fillRect/>
          </a:stretch>
        </p:blipFill>
        <p:spPr bwMode="auto">
          <a:xfrm>
            <a:off x="7689793" y="3680754"/>
            <a:ext cx="1409822" cy="1050689"/>
          </a:xfrm>
          <a:prstGeom prst="rect">
            <a:avLst/>
          </a:prstGeom>
          <a:noFill/>
        </p:spPr>
      </p:pic>
      <p:sp>
        <p:nvSpPr>
          <p:cNvPr id="51" name="TextBox 50"/>
          <p:cNvSpPr txBox="1"/>
          <p:nvPr/>
        </p:nvSpPr>
        <p:spPr>
          <a:xfrm>
            <a:off x="4540066" y="3590478"/>
            <a:ext cx="1959319" cy="338554"/>
          </a:xfrm>
          <a:prstGeom prst="rect">
            <a:avLst/>
          </a:prstGeom>
          <a:noFill/>
        </p:spPr>
        <p:txBody>
          <a:bodyPr wrap="none" rtlCol="0">
            <a:spAutoFit/>
          </a:bodyPr>
          <a:lstStyle/>
          <a:p>
            <a:r>
              <a:rPr lang="en-US" sz="1600" b="1" u="sng" dirty="0" smtClean="0">
                <a:latin typeface="Constantia" panose="02030602050306030303" pitchFamily="18" charset="0"/>
              </a:rPr>
              <a:t>Seasonal Products</a:t>
            </a:r>
            <a:endParaRPr lang="en-US" sz="1600" b="1" u="sng" dirty="0">
              <a:latin typeface="Constantia" panose="02030602050306030303" pitchFamily="18" charset="0"/>
            </a:endParaRPr>
          </a:p>
        </p:txBody>
      </p:sp>
      <p:sp>
        <p:nvSpPr>
          <p:cNvPr id="53" name="TextBox 52"/>
          <p:cNvSpPr txBox="1"/>
          <p:nvPr/>
        </p:nvSpPr>
        <p:spPr>
          <a:xfrm>
            <a:off x="3246060" y="3830204"/>
            <a:ext cx="4633080" cy="1015663"/>
          </a:xfrm>
          <a:prstGeom prst="rect">
            <a:avLst/>
          </a:prstGeom>
          <a:noFill/>
        </p:spPr>
        <p:txBody>
          <a:bodyPr wrap="square" rtlCol="0">
            <a:spAutoFit/>
          </a:bodyPr>
          <a:lstStyle/>
          <a:p>
            <a:pPr algn="ctr"/>
            <a:r>
              <a:rPr lang="en-US" sz="1200" dirty="0" smtClean="0">
                <a:latin typeface="Constantia" panose="02030602050306030303" pitchFamily="18" charset="0"/>
              </a:rPr>
              <a:t>Hanging Baskets, Planters, Vegetable Plants and Seeds, Annuals, Perennials, Herbs, Soil, Mulch, Straw, Grass Seed, Lawn &amp; Garden Supplies, Solar Salt, Ice Melt, Pond Supplies, Indoor Furniture, Outdoor  Wooden &amp; Poly Furniture, and much more!</a:t>
            </a:r>
          </a:p>
          <a:p>
            <a:pPr algn="ctr"/>
            <a:r>
              <a:rPr lang="en-US" sz="1200" dirty="0" smtClean="0">
                <a:latin typeface="Constantia" panose="02030602050306030303" pitchFamily="18" charset="0"/>
              </a:rPr>
              <a:t>No Truck? No Problem! We Deliver! *</a:t>
            </a:r>
            <a:r>
              <a:rPr lang="en-US" sz="1000" baseline="30000" dirty="0" smtClean="0">
                <a:latin typeface="Constantia" panose="02030602050306030303" pitchFamily="18" charset="0"/>
              </a:rPr>
              <a:t>Delivery</a:t>
            </a:r>
            <a:r>
              <a:rPr lang="en-US" sz="1000" dirty="0" smtClean="0">
                <a:latin typeface="Constantia" panose="02030602050306030303" pitchFamily="18" charset="0"/>
              </a:rPr>
              <a:t> </a:t>
            </a:r>
            <a:r>
              <a:rPr lang="en-US" sz="1000" baseline="30000" dirty="0" smtClean="0">
                <a:latin typeface="Constantia" panose="02030602050306030303" pitchFamily="18" charset="0"/>
              </a:rPr>
              <a:t>Fee May Apply</a:t>
            </a:r>
            <a:endParaRPr lang="en-US" sz="1000" baseline="30000" dirty="0">
              <a:latin typeface="Constantia" panose="02030602050306030303" pitchFamily="18" charset="0"/>
            </a:endParaRPr>
          </a:p>
        </p:txBody>
      </p:sp>
      <p:grpSp>
        <p:nvGrpSpPr>
          <p:cNvPr id="41" name="Group 40"/>
          <p:cNvGrpSpPr/>
          <p:nvPr/>
        </p:nvGrpSpPr>
        <p:grpSpPr>
          <a:xfrm>
            <a:off x="62630" y="115866"/>
            <a:ext cx="2209800" cy="6629400"/>
            <a:chOff x="62630" y="115866"/>
            <a:chExt cx="2209800" cy="6629400"/>
          </a:xfrm>
        </p:grpSpPr>
        <p:pic>
          <p:nvPicPr>
            <p:cNvPr id="4" name="Picture 3" descr="cover page.jpg"/>
            <p:cNvPicPr>
              <a:picLocks noChangeAspect="1"/>
            </p:cNvPicPr>
            <p:nvPr/>
          </p:nvPicPr>
          <p:blipFill>
            <a:blip r:embed="rId11" cstate="print"/>
            <a:stretch>
              <a:fillRect/>
            </a:stretch>
          </p:blipFill>
          <p:spPr>
            <a:xfrm>
              <a:off x="62630" y="115866"/>
              <a:ext cx="2209800" cy="6629400"/>
            </a:xfrm>
            <a:prstGeom prst="rect">
              <a:avLst/>
            </a:prstGeom>
          </p:spPr>
        </p:pic>
        <p:pic>
          <p:nvPicPr>
            <p:cNvPr id="1048" name="Picture 24" descr="Visit Us On Facebook">
              <a:hlinkClick r:id="rId12" tooltip="http://www.facebook.com/pages/Kniselys-Pet-and-Farm-Center/110837585604002"/>
            </p:cNvPr>
            <p:cNvPicPr>
              <a:picLocks noChangeArrowheads="1"/>
            </p:cNvPicPr>
            <p:nvPr/>
          </p:nvPicPr>
          <p:blipFill>
            <a:blip r:embed="rId13" cstate="print"/>
            <a:srcRect/>
            <a:stretch>
              <a:fillRect/>
            </a:stretch>
          </p:blipFill>
          <p:spPr bwMode="auto">
            <a:xfrm>
              <a:off x="62630" y="5401192"/>
              <a:ext cx="713232" cy="682281"/>
            </a:xfrm>
            <a:prstGeom prst="rect">
              <a:avLst/>
            </a:prstGeom>
            <a:noFill/>
          </p:spPr>
        </p:pic>
      </p:grpSp>
      <p:pic>
        <p:nvPicPr>
          <p:cNvPr id="2" name="Picture 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17058" y="2931624"/>
            <a:ext cx="748596" cy="645741"/>
          </a:xfrm>
          <a:prstGeom prst="rect">
            <a:avLst/>
          </a:prstGeom>
        </p:spPr>
      </p:pic>
      <p:pic>
        <p:nvPicPr>
          <p:cNvPr id="3" name="Picture 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185434" y="2288035"/>
            <a:ext cx="765515" cy="615369"/>
          </a:xfrm>
          <a:prstGeom prst="rect">
            <a:avLst/>
          </a:prstGeom>
        </p:spPr>
      </p:pic>
      <p:sp>
        <p:nvSpPr>
          <p:cNvPr id="7" name="TextBox 6"/>
          <p:cNvSpPr txBox="1"/>
          <p:nvPr/>
        </p:nvSpPr>
        <p:spPr>
          <a:xfrm>
            <a:off x="7396927" y="5533679"/>
            <a:ext cx="1541045" cy="738664"/>
          </a:xfrm>
          <a:prstGeom prst="rect">
            <a:avLst/>
          </a:prstGeom>
          <a:noFill/>
        </p:spPr>
        <p:txBody>
          <a:bodyPr wrap="square" rtlCol="0">
            <a:spAutoFit/>
          </a:bodyPr>
          <a:lstStyle/>
          <a:p>
            <a:pPr algn="ctr"/>
            <a:r>
              <a:rPr lang="en-US" sz="1400" b="1" dirty="0" smtClean="0">
                <a:ln w="12700">
                  <a:solidFill>
                    <a:schemeClr val="tx2">
                      <a:satMod val="155000"/>
                    </a:schemeClr>
                  </a:solidFill>
                  <a:prstDash val="solid"/>
                </a:ln>
                <a:effectLst>
                  <a:outerShdw blurRad="41275" dist="20320" dir="1800000" algn="tl" rotWithShape="0">
                    <a:srgbClr val="000000">
                      <a:alpha val="40000"/>
                    </a:srgbClr>
                  </a:outerShdw>
                </a:effectLst>
              </a:rPr>
              <a:t>26 OZ. KEYSTONE JAR CANDLE</a:t>
            </a:r>
          </a:p>
          <a:p>
            <a:pPr algn="ctr"/>
            <a:endParaRPr lang="en-US" sz="14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145508" y="2967114"/>
            <a:ext cx="1072708" cy="512294"/>
          </a:xfrm>
          <a:prstGeom prst="rect">
            <a:avLst/>
          </a:prstGeom>
        </p:spPr>
      </p:pic>
      <p:pic>
        <p:nvPicPr>
          <p:cNvPr id="16" name="Picture 15"/>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332119" y="2943552"/>
            <a:ext cx="752837" cy="482272"/>
          </a:xfrm>
          <a:prstGeom prst="rect">
            <a:avLst/>
          </a:prstGeom>
        </p:spPr>
      </p:pic>
      <p:pic>
        <p:nvPicPr>
          <p:cNvPr id="18" name="Picture 17"/>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7668112" y="3001665"/>
            <a:ext cx="1361544" cy="421953"/>
          </a:xfrm>
          <a:prstGeom prst="rect">
            <a:avLst/>
          </a:prstGeom>
        </p:spPr>
      </p:pic>
      <p:pic>
        <p:nvPicPr>
          <p:cNvPr id="19" name="Picture 18"/>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372985" y="3836929"/>
            <a:ext cx="889564" cy="1008938"/>
          </a:xfrm>
          <a:prstGeom prst="rect">
            <a:avLst/>
          </a:prstGeom>
        </p:spPr>
      </p:pic>
      <p:sp>
        <p:nvSpPr>
          <p:cNvPr id="20" name="Rectangle 19"/>
          <p:cNvSpPr/>
          <p:nvPr/>
        </p:nvSpPr>
        <p:spPr>
          <a:xfrm>
            <a:off x="7421732" y="4819301"/>
            <a:ext cx="1434408" cy="830997"/>
          </a:xfrm>
          <a:prstGeom prst="rect">
            <a:avLst/>
          </a:prstGeom>
          <a:noFill/>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rgbClr val="FF0000"/>
                </a:solidFill>
              </a:rPr>
              <a:t>FREE</a:t>
            </a:r>
            <a:endParaRPr lang="en-US" sz="4800" b="1" dirty="0">
              <a:ln/>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361</Words>
  <Application>Microsoft Office PowerPoint</Application>
  <PresentationFormat>On-screen Show (4:3)</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Constantia</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54</cp:revision>
  <cp:lastPrinted>2019-06-18T16:40:31Z</cp:lastPrinted>
  <dcterms:created xsi:type="dcterms:W3CDTF">2012-06-06T12:00:12Z</dcterms:created>
  <dcterms:modified xsi:type="dcterms:W3CDTF">2020-07-24T19:54:03Z</dcterms:modified>
</cp:coreProperties>
</file>