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263" r:id="rId3"/>
    <p:sldId id="264" r:id="rId4"/>
    <p:sldId id="265" r:id="rId5"/>
    <p:sldId id="258" r:id="rId6"/>
    <p:sldId id="260" r:id="rId7"/>
    <p:sldId id="262"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0F3207-FCA6-43D8-8DB8-DE0747ECFB6F}" type="datetimeFigureOut">
              <a:rPr lang="en-US" smtClean="0"/>
              <a:t>4/22/2020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5187D0-CDB5-46CD-BE0C-ED9694848FD9}" type="slidenum">
              <a:rPr lang="en-US" smtClean="0"/>
              <a:t>‹#›</a:t>
            </a:fld>
            <a:endParaRPr lang="en-US"/>
          </a:p>
        </p:txBody>
      </p:sp>
    </p:spTree>
    <p:extLst>
      <p:ext uri="{BB962C8B-B14F-4D97-AF65-F5344CB8AC3E}">
        <p14:creationId xmlns:p14="http://schemas.microsoft.com/office/powerpoint/2010/main" val="3996562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EA6EA-454A-45BD-8FCF-A766FE7CF1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E480FD-2043-4E36-90E0-B7B74E80DF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2CCFB1-7156-44EA-A05A-E4F536FC5339}"/>
              </a:ext>
            </a:extLst>
          </p:cNvPr>
          <p:cNvSpPr>
            <a:spLocks noGrp="1"/>
          </p:cNvSpPr>
          <p:nvPr>
            <p:ph type="dt" sz="half" idx="10"/>
          </p:nvPr>
        </p:nvSpPr>
        <p:spPr/>
        <p:txBody>
          <a:bodyPr/>
          <a:lstStyle/>
          <a:p>
            <a:fld id="{81891CA6-EE8D-4211-80EE-EE3EE8FE46B5}" type="datetimeFigureOut">
              <a:rPr lang="en-US" smtClean="0"/>
              <a:t>4/22/2020</a:t>
            </a:fld>
            <a:endParaRPr lang="en-US"/>
          </a:p>
        </p:txBody>
      </p:sp>
      <p:sp>
        <p:nvSpPr>
          <p:cNvPr id="5" name="Footer Placeholder 4">
            <a:extLst>
              <a:ext uri="{FF2B5EF4-FFF2-40B4-BE49-F238E27FC236}">
                <a16:creationId xmlns:a16="http://schemas.microsoft.com/office/drawing/2014/main" id="{77DE20D2-3474-4A13-9FE0-5A715CF22A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954A45-89A6-4ACA-AD21-DB291066C623}"/>
              </a:ext>
            </a:extLst>
          </p:cNvPr>
          <p:cNvSpPr>
            <a:spLocks noGrp="1"/>
          </p:cNvSpPr>
          <p:nvPr>
            <p:ph type="sldNum" sz="quarter" idx="12"/>
          </p:nvPr>
        </p:nvSpPr>
        <p:spPr/>
        <p:txBody>
          <a:bodyPr/>
          <a:lstStyle/>
          <a:p>
            <a:fld id="{5357F327-7F56-4FB8-8D31-9362ABAEC93B}" type="slidenum">
              <a:rPr lang="en-US" smtClean="0"/>
              <a:t>‹#›</a:t>
            </a:fld>
            <a:endParaRPr lang="en-US"/>
          </a:p>
        </p:txBody>
      </p:sp>
    </p:spTree>
    <p:extLst>
      <p:ext uri="{BB962C8B-B14F-4D97-AF65-F5344CB8AC3E}">
        <p14:creationId xmlns:p14="http://schemas.microsoft.com/office/powerpoint/2010/main" val="2483033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4D2F3-5A6B-4B92-BAB2-03E7DC5C8B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DAB5D8-3DE0-401E-88CF-20CB5B799C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4C4818-B3E9-4F1C-B250-AAC6509DEC0D}"/>
              </a:ext>
            </a:extLst>
          </p:cNvPr>
          <p:cNvSpPr>
            <a:spLocks noGrp="1"/>
          </p:cNvSpPr>
          <p:nvPr>
            <p:ph type="dt" sz="half" idx="10"/>
          </p:nvPr>
        </p:nvSpPr>
        <p:spPr/>
        <p:txBody>
          <a:bodyPr/>
          <a:lstStyle/>
          <a:p>
            <a:fld id="{81891CA6-EE8D-4211-80EE-EE3EE8FE46B5}" type="datetimeFigureOut">
              <a:rPr lang="en-US" smtClean="0"/>
              <a:t>4/22/2020</a:t>
            </a:fld>
            <a:endParaRPr lang="en-US"/>
          </a:p>
        </p:txBody>
      </p:sp>
      <p:sp>
        <p:nvSpPr>
          <p:cNvPr id="5" name="Footer Placeholder 4">
            <a:extLst>
              <a:ext uri="{FF2B5EF4-FFF2-40B4-BE49-F238E27FC236}">
                <a16:creationId xmlns:a16="http://schemas.microsoft.com/office/drawing/2014/main" id="{4A4C0909-F70F-4030-B87A-8D6F8273B9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968CF5-8C4D-44A0-B029-C4DF08B57C2C}"/>
              </a:ext>
            </a:extLst>
          </p:cNvPr>
          <p:cNvSpPr>
            <a:spLocks noGrp="1"/>
          </p:cNvSpPr>
          <p:nvPr>
            <p:ph type="sldNum" sz="quarter" idx="12"/>
          </p:nvPr>
        </p:nvSpPr>
        <p:spPr/>
        <p:txBody>
          <a:bodyPr/>
          <a:lstStyle/>
          <a:p>
            <a:fld id="{5357F327-7F56-4FB8-8D31-9362ABAEC93B}" type="slidenum">
              <a:rPr lang="en-US" smtClean="0"/>
              <a:t>‹#›</a:t>
            </a:fld>
            <a:endParaRPr lang="en-US"/>
          </a:p>
        </p:txBody>
      </p:sp>
    </p:spTree>
    <p:extLst>
      <p:ext uri="{BB962C8B-B14F-4D97-AF65-F5344CB8AC3E}">
        <p14:creationId xmlns:p14="http://schemas.microsoft.com/office/powerpoint/2010/main" val="1700829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335BA9-691A-4B48-8B94-035EADC6A2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FF228F-D8CB-4C42-8651-DF6EF6D109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68DEF8-6429-4B00-8D86-9DA1737953C3}"/>
              </a:ext>
            </a:extLst>
          </p:cNvPr>
          <p:cNvSpPr>
            <a:spLocks noGrp="1"/>
          </p:cNvSpPr>
          <p:nvPr>
            <p:ph type="dt" sz="half" idx="10"/>
          </p:nvPr>
        </p:nvSpPr>
        <p:spPr/>
        <p:txBody>
          <a:bodyPr/>
          <a:lstStyle/>
          <a:p>
            <a:fld id="{81891CA6-EE8D-4211-80EE-EE3EE8FE46B5}" type="datetimeFigureOut">
              <a:rPr lang="en-US" smtClean="0"/>
              <a:t>4/22/2020</a:t>
            </a:fld>
            <a:endParaRPr lang="en-US"/>
          </a:p>
        </p:txBody>
      </p:sp>
      <p:sp>
        <p:nvSpPr>
          <p:cNvPr id="5" name="Footer Placeholder 4">
            <a:extLst>
              <a:ext uri="{FF2B5EF4-FFF2-40B4-BE49-F238E27FC236}">
                <a16:creationId xmlns:a16="http://schemas.microsoft.com/office/drawing/2014/main" id="{B51EA390-709E-423C-BE1A-8697E2753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586179-B1FF-4069-9AB0-FFF454B6D224}"/>
              </a:ext>
            </a:extLst>
          </p:cNvPr>
          <p:cNvSpPr>
            <a:spLocks noGrp="1"/>
          </p:cNvSpPr>
          <p:nvPr>
            <p:ph type="sldNum" sz="quarter" idx="12"/>
          </p:nvPr>
        </p:nvSpPr>
        <p:spPr/>
        <p:txBody>
          <a:bodyPr/>
          <a:lstStyle/>
          <a:p>
            <a:fld id="{5357F327-7F56-4FB8-8D31-9362ABAEC93B}" type="slidenum">
              <a:rPr lang="en-US" smtClean="0"/>
              <a:t>‹#›</a:t>
            </a:fld>
            <a:endParaRPr lang="en-US"/>
          </a:p>
        </p:txBody>
      </p:sp>
    </p:spTree>
    <p:extLst>
      <p:ext uri="{BB962C8B-B14F-4D97-AF65-F5344CB8AC3E}">
        <p14:creationId xmlns:p14="http://schemas.microsoft.com/office/powerpoint/2010/main" val="1391634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772E7-D6DD-41D2-913B-CBFCBBDB12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4FC745-B5F3-4E10-8822-E79B274FE6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6BF9D6-EE13-4EE7-AF68-1F4FDE985F8B}"/>
              </a:ext>
            </a:extLst>
          </p:cNvPr>
          <p:cNvSpPr>
            <a:spLocks noGrp="1"/>
          </p:cNvSpPr>
          <p:nvPr>
            <p:ph type="dt" sz="half" idx="10"/>
          </p:nvPr>
        </p:nvSpPr>
        <p:spPr/>
        <p:txBody>
          <a:bodyPr/>
          <a:lstStyle/>
          <a:p>
            <a:fld id="{81891CA6-EE8D-4211-80EE-EE3EE8FE46B5}" type="datetimeFigureOut">
              <a:rPr lang="en-US" smtClean="0"/>
              <a:t>4/22/2020</a:t>
            </a:fld>
            <a:endParaRPr lang="en-US"/>
          </a:p>
        </p:txBody>
      </p:sp>
      <p:sp>
        <p:nvSpPr>
          <p:cNvPr id="5" name="Footer Placeholder 4">
            <a:extLst>
              <a:ext uri="{FF2B5EF4-FFF2-40B4-BE49-F238E27FC236}">
                <a16:creationId xmlns:a16="http://schemas.microsoft.com/office/drawing/2014/main" id="{540A1278-ECAC-4B0A-B04F-D2BDE0ED6C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379925-9613-4E71-A829-E9FC8F2A06B7}"/>
              </a:ext>
            </a:extLst>
          </p:cNvPr>
          <p:cNvSpPr>
            <a:spLocks noGrp="1"/>
          </p:cNvSpPr>
          <p:nvPr>
            <p:ph type="sldNum" sz="quarter" idx="12"/>
          </p:nvPr>
        </p:nvSpPr>
        <p:spPr/>
        <p:txBody>
          <a:bodyPr/>
          <a:lstStyle/>
          <a:p>
            <a:fld id="{5357F327-7F56-4FB8-8D31-9362ABAEC93B}" type="slidenum">
              <a:rPr lang="en-US" smtClean="0"/>
              <a:t>‹#›</a:t>
            </a:fld>
            <a:endParaRPr lang="en-US"/>
          </a:p>
        </p:txBody>
      </p:sp>
    </p:spTree>
    <p:extLst>
      <p:ext uri="{BB962C8B-B14F-4D97-AF65-F5344CB8AC3E}">
        <p14:creationId xmlns:p14="http://schemas.microsoft.com/office/powerpoint/2010/main" val="396300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52FE6-EE5A-4E8E-BE65-8656EAABDC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ECE436-79A3-48CE-B4BC-AF4B0799F1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A491A4-C170-4B36-9984-5B6C02337E69}"/>
              </a:ext>
            </a:extLst>
          </p:cNvPr>
          <p:cNvSpPr>
            <a:spLocks noGrp="1"/>
          </p:cNvSpPr>
          <p:nvPr>
            <p:ph type="dt" sz="half" idx="10"/>
          </p:nvPr>
        </p:nvSpPr>
        <p:spPr/>
        <p:txBody>
          <a:bodyPr/>
          <a:lstStyle/>
          <a:p>
            <a:fld id="{81891CA6-EE8D-4211-80EE-EE3EE8FE46B5}" type="datetimeFigureOut">
              <a:rPr lang="en-US" smtClean="0"/>
              <a:t>4/22/2020</a:t>
            </a:fld>
            <a:endParaRPr lang="en-US"/>
          </a:p>
        </p:txBody>
      </p:sp>
      <p:sp>
        <p:nvSpPr>
          <p:cNvPr id="5" name="Footer Placeholder 4">
            <a:extLst>
              <a:ext uri="{FF2B5EF4-FFF2-40B4-BE49-F238E27FC236}">
                <a16:creationId xmlns:a16="http://schemas.microsoft.com/office/drawing/2014/main" id="{206D7647-DDBD-4775-ABB9-9147B38BD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599349-E2BC-42E6-B0CF-33F565882C2E}"/>
              </a:ext>
            </a:extLst>
          </p:cNvPr>
          <p:cNvSpPr>
            <a:spLocks noGrp="1"/>
          </p:cNvSpPr>
          <p:nvPr>
            <p:ph type="sldNum" sz="quarter" idx="12"/>
          </p:nvPr>
        </p:nvSpPr>
        <p:spPr/>
        <p:txBody>
          <a:bodyPr/>
          <a:lstStyle/>
          <a:p>
            <a:fld id="{5357F327-7F56-4FB8-8D31-9362ABAEC93B}" type="slidenum">
              <a:rPr lang="en-US" smtClean="0"/>
              <a:t>‹#›</a:t>
            </a:fld>
            <a:endParaRPr lang="en-US"/>
          </a:p>
        </p:txBody>
      </p:sp>
    </p:spTree>
    <p:extLst>
      <p:ext uri="{BB962C8B-B14F-4D97-AF65-F5344CB8AC3E}">
        <p14:creationId xmlns:p14="http://schemas.microsoft.com/office/powerpoint/2010/main" val="3991988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D1D92-2ABC-49AC-B244-F9C484BB2E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923FAE-3681-472B-8EF4-73F9C8F656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382C26-296A-47E2-9BB5-B49D2E2B88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6E29E2-DA98-4CF0-8EC6-C6BFAC74EB07}"/>
              </a:ext>
            </a:extLst>
          </p:cNvPr>
          <p:cNvSpPr>
            <a:spLocks noGrp="1"/>
          </p:cNvSpPr>
          <p:nvPr>
            <p:ph type="dt" sz="half" idx="10"/>
          </p:nvPr>
        </p:nvSpPr>
        <p:spPr/>
        <p:txBody>
          <a:bodyPr/>
          <a:lstStyle/>
          <a:p>
            <a:fld id="{81891CA6-EE8D-4211-80EE-EE3EE8FE46B5}" type="datetimeFigureOut">
              <a:rPr lang="en-US" smtClean="0"/>
              <a:t>4/22/2020</a:t>
            </a:fld>
            <a:endParaRPr lang="en-US"/>
          </a:p>
        </p:txBody>
      </p:sp>
      <p:sp>
        <p:nvSpPr>
          <p:cNvPr id="6" name="Footer Placeholder 5">
            <a:extLst>
              <a:ext uri="{FF2B5EF4-FFF2-40B4-BE49-F238E27FC236}">
                <a16:creationId xmlns:a16="http://schemas.microsoft.com/office/drawing/2014/main" id="{A8D09C26-AB7F-44BC-8C15-DE29E28428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8FE73E-3FAB-4367-B31B-F1327B062C2A}"/>
              </a:ext>
            </a:extLst>
          </p:cNvPr>
          <p:cNvSpPr>
            <a:spLocks noGrp="1"/>
          </p:cNvSpPr>
          <p:nvPr>
            <p:ph type="sldNum" sz="quarter" idx="12"/>
          </p:nvPr>
        </p:nvSpPr>
        <p:spPr/>
        <p:txBody>
          <a:bodyPr/>
          <a:lstStyle/>
          <a:p>
            <a:fld id="{5357F327-7F56-4FB8-8D31-9362ABAEC93B}" type="slidenum">
              <a:rPr lang="en-US" smtClean="0"/>
              <a:t>‹#›</a:t>
            </a:fld>
            <a:endParaRPr lang="en-US"/>
          </a:p>
        </p:txBody>
      </p:sp>
    </p:spTree>
    <p:extLst>
      <p:ext uri="{BB962C8B-B14F-4D97-AF65-F5344CB8AC3E}">
        <p14:creationId xmlns:p14="http://schemas.microsoft.com/office/powerpoint/2010/main" val="1061632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6B17B-9992-41DA-AB38-51B76AA288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C33D31-2348-44BC-921F-E7BA24784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2F518B-E171-478B-AD7E-5AA3034797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EBDA8E-4649-46D1-B2EF-9C16EDF954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F67B56-90C0-4300-9E99-617BD5A8C5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3772A3-ECD4-44EA-BA99-4B65F2691D01}"/>
              </a:ext>
            </a:extLst>
          </p:cNvPr>
          <p:cNvSpPr>
            <a:spLocks noGrp="1"/>
          </p:cNvSpPr>
          <p:nvPr>
            <p:ph type="dt" sz="half" idx="10"/>
          </p:nvPr>
        </p:nvSpPr>
        <p:spPr/>
        <p:txBody>
          <a:bodyPr/>
          <a:lstStyle/>
          <a:p>
            <a:fld id="{81891CA6-EE8D-4211-80EE-EE3EE8FE46B5}" type="datetimeFigureOut">
              <a:rPr lang="en-US" smtClean="0"/>
              <a:t>4/22/2020</a:t>
            </a:fld>
            <a:endParaRPr lang="en-US"/>
          </a:p>
        </p:txBody>
      </p:sp>
      <p:sp>
        <p:nvSpPr>
          <p:cNvPr id="8" name="Footer Placeholder 7">
            <a:extLst>
              <a:ext uri="{FF2B5EF4-FFF2-40B4-BE49-F238E27FC236}">
                <a16:creationId xmlns:a16="http://schemas.microsoft.com/office/drawing/2014/main" id="{FEB01EC4-D410-44C1-821D-DFA7D76BBC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855330-4EB8-41F6-8EDA-7238E6954C4A}"/>
              </a:ext>
            </a:extLst>
          </p:cNvPr>
          <p:cNvSpPr>
            <a:spLocks noGrp="1"/>
          </p:cNvSpPr>
          <p:nvPr>
            <p:ph type="sldNum" sz="quarter" idx="12"/>
          </p:nvPr>
        </p:nvSpPr>
        <p:spPr/>
        <p:txBody>
          <a:bodyPr/>
          <a:lstStyle/>
          <a:p>
            <a:fld id="{5357F327-7F56-4FB8-8D31-9362ABAEC93B}" type="slidenum">
              <a:rPr lang="en-US" smtClean="0"/>
              <a:t>‹#›</a:t>
            </a:fld>
            <a:endParaRPr lang="en-US"/>
          </a:p>
        </p:txBody>
      </p:sp>
    </p:spTree>
    <p:extLst>
      <p:ext uri="{BB962C8B-B14F-4D97-AF65-F5344CB8AC3E}">
        <p14:creationId xmlns:p14="http://schemas.microsoft.com/office/powerpoint/2010/main" val="1973682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054E6-6104-4054-8C95-E34C1431CD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7DD388-C368-4F20-BF0E-C44E884C53A9}"/>
              </a:ext>
            </a:extLst>
          </p:cNvPr>
          <p:cNvSpPr>
            <a:spLocks noGrp="1"/>
          </p:cNvSpPr>
          <p:nvPr>
            <p:ph type="dt" sz="half" idx="10"/>
          </p:nvPr>
        </p:nvSpPr>
        <p:spPr/>
        <p:txBody>
          <a:bodyPr/>
          <a:lstStyle/>
          <a:p>
            <a:fld id="{81891CA6-EE8D-4211-80EE-EE3EE8FE46B5}" type="datetimeFigureOut">
              <a:rPr lang="en-US" smtClean="0"/>
              <a:t>4/22/2020</a:t>
            </a:fld>
            <a:endParaRPr lang="en-US"/>
          </a:p>
        </p:txBody>
      </p:sp>
      <p:sp>
        <p:nvSpPr>
          <p:cNvPr id="4" name="Footer Placeholder 3">
            <a:extLst>
              <a:ext uri="{FF2B5EF4-FFF2-40B4-BE49-F238E27FC236}">
                <a16:creationId xmlns:a16="http://schemas.microsoft.com/office/drawing/2014/main" id="{1A8CB30C-846D-4AED-A77F-9066E7132D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4DCD30-FD03-4443-BD69-A9EEAAC600CF}"/>
              </a:ext>
            </a:extLst>
          </p:cNvPr>
          <p:cNvSpPr>
            <a:spLocks noGrp="1"/>
          </p:cNvSpPr>
          <p:nvPr>
            <p:ph type="sldNum" sz="quarter" idx="12"/>
          </p:nvPr>
        </p:nvSpPr>
        <p:spPr/>
        <p:txBody>
          <a:bodyPr/>
          <a:lstStyle/>
          <a:p>
            <a:fld id="{5357F327-7F56-4FB8-8D31-9362ABAEC93B}" type="slidenum">
              <a:rPr lang="en-US" smtClean="0"/>
              <a:t>‹#›</a:t>
            </a:fld>
            <a:endParaRPr lang="en-US"/>
          </a:p>
        </p:txBody>
      </p:sp>
    </p:spTree>
    <p:extLst>
      <p:ext uri="{BB962C8B-B14F-4D97-AF65-F5344CB8AC3E}">
        <p14:creationId xmlns:p14="http://schemas.microsoft.com/office/powerpoint/2010/main" val="2277485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0A93E6-9D19-455A-B713-EE1673A438DC}"/>
              </a:ext>
            </a:extLst>
          </p:cNvPr>
          <p:cNvSpPr>
            <a:spLocks noGrp="1"/>
          </p:cNvSpPr>
          <p:nvPr>
            <p:ph type="dt" sz="half" idx="10"/>
          </p:nvPr>
        </p:nvSpPr>
        <p:spPr/>
        <p:txBody>
          <a:bodyPr/>
          <a:lstStyle/>
          <a:p>
            <a:fld id="{81891CA6-EE8D-4211-80EE-EE3EE8FE46B5}" type="datetimeFigureOut">
              <a:rPr lang="en-US" smtClean="0"/>
              <a:t>4/22/2020</a:t>
            </a:fld>
            <a:endParaRPr lang="en-US"/>
          </a:p>
        </p:txBody>
      </p:sp>
      <p:sp>
        <p:nvSpPr>
          <p:cNvPr id="3" name="Footer Placeholder 2">
            <a:extLst>
              <a:ext uri="{FF2B5EF4-FFF2-40B4-BE49-F238E27FC236}">
                <a16:creationId xmlns:a16="http://schemas.microsoft.com/office/drawing/2014/main" id="{3C9161BF-F07C-47C5-B8F2-1D747DE6F4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24A3E7-D705-4B91-A72E-612ECDC096E7}"/>
              </a:ext>
            </a:extLst>
          </p:cNvPr>
          <p:cNvSpPr>
            <a:spLocks noGrp="1"/>
          </p:cNvSpPr>
          <p:nvPr>
            <p:ph type="sldNum" sz="quarter" idx="12"/>
          </p:nvPr>
        </p:nvSpPr>
        <p:spPr/>
        <p:txBody>
          <a:bodyPr/>
          <a:lstStyle/>
          <a:p>
            <a:fld id="{5357F327-7F56-4FB8-8D31-9362ABAEC93B}" type="slidenum">
              <a:rPr lang="en-US" smtClean="0"/>
              <a:t>‹#›</a:t>
            </a:fld>
            <a:endParaRPr lang="en-US"/>
          </a:p>
        </p:txBody>
      </p:sp>
    </p:spTree>
    <p:extLst>
      <p:ext uri="{BB962C8B-B14F-4D97-AF65-F5344CB8AC3E}">
        <p14:creationId xmlns:p14="http://schemas.microsoft.com/office/powerpoint/2010/main" val="3871491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9E597-070F-4FF9-AE02-602037D68D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DAA94D-1731-434C-993B-285AEF704D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84FBE0-7379-4A0B-8C08-4B0AAEA222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287AC8-52BB-42C9-AEC1-C689EE000BE5}"/>
              </a:ext>
            </a:extLst>
          </p:cNvPr>
          <p:cNvSpPr>
            <a:spLocks noGrp="1"/>
          </p:cNvSpPr>
          <p:nvPr>
            <p:ph type="dt" sz="half" idx="10"/>
          </p:nvPr>
        </p:nvSpPr>
        <p:spPr/>
        <p:txBody>
          <a:bodyPr/>
          <a:lstStyle/>
          <a:p>
            <a:fld id="{81891CA6-EE8D-4211-80EE-EE3EE8FE46B5}" type="datetimeFigureOut">
              <a:rPr lang="en-US" smtClean="0"/>
              <a:t>4/22/2020</a:t>
            </a:fld>
            <a:endParaRPr lang="en-US"/>
          </a:p>
        </p:txBody>
      </p:sp>
      <p:sp>
        <p:nvSpPr>
          <p:cNvPr id="6" name="Footer Placeholder 5">
            <a:extLst>
              <a:ext uri="{FF2B5EF4-FFF2-40B4-BE49-F238E27FC236}">
                <a16:creationId xmlns:a16="http://schemas.microsoft.com/office/drawing/2014/main" id="{E47E63D0-E193-48F9-BC53-D58CA9AB1B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BB5107-6E65-493F-A4F2-049EC15BAE42}"/>
              </a:ext>
            </a:extLst>
          </p:cNvPr>
          <p:cNvSpPr>
            <a:spLocks noGrp="1"/>
          </p:cNvSpPr>
          <p:nvPr>
            <p:ph type="sldNum" sz="quarter" idx="12"/>
          </p:nvPr>
        </p:nvSpPr>
        <p:spPr/>
        <p:txBody>
          <a:bodyPr/>
          <a:lstStyle/>
          <a:p>
            <a:fld id="{5357F327-7F56-4FB8-8D31-9362ABAEC93B}" type="slidenum">
              <a:rPr lang="en-US" smtClean="0"/>
              <a:t>‹#›</a:t>
            </a:fld>
            <a:endParaRPr lang="en-US"/>
          </a:p>
        </p:txBody>
      </p:sp>
    </p:spTree>
    <p:extLst>
      <p:ext uri="{BB962C8B-B14F-4D97-AF65-F5344CB8AC3E}">
        <p14:creationId xmlns:p14="http://schemas.microsoft.com/office/powerpoint/2010/main" val="1350914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EBF22-B968-43EA-9BB6-900F0DE82C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2179CF-8B33-4862-8F7F-FD19C88240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E8BBA4-6635-4E9F-ABCB-28BCED5B11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E4507B-AA4B-4EBB-AEFE-43D32D3BD37D}"/>
              </a:ext>
            </a:extLst>
          </p:cNvPr>
          <p:cNvSpPr>
            <a:spLocks noGrp="1"/>
          </p:cNvSpPr>
          <p:nvPr>
            <p:ph type="dt" sz="half" idx="10"/>
          </p:nvPr>
        </p:nvSpPr>
        <p:spPr/>
        <p:txBody>
          <a:bodyPr/>
          <a:lstStyle/>
          <a:p>
            <a:fld id="{81891CA6-EE8D-4211-80EE-EE3EE8FE46B5}" type="datetimeFigureOut">
              <a:rPr lang="en-US" smtClean="0"/>
              <a:t>4/22/2020</a:t>
            </a:fld>
            <a:endParaRPr lang="en-US"/>
          </a:p>
        </p:txBody>
      </p:sp>
      <p:sp>
        <p:nvSpPr>
          <p:cNvPr id="6" name="Footer Placeholder 5">
            <a:extLst>
              <a:ext uri="{FF2B5EF4-FFF2-40B4-BE49-F238E27FC236}">
                <a16:creationId xmlns:a16="http://schemas.microsoft.com/office/drawing/2014/main" id="{53A95B19-0A9E-41AE-8FF2-6E953914F2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96F9D9-7636-4328-9A3C-0F69E08143E1}"/>
              </a:ext>
            </a:extLst>
          </p:cNvPr>
          <p:cNvSpPr>
            <a:spLocks noGrp="1"/>
          </p:cNvSpPr>
          <p:nvPr>
            <p:ph type="sldNum" sz="quarter" idx="12"/>
          </p:nvPr>
        </p:nvSpPr>
        <p:spPr/>
        <p:txBody>
          <a:bodyPr/>
          <a:lstStyle/>
          <a:p>
            <a:fld id="{5357F327-7F56-4FB8-8D31-9362ABAEC93B}" type="slidenum">
              <a:rPr lang="en-US" smtClean="0"/>
              <a:t>‹#›</a:t>
            </a:fld>
            <a:endParaRPr lang="en-US"/>
          </a:p>
        </p:txBody>
      </p:sp>
    </p:spTree>
    <p:extLst>
      <p:ext uri="{BB962C8B-B14F-4D97-AF65-F5344CB8AC3E}">
        <p14:creationId xmlns:p14="http://schemas.microsoft.com/office/powerpoint/2010/main" val="2116862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C081CB-F554-4F4C-ACD1-C6F5C5542A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17D64D-BC22-4DA5-BDB2-7E8BABB3DF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391BBB-C8D7-4997-8D10-31AA1ED9B9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891CA6-EE8D-4211-80EE-EE3EE8FE46B5}" type="datetimeFigureOut">
              <a:rPr lang="en-US" smtClean="0"/>
              <a:t>4/22/2020</a:t>
            </a:fld>
            <a:endParaRPr lang="en-US"/>
          </a:p>
        </p:txBody>
      </p:sp>
      <p:sp>
        <p:nvSpPr>
          <p:cNvPr id="5" name="Footer Placeholder 4">
            <a:extLst>
              <a:ext uri="{FF2B5EF4-FFF2-40B4-BE49-F238E27FC236}">
                <a16:creationId xmlns:a16="http://schemas.microsoft.com/office/drawing/2014/main" id="{E5CEA605-0120-43B7-BC41-8299DA9001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8217AE-798F-472B-9395-26B707D577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7F327-7F56-4FB8-8D31-9362ABAEC93B}" type="slidenum">
              <a:rPr lang="en-US" smtClean="0"/>
              <a:t>‹#›</a:t>
            </a:fld>
            <a:endParaRPr lang="en-US"/>
          </a:p>
        </p:txBody>
      </p:sp>
    </p:spTree>
    <p:extLst>
      <p:ext uri="{BB962C8B-B14F-4D97-AF65-F5344CB8AC3E}">
        <p14:creationId xmlns:p14="http://schemas.microsoft.com/office/powerpoint/2010/main" val="1548524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tap.revenue.wi.gov/COVID/"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B761509-3B9A-49A6-A84B-C3D868116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91DE43FD-EB47-414A-B0AB-169B0FFF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5" name="Group 74">
            <a:extLst>
              <a:ext uri="{FF2B5EF4-FFF2-40B4-BE49-F238E27FC236}">
                <a16:creationId xmlns:a16="http://schemas.microsoft.com/office/drawing/2014/main" id="{D3706AFB-4AF0-430C-8FBE-C38C0F8396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00124"/>
            <a:chExt cx="1562267" cy="1172973"/>
          </a:xfrm>
        </p:grpSpPr>
        <p:sp>
          <p:nvSpPr>
            <p:cNvPr id="76" name="Freeform 5">
              <a:extLst>
                <a:ext uri="{FF2B5EF4-FFF2-40B4-BE49-F238E27FC236}">
                  <a16:creationId xmlns:a16="http://schemas.microsoft.com/office/drawing/2014/main" id="{8AC53B5C-1F4B-4D51-ADA0-F74EBA6A51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77" name="Freeform 5">
              <a:extLst>
                <a:ext uri="{FF2B5EF4-FFF2-40B4-BE49-F238E27FC236}">
                  <a16:creationId xmlns:a16="http://schemas.microsoft.com/office/drawing/2014/main" id="{E3BBF50A-9667-4DFA-9066-13B535B573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pic>
        <p:nvPicPr>
          <p:cNvPr id="2050" name="Picture 2">
            <a:extLst>
              <a:ext uri="{FF2B5EF4-FFF2-40B4-BE49-F238E27FC236}">
                <a16:creationId xmlns:a16="http://schemas.microsoft.com/office/drawing/2014/main" id="{26EE9D23-1349-424B-9A50-21B4DA3D23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388" y="5361653"/>
            <a:ext cx="1901825" cy="11572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a:extLst>
              <a:ext uri="{FF2B5EF4-FFF2-40B4-BE49-F238E27FC236}">
                <a16:creationId xmlns:a16="http://schemas.microsoft.com/office/drawing/2014/main" id="{955CD2D7-011B-4288-8D6D-C1E812BB4FFB}"/>
              </a:ext>
            </a:extLst>
          </p:cNvPr>
          <p:cNvSpPr txBox="1"/>
          <p:nvPr/>
        </p:nvSpPr>
        <p:spPr>
          <a:xfrm>
            <a:off x="600634" y="484094"/>
            <a:ext cx="10523086" cy="3908762"/>
          </a:xfrm>
          <a:prstGeom prst="rect">
            <a:avLst/>
          </a:prstGeom>
          <a:noFill/>
        </p:spPr>
        <p:txBody>
          <a:bodyPr wrap="square" rtlCol="0">
            <a:spAutoFit/>
          </a:bodyPr>
          <a:lstStyle/>
          <a:p>
            <a:r>
              <a:rPr lang="en-US" sz="5400" i="1" dirty="0">
                <a:solidFill>
                  <a:schemeClr val="accent1">
                    <a:lumMod val="50000"/>
                  </a:schemeClr>
                </a:solidFill>
              </a:rPr>
              <a:t>Agenda</a:t>
            </a:r>
          </a:p>
          <a:p>
            <a:endParaRPr lang="en-US" sz="5400" i="1" dirty="0">
              <a:solidFill>
                <a:schemeClr val="tx2">
                  <a:lumMod val="60000"/>
                  <a:lumOff val="40000"/>
                </a:schemeClr>
              </a:solidFill>
            </a:endParaRPr>
          </a:p>
          <a:p>
            <a:pPr marL="685800" indent="-685800">
              <a:buFont typeface="Arial" panose="020B0604020202020204" pitchFamily="34" charset="0"/>
              <a:buChar char="•"/>
            </a:pPr>
            <a:r>
              <a:rPr lang="en-US" sz="2800" i="1" dirty="0">
                <a:solidFill>
                  <a:schemeClr val="accent1">
                    <a:lumMod val="50000"/>
                  </a:schemeClr>
                </a:solidFill>
              </a:rPr>
              <a:t>PPP</a:t>
            </a:r>
          </a:p>
          <a:p>
            <a:pPr marL="685800" indent="-685800">
              <a:buFont typeface="Arial" panose="020B0604020202020204" pitchFamily="34" charset="0"/>
              <a:buChar char="•"/>
            </a:pPr>
            <a:r>
              <a:rPr lang="en-US" sz="2800" i="1" dirty="0">
                <a:solidFill>
                  <a:schemeClr val="accent1">
                    <a:lumMod val="50000"/>
                  </a:schemeClr>
                </a:solidFill>
              </a:rPr>
              <a:t>Badger Bounce Back</a:t>
            </a:r>
          </a:p>
          <a:p>
            <a:pPr marL="685800" indent="-685800">
              <a:buFont typeface="Arial" panose="020B0604020202020204" pitchFamily="34" charset="0"/>
              <a:buChar char="•"/>
            </a:pPr>
            <a:r>
              <a:rPr lang="en-US" sz="2800" i="1" dirty="0">
                <a:solidFill>
                  <a:schemeClr val="accent1">
                    <a:lumMod val="50000"/>
                  </a:schemeClr>
                </a:solidFill>
              </a:rPr>
              <a:t>Wisconsin Unemployment Updates</a:t>
            </a:r>
          </a:p>
          <a:p>
            <a:pPr marL="685800" indent="-685800">
              <a:buFont typeface="Arial" panose="020B0604020202020204" pitchFamily="34" charset="0"/>
              <a:buChar char="•"/>
            </a:pPr>
            <a:r>
              <a:rPr lang="en-US" sz="2800" i="1" dirty="0">
                <a:solidFill>
                  <a:schemeClr val="accent1">
                    <a:lumMod val="50000"/>
                  </a:schemeClr>
                </a:solidFill>
              </a:rPr>
              <a:t>Wisconsin Department of Revenue </a:t>
            </a:r>
            <a:r>
              <a:rPr lang="en-US" sz="2800" i="1" dirty="0" err="1">
                <a:solidFill>
                  <a:schemeClr val="accent1">
                    <a:lumMod val="50000"/>
                  </a:schemeClr>
                </a:solidFill>
              </a:rPr>
              <a:t>Deferements</a:t>
            </a:r>
            <a:endParaRPr lang="en-US" sz="2800" i="1" dirty="0">
              <a:solidFill>
                <a:schemeClr val="accent1">
                  <a:lumMod val="50000"/>
                </a:schemeClr>
              </a:solidFill>
            </a:endParaRPr>
          </a:p>
          <a:p>
            <a:pPr marL="685800" indent="-685800">
              <a:buFont typeface="Arial" panose="020B0604020202020204" pitchFamily="34" charset="0"/>
              <a:buChar char="•"/>
            </a:pPr>
            <a:r>
              <a:rPr lang="en-US" sz="2800" i="1" dirty="0">
                <a:solidFill>
                  <a:schemeClr val="accent1">
                    <a:lumMod val="50000"/>
                  </a:schemeClr>
                </a:solidFill>
              </a:rPr>
              <a:t>EIDL Update</a:t>
            </a:r>
          </a:p>
        </p:txBody>
      </p:sp>
    </p:spTree>
    <p:extLst>
      <p:ext uri="{BB962C8B-B14F-4D97-AF65-F5344CB8AC3E}">
        <p14:creationId xmlns:p14="http://schemas.microsoft.com/office/powerpoint/2010/main" val="843034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B761509-3B9A-49A6-A84B-C3D868116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91DE43FD-EB47-414A-B0AB-169B0FFF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5" name="Group 74">
            <a:extLst>
              <a:ext uri="{FF2B5EF4-FFF2-40B4-BE49-F238E27FC236}">
                <a16:creationId xmlns:a16="http://schemas.microsoft.com/office/drawing/2014/main" id="{D3706AFB-4AF0-430C-8FBE-C38C0F8396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00124"/>
            <a:chExt cx="1562267" cy="1172973"/>
          </a:xfrm>
        </p:grpSpPr>
        <p:sp>
          <p:nvSpPr>
            <p:cNvPr id="76" name="Freeform 5">
              <a:extLst>
                <a:ext uri="{FF2B5EF4-FFF2-40B4-BE49-F238E27FC236}">
                  <a16:creationId xmlns:a16="http://schemas.microsoft.com/office/drawing/2014/main" id="{8AC53B5C-1F4B-4D51-ADA0-F74EBA6A51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77" name="Freeform 5">
              <a:extLst>
                <a:ext uri="{FF2B5EF4-FFF2-40B4-BE49-F238E27FC236}">
                  <a16:creationId xmlns:a16="http://schemas.microsoft.com/office/drawing/2014/main" id="{E3BBF50A-9667-4DFA-9066-13B535B573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pic>
        <p:nvPicPr>
          <p:cNvPr id="2050" name="Picture 2">
            <a:extLst>
              <a:ext uri="{FF2B5EF4-FFF2-40B4-BE49-F238E27FC236}">
                <a16:creationId xmlns:a16="http://schemas.microsoft.com/office/drawing/2014/main" id="{26EE9D23-1349-424B-9A50-21B4DA3D23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388" y="5361653"/>
            <a:ext cx="1901825" cy="11572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a:extLst>
              <a:ext uri="{FF2B5EF4-FFF2-40B4-BE49-F238E27FC236}">
                <a16:creationId xmlns:a16="http://schemas.microsoft.com/office/drawing/2014/main" id="{955CD2D7-011B-4288-8D6D-C1E812BB4FFB}"/>
              </a:ext>
            </a:extLst>
          </p:cNvPr>
          <p:cNvSpPr txBox="1"/>
          <p:nvPr/>
        </p:nvSpPr>
        <p:spPr>
          <a:xfrm>
            <a:off x="600634" y="484094"/>
            <a:ext cx="10523086" cy="5201424"/>
          </a:xfrm>
          <a:prstGeom prst="rect">
            <a:avLst/>
          </a:prstGeom>
          <a:noFill/>
        </p:spPr>
        <p:txBody>
          <a:bodyPr wrap="square" rtlCol="0">
            <a:spAutoFit/>
          </a:bodyPr>
          <a:lstStyle/>
          <a:p>
            <a:r>
              <a:rPr lang="en-US" sz="3200" i="1" dirty="0">
                <a:solidFill>
                  <a:schemeClr val="accent1">
                    <a:lumMod val="50000"/>
                  </a:schemeClr>
                </a:solidFill>
              </a:rPr>
              <a:t>PPP General Tips</a:t>
            </a:r>
          </a:p>
          <a:p>
            <a:endParaRPr lang="en-US" sz="3200" i="1" dirty="0">
              <a:solidFill>
                <a:schemeClr val="accent1">
                  <a:lumMod val="50000"/>
                </a:schemeClr>
              </a:solidFill>
            </a:endParaRPr>
          </a:p>
          <a:p>
            <a:r>
              <a:rPr lang="en-US" sz="2000" i="1" dirty="0">
                <a:solidFill>
                  <a:schemeClr val="accent1">
                    <a:lumMod val="50000"/>
                  </a:schemeClr>
                </a:solidFill>
              </a:rPr>
              <a:t>1. Get a payroll service.</a:t>
            </a:r>
          </a:p>
          <a:p>
            <a:r>
              <a:rPr lang="en-US" sz="2000" i="1" dirty="0">
                <a:solidFill>
                  <a:schemeClr val="accent1">
                    <a:lumMod val="50000"/>
                  </a:schemeClr>
                </a:solidFill>
              </a:rPr>
              <a:t>2. Toss the shoebox.</a:t>
            </a:r>
          </a:p>
          <a:p>
            <a:r>
              <a:rPr lang="en-US" sz="2000" i="1" dirty="0">
                <a:solidFill>
                  <a:schemeClr val="accent1">
                    <a:lumMod val="50000"/>
                  </a:schemeClr>
                </a:solidFill>
              </a:rPr>
              <a:t>3. Keep your PPP funds separate.</a:t>
            </a:r>
          </a:p>
          <a:p>
            <a:r>
              <a:rPr lang="en-US" sz="2000" i="1" dirty="0">
                <a:solidFill>
                  <a:schemeClr val="accent1">
                    <a:lumMod val="50000"/>
                  </a:schemeClr>
                </a:solidFill>
              </a:rPr>
              <a:t>4. Be obsessive and track everything.</a:t>
            </a:r>
          </a:p>
          <a:p>
            <a:pPr lvl="3"/>
            <a:r>
              <a:rPr lang="en-US" sz="2000" i="1" dirty="0">
                <a:solidFill>
                  <a:schemeClr val="accent1">
                    <a:lumMod val="50000"/>
                  </a:schemeClr>
                </a:solidFill>
              </a:rPr>
              <a:t>Set up a redundant file to track everything in obsessive detail. For example, copies of pay stubs, health insurance invoices, entries in a check register for anything related to payroll, commissions, costs for healthcare benefits and premium payments, interest on mortgages, rent and utilities, interest on debt you took on before February 15, 2020, and, if you have one, an SBA EIDL loan made from January 31, 2020, to April 3, 2020. </a:t>
            </a:r>
          </a:p>
          <a:p>
            <a:endParaRPr lang="en-US" sz="2000" i="1" dirty="0">
              <a:solidFill>
                <a:schemeClr val="accent1">
                  <a:lumMod val="50000"/>
                </a:schemeClr>
              </a:solidFill>
            </a:endParaRPr>
          </a:p>
          <a:p>
            <a:r>
              <a:rPr lang="en-US" sz="2000" i="1" dirty="0">
                <a:solidFill>
                  <a:schemeClr val="accent1">
                    <a:lumMod val="50000"/>
                  </a:schemeClr>
                </a:solidFill>
              </a:rPr>
              <a:t>5. If you're self-employed, make sure you're paying yourself a salary.</a:t>
            </a:r>
          </a:p>
          <a:p>
            <a:r>
              <a:rPr lang="en-US" sz="2000" i="1" dirty="0">
                <a:solidFill>
                  <a:schemeClr val="accent1">
                    <a:lumMod val="50000"/>
                  </a:schemeClr>
                </a:solidFill>
              </a:rPr>
              <a:t>6. Get a CPA. No really, get one now.</a:t>
            </a:r>
          </a:p>
          <a:p>
            <a:pPr marL="685800" indent="-685800">
              <a:buFont typeface="Arial" panose="020B0604020202020204" pitchFamily="34" charset="0"/>
              <a:buChar char="•"/>
            </a:pPr>
            <a:endParaRPr lang="en-US" sz="2800" i="1" dirty="0">
              <a:solidFill>
                <a:schemeClr val="accent1">
                  <a:lumMod val="50000"/>
                </a:schemeClr>
              </a:solidFill>
            </a:endParaRPr>
          </a:p>
        </p:txBody>
      </p:sp>
    </p:spTree>
    <p:extLst>
      <p:ext uri="{BB962C8B-B14F-4D97-AF65-F5344CB8AC3E}">
        <p14:creationId xmlns:p14="http://schemas.microsoft.com/office/powerpoint/2010/main" val="3854939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B761509-3B9A-49A6-A84B-C3D868116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91DE43FD-EB47-414A-B0AB-169B0FFF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5" name="Group 74">
            <a:extLst>
              <a:ext uri="{FF2B5EF4-FFF2-40B4-BE49-F238E27FC236}">
                <a16:creationId xmlns:a16="http://schemas.microsoft.com/office/drawing/2014/main" id="{D3706AFB-4AF0-430C-8FBE-C38C0F8396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00124"/>
            <a:chExt cx="1562267" cy="1172973"/>
          </a:xfrm>
        </p:grpSpPr>
        <p:sp>
          <p:nvSpPr>
            <p:cNvPr id="76" name="Freeform 5">
              <a:extLst>
                <a:ext uri="{FF2B5EF4-FFF2-40B4-BE49-F238E27FC236}">
                  <a16:creationId xmlns:a16="http://schemas.microsoft.com/office/drawing/2014/main" id="{8AC53B5C-1F4B-4D51-ADA0-F74EBA6A51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77" name="Freeform 5">
              <a:extLst>
                <a:ext uri="{FF2B5EF4-FFF2-40B4-BE49-F238E27FC236}">
                  <a16:creationId xmlns:a16="http://schemas.microsoft.com/office/drawing/2014/main" id="{E3BBF50A-9667-4DFA-9066-13B535B573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pic>
        <p:nvPicPr>
          <p:cNvPr id="2050" name="Picture 2">
            <a:extLst>
              <a:ext uri="{FF2B5EF4-FFF2-40B4-BE49-F238E27FC236}">
                <a16:creationId xmlns:a16="http://schemas.microsoft.com/office/drawing/2014/main" id="{26EE9D23-1349-424B-9A50-21B4DA3D23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388" y="5361653"/>
            <a:ext cx="1901825" cy="11572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a:extLst>
              <a:ext uri="{FF2B5EF4-FFF2-40B4-BE49-F238E27FC236}">
                <a16:creationId xmlns:a16="http://schemas.microsoft.com/office/drawing/2014/main" id="{955CD2D7-011B-4288-8D6D-C1E812BB4FFB}"/>
              </a:ext>
            </a:extLst>
          </p:cNvPr>
          <p:cNvSpPr txBox="1"/>
          <p:nvPr/>
        </p:nvSpPr>
        <p:spPr>
          <a:xfrm>
            <a:off x="600634" y="484094"/>
            <a:ext cx="8476691" cy="4955203"/>
          </a:xfrm>
          <a:prstGeom prst="rect">
            <a:avLst/>
          </a:prstGeom>
          <a:noFill/>
        </p:spPr>
        <p:txBody>
          <a:bodyPr wrap="square" rtlCol="0">
            <a:spAutoFit/>
          </a:bodyPr>
          <a:lstStyle/>
          <a:p>
            <a:r>
              <a:rPr lang="en-US" sz="3200" i="1" dirty="0">
                <a:solidFill>
                  <a:schemeClr val="accent1">
                    <a:lumMod val="50000"/>
                  </a:schemeClr>
                </a:solidFill>
              </a:rPr>
              <a:t>PPP Forgiveness</a:t>
            </a:r>
          </a:p>
          <a:p>
            <a:endParaRPr lang="en-US" sz="3200" i="1" dirty="0">
              <a:solidFill>
                <a:schemeClr val="accent1">
                  <a:lumMod val="50000"/>
                </a:schemeClr>
              </a:solidFill>
            </a:endParaRPr>
          </a:p>
          <a:p>
            <a:r>
              <a:rPr lang="en-US" sz="1400" i="1" dirty="0">
                <a:solidFill>
                  <a:schemeClr val="accent1">
                    <a:lumMod val="50000"/>
                  </a:schemeClr>
                </a:solidFill>
              </a:rPr>
              <a:t>If approved the loan will be provided by this financial institution and guaranteed by the Small Business Administration.  A portion of the loan may be forgiven provided you comply with all the terms and conditions of the Paycheck Protection Program.  You are required to maintain your staffing levels and monthly payroll amount paid in both number of employees and dollar amount paid to them.  The loan proceeds must be used for payroll costs, mortgage interest payments, lease payments, and utility payments for the next 8 weeks.   The program requires that at least 75% of the proceeds be used for payroll related costs. If you or any of my shareholders, members or partners knowingly use the funds for unauthorized purposes you will be required to repay those amounts and will be subject to additional liability such as charges for fraud.    </a:t>
            </a:r>
          </a:p>
          <a:p>
            <a:r>
              <a:rPr lang="en-US" sz="1400" i="1" dirty="0">
                <a:solidFill>
                  <a:schemeClr val="accent1">
                    <a:lumMod val="50000"/>
                  </a:schemeClr>
                </a:solidFill>
              </a:rPr>
              <a:t> </a:t>
            </a:r>
          </a:p>
          <a:p>
            <a:r>
              <a:rPr lang="en-US" sz="1400" i="1" dirty="0">
                <a:solidFill>
                  <a:schemeClr val="accent1">
                    <a:lumMod val="50000"/>
                  </a:schemeClr>
                </a:solidFill>
              </a:rPr>
              <a:t>You will be required to provide the following documentation to </a:t>
            </a:r>
            <a:r>
              <a:rPr lang="en-US" sz="1400" i="1" dirty="0" err="1">
                <a:solidFill>
                  <a:schemeClr val="accent1">
                    <a:lumMod val="50000"/>
                  </a:schemeClr>
                </a:solidFill>
              </a:rPr>
              <a:t>WESTconsin</a:t>
            </a:r>
            <a:r>
              <a:rPr lang="en-US" sz="1400" i="1" dirty="0">
                <a:solidFill>
                  <a:schemeClr val="accent1">
                    <a:lumMod val="50000"/>
                  </a:schemeClr>
                </a:solidFill>
              </a:rPr>
              <a:t> Credit Union as it relates to expenses incurred in the eight-week period following the date of note disbursement by July 15th, 2020:</a:t>
            </a:r>
          </a:p>
          <a:p>
            <a:r>
              <a:rPr lang="en-US" sz="1400" i="1" dirty="0">
                <a:solidFill>
                  <a:schemeClr val="accent1">
                    <a:lumMod val="50000"/>
                  </a:schemeClr>
                </a:solidFill>
              </a:rPr>
              <a:t>•	Documentation verifying the number of full-time equivalent employees on the payroll as well as the dollar amounts of payroll costs for each employee.  </a:t>
            </a:r>
          </a:p>
          <a:p>
            <a:r>
              <a:rPr lang="en-US" sz="1400" i="1" dirty="0">
                <a:solidFill>
                  <a:schemeClr val="accent1">
                    <a:lumMod val="50000"/>
                  </a:schemeClr>
                </a:solidFill>
              </a:rPr>
              <a:t>•	Documentation verifying payment of covered mortgage interest payments</a:t>
            </a:r>
          </a:p>
          <a:p>
            <a:r>
              <a:rPr lang="en-US" sz="1400" i="1" dirty="0">
                <a:solidFill>
                  <a:schemeClr val="accent1">
                    <a:lumMod val="50000"/>
                  </a:schemeClr>
                </a:solidFill>
              </a:rPr>
              <a:t>•	Documentation verifying payment of covered rent payments</a:t>
            </a:r>
          </a:p>
          <a:p>
            <a:r>
              <a:rPr lang="en-US" sz="1400" i="1" dirty="0">
                <a:solidFill>
                  <a:schemeClr val="accent1">
                    <a:lumMod val="50000"/>
                  </a:schemeClr>
                </a:solidFill>
              </a:rPr>
              <a:t>•	Documentation verifying payment of covered utilities </a:t>
            </a:r>
          </a:p>
          <a:p>
            <a:endParaRPr lang="en-US" sz="2800" i="1" dirty="0">
              <a:solidFill>
                <a:schemeClr val="accent1">
                  <a:lumMod val="50000"/>
                </a:schemeClr>
              </a:solidFill>
            </a:endParaRPr>
          </a:p>
        </p:txBody>
      </p:sp>
    </p:spTree>
    <p:extLst>
      <p:ext uri="{BB962C8B-B14F-4D97-AF65-F5344CB8AC3E}">
        <p14:creationId xmlns:p14="http://schemas.microsoft.com/office/powerpoint/2010/main" val="1265384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B761509-3B9A-49A6-A84B-C3D868116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91DE43FD-EB47-414A-B0AB-169B0FFF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5" name="Group 74">
            <a:extLst>
              <a:ext uri="{FF2B5EF4-FFF2-40B4-BE49-F238E27FC236}">
                <a16:creationId xmlns:a16="http://schemas.microsoft.com/office/drawing/2014/main" id="{D3706AFB-4AF0-430C-8FBE-C38C0F8396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00124"/>
            <a:chExt cx="1562267" cy="1172973"/>
          </a:xfrm>
        </p:grpSpPr>
        <p:sp>
          <p:nvSpPr>
            <p:cNvPr id="76" name="Freeform 5">
              <a:extLst>
                <a:ext uri="{FF2B5EF4-FFF2-40B4-BE49-F238E27FC236}">
                  <a16:creationId xmlns:a16="http://schemas.microsoft.com/office/drawing/2014/main" id="{8AC53B5C-1F4B-4D51-ADA0-F74EBA6A51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77" name="Freeform 5">
              <a:extLst>
                <a:ext uri="{FF2B5EF4-FFF2-40B4-BE49-F238E27FC236}">
                  <a16:creationId xmlns:a16="http://schemas.microsoft.com/office/drawing/2014/main" id="{E3BBF50A-9667-4DFA-9066-13B535B573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pic>
        <p:nvPicPr>
          <p:cNvPr id="2050" name="Picture 2">
            <a:extLst>
              <a:ext uri="{FF2B5EF4-FFF2-40B4-BE49-F238E27FC236}">
                <a16:creationId xmlns:a16="http://schemas.microsoft.com/office/drawing/2014/main" id="{26EE9D23-1349-424B-9A50-21B4DA3D23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388" y="5361653"/>
            <a:ext cx="1901825" cy="11572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a:extLst>
              <a:ext uri="{FF2B5EF4-FFF2-40B4-BE49-F238E27FC236}">
                <a16:creationId xmlns:a16="http://schemas.microsoft.com/office/drawing/2014/main" id="{955CD2D7-011B-4288-8D6D-C1E812BB4FFB}"/>
              </a:ext>
            </a:extLst>
          </p:cNvPr>
          <p:cNvSpPr txBox="1"/>
          <p:nvPr/>
        </p:nvSpPr>
        <p:spPr>
          <a:xfrm>
            <a:off x="600634" y="484094"/>
            <a:ext cx="8476691" cy="5324535"/>
          </a:xfrm>
          <a:prstGeom prst="rect">
            <a:avLst/>
          </a:prstGeom>
          <a:noFill/>
        </p:spPr>
        <p:txBody>
          <a:bodyPr wrap="square" rtlCol="0">
            <a:spAutoFit/>
          </a:bodyPr>
          <a:lstStyle/>
          <a:p>
            <a:r>
              <a:rPr lang="en-US" sz="3200" i="1" dirty="0">
                <a:solidFill>
                  <a:schemeClr val="accent1">
                    <a:lumMod val="50000"/>
                  </a:schemeClr>
                </a:solidFill>
              </a:rPr>
              <a:t>PPP Forgiveness</a:t>
            </a:r>
          </a:p>
          <a:p>
            <a:br>
              <a:rPr lang="en-US" sz="1400" i="1" dirty="0">
                <a:solidFill>
                  <a:schemeClr val="accent1">
                    <a:lumMod val="50000"/>
                  </a:schemeClr>
                </a:solidFill>
              </a:rPr>
            </a:br>
            <a:r>
              <a:rPr lang="en-US" sz="1400" i="1" dirty="0">
                <a:solidFill>
                  <a:schemeClr val="accent1">
                    <a:lumMod val="50000"/>
                  </a:schemeClr>
                </a:solidFill>
              </a:rPr>
              <a:t>You will be required to certify that the information provided in the application for this loan as well as all supporting documents are true and accurate in all material respects.  I understand that knowingly making a false statement to obtain a guaranteed loan from SBA is punishable under the law, including under 18 USC 101 and 3571 by imprisonment of not more than five years and/or a fine of up to $250,000; under 15 USC 645 by imprisonment of not more than two years and /or fine of not more than $5,000; and if submitted to a federally insured institution, under 18 USC 1014 by imprisonment of not more than 30 years and/or fine of not more than $1,000,000.</a:t>
            </a:r>
          </a:p>
          <a:p>
            <a:r>
              <a:rPr lang="en-US" sz="1400" i="1" dirty="0">
                <a:solidFill>
                  <a:schemeClr val="accent1">
                    <a:lumMod val="50000"/>
                  </a:schemeClr>
                </a:solidFill>
              </a:rPr>
              <a:t> </a:t>
            </a:r>
          </a:p>
          <a:p>
            <a:r>
              <a:rPr lang="en-US" sz="1400" i="1" dirty="0">
                <a:solidFill>
                  <a:schemeClr val="accent1">
                    <a:lumMod val="50000"/>
                  </a:schemeClr>
                </a:solidFill>
              </a:rPr>
              <a:t>You will be required to affirm that the tax documents submitted are identical to those submitted to the Internal Revenue Service.  You will also be required to acknowledge that the Lender can share the tax information with SBA’s authorized representative of the SBA Office of Inspector General, for the purpose of compliance with SBA Loan Program Requirements and all SBA reviews.  </a:t>
            </a:r>
          </a:p>
          <a:p>
            <a:r>
              <a:rPr lang="en-US" sz="1400" i="1" dirty="0">
                <a:solidFill>
                  <a:schemeClr val="accent1">
                    <a:lumMod val="50000"/>
                  </a:schemeClr>
                </a:solidFill>
              </a:rPr>
              <a:t>You will also certify that during the period beginning on February 15, 2020 and ending on December 31, 2020 you have not and will not receive another loan under this program.</a:t>
            </a:r>
          </a:p>
          <a:p>
            <a:r>
              <a:rPr lang="en-US" sz="1400" i="1" dirty="0">
                <a:solidFill>
                  <a:schemeClr val="accent1">
                    <a:lumMod val="50000"/>
                  </a:schemeClr>
                </a:solidFill>
              </a:rPr>
              <a:t> </a:t>
            </a:r>
          </a:p>
          <a:p>
            <a:r>
              <a:rPr lang="en-US" sz="1400" i="1" dirty="0">
                <a:solidFill>
                  <a:schemeClr val="accent1">
                    <a:lumMod val="50000"/>
                  </a:schemeClr>
                </a:solidFill>
              </a:rPr>
              <a:t>Terms of the unsecured loan include the following:</a:t>
            </a:r>
          </a:p>
          <a:p>
            <a:r>
              <a:rPr lang="en-US" sz="1400" i="1" dirty="0">
                <a:solidFill>
                  <a:schemeClr val="accent1">
                    <a:lumMod val="50000"/>
                  </a:schemeClr>
                </a:solidFill>
              </a:rPr>
              <a:t>•	Loan payment will be required starting six months after loan origination.  </a:t>
            </a:r>
          </a:p>
          <a:p>
            <a:r>
              <a:rPr lang="en-US" sz="1400" i="1" dirty="0">
                <a:solidFill>
                  <a:schemeClr val="accent1">
                    <a:lumMod val="50000"/>
                  </a:schemeClr>
                </a:solidFill>
              </a:rPr>
              <a:t>•	1% interest, Interest will begin to accrue beginning upon the date of loan origination.  </a:t>
            </a:r>
          </a:p>
          <a:p>
            <a:r>
              <a:rPr lang="en-US" sz="1400" i="1" dirty="0">
                <a:solidFill>
                  <a:schemeClr val="accent1">
                    <a:lumMod val="50000"/>
                  </a:schemeClr>
                </a:solidFill>
              </a:rPr>
              <a:t>•	2-year maturity, from the date of origination  </a:t>
            </a:r>
          </a:p>
          <a:p>
            <a:r>
              <a:rPr lang="en-US" sz="1400" i="1" dirty="0">
                <a:solidFill>
                  <a:schemeClr val="accent1">
                    <a:lumMod val="50000"/>
                  </a:schemeClr>
                </a:solidFill>
              </a:rPr>
              <a:t> </a:t>
            </a:r>
          </a:p>
          <a:p>
            <a:endParaRPr lang="en-US" sz="2800" i="1" dirty="0">
              <a:solidFill>
                <a:schemeClr val="accent1">
                  <a:lumMod val="50000"/>
                </a:schemeClr>
              </a:solidFill>
            </a:endParaRPr>
          </a:p>
        </p:txBody>
      </p:sp>
    </p:spTree>
    <p:extLst>
      <p:ext uri="{BB962C8B-B14F-4D97-AF65-F5344CB8AC3E}">
        <p14:creationId xmlns:p14="http://schemas.microsoft.com/office/powerpoint/2010/main" val="1586685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B761509-3B9A-49A6-A84B-C3D868116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91DE43FD-EB47-414A-B0AB-169B0FFF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5" name="Group 74">
            <a:extLst>
              <a:ext uri="{FF2B5EF4-FFF2-40B4-BE49-F238E27FC236}">
                <a16:creationId xmlns:a16="http://schemas.microsoft.com/office/drawing/2014/main" id="{D3706AFB-4AF0-430C-8FBE-C38C0F8396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00124"/>
            <a:chExt cx="1562267" cy="1172973"/>
          </a:xfrm>
        </p:grpSpPr>
        <p:sp>
          <p:nvSpPr>
            <p:cNvPr id="76" name="Freeform 5">
              <a:extLst>
                <a:ext uri="{FF2B5EF4-FFF2-40B4-BE49-F238E27FC236}">
                  <a16:creationId xmlns:a16="http://schemas.microsoft.com/office/drawing/2014/main" id="{8AC53B5C-1F4B-4D51-ADA0-F74EBA6A51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77" name="Freeform 5">
              <a:extLst>
                <a:ext uri="{FF2B5EF4-FFF2-40B4-BE49-F238E27FC236}">
                  <a16:creationId xmlns:a16="http://schemas.microsoft.com/office/drawing/2014/main" id="{E3BBF50A-9667-4DFA-9066-13B535B573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pic>
        <p:nvPicPr>
          <p:cNvPr id="2050" name="Picture 2">
            <a:extLst>
              <a:ext uri="{FF2B5EF4-FFF2-40B4-BE49-F238E27FC236}">
                <a16:creationId xmlns:a16="http://schemas.microsoft.com/office/drawing/2014/main" id="{26EE9D23-1349-424B-9A50-21B4DA3D23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388" y="5361653"/>
            <a:ext cx="1901825" cy="11572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a:extLst>
              <a:ext uri="{FF2B5EF4-FFF2-40B4-BE49-F238E27FC236}">
                <a16:creationId xmlns:a16="http://schemas.microsoft.com/office/drawing/2014/main" id="{955CD2D7-011B-4288-8D6D-C1E812BB4FFB}"/>
              </a:ext>
            </a:extLst>
          </p:cNvPr>
          <p:cNvSpPr txBox="1"/>
          <p:nvPr/>
        </p:nvSpPr>
        <p:spPr>
          <a:xfrm>
            <a:off x="600634" y="484094"/>
            <a:ext cx="9786240" cy="5478423"/>
          </a:xfrm>
          <a:prstGeom prst="rect">
            <a:avLst/>
          </a:prstGeom>
          <a:noFill/>
        </p:spPr>
        <p:txBody>
          <a:bodyPr wrap="square" rtlCol="0">
            <a:spAutoFit/>
          </a:bodyPr>
          <a:lstStyle/>
          <a:p>
            <a:r>
              <a:rPr lang="en-US" sz="5400" i="1" dirty="0">
                <a:solidFill>
                  <a:schemeClr val="accent1">
                    <a:lumMod val="50000"/>
                  </a:schemeClr>
                </a:solidFill>
              </a:rPr>
              <a:t>Badger Bounce Back</a:t>
            </a:r>
          </a:p>
          <a:p>
            <a:pPr marL="685800" indent="-685800">
              <a:buFont typeface="Arial" panose="020B0604020202020204" pitchFamily="34" charset="0"/>
              <a:buChar char="•"/>
            </a:pPr>
            <a:endParaRPr lang="en-US" sz="3200" i="1" dirty="0">
              <a:solidFill>
                <a:schemeClr val="accent1">
                  <a:lumMod val="50000"/>
                </a:schemeClr>
              </a:solidFill>
            </a:endParaRPr>
          </a:p>
          <a:p>
            <a:pPr marL="685800" indent="-685800">
              <a:buFont typeface="Arial" panose="020B0604020202020204" pitchFamily="34" charset="0"/>
              <a:buChar char="•"/>
            </a:pPr>
            <a:r>
              <a:rPr lang="en-US" sz="3200" i="1" dirty="0">
                <a:solidFill>
                  <a:schemeClr val="accent1">
                    <a:lumMod val="50000"/>
                  </a:schemeClr>
                </a:solidFill>
              </a:rPr>
              <a:t>Three Phases</a:t>
            </a:r>
          </a:p>
          <a:p>
            <a:pPr marL="685800" indent="-685800">
              <a:buFont typeface="Arial" panose="020B0604020202020204" pitchFamily="34" charset="0"/>
              <a:buChar char="•"/>
            </a:pPr>
            <a:r>
              <a:rPr lang="en-US" sz="3200" i="1" dirty="0">
                <a:solidFill>
                  <a:schemeClr val="accent1">
                    <a:lumMod val="50000"/>
                  </a:schemeClr>
                </a:solidFill>
              </a:rPr>
              <a:t>Phase 1 – Widespread testing available two weeks without an increase in cases, PPE ready, contract tracing system</a:t>
            </a:r>
          </a:p>
          <a:p>
            <a:pPr marL="685800" indent="-685800">
              <a:buFont typeface="Arial" panose="020B0604020202020204" pitchFamily="34" charset="0"/>
              <a:buChar char="•"/>
            </a:pPr>
            <a:r>
              <a:rPr lang="en-US" sz="3200" i="1" dirty="0">
                <a:solidFill>
                  <a:schemeClr val="accent1">
                    <a:lumMod val="50000"/>
                  </a:schemeClr>
                </a:solidFill>
              </a:rPr>
              <a:t>Industry guidance being formed</a:t>
            </a:r>
          </a:p>
          <a:p>
            <a:pPr marL="685800" indent="-685800">
              <a:buFont typeface="Arial" panose="020B0604020202020204" pitchFamily="34" charset="0"/>
              <a:buChar char="•"/>
            </a:pPr>
            <a:r>
              <a:rPr lang="en-US" sz="3200" i="1" dirty="0">
                <a:solidFill>
                  <a:schemeClr val="accent1">
                    <a:lumMod val="50000"/>
                  </a:schemeClr>
                </a:solidFill>
              </a:rPr>
              <a:t>Pierce County Public Health creating business hotline</a:t>
            </a:r>
          </a:p>
          <a:p>
            <a:pPr marL="685800" indent="-685800">
              <a:buFont typeface="Arial" panose="020B0604020202020204" pitchFamily="34" charset="0"/>
              <a:buChar char="•"/>
            </a:pPr>
            <a:r>
              <a:rPr lang="en-US" sz="3200" i="1" dirty="0">
                <a:solidFill>
                  <a:schemeClr val="accent1">
                    <a:lumMod val="50000"/>
                  </a:schemeClr>
                </a:solidFill>
              </a:rPr>
              <a:t>Phase 1 will still not feel like normal</a:t>
            </a:r>
            <a:br>
              <a:rPr lang="en-US" sz="4000" i="1" dirty="0">
                <a:solidFill>
                  <a:schemeClr val="accent1">
                    <a:lumMod val="50000"/>
                  </a:schemeClr>
                </a:solidFill>
              </a:rPr>
            </a:br>
            <a:endParaRPr lang="en-US" sz="4000" dirty="0">
              <a:solidFill>
                <a:schemeClr val="accent1">
                  <a:lumMod val="50000"/>
                </a:schemeClr>
              </a:solidFill>
            </a:endParaRPr>
          </a:p>
        </p:txBody>
      </p:sp>
    </p:spTree>
    <p:extLst>
      <p:ext uri="{BB962C8B-B14F-4D97-AF65-F5344CB8AC3E}">
        <p14:creationId xmlns:p14="http://schemas.microsoft.com/office/powerpoint/2010/main" val="2292660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B761509-3B9A-49A6-A84B-C3D868116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91DE43FD-EB47-414A-B0AB-169B0FFF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5" name="Group 74">
            <a:extLst>
              <a:ext uri="{FF2B5EF4-FFF2-40B4-BE49-F238E27FC236}">
                <a16:creationId xmlns:a16="http://schemas.microsoft.com/office/drawing/2014/main" id="{D3706AFB-4AF0-430C-8FBE-C38C0F8396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00124"/>
            <a:chExt cx="1562267" cy="1172973"/>
          </a:xfrm>
        </p:grpSpPr>
        <p:sp>
          <p:nvSpPr>
            <p:cNvPr id="76" name="Freeform 5">
              <a:extLst>
                <a:ext uri="{FF2B5EF4-FFF2-40B4-BE49-F238E27FC236}">
                  <a16:creationId xmlns:a16="http://schemas.microsoft.com/office/drawing/2014/main" id="{8AC53B5C-1F4B-4D51-ADA0-F74EBA6A51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77" name="Freeform 5">
              <a:extLst>
                <a:ext uri="{FF2B5EF4-FFF2-40B4-BE49-F238E27FC236}">
                  <a16:creationId xmlns:a16="http://schemas.microsoft.com/office/drawing/2014/main" id="{E3BBF50A-9667-4DFA-9066-13B535B573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pic>
        <p:nvPicPr>
          <p:cNvPr id="2050" name="Picture 2">
            <a:extLst>
              <a:ext uri="{FF2B5EF4-FFF2-40B4-BE49-F238E27FC236}">
                <a16:creationId xmlns:a16="http://schemas.microsoft.com/office/drawing/2014/main" id="{26EE9D23-1349-424B-9A50-21B4DA3D23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80" y="5980253"/>
            <a:ext cx="1293814" cy="78730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a:extLst>
              <a:ext uri="{FF2B5EF4-FFF2-40B4-BE49-F238E27FC236}">
                <a16:creationId xmlns:a16="http://schemas.microsoft.com/office/drawing/2014/main" id="{955CD2D7-011B-4288-8D6D-C1E812BB4FFB}"/>
              </a:ext>
            </a:extLst>
          </p:cNvPr>
          <p:cNvSpPr txBox="1"/>
          <p:nvPr/>
        </p:nvSpPr>
        <p:spPr>
          <a:xfrm>
            <a:off x="600634" y="484094"/>
            <a:ext cx="10523086" cy="5324535"/>
          </a:xfrm>
          <a:prstGeom prst="rect">
            <a:avLst/>
          </a:prstGeom>
          <a:noFill/>
        </p:spPr>
        <p:txBody>
          <a:bodyPr wrap="square" rtlCol="0">
            <a:spAutoFit/>
          </a:bodyPr>
          <a:lstStyle/>
          <a:p>
            <a:r>
              <a:rPr lang="en-US" sz="4400" i="1" dirty="0">
                <a:solidFill>
                  <a:schemeClr val="accent1">
                    <a:lumMod val="50000"/>
                  </a:schemeClr>
                </a:solidFill>
              </a:rPr>
              <a:t>Wisconsin Unemployment Updates</a:t>
            </a:r>
          </a:p>
          <a:p>
            <a:endParaRPr lang="en-US" sz="3600" i="1" dirty="0">
              <a:solidFill>
                <a:schemeClr val="tx2">
                  <a:lumMod val="60000"/>
                  <a:lumOff val="40000"/>
                </a:schemeClr>
              </a:solidFill>
            </a:endParaRPr>
          </a:p>
          <a:p>
            <a:endParaRPr lang="en-US" sz="3600" i="1" dirty="0">
              <a:solidFill>
                <a:schemeClr val="tx2">
                  <a:lumMod val="60000"/>
                  <a:lumOff val="40000"/>
                </a:schemeClr>
              </a:solidFill>
            </a:endParaRPr>
          </a:p>
          <a:p>
            <a:pPr marL="685800" indent="-685800">
              <a:buFont typeface="Arial" panose="020B0604020202020204" pitchFamily="34" charset="0"/>
              <a:buChar char="•"/>
            </a:pPr>
            <a:r>
              <a:rPr lang="en-US" sz="2800" i="1" dirty="0">
                <a:solidFill>
                  <a:schemeClr val="accent1">
                    <a:lumMod val="50000"/>
                  </a:schemeClr>
                </a:solidFill>
              </a:rPr>
              <a:t>Federal Pandemic Unemployment Compensation </a:t>
            </a:r>
            <a:r>
              <a:rPr lang="en-US" sz="2800" i="1" dirty="0" err="1">
                <a:solidFill>
                  <a:schemeClr val="accent1">
                    <a:lumMod val="50000"/>
                  </a:schemeClr>
                </a:solidFill>
              </a:rPr>
              <a:t>a.k.a</a:t>
            </a:r>
            <a:r>
              <a:rPr lang="en-US" sz="2800" i="1" dirty="0">
                <a:solidFill>
                  <a:schemeClr val="accent1">
                    <a:lumMod val="50000"/>
                  </a:schemeClr>
                </a:solidFill>
              </a:rPr>
              <a:t> $600 bump – begin to paid on April 26</a:t>
            </a:r>
            <a:r>
              <a:rPr lang="en-US" sz="2800" i="1" baseline="30000" dirty="0">
                <a:solidFill>
                  <a:schemeClr val="accent1">
                    <a:lumMod val="50000"/>
                  </a:schemeClr>
                </a:solidFill>
              </a:rPr>
              <a:t>th</a:t>
            </a:r>
            <a:r>
              <a:rPr lang="en-US" sz="2800" i="1" dirty="0">
                <a:solidFill>
                  <a:schemeClr val="accent1">
                    <a:lumMod val="50000"/>
                  </a:schemeClr>
                </a:solidFill>
              </a:rPr>
              <a:t>, retroactive to April 4</a:t>
            </a:r>
            <a:r>
              <a:rPr lang="en-US" sz="2800" i="1" baseline="30000" dirty="0">
                <a:solidFill>
                  <a:schemeClr val="accent1">
                    <a:lumMod val="50000"/>
                  </a:schemeClr>
                </a:solidFill>
              </a:rPr>
              <a:t>th</a:t>
            </a:r>
            <a:r>
              <a:rPr lang="en-US" sz="2800" i="1" dirty="0">
                <a:solidFill>
                  <a:schemeClr val="accent1">
                    <a:lumMod val="50000"/>
                  </a:schemeClr>
                </a:solidFill>
              </a:rPr>
              <a:t>, paid through July 25</a:t>
            </a:r>
            <a:r>
              <a:rPr lang="en-US" sz="2800" i="1" baseline="30000" dirty="0">
                <a:solidFill>
                  <a:schemeClr val="accent1">
                    <a:lumMod val="50000"/>
                  </a:schemeClr>
                </a:solidFill>
              </a:rPr>
              <a:t>th</a:t>
            </a:r>
            <a:r>
              <a:rPr lang="en-US" sz="2800" i="1" dirty="0">
                <a:solidFill>
                  <a:schemeClr val="accent1">
                    <a:lumMod val="50000"/>
                  </a:schemeClr>
                </a:solidFill>
              </a:rPr>
              <a:t>, not prorated</a:t>
            </a:r>
          </a:p>
          <a:p>
            <a:pPr marL="685800" indent="-685800">
              <a:buFont typeface="Arial" panose="020B0604020202020204" pitchFamily="34" charset="0"/>
              <a:buChar char="•"/>
            </a:pPr>
            <a:r>
              <a:rPr lang="en-US" sz="2800" i="1" dirty="0">
                <a:solidFill>
                  <a:schemeClr val="accent1">
                    <a:lumMod val="50000"/>
                  </a:schemeClr>
                </a:solidFill>
              </a:rPr>
              <a:t>One week waiting period and job search waived</a:t>
            </a:r>
          </a:p>
          <a:p>
            <a:pPr marL="685800" indent="-685800">
              <a:buFont typeface="Arial" panose="020B0604020202020204" pitchFamily="34" charset="0"/>
              <a:buChar char="•"/>
            </a:pPr>
            <a:r>
              <a:rPr lang="en-US" sz="2800" i="1" dirty="0">
                <a:solidFill>
                  <a:schemeClr val="accent1">
                    <a:lumMod val="50000"/>
                  </a:schemeClr>
                </a:solidFill>
              </a:rPr>
              <a:t>Self-employed can now file for unemployment – Pandemic Unemployment Assistance</a:t>
            </a:r>
          </a:p>
          <a:p>
            <a:pPr marL="685800" indent="-685800">
              <a:buFont typeface="Arial" panose="020B0604020202020204" pitchFamily="34" charset="0"/>
              <a:buChar char="•"/>
            </a:pPr>
            <a:r>
              <a:rPr lang="en-US" sz="2800" i="1" dirty="0">
                <a:solidFill>
                  <a:schemeClr val="accent1">
                    <a:lumMod val="50000"/>
                  </a:schemeClr>
                </a:solidFill>
              </a:rPr>
              <a:t>UE payments to employees will not count towards your reserve account</a:t>
            </a:r>
          </a:p>
        </p:txBody>
      </p:sp>
    </p:spTree>
    <p:extLst>
      <p:ext uri="{BB962C8B-B14F-4D97-AF65-F5344CB8AC3E}">
        <p14:creationId xmlns:p14="http://schemas.microsoft.com/office/powerpoint/2010/main" val="1794063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B761509-3B9A-49A6-A84B-C3D868116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91DE43FD-EB47-414A-B0AB-169B0FFF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5" name="Group 74">
            <a:extLst>
              <a:ext uri="{FF2B5EF4-FFF2-40B4-BE49-F238E27FC236}">
                <a16:creationId xmlns:a16="http://schemas.microsoft.com/office/drawing/2014/main" id="{D3706AFB-4AF0-430C-8FBE-C38C0F8396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00124"/>
            <a:chExt cx="1562267" cy="1172973"/>
          </a:xfrm>
        </p:grpSpPr>
        <p:sp>
          <p:nvSpPr>
            <p:cNvPr id="76" name="Freeform 5">
              <a:extLst>
                <a:ext uri="{FF2B5EF4-FFF2-40B4-BE49-F238E27FC236}">
                  <a16:creationId xmlns:a16="http://schemas.microsoft.com/office/drawing/2014/main" id="{8AC53B5C-1F4B-4D51-ADA0-F74EBA6A51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77" name="Freeform 5">
              <a:extLst>
                <a:ext uri="{FF2B5EF4-FFF2-40B4-BE49-F238E27FC236}">
                  <a16:creationId xmlns:a16="http://schemas.microsoft.com/office/drawing/2014/main" id="{E3BBF50A-9667-4DFA-9066-13B535B573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pic>
        <p:nvPicPr>
          <p:cNvPr id="2050" name="Picture 2">
            <a:extLst>
              <a:ext uri="{FF2B5EF4-FFF2-40B4-BE49-F238E27FC236}">
                <a16:creationId xmlns:a16="http://schemas.microsoft.com/office/drawing/2014/main" id="{26EE9D23-1349-424B-9A50-21B4DA3D23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443" y="5761762"/>
            <a:ext cx="1142893" cy="69546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a:extLst>
              <a:ext uri="{FF2B5EF4-FFF2-40B4-BE49-F238E27FC236}">
                <a16:creationId xmlns:a16="http://schemas.microsoft.com/office/drawing/2014/main" id="{955CD2D7-011B-4288-8D6D-C1E812BB4FFB}"/>
              </a:ext>
            </a:extLst>
          </p:cNvPr>
          <p:cNvSpPr txBox="1"/>
          <p:nvPr/>
        </p:nvSpPr>
        <p:spPr>
          <a:xfrm>
            <a:off x="581443" y="221784"/>
            <a:ext cx="8429392" cy="5539978"/>
          </a:xfrm>
          <a:prstGeom prst="rect">
            <a:avLst/>
          </a:prstGeom>
          <a:noFill/>
        </p:spPr>
        <p:txBody>
          <a:bodyPr wrap="square" rtlCol="0">
            <a:spAutoFit/>
          </a:bodyPr>
          <a:lstStyle/>
          <a:p>
            <a:r>
              <a:rPr lang="en-US" sz="3600" i="1" dirty="0">
                <a:solidFill>
                  <a:schemeClr val="accent1">
                    <a:lumMod val="50000"/>
                  </a:schemeClr>
                </a:solidFill>
              </a:rPr>
              <a:t>Wisconsin Dept. of Revenue</a:t>
            </a:r>
          </a:p>
          <a:p>
            <a:br>
              <a:rPr lang="en-US" sz="1600" b="1" dirty="0"/>
            </a:br>
            <a:r>
              <a:rPr lang="en-US" sz="1600" b="1" dirty="0"/>
              <a:t>Request COVID-19 Tax Relief</a:t>
            </a:r>
            <a:br>
              <a:rPr lang="en-US" sz="1600" dirty="0"/>
            </a:br>
            <a:r>
              <a:rPr lang="en-US" sz="1600" dirty="0"/>
              <a:t>We are pleased to provide tax relief in this difficult time.</a:t>
            </a:r>
            <a:br>
              <a:rPr lang="en-US" sz="1600" dirty="0"/>
            </a:br>
            <a:br>
              <a:rPr lang="en-US" sz="1600" dirty="0"/>
            </a:br>
            <a:r>
              <a:rPr lang="en-US" sz="1600" dirty="0"/>
              <a:t>2019 Wisconsin Act 185 authorizes the Wisconsin Department of Revenue to grant extensions to taxpayers that request relief for returns and payments due in 2020 as described below.</a:t>
            </a:r>
          </a:p>
          <a:p>
            <a:pPr lvl="0"/>
            <a:r>
              <a:rPr lang="en-US" sz="1600" dirty="0"/>
              <a:t>Returns and payments for state and county sales and use taxes, employer withholding, and excise taxes that are due from March 12 through May 11 may be extended to May 11.</a:t>
            </a:r>
          </a:p>
          <a:p>
            <a:br>
              <a:rPr lang="en-US" sz="1600" dirty="0"/>
            </a:br>
            <a:r>
              <a:rPr lang="en-US" sz="1600" dirty="0"/>
              <a:t>All COVID-19 requests must be filed electronically after 8:00 am, Monday, April 20. Submit your request here:  </a:t>
            </a:r>
            <a:r>
              <a:rPr lang="en-US" sz="1600" u="sng" dirty="0">
                <a:hlinkClick r:id="rId3"/>
              </a:rPr>
              <a:t>https://TAP.revenue.wi.gov/COVID/</a:t>
            </a:r>
            <a:br>
              <a:rPr lang="en-US" sz="1600" dirty="0"/>
            </a:br>
            <a:br>
              <a:rPr lang="en-US" sz="1600" dirty="0"/>
            </a:br>
            <a:r>
              <a:rPr lang="en-US" sz="1600" dirty="0"/>
              <a:t>An extension will provide relief from late filing fees, penalties and interest to the extended due date indicated above. Interest will accrue after the extended due date. If you are unable to pay your taxes in full after filing your return, contact us to work on a payment plan.</a:t>
            </a:r>
            <a:br>
              <a:rPr lang="en-US" sz="1600" dirty="0"/>
            </a:br>
            <a:br>
              <a:rPr lang="en-US" sz="1600" dirty="0"/>
            </a:br>
            <a:r>
              <a:rPr lang="en-US" sz="1600" b="1" dirty="0"/>
              <a:t>Note: </a:t>
            </a:r>
            <a:r>
              <a:rPr lang="en-US" sz="1600" dirty="0"/>
              <a:t>The legislature may extend the state of emergency declared by the governor under sec. 323.10, Wis. Stats., which may allow the department to extend the due dates further. The department will provide notice if additional relief may be provided</a:t>
            </a:r>
          </a:p>
          <a:p>
            <a:endParaRPr lang="en-US" sz="1400" i="1" dirty="0">
              <a:solidFill>
                <a:schemeClr val="tx2">
                  <a:lumMod val="60000"/>
                  <a:lumOff val="40000"/>
                </a:schemeClr>
              </a:solidFill>
            </a:endParaRPr>
          </a:p>
        </p:txBody>
      </p:sp>
    </p:spTree>
    <p:extLst>
      <p:ext uri="{BB962C8B-B14F-4D97-AF65-F5344CB8AC3E}">
        <p14:creationId xmlns:p14="http://schemas.microsoft.com/office/powerpoint/2010/main" val="1157516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B761509-3B9A-49A6-A84B-C3D868116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91DE43FD-EB47-414A-B0AB-169B0FFF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5" name="Group 74">
            <a:extLst>
              <a:ext uri="{FF2B5EF4-FFF2-40B4-BE49-F238E27FC236}">
                <a16:creationId xmlns:a16="http://schemas.microsoft.com/office/drawing/2014/main" id="{D3706AFB-4AF0-430C-8FBE-C38C0F8396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00124"/>
            <a:chExt cx="1562267" cy="1172973"/>
          </a:xfrm>
        </p:grpSpPr>
        <p:sp>
          <p:nvSpPr>
            <p:cNvPr id="76" name="Freeform 5">
              <a:extLst>
                <a:ext uri="{FF2B5EF4-FFF2-40B4-BE49-F238E27FC236}">
                  <a16:creationId xmlns:a16="http://schemas.microsoft.com/office/drawing/2014/main" id="{8AC53B5C-1F4B-4D51-ADA0-F74EBA6A51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77" name="Freeform 5">
              <a:extLst>
                <a:ext uri="{FF2B5EF4-FFF2-40B4-BE49-F238E27FC236}">
                  <a16:creationId xmlns:a16="http://schemas.microsoft.com/office/drawing/2014/main" id="{E3BBF50A-9667-4DFA-9066-13B535B573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pic>
        <p:nvPicPr>
          <p:cNvPr id="2050" name="Picture 2">
            <a:extLst>
              <a:ext uri="{FF2B5EF4-FFF2-40B4-BE49-F238E27FC236}">
                <a16:creationId xmlns:a16="http://schemas.microsoft.com/office/drawing/2014/main" id="{26EE9D23-1349-424B-9A50-21B4DA3D23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388" y="5361653"/>
            <a:ext cx="1901825" cy="11572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a:extLst>
              <a:ext uri="{FF2B5EF4-FFF2-40B4-BE49-F238E27FC236}">
                <a16:creationId xmlns:a16="http://schemas.microsoft.com/office/drawing/2014/main" id="{955CD2D7-011B-4288-8D6D-C1E812BB4FFB}"/>
              </a:ext>
            </a:extLst>
          </p:cNvPr>
          <p:cNvSpPr txBox="1"/>
          <p:nvPr/>
        </p:nvSpPr>
        <p:spPr>
          <a:xfrm>
            <a:off x="600634" y="339059"/>
            <a:ext cx="10523086" cy="4031873"/>
          </a:xfrm>
          <a:prstGeom prst="rect">
            <a:avLst/>
          </a:prstGeom>
          <a:noFill/>
        </p:spPr>
        <p:txBody>
          <a:bodyPr wrap="square" rtlCol="0">
            <a:spAutoFit/>
          </a:bodyPr>
          <a:lstStyle/>
          <a:p>
            <a:r>
              <a:rPr lang="en-US" sz="4000" i="1" dirty="0">
                <a:solidFill>
                  <a:schemeClr val="accent1">
                    <a:lumMod val="50000"/>
                  </a:schemeClr>
                </a:solidFill>
              </a:rPr>
              <a:t>Economic Injury Disaster Loan (EIDL)</a:t>
            </a:r>
          </a:p>
          <a:p>
            <a:endParaRPr lang="en-US" sz="5400" i="1" dirty="0">
              <a:solidFill>
                <a:schemeClr val="tx2">
                  <a:lumMod val="60000"/>
                  <a:lumOff val="40000"/>
                </a:schemeClr>
              </a:solidFill>
            </a:endParaRPr>
          </a:p>
          <a:p>
            <a:endParaRPr lang="en-US" sz="5400" i="1" dirty="0">
              <a:solidFill>
                <a:schemeClr val="tx2">
                  <a:lumMod val="60000"/>
                  <a:lumOff val="40000"/>
                </a:schemeClr>
              </a:solidFill>
            </a:endParaRPr>
          </a:p>
          <a:p>
            <a:pPr marL="685800" indent="-685800">
              <a:buFont typeface="Arial" panose="020B0604020202020204" pitchFamily="34" charset="0"/>
              <a:buChar char="•"/>
            </a:pPr>
            <a:r>
              <a:rPr lang="en-US" sz="3600" i="1" dirty="0">
                <a:solidFill>
                  <a:schemeClr val="accent1">
                    <a:lumMod val="50000"/>
                  </a:schemeClr>
                </a:solidFill>
              </a:rPr>
              <a:t>More funding through this week’s legislation</a:t>
            </a:r>
          </a:p>
          <a:p>
            <a:pPr marL="685800" indent="-685800">
              <a:buFont typeface="Arial" panose="020B0604020202020204" pitchFamily="34" charset="0"/>
              <a:buChar char="•"/>
            </a:pPr>
            <a:r>
              <a:rPr lang="en-US" sz="3600" i="1" dirty="0">
                <a:solidFill>
                  <a:schemeClr val="accent1">
                    <a:lumMod val="50000"/>
                  </a:schemeClr>
                </a:solidFill>
              </a:rPr>
              <a:t>No known applicants locally who have received funding but funding is starting to be disbursed</a:t>
            </a:r>
          </a:p>
        </p:txBody>
      </p:sp>
    </p:spTree>
    <p:extLst>
      <p:ext uri="{BB962C8B-B14F-4D97-AF65-F5344CB8AC3E}">
        <p14:creationId xmlns:p14="http://schemas.microsoft.com/office/powerpoint/2010/main" val="2241758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1056</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Russell Korpela</dc:creator>
  <cp:lastModifiedBy>Russell Korpela</cp:lastModifiedBy>
  <cp:revision>27</cp:revision>
  <dcterms:created xsi:type="dcterms:W3CDTF">2020-01-15T21:46:19Z</dcterms:created>
  <dcterms:modified xsi:type="dcterms:W3CDTF">2020-04-22T17:54:11Z</dcterms:modified>
</cp:coreProperties>
</file>