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61" r:id="rId3"/>
    <p:sldId id="264" r:id="rId4"/>
    <p:sldId id="265" r:id="rId5"/>
    <p:sldId id="266" r:id="rId6"/>
    <p:sldId id="262" r:id="rId7"/>
    <p:sldId id="260" r:id="rId8"/>
    <p:sldId id="263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40"/>
    <a:srgbClr val="000000"/>
    <a:srgbClr val="05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67" autoAdjust="0"/>
  </p:normalViewPr>
  <p:slideViewPr>
    <p:cSldViewPr>
      <p:cViewPr varScale="1">
        <p:scale>
          <a:sx n="54" d="100"/>
          <a:sy n="54" d="100"/>
        </p:scale>
        <p:origin x="13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BCE90-1849-40B2-96B3-FE697E3D479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AE140-D8E7-47F1-A3A8-7F2EFB57F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BAE140-D8E7-47F1-A3A8-7F2EFB57F8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7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8707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3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5022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7617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3864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3844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4278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7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0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8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F1C979-4BF6-48AB-B551-17ECAF777FE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7BB9BF-0513-4889-AEDA-1A3562B57A8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44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ovidbusinesshelp@co.pierce.wi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77955"/>
            <a:ext cx="5658208" cy="1739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8" r="8042"/>
          <a:stretch/>
        </p:blipFill>
        <p:spPr>
          <a:xfrm>
            <a:off x="1955802" y="408643"/>
            <a:ext cx="2158999" cy="172954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342952-C1A3-4DE3-9FEA-DA61B68C7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10972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Situational Update and </a:t>
            </a:r>
            <a:b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May-June Operational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2841B-6903-478C-9E1B-78C925B18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6837" y="4696757"/>
            <a:ext cx="8534400" cy="1752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to River Falls Chamber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4,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1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D5DD-2ADE-40D4-AA1C-D4E36C61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Situational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91DB7-639B-480B-91F7-655FECD31FF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March 9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Pierce County received the second confirmed positive case in the state.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Currently have 11 confirmed cases (3 active), and 6 probable cases (none active)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expect that there are many more cases that have not been identified due to lack of testing capability.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cases were travel-related or work-related, but one had no identified source.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PCPHD took swift measures to halt a cluster in the Ellsworth area.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1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A2F7D-1890-4510-B7DE-EB28C3B2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are PH’s core functions in an outbreak?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56EE0-D101-4A26-801D-B11E846049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Monitor Health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Diagnose and Investigate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Inform, Educate and Empower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Develop Polices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Enforce Laws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14FE0A-2216-4395-BB63-848A4DE7E1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Link to Care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Assure Competent Workforce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Mobilize Community Partnerships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25404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FB63E77-E5F7-411D-B0AC-D2BC96CF2FC5}"/>
              </a:ext>
            </a:extLst>
          </p:cNvPr>
          <p:cNvSpPr txBox="1">
            <a:spLocks/>
          </p:cNvSpPr>
          <p:nvPr/>
        </p:nvSpPr>
        <p:spPr>
          <a:xfrm>
            <a:off x="711452" y="365126"/>
            <a:ext cx="10726570" cy="62022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Triggers for When We Can Reopen*</a:t>
            </a:r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567ADCDC-E385-4E34-B049-0DCD4C873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14876"/>
              </p:ext>
            </p:extLst>
          </p:nvPr>
        </p:nvGraphicFramePr>
        <p:xfrm>
          <a:off x="559053" y="1524000"/>
          <a:ext cx="1125194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662">
                  <a:extLst>
                    <a:ext uri="{9D8B030D-6E8A-4147-A177-3AD203B41FA5}">
                      <a16:colId xmlns:a16="http://schemas.microsoft.com/office/drawing/2014/main" val="1926872094"/>
                    </a:ext>
                  </a:extLst>
                </a:gridCol>
                <a:gridCol w="4629636">
                  <a:extLst>
                    <a:ext uri="{9D8B030D-6E8A-4147-A177-3AD203B41FA5}">
                      <a16:colId xmlns:a16="http://schemas.microsoft.com/office/drawing/2014/main" val="1213859255"/>
                    </a:ext>
                  </a:extLst>
                </a:gridCol>
                <a:gridCol w="3750649">
                  <a:extLst>
                    <a:ext uri="{9D8B030D-6E8A-4147-A177-3AD203B41FA5}">
                      <a16:colId xmlns:a16="http://schemas.microsoft.com/office/drawing/2014/main" val="1013042918"/>
                    </a:ext>
                  </a:extLst>
                </a:gridCol>
              </a:tblGrid>
              <a:tr h="3407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Epidemiology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584810"/>
                  </a:ext>
                </a:extLst>
              </a:tr>
              <a:tr h="407497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Decreasing cases in context of testing that meets minimum level for disease 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Persistent decrease in ILI (syndromic surveillance) for a minimum of 14 days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Decline in daily death count for at least 14 days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Decreasing healthcare worker infections and no clusters of healthcare worker infections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Staffing to double number of patients treated in ICUs from current census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kern="1200" dirty="0">
                          <a:solidFill>
                            <a:schemeClr val="accent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Logistics, plan and staffing availability to screen double current number of patients (assuming current testing meets current minimum level of disease control)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Sufficient PPE for all staff for 2 weeks, even if current census doubled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Sufficient supply of face masks to provide all patients with one even if census doubled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 discharges that admissions for COVID-19 (total from both systems)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Baseline capacity for general health services through telemedicine and usual 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care facility policies enacted to minimize exposure from triage and all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cases and their contacts can be contacted within 24 hours of notification of case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of symptomatic contacts and others with symptoms undergo testing within 12 hours of symptom identification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Enough hand sanitizer to place at entrance to all open buildings and at strategic points throughout buildings, including workplaces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Designated facilities for non-hospitalized COVID-infected patients who cannot convalesce at homes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Demonstrated ability to convey physical distancing recommendations that change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97203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25F037F-2D60-48A6-9F46-6639DA47A644}"/>
              </a:ext>
            </a:extLst>
          </p:cNvPr>
          <p:cNvSpPr txBox="1"/>
          <p:nvPr/>
        </p:nvSpPr>
        <p:spPr>
          <a:xfrm>
            <a:off x="170030" y="6397823"/>
            <a:ext cx="10116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*These triggers were adapted from a document published by “Prevent Epidemics.” </a:t>
            </a:r>
          </a:p>
        </p:txBody>
      </p:sp>
    </p:spTree>
    <p:extLst>
      <p:ext uri="{BB962C8B-B14F-4D97-AF65-F5344CB8AC3E}">
        <p14:creationId xmlns:p14="http://schemas.microsoft.com/office/powerpoint/2010/main" val="57404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6B7D-01CF-48C0-9D70-4797AED4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next 18 months likely to look like?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9DDD8F-AFF6-4849-A11B-3E9D4676A3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0" t="53518" r="23125" b="21532"/>
          <a:stretch/>
        </p:blipFill>
        <p:spPr>
          <a:xfrm>
            <a:off x="596348" y="2019300"/>
            <a:ext cx="1099930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1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DCCA-7223-4991-BAF5-DE7C89724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May-June Operational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C0DB-E705-4D54-ADBA-6F7A334E61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Assumptions: </a:t>
            </a:r>
          </a:p>
          <a:p>
            <a:pPr lvl="1"/>
            <a:r>
              <a:rPr lang="en-US" sz="2300" dirty="0"/>
              <a:t>The Badger Bounce Back plan is a state-wide plan and does not seem to take regional circumstances or conditions into consideration. </a:t>
            </a:r>
          </a:p>
          <a:p>
            <a:pPr lvl="1"/>
            <a:r>
              <a:rPr lang="en-US" sz="2300" dirty="0"/>
              <a:t>PCPHD does not currently have prior notice of state guidance or timing associated with each phase. </a:t>
            </a:r>
          </a:p>
          <a:p>
            <a:pPr lvl="1"/>
            <a:r>
              <a:rPr lang="en-US" sz="2300" dirty="0"/>
              <a:t>It is unclear what amount of state or federal funds may be available from state and federal sources to support local response.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PCPHD is an organization committed to action, even in environments of uncertainly and limited resources. We are proactive in protecting, preserving and promoting the health of Pierce County residents.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5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770AA-F85F-479F-996A-347297C6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Public Health Efforts in May and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550CB-99FC-4D3D-AF67-C98DC689A3B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79200" cy="4797552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Operational Goal: Prepare all sectors of our communities to reopen safely, responsibly, and confidently, with our most vulnerable populations in mind.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 1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Ensure all Pierce County residents have access to a COVID-19 test if symptoms develop.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 2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TRACING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Ensure all high and medium risk contacts of cases are contacted within 24 hours of a positive test result, and are able to safely quarantine/isolate.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 3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Ensure meaningful metrics are used to guide decision-making and resource allocation.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 4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HEALTHCARE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Advocate for the filling of gaps that inhibit COVID-19 care and testing.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 5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Ensure every service organization has practices in place to reopen in a way that minimizes risk to staff and clients.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 6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BUSINESSES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Ensure every business has practices in place to reopen in a way that minimizes risk to staff and customers.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23E1-294E-4759-8452-75868BEAE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384048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Objective: Ensure every business has practices in place to reopen in a way that minimizes risk to staff and customers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92B1D-BFEE-4989-B143-AE78B04300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strategies: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Share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re-open ready checklist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businesses and provide technical assistance as requested.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Share example sick, active symptom monitoring, customer traffic flow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, disinfection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handwashing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with local businesses.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Share quarantine and isolation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algorithm with businesses to help make decisions about excluding staff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provide technical assistance in making those decisions as needed.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with Chambers to provide a method for businesses to access public health staff for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technical assistance for infection prevention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with businesses to interpret and comply with state-issued guidance related to phased re-opening. </a:t>
            </a:r>
          </a:p>
        </p:txBody>
      </p:sp>
    </p:spTree>
    <p:extLst>
      <p:ext uri="{BB962C8B-B14F-4D97-AF65-F5344CB8AC3E}">
        <p14:creationId xmlns:p14="http://schemas.microsoft.com/office/powerpoint/2010/main" val="8593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3CED-8865-4E96-B7A0-FFAEB8C2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our priority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0FEA-E337-45EE-9BED-B6A1FE93386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Business only email address: </a:t>
            </a:r>
            <a:r>
              <a:rPr lang="en-US" sz="4800" dirty="0">
                <a:hlinkClick r:id="rId2"/>
              </a:rPr>
              <a:t>covidbusinesshelp@co.pierce.wi.us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25257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C Public Health">
  <a:themeElements>
    <a:clrScheme name="Public Health">
      <a:dk1>
        <a:srgbClr val="00B140"/>
      </a:dk1>
      <a:lt1>
        <a:srgbClr val="C6D9F0"/>
      </a:lt1>
      <a:dk2>
        <a:srgbClr val="055494"/>
      </a:dk2>
      <a:lt2>
        <a:srgbClr val="B4DCFA"/>
      </a:lt2>
      <a:accent1>
        <a:srgbClr val="FFFFFF"/>
      </a:accent1>
      <a:accent2>
        <a:srgbClr val="D1B5A9"/>
      </a:accent2>
      <a:accent3>
        <a:srgbClr val="00B140"/>
      </a:accent3>
      <a:accent4>
        <a:srgbClr val="B4045C"/>
      </a:accent4>
      <a:accent5>
        <a:srgbClr val="F8CF40"/>
      </a:accent5>
      <a:accent6>
        <a:srgbClr val="EB7847"/>
      </a:accent6>
      <a:hlink>
        <a:srgbClr val="56C7AA"/>
      </a:hlink>
      <a:folHlink>
        <a:srgbClr val="59A8D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C Public Health" id="{434D7A3B-E2FF-4570-B2FA-BD70203EF6E4}" vid="{05533CA5-6AFE-4665-A5AF-2FB0B183F9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 Public Health</Template>
  <TotalTime>10359</TotalTime>
  <Words>799</Words>
  <Application>Microsoft Office PowerPoint</Application>
  <PresentationFormat>Widescreen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Wingdings</vt:lpstr>
      <vt:lpstr>Wingdings 2</vt:lpstr>
      <vt:lpstr>PC Public Health</vt:lpstr>
      <vt:lpstr>COVID-19 Situational Update and  May-June Operational Plan </vt:lpstr>
      <vt:lpstr>Situational Update</vt:lpstr>
      <vt:lpstr>What are PH’s core functions in an outbreak? </vt:lpstr>
      <vt:lpstr>PowerPoint Presentation</vt:lpstr>
      <vt:lpstr>What is the next 18 months likely to look like? </vt:lpstr>
      <vt:lpstr>May-June Operational Planning </vt:lpstr>
      <vt:lpstr>Public Health Efforts in May and June</vt:lpstr>
      <vt:lpstr>Objective: Ensure every business has practices in place to reopen in a way that minimizes risk to staff and customers</vt:lpstr>
      <vt:lpstr>YOU are our priority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Strain</dc:creator>
  <cp:lastModifiedBy>Ayslinn Snyder</cp:lastModifiedBy>
  <cp:revision>64</cp:revision>
  <dcterms:created xsi:type="dcterms:W3CDTF">2019-07-30T17:02:47Z</dcterms:created>
  <dcterms:modified xsi:type="dcterms:W3CDTF">2020-05-04T21:46:21Z</dcterms:modified>
</cp:coreProperties>
</file>