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embeddings/oleObject1.bin" ContentType="application/vnd.openxmlformats-officedocument.oleObject"/>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55"/>
  </p:notesMasterIdLst>
  <p:sldIdLst>
    <p:sldId id="256" r:id="rId2"/>
    <p:sldId id="264" r:id="rId3"/>
    <p:sldId id="275" r:id="rId4"/>
    <p:sldId id="276" r:id="rId5"/>
    <p:sldId id="277" r:id="rId6"/>
    <p:sldId id="278" r:id="rId7"/>
    <p:sldId id="664" r:id="rId8"/>
    <p:sldId id="665" r:id="rId9"/>
    <p:sldId id="666" r:id="rId10"/>
    <p:sldId id="667" r:id="rId11"/>
    <p:sldId id="668" r:id="rId12"/>
    <p:sldId id="669" r:id="rId13"/>
    <p:sldId id="670" r:id="rId14"/>
    <p:sldId id="671" r:id="rId15"/>
    <p:sldId id="672" r:id="rId16"/>
    <p:sldId id="673" r:id="rId17"/>
    <p:sldId id="674" r:id="rId18"/>
    <p:sldId id="675" r:id="rId19"/>
    <p:sldId id="676" r:id="rId20"/>
    <p:sldId id="677" r:id="rId21"/>
    <p:sldId id="678" r:id="rId22"/>
    <p:sldId id="679" r:id="rId23"/>
    <p:sldId id="680" r:id="rId24"/>
    <p:sldId id="681" r:id="rId25"/>
    <p:sldId id="682" r:id="rId26"/>
    <p:sldId id="683" r:id="rId27"/>
    <p:sldId id="693" r:id="rId28"/>
    <p:sldId id="692" r:id="rId29"/>
    <p:sldId id="687" r:id="rId30"/>
    <p:sldId id="691" r:id="rId31"/>
    <p:sldId id="685" r:id="rId32"/>
    <p:sldId id="686" r:id="rId33"/>
    <p:sldId id="337" r:id="rId34"/>
    <p:sldId id="338" r:id="rId35"/>
    <p:sldId id="339" r:id="rId36"/>
    <p:sldId id="340" r:id="rId37"/>
    <p:sldId id="341" r:id="rId38"/>
    <p:sldId id="694" r:id="rId39"/>
    <p:sldId id="292" r:id="rId40"/>
    <p:sldId id="293" r:id="rId41"/>
    <p:sldId id="294" r:id="rId42"/>
    <p:sldId id="295" r:id="rId43"/>
    <p:sldId id="296" r:id="rId44"/>
    <p:sldId id="297" r:id="rId45"/>
    <p:sldId id="298" r:id="rId46"/>
    <p:sldId id="299" r:id="rId47"/>
    <p:sldId id="614" r:id="rId48"/>
    <p:sldId id="304" r:id="rId49"/>
    <p:sldId id="305" r:id="rId50"/>
    <p:sldId id="306" r:id="rId51"/>
    <p:sldId id="688" r:id="rId52"/>
    <p:sldId id="689" r:id="rId53"/>
    <p:sldId id="690" r:id="rId5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Arial" charset="0"/>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Arial" charset="0"/>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Arial" charset="0"/>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Arial" charset="0"/>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86" autoAdjust="0"/>
    <p:restoredTop sz="86385" autoAdjust="0"/>
  </p:normalViewPr>
  <p:slideViewPr>
    <p:cSldViewPr>
      <p:cViewPr varScale="1">
        <p:scale>
          <a:sx n="124" d="100"/>
          <a:sy n="124" d="100"/>
        </p:scale>
        <p:origin x="-229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2" d="100"/>
          <a:sy n="82" d="100"/>
        </p:scale>
        <p:origin x="-189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notesMaster" Target="notesMasters/notes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a:extLst>
              <a:ext uri="{FF2B5EF4-FFF2-40B4-BE49-F238E27FC236}"/>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pitchFamily="34" charset="0"/>
                <a:ea typeface="+mn-ea"/>
                <a:cs typeface="Arial" pitchFamily="34" charset="0"/>
              </a:defRPr>
            </a:lvl1pPr>
          </a:lstStyle>
          <a:p>
            <a:pPr>
              <a:defRPr/>
            </a:pPr>
            <a:endParaRPr lang="en-US" altLang="en-US"/>
          </a:p>
        </p:txBody>
      </p:sp>
      <p:sp>
        <p:nvSpPr>
          <p:cNvPr id="16387" name="Rectangle 3">
            <a:extLst>
              <a:ext uri="{FF2B5EF4-FFF2-40B4-BE49-F238E27FC236}"/>
            </a:extLst>
          </p:cNvPr>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itchFamily="34" charset="0"/>
                <a:ea typeface="+mn-ea"/>
                <a:cs typeface="Arial" pitchFamily="34" charset="0"/>
              </a:defRPr>
            </a:lvl1pPr>
          </a:lstStyle>
          <a:p>
            <a:pPr>
              <a:defRPr/>
            </a:pPr>
            <a:endParaRPr lang="en-US" altLang="en-US"/>
          </a:p>
        </p:txBody>
      </p:sp>
      <p:sp>
        <p:nvSpPr>
          <p:cNvPr id="56324"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16389" name="Rectangle 5">
            <a:extLst>
              <a:ext uri="{FF2B5EF4-FFF2-40B4-BE49-F238E27FC236}"/>
            </a:extLst>
          </p:cNvPr>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6390" name="Rectangle 6">
            <a:extLst>
              <a:ext uri="{FF2B5EF4-FFF2-40B4-BE49-F238E27FC236}"/>
            </a:extLst>
          </p:cNvPr>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pitchFamily="34" charset="0"/>
                <a:ea typeface="+mn-ea"/>
                <a:cs typeface="Arial" pitchFamily="34" charset="0"/>
              </a:defRPr>
            </a:lvl1pPr>
          </a:lstStyle>
          <a:p>
            <a:pPr>
              <a:defRPr/>
            </a:pPr>
            <a:endParaRPr lang="en-US" altLang="en-US"/>
          </a:p>
        </p:txBody>
      </p:sp>
      <p:sp>
        <p:nvSpPr>
          <p:cNvPr id="16391" name="Rectangle 7">
            <a:extLst>
              <a:ext uri="{FF2B5EF4-FFF2-40B4-BE49-F238E27FC236}"/>
            </a:extLst>
          </p:cNvPr>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CD627B67-BA39-194E-AFF5-49093B368732}" type="slidenum">
              <a:rPr lang="en-US"/>
              <a:pPr/>
              <a:t>‹#›</a:t>
            </a:fld>
            <a:endParaRPr lang="en-US"/>
          </a:p>
        </p:txBody>
      </p:sp>
    </p:spTree>
    <p:extLst>
      <p:ext uri="{BB962C8B-B14F-4D97-AF65-F5344CB8AC3E}">
        <p14:creationId xmlns:p14="http://schemas.microsoft.com/office/powerpoint/2010/main" val="148864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charset="0"/>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Arial" charset="0"/>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A9080928-C8C2-1A45-9E25-2C077E91E7B9}" type="slidenum">
              <a:rPr lang="en-US"/>
              <a:pPr/>
              <a:t>1</a:t>
            </a:fld>
            <a:endParaRPr lang="en-US"/>
          </a:p>
        </p:txBody>
      </p:sp>
      <p:sp>
        <p:nvSpPr>
          <p:cNvPr id="57347" name="Rectangle 2"/>
          <p:cNvSpPr>
            <a:spLocks noRot="1" noChangeArrowheads="1" noTextEdit="1"/>
          </p:cNvSpPr>
          <p:nvPr>
            <p:ph type="sldImg"/>
          </p:nvPr>
        </p:nvSpPr>
        <p:spPr>
          <a:xfrm>
            <a:off x="2112963" y="155575"/>
            <a:ext cx="3200400" cy="2400300"/>
          </a:xfrm>
          <a:ln/>
        </p:spPr>
      </p:sp>
      <p:sp>
        <p:nvSpPr>
          <p:cNvPr id="57348" name="Rectangle 3"/>
          <p:cNvSpPr>
            <a:spLocks noGrp="1" noChangeArrowheads="1"/>
          </p:cNvSpPr>
          <p:nvPr>
            <p:ph type="body" idx="1"/>
          </p:nvPr>
        </p:nvSpPr>
        <p:spPr>
          <a:xfrm>
            <a:off x="233363" y="2789238"/>
            <a:ext cx="6465887" cy="581025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 Good morning; my name is Mark Sullivan.  Today we’ll be discussing the issues of Disability and Death</a:t>
            </a:r>
          </a:p>
          <a:p>
            <a:pPr eaLnBrk="1" hangingPunct="1"/>
            <a:r>
              <a:rPr lang="en-US" sz="2000">
                <a:latin typeface="Arial" charset="0"/>
                <a:cs typeface="Arial" charset="0"/>
              </a:rPr>
              <a:t>  By way of bkgd – ret’d Army Reserve JAG colonel, ABA Fam Law Section’s military committee. Author of </a:t>
            </a:r>
            <a:r>
              <a:rPr lang="en-US" sz="2000" u="sng">
                <a:latin typeface="Arial" charset="0"/>
                <a:cs typeface="Arial" charset="0"/>
              </a:rPr>
              <a:t>The Mil Div Handbook</a:t>
            </a:r>
            <a:r>
              <a:rPr lang="en-US" sz="2000">
                <a:latin typeface="Arial" charset="0"/>
                <a:cs typeface="Arial" charset="0"/>
              </a:rPr>
              <a:t>, 2</a:t>
            </a:r>
            <a:r>
              <a:rPr lang="en-US" sz="2000" baseline="30000">
                <a:latin typeface="Arial" charset="0"/>
                <a:cs typeface="Arial" charset="0"/>
              </a:rPr>
              <a:t>nd</a:t>
            </a:r>
            <a:r>
              <a:rPr lang="en-US" sz="2000">
                <a:latin typeface="Arial" charset="0"/>
                <a:cs typeface="Arial" charset="0"/>
              </a:rPr>
              <a:t> Ed, Aug. 2011 by ABA Family Law Section</a:t>
            </a:r>
          </a:p>
          <a:p>
            <a:pPr eaLnBrk="1" hangingPunct="1"/>
            <a:r>
              <a:rPr lang="en-US" sz="2000">
                <a:latin typeface="Arial" charset="0"/>
                <a:cs typeface="Arial" charset="0"/>
              </a:rPr>
              <a:t>“Why learn this, what’s in it for me?” you might say…</a:t>
            </a:r>
          </a:p>
          <a:p>
            <a:pPr eaLnBrk="1" hangingPunct="1"/>
            <a:endParaRPr lang="en-US">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ChangeArrowheads="1" noTextEdit="1"/>
          </p:cNvSpPr>
          <p:nvPr>
            <p:ph type="sldImg"/>
          </p:nvPr>
        </p:nvSpPr>
        <p:spPr>
          <a:xfrm>
            <a:off x="2209800" y="381000"/>
            <a:ext cx="2525713" cy="1893888"/>
          </a:xfrm>
          <a:ln/>
        </p:spPr>
      </p:sp>
      <p:sp>
        <p:nvSpPr>
          <p:cNvPr id="66563" name="Notes Placeholder 2"/>
          <p:cNvSpPr>
            <a:spLocks noGrp="1" noChangeArrowheads="1"/>
          </p:cNvSpPr>
          <p:nvPr>
            <p:ph type="body" idx="1"/>
          </p:nvPr>
        </p:nvSpPr>
        <p:spPr>
          <a:xfrm>
            <a:off x="457200" y="2514600"/>
            <a:ext cx="6172200" cy="61722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However, John Doe later elected VA dis. comp.</a:t>
            </a:r>
          </a:p>
          <a:p>
            <a:pPr eaLnBrk="1" hangingPunct="1"/>
            <a:r>
              <a:rPr lang="en-US" sz="2400">
                <a:latin typeface="Times New Roman" charset="0"/>
                <a:cs typeface="Times New Roman" charset="0"/>
              </a:rPr>
              <a:t>He made a choice. He decided to be paid tax-free money from the VA, and he knew that he was waiving ret’d pay to do so. Not forced upon him. Pension was not “converted”</a:t>
            </a:r>
          </a:p>
          <a:p>
            <a:pPr eaLnBrk="1" hangingPunct="1"/>
            <a:r>
              <a:rPr lang="en-US" sz="2400">
                <a:latin typeface="Times New Roman" charset="0"/>
                <a:cs typeface="Times New Roman" charset="0"/>
              </a:rPr>
              <a:t>If his VA rating is 40%, then that’s abt $600/mo.</a:t>
            </a:r>
          </a:p>
          <a:p>
            <a:pPr eaLnBrk="1" hangingPunct="1"/>
            <a:r>
              <a:rPr lang="en-US" sz="2400">
                <a:latin typeface="Times New Roman" charset="0"/>
                <a:cs typeface="Times New Roman" charset="0"/>
              </a:rPr>
              <a:t>Reduces the $2000 by $600</a:t>
            </a:r>
          </a:p>
          <a:p>
            <a:pPr eaLnBrk="1" hangingPunct="1"/>
            <a:r>
              <a:rPr lang="en-US" sz="2400">
                <a:latin typeface="Times New Roman" charset="0"/>
                <a:cs typeface="Times New Roman" charset="0"/>
              </a:rPr>
              <a:t>The remaining $1400 is div’d equally b/w the parties</a:t>
            </a:r>
          </a:p>
          <a:p>
            <a:pPr eaLnBrk="1" hangingPunct="1"/>
            <a:r>
              <a:rPr lang="en-US" sz="2400">
                <a:latin typeface="Times New Roman" charset="0"/>
                <a:cs typeface="Times New Roman" charset="0"/>
              </a:rPr>
              <a:t>But John gets his add’l $600 fm the VA, making his total $700 + 600 = $1300</a:t>
            </a:r>
          </a:p>
          <a:p>
            <a:pPr eaLnBrk="1" hangingPunct="1"/>
            <a:r>
              <a:rPr lang="en-US" sz="2400">
                <a:latin typeface="Times New Roman" charset="0"/>
                <a:cs typeface="Times New Roman" charset="0"/>
              </a:rPr>
              <a:t>While Jane still has only $700</a:t>
            </a:r>
          </a:p>
        </p:txBody>
      </p:sp>
      <p:sp>
        <p:nvSpPr>
          <p:cNvPr id="6656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68237E4-F45D-794D-8727-56A2F62B3430}"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ChangeArrowheads="1" noTextEdit="1"/>
          </p:cNvSpPr>
          <p:nvPr>
            <p:ph type="sldImg"/>
          </p:nvPr>
        </p:nvSpPr>
        <p:spPr>
          <a:xfrm>
            <a:off x="1524000" y="609600"/>
            <a:ext cx="3800475" cy="2849563"/>
          </a:xfrm>
          <a:ln/>
        </p:spPr>
      </p:sp>
      <p:sp>
        <p:nvSpPr>
          <p:cNvPr id="67587" name="Notes Placeholder 2"/>
          <p:cNvSpPr>
            <a:spLocks noGrp="1" noChangeArrowheads="1"/>
          </p:cNvSpPr>
          <p:nvPr>
            <p:ph type="body" idx="1"/>
          </p:nvPr>
        </p:nvSpPr>
        <p:spPr>
          <a:xfrm>
            <a:off x="533400" y="4191000"/>
            <a:ext cx="6096000" cy="44084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To understand and analyze a Howell-type case … let’s review the FACTS in the Howell decision [here they are on the screen </a:t>
            </a:r>
            <a:r>
              <a:rPr lang="mr-IN" sz="2400">
                <a:latin typeface="Times New Roman" charset="0"/>
                <a:cs typeface="Times New Roman" charset="0"/>
              </a:rPr>
              <a:t>–</a:t>
            </a:r>
            <a:r>
              <a:rPr lang="en-US" sz="2400">
                <a:latin typeface="Times New Roman" charset="0"/>
                <a:cs typeface="Times New Roman" charset="0"/>
              </a:rPr>
              <a:t> more facts next slide]</a:t>
            </a:r>
          </a:p>
        </p:txBody>
      </p:sp>
      <p:sp>
        <p:nvSpPr>
          <p:cNvPr id="6758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D1CF80C9-69AD-2C49-8B4D-FC6181AE695D}"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ChangeArrowheads="1" noTextEdit="1"/>
          </p:cNvSpPr>
          <p:nvPr>
            <p:ph type="sldImg"/>
          </p:nvPr>
        </p:nvSpPr>
        <p:spPr>
          <a:xfrm>
            <a:off x="1793875" y="381000"/>
            <a:ext cx="3540125" cy="2654300"/>
          </a:xfrm>
          <a:ln/>
        </p:spPr>
      </p:sp>
      <p:sp>
        <p:nvSpPr>
          <p:cNvPr id="68611" name="Notes Placeholder 2"/>
          <p:cNvSpPr>
            <a:spLocks noGrp="1" noChangeArrowheads="1"/>
          </p:cNvSpPr>
          <p:nvPr>
            <p:ph type="body" idx="1"/>
          </p:nvPr>
        </p:nvSpPr>
        <p:spPr>
          <a:xfrm>
            <a:off x="457200" y="3581400"/>
            <a:ext cx="6096000" cy="50180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And here are the litigation &amp; appellate facts, as outlined by Justice Stephen Breyer, who wrote the opinion</a:t>
            </a:r>
          </a:p>
          <a:p>
            <a:pPr eaLnBrk="1" hangingPunct="1"/>
            <a:endParaRPr lang="en-US" sz="2400">
              <a:latin typeface="Times New Roman" charset="0"/>
              <a:cs typeface="Times New Roman" charset="0"/>
            </a:endParaRPr>
          </a:p>
          <a:p>
            <a:pPr eaLnBrk="1" hangingPunct="1"/>
            <a:r>
              <a:rPr lang="en-US" sz="2400" i="1">
                <a:latin typeface="Times New Roman" charset="0"/>
                <a:cs typeface="Times New Roman" charset="0"/>
              </a:rPr>
              <a:t>*WHAT DID JUSTICE BREYER RULE?</a:t>
            </a:r>
          </a:p>
        </p:txBody>
      </p:sp>
      <p:sp>
        <p:nvSpPr>
          <p:cNvPr id="6861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DC87ACC-A1C8-C140-9648-01CA407273CD}"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ChangeArrowheads="1" noTextEdit="1"/>
          </p:cNvSpPr>
          <p:nvPr>
            <p:ph type="sldImg"/>
          </p:nvPr>
        </p:nvSpPr>
        <p:spPr>
          <a:xfrm>
            <a:off x="1905000" y="304800"/>
            <a:ext cx="3124200" cy="2343150"/>
          </a:xfrm>
          <a:ln/>
        </p:spPr>
      </p:sp>
      <p:sp>
        <p:nvSpPr>
          <p:cNvPr id="69635" name="Notes Placeholder 2"/>
          <p:cNvSpPr>
            <a:spLocks noGrp="1" noChangeArrowheads="1"/>
          </p:cNvSpPr>
          <p:nvPr>
            <p:ph type="body" idx="1"/>
          </p:nvPr>
        </p:nvSpPr>
        <p:spPr>
          <a:xfrm>
            <a:off x="381000" y="2743200"/>
            <a:ext cx="6172200" cy="60960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Justice Breyer’s ruling noted that the USFSPA excluded VA disability compensation fm DRP</a:t>
            </a:r>
          </a:p>
          <a:p>
            <a:pPr eaLnBrk="1" hangingPunct="1"/>
            <a:r>
              <a:rPr lang="en-US" sz="2400">
                <a:latin typeface="Times New Roman" charset="0"/>
                <a:cs typeface="Times New Roman" charset="0"/>
              </a:rPr>
              <a:t>It also mentioned the holding in 1989 </a:t>
            </a:r>
            <a:r>
              <a:rPr lang="en-US" sz="2400" u="sng">
                <a:latin typeface="Times New Roman" charset="0"/>
                <a:cs typeface="Times New Roman" charset="0"/>
              </a:rPr>
              <a:t>Mansell</a:t>
            </a:r>
            <a:r>
              <a:rPr lang="en-US" sz="2400">
                <a:latin typeface="Times New Roman" charset="0"/>
                <a:cs typeface="Times New Roman" charset="0"/>
              </a:rPr>
              <a:t> decision, shown here</a:t>
            </a:r>
          </a:p>
          <a:p>
            <a:pPr eaLnBrk="1" hangingPunct="1"/>
            <a:r>
              <a:rPr lang="en-US" sz="2400">
                <a:latin typeface="Times New Roman" charset="0"/>
                <a:cs typeface="Times New Roman" charset="0"/>
              </a:rPr>
              <a:t>The 3</a:t>
            </a:r>
            <a:r>
              <a:rPr lang="en-US" sz="2400" baseline="30000">
                <a:latin typeface="Times New Roman" charset="0"/>
                <a:cs typeface="Times New Roman" charset="0"/>
              </a:rPr>
              <a:t>rd</a:t>
            </a:r>
            <a:r>
              <a:rPr lang="en-US" sz="2400">
                <a:latin typeface="Times New Roman" charset="0"/>
                <a:cs typeface="Times New Roman" charset="0"/>
              </a:rPr>
              <a:t> bullet point, then, represents the conclusion drawn by the Supreme Ct – even when retiree elects VA decades after the judge’s initial weighing and balancing in the property division [or that of the parties - in a S/A]</a:t>
            </a:r>
            <a:r>
              <a:rPr lang="mr-IN" sz="2400">
                <a:latin typeface="Times New Roman" charset="0"/>
                <a:cs typeface="Times New Roman" charset="0"/>
              </a:rPr>
              <a:t>…</a:t>
            </a:r>
            <a:endParaRPr lang="en-US" sz="2400">
              <a:latin typeface="Times New Roman" charset="0"/>
              <a:cs typeface="Times New Roman" charset="0"/>
            </a:endParaRPr>
          </a:p>
          <a:p>
            <a:pPr eaLnBrk="1" hangingPunct="1"/>
            <a:r>
              <a:rPr lang="en-US" sz="2400">
                <a:latin typeface="Times New Roman" charset="0"/>
                <a:cs typeface="Times New Roman" charset="0"/>
              </a:rPr>
              <a:t>an indem. order awarding damages for waiver of mil. ret. pay as marital property is barred.</a:t>
            </a:r>
          </a:p>
          <a:p>
            <a:pPr eaLnBrk="1" hangingPunct="1"/>
            <a:r>
              <a:rPr lang="en-US" sz="2400">
                <a:latin typeface="Times New Roman" charset="0"/>
                <a:cs typeface="Times New Roman" charset="0"/>
              </a:rPr>
              <a:t>*Does this means that ct cannot attempt to enforce its own orders? Or that all attempts to order indemnification MUST FAIL?</a:t>
            </a:r>
          </a:p>
        </p:txBody>
      </p:sp>
      <p:sp>
        <p:nvSpPr>
          <p:cNvPr id="6963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746931BC-9243-C142-B43F-D4A711A91006}"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ChangeArrowheads="1" noTextEdit="1"/>
          </p:cNvSpPr>
          <p:nvPr>
            <p:ph type="sldImg"/>
          </p:nvPr>
        </p:nvSpPr>
        <p:spPr>
          <a:xfrm>
            <a:off x="2295525" y="696913"/>
            <a:ext cx="2525713" cy="1893887"/>
          </a:xfrm>
          <a:ln/>
        </p:spPr>
      </p:sp>
      <p:sp>
        <p:nvSpPr>
          <p:cNvPr id="70659" name="Notes Placeholder 2"/>
          <p:cNvSpPr>
            <a:spLocks noGrp="1" noChangeArrowheads="1"/>
          </p:cNvSpPr>
          <p:nvPr>
            <p:ph type="body" idx="1"/>
          </p:nvPr>
        </p:nvSpPr>
        <p:spPr>
          <a:xfrm>
            <a:off x="457200" y="3581400"/>
            <a:ext cx="6248400" cy="46370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MES – Or that all orders for indemnification are invalid?</a:t>
            </a:r>
          </a:p>
          <a:p>
            <a:pPr eaLnBrk="1" hangingPunct="1"/>
            <a:endParaRPr lang="en-US" sz="2400">
              <a:latin typeface="Times New Roman" charset="0"/>
              <a:cs typeface="Times New Roman" charset="0"/>
            </a:endParaRPr>
          </a:p>
          <a:p>
            <a:pPr eaLnBrk="1" hangingPunct="1"/>
            <a:r>
              <a:rPr lang="en-US" sz="2400">
                <a:latin typeface="Times New Roman" charset="0"/>
                <a:cs typeface="Times New Roman" charset="0"/>
              </a:rPr>
              <a:t>Is indemnification how dead on arrival for all the judges in Michigan?</a:t>
            </a:r>
          </a:p>
          <a:p>
            <a:pPr eaLnBrk="1" hangingPunct="1"/>
            <a:endParaRPr lang="en-US" sz="2400">
              <a:latin typeface="Times New Roman" charset="0"/>
              <a:cs typeface="Times New Roman" charset="0"/>
            </a:endParaRPr>
          </a:p>
          <a:p>
            <a:pPr eaLnBrk="1" hangingPunct="1"/>
            <a:endParaRPr lang="en-US" sz="2400">
              <a:latin typeface="Times New Roman" charset="0"/>
              <a:cs typeface="Times New Roman" charset="0"/>
            </a:endParaRPr>
          </a:p>
        </p:txBody>
      </p:sp>
      <p:sp>
        <p:nvSpPr>
          <p:cNvPr id="7066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F17B11DF-F7F8-9244-82BB-093D30BDC612}"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ChangeArrowheads="1" noTextEdit="1"/>
          </p:cNvSpPr>
          <p:nvPr>
            <p:ph type="sldImg"/>
          </p:nvPr>
        </p:nvSpPr>
        <p:spPr>
          <a:xfrm>
            <a:off x="2295525" y="152400"/>
            <a:ext cx="2525713" cy="1893888"/>
          </a:xfrm>
          <a:ln/>
        </p:spPr>
      </p:sp>
      <p:sp>
        <p:nvSpPr>
          <p:cNvPr id="71683" name="Notes Placeholder 2"/>
          <p:cNvSpPr>
            <a:spLocks noGrp="1" noChangeArrowheads="1"/>
          </p:cNvSpPr>
          <p:nvPr>
            <p:ph type="body" idx="1"/>
          </p:nvPr>
        </p:nvSpPr>
        <p:spPr>
          <a:xfrm>
            <a:off x="701675" y="2286000"/>
            <a:ext cx="5607050" cy="63134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For the moment, the jury’s out on that question.  To figure out the verdict, let’s all return to the facts of the </a:t>
            </a:r>
            <a:r>
              <a:rPr lang="en-US" sz="2400" u="sng">
                <a:latin typeface="Times New Roman" charset="0"/>
                <a:cs typeface="Times New Roman" charset="0"/>
              </a:rPr>
              <a:t>Howell</a:t>
            </a:r>
            <a:r>
              <a:rPr lang="en-US" sz="2400">
                <a:latin typeface="Times New Roman" charset="0"/>
                <a:cs typeface="Times New Roman" charset="0"/>
              </a:rPr>
              <a:t> case with a BIIIIIGG magnifying glass!</a:t>
            </a:r>
          </a:p>
          <a:p>
            <a:pPr eaLnBrk="1" hangingPunct="1"/>
            <a:r>
              <a:rPr lang="en-US" sz="2400">
                <a:latin typeface="Times New Roman" charset="0"/>
                <a:cs typeface="Times New Roman" charset="0"/>
              </a:rPr>
              <a:t>NOTE THAT:</a:t>
            </a:r>
          </a:p>
          <a:p>
            <a:pPr eaLnBrk="1" hangingPunct="1"/>
            <a:r>
              <a:rPr lang="en-US" sz="2400">
                <a:latin typeface="Times New Roman" charset="0"/>
                <a:cs typeface="Times New Roman" charset="0"/>
              </a:rPr>
              <a:t>-Most of our cases are settled, not tried.  Was there an </a:t>
            </a:r>
            <a:r>
              <a:rPr lang="en-US" sz="2400" b="1">
                <a:latin typeface="Times New Roman" charset="0"/>
                <a:cs typeface="Times New Roman" charset="0"/>
              </a:rPr>
              <a:t>express contractual indem.</a:t>
            </a:r>
            <a:r>
              <a:rPr lang="en-US" sz="2400">
                <a:latin typeface="Times New Roman" charset="0"/>
                <a:cs typeface="Times New Roman" charset="0"/>
              </a:rPr>
              <a:t> clause in </a:t>
            </a:r>
            <a:r>
              <a:rPr lang="en-US" sz="2400" u="sng">
                <a:latin typeface="Times New Roman" charset="0"/>
                <a:cs typeface="Times New Roman" charset="0"/>
              </a:rPr>
              <a:t>Howell</a:t>
            </a:r>
            <a:r>
              <a:rPr lang="en-US" sz="2400">
                <a:latin typeface="Times New Roman" charset="0"/>
                <a:cs typeface="Times New Roman" charset="0"/>
              </a:rPr>
              <a:t>? NO</a:t>
            </a:r>
          </a:p>
          <a:p>
            <a:pPr eaLnBrk="1" hangingPunct="1"/>
            <a:r>
              <a:rPr lang="en-US" sz="2400">
                <a:latin typeface="Times New Roman" charset="0"/>
                <a:cs typeface="Times New Roman" charset="0"/>
              </a:rPr>
              <a:t>-Very few court orders are appealed.  Was there an </a:t>
            </a:r>
            <a:r>
              <a:rPr lang="en-US" sz="2400" b="1">
                <a:latin typeface="Times New Roman" charset="0"/>
                <a:cs typeface="Times New Roman" charset="0"/>
              </a:rPr>
              <a:t>unappealed initial indem. order</a:t>
            </a:r>
            <a:r>
              <a:rPr lang="en-US" sz="2400">
                <a:latin typeface="Times New Roman" charset="0"/>
                <a:cs typeface="Times New Roman" charset="0"/>
              </a:rPr>
              <a:t> in </a:t>
            </a:r>
            <a:r>
              <a:rPr lang="en-US" sz="2400" u="sng">
                <a:latin typeface="Times New Roman" charset="0"/>
                <a:cs typeface="Times New Roman" charset="0"/>
              </a:rPr>
              <a:t>Howell</a:t>
            </a:r>
            <a:r>
              <a:rPr lang="en-US" sz="2400">
                <a:latin typeface="Times New Roman" charset="0"/>
                <a:cs typeface="Times New Roman" charset="0"/>
              </a:rPr>
              <a:t>? NO – Mr. Howell appealed immediately when the judge ordered indem, rt up the SCOTUS</a:t>
            </a:r>
          </a:p>
        </p:txBody>
      </p:sp>
      <p:sp>
        <p:nvSpPr>
          <p:cNvPr id="7168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29DCFACA-D0F8-6C46-BDBF-A106D22325A5}"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ChangeArrowheads="1" noTextEdit="1"/>
          </p:cNvSpPr>
          <p:nvPr>
            <p:ph type="sldImg"/>
          </p:nvPr>
        </p:nvSpPr>
        <p:spPr>
          <a:xfrm>
            <a:off x="1828800" y="228600"/>
            <a:ext cx="3124200" cy="2343150"/>
          </a:xfrm>
          <a:ln/>
        </p:spPr>
      </p:sp>
      <p:sp>
        <p:nvSpPr>
          <p:cNvPr id="72707" name="Notes Placeholder 2"/>
          <p:cNvSpPr>
            <a:spLocks noGrp="1" noChangeArrowheads="1"/>
          </p:cNvSpPr>
          <p:nvPr>
            <p:ph type="body" idx="1"/>
          </p:nvPr>
        </p:nvSpPr>
        <p:spPr>
          <a:xfrm>
            <a:off x="304800" y="2743200"/>
            <a:ext cx="6300788" cy="62484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The </a:t>
            </a:r>
            <a:r>
              <a:rPr lang="en-US" sz="2400" u="sng">
                <a:latin typeface="Times New Roman" charset="0"/>
                <a:cs typeface="Times New Roman" charset="0"/>
              </a:rPr>
              <a:t>Howell</a:t>
            </a:r>
            <a:r>
              <a:rPr lang="en-US" sz="2400">
                <a:latin typeface="Times New Roman" charset="0"/>
                <a:cs typeface="Times New Roman" charset="0"/>
              </a:rPr>
              <a:t> case doesn’t say that express contr. indem clauses cannot be used, may not be enforced</a:t>
            </a:r>
          </a:p>
          <a:p>
            <a:pPr eaLnBrk="1" hangingPunct="1"/>
            <a:r>
              <a:rPr lang="en-US" sz="2400">
                <a:latin typeface="Times New Roman" charset="0"/>
                <a:cs typeface="Times New Roman" charset="0"/>
              </a:rPr>
              <a:t>Here is an example of such a clause</a:t>
            </a:r>
          </a:p>
          <a:p>
            <a:pPr eaLnBrk="1" hangingPunct="1"/>
            <a:r>
              <a:rPr lang="en-US" sz="2400">
                <a:latin typeface="Times New Roman" charset="0"/>
                <a:cs typeface="Times New Roman" charset="0"/>
              </a:rPr>
              <a:t>Enforcement of such a clause means that ct can rule that it is not dividing waived mil ret pay as marital property, </a:t>
            </a:r>
          </a:p>
          <a:p>
            <a:pPr eaLnBrk="1" hangingPunct="1"/>
            <a:r>
              <a:rPr lang="en-US" sz="2400">
                <a:latin typeface="Times New Roman" charset="0"/>
                <a:cs typeface="Times New Roman" charset="0"/>
              </a:rPr>
              <a:t>Rather, the court is merely ordering the retiree to uphold his agreement to indemnify</a:t>
            </a:r>
          </a:p>
          <a:p>
            <a:pPr eaLnBrk="1" hangingPunct="1"/>
            <a:r>
              <a:rPr lang="en-US" sz="2400">
                <a:latin typeface="Times New Roman" charset="0"/>
                <a:cs typeface="Times New Roman" charset="0"/>
              </a:rPr>
              <a:t>Contract law is a state court matter – not an issue of constitutional dimensions; parties are free to contract for indemnification, and there are hundreds of state ct cases upholding this principle.  Express contract. indem. was not the issue in </a:t>
            </a:r>
            <a:r>
              <a:rPr lang="en-US" sz="2400" u="sng">
                <a:latin typeface="Times New Roman" charset="0"/>
                <a:cs typeface="Times New Roman" charset="0"/>
              </a:rPr>
              <a:t>Howell</a:t>
            </a:r>
          </a:p>
        </p:txBody>
      </p:sp>
      <p:sp>
        <p:nvSpPr>
          <p:cNvPr id="7270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7DEF8B5-B736-6346-A566-6BDAF21B6A03}"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ChangeArrowheads="1" noTextEdit="1"/>
          </p:cNvSpPr>
          <p:nvPr>
            <p:ph type="sldImg"/>
          </p:nvPr>
        </p:nvSpPr>
        <p:spPr>
          <a:xfrm>
            <a:off x="1600200" y="152400"/>
            <a:ext cx="3140075" cy="2354263"/>
          </a:xfrm>
          <a:ln/>
        </p:spPr>
      </p:sp>
      <p:sp>
        <p:nvSpPr>
          <p:cNvPr id="73731" name="Notes Placeholder 2"/>
          <p:cNvSpPr>
            <a:spLocks noGrp="1" noChangeArrowheads="1"/>
          </p:cNvSpPr>
          <p:nvPr>
            <p:ph type="body" idx="1"/>
          </p:nvPr>
        </p:nvSpPr>
        <p:spPr>
          <a:xfrm>
            <a:off x="228600" y="2822575"/>
            <a:ext cx="6629400" cy="63214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The other remedy for the FS is when one of these two conditions applies</a:t>
            </a:r>
          </a:p>
          <a:p>
            <a:pPr eaLnBrk="1" hangingPunct="1"/>
            <a:r>
              <a:rPr lang="en-US" sz="2400">
                <a:latin typeface="Times New Roman" charset="0"/>
                <a:cs typeface="Times New Roman" charset="0"/>
              </a:rPr>
              <a:t>In that situation, the prior court order is upheld on another principle not at stake in Howell – </a:t>
            </a:r>
            <a:r>
              <a:rPr lang="en-US" sz="2400" i="1">
                <a:latin typeface="Times New Roman" charset="0"/>
                <a:cs typeface="Times New Roman" charset="0"/>
              </a:rPr>
              <a:t>res judicata</a:t>
            </a:r>
          </a:p>
          <a:p>
            <a:pPr eaLnBrk="1" hangingPunct="1"/>
            <a:r>
              <a:rPr lang="en-US" sz="2400">
                <a:latin typeface="Times New Roman" charset="0"/>
                <a:cs typeface="Times New Roman" charset="0"/>
              </a:rPr>
              <a:t>Some of you haven’t heard that term since law school, I’ll bet – and in my own case, that’s when dinosaurs ruled the earth</a:t>
            </a:r>
          </a:p>
          <a:p>
            <a:pPr eaLnBrk="1" hangingPunct="1"/>
            <a:r>
              <a:rPr lang="en-US" sz="2400" i="1">
                <a:latin typeface="Times New Roman" charset="0"/>
                <a:cs typeface="Times New Roman" charset="0"/>
              </a:rPr>
              <a:t>Res judicata</a:t>
            </a:r>
            <a:r>
              <a:rPr lang="en-US" sz="2400">
                <a:latin typeface="Times New Roman" charset="0"/>
                <a:cs typeface="Times New Roman" charset="0"/>
              </a:rPr>
              <a:t> is alive and well today.  It is a solid basis for the court ordering indem.  The most common example would be a settlement incorp. into a div decree which included language about H reimbursing W if any red. in his ret’d pay</a:t>
            </a:r>
          </a:p>
          <a:p>
            <a:pPr eaLnBrk="1" hangingPunct="1"/>
            <a:r>
              <a:rPr lang="en-US" sz="2400">
                <a:latin typeface="Times New Roman" charset="0"/>
                <a:cs typeface="Times New Roman" charset="0"/>
              </a:rPr>
              <a:t>Let’s tease out the argument for “indem. by </a:t>
            </a:r>
            <a:r>
              <a:rPr lang="en-US" sz="2400" i="1">
                <a:latin typeface="Times New Roman" charset="0"/>
                <a:cs typeface="Times New Roman" charset="0"/>
              </a:rPr>
              <a:t>res judicata”</a:t>
            </a:r>
            <a:r>
              <a:rPr lang="en-US" sz="2400">
                <a:latin typeface="Times New Roman" charset="0"/>
                <a:cs typeface="Times New Roman" charset="0"/>
              </a:rPr>
              <a:t> from three SCOTUS decisions</a:t>
            </a:r>
          </a:p>
        </p:txBody>
      </p:sp>
      <p:sp>
        <p:nvSpPr>
          <p:cNvPr id="7373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E1244A13-2C3B-3A4E-BFDD-9650D392685C}"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ChangeArrowheads="1" noTextEdit="1"/>
          </p:cNvSpPr>
          <p:nvPr>
            <p:ph type="sldImg"/>
          </p:nvPr>
        </p:nvSpPr>
        <p:spPr>
          <a:xfrm>
            <a:off x="1600200" y="304800"/>
            <a:ext cx="3657600" cy="2743200"/>
          </a:xfrm>
          <a:ln/>
        </p:spPr>
      </p:sp>
      <p:sp>
        <p:nvSpPr>
          <p:cNvPr id="74755" name="Notes Placeholder 2"/>
          <p:cNvSpPr>
            <a:spLocks noGrp="1" noChangeArrowheads="1"/>
          </p:cNvSpPr>
          <p:nvPr>
            <p:ph type="body" idx="1"/>
          </p:nvPr>
        </p:nvSpPr>
        <p:spPr>
          <a:xfrm>
            <a:off x="304800" y="3581400"/>
            <a:ext cx="6400800" cy="54102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The first S. Ct decision is </a:t>
            </a:r>
            <a:r>
              <a:rPr lang="en-US" sz="2400" u="sng">
                <a:latin typeface="Times New Roman" charset="0"/>
                <a:cs typeface="Times New Roman" charset="0"/>
              </a:rPr>
              <a:t>Mansell</a:t>
            </a:r>
            <a:r>
              <a:rPr lang="en-US" sz="2400">
                <a:latin typeface="Times New Roman" charset="0"/>
                <a:cs typeface="Times New Roman" charset="0"/>
              </a:rPr>
              <a:t> itself, 1989 – go to FN 5, where you’ll see this OPEN INVITATION to the cts of Calif. to review the case and decide it on basis of </a:t>
            </a:r>
            <a:r>
              <a:rPr lang="en-US" sz="2400" i="1">
                <a:latin typeface="Times New Roman" charset="0"/>
                <a:cs typeface="Times New Roman" charset="0"/>
              </a:rPr>
              <a:t>res judicata</a:t>
            </a:r>
            <a:r>
              <a:rPr lang="en-US" sz="2400">
                <a:latin typeface="Times New Roman" charset="0"/>
                <a:cs typeface="Times New Roman" charset="0"/>
              </a:rPr>
              <a:t> – that is, </a:t>
            </a:r>
          </a:p>
          <a:p>
            <a:pPr eaLnBrk="1" hangingPunct="1"/>
            <a:r>
              <a:rPr lang="en-US" sz="2400">
                <a:latin typeface="Times New Roman" charset="0"/>
                <a:cs typeface="Times New Roman" charset="0"/>
              </a:rPr>
              <a:t>-Major Mansell had agree to divide any VA disability pay he rec’d</a:t>
            </a:r>
          </a:p>
          <a:p>
            <a:pPr eaLnBrk="1" hangingPunct="1"/>
            <a:r>
              <a:rPr lang="en-US" sz="2400">
                <a:latin typeface="Times New Roman" charset="0"/>
                <a:cs typeface="Times New Roman" charset="0"/>
              </a:rPr>
              <a:t>-that agt was incorp into the disso decree</a:t>
            </a:r>
          </a:p>
          <a:p>
            <a:pPr eaLnBrk="1" hangingPunct="1"/>
            <a:r>
              <a:rPr lang="en-US" sz="2400">
                <a:latin typeface="Times New Roman" charset="0"/>
                <a:cs typeface="Times New Roman" charset="0"/>
              </a:rPr>
              <a:t>-And he didn’t object or appeal till yrs later, when he retired, and he discovered that he’d actually need to comply with the terms of the disso decree requiring pmt to his EX.</a:t>
            </a:r>
          </a:p>
          <a:p>
            <a:pPr eaLnBrk="1" hangingPunct="1"/>
            <a:r>
              <a:rPr lang="en-US" sz="2400" i="1">
                <a:latin typeface="Times New Roman" charset="0"/>
                <a:cs typeface="Times New Roman" charset="0"/>
              </a:rPr>
              <a:t>*what’s the second part of the analysis?</a:t>
            </a:r>
          </a:p>
        </p:txBody>
      </p:sp>
      <p:sp>
        <p:nvSpPr>
          <p:cNvPr id="7475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17FBF9C5-B5C0-4E40-8D5A-06F0AA188FA2}"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ChangeArrowheads="1" noTextEdit="1"/>
          </p:cNvSpPr>
          <p:nvPr>
            <p:ph type="sldImg"/>
          </p:nvPr>
        </p:nvSpPr>
        <p:spPr>
          <a:xfrm>
            <a:off x="1778000" y="152400"/>
            <a:ext cx="2743200" cy="2057400"/>
          </a:xfrm>
          <a:ln/>
        </p:spPr>
      </p:sp>
      <p:sp>
        <p:nvSpPr>
          <p:cNvPr id="75779" name="Notes Placeholder 2"/>
          <p:cNvSpPr>
            <a:spLocks noGrp="1" noChangeArrowheads="1"/>
          </p:cNvSpPr>
          <p:nvPr>
            <p:ph type="body" idx="1"/>
          </p:nvPr>
        </p:nvSpPr>
        <p:spPr>
          <a:xfrm>
            <a:off x="76200" y="2362200"/>
            <a:ext cx="6858000" cy="66294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u="sng">
                <a:latin typeface="Times New Roman" charset="0"/>
                <a:cs typeface="Times New Roman" charset="0"/>
              </a:rPr>
              <a:t>Second S.Ct. decision</a:t>
            </a:r>
            <a:r>
              <a:rPr lang="en-US" sz="2400">
                <a:latin typeface="Times New Roman" charset="0"/>
                <a:cs typeface="Times New Roman" charset="0"/>
              </a:rPr>
              <a:t> is what happened after the initial Supreme Ct </a:t>
            </a:r>
            <a:r>
              <a:rPr lang="en-US" sz="2400" u="sng">
                <a:latin typeface="Times New Roman" charset="0"/>
                <a:cs typeface="Times New Roman" charset="0"/>
              </a:rPr>
              <a:t>Mansell</a:t>
            </a:r>
            <a:r>
              <a:rPr lang="en-US" sz="2400">
                <a:latin typeface="Times New Roman" charset="0"/>
                <a:cs typeface="Times New Roman" charset="0"/>
              </a:rPr>
              <a:t> decision</a:t>
            </a:r>
          </a:p>
          <a:p>
            <a:pPr eaLnBrk="1" hangingPunct="1"/>
            <a:r>
              <a:rPr lang="en-US" sz="2400">
                <a:latin typeface="Times New Roman" charset="0"/>
                <a:cs typeface="Times New Roman" charset="0"/>
              </a:rPr>
              <a:t>The case went back down to the cts of Calif. upon remand</a:t>
            </a:r>
          </a:p>
          <a:p>
            <a:pPr eaLnBrk="1" hangingPunct="1"/>
            <a:r>
              <a:rPr lang="en-US" sz="2400">
                <a:latin typeface="Times New Roman" charset="0"/>
                <a:cs typeface="Times New Roman" charset="0"/>
              </a:rPr>
              <a:t>And then it went back up again to the US S Ct</a:t>
            </a:r>
          </a:p>
          <a:p>
            <a:pPr eaLnBrk="1" hangingPunct="1"/>
            <a:r>
              <a:rPr lang="en-US" sz="2400">
                <a:latin typeface="Times New Roman" charset="0"/>
                <a:cs typeface="Times New Roman" charset="0"/>
              </a:rPr>
              <a:t>Cts below upon remand had clearly held that the waived mil ret pay was being divided on the basis of </a:t>
            </a:r>
            <a:r>
              <a:rPr lang="en-US" sz="2400" i="1">
                <a:latin typeface="Times New Roman" charset="0"/>
                <a:cs typeface="Times New Roman" charset="0"/>
              </a:rPr>
              <a:t>res judicata</a:t>
            </a:r>
            <a:r>
              <a:rPr lang="en-US" sz="2400">
                <a:latin typeface="Times New Roman" charset="0"/>
                <a:cs typeface="Times New Roman" charset="0"/>
              </a:rPr>
              <a:t>, not as division of community property</a:t>
            </a:r>
          </a:p>
          <a:p>
            <a:pPr eaLnBrk="1" hangingPunct="1"/>
            <a:r>
              <a:rPr lang="en-US" sz="2400">
                <a:latin typeface="Times New Roman" charset="0"/>
                <a:cs typeface="Times New Roman" charset="0"/>
              </a:rPr>
              <a:t>S Ct denied the second Cert Petition of Major Mansell.</a:t>
            </a:r>
          </a:p>
          <a:p>
            <a:pPr eaLnBrk="1" hangingPunct="1"/>
            <a:r>
              <a:rPr lang="en-US" sz="2400">
                <a:latin typeface="Times New Roman" charset="0"/>
                <a:cs typeface="Times New Roman" charset="0"/>
              </a:rPr>
              <a:t>Issue at stake was res </a:t>
            </a:r>
            <a:r>
              <a:rPr lang="en-US" sz="2400" i="1">
                <a:latin typeface="Times New Roman" charset="0"/>
                <a:cs typeface="Times New Roman" charset="0"/>
              </a:rPr>
              <a:t>judicata</a:t>
            </a:r>
            <a:r>
              <a:rPr lang="en-US" sz="2400">
                <a:latin typeface="Times New Roman" charset="0"/>
                <a:cs typeface="Times New Roman" charset="0"/>
              </a:rPr>
              <a:t>, not subj. matter j/d. If the latter, there would have been no j/d to divide, and petition would have been granted.</a:t>
            </a:r>
          </a:p>
          <a:p>
            <a:pPr eaLnBrk="1" hangingPunct="1"/>
            <a:endParaRPr lang="en-US" sz="2400">
              <a:latin typeface="Times New Roman" charset="0"/>
              <a:cs typeface="Times New Roman" charset="0"/>
            </a:endParaRPr>
          </a:p>
          <a:p>
            <a:pPr eaLnBrk="1" hangingPunct="1"/>
            <a:r>
              <a:rPr lang="en-US" sz="2400" i="1">
                <a:latin typeface="Times New Roman" charset="0"/>
                <a:cs typeface="Times New Roman" charset="0"/>
              </a:rPr>
              <a:t>*And what’s the third pt of the analysis?</a:t>
            </a:r>
          </a:p>
        </p:txBody>
      </p:sp>
      <p:sp>
        <p:nvSpPr>
          <p:cNvPr id="7578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1162809D-DC57-2545-8C54-94E78CB54E3F}"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34DE35A8-5214-F745-9152-D91A93D505E7}" type="slidenum">
              <a:rPr lang="en-US"/>
              <a:pPr/>
              <a:t>2</a:t>
            </a:fld>
            <a:endParaRPr lang="en-US"/>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800">
                <a:latin typeface="Arial" charset="0"/>
                <a:cs typeface="Arial" charset="0"/>
              </a:rPr>
              <a:t>I’ll be giving you the basics – the Nuts and Bolts – for understanding the issues of DISABILITY [VA disability compensation and indemnification] and DEATH</a:t>
            </a:r>
          </a:p>
          <a:p>
            <a:pPr eaLnBrk="1" hangingPunct="1"/>
            <a:r>
              <a:rPr lang="en-US" sz="2800">
                <a:latin typeface="Arial" charset="0"/>
                <a:cs typeface="Arial" charset="0"/>
              </a:rPr>
              <a:t>[Surv. Ben. Plan]</a:t>
            </a:r>
          </a:p>
          <a:p>
            <a:pPr eaLnBrk="1" hangingPunct="1"/>
            <a:r>
              <a:rPr lang="en-US" sz="2800">
                <a:latin typeface="Arial" charset="0"/>
                <a:cs typeface="Arial" charset="0"/>
              </a:rPr>
              <a:t>*Any docs that we might need?</a:t>
            </a:r>
          </a:p>
          <a:p>
            <a:pPr eaLnBrk="1" hangingPunct="1"/>
            <a:endParaRPr lang="en-US">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ChangeArrowheads="1" noTextEdit="1"/>
          </p:cNvSpPr>
          <p:nvPr>
            <p:ph type="sldImg"/>
          </p:nvPr>
        </p:nvSpPr>
        <p:spPr>
          <a:xfrm>
            <a:off x="2209800" y="152400"/>
            <a:ext cx="2525713" cy="1893888"/>
          </a:xfrm>
          <a:ln/>
        </p:spPr>
      </p:sp>
      <p:sp>
        <p:nvSpPr>
          <p:cNvPr id="76803" name="Notes Placeholder 2"/>
          <p:cNvSpPr>
            <a:spLocks noGrp="1" noChangeArrowheads="1"/>
          </p:cNvSpPr>
          <p:nvPr>
            <p:ph type="body" idx="1"/>
          </p:nvPr>
        </p:nvSpPr>
        <p:spPr>
          <a:xfrm>
            <a:off x="228600" y="2136775"/>
            <a:ext cx="6627813" cy="60166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200">
                <a:latin typeface="Times New Roman" charset="0"/>
                <a:cs typeface="Times New Roman" charset="0"/>
              </a:rPr>
              <a:t>This is 3d S. Ct. case for recognizing that ct may use </a:t>
            </a:r>
            <a:r>
              <a:rPr lang="en-US" sz="2200" i="1">
                <a:latin typeface="Times New Roman" charset="0"/>
                <a:cs typeface="Times New Roman" charset="0"/>
              </a:rPr>
              <a:t>res judicata</a:t>
            </a:r>
            <a:r>
              <a:rPr lang="en-US" sz="2200">
                <a:latin typeface="Times New Roman" charset="0"/>
                <a:cs typeface="Times New Roman" charset="0"/>
              </a:rPr>
              <a:t> as a basis for requiring reimbursement or indemnification for the FS – a US Supreme Court decision from 1982 as to a Calif court ruling on  preemption by fed. law</a:t>
            </a:r>
          </a:p>
          <a:p>
            <a:pPr eaLnBrk="1" hangingPunct="1"/>
            <a:r>
              <a:rPr lang="en-US" sz="2200">
                <a:latin typeface="Times New Roman" charset="0"/>
                <a:cs typeface="Times New Roman" charset="0"/>
              </a:rPr>
              <a:t>Judge divided mil pension, just 3 wks before </a:t>
            </a:r>
            <a:r>
              <a:rPr lang="en-US" sz="2200" u="sng">
                <a:latin typeface="Times New Roman" charset="0"/>
                <a:cs typeface="Times New Roman" charset="0"/>
              </a:rPr>
              <a:t>McCarty</a:t>
            </a:r>
            <a:r>
              <a:rPr lang="en-US" sz="2200">
                <a:latin typeface="Times New Roman" charset="0"/>
                <a:cs typeface="Times New Roman" charset="0"/>
              </a:rPr>
              <a:t> decision, which held that fed. law preempted division.</a:t>
            </a:r>
          </a:p>
          <a:p>
            <a:pPr eaLnBrk="1" hangingPunct="1"/>
            <a:r>
              <a:rPr lang="en-US" sz="2200">
                <a:latin typeface="Times New Roman" charset="0"/>
                <a:cs typeface="Times New Roman" charset="0"/>
              </a:rPr>
              <a:t>The lower courts clearly ruled that H had not appealed that point, and he was barred from challenging it now due to </a:t>
            </a:r>
            <a:r>
              <a:rPr lang="en-US" sz="2200" i="1">
                <a:latin typeface="Times New Roman" charset="0"/>
                <a:cs typeface="Times New Roman" charset="0"/>
              </a:rPr>
              <a:t>res judicata</a:t>
            </a:r>
            <a:endParaRPr lang="en-US" sz="2200">
              <a:latin typeface="Times New Roman" charset="0"/>
              <a:cs typeface="Times New Roman" charset="0"/>
            </a:endParaRPr>
          </a:p>
          <a:p>
            <a:pPr eaLnBrk="1" hangingPunct="1"/>
            <a:r>
              <a:rPr lang="en-US" sz="2200">
                <a:latin typeface="Times New Roman" charset="0"/>
                <a:cs typeface="Times New Roman" charset="0"/>
              </a:rPr>
              <a:t>H appealed directly to the US Supreme Ct. The appeal was was dismissed for lack of a substantial fed. question</a:t>
            </a:r>
          </a:p>
          <a:p>
            <a:pPr eaLnBrk="1" hangingPunct="1"/>
            <a:r>
              <a:rPr lang="en-US" sz="2200">
                <a:latin typeface="Times New Roman" charset="0"/>
                <a:cs typeface="Times New Roman" charset="0"/>
              </a:rPr>
              <a:t>That is a ‘merits decision,’ not just a discretionary denial.  A decision on the merits. Even when fed preemption bars division, an unappealed order = res judicata, which will be upheld as not constitutional issue.  This is not subject matter j/d.</a:t>
            </a:r>
          </a:p>
          <a:p>
            <a:pPr eaLnBrk="1" hangingPunct="1"/>
            <a:r>
              <a:rPr lang="en-US" sz="2200" i="1">
                <a:latin typeface="Times New Roman" charset="0"/>
                <a:cs typeface="Times New Roman" charset="0"/>
              </a:rPr>
              <a:t>*What’s a judge to do? What are the options?</a:t>
            </a:r>
          </a:p>
        </p:txBody>
      </p:sp>
      <p:sp>
        <p:nvSpPr>
          <p:cNvPr id="7680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8358A5B5-AC08-2743-969D-613D2429B152}"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ChangeArrowheads="1" noTextEdit="1"/>
          </p:cNvSpPr>
          <p:nvPr>
            <p:ph type="sldImg"/>
          </p:nvPr>
        </p:nvSpPr>
        <p:spPr>
          <a:xfrm>
            <a:off x="2295525" y="304800"/>
            <a:ext cx="2525713" cy="1893888"/>
          </a:xfrm>
          <a:ln/>
        </p:spPr>
      </p:sp>
      <p:sp>
        <p:nvSpPr>
          <p:cNvPr id="77827" name="Notes Placeholder 2"/>
          <p:cNvSpPr>
            <a:spLocks noGrp="1" noChangeArrowheads="1"/>
          </p:cNvSpPr>
          <p:nvPr>
            <p:ph type="body" idx="1"/>
          </p:nvPr>
        </p:nvSpPr>
        <p:spPr>
          <a:xfrm>
            <a:off x="381000" y="2438400"/>
            <a:ext cx="6248400" cy="64770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There’s two different sources for the answer to that question.  ONE is the analysis which I’ve just given you: the court may use -</a:t>
            </a:r>
          </a:p>
          <a:p>
            <a:pPr eaLnBrk="1" hangingPunct="1"/>
            <a:r>
              <a:rPr lang="en-US" sz="2400">
                <a:latin typeface="Times New Roman" charset="0"/>
                <a:cs typeface="Times New Roman" charset="0"/>
              </a:rPr>
              <a:t>*express contractual indemnification, when it exists, or </a:t>
            </a:r>
          </a:p>
          <a:p>
            <a:pPr eaLnBrk="1" hangingPunct="1"/>
            <a:r>
              <a:rPr lang="en-US" sz="2400">
                <a:latin typeface="Times New Roman" charset="0"/>
                <a:cs typeface="Times New Roman" charset="0"/>
              </a:rPr>
              <a:t>*RES JUDICATA, when it exists</a:t>
            </a:r>
            <a:r>
              <a:rPr lang="mr-IN" sz="2400">
                <a:latin typeface="Times New Roman" charset="0"/>
                <a:cs typeface="Times New Roman" charset="0"/>
              </a:rPr>
              <a:t>…</a:t>
            </a:r>
            <a:endParaRPr lang="en-US" sz="2400">
              <a:latin typeface="Times New Roman" charset="0"/>
              <a:cs typeface="Times New Roman" charset="0"/>
            </a:endParaRPr>
          </a:p>
          <a:p>
            <a:pPr eaLnBrk="1" hangingPunct="1"/>
            <a:r>
              <a:rPr lang="en-US" sz="2400">
                <a:latin typeface="Times New Roman" charset="0"/>
                <a:cs typeface="Times New Roman" charset="0"/>
              </a:rPr>
              <a:t>to accomplish the FS’s reimbursement for a drop in the share or amount of ret’d pay which was ordered.</a:t>
            </a:r>
          </a:p>
          <a:p>
            <a:pPr eaLnBrk="1" hangingPunct="1"/>
            <a:r>
              <a:rPr lang="en-US" sz="2400">
                <a:latin typeface="Times New Roman" charset="0"/>
                <a:cs typeface="Times New Roman" charset="0"/>
              </a:rPr>
              <a:t>TWO is to see what Justice Breyer told us in the </a:t>
            </a:r>
            <a:r>
              <a:rPr lang="en-US" sz="2400" i="1">
                <a:latin typeface="Times New Roman" charset="0"/>
                <a:cs typeface="Times New Roman" charset="0"/>
              </a:rPr>
              <a:t>Howell</a:t>
            </a:r>
            <a:r>
              <a:rPr lang="en-US" sz="2400">
                <a:latin typeface="Times New Roman" charset="0"/>
                <a:cs typeface="Times New Roman" charset="0"/>
              </a:rPr>
              <a:t> opinion how to deal with the unfair results of this indemnification prohibition.</a:t>
            </a:r>
          </a:p>
          <a:p>
            <a:pPr eaLnBrk="1" hangingPunct="1"/>
            <a:r>
              <a:rPr lang="en-US" sz="2400">
                <a:latin typeface="Times New Roman" charset="0"/>
                <a:cs typeface="Times New Roman" charset="0"/>
              </a:rPr>
              <a:t>Let’s listen to Justice Breyer for a moment, and then you tell me which of these 2 approaches makes more sense</a:t>
            </a:r>
          </a:p>
        </p:txBody>
      </p:sp>
      <p:sp>
        <p:nvSpPr>
          <p:cNvPr id="7782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34C1B39C-701C-5540-AA00-4F0C1D97216D}"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ChangeArrowheads="1" noTextEdit="1"/>
          </p:cNvSpPr>
          <p:nvPr>
            <p:ph type="sldImg"/>
          </p:nvPr>
        </p:nvSpPr>
        <p:spPr>
          <a:xfrm>
            <a:off x="2295525" y="152400"/>
            <a:ext cx="2525713" cy="1893888"/>
          </a:xfrm>
          <a:ln/>
        </p:spPr>
      </p:sp>
      <p:sp>
        <p:nvSpPr>
          <p:cNvPr id="78851" name="Notes Placeholder 2"/>
          <p:cNvSpPr>
            <a:spLocks noGrp="1" noChangeArrowheads="1"/>
          </p:cNvSpPr>
          <p:nvPr>
            <p:ph type="body" idx="1"/>
          </p:nvPr>
        </p:nvSpPr>
        <p:spPr>
          <a:xfrm>
            <a:off x="228600" y="2057400"/>
            <a:ext cx="6627813" cy="62372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Times New Roman" charset="0"/>
                <a:cs typeface="Times New Roman" charset="0"/>
              </a:rPr>
              <a:t>Here’s the way Justice Breyer thinks abt the potential remedy:</a:t>
            </a:r>
          </a:p>
          <a:p>
            <a:pPr eaLnBrk="1" hangingPunct="1"/>
            <a:r>
              <a:rPr lang="en-US" sz="2000">
                <a:latin typeface="Times New Roman" charset="0"/>
                <a:cs typeface="Times New Roman" charset="0"/>
              </a:rPr>
              <a:t>You look at it like a valuation problem</a:t>
            </a:r>
          </a:p>
          <a:p>
            <a:pPr eaLnBrk="1" hangingPunct="1"/>
            <a:r>
              <a:rPr lang="en-US" sz="2000">
                <a:latin typeface="Times New Roman" charset="0"/>
                <a:cs typeface="Times New Roman" charset="0"/>
              </a:rPr>
              <a:t>With potential for reduced value for the pension, due to the VA WAIVER, you assign pension to John Doe, the SM, and put other assets into Jane Doe’s column</a:t>
            </a:r>
          </a:p>
          <a:p>
            <a:pPr eaLnBrk="1" hangingPunct="1"/>
            <a:r>
              <a:rPr lang="en-US" sz="2000">
                <a:latin typeface="Times New Roman" charset="0"/>
                <a:cs typeface="Times New Roman" charset="0"/>
              </a:rPr>
              <a:t>PROBLEMS: Usually no assets to put in her column, no other property to divide</a:t>
            </a:r>
          </a:p>
          <a:p>
            <a:pPr eaLnBrk="1" hangingPunct="1"/>
            <a:r>
              <a:rPr lang="en-US" sz="2000">
                <a:latin typeface="Times New Roman" charset="0"/>
                <a:cs typeface="Times New Roman" charset="0"/>
              </a:rPr>
              <a:t>Also </a:t>
            </a:r>
            <a:r>
              <a:rPr lang="mr-IN" sz="2000">
                <a:latin typeface="Times New Roman" charset="0"/>
                <a:cs typeface="Times New Roman" charset="0"/>
              </a:rPr>
              <a:t>–</a:t>
            </a:r>
            <a:r>
              <a:rPr lang="en-US" sz="2000">
                <a:latin typeface="Times New Roman" charset="0"/>
                <a:cs typeface="Times New Roman" charset="0"/>
              </a:rPr>
              <a:t> if you’re supposed to make a det’n on a future disability rating and amt of VA disability comp</a:t>
            </a:r>
            <a:r>
              <a:rPr lang="mr-IN" sz="2000">
                <a:latin typeface="Times New Roman" charset="0"/>
                <a:cs typeface="Times New Roman" charset="0"/>
              </a:rPr>
              <a:t>…</a:t>
            </a:r>
            <a:r>
              <a:rPr lang="en-US" sz="2000">
                <a:latin typeface="Times New Roman" charset="0"/>
                <a:cs typeface="Times New Roman" charset="0"/>
              </a:rPr>
              <a:t> HOW in the world do you guess-timate the VA rating for John Doe at retirement when John’s still on A/D?</a:t>
            </a:r>
          </a:p>
          <a:p>
            <a:pPr eaLnBrk="1" hangingPunct="1"/>
            <a:r>
              <a:rPr lang="en-US" sz="2000">
                <a:latin typeface="Times New Roman" charset="0"/>
                <a:cs typeface="Times New Roman" charset="0"/>
              </a:rPr>
              <a:t>Or when he’s ret’d but, as in the </a:t>
            </a:r>
            <a:r>
              <a:rPr lang="en-US" sz="2000" i="1">
                <a:latin typeface="Times New Roman" charset="0"/>
                <a:cs typeface="Times New Roman" charset="0"/>
              </a:rPr>
              <a:t>Howell</a:t>
            </a:r>
            <a:r>
              <a:rPr lang="en-US" sz="2000">
                <a:latin typeface="Times New Roman" charset="0"/>
                <a:cs typeface="Times New Roman" charset="0"/>
              </a:rPr>
              <a:t> case, still more than a decade away from getting a VA rating? </a:t>
            </a:r>
          </a:p>
          <a:p>
            <a:pPr eaLnBrk="1" hangingPunct="1"/>
            <a:r>
              <a:rPr lang="en-US" sz="2000">
                <a:latin typeface="Times New Roman" charset="0"/>
                <a:cs typeface="Times New Roman" charset="0"/>
              </a:rPr>
              <a:t>How does ct know whether he’ll get a VA rating </a:t>
            </a:r>
            <a:r>
              <a:rPr lang="mr-IN" sz="2000">
                <a:latin typeface="Times New Roman" charset="0"/>
                <a:cs typeface="Times New Roman" charset="0"/>
              </a:rPr>
              <a:t>–</a:t>
            </a:r>
            <a:r>
              <a:rPr lang="en-US" sz="2000">
                <a:latin typeface="Times New Roman" charset="0"/>
                <a:cs typeface="Times New Roman" charset="0"/>
              </a:rPr>
              <a:t> let alone, what the rating will be!</a:t>
            </a:r>
          </a:p>
          <a:p>
            <a:pPr eaLnBrk="1" hangingPunct="1"/>
            <a:r>
              <a:rPr lang="en-US" sz="2000">
                <a:latin typeface="Times New Roman" charset="0"/>
                <a:cs typeface="Times New Roman" charset="0"/>
              </a:rPr>
              <a:t>Who has a crystal ball around here? Or, as our friend Tom Cruise would say, “Show me the algorithm!”</a:t>
            </a:r>
          </a:p>
        </p:txBody>
      </p:sp>
      <p:sp>
        <p:nvSpPr>
          <p:cNvPr id="7885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8E019BF8-DC36-BE48-9500-4548ACFFC6EC}"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ChangeArrowheads="1" noTextEdit="1"/>
          </p:cNvSpPr>
          <p:nvPr>
            <p:ph type="sldImg"/>
          </p:nvPr>
        </p:nvSpPr>
        <p:spPr>
          <a:xfrm>
            <a:off x="1928813" y="381000"/>
            <a:ext cx="2944812" cy="2209800"/>
          </a:xfrm>
          <a:ln/>
        </p:spPr>
      </p:sp>
      <p:sp>
        <p:nvSpPr>
          <p:cNvPr id="79875" name="Notes Placeholder 2"/>
          <p:cNvSpPr>
            <a:spLocks noGrp="1" noChangeArrowheads="1"/>
          </p:cNvSpPr>
          <p:nvPr>
            <p:ph type="body" idx="1"/>
          </p:nvPr>
        </p:nvSpPr>
        <p:spPr>
          <a:xfrm>
            <a:off x="701675" y="2743200"/>
            <a:ext cx="5607050" cy="58562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Times New Roman" charset="0"/>
                <a:cs typeface="Times New Roman" charset="0"/>
              </a:rPr>
              <a:t>Justice Breyer also had these thoughts about what to do to remedy the injustice…</a:t>
            </a:r>
          </a:p>
          <a:p>
            <a:pPr eaLnBrk="1" hangingPunct="1"/>
            <a:r>
              <a:rPr lang="en-US" sz="2000">
                <a:latin typeface="Times New Roman" charset="0"/>
                <a:cs typeface="Times New Roman" charset="0"/>
              </a:rPr>
              <a:t>“There’s Always Alimony” </a:t>
            </a:r>
            <a:r>
              <a:rPr lang="mr-IN" sz="2000">
                <a:latin typeface="Times New Roman" charset="0"/>
                <a:cs typeface="Times New Roman" charset="0"/>
              </a:rPr>
              <a:t>–</a:t>
            </a:r>
            <a:r>
              <a:rPr lang="en-US" sz="2000">
                <a:latin typeface="Times New Roman" charset="0"/>
                <a:cs typeface="Times New Roman" charset="0"/>
              </a:rPr>
              <a:t> reminds me of </a:t>
            </a:r>
            <a:r>
              <a:rPr lang="en-US" sz="2000" i="1">
                <a:latin typeface="Times New Roman" charset="0"/>
                <a:cs typeface="Times New Roman" charset="0"/>
              </a:rPr>
              <a:t>Casablanca</a:t>
            </a:r>
            <a:r>
              <a:rPr lang="en-US" sz="2000">
                <a:latin typeface="Times New Roman" charset="0"/>
                <a:cs typeface="Times New Roman" charset="0"/>
              </a:rPr>
              <a:t>, when Rick says to Ilse on the runway: “We’ll always have Paris!”</a:t>
            </a:r>
            <a:endParaRPr lang="en-US" sz="2000" i="1">
              <a:latin typeface="Times New Roman" charset="0"/>
              <a:cs typeface="Times New Roman" charset="0"/>
            </a:endParaRPr>
          </a:p>
          <a:p>
            <a:pPr eaLnBrk="1" hangingPunct="1"/>
            <a:endParaRPr lang="en-US" sz="2000">
              <a:latin typeface="Times New Roman" charset="0"/>
              <a:cs typeface="Times New Roman" charset="0"/>
            </a:endParaRPr>
          </a:p>
          <a:p>
            <a:pPr eaLnBrk="1" hangingPunct="1"/>
            <a:r>
              <a:rPr lang="en-US" sz="2000">
                <a:latin typeface="Times New Roman" charset="0"/>
                <a:cs typeface="Times New Roman" charset="0"/>
              </a:rPr>
              <a:t>FLA and WN do allow make-up alimony to remedy a shortfall when there’s a VA waiver. </a:t>
            </a:r>
            <a:r>
              <a:rPr lang="en-US" sz="2000" i="1">
                <a:latin typeface="Times New Roman" charset="0"/>
                <a:cs typeface="Times New Roman" charset="0"/>
              </a:rPr>
              <a:t>Collins</a:t>
            </a:r>
            <a:r>
              <a:rPr lang="en-US" sz="2000">
                <a:latin typeface="Times New Roman" charset="0"/>
                <a:cs typeface="Times New Roman" charset="0"/>
              </a:rPr>
              <a:t> case in Md. allows the ct to reserve alimony against the day when a VA rating destroys the FS’s pension share.</a:t>
            </a:r>
          </a:p>
          <a:p>
            <a:pPr eaLnBrk="1" hangingPunct="1"/>
            <a:r>
              <a:rPr lang="en-US" sz="2000">
                <a:latin typeface="Times New Roman" charset="0"/>
                <a:cs typeface="Times New Roman" charset="0"/>
              </a:rPr>
              <a:t>-but- </a:t>
            </a:r>
          </a:p>
          <a:p>
            <a:pPr eaLnBrk="1" hangingPunct="1"/>
            <a:r>
              <a:rPr lang="en-US" sz="2000">
                <a:latin typeface="Times New Roman" charset="0"/>
                <a:cs typeface="Times New Roman" charset="0"/>
              </a:rPr>
              <a:t>Fall 2016 </a:t>
            </a:r>
            <a:r>
              <a:rPr lang="en-US" sz="2000" u="sng">
                <a:latin typeface="Times New Roman" charset="0"/>
                <a:cs typeface="Times New Roman" charset="0"/>
              </a:rPr>
              <a:t>Cassinelli</a:t>
            </a:r>
            <a:r>
              <a:rPr lang="en-US" sz="2000">
                <a:latin typeface="Times New Roman" charset="0"/>
                <a:cs typeface="Times New Roman" charset="0"/>
              </a:rPr>
              <a:t> case, Calif., however, says that alimony cannot be used as a make-up for pension amt lost when SM waives mil ret pay to get VA disability compensation.</a:t>
            </a:r>
          </a:p>
          <a:p>
            <a:pPr eaLnBrk="1" hangingPunct="1"/>
            <a:r>
              <a:rPr lang="en-US" sz="2000">
                <a:latin typeface="Times New Roman" charset="0"/>
                <a:cs typeface="Times New Roman" charset="0"/>
              </a:rPr>
              <a:t>AND that’s basically the approach in NC as well.</a:t>
            </a:r>
          </a:p>
          <a:p>
            <a:pPr eaLnBrk="1" hangingPunct="1"/>
            <a:r>
              <a:rPr lang="en-US" sz="2000">
                <a:latin typeface="Times New Roman" charset="0"/>
                <a:cs typeface="Times New Roman" charset="0"/>
              </a:rPr>
              <a:t>Back to Justice Breyer and the Howell opinion</a:t>
            </a:r>
            <a:r>
              <a:rPr lang="mr-IN" sz="2000">
                <a:latin typeface="Times New Roman" charset="0"/>
                <a:cs typeface="Times New Roman" charset="0"/>
              </a:rPr>
              <a:t>…</a:t>
            </a:r>
            <a:endParaRPr lang="en-US" sz="2000">
              <a:latin typeface="Times New Roman" charset="0"/>
              <a:cs typeface="Times New Roman" charset="0"/>
            </a:endParaRPr>
          </a:p>
        </p:txBody>
      </p:sp>
      <p:sp>
        <p:nvSpPr>
          <p:cNvPr id="7987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09DCC8AB-ABE5-5948-B6AD-E0E2224BF8FE}"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ChangeArrowheads="1" noTextEdit="1"/>
          </p:cNvSpPr>
          <p:nvPr>
            <p:ph type="sldImg"/>
          </p:nvPr>
        </p:nvSpPr>
        <p:spPr>
          <a:xfrm>
            <a:off x="2295525" y="304800"/>
            <a:ext cx="2525713" cy="1893888"/>
          </a:xfrm>
          <a:ln/>
        </p:spPr>
      </p:sp>
      <p:sp>
        <p:nvSpPr>
          <p:cNvPr id="80899" name="Notes Placeholder 2"/>
          <p:cNvSpPr>
            <a:spLocks noGrp="1" noChangeArrowheads="1"/>
          </p:cNvSpPr>
          <p:nvPr>
            <p:ph type="body" idx="1"/>
          </p:nvPr>
        </p:nvSpPr>
        <p:spPr>
          <a:xfrm>
            <a:off x="381000" y="2438400"/>
            <a:ext cx="6248400" cy="647700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More like a STAR TREK issue</a:t>
            </a:r>
          </a:p>
          <a:p>
            <a:pPr eaLnBrk="1" hangingPunct="1"/>
            <a:r>
              <a:rPr lang="en-US" sz="2400">
                <a:latin typeface="Times New Roman" charset="0"/>
                <a:cs typeface="Times New Roman" charset="0"/>
              </a:rPr>
              <a:t>HOW?</a:t>
            </a:r>
          </a:p>
          <a:p>
            <a:pPr eaLnBrk="1" hangingPunct="1"/>
            <a:r>
              <a:rPr lang="en-US" sz="2400">
                <a:latin typeface="Times New Roman" charset="0"/>
                <a:cs typeface="Times New Roman" charset="0"/>
              </a:rPr>
              <a:t>Most famous line from the series?</a:t>
            </a:r>
          </a:p>
          <a:p>
            <a:pPr eaLnBrk="1" hangingPunct="1"/>
            <a:r>
              <a:rPr lang="en-US" sz="2400">
                <a:latin typeface="Times New Roman" charset="0"/>
                <a:cs typeface="Times New Roman" charset="0"/>
              </a:rPr>
              <a:t>“Beam me up, Scottie!”</a:t>
            </a:r>
          </a:p>
          <a:p>
            <a:pPr eaLnBrk="1" hangingPunct="1"/>
            <a:r>
              <a:rPr lang="en-US" sz="2400">
                <a:latin typeface="Times New Roman" charset="0"/>
                <a:cs typeface="Times New Roman" charset="0"/>
              </a:rPr>
              <a:t>Yes </a:t>
            </a:r>
            <a:r>
              <a:rPr lang="mr-IN" sz="2400">
                <a:latin typeface="Times New Roman" charset="0"/>
                <a:cs typeface="Times New Roman" charset="0"/>
              </a:rPr>
              <a:t>–</a:t>
            </a:r>
            <a:r>
              <a:rPr lang="en-US" sz="2400">
                <a:latin typeface="Times New Roman" charset="0"/>
                <a:cs typeface="Times New Roman" charset="0"/>
              </a:rPr>
              <a:t> but what’s the rest of the sentence?</a:t>
            </a:r>
          </a:p>
          <a:p>
            <a:pPr eaLnBrk="1" hangingPunct="1"/>
            <a:r>
              <a:rPr lang="en-US" sz="2400">
                <a:latin typeface="Times New Roman" charset="0"/>
                <a:cs typeface="Times New Roman" charset="0"/>
              </a:rPr>
              <a:t>“Beam me up, Scottie </a:t>
            </a:r>
            <a:r>
              <a:rPr lang="mr-IN" sz="2400">
                <a:latin typeface="Times New Roman" charset="0"/>
                <a:cs typeface="Times New Roman" charset="0"/>
              </a:rPr>
              <a:t>–</a:t>
            </a:r>
            <a:r>
              <a:rPr lang="en-US" sz="2400">
                <a:latin typeface="Times New Roman" charset="0"/>
                <a:cs typeface="Times New Roman" charset="0"/>
              </a:rPr>
              <a:t> </a:t>
            </a:r>
            <a:r>
              <a:rPr lang="en-US" sz="2400" b="1" i="1">
                <a:latin typeface="Times New Roman" charset="0"/>
                <a:cs typeface="Times New Roman" charset="0"/>
              </a:rPr>
              <a:t>there’s no intelligent life here</a:t>
            </a:r>
            <a:r>
              <a:rPr lang="en-US" sz="2400">
                <a:latin typeface="Times New Roman" charset="0"/>
                <a:cs typeface="Times New Roman" charset="0"/>
              </a:rPr>
              <a:t>!”</a:t>
            </a:r>
          </a:p>
          <a:p>
            <a:pPr eaLnBrk="1" hangingPunct="1"/>
            <a:r>
              <a:rPr lang="en-US" sz="2400">
                <a:latin typeface="Times New Roman" charset="0"/>
                <a:cs typeface="Times New Roman" charset="0"/>
              </a:rPr>
              <a:t>Nothing that Justice Breyer said makes sense for the family lawyer.</a:t>
            </a:r>
          </a:p>
          <a:p>
            <a:pPr eaLnBrk="1" hangingPunct="1"/>
            <a:endParaRPr lang="en-US" sz="2400">
              <a:latin typeface="Times New Roman" charset="0"/>
              <a:cs typeface="Times New Roman" charset="0"/>
            </a:endParaRPr>
          </a:p>
          <a:p>
            <a:pPr eaLnBrk="1" hangingPunct="1"/>
            <a:endParaRPr lang="en-US" sz="2400">
              <a:latin typeface="Times New Roman" charset="0"/>
              <a:cs typeface="Times New Roman" charset="0"/>
            </a:endParaRPr>
          </a:p>
          <a:p>
            <a:pPr eaLnBrk="1" hangingPunct="1"/>
            <a:r>
              <a:rPr lang="en-US" sz="2400" i="1">
                <a:latin typeface="Times New Roman" charset="0"/>
                <a:cs typeface="Times New Roman" charset="0"/>
              </a:rPr>
              <a:t>*What are some practical solutions for the trial judge, or for the parties?</a:t>
            </a:r>
          </a:p>
        </p:txBody>
      </p:sp>
      <p:sp>
        <p:nvSpPr>
          <p:cNvPr id="8090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1992AAC6-0A14-DC43-88B4-2B3EE9A0A94E}"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ChangeArrowheads="1" noTextEdit="1"/>
          </p:cNvSpPr>
          <p:nvPr>
            <p:ph type="sldImg"/>
          </p:nvPr>
        </p:nvSpPr>
        <p:spPr>
          <a:xfrm>
            <a:off x="2295525" y="696913"/>
            <a:ext cx="2525713" cy="1893887"/>
          </a:xfrm>
          <a:ln/>
        </p:spPr>
      </p:sp>
      <p:sp>
        <p:nvSpPr>
          <p:cNvPr id="81923" name="Notes Placeholder 2"/>
          <p:cNvSpPr>
            <a:spLocks noGrp="1" noChangeArrowheads="1"/>
          </p:cNvSpPr>
          <p:nvPr>
            <p:ph type="body" idx="1"/>
          </p:nvPr>
        </p:nvSpPr>
        <p:spPr>
          <a:xfrm>
            <a:off x="304800" y="2822575"/>
            <a:ext cx="6553200" cy="577691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Times New Roman" charset="0"/>
                <a:cs typeface="Times New Roman" charset="0"/>
              </a:rPr>
              <a:t>Here are sev’l possibilities for judges faced with a HOWELL problem. None is a perfect solution.</a:t>
            </a:r>
          </a:p>
          <a:p>
            <a:pPr eaLnBrk="1" hangingPunct="1"/>
            <a:r>
              <a:rPr lang="en-US" sz="2000">
                <a:latin typeface="Times New Roman" charset="0"/>
                <a:cs typeface="Times New Roman" charset="0"/>
              </a:rPr>
              <a:t>- Problem with re-opening is equal parts practical and procedural. </a:t>
            </a:r>
          </a:p>
          <a:p>
            <a:pPr eaLnBrk="1" hangingPunct="1"/>
            <a:r>
              <a:rPr lang="en-US" sz="2000">
                <a:latin typeface="Times New Roman" charset="0"/>
                <a:cs typeface="Times New Roman" charset="0"/>
              </a:rPr>
              <a:t>*Practical problems with re-opening the entire property division when some time has elapsed after the initial distribution: where’s all the property, and the debts, which were divided?</a:t>
            </a:r>
          </a:p>
          <a:p>
            <a:pPr eaLnBrk="1" hangingPunct="1"/>
            <a:r>
              <a:rPr lang="en-US" sz="2000">
                <a:latin typeface="Times New Roman" charset="0"/>
                <a:cs typeface="Times New Roman" charset="0"/>
              </a:rPr>
              <a:t>*how to re-open under Rule 60?</a:t>
            </a:r>
          </a:p>
          <a:p>
            <a:pPr eaLnBrk="1" hangingPunct="1"/>
            <a:r>
              <a:rPr lang="en-US" sz="2000">
                <a:latin typeface="Times New Roman" charset="0"/>
                <a:cs typeface="Times New Roman" charset="0"/>
              </a:rPr>
              <a:t>*Now I don’t know abt Mich. – but NC law won’t allow indefinite reservation of alim., but [if alimony not waived] the law would let judge modify alimony later on if subst. chg of circumstances, which can include reduced stream of income from pension.</a:t>
            </a:r>
          </a:p>
          <a:p>
            <a:pPr eaLnBrk="1" hangingPunct="1"/>
            <a:endParaRPr lang="en-US" sz="2000">
              <a:latin typeface="Times New Roman" charset="0"/>
              <a:cs typeface="Times New Roman" charset="0"/>
            </a:endParaRPr>
          </a:p>
          <a:p>
            <a:pPr eaLnBrk="1" hangingPunct="1"/>
            <a:r>
              <a:rPr lang="en-US" sz="2000" b="1">
                <a:latin typeface="Times New Roman" charset="0"/>
                <a:cs typeface="Times New Roman" charset="0"/>
              </a:rPr>
              <a:t>*</a:t>
            </a:r>
            <a:r>
              <a:rPr lang="en-US" sz="2000" i="1">
                <a:latin typeface="Times New Roman" charset="0"/>
                <a:cs typeface="Times New Roman" charset="0"/>
              </a:rPr>
              <a:t>Any Michigan cases to discuss</a:t>
            </a:r>
            <a:r>
              <a:rPr lang="en-US" sz="2000">
                <a:latin typeface="Times New Roman" charset="0"/>
                <a:cs typeface="Times New Roman" charset="0"/>
              </a:rPr>
              <a:t>?</a:t>
            </a:r>
          </a:p>
        </p:txBody>
      </p:sp>
      <p:sp>
        <p:nvSpPr>
          <p:cNvPr id="8192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67EF8F6-CE23-4F44-8DBD-3469739CC16B}"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ChangeArrowheads="1" noTextEdit="1"/>
          </p:cNvSpPr>
          <p:nvPr>
            <p:ph type="sldImg"/>
          </p:nvPr>
        </p:nvSpPr>
        <p:spPr>
          <a:xfrm>
            <a:off x="2057400" y="152400"/>
            <a:ext cx="2525713" cy="1893888"/>
          </a:xfrm>
          <a:ln/>
        </p:spPr>
      </p:sp>
      <p:sp>
        <p:nvSpPr>
          <p:cNvPr id="82947" name="Notes Placeholder 2"/>
          <p:cNvSpPr>
            <a:spLocks noGrp="1" noChangeArrowheads="1"/>
          </p:cNvSpPr>
          <p:nvPr>
            <p:ph type="body" idx="1"/>
          </p:nvPr>
        </p:nvSpPr>
        <p:spPr>
          <a:xfrm>
            <a:off x="304800" y="2209800"/>
            <a:ext cx="6553200"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Georgia" charset="0"/>
                <a:cs typeface="Arial" charset="0"/>
              </a:rPr>
              <a:t>Yes, I have two of them – the 2010 Megee v. Carmine case, and the 2018 Foster v. Foster case</a:t>
            </a:r>
          </a:p>
          <a:p>
            <a:pPr eaLnBrk="1" hangingPunct="1"/>
            <a:endParaRPr lang="en-US" sz="2400">
              <a:latin typeface="Georgia" charset="0"/>
              <a:cs typeface="Arial" charset="0"/>
            </a:endParaRPr>
          </a:p>
          <a:p>
            <a:pPr eaLnBrk="1" hangingPunct="1"/>
            <a:r>
              <a:rPr lang="en-US" sz="2400">
                <a:latin typeface="Georgia" charset="0"/>
                <a:cs typeface="Arial" charset="0"/>
              </a:rPr>
              <a:t>First let</a:t>
            </a:r>
            <a:r>
              <a:rPr lang="ja-JP" altLang="en-US" sz="2400">
                <a:latin typeface="Georgia" charset="0"/>
                <a:cs typeface="Arial" charset="0"/>
              </a:rPr>
              <a:t>’</a:t>
            </a:r>
            <a:r>
              <a:rPr lang="en-US" sz="2400">
                <a:latin typeface="Georgia" charset="0"/>
                <a:cs typeface="Arial" charset="0"/>
              </a:rPr>
              <a:t>s look at the basic facts of the 2010 case, Megee v. Carmine</a:t>
            </a:r>
          </a:p>
          <a:p>
            <a:pPr eaLnBrk="1" hangingPunct="1"/>
            <a:r>
              <a:rPr lang="en-US" sz="2400">
                <a:latin typeface="Georgia" charset="0"/>
                <a:cs typeface="Times New Roman" charset="0"/>
              </a:rPr>
              <a:t>Shown here on this slide</a:t>
            </a:r>
          </a:p>
        </p:txBody>
      </p:sp>
      <p:sp>
        <p:nvSpPr>
          <p:cNvPr id="8294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33B53FB-9C59-CA47-B312-FFB00C4E3013}"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ChangeArrowheads="1" noTextEdit="1"/>
          </p:cNvSpPr>
          <p:nvPr>
            <p:ph type="sldImg"/>
          </p:nvPr>
        </p:nvSpPr>
        <p:spPr>
          <a:xfrm>
            <a:off x="2057400" y="152400"/>
            <a:ext cx="2525713" cy="1893888"/>
          </a:xfrm>
          <a:ln/>
        </p:spPr>
      </p:sp>
      <p:sp>
        <p:nvSpPr>
          <p:cNvPr id="83971" name="Notes Placeholder 2"/>
          <p:cNvSpPr>
            <a:spLocks noGrp="1" noChangeArrowheads="1"/>
          </p:cNvSpPr>
          <p:nvPr>
            <p:ph type="body" idx="1"/>
          </p:nvPr>
        </p:nvSpPr>
        <p:spPr>
          <a:xfrm>
            <a:off x="304800" y="2209800"/>
            <a:ext cx="6553200"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Georgia" charset="0"/>
                <a:cs typeface="Arial" charset="0"/>
              </a:rPr>
              <a:t>Despite the court</a:t>
            </a:r>
            <a:r>
              <a:rPr lang="ja-JP" altLang="en-US" sz="2400">
                <a:latin typeface="Georgia" charset="0"/>
                <a:cs typeface="Arial" charset="0"/>
              </a:rPr>
              <a:t>’</a:t>
            </a:r>
            <a:r>
              <a:rPr lang="en-US" sz="2400">
                <a:latin typeface="Georgia" charset="0"/>
                <a:cs typeface="Arial" charset="0"/>
              </a:rPr>
              <a:t>s order, retiree applied for CRSC, which effectively wiped out the pension but gave him an ADD</a:t>
            </a:r>
            <a:r>
              <a:rPr lang="ja-JP" altLang="en-US" sz="2400">
                <a:latin typeface="Georgia" charset="0"/>
                <a:cs typeface="Arial" charset="0"/>
              </a:rPr>
              <a:t>’</a:t>
            </a:r>
            <a:r>
              <a:rPr lang="en-US" sz="2400">
                <a:latin typeface="Georgia" charset="0"/>
                <a:cs typeface="Arial" charset="0"/>
              </a:rPr>
              <a:t>L source of tax-free $ from the DOD.</a:t>
            </a:r>
          </a:p>
          <a:p>
            <a:pPr eaLnBrk="1" hangingPunct="1"/>
            <a:endParaRPr lang="en-US" sz="2400">
              <a:latin typeface="Georgia" charset="0"/>
              <a:cs typeface="Times New Roman" charset="0"/>
            </a:endParaRPr>
          </a:p>
          <a:p>
            <a:pPr eaLnBrk="1" hangingPunct="1"/>
            <a:r>
              <a:rPr lang="en-US" sz="2400">
                <a:latin typeface="Georgia" charset="0"/>
                <a:cs typeface="Times New Roman" charset="0"/>
              </a:rPr>
              <a:t>Judge didn’t like that, as you can see</a:t>
            </a:r>
          </a:p>
        </p:txBody>
      </p:sp>
      <p:sp>
        <p:nvSpPr>
          <p:cNvPr id="8397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5702C79D-7612-244C-B756-6FBF02EA69D6}"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ChangeArrowheads="1" noTextEdit="1"/>
          </p:cNvSpPr>
          <p:nvPr>
            <p:ph type="sldImg"/>
          </p:nvPr>
        </p:nvSpPr>
        <p:spPr>
          <a:xfrm>
            <a:off x="2057400" y="152400"/>
            <a:ext cx="2525713" cy="1893888"/>
          </a:xfrm>
          <a:ln/>
        </p:spPr>
      </p:sp>
      <p:sp>
        <p:nvSpPr>
          <p:cNvPr id="84995" name="Notes Placeholder 2"/>
          <p:cNvSpPr>
            <a:spLocks noGrp="1" noChangeArrowheads="1"/>
          </p:cNvSpPr>
          <p:nvPr>
            <p:ph type="body" idx="1"/>
          </p:nvPr>
        </p:nvSpPr>
        <p:spPr>
          <a:xfrm>
            <a:off x="304800" y="2209800"/>
            <a:ext cx="6553200"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COA ruling required the mil. retiree to reimburse former spouse for share of retirement waived for disability</a:t>
            </a:r>
          </a:p>
          <a:p>
            <a:pPr eaLnBrk="1" hangingPunct="1"/>
            <a:r>
              <a:rPr lang="en-US" sz="2400">
                <a:latin typeface="Arial" charset="0"/>
                <a:cs typeface="Arial" charset="0"/>
              </a:rPr>
              <a:t>…and, although prohibiting order requiring payment from disability benefits, holding that veteran can pay from disability if desired, or any other source.</a:t>
            </a:r>
          </a:p>
        </p:txBody>
      </p:sp>
      <p:sp>
        <p:nvSpPr>
          <p:cNvPr id="8499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D02D848F-DE9D-4349-B767-3CE89CAF8C7A}"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ChangeArrowheads="1" noTextEdit="1"/>
          </p:cNvSpPr>
          <p:nvPr>
            <p:ph type="sldImg"/>
          </p:nvPr>
        </p:nvSpPr>
        <p:spPr>
          <a:xfrm>
            <a:off x="2057400" y="152400"/>
            <a:ext cx="2525713" cy="1893888"/>
          </a:xfrm>
          <a:ln/>
        </p:spPr>
      </p:sp>
      <p:sp>
        <p:nvSpPr>
          <p:cNvPr id="86019" name="Notes Placeholder 2"/>
          <p:cNvSpPr>
            <a:spLocks noGrp="1" noChangeArrowheads="1"/>
          </p:cNvSpPr>
          <p:nvPr>
            <p:ph type="body" idx="1"/>
          </p:nvPr>
        </p:nvSpPr>
        <p:spPr>
          <a:xfrm>
            <a:off x="304800" y="2209800"/>
            <a:ext cx="6553200"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800">
                <a:latin typeface="Georgia" charset="0"/>
                <a:cs typeface="Arial" charset="0"/>
              </a:rPr>
              <a:t>Followed just recently by FOSTER case in the COA. Here are the basic facts</a:t>
            </a:r>
          </a:p>
          <a:p>
            <a:pPr eaLnBrk="1" hangingPunct="1"/>
            <a:r>
              <a:rPr lang="en-US" sz="2800">
                <a:latin typeface="Georgia" charset="0"/>
                <a:cs typeface="Arial" charset="0"/>
              </a:rPr>
              <a:t>Initial ruling that affirmed trial court</a:t>
            </a:r>
            <a:r>
              <a:rPr lang="ja-JP" altLang="en-US" sz="2800">
                <a:latin typeface="Georgia" charset="0"/>
                <a:cs typeface="Arial" charset="0"/>
              </a:rPr>
              <a:t>’</a:t>
            </a:r>
            <a:r>
              <a:rPr lang="en-US" sz="2800">
                <a:latin typeface="Georgia" charset="0"/>
                <a:cs typeface="Arial" charset="0"/>
              </a:rPr>
              <a:t>s finding of contempt was vacated and case was remanded from Mich. Supreme Court for review in light of </a:t>
            </a:r>
            <a:r>
              <a:rPr lang="en-US" sz="2800" u="sng">
                <a:latin typeface="Georgia" charset="0"/>
                <a:cs typeface="Arial" charset="0"/>
              </a:rPr>
              <a:t>Howell</a:t>
            </a:r>
            <a:r>
              <a:rPr lang="en-US" sz="2800">
                <a:latin typeface="Georgia" charset="0"/>
                <a:cs typeface="Arial" charset="0"/>
              </a:rPr>
              <a:t> decision of US Supreme Court (May 2017). </a:t>
            </a:r>
          </a:p>
          <a:p>
            <a:pPr eaLnBrk="1" hangingPunct="1"/>
            <a:r>
              <a:rPr lang="en-US" sz="2800">
                <a:latin typeface="Georgia" charset="0"/>
                <a:cs typeface="Arial" charset="0"/>
              </a:rPr>
              <a:t>COA found that ex-H became entitled to CRSC and that eliminated the CRDP which he was receiving, thus diminishing the FS</a:t>
            </a:r>
            <a:r>
              <a:rPr lang="ja-JP" altLang="en-US" sz="2800">
                <a:latin typeface="Georgia" charset="0"/>
                <a:cs typeface="Arial" charset="0"/>
              </a:rPr>
              <a:t>’</a:t>
            </a:r>
            <a:r>
              <a:rPr lang="en-US" sz="2800">
                <a:latin typeface="Georgia" charset="0"/>
                <a:cs typeface="Arial" charset="0"/>
              </a:rPr>
              <a:t>s share of the pension. </a:t>
            </a:r>
            <a:endParaRPr lang="en-US" sz="2800">
              <a:latin typeface="Georgia" charset="0"/>
              <a:cs typeface="Times New Roman" charset="0"/>
            </a:endParaRPr>
          </a:p>
        </p:txBody>
      </p:sp>
      <p:sp>
        <p:nvSpPr>
          <p:cNvPr id="8602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64C6E61B-5BEC-7D4A-BC44-47EF738E1DFD}"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EA3791E5-9E67-E84A-99F7-5BBE9388D885}" type="slidenum">
              <a:rPr lang="en-US"/>
              <a:pPr/>
              <a:t>3</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800">
                <a:latin typeface="Arial" charset="0"/>
                <a:cs typeface="Arial" charset="0"/>
              </a:rPr>
              <a:t>For individuals who are already retired, this one is essential – the monthly stmt that they receive from DFAS [or USCG] showing pension &amp; deductions – which might include the SBP premium, and a VA waiver</a:t>
            </a:r>
          </a:p>
          <a:p>
            <a:pPr eaLnBrk="1" hangingPunct="1"/>
            <a:r>
              <a:rPr lang="en-US" sz="2800">
                <a:latin typeface="Arial" charset="0"/>
                <a:cs typeface="Arial" charset="0"/>
              </a:rPr>
              <a:t>*any resources?</a:t>
            </a:r>
            <a:endParaRPr lang="en-US">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981200" y="152400"/>
            <a:ext cx="2781300" cy="2085975"/>
          </a:xfrm>
          <a:ln/>
        </p:spPr>
      </p:sp>
      <p:sp>
        <p:nvSpPr>
          <p:cNvPr id="87043" name="Notes Placeholder 2"/>
          <p:cNvSpPr>
            <a:spLocks noGrp="1"/>
          </p:cNvSpPr>
          <p:nvPr>
            <p:ph type="body" idx="1"/>
          </p:nvPr>
        </p:nvSpPr>
        <p:spPr>
          <a:xfrm>
            <a:off x="304800" y="2438400"/>
            <a:ext cx="6537325"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2000">
                <a:latin typeface="Georgia" charset="0"/>
                <a:cs typeface="Arial" charset="0"/>
              </a:rPr>
              <a:t>COA noted that ex-H never appealed the divorce jmt </a:t>
            </a:r>
            <a:r>
              <a:rPr lang="ja-JP" altLang="en-US" sz="2000">
                <a:latin typeface="Georgia" charset="0"/>
                <a:cs typeface="Arial" charset="0"/>
              </a:rPr>
              <a:t>“</a:t>
            </a:r>
            <a:r>
              <a:rPr lang="en-US" sz="2000">
                <a:latin typeface="Georgia" charset="0"/>
                <a:cs typeface="Arial" charset="0"/>
              </a:rPr>
              <a:t>nor has he moved for relief from that judgment. Thus he is engaging in an improper collateral attack on the divorce judgment.</a:t>
            </a:r>
            <a:r>
              <a:rPr lang="ja-JP" altLang="en-US" sz="2000">
                <a:latin typeface="Georgia" charset="0"/>
                <a:cs typeface="Arial" charset="0"/>
              </a:rPr>
              <a:t>”</a:t>
            </a:r>
            <a:r>
              <a:rPr lang="en-US" sz="2000">
                <a:latin typeface="Georgia" charset="0"/>
                <a:cs typeface="Arial" charset="0"/>
              </a:rPr>
              <a:t>  </a:t>
            </a:r>
          </a:p>
          <a:p>
            <a:r>
              <a:rPr lang="en-US" sz="2000">
                <a:latin typeface="Georgia" charset="0"/>
                <a:cs typeface="Arial" charset="0"/>
              </a:rPr>
              <a:t>Court then went on to affirm trial court</a:t>
            </a:r>
            <a:r>
              <a:rPr lang="ja-JP" altLang="en-US" sz="2000">
                <a:latin typeface="Georgia" charset="0"/>
                <a:cs typeface="Arial" charset="0"/>
              </a:rPr>
              <a:t>’</a:t>
            </a:r>
            <a:r>
              <a:rPr lang="en-US" sz="2000">
                <a:latin typeface="Georgia" charset="0"/>
                <a:cs typeface="Arial" charset="0"/>
              </a:rPr>
              <a:t>s contempt ruling based on statutory construction – VA disability CRSC, CRDP, Title 10 &amp; a lot of other details that we can</a:t>
            </a:r>
            <a:r>
              <a:rPr lang="ja-JP" altLang="en-US" sz="2000">
                <a:latin typeface="Georgia" charset="0"/>
                <a:cs typeface="Arial" charset="0"/>
              </a:rPr>
              <a:t>’</a:t>
            </a:r>
            <a:r>
              <a:rPr lang="en-US" sz="2000">
                <a:latin typeface="Georgia" charset="0"/>
                <a:cs typeface="Arial" charset="0"/>
              </a:rPr>
              <a:t>t go into right now without putting everyone to sleep and grievously overstaying my welcome…</a:t>
            </a:r>
          </a:p>
          <a:p>
            <a:r>
              <a:rPr lang="en-US" sz="2000">
                <a:latin typeface="Georgia" charset="0"/>
                <a:cs typeface="Arial" charset="0"/>
              </a:rPr>
              <a:t> </a:t>
            </a:r>
          </a:p>
          <a:p>
            <a:r>
              <a:rPr lang="en-US" sz="2000">
                <a:latin typeface="Georgia" charset="0"/>
                <a:cs typeface="Arial" charset="0"/>
              </a:rPr>
              <a:t> COA affirmed the trial court</a:t>
            </a:r>
            <a:r>
              <a:rPr lang="ja-JP" altLang="en-US" sz="2000">
                <a:latin typeface="Georgia" charset="0"/>
                <a:cs typeface="Arial" charset="0"/>
              </a:rPr>
              <a:t>’</a:t>
            </a:r>
            <a:r>
              <a:rPr lang="en-US" sz="2000">
                <a:latin typeface="Georgia" charset="0"/>
                <a:cs typeface="Arial" charset="0"/>
              </a:rPr>
              <a:t>s ruling.</a:t>
            </a:r>
            <a:endParaRPr lang="en-US" sz="2000">
              <a:latin typeface="Georgia" charset="0"/>
              <a:cs typeface="Times New Roman" charset="0"/>
            </a:endParaRPr>
          </a:p>
        </p:txBody>
      </p:sp>
      <p:sp>
        <p:nvSpPr>
          <p:cNvPr id="8704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344E8F0-BCC5-C14B-92F1-860596FE3903}"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ChangeArrowheads="1" noTextEdit="1"/>
          </p:cNvSpPr>
          <p:nvPr>
            <p:ph type="sldImg"/>
          </p:nvPr>
        </p:nvSpPr>
        <p:spPr>
          <a:xfrm>
            <a:off x="2295525" y="152400"/>
            <a:ext cx="2525713" cy="1893888"/>
          </a:xfrm>
          <a:ln/>
        </p:spPr>
      </p:sp>
      <p:sp>
        <p:nvSpPr>
          <p:cNvPr id="88067" name="Notes Placeholder 2"/>
          <p:cNvSpPr>
            <a:spLocks noGrp="1" noChangeArrowheads="1"/>
          </p:cNvSpPr>
          <p:nvPr>
            <p:ph type="body" idx="1"/>
          </p:nvPr>
        </p:nvSpPr>
        <p:spPr>
          <a:xfrm>
            <a:off x="701675" y="2209800"/>
            <a:ext cx="5927725" cy="63896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3200">
                <a:latin typeface="Times New Roman" charset="0"/>
                <a:cs typeface="Times New Roman" charset="0"/>
              </a:rPr>
              <a:t>At this pt you’re probably asking:</a:t>
            </a:r>
          </a:p>
          <a:p>
            <a:pPr eaLnBrk="1" hangingPunct="1"/>
            <a:r>
              <a:rPr lang="en-US" sz="3200">
                <a:latin typeface="Times New Roman" charset="0"/>
                <a:cs typeface="Times New Roman" charset="0"/>
              </a:rPr>
              <a:t>-So where are we now?</a:t>
            </a:r>
          </a:p>
          <a:p>
            <a:pPr eaLnBrk="1" hangingPunct="1"/>
            <a:r>
              <a:rPr lang="en-US" sz="3200">
                <a:latin typeface="Times New Roman" charset="0"/>
                <a:cs typeface="Times New Roman" charset="0"/>
              </a:rPr>
              <a:t>-Where are we going with this?</a:t>
            </a:r>
          </a:p>
          <a:p>
            <a:pPr eaLnBrk="1" hangingPunct="1"/>
            <a:r>
              <a:rPr lang="en-US" sz="3200">
                <a:latin typeface="Times New Roman" charset="0"/>
                <a:cs typeface="Times New Roman" charset="0"/>
              </a:rPr>
              <a:t>-And, most important </a:t>
            </a:r>
            <a:r>
              <a:rPr lang="mr-IN" sz="3200">
                <a:latin typeface="Times New Roman" charset="0"/>
                <a:cs typeface="Times New Roman" charset="0"/>
              </a:rPr>
              <a:t>…</a:t>
            </a:r>
            <a:r>
              <a:rPr lang="en-US" sz="3200">
                <a:latin typeface="Times New Roman" charset="0"/>
                <a:cs typeface="Times New Roman" charset="0"/>
              </a:rPr>
              <a:t> When is this part of program going to be over??</a:t>
            </a:r>
          </a:p>
          <a:p>
            <a:pPr eaLnBrk="1" hangingPunct="1"/>
            <a:endParaRPr lang="en-US" sz="3200">
              <a:latin typeface="Times New Roman" charset="0"/>
              <a:cs typeface="Times New Roman" charset="0"/>
            </a:endParaRPr>
          </a:p>
          <a:p>
            <a:pPr eaLnBrk="1" hangingPunct="1"/>
            <a:r>
              <a:rPr lang="en-US" sz="3200">
                <a:latin typeface="Times New Roman" charset="0"/>
                <a:cs typeface="Times New Roman" charset="0"/>
              </a:rPr>
              <a:t>When you evaluate the claim that </a:t>
            </a:r>
            <a:r>
              <a:rPr lang="en-US" sz="3200" u="sng">
                <a:latin typeface="Times New Roman" charset="0"/>
                <a:cs typeface="Times New Roman" charset="0"/>
              </a:rPr>
              <a:t>Howell</a:t>
            </a:r>
            <a:r>
              <a:rPr lang="en-US" sz="3200">
                <a:latin typeface="Times New Roman" charset="0"/>
                <a:cs typeface="Times New Roman" charset="0"/>
              </a:rPr>
              <a:t> is the DEATH KNELL for indemnification, you will find  that the claim is </a:t>
            </a:r>
            <a:r>
              <a:rPr lang="mr-IN" sz="3200">
                <a:latin typeface="Times New Roman" charset="0"/>
                <a:cs typeface="Times New Roman" charset="0"/>
              </a:rPr>
              <a:t>…</a:t>
            </a:r>
            <a:endParaRPr lang="en-US" sz="3200">
              <a:latin typeface="Times New Roman" charset="0"/>
              <a:cs typeface="Times New Roman" charset="0"/>
            </a:endParaRPr>
          </a:p>
        </p:txBody>
      </p:sp>
      <p:sp>
        <p:nvSpPr>
          <p:cNvPr id="8806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CA8324CB-4C96-FC4E-87BD-37659CF54BD9}"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ChangeArrowheads="1" noTextEdit="1"/>
          </p:cNvSpPr>
          <p:nvPr>
            <p:ph type="sldImg"/>
          </p:nvPr>
        </p:nvSpPr>
        <p:spPr>
          <a:xfrm>
            <a:off x="2133600" y="152400"/>
            <a:ext cx="2525713" cy="1893888"/>
          </a:xfrm>
          <a:ln/>
        </p:spPr>
      </p:sp>
      <p:sp>
        <p:nvSpPr>
          <p:cNvPr id="98307" name="Notes Placeholder 2"/>
          <p:cNvSpPr>
            <a:spLocks noGrp="1"/>
          </p:cNvSpPr>
          <p:nvPr>
            <p:ph type="body" idx="1"/>
          </p:nvPr>
        </p:nvSpPr>
        <p:spPr>
          <a:xfrm>
            <a:off x="228600" y="2274888"/>
            <a:ext cx="6553200" cy="6107112"/>
          </a:xfrm>
        </p:spPr>
        <p:txBody>
          <a:bodyPr/>
          <a:lstStyle/>
          <a:p>
            <a:pPr eaLnBrk="1" hangingPunct="1"/>
            <a:r>
              <a:rPr lang="en-US" sz="2400">
                <a:latin typeface="Times New Roman" charset="0"/>
                <a:cs typeface="Times New Roman" charset="0"/>
              </a:rPr>
              <a:t>MOSTLY FALSE.</a:t>
            </a:r>
          </a:p>
          <a:p>
            <a:pPr eaLnBrk="1" hangingPunct="1"/>
            <a:r>
              <a:rPr lang="en-US" sz="2400">
                <a:latin typeface="Times New Roman" charset="0"/>
                <a:cs typeface="Times New Roman" charset="0"/>
              </a:rPr>
              <a:t>I’ve shown you the Side Door and the Back Door for getting into the house of indemnification</a:t>
            </a:r>
          </a:p>
          <a:p>
            <a:pPr eaLnBrk="1" hangingPunct="1"/>
            <a:r>
              <a:rPr lang="en-US" sz="2400">
                <a:latin typeface="Times New Roman" charset="0"/>
                <a:cs typeface="Times New Roman" charset="0"/>
              </a:rPr>
              <a:t>Only times when the servicemember/retiree will win the argument, in a </a:t>
            </a:r>
            <a:r>
              <a:rPr lang="en-US" sz="2400" u="sng">
                <a:latin typeface="Times New Roman" charset="0"/>
                <a:cs typeface="Times New Roman" charset="0"/>
              </a:rPr>
              <a:t>Howell</a:t>
            </a:r>
            <a:r>
              <a:rPr lang="en-US" sz="2400">
                <a:latin typeface="Times New Roman" charset="0"/>
                <a:cs typeface="Times New Roman" charset="0"/>
              </a:rPr>
              <a:t>-type case, are these:</a:t>
            </a:r>
          </a:p>
          <a:p>
            <a:pPr eaLnBrk="1" hangingPunct="1">
              <a:buFontTx/>
              <a:buAutoNum type="arabicParenR"/>
            </a:pPr>
            <a:r>
              <a:rPr lang="en-US" sz="2400">
                <a:latin typeface="Times New Roman" charset="0"/>
                <a:cs typeface="Times New Roman" charset="0"/>
              </a:rPr>
              <a:t>When there is an initial contested trial, and div’n of the pension, and indem. order by judge at that time, OR</a:t>
            </a:r>
          </a:p>
          <a:p>
            <a:pPr eaLnBrk="1" hangingPunct="1">
              <a:buFontTx/>
              <a:buAutoNum type="arabicParenR"/>
            </a:pPr>
            <a:r>
              <a:rPr lang="en-US" sz="2400">
                <a:latin typeface="Times New Roman" charset="0"/>
                <a:cs typeface="Times New Roman" charset="0"/>
              </a:rPr>
              <a:t>When there is a div’n of pension, by agt or ct order, with no indemnification terms at all, and then a later ruling by the ct ordering indem.</a:t>
            </a:r>
          </a:p>
          <a:p>
            <a:pPr eaLnBrk="1" hangingPunct="1"/>
            <a:r>
              <a:rPr lang="en-US" sz="2400">
                <a:latin typeface="Times New Roman" charset="0"/>
                <a:cs typeface="Times New Roman" charset="0"/>
              </a:rPr>
              <a:t>In either case, IF THE RETIREE OR SM appeals, he will win on appeal if he goes that far.</a:t>
            </a:r>
          </a:p>
          <a:p>
            <a:pPr eaLnBrk="1" hangingPunct="1"/>
            <a:r>
              <a:rPr lang="en-US" sz="2400" i="1">
                <a:latin typeface="Times New Roman" charset="0"/>
                <a:cs typeface="Times New Roman" charset="0"/>
              </a:rPr>
              <a:t>*What can we write for an indem. clause to protect the FS?</a:t>
            </a:r>
          </a:p>
        </p:txBody>
      </p:sp>
      <p:sp>
        <p:nvSpPr>
          <p:cNvPr id="8909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0597BE36-ECA8-4142-BFD2-79AEFB4436BB}" type="slidenum">
              <a:rPr lang="en-US">
                <a:latin typeface="Times New Roman" charset="0"/>
                <a:cs typeface="Times New Roman" charset="0"/>
              </a:rPr>
              <a:pPr/>
              <a:t>32</a:t>
            </a:fld>
            <a:endParaRPr lang="en-US">
              <a:latin typeface="Times New Roman" charset="0"/>
              <a:cs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C511261-4355-C54E-AD60-EC5A88651B08}" type="slidenum">
              <a:rPr lang="en-US"/>
              <a:pPr/>
              <a:t>33</a:t>
            </a:fld>
            <a:endParaRPr lang="en-US"/>
          </a:p>
        </p:txBody>
      </p:sp>
      <p:sp>
        <p:nvSpPr>
          <p:cNvPr id="90115" name="Rectangle 2"/>
          <p:cNvSpPr>
            <a:spLocks noRot="1" noChangeArrowheads="1" noTextEdit="1"/>
          </p:cNvSpPr>
          <p:nvPr>
            <p:ph type="sldImg"/>
          </p:nvPr>
        </p:nvSpPr>
        <p:spPr>
          <a:xfrm>
            <a:off x="1981200" y="231775"/>
            <a:ext cx="2581275" cy="1936750"/>
          </a:xfrm>
          <a:ln/>
        </p:spPr>
      </p:sp>
      <p:sp>
        <p:nvSpPr>
          <p:cNvPr id="90116" name="Rectangle 3"/>
          <p:cNvSpPr>
            <a:spLocks noGrp="1" noChangeArrowheads="1"/>
          </p:cNvSpPr>
          <p:nvPr>
            <p:ph type="body" idx="1"/>
          </p:nvPr>
        </p:nvSpPr>
        <p:spPr>
          <a:xfrm>
            <a:off x="233363" y="2324100"/>
            <a:ext cx="6543675" cy="658495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1800">
                <a:latin typeface="Arial" charset="0"/>
                <a:cs typeface="Arial" charset="0"/>
              </a:rPr>
              <a:t>When John Doe is the SM/retiree and Mary Doe is the former spouse, her atty MUST protect her with an indemnification clause in the property settlement or separation agreement</a:t>
            </a:r>
          </a:p>
          <a:p>
            <a:pPr eaLnBrk="1" hangingPunct="1"/>
            <a:r>
              <a:rPr lang="en-US" sz="1800">
                <a:latin typeface="Arial" charset="0"/>
                <a:cs typeface="Arial" charset="0"/>
              </a:rPr>
              <a:t>The operative wording is </a:t>
            </a:r>
            <a:r>
              <a:rPr lang="en-US" sz="1800" b="1">
                <a:latin typeface="Arial" charset="0"/>
                <a:cs typeface="Arial" charset="0"/>
              </a:rPr>
              <a:t>A compensates B,</a:t>
            </a:r>
            <a:r>
              <a:rPr lang="en-US" sz="1800">
                <a:latin typeface="Arial" charset="0"/>
                <a:cs typeface="Arial" charset="0"/>
              </a:rPr>
              <a:t> as we’ll discuss in a minute.</a:t>
            </a:r>
            <a:endParaRPr lang="en-US" sz="1800" b="1">
              <a:latin typeface="Arial" charset="0"/>
              <a:cs typeface="Arial" charset="0"/>
            </a:endParaRPr>
          </a:p>
          <a:p>
            <a:pPr eaLnBrk="1" hangingPunct="1"/>
            <a:r>
              <a:rPr lang="en-US" sz="1800">
                <a:latin typeface="Arial" charset="0"/>
                <a:cs typeface="Arial" charset="0"/>
              </a:rPr>
              <a:t>Saying “John will take no action” probably won’t work, for two reasons: </a:t>
            </a:r>
          </a:p>
          <a:p>
            <a:pPr eaLnBrk="1" hangingPunct="1"/>
            <a:r>
              <a:rPr lang="en-US" sz="1800">
                <a:latin typeface="Arial" charset="0"/>
                <a:cs typeface="Arial" charset="0"/>
              </a:rPr>
              <a:t>*John has a statutory right to apply for VA disability compensation, and Congress preserved that in FSPA by stating that VA disability pmts are not divisible.</a:t>
            </a:r>
          </a:p>
          <a:p>
            <a:pPr eaLnBrk="1" hangingPunct="1"/>
            <a:r>
              <a:rPr lang="en-US" sz="1800">
                <a:latin typeface="Arial" charset="0"/>
                <a:cs typeface="Arial" charset="0"/>
              </a:rPr>
              <a:t>*And, second, John is gonna do this anyway, even if there were NO such statutory protection.  In the history of the world after FSPA was passed in 1982, only ONE retiree ever elected NOT to go with VA disability compensation instead of retired pay… and he was later found to be insane!  </a:t>
            </a:r>
          </a:p>
          <a:p>
            <a:pPr eaLnBrk="1" hangingPunct="1"/>
            <a:r>
              <a:rPr lang="en-US" sz="1800">
                <a:latin typeface="Arial" charset="0"/>
                <a:cs typeface="Arial" charset="0"/>
              </a:rPr>
              <a:t>If it’s NONTAXABLE and it’s NOT DIVISIBLE, then John’s gonna sign up for it!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6E4E5EF6-BD4A-384F-8FF1-78D63E4F12D5}" type="slidenum">
              <a:rPr lang="en-US"/>
              <a:pPr/>
              <a:t>34</a:t>
            </a:fld>
            <a:endParaRPr lang="en-US"/>
          </a:p>
        </p:txBody>
      </p:sp>
      <p:sp>
        <p:nvSpPr>
          <p:cNvPr id="91139" name="Rectangle 2"/>
          <p:cNvSpPr>
            <a:spLocks noRot="1" noChangeArrowheads="1" noTextEdit="1"/>
          </p:cNvSpPr>
          <p:nvPr>
            <p:ph type="sldImg"/>
          </p:nvPr>
        </p:nvSpPr>
        <p:spPr>
          <a:xfrm>
            <a:off x="1760538" y="231775"/>
            <a:ext cx="3098800" cy="2324100"/>
          </a:xfrm>
          <a:ln/>
        </p:spPr>
      </p:sp>
      <p:sp>
        <p:nvSpPr>
          <p:cNvPr id="91140" name="Rectangle 3"/>
          <p:cNvSpPr>
            <a:spLocks noGrp="1" noChangeArrowheads="1"/>
          </p:cNvSpPr>
          <p:nvPr>
            <p:ph type="body" idx="1"/>
          </p:nvPr>
        </p:nvSpPr>
        <p:spPr>
          <a:xfrm>
            <a:off x="466725" y="2789238"/>
            <a:ext cx="6232525" cy="60420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1800">
                <a:latin typeface="Arial" charset="0"/>
                <a:cs typeface="Arial" charset="0"/>
              </a:rPr>
              <a:t>You should also recite the specific facts of the case at present.  If the case “goes South” later on, the judge will be VERY happy if you have stated what assumptions and facts you’re using to come up with the indemnification duty.  </a:t>
            </a:r>
          </a:p>
          <a:p>
            <a:pPr eaLnBrk="1" hangingPunct="1"/>
            <a:endParaRPr lang="en-US" sz="1800">
              <a:latin typeface="Arial" charset="0"/>
              <a:cs typeface="Arial" charset="0"/>
            </a:endParaRPr>
          </a:p>
          <a:p>
            <a:pPr eaLnBrk="1" hangingPunct="1"/>
            <a:r>
              <a:rPr lang="en-US" sz="1800">
                <a:latin typeface="Arial" charset="0"/>
                <a:cs typeface="Arial" charset="0"/>
              </a:rPr>
              <a:t>The worst cases, decisions, results come from agreements or settlements which have NO information on what the facts were when the agreement was reached, what the parties thought, assumed would happen.  This leaves a lot of guesswork for the judge, and that’s not good.</a:t>
            </a:r>
          </a:p>
          <a:p>
            <a:pPr eaLnBrk="1" hangingPunct="1"/>
            <a:endParaRPr lang="en-US" sz="1800">
              <a:latin typeface="Arial" charset="0"/>
              <a:cs typeface="Arial" charset="0"/>
            </a:endParaRPr>
          </a:p>
          <a:p>
            <a:pPr eaLnBrk="1" hangingPunct="1"/>
            <a:r>
              <a:rPr lang="en-US" sz="1800">
                <a:latin typeface="Arial" charset="0"/>
                <a:cs typeface="Arial" charset="0"/>
              </a:rPr>
              <a:t>Set down this information; tell what’s going on.  This is part of the bargain these parties are reaching!</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371C732D-F540-F740-8A94-FD9A80A431E2}" type="slidenum">
              <a:rPr lang="en-US"/>
              <a:pPr/>
              <a:t>35</a:t>
            </a:fld>
            <a:endParaRPr lang="en-US"/>
          </a:p>
        </p:txBody>
      </p:sp>
      <p:sp>
        <p:nvSpPr>
          <p:cNvPr id="92163" name="Rectangle 2"/>
          <p:cNvSpPr>
            <a:spLocks noRot="1" noChangeArrowheads="1" noTextEdit="1"/>
          </p:cNvSpPr>
          <p:nvPr>
            <p:ph type="sldImg"/>
          </p:nvPr>
        </p:nvSpPr>
        <p:spPr>
          <a:xfrm>
            <a:off x="1425575" y="533400"/>
            <a:ext cx="4262438" cy="3197225"/>
          </a:xfrm>
          <a:ln/>
        </p:spPr>
      </p:sp>
      <p:sp>
        <p:nvSpPr>
          <p:cNvPr id="92164" name="Rectangle 3"/>
          <p:cNvSpPr>
            <a:spLocks noGrp="1" noChangeArrowheads="1"/>
          </p:cNvSpPr>
          <p:nvPr>
            <p:ph type="body" idx="1"/>
          </p:nvPr>
        </p:nvSpPr>
        <p:spPr>
          <a:xfrm>
            <a:off x="311150" y="4114800"/>
            <a:ext cx="6388100" cy="479425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Also tell what is expected.</a:t>
            </a:r>
          </a:p>
          <a:p>
            <a:pPr eaLnBrk="1" hangingPunct="1"/>
            <a:endParaRPr lang="en-US" sz="2400">
              <a:latin typeface="Arial" charset="0"/>
              <a:cs typeface="Arial" charset="0"/>
            </a:endParaRPr>
          </a:p>
          <a:p>
            <a:pPr eaLnBrk="1" hangingPunct="1"/>
            <a:r>
              <a:rPr lang="en-US" sz="2400">
                <a:latin typeface="Arial" charset="0"/>
                <a:cs typeface="Arial" charset="0"/>
              </a:rPr>
              <a:t>In these kinds of cases, the parties often assume that the pension will be totally based on years of service – or longevity – rather than disability pay, either VA disability or military disability retired pay.</a:t>
            </a:r>
          </a:p>
          <a:p>
            <a:pPr eaLnBrk="1" hangingPunct="1"/>
            <a:endParaRPr lang="en-US" sz="2400">
              <a:latin typeface="Arial" charset="0"/>
              <a:cs typeface="Arial" charset="0"/>
            </a:endParaRPr>
          </a:p>
          <a:p>
            <a:pPr eaLnBrk="1" hangingPunct="1"/>
            <a:r>
              <a:rPr lang="en-US" sz="2400">
                <a:latin typeface="Arial" charset="0"/>
                <a:cs typeface="Arial" charset="0"/>
              </a:rPr>
              <a:t>Go ahead and say that also.</a:t>
            </a:r>
          </a:p>
          <a:p>
            <a:pPr eaLnBrk="1" hangingPunct="1"/>
            <a:endParaRPr lang="en-US" sz="2400">
              <a:latin typeface="Arial" charset="0"/>
              <a:cs typeface="Arial" charset="0"/>
            </a:endParaRPr>
          </a:p>
          <a:p>
            <a:pPr eaLnBrk="1" hangingPunct="1"/>
            <a:endParaRPr lang="en-US" sz="180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F74AC98-18FA-FE4D-AA1C-7BEA2488014B}" type="slidenum">
              <a:rPr lang="en-US"/>
              <a:pPr/>
              <a:t>36</a:t>
            </a:fld>
            <a:endParaRPr lang="en-US"/>
          </a:p>
        </p:txBody>
      </p:sp>
      <p:sp>
        <p:nvSpPr>
          <p:cNvPr id="93187" name="Rectangle 2"/>
          <p:cNvSpPr>
            <a:spLocks noRot="1" noChangeArrowheads="1" noTextEdit="1"/>
          </p:cNvSpPr>
          <p:nvPr>
            <p:ph type="sldImg"/>
          </p:nvPr>
        </p:nvSpPr>
        <p:spPr>
          <a:xfrm>
            <a:off x="2033588" y="465138"/>
            <a:ext cx="3098800" cy="2324100"/>
          </a:xfrm>
          <a:ln/>
        </p:spPr>
      </p:sp>
      <p:sp>
        <p:nvSpPr>
          <p:cNvPr id="93188" name="Rectangle 3"/>
          <p:cNvSpPr>
            <a:spLocks noGrp="1" noChangeArrowheads="1"/>
          </p:cNvSpPr>
          <p:nvPr>
            <p:ph type="body" idx="1"/>
          </p:nvPr>
        </p:nvSpPr>
        <p:spPr>
          <a:xfrm>
            <a:off x="388938" y="3021013"/>
            <a:ext cx="6154737" cy="557847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It’s a major mistake to define what Mary gets a share of as DISP. RET’D PAY, since that term means gross pension minus VA disability, military retired pay.  DRP, as it’s called, is a term of art referring to what DFAS will divide.</a:t>
            </a:r>
          </a:p>
          <a:p>
            <a:pPr eaLnBrk="1" hangingPunct="1"/>
            <a:endParaRPr lang="en-US" sz="2000">
              <a:latin typeface="Arial" charset="0"/>
              <a:cs typeface="Arial" charset="0"/>
            </a:endParaRPr>
          </a:p>
          <a:p>
            <a:pPr eaLnBrk="1" hangingPunct="1"/>
            <a:r>
              <a:rPr lang="en-US" sz="2000">
                <a:latin typeface="Arial" charset="0"/>
                <a:cs typeface="Arial" charset="0"/>
              </a:rPr>
              <a:t>Call it </a:t>
            </a:r>
            <a:r>
              <a:rPr lang="en-US" sz="2000" u="sng">
                <a:latin typeface="Arial" charset="0"/>
                <a:cs typeface="Arial" charset="0"/>
              </a:rPr>
              <a:t>the military pension</a:t>
            </a:r>
            <a:r>
              <a:rPr lang="en-US" sz="2000">
                <a:latin typeface="Arial" charset="0"/>
                <a:cs typeface="Arial" charset="0"/>
              </a:rPr>
              <a:t>, call it </a:t>
            </a:r>
            <a:r>
              <a:rPr lang="en-US" sz="2000" u="sng">
                <a:latin typeface="Arial" charset="0"/>
                <a:cs typeface="Arial" charset="0"/>
              </a:rPr>
              <a:t>military retirement benefits</a:t>
            </a:r>
            <a:r>
              <a:rPr lang="en-US" sz="2000">
                <a:latin typeface="Arial" charset="0"/>
                <a:cs typeface="Arial" charset="0"/>
              </a:rPr>
              <a:t> – these are broader than DRP and, if you’re representing the nonmilitary spouse, these are the benchmarks you need to use.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22CD7F30-5B5D-494B-BDF3-08D2D02FE002}" type="slidenum">
              <a:rPr lang="en-US"/>
              <a:pPr/>
              <a:t>37</a:t>
            </a:fld>
            <a:endParaRPr lang="en-US"/>
          </a:p>
        </p:txBody>
      </p:sp>
      <p:sp>
        <p:nvSpPr>
          <p:cNvPr id="94211" name="Rectangle 2"/>
          <p:cNvSpPr>
            <a:spLocks noRot="1" noChangeArrowheads="1" noTextEdit="1"/>
          </p:cNvSpPr>
          <p:nvPr>
            <p:ph type="sldImg"/>
          </p:nvPr>
        </p:nvSpPr>
        <p:spPr>
          <a:xfrm>
            <a:off x="1905000" y="231775"/>
            <a:ext cx="3201988" cy="2401888"/>
          </a:xfrm>
          <a:ln/>
        </p:spPr>
      </p:sp>
      <p:sp>
        <p:nvSpPr>
          <p:cNvPr id="94212" name="Rectangle 3"/>
          <p:cNvSpPr>
            <a:spLocks noGrp="1" noChangeArrowheads="1"/>
          </p:cNvSpPr>
          <p:nvPr>
            <p:ph type="body" idx="1"/>
          </p:nvPr>
        </p:nvSpPr>
        <p:spPr>
          <a:xfrm>
            <a:off x="466725" y="2867025"/>
            <a:ext cx="6076950" cy="57324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1800">
                <a:latin typeface="Arial" charset="0"/>
                <a:cs typeface="Arial" charset="0"/>
              </a:rPr>
              <a:t>Try to put a succinct statement in the agreement as to what duty the SM has.  He has a duty to pay his wife if she suffers any diminution in her share of the pension.  If that’s what you want to do, then say that!  Here is an example of a very simple clause saying this.</a:t>
            </a:r>
          </a:p>
          <a:p>
            <a:pPr eaLnBrk="1" hangingPunct="1"/>
            <a:endParaRPr lang="en-US" sz="1800">
              <a:latin typeface="Arial" charset="0"/>
              <a:cs typeface="Arial" charset="0"/>
            </a:endParaRPr>
          </a:p>
          <a:p>
            <a:pPr eaLnBrk="1" hangingPunct="1"/>
            <a:r>
              <a:rPr lang="en-US" sz="1800">
                <a:latin typeface="Arial" charset="0"/>
                <a:cs typeface="Arial" charset="0"/>
              </a:rPr>
              <a:t>*</a:t>
            </a:r>
            <a:r>
              <a:rPr lang="en-US" sz="1800" i="1">
                <a:latin typeface="Arial" charset="0"/>
                <a:cs typeface="Arial" charset="0"/>
              </a:rPr>
              <a:t>Now it’s time to switch subject and talk about …[CLICK to go to next slide]</a:t>
            </a:r>
            <a:endParaRPr lang="en-US" sz="180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2000" i="1">
                <a:latin typeface="Arial" charset="0"/>
                <a:cs typeface="Arial" charset="0"/>
              </a:rPr>
              <a:t>…the DEATH part of this presentation!</a:t>
            </a:r>
          </a:p>
          <a:p>
            <a:endParaRPr lang="en-US" sz="2000" i="1">
              <a:latin typeface="Arial" charset="0"/>
              <a:cs typeface="Arial" charset="0"/>
            </a:endParaRPr>
          </a:p>
          <a:p>
            <a:r>
              <a:rPr lang="en-US" sz="2000">
                <a:latin typeface="Arial" charset="0"/>
                <a:cs typeface="Arial" charset="0"/>
              </a:rPr>
              <a:t>MES- fair enough.  I didn’t want you to think that I might have… [CLICK]</a:t>
            </a:r>
          </a:p>
          <a:p>
            <a:endParaRPr lang="en-US" sz="2000">
              <a:latin typeface="Arial" charset="0"/>
              <a:cs typeface="Arial" charset="0"/>
            </a:endParaRPr>
          </a:p>
        </p:txBody>
      </p:sp>
      <p:sp>
        <p:nvSpPr>
          <p:cNvPr id="9523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15838B4-6F2F-D743-9956-1FBE3AD02755}"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566A28B1-8AA6-7842-9400-87D92EBA7F8E}" type="slidenum">
              <a:rPr lang="en-US"/>
              <a:pPr/>
              <a:t>39</a:t>
            </a:fld>
            <a:endParaRPr lang="en-US"/>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800">
                <a:latin typeface="Arial" charset="0"/>
                <a:cs typeface="Arial" charset="0"/>
              </a:rPr>
              <a:t>Forgotten the very important topic of survivorship and the military pension.  For purposes of this PPT presentation, let’s just call this… [NEXT]</a:t>
            </a:r>
          </a:p>
          <a:p>
            <a:pPr eaLnBrk="1" hangingPunct="1"/>
            <a:endParaRPr lang="en-US" sz="180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EE9C2BD5-7575-E642-95FD-7DD6DCCD94CD}" type="slidenum">
              <a:rPr lang="en-US"/>
              <a:pPr/>
              <a:t>4</a:t>
            </a:fld>
            <a:endParaRPr lang="en-US"/>
          </a:p>
        </p:txBody>
      </p:sp>
      <p:sp>
        <p:nvSpPr>
          <p:cNvPr id="60419" name="Rectangle 2"/>
          <p:cNvSpPr>
            <a:spLocks noRot="1" noChangeArrowheads="1" noTextEdit="1"/>
          </p:cNvSpPr>
          <p:nvPr>
            <p:ph type="sldImg"/>
          </p:nvPr>
        </p:nvSpPr>
        <p:spPr>
          <a:xfrm>
            <a:off x="2071688" y="231775"/>
            <a:ext cx="3098800" cy="2324100"/>
          </a:xfrm>
          <a:ln/>
        </p:spPr>
      </p:sp>
      <p:sp>
        <p:nvSpPr>
          <p:cNvPr id="60420" name="Rectangle 3"/>
          <p:cNvSpPr>
            <a:spLocks noGrp="1" noChangeArrowheads="1"/>
          </p:cNvSpPr>
          <p:nvPr>
            <p:ph type="body" idx="1"/>
          </p:nvPr>
        </p:nvSpPr>
        <p:spPr>
          <a:xfrm>
            <a:off x="311150" y="2633663"/>
            <a:ext cx="6310313" cy="59658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3175" lvl="4" eaLnBrk="1" hangingPunct="1"/>
            <a:r>
              <a:rPr lang="en-US" sz="2800">
                <a:latin typeface="Arial" charset="0"/>
                <a:cs typeface="Arial" charset="0"/>
              </a:rPr>
              <a:t>SILENT PARTNER infoletters posted re military pension division – see above URLs for location of SILENT PARTNERs</a:t>
            </a:r>
          </a:p>
          <a:p>
            <a:pPr marL="3175" lvl="4" eaLnBrk="1" hangingPunct="1"/>
            <a:endParaRPr lang="en-US" sz="2800" u="sng">
              <a:latin typeface="Arial" charset="0"/>
              <a:cs typeface="Arial" charset="0"/>
            </a:endParaRPr>
          </a:p>
          <a:p>
            <a:pPr marL="3175" lvl="4" eaLnBrk="1" hangingPunct="1"/>
            <a:r>
              <a:rPr lang="en-US" sz="2800">
                <a:latin typeface="Arial" charset="0"/>
                <a:cs typeface="Arial" charset="0"/>
              </a:rPr>
              <a:t>*What do we need to learn abt disability payments to retirees, and their effect on the military pension shared with the FS, or former spouse?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5EBE6AB5-EFED-514A-9AFE-3E05394089EB}" type="slidenum">
              <a:rPr lang="en-US"/>
              <a:pPr/>
              <a:t>40</a:t>
            </a:fld>
            <a:endParaRPr lang="en-US"/>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THE “Single Biggest Problem?”  Well, when you look at the cases in which this asset is overlooked, that title would certainly make sense</a:t>
            </a:r>
          </a:p>
          <a:p>
            <a:pPr eaLnBrk="1" hangingPunct="1"/>
            <a:r>
              <a:rPr lang="en-US" sz="2400">
                <a:latin typeface="Arial" charset="0"/>
                <a:cs typeface="Arial" charset="0"/>
              </a:rPr>
              <a:t>Whichever way you define it as shown here, SBP is part of that info you need to give yr client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EAAC658-0B2B-4D4F-A7B7-86E172A01660}" type="slidenum">
              <a:rPr lang="en-US"/>
              <a:pPr/>
              <a:t>41</a:t>
            </a:fld>
            <a:endParaRPr lang="en-US"/>
          </a:p>
        </p:txBody>
      </p:sp>
      <p:sp>
        <p:nvSpPr>
          <p:cNvPr id="98307" name="Rectangle 2"/>
          <p:cNvSpPr>
            <a:spLocks noRot="1" noChangeArrowheads="1" noTextEdit="1"/>
          </p:cNvSpPr>
          <p:nvPr>
            <p:ph type="sldImg"/>
          </p:nvPr>
        </p:nvSpPr>
        <p:spPr>
          <a:xfrm>
            <a:off x="1219200" y="685800"/>
            <a:ext cx="4648200" cy="3486150"/>
          </a:xfrm>
          <a:ln/>
        </p:spPr>
      </p:sp>
      <p:sp>
        <p:nvSpPr>
          <p:cNvPr id="98308"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THE BENEFIT IS 55% OF THE SELECTED BASE AMT, WHICH MAY BE ANYTHING FM $300 A MONTH UP TO THE RETIREE’S FULL PAYCHECK</a:t>
            </a:r>
          </a:p>
          <a:p>
            <a:pPr eaLnBrk="1" hangingPunct="1"/>
            <a:r>
              <a:rPr lang="en-US" sz="2000">
                <a:latin typeface="Arial" charset="0"/>
                <a:cs typeface="Arial" charset="0"/>
              </a:rPr>
              <a:t>THE COST IS 6.5% OF THE BASE AMT FOR FORMER SPOUSE COVERAGE</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058ADDA6-7701-1A4F-875E-6FF003074D17}" type="slidenum">
              <a:rPr lang="en-US"/>
              <a:pPr/>
              <a:t>42</a:t>
            </a:fld>
            <a:endParaRPr lang="en-US"/>
          </a:p>
        </p:txBody>
      </p:sp>
      <p:sp>
        <p:nvSpPr>
          <p:cNvPr id="99331" name="Rectangle 2"/>
          <p:cNvSpPr>
            <a:spLocks noRot="1" noChangeArrowheads="1" noTextEdit="1"/>
          </p:cNvSpPr>
          <p:nvPr>
            <p:ph type="sldImg"/>
          </p:nvPr>
        </p:nvSpPr>
        <p:spPr>
          <a:xfrm>
            <a:off x="1452563" y="309563"/>
            <a:ext cx="4338637" cy="3254375"/>
          </a:xfrm>
          <a:ln/>
        </p:spPr>
      </p:sp>
      <p:sp>
        <p:nvSpPr>
          <p:cNvPr id="99332" name="Rectangle 3"/>
          <p:cNvSpPr>
            <a:spLocks noGrp="1" noChangeArrowheads="1"/>
          </p:cNvSpPr>
          <p:nvPr>
            <p:ph type="body" idx="1"/>
          </p:nvPr>
        </p:nvSpPr>
        <p:spPr>
          <a:xfrm>
            <a:off x="935038" y="3733800"/>
            <a:ext cx="5140325" cy="44926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endParaRPr lang="en-US" sz="2000">
              <a:latin typeface="Arial" charset="0"/>
              <a:cs typeface="Arial" charset="0"/>
            </a:endParaRPr>
          </a:p>
          <a:p>
            <a:pPr eaLnBrk="1" hangingPunct="1"/>
            <a:r>
              <a:rPr lang="en-US" sz="2000">
                <a:latin typeface="Arial" charset="0"/>
                <a:cs typeface="Arial" charset="0"/>
              </a:rPr>
              <a:t>FEDERAL LAW ALLOWS STATE COURTS TO ORDER SBP COVERAGE</a:t>
            </a:r>
          </a:p>
          <a:p>
            <a:pPr eaLnBrk="1" hangingPunct="1"/>
            <a:endParaRPr lang="en-US" sz="2000">
              <a:latin typeface="Arial" charset="0"/>
              <a:cs typeface="Arial" charset="0"/>
            </a:endParaRPr>
          </a:p>
          <a:p>
            <a:pPr eaLnBrk="1" hangingPunct="1"/>
            <a:r>
              <a:rPr lang="en-US" sz="2000">
                <a:latin typeface="Arial" charset="0"/>
                <a:cs typeface="Arial" charset="0"/>
              </a:rPr>
              <a:t>HERE ARE THE CONSEQUENCES IF IT’S OMITTED.</a:t>
            </a:r>
          </a:p>
          <a:p>
            <a:pPr eaLnBrk="1" hangingPunct="1"/>
            <a:endParaRPr lang="en-US" sz="2000">
              <a:latin typeface="Arial" charset="0"/>
              <a:cs typeface="Arial" charset="0"/>
            </a:endParaRPr>
          </a:p>
          <a:p>
            <a:pPr eaLnBrk="1" hangingPunct="1"/>
            <a:r>
              <a:rPr lang="en-US" sz="2000">
                <a:latin typeface="Arial" charset="0"/>
                <a:cs typeface="Arial" charset="0"/>
              </a:rPr>
              <a:t>IF JOHN DOE, THE SM/RETIREE, IS YOUR CLIENT, THEN SAY: SORRY, JOHN - YOU CAN’T SPLIT SBP WITH YOUR EX AND YR NEW SWEETIE; THIS IS A UNITARY BENEFIT!</a:t>
            </a:r>
          </a:p>
          <a:p>
            <a:pPr eaLnBrk="1" hangingPunct="1"/>
            <a:r>
              <a:rPr lang="en-US" sz="2000">
                <a:latin typeface="Arial" charset="0"/>
                <a:cs typeface="Arial" charset="0"/>
              </a:rPr>
              <a:t>YOUR EX OR YOUR NEXT!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76EA27CB-E3AB-154E-96D5-A33563703735}" type="slidenum">
              <a:rPr lang="en-US"/>
              <a:pPr/>
              <a:t>43</a:t>
            </a:fld>
            <a:endParaRPr lang="en-US"/>
          </a:p>
        </p:txBody>
      </p:sp>
      <p:sp>
        <p:nvSpPr>
          <p:cNvPr id="100355" name="Rectangle 2"/>
          <p:cNvSpPr>
            <a:spLocks noRot="1" noChangeArrowheads="1" noTextEdit="1"/>
          </p:cNvSpPr>
          <p:nvPr>
            <p:ph type="sldImg"/>
          </p:nvPr>
        </p:nvSpPr>
        <p:spPr>
          <a:xfrm>
            <a:off x="2343150" y="309563"/>
            <a:ext cx="2686050" cy="2014537"/>
          </a:xfrm>
          <a:ln/>
        </p:spPr>
      </p:sp>
      <p:sp>
        <p:nvSpPr>
          <p:cNvPr id="100356" name="Rectangle 3"/>
          <p:cNvSpPr>
            <a:spLocks noGrp="1" noChangeArrowheads="1"/>
          </p:cNvSpPr>
          <p:nvPr>
            <p:ph type="body" idx="1"/>
          </p:nvPr>
        </p:nvSpPr>
        <p:spPr>
          <a:xfrm>
            <a:off x="388938" y="2324100"/>
            <a:ext cx="6310312" cy="62753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Premium comes off the top, subtracted from Gross, along with VA disability, to arrive at DRP.  So there’s a small tax break for the parties</a:t>
            </a:r>
          </a:p>
          <a:p>
            <a:pPr eaLnBrk="1" hangingPunct="1"/>
            <a:endParaRPr lang="en-US" sz="2400">
              <a:latin typeface="Arial" charset="0"/>
              <a:cs typeface="Arial" charset="0"/>
            </a:endParaRPr>
          </a:p>
          <a:p>
            <a:pPr eaLnBrk="1" hangingPunct="1"/>
            <a:endParaRPr lang="en-US" sz="2400">
              <a:latin typeface="Arial" charset="0"/>
              <a:cs typeface="Arial" charset="0"/>
            </a:endParaRPr>
          </a:p>
          <a:p>
            <a:pPr eaLnBrk="1" hangingPunct="1"/>
            <a:r>
              <a:rPr lang="en-US" sz="2400">
                <a:latin typeface="Arial" charset="0"/>
                <a:cs typeface="Arial" charset="0"/>
              </a:rPr>
              <a:t>No way you’d want to use SGLI, Servicemembers Gp Life Insurance, as an alternative.  1981 supreme court decision in </a:t>
            </a:r>
            <a:r>
              <a:rPr lang="en-US" sz="2400" u="sng">
                <a:latin typeface="Arial" charset="0"/>
                <a:cs typeface="Arial" charset="0"/>
              </a:rPr>
              <a:t>Ridgway</a:t>
            </a:r>
            <a:r>
              <a:rPr lang="en-US" sz="2400">
                <a:latin typeface="Arial" charset="0"/>
                <a:cs typeface="Arial" charset="0"/>
              </a:rPr>
              <a:t> states that only the SM may decide on who the b’y will be – no court order or agreement will be honored if in conflict with the written b’y designation of the SM</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58714890-1DFD-3E45-8794-14D10900F9DB}" type="slidenum">
              <a:rPr lang="en-US"/>
              <a:pPr/>
              <a:t>44</a:t>
            </a:fld>
            <a:endParaRPr lang="en-US"/>
          </a:p>
        </p:txBody>
      </p:sp>
      <p:sp>
        <p:nvSpPr>
          <p:cNvPr id="101379" name="Rectangle 2"/>
          <p:cNvSpPr>
            <a:spLocks noRot="1" noChangeArrowheads="1" noTextEdit="1"/>
          </p:cNvSpPr>
          <p:nvPr>
            <p:ph type="sldImg"/>
          </p:nvPr>
        </p:nvSpPr>
        <p:spPr>
          <a:xfrm>
            <a:off x="2317750" y="309563"/>
            <a:ext cx="2686050" cy="2014537"/>
          </a:xfrm>
          <a:ln/>
        </p:spPr>
      </p:sp>
      <p:sp>
        <p:nvSpPr>
          <p:cNvPr id="101380" name="Rectangle 3"/>
          <p:cNvSpPr>
            <a:spLocks noGrp="1" noChangeArrowheads="1"/>
          </p:cNvSpPr>
          <p:nvPr>
            <p:ph type="body" idx="1"/>
          </p:nvPr>
        </p:nvSpPr>
        <p:spPr>
          <a:xfrm>
            <a:off x="388938" y="2324100"/>
            <a:ext cx="6310312" cy="62753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To highlight the problem we’re about to discuss, let’s look at a typical clause for military pension division, written up by atty Clarence Bozo of Possum Hollow, NC – who’s never done a mil pens div order in his life but thinks he can write up a pretty good one if he just says often enough what his client is entitled to!  </a:t>
            </a:r>
          </a:p>
          <a:p>
            <a:pPr eaLnBrk="1" hangingPunct="1"/>
            <a:r>
              <a:rPr lang="en-US" sz="2400">
                <a:latin typeface="Arial" charset="0"/>
                <a:cs typeface="Arial" charset="0"/>
              </a:rPr>
              <a:t>Do you think this gets the SBP for her?  What if he added, as Lily Tomlin would say, “AND I REALLY MEAN IT!”??  </a:t>
            </a:r>
          </a:p>
          <a:p>
            <a:pPr eaLnBrk="1" hangingPunct="1"/>
            <a:r>
              <a:rPr lang="en-US" sz="2400">
                <a:latin typeface="Arial" charset="0"/>
                <a:cs typeface="Arial" charset="0"/>
              </a:rPr>
              <a:t>The envelope please… and the answer is: NO!</a:t>
            </a:r>
            <a:endParaRPr lang="en-US" sz="1800">
              <a:latin typeface="Arial" charset="0"/>
              <a:cs typeface="Arial" charset="0"/>
            </a:endParaRPr>
          </a:p>
          <a:p>
            <a:pPr eaLnBrk="1" hangingPunct="1"/>
            <a:endParaRPr lang="en-US">
              <a:latin typeface="Arial" charset="0"/>
              <a:cs typeface="Arial"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60A242BF-B9EF-A242-A731-AD5AEE9F4E9A}" type="slidenum">
              <a:rPr lang="en-US"/>
              <a:pPr/>
              <a:t>45</a:t>
            </a:fld>
            <a:endParaRPr lang="en-US"/>
          </a:p>
        </p:txBody>
      </p:sp>
      <p:sp>
        <p:nvSpPr>
          <p:cNvPr id="102403" name="Rectangle 2"/>
          <p:cNvSpPr>
            <a:spLocks noRot="1" noChangeArrowheads="1" noTextEdit="1"/>
          </p:cNvSpPr>
          <p:nvPr>
            <p:ph type="sldImg"/>
          </p:nvPr>
        </p:nvSpPr>
        <p:spPr>
          <a:xfrm>
            <a:off x="1981200" y="152400"/>
            <a:ext cx="2686050" cy="2014538"/>
          </a:xfrm>
          <a:ln/>
        </p:spPr>
      </p:sp>
      <p:sp>
        <p:nvSpPr>
          <p:cNvPr id="102404" name="Rectangle 3"/>
          <p:cNvSpPr>
            <a:spLocks noGrp="1" noChangeArrowheads="1"/>
          </p:cNvSpPr>
          <p:nvPr>
            <p:ph type="body" idx="1"/>
          </p:nvPr>
        </p:nvSpPr>
        <p:spPr>
          <a:xfrm>
            <a:off x="388938" y="2168525"/>
            <a:ext cx="6388100" cy="67405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Arial" charset="0"/>
                <a:cs typeface="Arial" charset="0"/>
              </a:rPr>
              <a:t>When you write up a settlement agreement, be sure to keep your eye on two things: life, and death.</a:t>
            </a:r>
          </a:p>
          <a:p>
            <a:pPr eaLnBrk="1" hangingPunct="1"/>
            <a:endParaRPr lang="en-US" sz="2400">
              <a:latin typeface="Arial" charset="0"/>
              <a:cs typeface="Arial" charset="0"/>
            </a:endParaRPr>
          </a:p>
          <a:p>
            <a:pPr eaLnBrk="1" hangingPunct="1"/>
            <a:r>
              <a:rPr lang="en-US" sz="2400">
                <a:latin typeface="Arial" charset="0"/>
                <a:cs typeface="Arial" charset="0"/>
              </a:rPr>
              <a:t>LIFE means the share that the former spouse receives during life.  We’ve covered that.</a:t>
            </a:r>
          </a:p>
          <a:p>
            <a:pPr eaLnBrk="1" hangingPunct="1"/>
            <a:r>
              <a:rPr lang="en-US" sz="2400">
                <a:latin typeface="Arial" charset="0"/>
                <a:cs typeface="Arial" charset="0"/>
              </a:rPr>
              <a:t>DEATH means what happens when the retiree dies.  This is SBP – it’s not part of the pension.  It’s an annuity which may be purchased to replace it.  And you don’t get it unless you specify that the spouse will get it!  The previous clause did not preserve SBP coverage.</a:t>
            </a:r>
          </a:p>
          <a:p>
            <a:pPr eaLnBrk="1" hangingPunct="1"/>
            <a:r>
              <a:rPr lang="en-US" sz="2400">
                <a:latin typeface="Arial" charset="0"/>
                <a:cs typeface="Arial" charset="0"/>
              </a:rPr>
              <a:t>Here is a simple example of a clause that provides SBP protection.</a:t>
            </a:r>
          </a:p>
          <a:p>
            <a:pPr eaLnBrk="1" hangingPunct="1"/>
            <a:endParaRPr lang="en-US" sz="2400">
              <a:latin typeface="Arial" charset="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244F9227-5D2C-464D-8712-7C786FDDDC51}" type="slidenum">
              <a:rPr lang="en-US"/>
              <a:pPr/>
              <a:t>46</a:t>
            </a:fld>
            <a:endParaRPr lang="en-US"/>
          </a:p>
        </p:txBody>
      </p:sp>
      <p:sp>
        <p:nvSpPr>
          <p:cNvPr id="103427" name="Rectangle 2"/>
          <p:cNvSpPr>
            <a:spLocks noRot="1" noChangeArrowheads="1" noTextEdit="1"/>
          </p:cNvSpPr>
          <p:nvPr>
            <p:ph type="sldImg"/>
          </p:nvPr>
        </p:nvSpPr>
        <p:spPr>
          <a:xfrm>
            <a:off x="2187575" y="0"/>
            <a:ext cx="2686050" cy="2014538"/>
          </a:xfrm>
          <a:ln/>
        </p:spPr>
      </p:sp>
      <p:sp>
        <p:nvSpPr>
          <p:cNvPr id="103428" name="Rectangle 3"/>
          <p:cNvSpPr>
            <a:spLocks noGrp="1" noChangeArrowheads="1"/>
          </p:cNvSpPr>
          <p:nvPr>
            <p:ph type="body" idx="1"/>
          </p:nvPr>
        </p:nvSpPr>
        <p:spPr>
          <a:xfrm>
            <a:off x="388938" y="2168525"/>
            <a:ext cx="6388100" cy="67405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If you’re representing the SM or retiree, here is another pointer about the SBP.</a:t>
            </a:r>
          </a:p>
          <a:p>
            <a:pPr eaLnBrk="1" hangingPunct="1"/>
            <a:endParaRPr lang="en-US" sz="2000">
              <a:latin typeface="Arial" charset="0"/>
              <a:cs typeface="Arial" charset="0"/>
            </a:endParaRPr>
          </a:p>
          <a:p>
            <a:pPr eaLnBrk="1" hangingPunct="1"/>
            <a:r>
              <a:rPr lang="en-US" sz="2000">
                <a:latin typeface="Arial" charset="0"/>
                <a:cs typeface="Arial" charset="0"/>
              </a:rPr>
              <a:t>Suppose your client says, “</a:t>
            </a:r>
            <a:r>
              <a:rPr lang="en-US" sz="2000" i="1">
                <a:latin typeface="Arial" charset="0"/>
                <a:cs typeface="Arial" charset="0"/>
              </a:rPr>
              <a:t>Why should I have to pay for SBP by sharing the cost with my ex?  I’ll be dead and gone…”</a:t>
            </a:r>
          </a:p>
          <a:p>
            <a:pPr eaLnBrk="1" hangingPunct="1"/>
            <a:r>
              <a:rPr lang="en-US" sz="2000">
                <a:latin typeface="Arial" charset="0"/>
                <a:cs typeface="Arial" charset="0"/>
              </a:rPr>
              <a:t>But DFAS won’t honor an order to “have the FS’s share debited to pay for the entire SBP premium.”  You can, however, argue to the judge that Mary should reimburse John for the cost of the SBP premium – which ‘comes off the top’ and which John is effectively paying part of.</a:t>
            </a:r>
          </a:p>
          <a:p>
            <a:pPr eaLnBrk="1" hangingPunct="1"/>
            <a:endParaRPr lang="en-US" sz="2000">
              <a:latin typeface="Arial" charset="0"/>
              <a:cs typeface="Arial" charset="0"/>
            </a:endParaRPr>
          </a:p>
          <a:p>
            <a:pPr eaLnBrk="1" hangingPunct="1"/>
            <a:r>
              <a:rPr lang="en-US" sz="2000">
                <a:latin typeface="Arial" charset="0"/>
                <a:cs typeface="Arial" charset="0"/>
              </a:rPr>
              <a:t>AND, if you’re the lawyer for the FS, remember to inform her that SBP coverage if suspended if she remarries before age 55</a:t>
            </a:r>
          </a:p>
          <a:p>
            <a:pPr eaLnBrk="1" hangingPunct="1"/>
            <a:r>
              <a:rPr lang="en-US" sz="2000" i="1">
                <a:latin typeface="Arial" charset="0"/>
                <a:cs typeface="Arial" charset="0"/>
              </a:rPr>
              <a:t>*Let’s wrap it up, Mark – give us a summary…</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ChangeArrowheads="1" noTextEdit="1"/>
          </p:cNvSpPr>
          <p:nvPr>
            <p:ph type="sldImg"/>
          </p:nvPr>
        </p:nvSpPr>
        <p:spPr>
          <a:xfrm>
            <a:off x="2295525" y="696913"/>
            <a:ext cx="2525713" cy="1893887"/>
          </a:xfrm>
          <a:ln/>
        </p:spPr>
      </p:sp>
      <p:sp>
        <p:nvSpPr>
          <p:cNvPr id="104451" name="Notes Placeholder 2"/>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HERE IS WHAT WE’VE COVERED TODAY</a:t>
            </a:r>
          </a:p>
          <a:p>
            <a:pPr eaLnBrk="1" hangingPunct="1"/>
            <a:endParaRPr lang="en-US" sz="2400">
              <a:latin typeface="Times New Roman" charset="0"/>
              <a:cs typeface="Times New Roman" charset="0"/>
            </a:endParaRPr>
          </a:p>
        </p:txBody>
      </p:sp>
      <p:sp>
        <p:nvSpPr>
          <p:cNvPr id="10445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AEAB1428-B8E4-294D-9011-0F748078943B}" type="slidenum">
              <a:rPr lang="en-US"/>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89FB4939-AF3D-5847-8B2B-08CD57FDC24D}" type="slidenum">
              <a:rPr lang="en-US"/>
              <a:pPr/>
              <a:t>48</a:t>
            </a:fld>
            <a:endParaRPr lang="en-US"/>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NOW IT’S TIME TO LEARN ABOUT SOME RESOURCES, SO YOU WON’T HAVE TO BE CALLING </a:t>
            </a:r>
            <a:r>
              <a:rPr lang="en-US" sz="2000" b="1">
                <a:latin typeface="Arial" charset="0"/>
                <a:cs typeface="Arial" charset="0"/>
              </a:rPr>
              <a:t>ME</a:t>
            </a:r>
            <a:r>
              <a:rPr lang="en-US" sz="2000">
                <a:latin typeface="Arial" charset="0"/>
                <a:cs typeface="Arial" charset="0"/>
              </a:rPr>
              <a:t> ALL THE TIME!</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234F1D66-BBE5-FC49-B395-47CEF6A9CAFA}" type="slidenum">
              <a:rPr lang="en-US"/>
              <a:pPr/>
              <a:t>49</a:t>
            </a:fld>
            <a:endParaRPr lang="en-US"/>
          </a:p>
        </p:txBody>
      </p:sp>
      <p:sp>
        <p:nvSpPr>
          <p:cNvPr id="106499" name="Rectangle 2"/>
          <p:cNvSpPr>
            <a:spLocks noRot="1" noChangeArrowheads="1" noTextEdit="1"/>
          </p:cNvSpPr>
          <p:nvPr>
            <p:ph type="sldImg"/>
          </p:nvPr>
        </p:nvSpPr>
        <p:spPr>
          <a:xfrm>
            <a:off x="1968500" y="309563"/>
            <a:ext cx="3306763" cy="2479675"/>
          </a:xfrm>
          <a:ln/>
        </p:spPr>
      </p:sp>
      <p:sp>
        <p:nvSpPr>
          <p:cNvPr id="106500" name="Rectangle 3"/>
          <p:cNvSpPr>
            <a:spLocks noGrp="1" noChangeArrowheads="1"/>
          </p:cNvSpPr>
          <p:nvPr>
            <p:ph type="body" idx="1"/>
          </p:nvPr>
        </p:nvSpPr>
        <p:spPr>
          <a:xfrm>
            <a:off x="466725" y="2943225"/>
            <a:ext cx="6076950" cy="56562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000">
                <a:latin typeface="Arial" charset="0"/>
                <a:cs typeface="Arial" charset="0"/>
              </a:rPr>
              <a:t>HERE ARE SOME OF THE WEBSITES YOU SHOULD BE FAMILIAR WITH</a:t>
            </a:r>
          </a:p>
          <a:p>
            <a:pPr eaLnBrk="1" hangingPunct="1"/>
            <a:endParaRPr lang="en-US" sz="2000">
              <a:latin typeface="Arial" charset="0"/>
              <a:cs typeface="Arial" charset="0"/>
            </a:endParaRPr>
          </a:p>
          <a:p>
            <a:pPr eaLnBrk="1" hangingPunct="1"/>
            <a:r>
              <a:rPr lang="en-US" sz="2000">
                <a:latin typeface="Arial" charset="0"/>
                <a:cs typeface="Arial" charset="0"/>
              </a:rPr>
              <a:t>ALL OF THE SILENT PARTNER INFOLETTERS – ON MPD, ON CLIENT COUNSELING, ON SEPARATION AGREEMENTS, ON ALIMONY – ARE ON THESE WEBSITES. </a:t>
            </a:r>
          </a:p>
          <a:p>
            <a:pPr eaLnBrk="1" hangingPunct="1"/>
            <a:endParaRPr lang="en-US" sz="2000">
              <a:latin typeface="Arial" charset="0"/>
              <a:cs typeface="Arial" charset="0"/>
            </a:endParaRPr>
          </a:p>
          <a:p>
            <a:pPr eaLnBrk="1" hangingPunct="1"/>
            <a:r>
              <a:rPr lang="en-US" sz="2000">
                <a:latin typeface="Arial" charset="0"/>
                <a:cs typeface="Arial" charset="0"/>
              </a:rPr>
              <a:t>THE NC BAR ONE ALSO HAS GUIDES FROM THE NC SCHOOL OF GOVT ON UIFSA, SERVICE OF PROCESS UNDER THE HAGUE CONVENTION, SERVING MILITARY PERSONNEL, AND THE SETTING AND ENFORCING OF INTERNATIONAL SUPPORT OBLIGATIONS.  ALSO JUDGE’S GUIDE TO THE SCRA, JUDGE’S GUIDE TO MIL DIV IN NC.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23438B6E-08CE-6547-A81E-DCBCB196F0A5}" type="slidenum">
              <a:rPr lang="en-US"/>
              <a:pPr/>
              <a:t>5</a:t>
            </a:fld>
            <a:endParaRPr lang="en-US"/>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xfrm>
            <a:off x="935038" y="4416425"/>
            <a:ext cx="5140325" cy="418306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0" lvl="1" indent="6350" eaLnBrk="1" hangingPunct="1"/>
            <a:r>
              <a:rPr lang="en-US" sz="2800">
                <a:latin typeface="Arial" charset="0"/>
                <a:cs typeface="Arial" charset="0"/>
              </a:rPr>
              <a:t>Waiver of retired pay for equal amount of disability compensation from VA</a:t>
            </a:r>
          </a:p>
          <a:p>
            <a:pPr marL="0" lvl="1" indent="6350" eaLnBrk="1" hangingPunct="1"/>
            <a:endParaRPr lang="en-US" sz="2800">
              <a:latin typeface="Arial" charset="0"/>
              <a:cs typeface="Arial" charset="0"/>
            </a:endParaRPr>
          </a:p>
          <a:p>
            <a:pPr marL="0" lvl="1" indent="6350" eaLnBrk="1" hangingPunct="1"/>
            <a:r>
              <a:rPr lang="en-US" sz="2800">
                <a:latin typeface="Arial" charset="0"/>
                <a:cs typeface="Arial" charset="0"/>
              </a:rPr>
              <a:t>VA compensation is tax-free</a:t>
            </a:r>
          </a:p>
          <a:p>
            <a:pPr marL="0" lvl="1" indent="6350" eaLnBrk="1" hangingPunct="1"/>
            <a:endParaRPr lang="en-US" sz="2800">
              <a:latin typeface="Arial" charset="0"/>
              <a:cs typeface="Arial" charset="0"/>
            </a:endParaRPr>
          </a:p>
          <a:p>
            <a:pPr marL="0" lvl="1" indent="6350" eaLnBrk="1" hangingPunct="1"/>
            <a:r>
              <a:rPr lang="en-US" sz="2800">
                <a:latin typeface="Arial" charset="0"/>
                <a:cs typeface="Arial" charset="0"/>
              </a:rPr>
              <a:t>AND, in addition [next slide]</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9382946C-8D9E-8F4F-8D44-74FE1D5B4009}" type="slidenum">
              <a:rPr lang="en-US"/>
              <a:pPr/>
              <a:t>50</a:t>
            </a:fld>
            <a:endParaRPr lang="en-US"/>
          </a:p>
        </p:txBody>
      </p:sp>
      <p:sp>
        <p:nvSpPr>
          <p:cNvPr id="107523" name="Rectangle 2"/>
          <p:cNvSpPr>
            <a:spLocks noRot="1" noChangeArrowheads="1" noTextEdit="1"/>
          </p:cNvSpPr>
          <p:nvPr>
            <p:ph type="sldImg"/>
          </p:nvPr>
        </p:nvSpPr>
        <p:spPr>
          <a:xfrm>
            <a:off x="2058988" y="309563"/>
            <a:ext cx="3201987" cy="2401887"/>
          </a:xfrm>
          <a:ln/>
        </p:spPr>
      </p:sp>
      <p:sp>
        <p:nvSpPr>
          <p:cNvPr id="107524" name="Rectangle 3"/>
          <p:cNvSpPr>
            <a:spLocks noGrp="1" noChangeArrowheads="1"/>
          </p:cNvSpPr>
          <p:nvPr>
            <p:ph type="body" idx="1"/>
          </p:nvPr>
        </p:nvSpPr>
        <p:spPr>
          <a:xfrm>
            <a:off x="779463" y="2867025"/>
            <a:ext cx="5764212" cy="5810250"/>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1800">
                <a:latin typeface="Arial" charset="0"/>
                <a:cs typeface="Arial" charset="0"/>
              </a:rPr>
              <a:t>AND HERE ARE SOME MORE-</a:t>
            </a:r>
          </a:p>
          <a:p>
            <a:pPr eaLnBrk="1" hangingPunct="1"/>
            <a:endParaRPr lang="en-US" sz="1800">
              <a:latin typeface="Arial" charset="0"/>
              <a:cs typeface="Arial" charset="0"/>
            </a:endParaRPr>
          </a:p>
          <a:p>
            <a:pPr eaLnBrk="1" hangingPunct="1"/>
            <a:r>
              <a:rPr lang="en-US" sz="1800">
                <a:latin typeface="Arial" charset="0"/>
                <a:cs typeface="Arial" charset="0"/>
              </a:rPr>
              <a:t>THE FIRST IS THE ONE FOR DEFENSE FINANCE AND ACCOUNTING SERVICE, WITH DOZENS OF RESOURCES SUCH AS FACT SHEETS ON MILITARY PENSION DIV, QUESTIONS &amp; ANSWERS, AN ENTIRE ATTORNEY GUIDE FOR HOW TO WRITE UP PENSION DIVISION CLAUSES, AND MORE…</a:t>
            </a:r>
          </a:p>
          <a:p>
            <a:pPr eaLnBrk="1" hangingPunct="1"/>
            <a:r>
              <a:rPr lang="en-US" sz="1800">
                <a:latin typeface="Arial" charset="0"/>
                <a:cs typeface="Arial" charset="0"/>
              </a:rPr>
              <a:t>THE SECOND IS ONE WHICH CONTAINS INFO ON HOW TO CALCULATE RETIRED PAY, HOW TO UNDERSTAND SBP, ALL PAST ISSUE OF ‘ARMY ECHOS,’ THE QUARTERLY NEWSLETTER FOR ARMY RETIREES, AND MORE. JUST B/C THIS IS ‘ARMY’ DOESN’T MEAN YOU CAN’T USE IF YOU WANTTO FIND OUT ABT NAVY OR AIR FORCE RETIREMENT – ALL THIS IS THE SAME, REGARDLESS OF BRANCH OF SVC</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sz="1200">
                <a:solidFill>
                  <a:schemeClr val="tx1"/>
                </a:solidFill>
                <a:latin typeface="Arial" charset="0"/>
                <a:ea typeface="ＭＳ Ｐゴシック" charset="0"/>
                <a:cs typeface="Arial" charset="0"/>
              </a:defRPr>
            </a:lvl1pPr>
            <a:lvl2pPr marL="742950" indent="-285750" defTabSz="931863">
              <a:defRPr sz="1200">
                <a:solidFill>
                  <a:schemeClr val="tx1"/>
                </a:solidFill>
                <a:latin typeface="Arial" charset="0"/>
                <a:ea typeface="Arial" charset="0"/>
                <a:cs typeface="Arial" charset="0"/>
              </a:defRPr>
            </a:lvl2pPr>
            <a:lvl3pPr marL="1143000" indent="-228600" defTabSz="931863">
              <a:defRPr sz="1200">
                <a:solidFill>
                  <a:schemeClr val="tx1"/>
                </a:solidFill>
                <a:latin typeface="Arial" charset="0"/>
                <a:ea typeface="Arial" charset="0"/>
                <a:cs typeface="Arial" charset="0"/>
              </a:defRPr>
            </a:lvl3pPr>
            <a:lvl4pPr marL="1600200" indent="-228600" defTabSz="931863">
              <a:defRPr sz="1200">
                <a:solidFill>
                  <a:schemeClr val="tx1"/>
                </a:solidFill>
                <a:latin typeface="Arial" charset="0"/>
                <a:ea typeface="Arial" charset="0"/>
                <a:cs typeface="Arial" charset="0"/>
              </a:defRPr>
            </a:lvl4pPr>
            <a:lvl5pPr marL="2057400" indent="-228600" defTabSz="931863">
              <a:defRPr sz="1200">
                <a:solidFill>
                  <a:schemeClr val="tx1"/>
                </a:solidFill>
                <a:latin typeface="Arial" charset="0"/>
                <a:ea typeface="Arial" charset="0"/>
                <a:cs typeface="Arial" charset="0"/>
              </a:defRPr>
            </a:lvl5pPr>
            <a:lvl6pPr marL="2514600" indent="-228600" defTabSz="931863"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defTabSz="931863"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defTabSz="931863"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defTabSz="931863" eaLnBrk="0" fontAlgn="base" hangingPunct="0">
              <a:spcBef>
                <a:spcPct val="30000"/>
              </a:spcBef>
              <a:spcAft>
                <a:spcPct val="0"/>
              </a:spcAft>
              <a:defRPr sz="1200">
                <a:solidFill>
                  <a:schemeClr val="tx1"/>
                </a:solidFill>
                <a:latin typeface="Arial" charset="0"/>
                <a:ea typeface="Arial" charset="0"/>
                <a:cs typeface="Arial" charset="0"/>
              </a:defRPr>
            </a:lvl9pPr>
          </a:lstStyle>
          <a:p>
            <a:fld id="{C4E90EBC-F2BE-154D-8252-670686EBF211}" type="slidenum">
              <a:rPr lang="en-US"/>
              <a:pPr/>
              <a:t>51</a:t>
            </a:fld>
            <a:endParaRPr lang="en-US"/>
          </a:p>
        </p:txBody>
      </p:sp>
      <p:sp>
        <p:nvSpPr>
          <p:cNvPr id="108547" name="Rectangle 2"/>
          <p:cNvSpPr>
            <a:spLocks noGrp="1" noRot="1" noChangeAspect="1" noChangeArrowheads="1" noTextEdit="1"/>
          </p:cNvSpPr>
          <p:nvPr>
            <p:ph type="sldImg"/>
          </p:nvPr>
        </p:nvSpPr>
        <p:spPr>
          <a:xfrm>
            <a:off x="1874838" y="304800"/>
            <a:ext cx="3309937" cy="2482850"/>
          </a:xfrm>
          <a:ln/>
        </p:spPr>
      </p:sp>
      <p:sp>
        <p:nvSpPr>
          <p:cNvPr id="108548" name="Rectangle 3"/>
          <p:cNvSpPr>
            <a:spLocks noGrp="1" noChangeArrowheads="1"/>
          </p:cNvSpPr>
          <p:nvPr>
            <p:ph type="body" idx="1"/>
          </p:nvPr>
        </p:nvSpPr>
        <p:spPr>
          <a:xfrm>
            <a:off x="301625" y="2898775"/>
            <a:ext cx="6491288" cy="6092825"/>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This book might be a handy resource - mil pens div, custody and vist, divorce and domicile, the SCRA, family support, tax issues, domestic violence, locating the SM and serving process on him/her.</a:t>
            </a:r>
          </a:p>
          <a:p>
            <a:pPr eaLnBrk="1" hangingPunct="1"/>
            <a:endParaRPr lang="en-US" sz="2400">
              <a:latin typeface="Times New Roman" charset="0"/>
              <a:cs typeface="Times New Roman" charset="0"/>
            </a:endParaRPr>
          </a:p>
          <a:p>
            <a:pPr eaLnBrk="1" hangingPunct="1"/>
            <a:r>
              <a:rPr lang="en-US" sz="2400">
                <a:latin typeface="Times New Roman" charset="0"/>
                <a:cs typeface="Times New Roman" charset="0"/>
              </a:rPr>
              <a:t>You know where to reach me.  On the first slide, you saw my e-mail address</a:t>
            </a:r>
            <a:r>
              <a:rPr lang="mr-IN" sz="2400">
                <a:latin typeface="Times New Roman" charset="0"/>
                <a:cs typeface="Times New Roman" charset="0"/>
              </a:rPr>
              <a:t>…</a:t>
            </a:r>
            <a:endParaRPr lang="en-US" sz="2400">
              <a:latin typeface="Times New Roman" charset="0"/>
              <a:cs typeface="Times New Roman" charset="0"/>
            </a:endParaRPr>
          </a:p>
          <a:p>
            <a:pPr eaLnBrk="1" hangingPunct="1"/>
            <a:endParaRPr lang="en-US" sz="2400">
              <a:latin typeface="Times New Roman" charset="0"/>
              <a:cs typeface="Times New Roman" charset="0"/>
            </a:endParaRPr>
          </a:p>
          <a:p>
            <a:pPr eaLnBrk="1" hangingPunct="1"/>
            <a:r>
              <a:rPr lang="en-US" sz="2400">
                <a:latin typeface="Times New Roman" charset="0"/>
                <a:cs typeface="Times New Roman" charset="0"/>
              </a:rPr>
              <a:t>So remember, when you’re trying to figure out something about military family law… [NEXT]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C67A4C50-C9FA-0140-A514-2AA5DCEF431B}" type="slidenum">
              <a:rPr lang="en-US"/>
              <a:pPr/>
              <a:t>52</a:t>
            </a:fld>
            <a:endParaRPr lang="en-US"/>
          </a:p>
        </p:txBody>
      </p:sp>
      <p:sp>
        <p:nvSpPr>
          <p:cNvPr id="109571" name="Rectangle 2"/>
          <p:cNvSpPr>
            <a:spLocks noGrp="1" noRot="1" noChangeAspect="1" noChangeArrowheads="1" noTextEdit="1"/>
          </p:cNvSpPr>
          <p:nvPr>
            <p:ph type="sldImg"/>
          </p:nvPr>
        </p:nvSpPr>
        <p:spPr>
          <a:xfrm>
            <a:off x="2295525" y="696913"/>
            <a:ext cx="2525713" cy="1893887"/>
          </a:xfrm>
          <a:ln/>
        </p:spPr>
      </p:sp>
      <p:sp>
        <p:nvSpPr>
          <p:cNvPr id="109572"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HELP IS NEVER FAR AWAY</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ChangeArrowheads="1" noTextEdit="1"/>
          </p:cNvSpPr>
          <p:nvPr>
            <p:ph type="sldImg"/>
          </p:nvPr>
        </p:nvSpPr>
        <p:spPr>
          <a:xfrm>
            <a:off x="2295525" y="696913"/>
            <a:ext cx="2525713" cy="1893887"/>
          </a:xfrm>
          <a:ln/>
        </p:spPr>
      </p:sp>
      <p:sp>
        <p:nvSpPr>
          <p:cNvPr id="110595" name="Notes Placeholder 2"/>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QUESTIONS?</a:t>
            </a:r>
          </a:p>
          <a:p>
            <a:pPr eaLnBrk="1" hangingPunct="1"/>
            <a:endParaRPr lang="en-US" sz="2400">
              <a:latin typeface="Times New Roman" charset="0"/>
              <a:cs typeface="Times New Roman" charset="0"/>
            </a:endParaRPr>
          </a:p>
          <a:p>
            <a:pPr eaLnBrk="1" hangingPunct="1"/>
            <a:endParaRPr lang="en-US" sz="2400">
              <a:latin typeface="Times New Roman" charset="0"/>
              <a:cs typeface="Times New Roman" charset="0"/>
            </a:endParaRPr>
          </a:p>
        </p:txBody>
      </p:sp>
      <p:sp>
        <p:nvSpPr>
          <p:cNvPr id="11059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DAA6731C-4A2F-A341-A59A-B14138B5C53C}" type="slidenum">
              <a:rPr lang="en-US"/>
              <a:pPr/>
              <a:t>53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CDBC176D-CFA3-E349-B559-9357DB17F6CC}" type="slidenum">
              <a:rPr lang="en-US"/>
              <a:pPr/>
              <a:t>6</a:t>
            </a:fld>
            <a:endParaRPr lang="en-US"/>
          </a:p>
        </p:txBody>
      </p:sp>
      <p:sp>
        <p:nvSpPr>
          <p:cNvPr id="62467" name="Rectangle 2"/>
          <p:cNvSpPr>
            <a:spLocks noRot="1" noChangeArrowheads="1" noTextEdit="1"/>
          </p:cNvSpPr>
          <p:nvPr>
            <p:ph type="sldImg"/>
          </p:nvPr>
        </p:nvSpPr>
        <p:spPr>
          <a:xfrm>
            <a:off x="2112963" y="155575"/>
            <a:ext cx="2890837" cy="2168525"/>
          </a:xfrm>
          <a:ln/>
        </p:spPr>
      </p:sp>
      <p:sp>
        <p:nvSpPr>
          <p:cNvPr id="62468" name="Rectangle 3"/>
          <p:cNvSpPr>
            <a:spLocks noGrp="1" noChangeArrowheads="1"/>
          </p:cNvSpPr>
          <p:nvPr>
            <p:ph type="body" idx="1"/>
          </p:nvPr>
        </p:nvSpPr>
        <p:spPr>
          <a:xfrm>
            <a:off x="233363" y="2479675"/>
            <a:ext cx="6543675" cy="63515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114300" lvl="1" indent="4763" eaLnBrk="1" hangingPunct="1"/>
            <a:r>
              <a:rPr lang="en-US" sz="2000">
                <a:latin typeface="Arial" charset="0"/>
                <a:cs typeface="Arial" charset="0"/>
              </a:rPr>
              <a:t>Disability compensation cannot be divided with former spouse.  10 U.S.C. 1408(a)(4)</a:t>
            </a:r>
          </a:p>
          <a:p>
            <a:pPr marL="114300" lvl="1" indent="4763" eaLnBrk="1" hangingPunct="1"/>
            <a:r>
              <a:rPr lang="en-US" sz="2000">
                <a:latin typeface="Arial" charset="0"/>
                <a:cs typeface="Arial" charset="0"/>
              </a:rPr>
              <a:t>Is there any question why almost all SMs choose this option?</a:t>
            </a:r>
          </a:p>
          <a:p>
            <a:pPr eaLnBrk="1" hangingPunct="1"/>
            <a:endParaRPr lang="en-US" sz="1800">
              <a:latin typeface="Arial" charset="0"/>
              <a:cs typeface="Arial" charset="0"/>
            </a:endParaRPr>
          </a:p>
          <a:p>
            <a:pPr eaLnBrk="1" hangingPunct="1"/>
            <a:r>
              <a:rPr lang="en-US" sz="1800">
                <a:latin typeface="Arial" charset="0"/>
                <a:cs typeface="Arial" charset="0"/>
              </a:rPr>
              <a:t>WHEN PART OF THE PENSION IS WAIVED IN EXCHANGE FOR </a:t>
            </a:r>
            <a:r>
              <a:rPr lang="en-US" sz="1800" u="sng">
                <a:latin typeface="Arial" charset="0"/>
                <a:cs typeface="Arial" charset="0"/>
              </a:rPr>
              <a:t>V.A. DISABILITY COMP</a:t>
            </a:r>
            <a:r>
              <a:rPr lang="en-US" sz="1800">
                <a:latin typeface="Arial" charset="0"/>
                <a:cs typeface="Arial" charset="0"/>
              </a:rPr>
              <a:t>, THAT PART IS EXEMPT FROM DIVISION BY THE COURTS.  IT JUST "ISN'T A PENSION," YOU MIGHT SAY.  </a:t>
            </a:r>
          </a:p>
          <a:p>
            <a:pPr eaLnBrk="1" hangingPunct="1"/>
            <a:r>
              <a:rPr lang="en-US" sz="1800">
                <a:latin typeface="Arial" charset="0"/>
                <a:cs typeface="Arial" charset="0"/>
              </a:rPr>
              <a:t>THE RULES FOR MILITARY DISABILITY PAY, CONTAINED IN YOUR SILENT PARTNERS, ARE EVEN MORE COMPLEX BUT ALLOW PART OF </a:t>
            </a:r>
            <a:r>
              <a:rPr lang="en-US" sz="1800" b="1" u="sng">
                <a:latin typeface="Arial" charset="0"/>
                <a:cs typeface="Arial" charset="0"/>
              </a:rPr>
              <a:t>MDP</a:t>
            </a:r>
            <a:r>
              <a:rPr lang="en-US" sz="1800">
                <a:latin typeface="Arial" charset="0"/>
                <a:cs typeface="Arial" charset="0"/>
              </a:rPr>
              <a:t> TO BE DIV’D.</a:t>
            </a:r>
            <a:endParaRPr lang="en-US" sz="1800" b="1" u="sng">
              <a:latin typeface="Arial" charset="0"/>
              <a:cs typeface="Arial" charset="0"/>
            </a:endParaRPr>
          </a:p>
          <a:p>
            <a:pPr eaLnBrk="1" hangingPunct="1"/>
            <a:r>
              <a:rPr lang="en-US" sz="1800">
                <a:latin typeface="Arial" charset="0"/>
                <a:cs typeface="Arial" charset="0"/>
              </a:rPr>
              <a:t>IF THE SM, UPON RETIREMENT, WAIVES A PORTION OF HIS RETIRED PAY IN FAVOR OF </a:t>
            </a:r>
            <a:r>
              <a:rPr lang="en-US" sz="1800" u="sng">
                <a:latin typeface="Arial" charset="0"/>
                <a:cs typeface="Arial" charset="0"/>
              </a:rPr>
              <a:t>V.A. DISABILITY COMP</a:t>
            </a:r>
            <a:r>
              <a:rPr lang="en-US" sz="1800">
                <a:latin typeface="Arial" charset="0"/>
                <a:cs typeface="Arial" charset="0"/>
              </a:rPr>
              <a:t>, HE CAN REDUCE THE AMT OF MONEY HE HAS TO SHARE WITH HER THRU PENSION DIVISION.  ONLY THE NON-VA REMAINDER IS </a:t>
            </a:r>
            <a:r>
              <a:rPr lang="en-US" sz="1800" u="sng">
                <a:latin typeface="Arial" charset="0"/>
                <a:cs typeface="Arial" charset="0"/>
              </a:rPr>
              <a:t>D.R.P.</a:t>
            </a:r>
            <a:r>
              <a:rPr lang="en-US" sz="1800">
                <a:latin typeface="Arial" charset="0"/>
                <a:cs typeface="Arial" charset="0"/>
              </a:rPr>
              <a:t> SUBJECT TO DIVISION.</a:t>
            </a:r>
          </a:p>
          <a:p>
            <a:pPr eaLnBrk="1" hangingPunct="1"/>
            <a:endParaRPr lang="en-US" sz="1800">
              <a:latin typeface="Arial" charset="0"/>
              <a:cs typeface="Arial" charset="0"/>
            </a:endParaRPr>
          </a:p>
          <a:p>
            <a:pPr eaLnBrk="1" hangingPunct="1"/>
            <a:r>
              <a:rPr lang="en-US" sz="1800">
                <a:latin typeface="Arial" charset="0"/>
                <a:cs typeface="Arial" charset="0"/>
              </a:rPr>
              <a:t>*what’s the newest case decided by Supreme Ct in this area?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A044F11D-0A82-D147-86D4-0A62060F521C}" type="slidenum">
              <a:rPr lang="en-US"/>
              <a:pPr/>
              <a:t>7</a:t>
            </a:fld>
            <a:endParaRPr lang="en-US"/>
          </a:p>
        </p:txBody>
      </p:sp>
      <p:sp>
        <p:nvSpPr>
          <p:cNvPr id="63491" name="Rectangle 2"/>
          <p:cNvSpPr>
            <a:spLocks noGrp="1" noRot="1" noChangeAspect="1" noChangeArrowheads="1" noTextEdit="1"/>
          </p:cNvSpPr>
          <p:nvPr>
            <p:ph type="sldImg"/>
          </p:nvPr>
        </p:nvSpPr>
        <p:spPr>
          <a:xfrm>
            <a:off x="2295525" y="696913"/>
            <a:ext cx="2525713" cy="1893887"/>
          </a:xfrm>
          <a:ln/>
        </p:spPr>
      </p:sp>
      <p:sp>
        <p:nvSpPr>
          <p:cNvPr id="63492" name="Rectangle 3"/>
          <p:cNvSpPr>
            <a:spLocks noGrp="1" noChangeArrowheads="1"/>
          </p:cNvSpPr>
          <p:nvPr>
            <p:ph type="body" idx="1"/>
          </p:nvPr>
        </p:nvSpPr>
        <p:spPr>
          <a:xfrm>
            <a:off x="457200" y="2822575"/>
            <a:ext cx="6248400" cy="577691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It’s HOWELL case, decided a year ago. It makes the point that - when a retiree like JOHN DOE makes that election and the conditions on this slide are met – there is a $ for $ reduction in his ret’d pay</a:t>
            </a:r>
          </a:p>
          <a:p>
            <a:pPr eaLnBrk="1" hangingPunct="1"/>
            <a:endParaRPr lang="en-US" sz="2400" i="1">
              <a:latin typeface="Times New Roman" charset="0"/>
              <a:cs typeface="Times New Roman" charset="0"/>
            </a:endParaRPr>
          </a:p>
          <a:p>
            <a:pPr eaLnBrk="1" hangingPunct="1"/>
            <a:r>
              <a:rPr lang="en-US" sz="2400" i="1">
                <a:latin typeface="Times New Roman" charset="0"/>
                <a:cs typeface="Times New Roman" charset="0"/>
              </a:rPr>
              <a:t>*what’s the impact on the Former Spouse?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ChangeArrowheads="1" noTextEdit="1"/>
          </p:cNvSpPr>
          <p:nvPr>
            <p:ph type="sldImg"/>
          </p:nvPr>
        </p:nvSpPr>
        <p:spPr>
          <a:xfrm>
            <a:off x="1676400" y="533400"/>
            <a:ext cx="3267075" cy="2449513"/>
          </a:xfrm>
          <a:ln/>
        </p:spPr>
      </p:sp>
      <p:sp>
        <p:nvSpPr>
          <p:cNvPr id="64515" name="Notes Placeholder 2"/>
          <p:cNvSpPr>
            <a:spLocks noGrp="1" noChangeArrowheads="1"/>
          </p:cNvSpPr>
          <p:nvPr>
            <p:ph type="body" idx="1"/>
          </p:nvPr>
        </p:nvSpPr>
        <p:spPr>
          <a:xfrm>
            <a:off x="304800" y="3124200"/>
            <a:ext cx="6400800" cy="5475288"/>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The result for the FS, former spouse, is often disastrous</a:t>
            </a:r>
          </a:p>
          <a:p>
            <a:pPr eaLnBrk="1" hangingPunct="1"/>
            <a:r>
              <a:rPr lang="en-US" sz="2400">
                <a:latin typeface="Times New Roman" charset="0"/>
                <a:cs typeface="Times New Roman" charset="0"/>
              </a:rPr>
              <a:t>Reduction of hundreds or thousands of dollars from the amt that Jane Doe was awarded by the court or the settlement</a:t>
            </a:r>
          </a:p>
          <a:p>
            <a:pPr eaLnBrk="1" hangingPunct="1"/>
            <a:r>
              <a:rPr lang="en-US" sz="2400">
                <a:latin typeface="Times New Roman" charset="0"/>
                <a:cs typeface="Times New Roman" charset="0"/>
              </a:rPr>
              <a:t>w/o ct approval</a:t>
            </a:r>
          </a:p>
          <a:p>
            <a:pPr eaLnBrk="1" hangingPunct="1"/>
            <a:r>
              <a:rPr lang="en-US" sz="2400">
                <a:latin typeface="Times New Roman" charset="0"/>
                <a:cs typeface="Times New Roman" charset="0"/>
              </a:rPr>
              <a:t>And w/o her consent</a:t>
            </a:r>
          </a:p>
          <a:p>
            <a:pPr eaLnBrk="1" hangingPunct="1"/>
            <a:endParaRPr lang="en-US" sz="2400">
              <a:latin typeface="Times New Roman" charset="0"/>
              <a:cs typeface="Times New Roman" charset="0"/>
            </a:endParaRPr>
          </a:p>
          <a:p>
            <a:pPr eaLnBrk="1" hangingPunct="1"/>
            <a:r>
              <a:rPr lang="en-US" sz="2400">
                <a:latin typeface="Times New Roman" charset="0"/>
                <a:cs typeface="Times New Roman" charset="0"/>
              </a:rPr>
              <a:t>*how abt an example?</a:t>
            </a:r>
          </a:p>
        </p:txBody>
      </p:sp>
      <p:sp>
        <p:nvSpPr>
          <p:cNvPr id="64516"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B1611444-7573-1B4B-AD8D-7E7ABDD4D0FD}"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p:nvPr>
        </p:nvSpPr>
        <p:spPr>
          <a:xfrm>
            <a:off x="2295525" y="696913"/>
            <a:ext cx="2525713" cy="1893887"/>
          </a:xfrm>
          <a:ln/>
        </p:spPr>
      </p:sp>
      <p:sp>
        <p:nvSpPr>
          <p:cNvPr id="65539" name="Notes Placeholder 2"/>
          <p:cNvSpPr>
            <a:spLocks noGrp="1" noChangeArrowheads="1"/>
          </p:cNvSpPr>
          <p:nvPr>
            <p:ph type="body" idx="1"/>
          </p:nvPr>
        </p:nvSpPr>
        <p:spPr>
          <a:xfrm>
            <a:off x="609600" y="2822575"/>
            <a:ext cx="5867400" cy="5776913"/>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r>
              <a:rPr lang="en-US" sz="2400">
                <a:latin typeface="Times New Roman" charset="0"/>
                <a:cs typeface="Times New Roman" charset="0"/>
              </a:rPr>
              <a:t>Let’s take a look at a typical case</a:t>
            </a:r>
          </a:p>
          <a:p>
            <a:pPr eaLnBrk="1" hangingPunct="1"/>
            <a:r>
              <a:rPr lang="en-US" sz="2400">
                <a:latin typeface="Times New Roman" charset="0"/>
                <a:cs typeface="Times New Roman" charset="0"/>
              </a:rPr>
              <a:t>Here Jane Doe, the FS, was awarded 50% of the military pension of John Doe</a:t>
            </a:r>
          </a:p>
        </p:txBody>
      </p:sp>
      <p:sp>
        <p:nvSpPr>
          <p:cNvPr id="6554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Arial" charset="0"/>
                <a:ea typeface="ＭＳ Ｐゴシック" charset="0"/>
                <a:cs typeface="Arial" charset="0"/>
              </a:defRPr>
            </a:lvl1pPr>
            <a:lvl2pPr marL="742950" indent="-285750" defTabSz="931863">
              <a:defRPr>
                <a:solidFill>
                  <a:schemeClr val="tx1"/>
                </a:solidFill>
                <a:latin typeface="Arial" charset="0"/>
                <a:ea typeface="Arial" charset="0"/>
                <a:cs typeface="Arial" charset="0"/>
              </a:defRPr>
            </a:lvl2pPr>
            <a:lvl3pPr marL="1143000" indent="-228600" defTabSz="931863">
              <a:defRPr>
                <a:solidFill>
                  <a:schemeClr val="tx1"/>
                </a:solidFill>
                <a:latin typeface="Arial" charset="0"/>
                <a:ea typeface="Arial" charset="0"/>
                <a:cs typeface="Arial" charset="0"/>
              </a:defRPr>
            </a:lvl3pPr>
            <a:lvl4pPr marL="1600200" indent="-228600" defTabSz="931863">
              <a:defRPr>
                <a:solidFill>
                  <a:schemeClr val="tx1"/>
                </a:solidFill>
                <a:latin typeface="Arial" charset="0"/>
                <a:ea typeface="Arial" charset="0"/>
                <a:cs typeface="Arial" charset="0"/>
              </a:defRPr>
            </a:lvl4pPr>
            <a:lvl5pPr marL="2057400" indent="-228600" defTabSz="931863">
              <a:defRPr>
                <a:solidFill>
                  <a:schemeClr val="tx1"/>
                </a:solidFill>
                <a:latin typeface="Arial" charset="0"/>
                <a:ea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ea typeface="Arial" charset="0"/>
                <a:cs typeface="Arial" charset="0"/>
              </a:defRPr>
            </a:lvl9pPr>
          </a:lstStyle>
          <a:p>
            <a:fld id="{06A8BC36-C31C-8448-AC00-41E6D94B731B}"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fld id="{E2E9DF29-6885-B447-945D-0B9237EB5DD3}" type="slidenum">
              <a:rPr lang="en-US"/>
              <a:pPr/>
              <a:t>‹#›</a:t>
            </a:fld>
            <a:endParaRPr lang="en-US"/>
          </a:p>
        </p:txBody>
      </p:sp>
    </p:spTree>
    <p:extLst>
      <p:ext uri="{BB962C8B-B14F-4D97-AF65-F5344CB8AC3E}">
        <p14:creationId xmlns:p14="http://schemas.microsoft.com/office/powerpoint/2010/main" val="2835846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fld id="{1E79A6B6-E79B-9140-9970-6170FEA9700D}" type="slidenum">
              <a:rPr lang="en-US"/>
              <a:pPr/>
              <a:t>‹#›</a:t>
            </a:fld>
            <a:endParaRPr lang="en-US"/>
          </a:p>
        </p:txBody>
      </p:sp>
    </p:spTree>
    <p:extLst>
      <p:ext uri="{BB962C8B-B14F-4D97-AF65-F5344CB8AC3E}">
        <p14:creationId xmlns:p14="http://schemas.microsoft.com/office/powerpoint/2010/main" val="89015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fld id="{E465094B-8102-E842-AA1C-4182D353ECAA}" type="slidenum">
              <a:rPr lang="en-US"/>
              <a:pPr/>
              <a:t>‹#›</a:t>
            </a:fld>
            <a:endParaRPr lang="en-US"/>
          </a:p>
        </p:txBody>
      </p:sp>
    </p:spTree>
    <p:extLst>
      <p:ext uri="{BB962C8B-B14F-4D97-AF65-F5344CB8AC3E}">
        <p14:creationId xmlns:p14="http://schemas.microsoft.com/office/powerpoint/2010/main" val="1828643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fld id="{E04FE6DE-E384-3D42-A8C4-A135712B1903}" type="slidenum">
              <a:rPr lang="en-US"/>
              <a:pPr/>
              <a:t>‹#›</a:t>
            </a:fld>
            <a:endParaRPr lang="en-US"/>
          </a:p>
        </p:txBody>
      </p:sp>
    </p:spTree>
    <p:extLst>
      <p:ext uri="{BB962C8B-B14F-4D97-AF65-F5344CB8AC3E}">
        <p14:creationId xmlns:p14="http://schemas.microsoft.com/office/powerpoint/2010/main" val="2824137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Comparison">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fld id="{566E7E00-8C29-774C-A541-E12FF32F08F8}" type="slidenum">
              <a:rPr lang="en-US"/>
              <a:pPr/>
              <a:t>‹#›</a:t>
            </a:fld>
            <a:endParaRPr lang="en-US"/>
          </a:p>
        </p:txBody>
      </p:sp>
    </p:spTree>
    <p:extLst>
      <p:ext uri="{BB962C8B-B14F-4D97-AF65-F5344CB8AC3E}">
        <p14:creationId xmlns:p14="http://schemas.microsoft.com/office/powerpoint/2010/main" val="413651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fld id="{CDA98451-B697-EE48-9307-A278E33A230A}" type="slidenum">
              <a:rPr lang="en-US"/>
              <a:pPr/>
              <a:t>‹#›</a:t>
            </a:fld>
            <a:endParaRPr lang="en-US"/>
          </a:p>
        </p:txBody>
      </p:sp>
    </p:spTree>
    <p:extLst>
      <p:ext uri="{BB962C8B-B14F-4D97-AF65-F5344CB8AC3E}">
        <p14:creationId xmlns:p14="http://schemas.microsoft.com/office/powerpoint/2010/main" val="393983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extLst>
          </p:cNvPr>
          <p:cNvSpPr>
            <a:spLocks noGrp="1" noChangeArrowheads="1"/>
          </p:cNvSpPr>
          <p:nvPr>
            <p:ph type="sldNum" sz="quarter" idx="12"/>
          </p:nvPr>
        </p:nvSpPr>
        <p:spPr>
          <a:ln/>
        </p:spPr>
        <p:txBody>
          <a:bodyPr/>
          <a:lstStyle>
            <a:lvl1pPr>
              <a:defRPr/>
            </a:lvl1pPr>
          </a:lstStyle>
          <a:p>
            <a:fld id="{4A906A44-4B33-6440-B6EE-A1FDD4198C65}" type="slidenum">
              <a:rPr lang="en-US"/>
              <a:pPr/>
              <a:t>‹#›</a:t>
            </a:fld>
            <a:endParaRPr lang="en-US"/>
          </a:p>
        </p:txBody>
      </p:sp>
    </p:spTree>
    <p:extLst>
      <p:ext uri="{BB962C8B-B14F-4D97-AF65-F5344CB8AC3E}">
        <p14:creationId xmlns:p14="http://schemas.microsoft.com/office/powerpoint/2010/main" val="4221968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fld id="{AD5E4F29-8C86-9941-8D16-460C255DF118}" type="slidenum">
              <a:rPr lang="en-US"/>
              <a:pPr/>
              <a:t>‹#›</a:t>
            </a:fld>
            <a:endParaRPr lang="en-US"/>
          </a:p>
        </p:txBody>
      </p:sp>
    </p:spTree>
    <p:extLst>
      <p:ext uri="{BB962C8B-B14F-4D97-AF65-F5344CB8AC3E}">
        <p14:creationId xmlns:p14="http://schemas.microsoft.com/office/powerpoint/2010/main" val="315026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extLst>
          </p:cNvPr>
          <p:cNvSpPr>
            <a:spLocks noGrp="1" noChangeArrowheads="1"/>
          </p:cNvSpPr>
          <p:nvPr>
            <p:ph type="sldNum" sz="quarter" idx="12"/>
          </p:nvPr>
        </p:nvSpPr>
        <p:spPr>
          <a:ln/>
        </p:spPr>
        <p:txBody>
          <a:bodyPr/>
          <a:lstStyle>
            <a:lvl1pPr>
              <a:defRPr/>
            </a:lvl1pPr>
          </a:lstStyle>
          <a:p>
            <a:fld id="{A3A07D9C-1CFE-3B48-9026-05E0246185D9}" type="slidenum">
              <a:rPr lang="en-US"/>
              <a:pPr/>
              <a:t>‹#›</a:t>
            </a:fld>
            <a:endParaRPr lang="en-US"/>
          </a:p>
        </p:txBody>
      </p:sp>
    </p:spTree>
    <p:extLst>
      <p:ext uri="{BB962C8B-B14F-4D97-AF65-F5344CB8AC3E}">
        <p14:creationId xmlns:p14="http://schemas.microsoft.com/office/powerpoint/2010/main" val="44976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extLst>
          </p:cNvPr>
          <p:cNvSpPr>
            <a:spLocks noGrp="1" noChangeArrowheads="1"/>
          </p:cNvSpPr>
          <p:nvPr>
            <p:ph type="sldNum" sz="quarter" idx="12"/>
          </p:nvPr>
        </p:nvSpPr>
        <p:spPr>
          <a:ln/>
        </p:spPr>
        <p:txBody>
          <a:bodyPr/>
          <a:lstStyle>
            <a:lvl1pPr>
              <a:defRPr/>
            </a:lvl1pPr>
          </a:lstStyle>
          <a:p>
            <a:fld id="{80739F19-9BEB-1443-868A-4DF1B30F53C8}" type="slidenum">
              <a:rPr lang="en-US"/>
              <a:pPr/>
              <a:t>‹#›</a:t>
            </a:fld>
            <a:endParaRPr lang="en-US"/>
          </a:p>
        </p:txBody>
      </p:sp>
    </p:spTree>
    <p:extLst>
      <p:ext uri="{BB962C8B-B14F-4D97-AF65-F5344CB8AC3E}">
        <p14:creationId xmlns:p14="http://schemas.microsoft.com/office/powerpoint/2010/main" val="298630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extLst>
          </p:cNvPr>
          <p:cNvSpPr>
            <a:spLocks noGrp="1" noChangeArrowheads="1"/>
          </p:cNvSpPr>
          <p:nvPr>
            <p:ph type="sldNum" sz="quarter" idx="12"/>
          </p:nvPr>
        </p:nvSpPr>
        <p:spPr>
          <a:ln/>
        </p:spPr>
        <p:txBody>
          <a:bodyPr/>
          <a:lstStyle>
            <a:lvl1pPr>
              <a:defRPr/>
            </a:lvl1pPr>
          </a:lstStyle>
          <a:p>
            <a:fld id="{741F824A-8131-3845-B84D-12F34861C0A7}" type="slidenum">
              <a:rPr lang="en-US"/>
              <a:pPr/>
              <a:t>‹#›</a:t>
            </a:fld>
            <a:endParaRPr lang="en-US"/>
          </a:p>
        </p:txBody>
      </p:sp>
    </p:spTree>
    <p:extLst>
      <p:ext uri="{BB962C8B-B14F-4D97-AF65-F5344CB8AC3E}">
        <p14:creationId xmlns:p14="http://schemas.microsoft.com/office/powerpoint/2010/main" val="23335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fld id="{49DDBF4D-3FD6-3C41-8AE5-944E119BCD1A}" type="slidenum">
              <a:rPr lang="en-US"/>
              <a:pPr/>
              <a:t>‹#›</a:t>
            </a:fld>
            <a:endParaRPr lang="en-US"/>
          </a:p>
        </p:txBody>
      </p:sp>
    </p:spTree>
    <p:extLst>
      <p:ext uri="{BB962C8B-B14F-4D97-AF65-F5344CB8AC3E}">
        <p14:creationId xmlns:p14="http://schemas.microsoft.com/office/powerpoint/2010/main" val="54101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extLst>
          </p:cNvPr>
          <p:cNvSpPr>
            <a:spLocks noGrp="1" noChangeArrowheads="1"/>
          </p:cNvSpPr>
          <p:nvPr>
            <p:ph type="sldNum" sz="quarter" idx="12"/>
          </p:nvPr>
        </p:nvSpPr>
        <p:spPr>
          <a:ln/>
        </p:spPr>
        <p:txBody>
          <a:bodyPr/>
          <a:lstStyle>
            <a:lvl1pPr>
              <a:defRPr/>
            </a:lvl1pPr>
          </a:lstStyle>
          <a:p>
            <a:fld id="{27A0203D-4D64-8244-BCE7-32B904D4325C}" type="slidenum">
              <a:rPr lang="en-US"/>
              <a:pPr/>
              <a:t>‹#›</a:t>
            </a:fld>
            <a:endParaRPr lang="en-US"/>
          </a:p>
        </p:txBody>
      </p:sp>
    </p:spTree>
    <p:extLst>
      <p:ext uri="{BB962C8B-B14F-4D97-AF65-F5344CB8AC3E}">
        <p14:creationId xmlns:p14="http://schemas.microsoft.com/office/powerpoint/2010/main" val="23291587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20" name="Rectangle 4">
            <a:extLst>
              <a:ext uri="{FF2B5EF4-FFF2-40B4-BE49-F238E27FC236}"/>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ea typeface="+mn-ea"/>
                <a:cs typeface="Arial" pitchFamily="34" charset="0"/>
              </a:defRPr>
            </a:lvl1pPr>
          </a:lstStyle>
          <a:p>
            <a:pPr>
              <a:defRPr/>
            </a:pPr>
            <a:endParaRPr lang="en-US" altLang="en-US"/>
          </a:p>
        </p:txBody>
      </p:sp>
      <p:sp>
        <p:nvSpPr>
          <p:cNvPr id="9221" name="Rectangle 5">
            <a:extLst>
              <a:ext uri="{FF2B5EF4-FFF2-40B4-BE49-F238E27FC236}"/>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ea typeface="+mn-ea"/>
                <a:cs typeface="Arial" pitchFamily="34" charset="0"/>
              </a:defRPr>
            </a:lvl1pPr>
          </a:lstStyle>
          <a:p>
            <a:pPr>
              <a:defRPr/>
            </a:pPr>
            <a:endParaRPr lang="en-US" altLang="en-US"/>
          </a:p>
        </p:txBody>
      </p:sp>
      <p:sp>
        <p:nvSpPr>
          <p:cNvPr id="9222" name="Rectangle 6">
            <a:extLst>
              <a:ext uri="{FF2B5EF4-FFF2-40B4-BE49-F238E27FC236}"/>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F54BDD8-96A5-A34E-B88E-8ACE3AEE67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ctr" rtl="0" eaLnBrk="0" fontAlgn="base" hangingPunct="0">
        <a:spcBef>
          <a:spcPct val="0"/>
        </a:spcBef>
        <a:spcAft>
          <a:spcPct val="0"/>
        </a:spcAft>
        <a:defRPr sz="4400" b="1" kern="1200">
          <a:solidFill>
            <a:srgbClr val="000099"/>
          </a:solidFill>
          <a:latin typeface="+mj-lt"/>
          <a:ea typeface="ＭＳ Ｐゴシック" charset="0"/>
          <a:cs typeface="+mj-cs"/>
        </a:defRPr>
      </a:lvl1pPr>
      <a:lvl2pPr algn="ctr" rtl="0" eaLnBrk="0" fontAlgn="base" hangingPunct="0">
        <a:spcBef>
          <a:spcPct val="0"/>
        </a:spcBef>
        <a:spcAft>
          <a:spcPct val="0"/>
        </a:spcAft>
        <a:defRPr sz="4400" b="1">
          <a:solidFill>
            <a:srgbClr val="000099"/>
          </a:solidFill>
          <a:latin typeface="Arial" panose="020B0604020202020204" pitchFamily="34" charset="0"/>
          <a:ea typeface="ＭＳ Ｐゴシック" charset="0"/>
          <a:cs typeface="Arial" panose="020B0604020202020204" pitchFamily="34" charset="0"/>
        </a:defRPr>
      </a:lvl2pPr>
      <a:lvl3pPr algn="ctr" rtl="0" eaLnBrk="0" fontAlgn="base" hangingPunct="0">
        <a:spcBef>
          <a:spcPct val="0"/>
        </a:spcBef>
        <a:spcAft>
          <a:spcPct val="0"/>
        </a:spcAft>
        <a:defRPr sz="4400" b="1">
          <a:solidFill>
            <a:srgbClr val="000099"/>
          </a:solidFill>
          <a:latin typeface="Arial" panose="020B0604020202020204" pitchFamily="34" charset="0"/>
          <a:ea typeface="ＭＳ Ｐゴシック" charset="0"/>
          <a:cs typeface="Arial" panose="020B0604020202020204" pitchFamily="34" charset="0"/>
        </a:defRPr>
      </a:lvl3pPr>
      <a:lvl4pPr algn="ctr" rtl="0" eaLnBrk="0" fontAlgn="base" hangingPunct="0">
        <a:spcBef>
          <a:spcPct val="0"/>
        </a:spcBef>
        <a:spcAft>
          <a:spcPct val="0"/>
        </a:spcAft>
        <a:defRPr sz="4400" b="1">
          <a:solidFill>
            <a:srgbClr val="000099"/>
          </a:solidFill>
          <a:latin typeface="Arial" panose="020B0604020202020204" pitchFamily="34" charset="0"/>
          <a:ea typeface="ＭＳ Ｐゴシック" charset="0"/>
          <a:cs typeface="Arial" panose="020B0604020202020204" pitchFamily="34" charset="0"/>
        </a:defRPr>
      </a:lvl4pPr>
      <a:lvl5pPr algn="ctr" rtl="0" eaLnBrk="0" fontAlgn="base" hangingPunct="0">
        <a:spcBef>
          <a:spcPct val="0"/>
        </a:spcBef>
        <a:spcAft>
          <a:spcPct val="0"/>
        </a:spcAft>
        <a:defRPr sz="4400" b="1">
          <a:solidFill>
            <a:srgbClr val="000099"/>
          </a:solidFill>
          <a:latin typeface="Arial" panose="020B0604020202020204" pitchFamily="34" charset="0"/>
          <a:ea typeface="ＭＳ Ｐゴシック" charset="0"/>
          <a:cs typeface="Arial" panose="020B0604020202020204" pitchFamily="34" charset="0"/>
        </a:defRPr>
      </a:lvl5pPr>
      <a:lvl6pPr marL="457200" algn="ctr" rtl="0" fontAlgn="base">
        <a:spcBef>
          <a:spcPct val="0"/>
        </a:spcBef>
        <a:spcAft>
          <a:spcPct val="0"/>
        </a:spcAft>
        <a:defRPr sz="4400" b="1">
          <a:solidFill>
            <a:srgbClr val="000099"/>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b="1">
          <a:solidFill>
            <a:srgbClr val="000099"/>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b="1">
          <a:solidFill>
            <a:srgbClr val="000099"/>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b="1">
          <a:solidFill>
            <a:srgbClr val="000099"/>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b="1"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mailto:Mark.Sullivan@NCFamilyLaw.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6.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hyperlink" Target="http://www.abanet.org/family/military" TargetMode="External"/><Relationship Id="rId4" Type="http://schemas.openxmlformats.org/officeDocument/2006/relationships/hyperlink" Target="http://www.nclamp.gov/"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6.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4" Type="http://schemas.openxmlformats.org/officeDocument/2006/relationships/oleObject" Target="../embeddings/oleObject1.bin"/><Relationship Id="rId5" Type="http://schemas.openxmlformats.org/officeDocument/2006/relationships/image" Target="../media/image7.w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 Id="rId3" Type="http://schemas.openxmlformats.org/officeDocument/2006/relationships/image" Target="../media/image8.jpeg"/></Relationships>
</file>

<file path=ppt/slides/_rels/slide49.xml.rels><?xml version="1.0" encoding="UTF-8" standalone="yes"?>
<Relationships xmlns="http://schemas.openxmlformats.org/package/2006/relationships"><Relationship Id="rId3" Type="http://schemas.openxmlformats.org/officeDocument/2006/relationships/hyperlink" Target="http://www.americanbar.org/" TargetMode="External"/><Relationship Id="rId4" Type="http://schemas.openxmlformats.org/officeDocument/2006/relationships/hyperlink" Target="http://www.nclamp.gov/" TargetMode="External"/><Relationship Id="rId5"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8.jpeg"/></Relationships>
</file>

<file path=ppt/slides/_rels/slide5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 Id="rId3" Type="http://schemas.openxmlformats.org/officeDocument/2006/relationships/image" Target="../media/image10.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3.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52400"/>
            <a:ext cx="8610600" cy="1470025"/>
          </a:xfrm>
        </p:spPr>
        <p:txBody>
          <a:bodyPr anchor="ctr"/>
          <a:lstStyle/>
          <a:p>
            <a:pPr eaLnBrk="1" hangingPunct="1"/>
            <a:r>
              <a:rPr lang="en-US" sz="4400">
                <a:latin typeface="Arial" charset="0"/>
                <a:cs typeface="Arial" charset="0"/>
              </a:rPr>
              <a:t>Military Pension Division 2018:</a:t>
            </a:r>
            <a:br>
              <a:rPr lang="en-US" sz="4400">
                <a:latin typeface="Arial" charset="0"/>
                <a:cs typeface="Arial" charset="0"/>
              </a:rPr>
            </a:br>
            <a:r>
              <a:rPr lang="en-US" sz="4400">
                <a:latin typeface="Arial" charset="0"/>
                <a:cs typeface="Arial" charset="0"/>
              </a:rPr>
              <a:t>Disability and Death</a:t>
            </a:r>
          </a:p>
        </p:txBody>
      </p:sp>
      <p:sp>
        <p:nvSpPr>
          <p:cNvPr id="2051" name="Rectangle 3"/>
          <p:cNvSpPr>
            <a:spLocks noGrp="1" noChangeArrowheads="1"/>
          </p:cNvSpPr>
          <p:nvPr>
            <p:ph type="subTitle" idx="1"/>
          </p:nvPr>
        </p:nvSpPr>
        <p:spPr>
          <a:xfrm>
            <a:off x="1219200" y="1708150"/>
            <a:ext cx="4152900" cy="1752600"/>
          </a:xfrm>
        </p:spPr>
        <p:txBody>
          <a:bodyPr/>
          <a:lstStyle/>
          <a:p>
            <a:pPr eaLnBrk="1" hangingPunct="1"/>
            <a:r>
              <a:rPr lang="en-US" sz="2800">
                <a:latin typeface="Arial" charset="0"/>
                <a:cs typeface="Arial" charset="0"/>
              </a:rPr>
              <a:t>Mark E. Sullivan, COL, USAR (Ret.)</a:t>
            </a:r>
          </a:p>
          <a:p>
            <a:pPr eaLnBrk="1" hangingPunct="1"/>
            <a:r>
              <a:rPr lang="en-US" sz="2800">
                <a:latin typeface="Arial" charset="0"/>
                <a:cs typeface="Arial" charset="0"/>
              </a:rPr>
              <a:t>Raleigh, NC</a:t>
            </a:r>
          </a:p>
        </p:txBody>
      </p:sp>
      <p:pic>
        <p:nvPicPr>
          <p:cNvPr id="205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4038" y="2895600"/>
            <a:ext cx="3529012" cy="4217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2053"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810000"/>
            <a:ext cx="3049588" cy="314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4" name="TextBox 1"/>
          <p:cNvSpPr txBox="1">
            <a:spLocks noChangeArrowheads="1"/>
          </p:cNvSpPr>
          <p:nvPr/>
        </p:nvSpPr>
        <p:spPr bwMode="auto">
          <a:xfrm>
            <a:off x="1182688" y="3276600"/>
            <a:ext cx="373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solidFill>
                  <a:srgbClr val="7030A0"/>
                </a:solidFill>
                <a:hlinkClick r:id="rId5"/>
              </a:rPr>
              <a:t>Mark.Sullivan@NCFamilyLaw.com</a:t>
            </a:r>
            <a:endParaRPr lang="en-US">
              <a:solidFill>
                <a:srgbClr val="7030A0"/>
              </a:solidFill>
            </a:endParaRPr>
          </a:p>
        </p:txBody>
      </p:sp>
      <p:sp>
        <p:nvSpPr>
          <p:cNvPr id="2055" name="TextBox 2"/>
          <p:cNvSpPr txBox="1">
            <a:spLocks noChangeArrowheads="1"/>
          </p:cNvSpPr>
          <p:nvPr/>
        </p:nvSpPr>
        <p:spPr bwMode="auto">
          <a:xfrm>
            <a:off x="3429000" y="4267200"/>
            <a:ext cx="19050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lnSpc>
                <a:spcPct val="150000"/>
              </a:lnSpc>
            </a:pPr>
            <a:r>
              <a:rPr lang="en-US"/>
              <a:t>Macomb County Bar Assn.</a:t>
            </a:r>
          </a:p>
          <a:p>
            <a:pPr algn="ctr" eaLnBrk="1" hangingPunct="1">
              <a:lnSpc>
                <a:spcPct val="150000"/>
              </a:lnSpc>
            </a:pPr>
            <a:r>
              <a:rPr lang="en-US"/>
              <a:t>April 2018</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362200" y="4572000"/>
            <a:ext cx="685800" cy="1554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67" name="Title 1"/>
          <p:cNvSpPr>
            <a:spLocks noGrp="1" noChangeArrowheads="1"/>
          </p:cNvSpPr>
          <p:nvPr>
            <p:ph type="title"/>
          </p:nvPr>
        </p:nvSpPr>
        <p:spPr/>
        <p:txBody>
          <a:bodyPr/>
          <a:lstStyle/>
          <a:p>
            <a:pPr eaLnBrk="1" hangingPunct="1"/>
            <a:r>
              <a:rPr lang="en-US">
                <a:latin typeface="Arial" charset="0"/>
                <a:cs typeface="Arial" charset="0"/>
              </a:rPr>
              <a:t>VA Waiver means . . .</a:t>
            </a:r>
          </a:p>
        </p:txBody>
      </p:sp>
      <p:sp>
        <p:nvSpPr>
          <p:cNvPr id="11268" name="Content Placeholder 2"/>
          <p:cNvSpPr>
            <a:spLocks noGrp="1" noChangeArrowheads="1"/>
          </p:cNvSpPr>
          <p:nvPr>
            <p:ph idx="1"/>
          </p:nvPr>
        </p:nvSpPr>
        <p:spPr/>
        <p:txBody>
          <a:bodyPr/>
          <a:lstStyle/>
          <a:p>
            <a:pPr marL="0" indent="0" eaLnBrk="1" hangingPunct="1">
              <a:buFontTx/>
              <a:buNone/>
            </a:pPr>
            <a:r>
              <a:rPr lang="en-US">
                <a:latin typeface="Arial" charset="0"/>
                <a:cs typeface="Arial" charset="0"/>
              </a:rPr>
              <a:t>Tax-Free VA Dis. Compensation</a:t>
            </a:r>
          </a:p>
        </p:txBody>
      </p:sp>
      <p:sp>
        <p:nvSpPr>
          <p:cNvPr id="4" name="Rectangle 3"/>
          <p:cNvSpPr/>
          <p:nvPr/>
        </p:nvSpPr>
        <p:spPr>
          <a:xfrm>
            <a:off x="457200" y="3200400"/>
            <a:ext cx="685800" cy="292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1447800" y="4572000"/>
            <a:ext cx="685800" cy="1554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4724400" y="3200400"/>
            <a:ext cx="685800" cy="292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5638800" y="4953000"/>
            <a:ext cx="685800" cy="1173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58000" y="4953000"/>
            <a:ext cx="685800" cy="1173163"/>
          </a:xfrm>
          <a:prstGeom prst="rect">
            <a:avLst/>
          </a:prstGeom>
          <a:solidFill>
            <a:srgbClr val="0099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7696200" y="5181600"/>
            <a:ext cx="685800" cy="94138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275" name="TextBox 9"/>
          <p:cNvSpPr txBox="1">
            <a:spLocks noChangeArrowheads="1"/>
          </p:cNvSpPr>
          <p:nvPr/>
        </p:nvSpPr>
        <p:spPr bwMode="auto">
          <a:xfrm rot="-5400000">
            <a:off x="56356" y="4247357"/>
            <a:ext cx="143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$2,000</a:t>
            </a:r>
          </a:p>
        </p:txBody>
      </p:sp>
      <p:sp>
        <p:nvSpPr>
          <p:cNvPr id="11276" name="TextBox 10"/>
          <p:cNvSpPr txBox="1">
            <a:spLocks noChangeArrowheads="1"/>
          </p:cNvSpPr>
          <p:nvPr/>
        </p:nvSpPr>
        <p:spPr bwMode="auto">
          <a:xfrm rot="-5400000">
            <a:off x="4323556" y="4236244"/>
            <a:ext cx="1436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$2,000</a:t>
            </a:r>
          </a:p>
        </p:txBody>
      </p:sp>
      <p:sp>
        <p:nvSpPr>
          <p:cNvPr id="11277" name="TextBox 11"/>
          <p:cNvSpPr txBox="1">
            <a:spLocks noChangeArrowheads="1"/>
          </p:cNvSpPr>
          <p:nvPr/>
        </p:nvSpPr>
        <p:spPr bwMode="auto">
          <a:xfrm rot="-5400000">
            <a:off x="1021556" y="5009357"/>
            <a:ext cx="143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$1,000</a:t>
            </a:r>
          </a:p>
        </p:txBody>
      </p:sp>
      <p:sp>
        <p:nvSpPr>
          <p:cNvPr id="11278" name="TextBox 12"/>
          <p:cNvSpPr txBox="1">
            <a:spLocks noChangeArrowheads="1"/>
          </p:cNvSpPr>
          <p:nvPr/>
        </p:nvSpPr>
        <p:spPr bwMode="auto">
          <a:xfrm rot="-5400000">
            <a:off x="5434806" y="5247482"/>
            <a:ext cx="1093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$700</a:t>
            </a:r>
          </a:p>
        </p:txBody>
      </p:sp>
      <p:sp>
        <p:nvSpPr>
          <p:cNvPr id="11279" name="TextBox 13"/>
          <p:cNvSpPr txBox="1">
            <a:spLocks noChangeArrowheads="1"/>
          </p:cNvSpPr>
          <p:nvPr/>
        </p:nvSpPr>
        <p:spPr bwMode="auto">
          <a:xfrm rot="-5400000">
            <a:off x="6633369" y="5236369"/>
            <a:ext cx="10953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$700</a:t>
            </a:r>
          </a:p>
        </p:txBody>
      </p:sp>
      <p:sp>
        <p:nvSpPr>
          <p:cNvPr id="11280" name="TextBox 14"/>
          <p:cNvSpPr txBox="1">
            <a:spLocks noChangeArrowheads="1"/>
          </p:cNvSpPr>
          <p:nvPr/>
        </p:nvSpPr>
        <p:spPr bwMode="auto">
          <a:xfrm rot="-5400000">
            <a:off x="7491412" y="5360988"/>
            <a:ext cx="1095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$600</a:t>
            </a:r>
          </a:p>
        </p:txBody>
      </p:sp>
      <p:sp>
        <p:nvSpPr>
          <p:cNvPr id="11281" name="TextBox 15"/>
          <p:cNvSpPr txBox="1">
            <a:spLocks noChangeArrowheads="1"/>
          </p:cNvSpPr>
          <p:nvPr/>
        </p:nvSpPr>
        <p:spPr bwMode="auto">
          <a:xfrm rot="-5400000">
            <a:off x="1897856" y="5063332"/>
            <a:ext cx="1614487" cy="58420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$1,000</a:t>
            </a:r>
          </a:p>
        </p:txBody>
      </p:sp>
      <p:sp>
        <p:nvSpPr>
          <p:cNvPr id="11282" name="TextBox 17"/>
          <p:cNvSpPr txBox="1">
            <a:spLocks noChangeArrowheads="1"/>
          </p:cNvSpPr>
          <p:nvPr/>
        </p:nvSpPr>
        <p:spPr bwMode="auto">
          <a:xfrm>
            <a:off x="1447800" y="6096000"/>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W</a:t>
            </a:r>
            <a:endParaRPr lang="en-US" sz="1800"/>
          </a:p>
        </p:txBody>
      </p:sp>
      <p:sp>
        <p:nvSpPr>
          <p:cNvPr id="11283" name="TextBox 18"/>
          <p:cNvSpPr txBox="1">
            <a:spLocks noChangeArrowheads="1"/>
          </p:cNvSpPr>
          <p:nvPr/>
        </p:nvSpPr>
        <p:spPr bwMode="auto">
          <a:xfrm>
            <a:off x="2454275" y="6096000"/>
            <a:ext cx="517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H</a:t>
            </a:r>
            <a:endParaRPr lang="en-US" sz="1800"/>
          </a:p>
        </p:txBody>
      </p:sp>
      <p:sp>
        <p:nvSpPr>
          <p:cNvPr id="11284" name="TextBox 19"/>
          <p:cNvSpPr txBox="1">
            <a:spLocks noChangeArrowheads="1"/>
          </p:cNvSpPr>
          <p:nvPr/>
        </p:nvSpPr>
        <p:spPr bwMode="auto">
          <a:xfrm>
            <a:off x="6950075" y="6115050"/>
            <a:ext cx="517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H</a:t>
            </a:r>
            <a:endParaRPr lang="en-US" sz="1800"/>
          </a:p>
        </p:txBody>
      </p:sp>
      <p:sp>
        <p:nvSpPr>
          <p:cNvPr id="11285" name="TextBox 20"/>
          <p:cNvSpPr txBox="1">
            <a:spLocks noChangeArrowheads="1"/>
          </p:cNvSpPr>
          <p:nvPr/>
        </p:nvSpPr>
        <p:spPr bwMode="auto">
          <a:xfrm>
            <a:off x="5715000" y="6124575"/>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W</a:t>
            </a:r>
            <a:endParaRPr lang="en-US" sz="1800"/>
          </a:p>
        </p:txBody>
      </p:sp>
      <p:sp>
        <p:nvSpPr>
          <p:cNvPr id="23" name="Bent Arrow 22"/>
          <p:cNvSpPr/>
          <p:nvPr/>
        </p:nvSpPr>
        <p:spPr>
          <a:xfrm rot="5400000">
            <a:off x="6080919" y="2682081"/>
            <a:ext cx="3200400" cy="1341438"/>
          </a:xfrm>
          <a:prstGeom prst="bentArrow">
            <a:avLst>
              <a:gd name="adj1" fmla="val 25000"/>
              <a:gd name="adj2" fmla="val 20005"/>
              <a:gd name="adj3" fmla="val 15010"/>
              <a:gd name="adj4" fmla="val 5124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chemeClr val="tx1"/>
              </a:solidFill>
            </a:endParaRPr>
          </a:p>
        </p:txBody>
      </p:sp>
      <p:sp>
        <p:nvSpPr>
          <p:cNvPr id="11287" name="TextBox 23"/>
          <p:cNvSpPr txBox="1">
            <a:spLocks noChangeArrowheads="1"/>
          </p:cNvSpPr>
          <p:nvPr/>
        </p:nvSpPr>
        <p:spPr bwMode="auto">
          <a:xfrm>
            <a:off x="4648200" y="2743200"/>
            <a:ext cx="3070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2400"/>
              <a:t>With 40% VA Rating</a:t>
            </a:r>
          </a:p>
        </p:txBody>
      </p:sp>
      <p:sp>
        <p:nvSpPr>
          <p:cNvPr id="11288" name="TextBox 24"/>
          <p:cNvSpPr txBox="1">
            <a:spLocks noChangeArrowheads="1"/>
          </p:cNvSpPr>
          <p:nvPr/>
        </p:nvSpPr>
        <p:spPr bwMode="auto">
          <a:xfrm>
            <a:off x="7788275" y="6096000"/>
            <a:ext cx="517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H</a:t>
            </a:r>
            <a:endParaRPr lang="en-US" sz="1800"/>
          </a:p>
        </p:txBody>
      </p:sp>
      <p:sp>
        <p:nvSpPr>
          <p:cNvPr id="11289" name="TextBox 25"/>
          <p:cNvSpPr txBox="1">
            <a:spLocks noChangeArrowheads="1"/>
          </p:cNvSpPr>
          <p:nvPr/>
        </p:nvSpPr>
        <p:spPr bwMode="auto">
          <a:xfrm>
            <a:off x="457200" y="2705100"/>
            <a:ext cx="2492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2400"/>
              <a:t>50 – 50 Division</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p:txBody>
          <a:bodyPr/>
          <a:lstStyle/>
          <a:p>
            <a:pPr eaLnBrk="1" hangingPunct="1"/>
            <a:r>
              <a:rPr lang="en-US" u="sng">
                <a:latin typeface="Arial" charset="0"/>
                <a:cs typeface="Arial" charset="0"/>
              </a:rPr>
              <a:t>Howell</a:t>
            </a:r>
            <a:r>
              <a:rPr lang="en-US">
                <a:latin typeface="Arial" charset="0"/>
                <a:cs typeface="Arial" charset="0"/>
              </a:rPr>
              <a:t> - Facts</a:t>
            </a:r>
          </a:p>
        </p:txBody>
      </p:sp>
      <p:sp>
        <p:nvSpPr>
          <p:cNvPr id="12291" name="Content Placeholder 2"/>
          <p:cNvSpPr>
            <a:spLocks noGrp="1" noChangeArrowheads="1"/>
          </p:cNvSpPr>
          <p:nvPr>
            <p:ph idx="1"/>
          </p:nvPr>
        </p:nvSpPr>
        <p:spPr>
          <a:xfrm>
            <a:off x="228600" y="1600200"/>
            <a:ext cx="8610600" cy="4525963"/>
          </a:xfrm>
        </p:spPr>
        <p:txBody>
          <a:bodyPr/>
          <a:lstStyle/>
          <a:p>
            <a:pPr eaLnBrk="1" hangingPunct="1">
              <a:lnSpc>
                <a:spcPct val="150000"/>
              </a:lnSpc>
            </a:pPr>
            <a:r>
              <a:rPr lang="en-US">
                <a:latin typeface="Arial" charset="0"/>
                <a:cs typeface="Arial" charset="0"/>
              </a:rPr>
              <a:t>1991 – divorce in AZ, 50-50 pens. division</a:t>
            </a:r>
          </a:p>
          <a:p>
            <a:pPr eaLnBrk="1" hangingPunct="1">
              <a:lnSpc>
                <a:spcPct val="150000"/>
              </a:lnSpc>
            </a:pPr>
            <a:r>
              <a:rPr lang="en-US">
                <a:latin typeface="Arial" charset="0"/>
                <a:cs typeface="Arial" charset="0"/>
              </a:rPr>
              <a:t>1992 – H retired fm USAF</a:t>
            </a:r>
          </a:p>
          <a:p>
            <a:pPr eaLnBrk="1" hangingPunct="1">
              <a:lnSpc>
                <a:spcPct val="150000"/>
              </a:lnSpc>
            </a:pPr>
            <a:r>
              <a:rPr lang="en-US">
                <a:latin typeface="Arial" charset="0"/>
                <a:cs typeface="Arial" charset="0"/>
              </a:rPr>
              <a:t>13 yrs later, diagnosis of VA disability</a:t>
            </a:r>
          </a:p>
          <a:p>
            <a:pPr eaLnBrk="1" hangingPunct="1">
              <a:lnSpc>
                <a:spcPct val="150000"/>
              </a:lnSpc>
            </a:pPr>
            <a:r>
              <a:rPr lang="en-US">
                <a:latin typeface="Arial" charset="0"/>
                <a:cs typeface="Arial" charset="0"/>
              </a:rPr>
              <a:t>20% rating = $250/mo </a:t>
            </a:r>
          </a:p>
          <a:p>
            <a:pPr eaLnBrk="1" hangingPunct="1">
              <a:lnSpc>
                <a:spcPct val="150000"/>
              </a:lnSpc>
            </a:pPr>
            <a:r>
              <a:rPr lang="en-US">
                <a:latin typeface="Arial" charset="0"/>
                <a:cs typeface="Arial" charset="0"/>
              </a:rPr>
              <a:t>Military pension = $1,500/mo</a:t>
            </a:r>
          </a:p>
          <a:p>
            <a:pPr eaLnBrk="1" hangingPunct="1">
              <a:lnSpc>
                <a:spcPct val="150000"/>
              </a:lnSpc>
            </a:pPr>
            <a:r>
              <a:rPr lang="en-US">
                <a:latin typeface="Arial" charset="0"/>
                <a:cs typeface="Arial" charset="0"/>
              </a:rPr>
              <a:t>Reduction for ex-W = $125/mo</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p:txBody>
          <a:bodyPr/>
          <a:lstStyle/>
          <a:p>
            <a:pPr eaLnBrk="1" hangingPunct="1"/>
            <a:r>
              <a:rPr lang="en-US" u="sng">
                <a:latin typeface="Arial" charset="0"/>
                <a:cs typeface="Arial" charset="0"/>
              </a:rPr>
              <a:t>Howell</a:t>
            </a:r>
            <a:r>
              <a:rPr lang="en-US">
                <a:latin typeface="Arial" charset="0"/>
                <a:cs typeface="Arial" charset="0"/>
              </a:rPr>
              <a:t> - Facts</a:t>
            </a:r>
          </a:p>
        </p:txBody>
      </p:sp>
      <p:sp>
        <p:nvSpPr>
          <p:cNvPr id="13315" name="Content Placeholder 2"/>
          <p:cNvSpPr>
            <a:spLocks noGrp="1" noChangeArrowheads="1"/>
          </p:cNvSpPr>
          <p:nvPr>
            <p:ph idx="1"/>
          </p:nvPr>
        </p:nvSpPr>
        <p:spPr/>
        <p:txBody>
          <a:bodyPr/>
          <a:lstStyle/>
          <a:p>
            <a:pPr eaLnBrk="1" hangingPunct="1">
              <a:lnSpc>
                <a:spcPct val="200000"/>
              </a:lnSpc>
            </a:pPr>
            <a:r>
              <a:rPr lang="en-US">
                <a:latin typeface="Arial" charset="0"/>
                <a:cs typeface="Arial" charset="0"/>
              </a:rPr>
              <a:t>Ex-W moved for enforcement</a:t>
            </a:r>
          </a:p>
          <a:p>
            <a:pPr eaLnBrk="1" hangingPunct="1">
              <a:lnSpc>
                <a:spcPct val="200000"/>
              </a:lnSpc>
            </a:pPr>
            <a:r>
              <a:rPr lang="en-US">
                <a:latin typeface="Arial" charset="0"/>
                <a:cs typeface="Arial" charset="0"/>
              </a:rPr>
              <a:t>Judge ordered indemnification</a:t>
            </a:r>
          </a:p>
          <a:p>
            <a:pPr eaLnBrk="1" hangingPunct="1">
              <a:lnSpc>
                <a:spcPct val="200000"/>
              </a:lnSpc>
            </a:pPr>
            <a:r>
              <a:rPr lang="en-US">
                <a:latin typeface="Arial" charset="0"/>
                <a:cs typeface="Arial" charset="0"/>
              </a:rPr>
              <a:t>Upheld in AZ Ct. of App., Supreme Ct.</a:t>
            </a:r>
          </a:p>
          <a:p>
            <a:pPr eaLnBrk="1" hangingPunct="1">
              <a:lnSpc>
                <a:spcPct val="200000"/>
              </a:lnSpc>
            </a:pPr>
            <a:r>
              <a:rPr lang="en-US">
                <a:latin typeface="Arial" charset="0"/>
                <a:cs typeface="Arial" charset="0"/>
              </a:rPr>
              <a:t>Reversed by US Supreme Court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a:xfrm>
            <a:off x="457200" y="76200"/>
            <a:ext cx="8229600" cy="1143000"/>
          </a:xfrm>
        </p:spPr>
        <p:txBody>
          <a:bodyPr/>
          <a:lstStyle/>
          <a:p>
            <a:pPr eaLnBrk="1" hangingPunct="1"/>
            <a:r>
              <a:rPr lang="en-US" u="sng">
                <a:latin typeface="Arial" charset="0"/>
                <a:cs typeface="Arial" charset="0"/>
              </a:rPr>
              <a:t>Howell </a:t>
            </a:r>
            <a:r>
              <a:rPr lang="en-US">
                <a:latin typeface="Arial" charset="0"/>
                <a:cs typeface="Arial" charset="0"/>
              </a:rPr>
              <a:t> - Ruling &amp; Rationale</a:t>
            </a:r>
            <a:endParaRPr lang="en-US" u="sng">
              <a:latin typeface="Arial" charset="0"/>
              <a:cs typeface="Arial" charset="0"/>
            </a:endParaRPr>
          </a:p>
        </p:txBody>
      </p:sp>
      <p:sp>
        <p:nvSpPr>
          <p:cNvPr id="14339" name="Content Placeholder 2"/>
          <p:cNvSpPr>
            <a:spLocks noGrp="1" noChangeArrowheads="1"/>
          </p:cNvSpPr>
          <p:nvPr>
            <p:ph idx="1"/>
          </p:nvPr>
        </p:nvSpPr>
        <p:spPr>
          <a:xfrm>
            <a:off x="0" y="1570038"/>
            <a:ext cx="9144000" cy="4525962"/>
          </a:xfrm>
        </p:spPr>
        <p:txBody>
          <a:bodyPr/>
          <a:lstStyle/>
          <a:p>
            <a:pPr eaLnBrk="1" hangingPunct="1">
              <a:lnSpc>
                <a:spcPct val="150000"/>
              </a:lnSpc>
            </a:pPr>
            <a:r>
              <a:rPr lang="en-US" sz="2800">
                <a:latin typeface="Arial" charset="0"/>
                <a:cs typeface="Arial" charset="0"/>
              </a:rPr>
              <a:t>USFSPA [Uniformed Services Former Spouses’ Protection Act]* exempted VA disability comp. from division</a:t>
            </a:r>
          </a:p>
          <a:p>
            <a:pPr eaLnBrk="1" hangingPunct="1">
              <a:lnSpc>
                <a:spcPct val="150000"/>
              </a:lnSpc>
            </a:pPr>
            <a:r>
              <a:rPr lang="en-US" sz="2800" u="sng">
                <a:latin typeface="Arial" charset="0"/>
                <a:cs typeface="Arial" charset="0"/>
              </a:rPr>
              <a:t>Mansell</a:t>
            </a:r>
            <a:r>
              <a:rPr lang="en-US" sz="2800">
                <a:latin typeface="Arial" charset="0"/>
                <a:cs typeface="Arial" charset="0"/>
              </a:rPr>
              <a:t> case** barred div’n of waived military ret. pay as marital property upon divorce</a:t>
            </a:r>
          </a:p>
          <a:p>
            <a:pPr eaLnBrk="1" hangingPunct="1">
              <a:lnSpc>
                <a:spcPct val="150000"/>
              </a:lnSpc>
            </a:pPr>
            <a:r>
              <a:rPr lang="en-US" sz="2800">
                <a:latin typeface="Arial" charset="0"/>
                <a:cs typeface="Arial" charset="0"/>
              </a:rPr>
              <a:t>This case involves, in effect, div’n of waived mil. ret. pay = INDEMNIFICATION BARRED</a:t>
            </a:r>
          </a:p>
        </p:txBody>
      </p:sp>
      <p:sp>
        <p:nvSpPr>
          <p:cNvPr id="14340" name="TextBox 3"/>
          <p:cNvSpPr txBox="1">
            <a:spLocks noChangeArrowheads="1"/>
          </p:cNvSpPr>
          <p:nvPr/>
        </p:nvSpPr>
        <p:spPr bwMode="auto">
          <a:xfrm>
            <a:off x="1306513" y="6396038"/>
            <a:ext cx="61610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2400">
                <a:solidFill>
                  <a:srgbClr val="C00000"/>
                </a:solidFill>
                <a:latin typeface="Century" charset="0"/>
              </a:rPr>
              <a:t>*10 U.S.C. 1408         **U.S. Sup. Ct. 1989</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p:txBody>
          <a:bodyPr/>
          <a:lstStyle/>
          <a:p>
            <a:pPr eaLnBrk="1" hangingPunct="1"/>
            <a:r>
              <a:rPr lang="en-US">
                <a:latin typeface="Arial" charset="0"/>
                <a:cs typeface="Arial" charset="0"/>
              </a:rPr>
              <a:t>Indemnification = D.O.A.?</a:t>
            </a:r>
          </a:p>
        </p:txBody>
      </p:sp>
      <p:pic>
        <p:nvPicPr>
          <p:cNvPr id="15363"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4163" y="1600200"/>
            <a:ext cx="6035675" cy="4525963"/>
          </a:xfrm>
        </p:spPr>
      </p:pic>
      <p:grpSp>
        <p:nvGrpSpPr>
          <p:cNvPr id="15364" name="Group 6"/>
          <p:cNvGrpSpPr>
            <a:grpSpLocks/>
          </p:cNvGrpSpPr>
          <p:nvPr/>
        </p:nvGrpSpPr>
        <p:grpSpPr bwMode="auto">
          <a:xfrm>
            <a:off x="2949575" y="2824163"/>
            <a:ext cx="1219200" cy="2484437"/>
            <a:chOff x="2949515" y="2823888"/>
            <a:chExt cx="1219200" cy="2484119"/>
          </a:xfrm>
        </p:grpSpPr>
        <p:sp>
          <p:nvSpPr>
            <p:cNvPr id="6" name="Snip Same Side Corner Rectangle 5"/>
            <p:cNvSpPr/>
            <p:nvPr/>
          </p:nvSpPr>
          <p:spPr>
            <a:xfrm rot="20678938">
              <a:off x="2949515" y="2827063"/>
              <a:ext cx="1219200" cy="2392056"/>
            </a:xfrm>
            <a:prstGeom prst="snip2SameRect">
              <a:avLst>
                <a:gd name="adj1" fmla="val 32393"/>
                <a:gd name="adj2" fmla="val 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5366" name="TextBox 4"/>
            <p:cNvSpPr txBox="1">
              <a:spLocks noChangeArrowheads="1"/>
            </p:cNvSpPr>
            <p:nvPr/>
          </p:nvSpPr>
          <p:spPr bwMode="auto">
            <a:xfrm rot="4406078">
              <a:off x="2381315" y="3835115"/>
              <a:ext cx="24841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2400"/>
                <a:t>Indemnification</a:t>
              </a:r>
            </a:p>
          </p:txBody>
        </p:sp>
      </p:gr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p:txBody>
          <a:bodyPr/>
          <a:lstStyle/>
          <a:p>
            <a:pPr eaLnBrk="1" hangingPunct="1"/>
            <a:r>
              <a:rPr lang="en-US" u="sng">
                <a:latin typeface="Arial" charset="0"/>
                <a:cs typeface="Arial" charset="0"/>
              </a:rPr>
              <a:t>Howell</a:t>
            </a:r>
            <a:r>
              <a:rPr lang="en-US">
                <a:latin typeface="Arial" charset="0"/>
                <a:cs typeface="Arial" charset="0"/>
              </a:rPr>
              <a:t> – Return to the Facts</a:t>
            </a:r>
            <a:endParaRPr lang="en-US" u="sng">
              <a:latin typeface="Arial" charset="0"/>
              <a:cs typeface="Arial" charset="0"/>
            </a:endParaRPr>
          </a:p>
        </p:txBody>
      </p:sp>
      <p:sp>
        <p:nvSpPr>
          <p:cNvPr id="16387" name="Content Placeholder 2"/>
          <p:cNvSpPr>
            <a:spLocks noGrp="1" noChangeArrowheads="1"/>
          </p:cNvSpPr>
          <p:nvPr>
            <p:ph idx="1"/>
          </p:nvPr>
        </p:nvSpPr>
        <p:spPr>
          <a:xfrm>
            <a:off x="457200" y="1600200"/>
            <a:ext cx="8382000" cy="4525963"/>
          </a:xfrm>
        </p:spPr>
        <p:txBody>
          <a:bodyPr/>
          <a:lstStyle/>
          <a:p>
            <a:pPr eaLnBrk="1" hangingPunct="1">
              <a:lnSpc>
                <a:spcPct val="200000"/>
              </a:lnSpc>
            </a:pPr>
            <a:r>
              <a:rPr lang="en-US" sz="4000">
                <a:latin typeface="Arial" charset="0"/>
                <a:cs typeface="Arial" charset="0"/>
              </a:rPr>
              <a:t>No contractual indem. clause</a:t>
            </a:r>
          </a:p>
          <a:p>
            <a:pPr eaLnBrk="1" hangingPunct="1">
              <a:lnSpc>
                <a:spcPct val="200000"/>
              </a:lnSpc>
            </a:pPr>
            <a:r>
              <a:rPr lang="en-US" sz="4000">
                <a:latin typeface="Arial" charset="0"/>
                <a:cs typeface="Arial" charset="0"/>
              </a:rPr>
              <a:t>No prior court order for indemnification</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a:xfrm>
            <a:off x="457200" y="76200"/>
            <a:ext cx="8229600" cy="1143000"/>
          </a:xfrm>
        </p:spPr>
        <p:txBody>
          <a:bodyPr/>
          <a:lstStyle/>
          <a:p>
            <a:pPr eaLnBrk="1" hangingPunct="1"/>
            <a:r>
              <a:rPr lang="en-US">
                <a:latin typeface="Arial" charset="0"/>
                <a:cs typeface="Arial" charset="0"/>
              </a:rPr>
              <a:t>REMEDIES FOR THE F.S.</a:t>
            </a:r>
          </a:p>
        </p:txBody>
      </p:sp>
      <p:sp>
        <p:nvSpPr>
          <p:cNvPr id="3" name="Content Placeholder 2"/>
          <p:cNvSpPr>
            <a:spLocks noGrp="1"/>
          </p:cNvSpPr>
          <p:nvPr>
            <p:ph idx="1"/>
          </p:nvPr>
        </p:nvSpPr>
        <p:spPr>
          <a:xfrm>
            <a:off x="228600" y="1295400"/>
            <a:ext cx="8686800" cy="4525963"/>
          </a:xfrm>
        </p:spPr>
        <p:txBody>
          <a:bodyPr/>
          <a:lstStyle/>
          <a:p>
            <a:pPr eaLnBrk="1" hangingPunct="1">
              <a:lnSpc>
                <a:spcPct val="150000"/>
              </a:lnSpc>
            </a:pPr>
            <a:r>
              <a:rPr lang="en-US">
                <a:latin typeface="Arial" charset="0"/>
                <a:cs typeface="Arial" charset="0"/>
              </a:rPr>
              <a:t>Agreement to indemnify</a:t>
            </a:r>
          </a:p>
          <a:p>
            <a:pPr eaLnBrk="1" hangingPunct="1">
              <a:lnSpc>
                <a:spcPct val="150000"/>
              </a:lnSpc>
            </a:pPr>
            <a:r>
              <a:rPr lang="en-US">
                <a:latin typeface="Arial" charset="0"/>
                <a:cs typeface="Arial" charset="0"/>
              </a:rPr>
              <a:t>Insert in the settlement:</a:t>
            </a:r>
          </a:p>
          <a:p>
            <a:pPr eaLnBrk="1" hangingPunct="1">
              <a:buFontTx/>
              <a:buNone/>
            </a:pPr>
            <a:r>
              <a:rPr lang="ja-JP" altLang="en-US">
                <a:solidFill>
                  <a:srgbClr val="C00000"/>
                </a:solidFill>
                <a:latin typeface="Century" charset="0"/>
                <a:cs typeface="Arial" charset="0"/>
              </a:rPr>
              <a:t>“</a:t>
            </a:r>
            <a:r>
              <a:rPr lang="en-US">
                <a:solidFill>
                  <a:srgbClr val="C00000"/>
                </a:solidFill>
                <a:latin typeface="Century" charset="0"/>
                <a:cs typeface="Arial" charset="0"/>
              </a:rPr>
              <a:t>If anything reduces W</a:t>
            </a:r>
            <a:r>
              <a:rPr lang="ja-JP" altLang="en-US">
                <a:solidFill>
                  <a:srgbClr val="C00000"/>
                </a:solidFill>
                <a:latin typeface="Century" charset="0"/>
                <a:cs typeface="Arial" charset="0"/>
              </a:rPr>
              <a:t>’</a:t>
            </a:r>
            <a:r>
              <a:rPr lang="en-US">
                <a:solidFill>
                  <a:srgbClr val="C00000"/>
                </a:solidFill>
                <a:latin typeface="Century" charset="0"/>
                <a:cs typeface="Arial" charset="0"/>
              </a:rPr>
              <a:t>s share or amt. of the military pension, H will promptly indemnify her as to any losses she suffers in consequence thereof.</a:t>
            </a:r>
            <a:r>
              <a:rPr lang="ja-JP" altLang="en-US">
                <a:solidFill>
                  <a:srgbClr val="C00000"/>
                </a:solidFill>
                <a:latin typeface="Century" charset="0"/>
                <a:cs typeface="Arial" charset="0"/>
              </a:rPr>
              <a:t>”</a:t>
            </a:r>
            <a:endParaRPr lang="en-US">
              <a:solidFill>
                <a:srgbClr val="C00000"/>
              </a:solidFill>
              <a:latin typeface="Century" charset="0"/>
              <a:cs typeface="Arial" charset="0"/>
            </a:endParaRPr>
          </a:p>
          <a:p>
            <a:pPr eaLnBrk="1" hangingPunct="1">
              <a:lnSpc>
                <a:spcPct val="150000"/>
              </a:lnSpc>
            </a:pPr>
            <a:r>
              <a:rPr lang="en-US">
                <a:latin typeface="Arial" charset="0"/>
                <a:cs typeface="Arial" charset="0"/>
              </a:rPr>
              <a:t>Indemnification allowed: </a:t>
            </a:r>
            <a:r>
              <a:rPr lang="en-US" u="sng">
                <a:latin typeface="Arial" charset="0"/>
                <a:cs typeface="Arial" charset="0"/>
              </a:rPr>
              <a:t>by contract</a:t>
            </a:r>
            <a:r>
              <a:rPr lang="en-US" sz="2400">
                <a:solidFill>
                  <a:srgbClr val="FF0000"/>
                </a:solidFill>
                <a:latin typeface="Georgia" charset="0"/>
                <a:cs typeface="Arial" charset="0"/>
              </a:rPr>
              <a:t> [EXPRESS CONTRACTUAL INDEMNIFICATION]</a:t>
            </a:r>
            <a:endParaRPr lang="en-US" u="sng">
              <a:solidFill>
                <a:srgbClr val="FF0000"/>
              </a:solidFill>
              <a:latin typeface="Georgia"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noChangeArrowheads="1"/>
          </p:cNvSpPr>
          <p:nvPr>
            <p:ph type="title"/>
          </p:nvPr>
        </p:nvSpPr>
        <p:spPr>
          <a:xfrm>
            <a:off x="457200" y="76200"/>
            <a:ext cx="8229600" cy="1143000"/>
          </a:xfrm>
        </p:spPr>
        <p:txBody>
          <a:bodyPr/>
          <a:lstStyle/>
          <a:p>
            <a:pPr eaLnBrk="1" hangingPunct="1"/>
            <a:r>
              <a:rPr lang="en-US">
                <a:latin typeface="Arial" charset="0"/>
                <a:cs typeface="Arial" charset="0"/>
              </a:rPr>
              <a:t>REMEDIES FOR THE F.S.</a:t>
            </a:r>
          </a:p>
        </p:txBody>
      </p:sp>
      <p:sp>
        <p:nvSpPr>
          <p:cNvPr id="3" name="Content Placeholder 2"/>
          <p:cNvSpPr>
            <a:spLocks noGrp="1"/>
          </p:cNvSpPr>
          <p:nvPr>
            <p:ph idx="1"/>
          </p:nvPr>
        </p:nvSpPr>
        <p:spPr>
          <a:xfrm>
            <a:off x="304800" y="1112838"/>
            <a:ext cx="8458200" cy="4525962"/>
          </a:xfrm>
        </p:spPr>
        <p:txBody>
          <a:bodyPr/>
          <a:lstStyle/>
          <a:p>
            <a:pPr eaLnBrk="1" hangingPunct="1">
              <a:lnSpc>
                <a:spcPct val="200000"/>
              </a:lnSpc>
              <a:defRPr/>
            </a:pPr>
            <a:r>
              <a:rPr lang="en-US" sz="2800" dirty="0">
                <a:ea typeface="+mn-ea"/>
              </a:rPr>
              <a:t>If prior S/A or MSA [incorporated into div. decree] w/ indemnification clause </a:t>
            </a:r>
          </a:p>
          <a:p>
            <a:pPr marL="0" indent="0" eaLnBrk="1" hangingPunct="1">
              <a:lnSpc>
                <a:spcPct val="200000"/>
              </a:lnSpc>
              <a:buFontTx/>
              <a:buNone/>
              <a:defRPr/>
            </a:pPr>
            <a:r>
              <a:rPr lang="en-US" sz="2800" dirty="0">
                <a:ea typeface="+mn-ea"/>
              </a:rPr>
              <a:t>- OR -</a:t>
            </a:r>
          </a:p>
          <a:p>
            <a:pPr eaLnBrk="1" hangingPunct="1">
              <a:lnSpc>
                <a:spcPct val="200000"/>
              </a:lnSpc>
              <a:defRPr/>
            </a:pPr>
            <a:r>
              <a:rPr lang="en-US" sz="2800" dirty="0">
                <a:ea typeface="+mn-ea"/>
              </a:rPr>
              <a:t>If prior order requiring indemnification</a:t>
            </a:r>
          </a:p>
          <a:p>
            <a:pPr eaLnBrk="1" hangingPunct="1">
              <a:lnSpc>
                <a:spcPct val="200000"/>
              </a:lnSpc>
              <a:defRPr/>
            </a:pPr>
            <a:r>
              <a:rPr lang="en-US" sz="2800" dirty="0">
                <a:ea typeface="+mn-ea"/>
              </a:rPr>
              <a:t>AND no appeal -</a:t>
            </a:r>
          </a:p>
          <a:p>
            <a:pPr eaLnBrk="1" hangingPunct="1">
              <a:lnSpc>
                <a:spcPct val="200000"/>
              </a:lnSpc>
              <a:defRPr/>
            </a:pPr>
            <a:r>
              <a:rPr lang="en-US" sz="2800" dirty="0">
                <a:ea typeface="+mn-ea"/>
              </a:rPr>
              <a:t>Indemnification allowed: </a:t>
            </a:r>
            <a:r>
              <a:rPr lang="en-US" sz="2800" u="sng" dirty="0">
                <a:ea typeface="+mn-ea"/>
              </a:rPr>
              <a:t>by res judicata</a:t>
            </a:r>
            <a:endParaRPr lang="en-US" sz="2800" dirty="0">
              <a:ea typeface="+mn-ea"/>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noChangeArrowheads="1"/>
          </p:cNvSpPr>
          <p:nvPr>
            <p:ph type="title"/>
          </p:nvPr>
        </p:nvSpPr>
        <p:spPr/>
        <p:txBody>
          <a:bodyPr/>
          <a:lstStyle/>
          <a:p>
            <a:pPr eaLnBrk="1" hangingPunct="1"/>
            <a:r>
              <a:rPr lang="en-US" i="1">
                <a:latin typeface="Arial" charset="0"/>
                <a:cs typeface="Arial" charset="0"/>
              </a:rPr>
              <a:t>Res Judicata</a:t>
            </a:r>
            <a:r>
              <a:rPr lang="en-US">
                <a:latin typeface="Arial" charset="0"/>
                <a:cs typeface="Arial" charset="0"/>
              </a:rPr>
              <a:t>, Part One</a:t>
            </a:r>
          </a:p>
        </p:txBody>
      </p:sp>
      <p:sp>
        <p:nvSpPr>
          <p:cNvPr id="3" name="Content Placeholder 2"/>
          <p:cNvSpPr>
            <a:spLocks noGrp="1"/>
          </p:cNvSpPr>
          <p:nvPr>
            <p:ph idx="1"/>
          </p:nvPr>
        </p:nvSpPr>
        <p:spPr/>
        <p:txBody>
          <a:bodyPr/>
          <a:lstStyle/>
          <a:p>
            <a:pPr eaLnBrk="1" hangingPunct="1">
              <a:lnSpc>
                <a:spcPct val="150000"/>
              </a:lnSpc>
            </a:pPr>
            <a:r>
              <a:rPr lang="en-US">
                <a:latin typeface="Arial" charset="0"/>
                <a:cs typeface="Arial" charset="0"/>
              </a:rPr>
              <a:t>FN 5, </a:t>
            </a:r>
            <a:r>
              <a:rPr lang="en-US" u="sng">
                <a:latin typeface="Arial" charset="0"/>
                <a:cs typeface="Arial" charset="0"/>
              </a:rPr>
              <a:t>Mansell v. Mansell</a:t>
            </a:r>
            <a:r>
              <a:rPr lang="en-US">
                <a:latin typeface="Arial" charset="0"/>
                <a:cs typeface="Arial" charset="0"/>
              </a:rPr>
              <a:t>:</a:t>
            </a:r>
          </a:p>
          <a:p>
            <a:pPr eaLnBrk="1" hangingPunct="1">
              <a:lnSpc>
                <a:spcPct val="150000"/>
              </a:lnSpc>
              <a:buFontTx/>
              <a:buNone/>
            </a:pPr>
            <a:r>
              <a:rPr lang="en-US">
                <a:latin typeface="Arial" charset="0"/>
                <a:cs typeface="Arial" charset="0"/>
              </a:rPr>
              <a:t> </a:t>
            </a:r>
            <a:r>
              <a:rPr lang="ja-JP" altLang="en-US" i="1">
                <a:latin typeface="Arial" charset="0"/>
                <a:cs typeface="Arial" charset="0"/>
              </a:rPr>
              <a:t>“</a:t>
            </a:r>
            <a:r>
              <a:rPr lang="en-US" i="1">
                <a:latin typeface="Arial" charset="0"/>
                <a:cs typeface="Arial" charset="0"/>
              </a:rPr>
              <a:t>Whether the doctrine of </a:t>
            </a:r>
            <a:r>
              <a:rPr lang="en-US" i="1" u="sng">
                <a:latin typeface="Arial" charset="0"/>
                <a:cs typeface="Arial" charset="0"/>
              </a:rPr>
              <a:t>res judicata</a:t>
            </a:r>
            <a:r>
              <a:rPr lang="en-US" i="1">
                <a:latin typeface="Arial" charset="0"/>
                <a:cs typeface="Arial" charset="0"/>
              </a:rPr>
              <a:t>, as applied in California, should have barred the reopening of pre-McCarty settlements is a matter of state law over which we have no jurisdiction.</a:t>
            </a:r>
            <a:r>
              <a:rPr lang="ja-JP" altLang="en-US" i="1">
                <a:latin typeface="Arial" charset="0"/>
                <a:cs typeface="Arial" charset="0"/>
              </a:rPr>
              <a:t>”</a:t>
            </a:r>
            <a:r>
              <a:rPr lang="en-US" i="1">
                <a:latin typeface="Arial" charset="0"/>
                <a:cs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title"/>
          </p:nvPr>
        </p:nvSpPr>
        <p:spPr/>
        <p:txBody>
          <a:bodyPr/>
          <a:lstStyle/>
          <a:p>
            <a:pPr eaLnBrk="1" hangingPunct="1"/>
            <a:r>
              <a:rPr lang="en-US" i="1">
                <a:latin typeface="Arial" charset="0"/>
                <a:cs typeface="Arial" charset="0"/>
              </a:rPr>
              <a:t>Res Judicata</a:t>
            </a:r>
            <a:r>
              <a:rPr lang="en-US">
                <a:latin typeface="Arial" charset="0"/>
                <a:cs typeface="Arial" charset="0"/>
              </a:rPr>
              <a:t>, Part Two</a:t>
            </a:r>
          </a:p>
        </p:txBody>
      </p:sp>
      <p:sp>
        <p:nvSpPr>
          <p:cNvPr id="20483" name="Content Placeholder 2"/>
          <p:cNvSpPr>
            <a:spLocks noGrp="1" noChangeArrowheads="1"/>
          </p:cNvSpPr>
          <p:nvPr>
            <p:ph idx="1"/>
          </p:nvPr>
        </p:nvSpPr>
        <p:spPr>
          <a:xfrm>
            <a:off x="228600" y="1524000"/>
            <a:ext cx="8686800" cy="4525963"/>
          </a:xfrm>
        </p:spPr>
        <p:txBody>
          <a:bodyPr/>
          <a:lstStyle/>
          <a:p>
            <a:pPr eaLnBrk="1" hangingPunct="1">
              <a:lnSpc>
                <a:spcPct val="130000"/>
              </a:lnSpc>
            </a:pPr>
            <a:r>
              <a:rPr lang="en-US">
                <a:latin typeface="Arial" charset="0"/>
                <a:cs typeface="Arial" charset="0"/>
              </a:rPr>
              <a:t>Subsequent history of Major Mansell’s case in cts. of Calif. and above –</a:t>
            </a:r>
          </a:p>
          <a:p>
            <a:pPr lvl="1" eaLnBrk="1" hangingPunct="1">
              <a:lnSpc>
                <a:spcPct val="130000"/>
              </a:lnSpc>
            </a:pPr>
            <a:r>
              <a:rPr lang="en-US">
                <a:latin typeface="Arial" charset="0"/>
                <a:cs typeface="Arial" charset="0"/>
              </a:rPr>
              <a:t>Remanded</a:t>
            </a:r>
          </a:p>
          <a:p>
            <a:pPr lvl="1" eaLnBrk="1" hangingPunct="1">
              <a:lnSpc>
                <a:spcPct val="130000"/>
              </a:lnSpc>
            </a:pPr>
            <a:r>
              <a:rPr lang="en-US">
                <a:latin typeface="Arial" charset="0"/>
                <a:cs typeface="Arial" charset="0"/>
              </a:rPr>
              <a:t>Ruling again to divide the waived military pension</a:t>
            </a:r>
          </a:p>
          <a:p>
            <a:pPr lvl="1" eaLnBrk="1" hangingPunct="1">
              <a:lnSpc>
                <a:spcPct val="130000"/>
              </a:lnSpc>
            </a:pPr>
            <a:r>
              <a:rPr lang="en-US">
                <a:latin typeface="Arial" charset="0"/>
                <a:cs typeface="Arial" charset="0"/>
              </a:rPr>
              <a:t>Aff’d in Calif. appellate courts based on </a:t>
            </a:r>
            <a:r>
              <a:rPr lang="en-US" u="sng">
                <a:latin typeface="Arial" charset="0"/>
                <a:cs typeface="Arial" charset="0"/>
              </a:rPr>
              <a:t>res judicata</a:t>
            </a:r>
          </a:p>
          <a:p>
            <a:pPr lvl="1" eaLnBrk="1" hangingPunct="1">
              <a:lnSpc>
                <a:spcPct val="130000"/>
              </a:lnSpc>
            </a:pPr>
            <a:r>
              <a:rPr lang="en-US">
                <a:latin typeface="Arial" charset="0"/>
                <a:cs typeface="Arial" charset="0"/>
              </a:rPr>
              <a:t>Second pet. for cert. by Major Mansell = DENIED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ile"/>
          <p:cNvSpPr>
            <a:spLocks noEditPoints="1" noChangeArrowheads="1"/>
          </p:cNvSpPr>
          <p:nvPr/>
        </p:nvSpPr>
        <p:spPr bwMode="auto">
          <a:xfrm flipH="1">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3075" name="Group 3"/>
          <p:cNvGrpSpPr>
            <a:grpSpLocks/>
          </p:cNvGrpSpPr>
          <p:nvPr/>
        </p:nvGrpSpPr>
        <p:grpSpPr bwMode="auto">
          <a:xfrm>
            <a:off x="2443163" y="1614488"/>
            <a:ext cx="4257675" cy="3629025"/>
            <a:chOff x="1632" y="1248"/>
            <a:chExt cx="2682" cy="2286"/>
          </a:xfrm>
        </p:grpSpPr>
        <p:sp>
          <p:nvSpPr>
            <p:cNvPr id="3077" name="Gear"/>
            <p:cNvSpPr>
              <a:spLocks noEditPoints="1"/>
            </p:cNvSpPr>
            <p:nvPr/>
          </p:nvSpPr>
          <p:spPr bwMode="auto">
            <a:xfrm>
              <a:off x="3119" y="1248"/>
              <a:ext cx="1195" cy="1048"/>
            </a:xfrm>
            <a:custGeom>
              <a:avLst/>
              <a:gdLst>
                <a:gd name="T0" fmla="*/ 33 w 21600"/>
                <a:gd name="T1" fmla="*/ 0 h 21600"/>
                <a:gd name="T2" fmla="*/ 66 w 21600"/>
                <a:gd name="T3" fmla="*/ 25 h 21600"/>
                <a:gd name="T4" fmla="*/ 33 w 21600"/>
                <a:gd name="T5" fmla="*/ 51 h 21600"/>
                <a:gd name="T6" fmla="*/ 0 w 21600"/>
                <a:gd name="T7" fmla="*/ 25 h 21600"/>
                <a:gd name="T8" fmla="*/ 0 60000 65536"/>
                <a:gd name="T9" fmla="*/ 0 60000 65536"/>
                <a:gd name="T10" fmla="*/ 0 60000 65536"/>
                <a:gd name="T11" fmla="*/ 0 60000 65536"/>
                <a:gd name="T12" fmla="*/ 4374 w 21600"/>
                <a:gd name="T13" fmla="*/ 3957 h 21600"/>
                <a:gd name="T14" fmla="*/ 17840 w 21600"/>
                <a:gd name="T15" fmla="*/ 17643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6"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sp>
          <p:nvSpPr>
            <p:cNvPr id="3078" name="AutoShape 5"/>
            <p:cNvSpPr>
              <a:spLocks noEditPoints="1"/>
            </p:cNvSpPr>
            <p:nvPr/>
          </p:nvSpPr>
          <p:spPr bwMode="auto">
            <a:xfrm>
              <a:off x="1632" y="1680"/>
              <a:ext cx="1429" cy="1253"/>
            </a:xfrm>
            <a:custGeom>
              <a:avLst/>
              <a:gdLst>
                <a:gd name="T0" fmla="*/ 47 w 21600"/>
                <a:gd name="T1" fmla="*/ 0 h 21600"/>
                <a:gd name="T2" fmla="*/ 95 w 21600"/>
                <a:gd name="T3" fmla="*/ 36 h 21600"/>
                <a:gd name="T4" fmla="*/ 47 w 21600"/>
                <a:gd name="T5" fmla="*/ 73 h 21600"/>
                <a:gd name="T6" fmla="*/ 0 w 21600"/>
                <a:gd name="T7" fmla="*/ 36 h 21600"/>
                <a:gd name="T8" fmla="*/ 0 60000 65536"/>
                <a:gd name="T9" fmla="*/ 0 60000 65536"/>
                <a:gd name="T10" fmla="*/ 0 60000 65536"/>
                <a:gd name="T11" fmla="*/ 0 60000 65536"/>
                <a:gd name="T12" fmla="*/ 4368 w 21600"/>
                <a:gd name="T13" fmla="*/ 3965 h 21600"/>
                <a:gd name="T14" fmla="*/ 17836 w 21600"/>
                <a:gd name="T15" fmla="*/ 17635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6"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sp>
          <p:nvSpPr>
            <p:cNvPr id="3079" name="AutoShape 6"/>
            <p:cNvSpPr>
              <a:spLocks noEditPoints="1"/>
            </p:cNvSpPr>
            <p:nvPr/>
          </p:nvSpPr>
          <p:spPr bwMode="auto">
            <a:xfrm>
              <a:off x="2559" y="2142"/>
              <a:ext cx="1588" cy="1392"/>
            </a:xfrm>
            <a:custGeom>
              <a:avLst/>
              <a:gdLst>
                <a:gd name="T0" fmla="*/ 58 w 21600"/>
                <a:gd name="T1" fmla="*/ 0 h 21600"/>
                <a:gd name="T2" fmla="*/ 117 w 21600"/>
                <a:gd name="T3" fmla="*/ 45 h 21600"/>
                <a:gd name="T4" fmla="*/ 58 w 21600"/>
                <a:gd name="T5" fmla="*/ 90 h 21600"/>
                <a:gd name="T6" fmla="*/ 0 w 21600"/>
                <a:gd name="T7" fmla="*/ 45 h 21600"/>
                <a:gd name="T8" fmla="*/ 0 60000 65536"/>
                <a:gd name="T9" fmla="*/ 0 60000 65536"/>
                <a:gd name="T10" fmla="*/ 0 60000 65536"/>
                <a:gd name="T11" fmla="*/ 0 60000 65536"/>
                <a:gd name="T12" fmla="*/ 4380 w 21600"/>
                <a:gd name="T13" fmla="*/ 3957 h 21600"/>
                <a:gd name="T14" fmla="*/ 17846 w 21600"/>
                <a:gd name="T15" fmla="*/ 17628 h 21600"/>
              </a:gdLst>
              <a:ahLst/>
              <a:cxnLst>
                <a:cxn ang="T8">
                  <a:pos x="T0" y="T1"/>
                </a:cxn>
                <a:cxn ang="T9">
                  <a:pos x="T2" y="T3"/>
                </a:cxn>
                <a:cxn ang="T10">
                  <a:pos x="T4" y="T5"/>
                </a:cxn>
                <a:cxn ang="T11">
                  <a:pos x="T6" y="T7"/>
                </a:cxn>
              </a:cxnLst>
              <a:rect l="T12" t="T13" r="T14" b="T15"/>
              <a:pathLst>
                <a:path w="21600" h="21600">
                  <a:moveTo>
                    <a:pt x="9689" y="1725"/>
                  </a:moveTo>
                  <a:lnTo>
                    <a:pt x="10304" y="85"/>
                  </a:lnTo>
                  <a:lnTo>
                    <a:pt x="11637" y="85"/>
                  </a:lnTo>
                  <a:lnTo>
                    <a:pt x="12303" y="1777"/>
                  </a:lnTo>
                  <a:lnTo>
                    <a:pt x="13072" y="1931"/>
                  </a:lnTo>
                  <a:lnTo>
                    <a:pt x="14303" y="598"/>
                  </a:lnTo>
                  <a:lnTo>
                    <a:pt x="15533" y="1110"/>
                  </a:lnTo>
                  <a:lnTo>
                    <a:pt x="15584" y="2905"/>
                  </a:lnTo>
                  <a:lnTo>
                    <a:pt x="16405" y="3520"/>
                  </a:lnTo>
                  <a:lnTo>
                    <a:pt x="17891" y="2751"/>
                  </a:lnTo>
                  <a:lnTo>
                    <a:pt x="18917" y="3674"/>
                  </a:lnTo>
                  <a:lnTo>
                    <a:pt x="18199" y="5314"/>
                  </a:lnTo>
                  <a:lnTo>
                    <a:pt x="18763" y="6083"/>
                  </a:lnTo>
                  <a:lnTo>
                    <a:pt x="20403" y="6032"/>
                  </a:lnTo>
                  <a:lnTo>
                    <a:pt x="20865" y="7211"/>
                  </a:lnTo>
                  <a:lnTo>
                    <a:pt x="19737" y="8185"/>
                  </a:lnTo>
                  <a:lnTo>
                    <a:pt x="20096" y="9723"/>
                  </a:lnTo>
                  <a:lnTo>
                    <a:pt x="21634" y="10287"/>
                  </a:lnTo>
                  <a:lnTo>
                    <a:pt x="21582" y="11620"/>
                  </a:lnTo>
                  <a:lnTo>
                    <a:pt x="20147" y="12184"/>
                  </a:lnTo>
                  <a:lnTo>
                    <a:pt x="19942" y="13158"/>
                  </a:lnTo>
                  <a:lnTo>
                    <a:pt x="21070" y="14234"/>
                  </a:lnTo>
                  <a:lnTo>
                    <a:pt x="20608" y="15362"/>
                  </a:lnTo>
                  <a:lnTo>
                    <a:pt x="19019" y="15465"/>
                  </a:lnTo>
                  <a:lnTo>
                    <a:pt x="18404" y="16439"/>
                  </a:lnTo>
                  <a:lnTo>
                    <a:pt x="19122" y="17925"/>
                  </a:lnTo>
                  <a:lnTo>
                    <a:pt x="18096" y="18797"/>
                  </a:lnTo>
                  <a:lnTo>
                    <a:pt x="16763" y="18284"/>
                  </a:lnTo>
                  <a:lnTo>
                    <a:pt x="15431" y="19002"/>
                  </a:lnTo>
                  <a:lnTo>
                    <a:pt x="15277" y="20848"/>
                  </a:lnTo>
                  <a:lnTo>
                    <a:pt x="14149" y="21155"/>
                  </a:lnTo>
                  <a:lnTo>
                    <a:pt x="13021" y="19925"/>
                  </a:lnTo>
                  <a:lnTo>
                    <a:pt x="12252" y="20181"/>
                  </a:lnTo>
                  <a:lnTo>
                    <a:pt x="11739" y="21668"/>
                  </a:lnTo>
                  <a:lnTo>
                    <a:pt x="10201" y="21668"/>
                  </a:lnTo>
                  <a:lnTo>
                    <a:pt x="9740" y="20130"/>
                  </a:lnTo>
                  <a:lnTo>
                    <a:pt x="8253" y="19771"/>
                  </a:lnTo>
                  <a:lnTo>
                    <a:pt x="7125" y="21001"/>
                  </a:lnTo>
                  <a:lnTo>
                    <a:pt x="5895" y="20489"/>
                  </a:lnTo>
                  <a:lnTo>
                    <a:pt x="5946" y="18592"/>
                  </a:lnTo>
                  <a:lnTo>
                    <a:pt x="5177" y="18131"/>
                  </a:lnTo>
                  <a:lnTo>
                    <a:pt x="3383" y="18848"/>
                  </a:lnTo>
                  <a:lnTo>
                    <a:pt x="2614" y="17874"/>
                  </a:lnTo>
                  <a:lnTo>
                    <a:pt x="3383" y="16182"/>
                  </a:lnTo>
                  <a:lnTo>
                    <a:pt x="2922" y="15465"/>
                  </a:lnTo>
                  <a:lnTo>
                    <a:pt x="922" y="15516"/>
                  </a:lnTo>
                  <a:lnTo>
                    <a:pt x="512" y="14234"/>
                  </a:lnTo>
                  <a:lnTo>
                    <a:pt x="1948" y="12901"/>
                  </a:lnTo>
                  <a:lnTo>
                    <a:pt x="1896" y="12184"/>
                  </a:lnTo>
                  <a:lnTo>
                    <a:pt x="0" y="11415"/>
                  </a:lnTo>
                  <a:lnTo>
                    <a:pt x="51" y="10031"/>
                  </a:lnTo>
                  <a:lnTo>
                    <a:pt x="1948" y="9313"/>
                  </a:lnTo>
                  <a:lnTo>
                    <a:pt x="2101" y="8595"/>
                  </a:lnTo>
                  <a:lnTo>
                    <a:pt x="615" y="7160"/>
                  </a:lnTo>
                  <a:lnTo>
                    <a:pt x="1127" y="5878"/>
                  </a:lnTo>
                  <a:lnTo>
                    <a:pt x="3178" y="5981"/>
                  </a:lnTo>
                  <a:lnTo>
                    <a:pt x="3588" y="5417"/>
                  </a:lnTo>
                  <a:lnTo>
                    <a:pt x="2819" y="3520"/>
                  </a:lnTo>
                  <a:lnTo>
                    <a:pt x="3742" y="2597"/>
                  </a:lnTo>
                  <a:lnTo>
                    <a:pt x="5536" y="3417"/>
                  </a:lnTo>
                  <a:lnTo>
                    <a:pt x="6049" y="3058"/>
                  </a:lnTo>
                  <a:lnTo>
                    <a:pt x="6100" y="1264"/>
                  </a:lnTo>
                  <a:lnTo>
                    <a:pt x="7228" y="700"/>
                  </a:lnTo>
                  <a:lnTo>
                    <a:pt x="8510" y="2033"/>
                  </a:lnTo>
                  <a:lnTo>
                    <a:pt x="9689" y="1725"/>
                  </a:lnTo>
                  <a:close/>
                  <a:moveTo>
                    <a:pt x="10817" y="14422"/>
                  </a:moveTo>
                  <a:lnTo>
                    <a:pt x="11175" y="14388"/>
                  </a:lnTo>
                  <a:lnTo>
                    <a:pt x="11534" y="14354"/>
                  </a:lnTo>
                  <a:lnTo>
                    <a:pt x="11893" y="14268"/>
                  </a:lnTo>
                  <a:lnTo>
                    <a:pt x="12218" y="14166"/>
                  </a:lnTo>
                  <a:lnTo>
                    <a:pt x="12508" y="13995"/>
                  </a:lnTo>
                  <a:lnTo>
                    <a:pt x="12816" y="13807"/>
                  </a:lnTo>
                  <a:lnTo>
                    <a:pt x="13106" y="13602"/>
                  </a:lnTo>
                  <a:lnTo>
                    <a:pt x="13329" y="13380"/>
                  </a:lnTo>
                  <a:lnTo>
                    <a:pt x="13568" y="13106"/>
                  </a:lnTo>
                  <a:lnTo>
                    <a:pt x="13790" y="12850"/>
                  </a:lnTo>
                  <a:lnTo>
                    <a:pt x="13961" y="12560"/>
                  </a:lnTo>
                  <a:lnTo>
                    <a:pt x="14115" y="12269"/>
                  </a:lnTo>
                  <a:lnTo>
                    <a:pt x="14217" y="11927"/>
                  </a:lnTo>
                  <a:lnTo>
                    <a:pt x="14320" y="11568"/>
                  </a:lnTo>
                  <a:lnTo>
                    <a:pt x="14388" y="11210"/>
                  </a:lnTo>
                  <a:lnTo>
                    <a:pt x="14388" y="10851"/>
                  </a:lnTo>
                  <a:lnTo>
                    <a:pt x="14388" y="10492"/>
                  </a:lnTo>
                  <a:lnTo>
                    <a:pt x="14320" y="10133"/>
                  </a:lnTo>
                  <a:lnTo>
                    <a:pt x="14217" y="9808"/>
                  </a:lnTo>
                  <a:lnTo>
                    <a:pt x="14115" y="9467"/>
                  </a:lnTo>
                  <a:lnTo>
                    <a:pt x="13961" y="9142"/>
                  </a:lnTo>
                  <a:lnTo>
                    <a:pt x="13790" y="8851"/>
                  </a:lnTo>
                  <a:lnTo>
                    <a:pt x="13568" y="8595"/>
                  </a:lnTo>
                  <a:lnTo>
                    <a:pt x="13329" y="8322"/>
                  </a:lnTo>
                  <a:lnTo>
                    <a:pt x="13106" y="8100"/>
                  </a:lnTo>
                  <a:lnTo>
                    <a:pt x="12816" y="7894"/>
                  </a:lnTo>
                  <a:lnTo>
                    <a:pt x="12508" y="7741"/>
                  </a:lnTo>
                  <a:lnTo>
                    <a:pt x="12218" y="7570"/>
                  </a:lnTo>
                  <a:lnTo>
                    <a:pt x="11893" y="7433"/>
                  </a:lnTo>
                  <a:lnTo>
                    <a:pt x="11534" y="7382"/>
                  </a:lnTo>
                  <a:lnTo>
                    <a:pt x="11175" y="7313"/>
                  </a:lnTo>
                  <a:lnTo>
                    <a:pt x="10817" y="7313"/>
                  </a:lnTo>
                  <a:lnTo>
                    <a:pt x="10441" y="7313"/>
                  </a:lnTo>
                  <a:lnTo>
                    <a:pt x="10082" y="7382"/>
                  </a:lnTo>
                  <a:lnTo>
                    <a:pt x="9757" y="7433"/>
                  </a:lnTo>
                  <a:lnTo>
                    <a:pt x="9432" y="7570"/>
                  </a:lnTo>
                  <a:lnTo>
                    <a:pt x="9142" y="7741"/>
                  </a:lnTo>
                  <a:lnTo>
                    <a:pt x="8834" y="7894"/>
                  </a:lnTo>
                  <a:lnTo>
                    <a:pt x="8544" y="8100"/>
                  </a:lnTo>
                  <a:lnTo>
                    <a:pt x="8287" y="8322"/>
                  </a:lnTo>
                  <a:lnTo>
                    <a:pt x="8048" y="8595"/>
                  </a:lnTo>
                  <a:lnTo>
                    <a:pt x="7860" y="8851"/>
                  </a:lnTo>
                  <a:lnTo>
                    <a:pt x="7689" y="9142"/>
                  </a:lnTo>
                  <a:lnTo>
                    <a:pt x="7536" y="9467"/>
                  </a:lnTo>
                  <a:lnTo>
                    <a:pt x="7399" y="9808"/>
                  </a:lnTo>
                  <a:lnTo>
                    <a:pt x="7331" y="10133"/>
                  </a:lnTo>
                  <a:lnTo>
                    <a:pt x="7262" y="10492"/>
                  </a:lnTo>
                  <a:lnTo>
                    <a:pt x="7262" y="10851"/>
                  </a:lnTo>
                  <a:lnTo>
                    <a:pt x="7262" y="11210"/>
                  </a:lnTo>
                  <a:lnTo>
                    <a:pt x="7331" y="11568"/>
                  </a:lnTo>
                  <a:lnTo>
                    <a:pt x="7399" y="11927"/>
                  </a:lnTo>
                  <a:lnTo>
                    <a:pt x="7536" y="12269"/>
                  </a:lnTo>
                  <a:lnTo>
                    <a:pt x="7689" y="12560"/>
                  </a:lnTo>
                  <a:lnTo>
                    <a:pt x="7860" y="12850"/>
                  </a:lnTo>
                  <a:lnTo>
                    <a:pt x="8048" y="13106"/>
                  </a:lnTo>
                  <a:lnTo>
                    <a:pt x="8287" y="13380"/>
                  </a:lnTo>
                  <a:lnTo>
                    <a:pt x="8544" y="13602"/>
                  </a:lnTo>
                  <a:lnTo>
                    <a:pt x="8834" y="13807"/>
                  </a:lnTo>
                  <a:lnTo>
                    <a:pt x="9142" y="13995"/>
                  </a:lnTo>
                  <a:lnTo>
                    <a:pt x="9432" y="14166"/>
                  </a:lnTo>
                  <a:lnTo>
                    <a:pt x="9757" y="14268"/>
                  </a:lnTo>
                  <a:lnTo>
                    <a:pt x="10082" y="14354"/>
                  </a:lnTo>
                  <a:lnTo>
                    <a:pt x="10441" y="14388"/>
                  </a:lnTo>
                  <a:lnTo>
                    <a:pt x="10817" y="14422"/>
                  </a:lnTo>
                  <a:close/>
                </a:path>
              </a:pathLst>
            </a:custGeom>
            <a:solidFill>
              <a:srgbClr val="C0C0C0"/>
            </a:solidFill>
            <a:ln w="9525">
              <a:round/>
              <a:headEnd/>
              <a:tailEnd/>
            </a:ln>
            <a:effectLst/>
            <a:scene3d>
              <a:camera prst="legacyPerspectiveFront">
                <a:rot lat="20099996" lon="1500000" rev="0"/>
              </a:camera>
              <a:lightRig rig="legacyFlat4" dir="b"/>
            </a:scene3d>
            <a:sp3d extrusionH="430200" prstMaterial="legacyMatte">
              <a:bevelT w="13500" h="13500" prst="angle"/>
              <a:bevelB w="13500" h="13500" prst="angle"/>
              <a:extrusionClr>
                <a:srgbClr val="C0C0C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endParaRPr lang="en-US"/>
            </a:p>
          </p:txBody>
        </p:sp>
      </p:grpSp>
      <p:sp>
        <p:nvSpPr>
          <p:cNvPr id="3076" name="Rectangle 9"/>
          <p:cNvSpPr>
            <a:spLocks noGrp="1" noChangeArrowheads="1"/>
          </p:cNvSpPr>
          <p:nvPr>
            <p:ph type="title"/>
          </p:nvPr>
        </p:nvSpPr>
        <p:spPr>
          <a:xfrm>
            <a:off x="4876800" y="228600"/>
            <a:ext cx="4495800" cy="792163"/>
          </a:xfrm>
        </p:spPr>
        <p:txBody>
          <a:bodyPr/>
          <a:lstStyle/>
          <a:p>
            <a:pPr eaLnBrk="1" hangingPunct="1"/>
            <a:r>
              <a:rPr lang="en-US" sz="3200">
                <a:latin typeface="Arial" charset="0"/>
                <a:cs typeface="Arial" charset="0"/>
              </a:rPr>
              <a:t>Know the Basics</a:t>
            </a:r>
          </a:p>
        </p:txBody>
      </p:sp>
    </p:spTree>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noChangeArrowheads="1"/>
          </p:cNvSpPr>
          <p:nvPr>
            <p:ph type="title"/>
          </p:nvPr>
        </p:nvSpPr>
        <p:spPr>
          <a:xfrm>
            <a:off x="457200" y="0"/>
            <a:ext cx="8229600" cy="1143000"/>
          </a:xfrm>
        </p:spPr>
        <p:txBody>
          <a:bodyPr/>
          <a:lstStyle/>
          <a:p>
            <a:pPr eaLnBrk="1" hangingPunct="1"/>
            <a:r>
              <a:rPr lang="en-US" i="1">
                <a:latin typeface="Arial" charset="0"/>
                <a:cs typeface="Arial" charset="0"/>
              </a:rPr>
              <a:t>Res Judicata</a:t>
            </a:r>
            <a:r>
              <a:rPr lang="en-US">
                <a:latin typeface="Arial" charset="0"/>
                <a:cs typeface="Arial" charset="0"/>
              </a:rPr>
              <a:t>, Part Three</a:t>
            </a:r>
          </a:p>
        </p:txBody>
      </p:sp>
      <p:sp>
        <p:nvSpPr>
          <p:cNvPr id="21507" name="Content Placeholder 2"/>
          <p:cNvSpPr>
            <a:spLocks noGrp="1" noChangeArrowheads="1"/>
          </p:cNvSpPr>
          <p:nvPr>
            <p:ph idx="1"/>
          </p:nvPr>
        </p:nvSpPr>
        <p:spPr>
          <a:xfrm>
            <a:off x="304800" y="838200"/>
            <a:ext cx="8686800" cy="4525963"/>
          </a:xfrm>
        </p:spPr>
        <p:txBody>
          <a:bodyPr/>
          <a:lstStyle/>
          <a:p>
            <a:pPr eaLnBrk="1" hangingPunct="1">
              <a:lnSpc>
                <a:spcPct val="150000"/>
              </a:lnSpc>
            </a:pPr>
            <a:r>
              <a:rPr lang="en-US">
                <a:latin typeface="Times" charset="0"/>
                <a:cs typeface="Times" charset="0"/>
              </a:rPr>
              <a:t>Sheldon v. Sheldon, 456 U.S. 941 (1982)</a:t>
            </a:r>
          </a:p>
          <a:p>
            <a:pPr lvl="1" eaLnBrk="1" hangingPunct="1">
              <a:lnSpc>
                <a:spcPct val="150000"/>
              </a:lnSpc>
            </a:pPr>
            <a:r>
              <a:rPr lang="en-US">
                <a:latin typeface="Times" charset="0"/>
                <a:ea typeface="ＭＳ Ｐゴシック" charset="0"/>
                <a:cs typeface="Times" charset="0"/>
              </a:rPr>
              <a:t>Lower courts in Calif. divided military pension</a:t>
            </a:r>
          </a:p>
          <a:p>
            <a:pPr lvl="1" eaLnBrk="1" hangingPunct="1">
              <a:lnSpc>
                <a:spcPct val="150000"/>
              </a:lnSpc>
            </a:pPr>
            <a:r>
              <a:rPr lang="en-US">
                <a:latin typeface="Times" charset="0"/>
                <a:ea typeface="ＭＳ Ｐゴシック" charset="0"/>
                <a:cs typeface="Times" charset="0"/>
              </a:rPr>
              <a:t>H didn’t appeal on basis of preemption</a:t>
            </a:r>
          </a:p>
          <a:p>
            <a:pPr lvl="1" eaLnBrk="1" hangingPunct="1">
              <a:lnSpc>
                <a:spcPct val="150000"/>
              </a:lnSpc>
            </a:pPr>
            <a:r>
              <a:rPr lang="en-US">
                <a:latin typeface="Times" charset="0"/>
                <a:ea typeface="ＭＳ Ｐゴシック" charset="0"/>
                <a:cs typeface="Times" charset="0"/>
              </a:rPr>
              <a:t>3 wks later </a:t>
            </a:r>
            <a:r>
              <a:rPr lang="en-US" u="sng">
                <a:latin typeface="Times" charset="0"/>
                <a:ea typeface="ＭＳ Ｐゴシック" charset="0"/>
                <a:cs typeface="Times" charset="0"/>
              </a:rPr>
              <a:t>McCarty</a:t>
            </a:r>
            <a:r>
              <a:rPr lang="en-US">
                <a:latin typeface="Times" charset="0"/>
                <a:ea typeface="ＭＳ Ｐゴシック" charset="0"/>
                <a:cs typeface="Times" charset="0"/>
              </a:rPr>
              <a:t> decision </a:t>
            </a:r>
            <a:r>
              <a:rPr lang="mr-IN">
                <a:latin typeface="Times" charset="0"/>
                <a:ea typeface="ＭＳ Ｐゴシック" charset="0"/>
                <a:cs typeface="Times" charset="0"/>
              </a:rPr>
              <a:t>–</a:t>
            </a:r>
            <a:r>
              <a:rPr lang="en-US">
                <a:latin typeface="Times" charset="0"/>
                <a:ea typeface="ＭＳ Ｐゴシック" charset="0"/>
                <a:cs typeface="Times" charset="0"/>
              </a:rPr>
              <a:t> can’t divide mil. pension due to preemption</a:t>
            </a:r>
          </a:p>
          <a:p>
            <a:pPr lvl="1" eaLnBrk="1" hangingPunct="1">
              <a:lnSpc>
                <a:spcPct val="150000"/>
              </a:lnSpc>
            </a:pPr>
            <a:r>
              <a:rPr lang="en-US">
                <a:latin typeface="Times" charset="0"/>
                <a:ea typeface="ＭＳ Ｐゴシック" charset="0"/>
                <a:cs typeface="Times" charset="0"/>
              </a:rPr>
              <a:t>Calif. courts refused rehearing [</a:t>
            </a:r>
            <a:r>
              <a:rPr lang="en-US" i="1">
                <a:latin typeface="Times" charset="0"/>
                <a:ea typeface="ＭＳ Ｐゴシック" charset="0"/>
                <a:cs typeface="Times" charset="0"/>
              </a:rPr>
              <a:t>res judicata</a:t>
            </a:r>
            <a:r>
              <a:rPr lang="en-US">
                <a:latin typeface="Times" charset="0"/>
                <a:ea typeface="ＭＳ Ｐゴシック" charset="0"/>
                <a:cs typeface="Times" charset="0"/>
              </a:rPr>
              <a:t>]</a:t>
            </a:r>
          </a:p>
          <a:p>
            <a:pPr eaLnBrk="1" hangingPunct="1">
              <a:lnSpc>
                <a:spcPct val="150000"/>
              </a:lnSpc>
            </a:pPr>
            <a:r>
              <a:rPr lang="en-US">
                <a:latin typeface="Times" charset="0"/>
                <a:cs typeface="Times" charset="0"/>
              </a:rPr>
              <a:t>H’s appeal =&gt; dismissed </a:t>
            </a:r>
            <a:r>
              <a:rPr lang="en-US" u="sng">
                <a:latin typeface="Times" charset="0"/>
                <a:cs typeface="Times" charset="0"/>
              </a:rPr>
              <a:t>for lack of a substantial fed. question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title"/>
          </p:nvPr>
        </p:nvSpPr>
        <p:spPr/>
        <p:txBody>
          <a:bodyPr/>
          <a:lstStyle/>
          <a:p>
            <a:pPr eaLnBrk="1" hangingPunct="1"/>
            <a:r>
              <a:rPr lang="en-US">
                <a:latin typeface="Arial" charset="0"/>
                <a:cs typeface="Arial" charset="0"/>
              </a:rPr>
              <a:t>Alternatives for the Judge</a:t>
            </a:r>
          </a:p>
        </p:txBody>
      </p:sp>
      <p:sp>
        <p:nvSpPr>
          <p:cNvPr id="3" name="Content Placeholder 2"/>
          <p:cNvSpPr>
            <a:spLocks noGrp="1"/>
          </p:cNvSpPr>
          <p:nvPr>
            <p:ph idx="1"/>
          </p:nvPr>
        </p:nvSpPr>
        <p:spPr/>
        <p:txBody>
          <a:bodyPr/>
          <a:lstStyle/>
          <a:p>
            <a:pPr eaLnBrk="1" hangingPunct="1"/>
            <a:r>
              <a:rPr lang="en-US">
                <a:latin typeface="Arial" charset="0"/>
                <a:cs typeface="Arial" charset="0"/>
              </a:rPr>
              <a:t>Justice Breyer</a:t>
            </a:r>
            <a:r>
              <a:rPr lang="ja-JP" altLang="en-US">
                <a:latin typeface="Arial" charset="0"/>
                <a:cs typeface="Arial" charset="0"/>
              </a:rPr>
              <a:t>’</a:t>
            </a:r>
            <a:r>
              <a:rPr lang="en-US">
                <a:latin typeface="Arial" charset="0"/>
                <a:cs typeface="Arial" charset="0"/>
              </a:rPr>
              <a:t>s thoughts –</a:t>
            </a:r>
          </a:p>
          <a:p>
            <a:pPr eaLnBrk="1" hangingPunct="1"/>
            <a:endParaRPr lang="en-US">
              <a:latin typeface="Arial" charset="0"/>
              <a:cs typeface="Arial" charset="0"/>
            </a:endParaRPr>
          </a:p>
          <a:p>
            <a:pPr algn="ctr" eaLnBrk="1" hangingPunct="1">
              <a:buFontTx/>
              <a:buNone/>
            </a:pPr>
            <a:r>
              <a:rPr lang="en-US" sz="11500">
                <a:latin typeface="Arial" charset="0"/>
                <a:cs typeface="Arial" charset="0"/>
              </a:rPr>
              <a:t>??</a:t>
            </a:r>
            <a:endParaRPr lang="en-US" sz="6000">
              <a:latin typeface="Arial" charset="0"/>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pPr eaLnBrk="1" hangingPunct="1"/>
            <a:r>
              <a:rPr lang="en-US">
                <a:latin typeface="Arial" charset="0"/>
                <a:cs typeface="Arial" charset="0"/>
              </a:rPr>
              <a:t>Alternatives for the Judge</a:t>
            </a:r>
          </a:p>
        </p:txBody>
      </p:sp>
      <p:sp>
        <p:nvSpPr>
          <p:cNvPr id="23555" name="Content Placeholder 2"/>
          <p:cNvSpPr>
            <a:spLocks noGrp="1" noChangeArrowheads="1"/>
          </p:cNvSpPr>
          <p:nvPr>
            <p:ph idx="1"/>
          </p:nvPr>
        </p:nvSpPr>
        <p:spPr>
          <a:xfrm>
            <a:off x="228600" y="1371600"/>
            <a:ext cx="8686800" cy="4525963"/>
          </a:xfrm>
        </p:spPr>
        <p:txBody>
          <a:bodyPr/>
          <a:lstStyle/>
          <a:p>
            <a:pPr eaLnBrk="1" hangingPunct="1"/>
            <a:r>
              <a:rPr lang="en-US" sz="3600">
                <a:latin typeface="Arial" charset="0"/>
                <a:cs typeface="Arial" charset="0"/>
              </a:rPr>
              <a:t>Justice Breyer’s thoughts –</a:t>
            </a:r>
          </a:p>
          <a:p>
            <a:pPr lvl="1" eaLnBrk="1" hangingPunct="1"/>
            <a:r>
              <a:rPr lang="en-US" sz="3200">
                <a:latin typeface="Arial" charset="0"/>
                <a:cs typeface="Arial" charset="0"/>
              </a:rPr>
              <a:t>“Take possibility of reduced ret. pay into acct. in valuing the property”</a:t>
            </a:r>
          </a:p>
          <a:p>
            <a:pPr lvl="2" eaLnBrk="1" hangingPunct="1"/>
            <a:r>
              <a:rPr lang="en-US" sz="2800">
                <a:latin typeface="Arial" charset="0"/>
                <a:cs typeface="Arial" charset="0"/>
              </a:rPr>
              <a:t>HUH?</a:t>
            </a:r>
          </a:p>
          <a:p>
            <a:pPr lvl="2" eaLnBrk="1" hangingPunct="1"/>
            <a:r>
              <a:rPr lang="en-US" sz="2800">
                <a:latin typeface="Arial" charset="0"/>
                <a:cs typeface="Arial" charset="0"/>
              </a:rPr>
              <a:t>What does this mean?</a:t>
            </a:r>
          </a:p>
          <a:p>
            <a:pPr lvl="2" eaLnBrk="1" hangingPunct="1"/>
            <a:r>
              <a:rPr lang="en-US" sz="2800">
                <a:latin typeface="Arial" charset="0"/>
                <a:cs typeface="Arial" charset="0"/>
              </a:rPr>
              <a:t>HOW do you calculate the chance of later VA election when John Doe is still on active duty?</a:t>
            </a:r>
          </a:p>
          <a:p>
            <a:pPr lvl="2" eaLnBrk="1" hangingPunct="1"/>
            <a:r>
              <a:rPr lang="en-US" sz="2800">
                <a:latin typeface="Arial" charset="0"/>
                <a:cs typeface="Arial" charset="0"/>
              </a:rPr>
              <a:t>Or ret’d but 13 yrs away from getting VA rating?</a:t>
            </a:r>
          </a:p>
          <a:p>
            <a:pPr lvl="2" eaLnBrk="1" hangingPunct="1"/>
            <a:r>
              <a:rPr lang="en-US" sz="2800">
                <a:latin typeface="Arial" charset="0"/>
                <a:cs typeface="Arial" charset="0"/>
              </a:rPr>
              <a:t>“Show me the algorithm!”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p:txBody>
          <a:bodyPr/>
          <a:lstStyle/>
          <a:p>
            <a:pPr eaLnBrk="1" hangingPunct="1"/>
            <a:r>
              <a:rPr lang="en-US">
                <a:latin typeface="Arial" charset="0"/>
                <a:cs typeface="Arial" charset="0"/>
              </a:rPr>
              <a:t>Alternatives for the Judge</a:t>
            </a:r>
          </a:p>
        </p:txBody>
      </p:sp>
      <p:sp>
        <p:nvSpPr>
          <p:cNvPr id="24579" name="Content Placeholder 2"/>
          <p:cNvSpPr>
            <a:spLocks noGrp="1" noChangeArrowheads="1"/>
          </p:cNvSpPr>
          <p:nvPr>
            <p:ph idx="1"/>
          </p:nvPr>
        </p:nvSpPr>
        <p:spPr/>
        <p:txBody>
          <a:bodyPr/>
          <a:lstStyle/>
          <a:p>
            <a:pPr eaLnBrk="1" hangingPunct="1"/>
            <a:r>
              <a:rPr lang="en-US">
                <a:latin typeface="Arial" charset="0"/>
                <a:cs typeface="Arial" charset="0"/>
              </a:rPr>
              <a:t>Justice Breyer’s thoughts –</a:t>
            </a:r>
          </a:p>
          <a:p>
            <a:pPr lvl="1" eaLnBrk="1" hangingPunct="1"/>
            <a:r>
              <a:rPr lang="en-US">
                <a:latin typeface="Arial" charset="0"/>
                <a:cs typeface="Arial" charset="0"/>
              </a:rPr>
              <a:t>“Well, there’s always alimony…”</a:t>
            </a:r>
          </a:p>
          <a:p>
            <a:pPr lvl="2" eaLnBrk="1" hangingPunct="1"/>
            <a:r>
              <a:rPr lang="en-US">
                <a:latin typeface="Arial" charset="0"/>
                <a:cs typeface="Arial" charset="0"/>
              </a:rPr>
              <a:t>HUH? [again…]</a:t>
            </a:r>
          </a:p>
          <a:p>
            <a:pPr lvl="2" eaLnBrk="1" hangingPunct="1"/>
            <a:r>
              <a:rPr lang="en-US">
                <a:latin typeface="Arial" charset="0"/>
                <a:cs typeface="Arial" charset="0"/>
              </a:rPr>
              <a:t>Since when is alimony the </a:t>
            </a:r>
            <a:r>
              <a:rPr lang="en-US" u="sng">
                <a:latin typeface="Arial" charset="0"/>
                <a:cs typeface="Arial" charset="0"/>
              </a:rPr>
              <a:t>re-work shop</a:t>
            </a:r>
            <a:r>
              <a:rPr lang="en-US">
                <a:latin typeface="Arial" charset="0"/>
                <a:cs typeface="Arial" charset="0"/>
              </a:rPr>
              <a:t> for property division?</a:t>
            </a:r>
          </a:p>
          <a:p>
            <a:pPr lvl="2" eaLnBrk="1" hangingPunct="1"/>
            <a:r>
              <a:rPr lang="en-US">
                <a:latin typeface="Arial" charset="0"/>
                <a:cs typeface="Arial" charset="0"/>
              </a:rPr>
              <a:t>What is the spouse waived alimony? Or is not eligible for it due to her own income?</a:t>
            </a:r>
          </a:p>
          <a:p>
            <a:pPr lvl="2" eaLnBrk="1" hangingPunct="1"/>
            <a:r>
              <a:rPr lang="en-US">
                <a:latin typeface="Arial" charset="0"/>
                <a:cs typeface="Arial" charset="0"/>
              </a:rPr>
              <a:t>Can the court award thru spousal support the amt of pension share that the FS has been shorted?</a:t>
            </a:r>
          </a:p>
          <a:p>
            <a:pPr lvl="2" eaLnBrk="1" hangingPunct="1"/>
            <a:r>
              <a:rPr lang="en-US">
                <a:latin typeface="Arial" charset="0"/>
                <a:cs typeface="Arial" charset="0"/>
              </a:rPr>
              <a:t>Going in the back door when front door barred…?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noChangeArrowheads="1"/>
          </p:cNvSpPr>
          <p:nvPr>
            <p:ph type="title"/>
          </p:nvPr>
        </p:nvSpPr>
        <p:spPr/>
        <p:txBody>
          <a:bodyPr/>
          <a:lstStyle/>
          <a:p>
            <a:pPr eaLnBrk="1" hangingPunct="1"/>
            <a:r>
              <a:rPr lang="en-US">
                <a:latin typeface="Arial" charset="0"/>
                <a:cs typeface="Arial" charset="0"/>
              </a:rPr>
              <a:t>Alternatives for the Judge</a:t>
            </a:r>
          </a:p>
        </p:txBody>
      </p:sp>
      <p:sp>
        <p:nvSpPr>
          <p:cNvPr id="3" name="Content Placeholder 2"/>
          <p:cNvSpPr>
            <a:spLocks noGrp="1"/>
          </p:cNvSpPr>
          <p:nvPr>
            <p:ph idx="1"/>
          </p:nvPr>
        </p:nvSpPr>
        <p:spPr/>
        <p:txBody>
          <a:bodyPr/>
          <a:lstStyle/>
          <a:p>
            <a:pPr eaLnBrk="1" hangingPunct="1"/>
            <a:r>
              <a:rPr lang="en-US">
                <a:latin typeface="Arial" charset="0"/>
                <a:cs typeface="Arial" charset="0"/>
              </a:rPr>
              <a:t>Justice Breyer</a:t>
            </a:r>
            <a:r>
              <a:rPr lang="ja-JP" altLang="en-US">
                <a:latin typeface="Arial" charset="0"/>
                <a:cs typeface="Arial" charset="0"/>
              </a:rPr>
              <a:t>’</a:t>
            </a:r>
            <a:r>
              <a:rPr lang="en-US">
                <a:latin typeface="Arial" charset="0"/>
                <a:cs typeface="Arial" charset="0"/>
              </a:rPr>
              <a:t>s thoughts –</a:t>
            </a:r>
          </a:p>
          <a:p>
            <a:pPr algn="ctr" eaLnBrk="1" hangingPunct="1">
              <a:buFontTx/>
              <a:buNone/>
            </a:pPr>
            <a:r>
              <a:rPr lang="en-US" sz="9600">
                <a:latin typeface="Arial" charset="0"/>
                <a:cs typeface="Arial" charset="0"/>
              </a:rPr>
              <a:t>??????</a:t>
            </a:r>
          </a:p>
          <a:p>
            <a:pPr eaLnBrk="1" hangingPunct="1"/>
            <a:endParaRPr lang="en-US">
              <a:latin typeface="Arial" charset="0"/>
              <a:cs typeface="Arial" charset="0"/>
            </a:endParaRPr>
          </a:p>
          <a:p>
            <a:pPr eaLnBrk="1" hangingPunct="1"/>
            <a:endParaRPr lang="en-US">
              <a:latin typeface="Arial" charset="0"/>
              <a:cs typeface="Arial" charset="0"/>
            </a:endParaRPr>
          </a:p>
          <a:p>
            <a:pPr eaLnBrk="1" hangingPunct="1"/>
            <a:r>
              <a:rPr lang="en-US">
                <a:latin typeface="Arial" charset="0"/>
                <a:cs typeface="Arial" charset="0"/>
              </a:rPr>
              <a:t>a STAR TREK issue!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p:nvPr>
        </p:nvSpPr>
        <p:spPr/>
        <p:txBody>
          <a:bodyPr/>
          <a:lstStyle/>
          <a:p>
            <a:pPr eaLnBrk="1" hangingPunct="1"/>
            <a:r>
              <a:rPr lang="en-US">
                <a:latin typeface="Arial" charset="0"/>
                <a:cs typeface="Arial" charset="0"/>
              </a:rPr>
              <a:t>Alternatives [cont’d]</a:t>
            </a:r>
          </a:p>
        </p:txBody>
      </p:sp>
      <p:sp>
        <p:nvSpPr>
          <p:cNvPr id="26627" name="Content Placeholder 2"/>
          <p:cNvSpPr>
            <a:spLocks noGrp="1" noChangeArrowheads="1"/>
          </p:cNvSpPr>
          <p:nvPr>
            <p:ph idx="1"/>
          </p:nvPr>
        </p:nvSpPr>
        <p:spPr/>
        <p:txBody>
          <a:bodyPr/>
          <a:lstStyle/>
          <a:p>
            <a:pPr eaLnBrk="1" hangingPunct="1"/>
            <a:r>
              <a:rPr lang="en-US">
                <a:latin typeface="Arial" charset="0"/>
                <a:cs typeface="Arial" charset="0"/>
              </a:rPr>
              <a:t>Present value setoff – John gets the pension, Jane gets the house!</a:t>
            </a:r>
          </a:p>
          <a:p>
            <a:pPr eaLnBrk="1" hangingPunct="1"/>
            <a:r>
              <a:rPr lang="en-US">
                <a:latin typeface="Arial" charset="0"/>
                <a:cs typeface="Arial" charset="0"/>
              </a:rPr>
              <a:t>Unequal div’n of property to acct. for award to F.S. of “unstable asset”</a:t>
            </a:r>
          </a:p>
          <a:p>
            <a:pPr eaLnBrk="1" hangingPunct="1"/>
            <a:r>
              <a:rPr lang="en-US">
                <a:latin typeface="Arial" charset="0"/>
                <a:cs typeface="Arial" charset="0"/>
              </a:rPr>
              <a:t>Re-open the property division (if VA dis. comp. taken after init. div’n)?</a:t>
            </a:r>
          </a:p>
          <a:p>
            <a:pPr eaLnBrk="1" hangingPunct="1"/>
            <a:r>
              <a:rPr lang="en-US">
                <a:latin typeface="Arial" charset="0"/>
                <a:cs typeface="Arial" charset="0"/>
              </a:rPr>
              <a:t>Reservation of alimony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p:txBody>
          <a:bodyPr/>
          <a:lstStyle/>
          <a:p>
            <a:pPr eaLnBrk="1" hangingPunct="1"/>
            <a:r>
              <a:rPr lang="en-US">
                <a:latin typeface="Arial" charset="0"/>
                <a:cs typeface="Arial" charset="0"/>
              </a:rPr>
              <a:t>Mich. Cases - Indemnification</a:t>
            </a:r>
          </a:p>
        </p:txBody>
      </p:sp>
      <p:sp>
        <p:nvSpPr>
          <p:cNvPr id="120834" name="Content Placeholder 2"/>
          <p:cNvSpPr>
            <a:spLocks noGrp="1" noChangeArrowheads="1"/>
          </p:cNvSpPr>
          <p:nvPr>
            <p:ph idx="1"/>
          </p:nvPr>
        </p:nvSpPr>
        <p:spPr/>
        <p:txBody>
          <a:bodyPr/>
          <a:lstStyle/>
          <a:p>
            <a:pPr marL="0" indent="0" eaLnBrk="1" hangingPunct="1">
              <a:buFontTx/>
              <a:buNone/>
            </a:pPr>
            <a:r>
              <a:rPr lang="en-US" i="1">
                <a:latin typeface="Arial" charset="0"/>
                <a:cs typeface="Arial" charset="0"/>
              </a:rPr>
              <a:t>McGee v. Carmine</a:t>
            </a:r>
            <a:r>
              <a:rPr lang="en-US">
                <a:latin typeface="Arial" charset="0"/>
                <a:cs typeface="Arial" charset="0"/>
              </a:rPr>
              <a:t>, 802 N.W.2d 669 (Mich.  App. 2010)</a:t>
            </a:r>
          </a:p>
          <a:p>
            <a:pPr marL="0" indent="0" eaLnBrk="1" hangingPunct="1"/>
            <a:r>
              <a:rPr lang="en-US">
                <a:latin typeface="Arial" charset="0"/>
                <a:cs typeface="Arial" charset="0"/>
              </a:rPr>
              <a:t>1989 consent order</a:t>
            </a:r>
          </a:p>
          <a:p>
            <a:pPr marL="0" indent="0" eaLnBrk="1" hangingPunct="1"/>
            <a:r>
              <a:rPr lang="en-US">
                <a:latin typeface="Arial" charset="0"/>
                <a:cs typeface="Arial" charset="0"/>
              </a:rPr>
              <a:t>FS to get 50% of disposable ret</a:t>
            </a:r>
            <a:r>
              <a:rPr lang="ja-JP" altLang="en-US">
                <a:latin typeface="Arial" charset="0"/>
                <a:cs typeface="Arial" charset="0"/>
              </a:rPr>
              <a:t>’</a:t>
            </a:r>
            <a:r>
              <a:rPr lang="en-US">
                <a:latin typeface="Arial" charset="0"/>
                <a:cs typeface="Arial" charset="0"/>
              </a:rPr>
              <a:t>d pay</a:t>
            </a:r>
          </a:p>
          <a:p>
            <a:pPr marL="0" indent="0" eaLnBrk="1" hangingPunct="1"/>
            <a:r>
              <a:rPr lang="en-US">
                <a:latin typeface="Arial" charset="0"/>
                <a:cs typeface="Arial" charset="0"/>
              </a:rPr>
              <a:t>Future elections that might harm FS – retiree not to make any benefit election which would reduce monthly pension w/o FS consent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noChangeArrowheads="1"/>
          </p:cNvSpPr>
          <p:nvPr>
            <p:ph type="title"/>
          </p:nvPr>
        </p:nvSpPr>
        <p:spPr/>
        <p:txBody>
          <a:bodyPr/>
          <a:lstStyle/>
          <a:p>
            <a:pPr eaLnBrk="1" hangingPunct="1"/>
            <a:r>
              <a:rPr lang="en-US">
                <a:latin typeface="Arial" charset="0"/>
                <a:cs typeface="Arial" charset="0"/>
              </a:rPr>
              <a:t>Mich. Cases - Indemnification</a:t>
            </a:r>
          </a:p>
        </p:txBody>
      </p:sp>
      <p:sp>
        <p:nvSpPr>
          <p:cNvPr id="120834" name="Content Placeholder 2"/>
          <p:cNvSpPr>
            <a:spLocks noGrp="1" noChangeArrowheads="1"/>
          </p:cNvSpPr>
          <p:nvPr>
            <p:ph idx="1"/>
          </p:nvPr>
        </p:nvSpPr>
        <p:spPr/>
        <p:txBody>
          <a:bodyPr/>
          <a:lstStyle/>
          <a:p>
            <a:pPr marL="0" indent="0" eaLnBrk="1" hangingPunct="1">
              <a:buFontTx/>
              <a:buNone/>
              <a:defRPr/>
            </a:pPr>
            <a:r>
              <a:rPr lang="en-US" i="1" dirty="0">
                <a:ea typeface="+mn-ea"/>
              </a:rPr>
              <a:t>McGee v. Carmine</a:t>
            </a:r>
            <a:r>
              <a:rPr lang="en-US" dirty="0">
                <a:ea typeface="+mn-ea"/>
              </a:rPr>
              <a:t>, 802 </a:t>
            </a:r>
            <a:r>
              <a:rPr lang="en-US" dirty="0" err="1">
                <a:ea typeface="+mn-ea"/>
              </a:rPr>
              <a:t>N.W.2d</a:t>
            </a:r>
            <a:r>
              <a:rPr lang="en-US" dirty="0">
                <a:ea typeface="+mn-ea"/>
              </a:rPr>
              <a:t> 669 (Mich. </a:t>
            </a:r>
            <a:r>
              <a:rPr lang="en-US" dirty="0" smtClean="0">
                <a:ea typeface="+mn-ea"/>
              </a:rPr>
              <a:t> </a:t>
            </a:r>
            <a:r>
              <a:rPr lang="en-US" dirty="0">
                <a:ea typeface="+mn-ea"/>
              </a:rPr>
              <a:t>App. 2010</a:t>
            </a:r>
            <a:r>
              <a:rPr lang="en-US" dirty="0" smtClean="0">
                <a:ea typeface="+mn-ea"/>
              </a:rPr>
              <a:t>)</a:t>
            </a:r>
          </a:p>
          <a:p>
            <a:pPr eaLnBrk="1" hangingPunct="1">
              <a:defRPr/>
            </a:pPr>
            <a:r>
              <a:rPr lang="en-US" dirty="0" smtClean="0">
                <a:ea typeface="+mn-ea"/>
              </a:rPr>
              <a:t>In 2008 retiree applied for </a:t>
            </a:r>
            <a:r>
              <a:rPr lang="en-US" dirty="0" err="1" smtClean="0">
                <a:ea typeface="+mn-ea"/>
              </a:rPr>
              <a:t>CRSC</a:t>
            </a:r>
            <a:r>
              <a:rPr lang="en-US" dirty="0" smtClean="0">
                <a:ea typeface="+mn-ea"/>
              </a:rPr>
              <a:t> [Combat-Related Special Compensation]</a:t>
            </a:r>
          </a:p>
          <a:p>
            <a:pPr eaLnBrk="1" hangingPunct="1">
              <a:defRPr/>
            </a:pPr>
            <a:r>
              <a:rPr lang="en-US" altLang="en-US" dirty="0" smtClean="0">
                <a:ea typeface="+mn-ea"/>
              </a:rPr>
              <a:t>Judge ruled that FS was to get half of pension regardless of what elections he chose to make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p:txBody>
          <a:bodyPr/>
          <a:lstStyle/>
          <a:p>
            <a:pPr eaLnBrk="1" hangingPunct="1"/>
            <a:r>
              <a:rPr lang="en-US">
                <a:latin typeface="Arial" charset="0"/>
                <a:cs typeface="Arial" charset="0"/>
              </a:rPr>
              <a:t>Mich. Cases - Indemnification</a:t>
            </a:r>
          </a:p>
        </p:txBody>
      </p:sp>
      <p:sp>
        <p:nvSpPr>
          <p:cNvPr id="120834" name="Content Placeholder 2"/>
          <p:cNvSpPr>
            <a:spLocks noGrp="1" noChangeArrowheads="1"/>
          </p:cNvSpPr>
          <p:nvPr>
            <p:ph idx="1"/>
          </p:nvPr>
        </p:nvSpPr>
        <p:spPr/>
        <p:txBody>
          <a:bodyPr/>
          <a:lstStyle/>
          <a:p>
            <a:pPr marL="0" indent="0" eaLnBrk="1" hangingPunct="1">
              <a:buFontTx/>
              <a:buNone/>
            </a:pPr>
            <a:r>
              <a:rPr lang="en-US" i="1">
                <a:latin typeface="Arial" charset="0"/>
                <a:cs typeface="Arial" charset="0"/>
              </a:rPr>
              <a:t>McGee v. Carmine</a:t>
            </a:r>
            <a:r>
              <a:rPr lang="en-US">
                <a:latin typeface="Arial" charset="0"/>
                <a:cs typeface="Arial" charset="0"/>
              </a:rPr>
              <a:t>, 802 N.W.2d 669 (Mich.  App. 2010)</a:t>
            </a:r>
          </a:p>
          <a:p>
            <a:pPr marL="0" indent="0" eaLnBrk="1" hangingPunct="1"/>
            <a:r>
              <a:rPr lang="en-US">
                <a:latin typeface="Arial" charset="0"/>
                <a:cs typeface="Arial" charset="0"/>
              </a:rPr>
              <a:t>Retiree req</a:t>
            </a:r>
            <a:r>
              <a:rPr lang="ja-JP" altLang="en-US">
                <a:latin typeface="Arial" charset="0"/>
                <a:cs typeface="Arial" charset="0"/>
              </a:rPr>
              <a:t>’</a:t>
            </a:r>
            <a:r>
              <a:rPr lang="en-US">
                <a:latin typeface="Arial" charset="0"/>
                <a:cs typeface="Arial" charset="0"/>
              </a:rPr>
              <a:t>d to reimburse former spouse for share of retirement waived for disability</a:t>
            </a:r>
          </a:p>
          <a:p>
            <a:pPr marL="0" indent="0" eaLnBrk="1" hangingPunct="1"/>
            <a:r>
              <a:rPr lang="en-US">
                <a:latin typeface="Arial" charset="0"/>
                <a:cs typeface="Arial" charset="0"/>
              </a:rPr>
              <a:t>Order cannot require payment from disability benefits</a:t>
            </a:r>
          </a:p>
          <a:p>
            <a:pPr marL="0" indent="0" eaLnBrk="1" hangingPunct="1"/>
            <a:r>
              <a:rPr lang="en-US">
                <a:latin typeface="Arial" charset="0"/>
                <a:cs typeface="Arial" charset="0"/>
              </a:rPr>
              <a:t>But veteran can pay from disability if desired – or any other source of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p:txBody>
          <a:bodyPr/>
          <a:lstStyle/>
          <a:p>
            <a:pPr eaLnBrk="1" hangingPunct="1"/>
            <a:r>
              <a:rPr lang="en-US">
                <a:latin typeface="Arial" charset="0"/>
                <a:cs typeface="Arial" charset="0"/>
              </a:rPr>
              <a:t>Mich. Cases - Indemnification</a:t>
            </a:r>
          </a:p>
        </p:txBody>
      </p:sp>
      <p:sp>
        <p:nvSpPr>
          <p:cNvPr id="122882" name="Content Placeholder 2"/>
          <p:cNvSpPr>
            <a:spLocks noGrp="1" noChangeArrowheads="1"/>
          </p:cNvSpPr>
          <p:nvPr>
            <p:ph idx="1"/>
          </p:nvPr>
        </p:nvSpPr>
        <p:spPr/>
        <p:txBody>
          <a:bodyPr/>
          <a:lstStyle/>
          <a:p>
            <a:pPr marL="0" indent="0" eaLnBrk="1" hangingPunct="1">
              <a:buFontTx/>
              <a:buNone/>
            </a:pPr>
            <a:r>
              <a:rPr lang="en-US" i="1">
                <a:latin typeface="Arial" charset="0"/>
                <a:cs typeface="Arial" charset="0"/>
              </a:rPr>
              <a:t>Foster v. Foster</a:t>
            </a:r>
            <a:r>
              <a:rPr lang="en-US">
                <a:latin typeface="Arial" charset="0"/>
                <a:cs typeface="Arial" charset="0"/>
              </a:rPr>
              <a:t>, 2018 Mich. App. LEXIS 809 (unpub.)</a:t>
            </a:r>
          </a:p>
          <a:p>
            <a:pPr marL="0" indent="0" eaLnBrk="1" hangingPunct="1"/>
            <a:r>
              <a:rPr lang="en-US">
                <a:latin typeface="Arial" charset="0"/>
                <a:cs typeface="Arial" charset="0"/>
              </a:rPr>
              <a:t>2008 consent div. decree</a:t>
            </a:r>
          </a:p>
          <a:p>
            <a:pPr marL="0" indent="0" eaLnBrk="1" hangingPunct="1"/>
            <a:r>
              <a:rPr lang="en-US">
                <a:latin typeface="Arial" charset="0"/>
                <a:cs typeface="Arial" charset="0"/>
              </a:rPr>
              <a:t>…required retiree to indemnify FS if ex-H rec</a:t>
            </a:r>
            <a:r>
              <a:rPr lang="ja-JP" altLang="en-US">
                <a:latin typeface="Arial" charset="0"/>
                <a:cs typeface="Arial" charset="0"/>
              </a:rPr>
              <a:t>’</a:t>
            </a:r>
            <a:r>
              <a:rPr lang="en-US">
                <a:latin typeface="Arial" charset="0"/>
                <a:cs typeface="Arial" charset="0"/>
              </a:rPr>
              <a:t>d increased disability pmt which reduced pension-share pmts to FS</a:t>
            </a:r>
          </a:p>
          <a:p>
            <a:pPr marL="0" indent="0" eaLnBrk="1" hangingPunct="1"/>
            <a:r>
              <a:rPr lang="en-US">
                <a:latin typeface="Arial" charset="0"/>
                <a:cs typeface="Arial" charset="0"/>
              </a:rPr>
              <a:t>Remanded by Mich. Supreme Ct. for review in light of </a:t>
            </a:r>
            <a:r>
              <a:rPr lang="en-US" u="sng">
                <a:latin typeface="Arial" charset="0"/>
                <a:cs typeface="Arial" charset="0"/>
              </a:rPr>
              <a:t>Howell</a:t>
            </a:r>
            <a:r>
              <a:rPr lang="en-US">
                <a:latin typeface="Arial" charset="0"/>
                <a:cs typeface="Arial" charset="0"/>
              </a:rPr>
              <a:t> case</a:t>
            </a:r>
          </a:p>
          <a:p>
            <a:pPr marL="0" indent="0" eaLnBrk="1" hangingPunct="1"/>
            <a:endParaRPr lang="en-US">
              <a:latin typeface="Arial" charset="0"/>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4038600"/>
            <a:ext cx="3276600" cy="2362200"/>
          </a:xfrm>
        </p:spPr>
        <p:txBody>
          <a:bodyPr/>
          <a:lstStyle/>
          <a:p>
            <a:pPr eaLnBrk="1" hangingPunct="1"/>
            <a:r>
              <a:rPr lang="en-US">
                <a:latin typeface="Arial" charset="0"/>
                <a:cs typeface="Arial" charset="0"/>
              </a:rPr>
              <a:t>RETIREE ACCOUNT STMT.</a:t>
            </a:r>
          </a:p>
        </p:txBody>
      </p:sp>
      <p:sp>
        <p:nvSpPr>
          <p:cNvPr id="4099" name="Text Box 3"/>
          <p:cNvSpPr txBox="1">
            <a:spLocks noChangeArrowheads="1"/>
          </p:cNvSpPr>
          <p:nvPr/>
        </p:nvSpPr>
        <p:spPr bwMode="auto">
          <a:xfrm>
            <a:off x="-1387475" y="2932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endParaRPr lang="en-US" sz="1800" b="0"/>
          </a:p>
        </p:txBody>
      </p:sp>
      <p:sp>
        <p:nvSpPr>
          <p:cNvPr id="4100" name="Rectangle 4"/>
          <p:cNvSpPr>
            <a:spLocks noChangeArrowheads="1"/>
          </p:cNvSpPr>
          <p:nvPr/>
        </p:nvSpPr>
        <p:spPr bwMode="auto">
          <a:xfrm>
            <a:off x="0" y="-968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sz="2400">
              <a:latin typeface="Times New Roman" charset="0"/>
            </a:endParaRPr>
          </a:p>
        </p:txBody>
      </p:sp>
      <p:graphicFrame>
        <p:nvGraphicFramePr>
          <p:cNvPr id="53253" name="Group 5"/>
          <p:cNvGraphicFramePr>
            <a:graphicFrameLocks noGrp="1"/>
          </p:cNvGraphicFramePr>
          <p:nvPr/>
        </p:nvGraphicFramePr>
        <p:xfrm>
          <a:off x="3375025" y="14288"/>
          <a:ext cx="5692775" cy="8603599"/>
        </p:xfrm>
        <a:graphic>
          <a:graphicData uri="http://schemas.openxmlformats.org/drawingml/2006/table">
            <a:tbl>
              <a:tblPr/>
              <a:tblGrid>
                <a:gridCol w="1225550"/>
                <a:gridCol w="809625"/>
                <a:gridCol w="933450"/>
                <a:gridCol w="457200"/>
                <a:gridCol w="684213"/>
                <a:gridCol w="814387"/>
                <a:gridCol w="768350"/>
              </a:tblGrid>
              <a:tr h="244475">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Times New Roman" charset="0"/>
                          <a:ea typeface="ＭＳ Ｐゴシック" charset="0"/>
                          <a:cs typeface="Times New Roman" charset="0"/>
                        </a:rPr>
                        <a:t>RETIREE ACCOUNT STATEMENT</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88925">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STATEMENT EFFECTIVE DATE</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700" b="1" i="0" u="none" strike="noStrike" cap="none" normalizeH="0" baseline="0">
                          <a:ln>
                            <a:noFill/>
                          </a:ln>
                          <a:solidFill>
                            <a:schemeClr val="tx1"/>
                          </a:solidFill>
                          <a:effectLst/>
                          <a:latin typeface="Times New Roman" charset="0"/>
                          <a:ea typeface="ＭＳ Ｐゴシック" charset="0"/>
                          <a:cs typeface="Times New Roman" charset="0"/>
                        </a:rPr>
                        <a:t>DEC 16, 2005</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NEW PAY DUE AS OF</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700" b="1" i="0" u="none" strike="noStrike" cap="none" normalizeH="0" baseline="0">
                          <a:ln>
                            <a:noFill/>
                          </a:ln>
                          <a:solidFill>
                            <a:schemeClr val="tx1"/>
                          </a:solidFill>
                          <a:effectLst/>
                          <a:latin typeface="Times New Roman" charset="0"/>
                          <a:ea typeface="ＭＳ Ｐゴシック" charset="0"/>
                          <a:cs typeface="Times New Roman" charset="0"/>
                        </a:rPr>
                        <a:t>FEB 01, 2006</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SSN</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123 – 45 – 6789 </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212725">
                <a:tc rowSpan="2" gridSpan="4">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PLEASE REMEMBER TO NOTIFY DFAS IF YOUR ADDRESS CHANGES</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                                                  </a:t>
                      </a: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Major John Q. Doe, USAF (Ret.)</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                                 123 Green St</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                                 Apex, NC 27511-1234</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DFAS-CL POINTS OF CONTACT</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1222375">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3">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DEFENSE FINANCE AND ACCONTING SERVICE</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US MILITARY RETIREMENT PAY</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PO BOX 7130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LONDON KY 40742-7130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COMMERCIAL (216) 522-5955</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TOLL FREE 1-800-321-1080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TOLL FREE FAX 1-800-469-6559</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myPAY</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https://myPay.dfas.mil</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1-877-363-3677</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228600">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PAY ITEM DESCRIPTION</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2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ITEM</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OLD</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NEW</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ITEM</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OLD</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a:ln>
                            <a:noFill/>
                          </a:ln>
                          <a:solidFill>
                            <a:schemeClr val="tx1"/>
                          </a:solidFill>
                          <a:effectLst/>
                          <a:latin typeface="Times New Roman" charset="0"/>
                          <a:ea typeface="ＭＳ Ｐゴシック" charset="0"/>
                          <a:cs typeface="Times New Roman" charset="0"/>
                        </a:rPr>
                        <a:t>NEW</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8509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GROSS PAY</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VA WAIVER</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SBP COSTS</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TAXABLE INCOME</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2,746.00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591.30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179.28</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1,975.42</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2,746.00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473.04</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179.28</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2,093.68</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FITW</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ALLOTMENTS/BONDS</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NET PAY</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191.31</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40.00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1,744.11</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0"/>
                        </a:spcBef>
                        <a:spcAft>
                          <a:spcPct val="0"/>
                        </a:spcAft>
                        <a:buClrTx/>
                        <a:buSzTx/>
                        <a:buFontTx/>
                        <a:buNone/>
                        <a:tabLst>
                          <a:tab pos="561975" algn="l"/>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209.05</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tab pos="561975" algn="l"/>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40.00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r" defTabSz="914400" rtl="0" eaLnBrk="0" fontAlgn="base" latinLnBrk="0" hangingPunct="0">
                        <a:lnSpc>
                          <a:spcPct val="100000"/>
                        </a:lnSpc>
                        <a:spcBef>
                          <a:spcPct val="0"/>
                        </a:spcBef>
                        <a:spcAft>
                          <a:spcPct val="0"/>
                        </a:spcAft>
                        <a:buClrTx/>
                        <a:buSzTx/>
                        <a:buFontTx/>
                        <a:buNone/>
                        <a:tabLst>
                          <a:tab pos="561975" algn="l"/>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1,844.63</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2860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PAYMENT ADDRESS</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YEAR TO DATE SUMMARY (FOR INFORMATION ONLY)</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5150">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DIRECT DEPOSIT</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5">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TAXABLE INCOME:                                                                                                       1,975.42 FEDERAL INCOME TAX WITHHELD:                                                                         191.31</a:t>
                      </a:r>
                      <a:r>
                        <a:rPr kumimoji="0" lang="en-US" sz="600" b="0" i="0" u="none" strike="noStrike" cap="none" normalizeH="0" baseline="0">
                          <a:ln>
                            <a:noFill/>
                          </a:ln>
                          <a:solidFill>
                            <a:schemeClr val="tx1"/>
                          </a:solidFill>
                          <a:effectLst/>
                          <a:latin typeface="Times New Roman" charset="0"/>
                          <a:ea typeface="ＭＳ Ｐゴシック" charset="0"/>
                          <a:cs typeface="Times New Roman" charset="0"/>
                        </a:rPr>
                        <a:t>                                    </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TAXES</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0538">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FEDERAL WITHHOLDING STATUS:                                                     SINGLE</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TOTAL EXEMPTIONS:                                                                                         .01</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FEDERAL INCOME TAX WITHHELD:                                                       209.05</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8600">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a:ln>
                            <a:noFill/>
                          </a:ln>
                          <a:solidFill>
                            <a:schemeClr val="tx1"/>
                          </a:solidFill>
                          <a:effectLst/>
                          <a:latin typeface="Times New Roman" charset="0"/>
                          <a:ea typeface="ＭＳ Ｐゴシック" charset="0"/>
                          <a:cs typeface="Times New Roman" charset="0"/>
                        </a:rPr>
                        <a:t>SURVIVOR BENEFIT PLAN (SBP) COVERAGE</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81338">
                <a:tc gridSpan="7">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SBP COVERAGE TYPE:              SPOUSE AND CHILD(REN)                  ANNUITY BASE AMOUNT:                                             2750.50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SPOUSE COST:                                                                     176.78                   55% ANNUITY AMOUNT:                                              1,512.77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CHILD COST:                                                                              50                   40% ANNUITY AMOUNT:                                              1,100.20</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                                                                                                                               SPOUSE DOB:                                                            12 DEC 1945</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                                                                                                                               CHILD DOB:                                                             13 MAR 1996</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a:ln>
                            <a:noFill/>
                          </a:ln>
                          <a:solidFill>
                            <a:schemeClr val="tx1"/>
                          </a:solidFill>
                          <a:effectLst/>
                          <a:latin typeface="Times New Roman" charset="0"/>
                          <a:ea typeface="ＭＳ Ｐゴシック" charset="0"/>
                          <a:cs typeface="Times New Roman" charset="0"/>
                        </a:rPr>
                        <a:t>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THE ANNUITY PAYABLE IS 55% OF YOUR ANNUITY BASE AMOUNT UNTIL YOUR SPOUSE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REACHES AGE 62. AT AGE 62, THE ANNUITY MAY BE REDUCED DUE TO SOCIAL SECURITY OFFSET, OR</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UNDER THE TWO-TIER FORMULA. THAT REDUCTION MAY RESULT IN AN ANNUITY THAT RANGES BETWEEN</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40% ($1100.20) AND 55% (1512.77) OF THE ANNUITY BASE AMOUNT. THE COMBINATION OF THE </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SBP ANNUITY AND THE SOCIAL SECURITY BENEFITS WILL PROVIDE TOTAL PAYMENTS FROM DFAS AND</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THE SOCIAL SECURITY ADMINISTRATION OF AT LEAST 55% OF YOUR BASE AMOUNT. THE ACTUAL</a:t>
                      </a:r>
                      <a:endParaRPr kumimoji="0" lang="en-US" sz="1000" b="1"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a:ln>
                            <a:noFill/>
                          </a:ln>
                          <a:solidFill>
                            <a:schemeClr val="tx1"/>
                          </a:solidFill>
                          <a:effectLst/>
                          <a:latin typeface="Times New Roman" charset="0"/>
                          <a:ea typeface="ＭＳ Ｐゴシック" charset="0"/>
                          <a:cs typeface="Times New Roman" charset="0"/>
                        </a:rPr>
                        <a:t>ANNUITY PAYABLE IS DEPENDENT ON FACTORS IN EFFECT WHEN THE ANNUITY IS ESTABLISHED.</a:t>
                      </a:r>
                      <a:endParaRPr kumimoji="0" lang="en-US" sz="2400" b="1" i="0" u="none" strike="noStrike" cap="none" normalizeH="0" baseline="0">
                        <a:ln>
                          <a:noFill/>
                        </a:ln>
                        <a:solidFill>
                          <a:schemeClr val="tx1"/>
                        </a:solidFill>
                        <a:effectLst/>
                        <a:latin typeface="Times New Roman" charset="0"/>
                        <a:ea typeface="ＭＳ Ｐゴシック" charset="0"/>
                        <a:cs typeface="Arial" charset="0"/>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charset="0"/>
                        <a:ea typeface="ＭＳ Ｐゴシック" charset="0"/>
                        <a:cs typeface="Arial" charset="0"/>
                      </a:endParaRPr>
                    </a:p>
                  </a:txBody>
                  <a:tcPr marT="45718" marB="45718"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4169" name="Group 73"/>
          <p:cNvGrpSpPr>
            <a:grpSpLocks/>
          </p:cNvGrpSpPr>
          <p:nvPr/>
        </p:nvGrpSpPr>
        <p:grpSpPr bwMode="auto">
          <a:xfrm>
            <a:off x="76200" y="609600"/>
            <a:ext cx="2209800" cy="2209800"/>
            <a:chOff x="1296" y="624"/>
            <a:chExt cx="960" cy="816"/>
          </a:xfrm>
        </p:grpSpPr>
        <p:sp>
          <p:nvSpPr>
            <p:cNvPr id="4170" name="AutoShape 74"/>
            <p:cNvSpPr>
              <a:spLocks noChangeArrowheads="1"/>
            </p:cNvSpPr>
            <p:nvPr/>
          </p:nvSpPr>
          <p:spPr bwMode="auto">
            <a:xfrm flipH="1">
              <a:off x="1296" y="624"/>
              <a:ext cx="960" cy="816"/>
            </a:xfrm>
            <a:prstGeom prst="wedgeRectCallout">
              <a:avLst>
                <a:gd name="adj1" fmla="val -99065"/>
                <a:gd name="adj2" fmla="val 41176"/>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a:endParaRPr lang="en-US" sz="2400">
                <a:latin typeface="Times New Roman" charset="0"/>
              </a:endParaRPr>
            </a:p>
          </p:txBody>
        </p:sp>
        <p:sp>
          <p:nvSpPr>
            <p:cNvPr id="4171" name="Text Box 75"/>
            <p:cNvSpPr txBox="1">
              <a:spLocks noChangeArrowheads="1"/>
            </p:cNvSpPr>
            <p:nvPr/>
          </p:nvSpPr>
          <p:spPr bwMode="auto">
            <a:xfrm>
              <a:off x="1296" y="672"/>
              <a:ext cx="864" cy="708"/>
            </a:xfrm>
            <a:prstGeom prst="rect">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r>
                <a:rPr lang="en-US" sz="2400" b="0">
                  <a:latin typeface="Times New Roman" charset="0"/>
                </a:rPr>
                <a:t>Gross pay, </a:t>
              </a:r>
            </a:p>
            <a:p>
              <a:r>
                <a:rPr lang="en-US" sz="2400" b="0">
                  <a:latin typeface="Times New Roman" charset="0"/>
                </a:rPr>
                <a:t>VA waiver, </a:t>
              </a:r>
            </a:p>
            <a:p>
              <a:r>
                <a:rPr lang="en-US" sz="2400" b="0">
                  <a:latin typeface="Times New Roman" charset="0"/>
                </a:rPr>
                <a:t>SBP premium, Taxable Income</a:t>
              </a:r>
            </a:p>
          </p:txBody>
        </p:sp>
      </p:grpSp>
    </p:spTree>
  </p:cSld>
  <p:clrMapOvr>
    <a:masterClrMapping/>
  </p:clrMapOvr>
  <p:transition xmlns:p14="http://schemas.microsoft.com/office/powerpoint/2010/main" spd="slow">
    <p:push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atin typeface="Arial" charset="0"/>
                <a:cs typeface="Arial" charset="0"/>
              </a:rPr>
              <a:t>Mich. Cases - indemnification</a:t>
            </a:r>
          </a:p>
        </p:txBody>
      </p:sp>
      <p:sp>
        <p:nvSpPr>
          <p:cNvPr id="3" name="Content Placeholder 2"/>
          <p:cNvSpPr>
            <a:spLocks noGrp="1"/>
          </p:cNvSpPr>
          <p:nvPr>
            <p:ph idx="1"/>
          </p:nvPr>
        </p:nvSpPr>
        <p:spPr/>
        <p:txBody>
          <a:bodyPr/>
          <a:lstStyle/>
          <a:p>
            <a:pPr marL="0" indent="0">
              <a:buFontTx/>
              <a:buNone/>
            </a:pPr>
            <a:r>
              <a:rPr lang="en-US" i="1">
                <a:latin typeface="Arial" charset="0"/>
                <a:cs typeface="Arial" charset="0"/>
              </a:rPr>
              <a:t>Foster v. Foster</a:t>
            </a:r>
          </a:p>
          <a:p>
            <a:pPr marL="0" indent="0"/>
            <a:r>
              <a:rPr lang="en-US">
                <a:latin typeface="Arial" charset="0"/>
                <a:cs typeface="Arial" charset="0"/>
              </a:rPr>
              <a:t>COA noted that ex-H never appealed the divorce jmt </a:t>
            </a:r>
            <a:r>
              <a:rPr lang="ja-JP" altLang="en-US">
                <a:latin typeface="Arial" charset="0"/>
                <a:cs typeface="Arial" charset="0"/>
              </a:rPr>
              <a:t>“</a:t>
            </a:r>
            <a:r>
              <a:rPr lang="en-US">
                <a:latin typeface="Arial" charset="0"/>
                <a:cs typeface="Arial" charset="0"/>
              </a:rPr>
              <a:t>nor has he moved for relief from that judgment.</a:t>
            </a:r>
            <a:r>
              <a:rPr lang="ja-JP" altLang="en-US">
                <a:latin typeface="Arial" charset="0"/>
                <a:cs typeface="Arial" charset="0"/>
              </a:rPr>
              <a:t>”</a:t>
            </a:r>
            <a:endParaRPr lang="en-US">
              <a:latin typeface="Arial" charset="0"/>
              <a:cs typeface="Arial" charset="0"/>
            </a:endParaRPr>
          </a:p>
          <a:p>
            <a:pPr marL="0" indent="0"/>
            <a:r>
              <a:rPr lang="ja-JP" altLang="en-US">
                <a:latin typeface="Arial" charset="0"/>
                <a:cs typeface="Arial" charset="0"/>
              </a:rPr>
              <a:t>“</a:t>
            </a:r>
            <a:r>
              <a:rPr lang="en-US">
                <a:latin typeface="Arial" charset="0"/>
                <a:cs typeface="Arial" charset="0"/>
              </a:rPr>
              <a:t>Thus he is engaging in an improper collateral attack on the divorce judgment.</a:t>
            </a:r>
            <a:r>
              <a:rPr lang="ja-JP" altLang="en-US">
                <a:latin typeface="Arial" charset="0"/>
                <a:cs typeface="Arial" charset="0"/>
              </a:rPr>
              <a:t>”</a:t>
            </a:r>
            <a:r>
              <a:rPr lang="en-US">
                <a:latin typeface="Arial" charset="0"/>
                <a:cs typeface="Arial" charset="0"/>
              </a:rPr>
              <a:t> </a:t>
            </a:r>
          </a:p>
          <a:p>
            <a:pPr marL="0" indent="0"/>
            <a:r>
              <a:rPr lang="en-US">
                <a:latin typeface="Arial" charset="0"/>
                <a:cs typeface="Arial" charset="0"/>
              </a:rPr>
              <a:t>Also statutory construction analysis by the COA</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noChangeArrowheads="1"/>
          </p:cNvSpPr>
          <p:nvPr>
            <p:ph type="title"/>
          </p:nvPr>
        </p:nvSpPr>
        <p:spPr/>
        <p:txBody>
          <a:bodyPr/>
          <a:lstStyle/>
          <a:p>
            <a:pPr eaLnBrk="1" hangingPunct="1"/>
            <a:r>
              <a:rPr lang="en-US">
                <a:solidFill>
                  <a:schemeClr val="bg2"/>
                </a:solidFill>
                <a:latin typeface="Arial" charset="0"/>
                <a:cs typeface="Arial" charset="0"/>
              </a:rPr>
              <a:t>And so. . . ? ?</a:t>
            </a:r>
          </a:p>
        </p:txBody>
      </p:sp>
      <p:sp>
        <p:nvSpPr>
          <p:cNvPr id="32771" name="TextBox 4"/>
          <p:cNvSpPr txBox="1">
            <a:spLocks noChangeArrowheads="1"/>
          </p:cNvSpPr>
          <p:nvPr/>
        </p:nvSpPr>
        <p:spPr bwMode="auto">
          <a:xfrm>
            <a:off x="381000" y="5024438"/>
            <a:ext cx="5715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r>
              <a:rPr lang="en-US" sz="5400">
                <a:latin typeface="AR BERKLEY" charset="0"/>
              </a:rPr>
              <a:t>The “Take-Away”</a:t>
            </a:r>
          </a:p>
        </p:txBody>
      </p:sp>
      <p:sp>
        <p:nvSpPr>
          <p:cNvPr id="32772" name="TextBox 5"/>
          <p:cNvSpPr txBox="1">
            <a:spLocks noChangeArrowheads="1"/>
          </p:cNvSpPr>
          <p:nvPr/>
        </p:nvSpPr>
        <p:spPr bwMode="auto">
          <a:xfrm>
            <a:off x="304800" y="2060575"/>
            <a:ext cx="4038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5400">
                <a:solidFill>
                  <a:srgbClr val="7030A0"/>
                </a:solidFill>
                <a:latin typeface="AR JULIAN" charset="0"/>
              </a:rPr>
              <a:t>Summary</a:t>
            </a:r>
          </a:p>
        </p:txBody>
      </p:sp>
      <p:sp>
        <p:nvSpPr>
          <p:cNvPr id="32773" name="TextBox 6"/>
          <p:cNvSpPr txBox="1">
            <a:spLocks noChangeArrowheads="1"/>
          </p:cNvSpPr>
          <p:nvPr/>
        </p:nvSpPr>
        <p:spPr bwMode="auto">
          <a:xfrm>
            <a:off x="2819400" y="3352800"/>
            <a:ext cx="5029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4400">
                <a:solidFill>
                  <a:srgbClr val="009999"/>
                </a:solidFill>
              </a:rPr>
              <a:t>“In conclusion…”</a:t>
            </a:r>
          </a:p>
        </p:txBody>
      </p:sp>
      <p:sp>
        <p:nvSpPr>
          <p:cNvPr id="32774" name="TextBox 7"/>
          <p:cNvSpPr txBox="1">
            <a:spLocks noChangeArrowheads="1"/>
          </p:cNvSpPr>
          <p:nvPr/>
        </p:nvSpPr>
        <p:spPr bwMode="auto">
          <a:xfrm>
            <a:off x="5867400" y="1676400"/>
            <a:ext cx="2667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4400">
                <a:solidFill>
                  <a:srgbClr val="FF0000"/>
                </a:solidFill>
                <a:latin typeface="Comic Sans MS" charset="0"/>
              </a:rPr>
              <a:t>B.L.U.F.</a:t>
            </a:r>
            <a:endParaRPr lang="en-US" sz="1800">
              <a:solidFill>
                <a:srgbClr val="FF0000"/>
              </a:solidFill>
              <a:latin typeface="Comic Sans MS" charset="0"/>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noChangeArrowheads="1"/>
          </p:cNvSpPr>
          <p:nvPr>
            <p:ph type="title"/>
          </p:nvPr>
        </p:nvSpPr>
        <p:spPr/>
        <p:txBody>
          <a:bodyPr/>
          <a:lstStyle/>
          <a:p>
            <a:pPr eaLnBrk="1" hangingPunct="1"/>
            <a:r>
              <a:rPr lang="en-US">
                <a:latin typeface="Arial" charset="0"/>
                <a:cs typeface="Arial" charset="0"/>
              </a:rPr>
              <a:t>The Death of Indemnity?</a:t>
            </a:r>
          </a:p>
        </p:txBody>
      </p:sp>
      <p:sp>
        <p:nvSpPr>
          <p:cNvPr id="8" name="Oval 7"/>
          <p:cNvSpPr/>
          <p:nvPr/>
        </p:nvSpPr>
        <p:spPr>
          <a:xfrm>
            <a:off x="4343400" y="5257800"/>
            <a:ext cx="481013" cy="55721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nvGrpSpPr>
          <p:cNvPr id="33796" name="Group 10"/>
          <p:cNvGrpSpPr>
            <a:grpSpLocks/>
          </p:cNvGrpSpPr>
          <p:nvPr/>
        </p:nvGrpSpPr>
        <p:grpSpPr bwMode="auto">
          <a:xfrm>
            <a:off x="887413" y="1606550"/>
            <a:ext cx="7391400" cy="4648200"/>
            <a:chOff x="887813" y="1606942"/>
            <a:chExt cx="7391400" cy="4648200"/>
          </a:xfrm>
        </p:grpSpPr>
        <p:pic>
          <p:nvPicPr>
            <p:cNvPr id="33797" name="Rounded Rectangl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700" y="1600592"/>
              <a:ext cx="7416800" cy="467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4"/>
            <p:cNvSpPr/>
            <p:nvPr/>
          </p:nvSpPr>
          <p:spPr>
            <a:xfrm>
              <a:off x="1268813" y="1881580"/>
              <a:ext cx="6629400" cy="406876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Right Arrow 5"/>
            <p:cNvSpPr/>
            <p:nvPr/>
          </p:nvSpPr>
          <p:spPr>
            <a:xfrm rot="14566362">
              <a:off x="2898381" y="3784199"/>
              <a:ext cx="2147887" cy="103505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b="1">
                <a:ln w="22225">
                  <a:solidFill>
                    <a:schemeClr val="accent2"/>
                  </a:solidFill>
                  <a:prstDash val="solid"/>
                </a:ln>
                <a:solidFill>
                  <a:schemeClr val="accent2">
                    <a:lumMod val="40000"/>
                    <a:lumOff val="60000"/>
                  </a:schemeClr>
                </a:solidFill>
              </a:endParaRPr>
            </a:p>
          </p:txBody>
        </p:sp>
        <p:pic>
          <p:nvPicPr>
            <p:cNvPr id="33800" name="Rectangl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600" y="2438792"/>
              <a:ext cx="4318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Oval 9"/>
            <p:cNvSpPr/>
            <p:nvPr/>
          </p:nvSpPr>
          <p:spPr>
            <a:xfrm>
              <a:off x="4048525" y="4886717"/>
              <a:ext cx="1066800" cy="1066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4000" b="0">
                <a:latin typeface="Arial" charset="0"/>
                <a:cs typeface="Arial" charset="0"/>
              </a:rPr>
              <a:t>How to protect the non-military spouse from VA waivers</a:t>
            </a:r>
          </a:p>
        </p:txBody>
      </p:sp>
      <p:sp>
        <p:nvSpPr>
          <p:cNvPr id="34819" name="Rectangle 3"/>
          <p:cNvSpPr>
            <a:spLocks noGrp="1" noChangeArrowheads="1"/>
          </p:cNvSpPr>
          <p:nvPr>
            <p:ph type="body" idx="1"/>
          </p:nvPr>
        </p:nvSpPr>
        <p:spPr>
          <a:xfrm>
            <a:off x="457200" y="1371600"/>
            <a:ext cx="8458200" cy="4525963"/>
          </a:xfrm>
        </p:spPr>
        <p:txBody>
          <a:bodyPr/>
          <a:lstStyle/>
          <a:p>
            <a:pPr eaLnBrk="1" hangingPunct="1">
              <a:lnSpc>
                <a:spcPct val="200000"/>
              </a:lnSpc>
            </a:pPr>
            <a:r>
              <a:rPr lang="en-US">
                <a:latin typeface="Arial" charset="0"/>
                <a:cs typeface="Arial" charset="0"/>
              </a:rPr>
              <a:t>Indemnification Clause</a:t>
            </a:r>
          </a:p>
          <a:p>
            <a:pPr eaLnBrk="1" hangingPunct="1">
              <a:lnSpc>
                <a:spcPct val="200000"/>
              </a:lnSpc>
            </a:pPr>
            <a:r>
              <a:rPr lang="en-US">
                <a:latin typeface="Arial" charset="0"/>
                <a:cs typeface="Arial" charset="0"/>
              </a:rPr>
              <a:t>DON’T SAY “John will take no action…”</a:t>
            </a:r>
          </a:p>
          <a:p>
            <a:pPr eaLnBrk="1" hangingPunct="1">
              <a:lnSpc>
                <a:spcPct val="200000"/>
              </a:lnSpc>
            </a:pPr>
            <a:r>
              <a:rPr lang="en-US">
                <a:latin typeface="Arial" charset="0"/>
                <a:cs typeface="Arial" charset="0"/>
              </a:rPr>
              <a:t>DO SAY “John will compensate Mary…”</a:t>
            </a:r>
          </a:p>
        </p:txBody>
      </p:sp>
    </p:spTree>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b="0">
                <a:latin typeface="Arial" charset="0"/>
                <a:cs typeface="Arial" charset="0"/>
              </a:rPr>
              <a:t>Indemnification Clause</a:t>
            </a:r>
          </a:p>
        </p:txBody>
      </p:sp>
      <p:sp>
        <p:nvSpPr>
          <p:cNvPr id="35843" name="Rectangle 3"/>
          <p:cNvSpPr>
            <a:spLocks noGrp="1" noChangeArrowheads="1"/>
          </p:cNvSpPr>
          <p:nvPr>
            <p:ph type="body" idx="1"/>
          </p:nvPr>
        </p:nvSpPr>
        <p:spPr>
          <a:xfrm>
            <a:off x="228600" y="1600200"/>
            <a:ext cx="8686800" cy="4525963"/>
          </a:xfrm>
        </p:spPr>
        <p:txBody>
          <a:bodyPr/>
          <a:lstStyle/>
          <a:p>
            <a:pPr eaLnBrk="1" hangingPunct="1">
              <a:lnSpc>
                <a:spcPct val="200000"/>
              </a:lnSpc>
            </a:pPr>
            <a:r>
              <a:rPr lang="en-US">
                <a:latin typeface="Arial" charset="0"/>
                <a:cs typeface="Arial" charset="0"/>
              </a:rPr>
              <a:t>State facts, assumptions [“John is COL with over 18 years’ service in Army, will receive pension based on longevity after at least 20 years of service.”]</a:t>
            </a:r>
          </a:p>
        </p:txBody>
      </p:sp>
    </p:spTree>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b="0">
                <a:latin typeface="Arial" charset="0"/>
                <a:cs typeface="Arial" charset="0"/>
              </a:rPr>
              <a:t>Indemnification Clause</a:t>
            </a:r>
          </a:p>
        </p:txBody>
      </p:sp>
      <p:sp>
        <p:nvSpPr>
          <p:cNvPr id="36867" name="Rectangle 3"/>
          <p:cNvSpPr>
            <a:spLocks noGrp="1" noChangeArrowheads="1"/>
          </p:cNvSpPr>
          <p:nvPr>
            <p:ph type="body" idx="1"/>
          </p:nvPr>
        </p:nvSpPr>
        <p:spPr>
          <a:xfrm>
            <a:off x="228600" y="1600200"/>
            <a:ext cx="8686800" cy="4525963"/>
          </a:xfrm>
        </p:spPr>
        <p:txBody>
          <a:bodyPr/>
          <a:lstStyle/>
          <a:p>
            <a:pPr eaLnBrk="1" hangingPunct="1"/>
            <a:r>
              <a:rPr lang="en-US" sz="2400">
                <a:latin typeface="Arial" charset="0"/>
                <a:cs typeface="Arial" charset="0"/>
              </a:rPr>
              <a:t>State facts, assumptions [“John is COL with over 18 years’ service in Army, will receive pension based on longevity after at least 20 years of service”]</a:t>
            </a:r>
          </a:p>
          <a:p>
            <a:pPr eaLnBrk="1" hangingPunct="1">
              <a:lnSpc>
                <a:spcPct val="140000"/>
              </a:lnSpc>
            </a:pPr>
            <a:r>
              <a:rPr lang="en-US" sz="3600">
                <a:solidFill>
                  <a:srgbClr val="CC0000"/>
                </a:solidFill>
                <a:latin typeface="Arial" charset="0"/>
                <a:cs typeface="Arial" charset="0"/>
              </a:rPr>
              <a:t>State intent [“Mary to get unreduced share of pension based on years of service”]</a:t>
            </a:r>
          </a:p>
        </p:txBody>
      </p:sp>
    </p:spTree>
  </p:cSld>
  <p:clrMapOvr>
    <a:masterClrMapping/>
  </p:clrMapOvr>
  <p:transition xmlns:p14="http://schemas.microsoft.com/office/powerpoint/2010/mai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76200"/>
            <a:ext cx="8229600" cy="1143000"/>
          </a:xfrm>
        </p:spPr>
        <p:txBody>
          <a:bodyPr/>
          <a:lstStyle/>
          <a:p>
            <a:pPr eaLnBrk="1" hangingPunct="1"/>
            <a:r>
              <a:rPr lang="en-US" b="0">
                <a:latin typeface="Arial" charset="0"/>
                <a:cs typeface="Arial" charset="0"/>
              </a:rPr>
              <a:t>Indemnification Clause</a:t>
            </a:r>
          </a:p>
        </p:txBody>
      </p:sp>
      <p:sp>
        <p:nvSpPr>
          <p:cNvPr id="37891" name="Rectangle 3"/>
          <p:cNvSpPr>
            <a:spLocks noGrp="1" noChangeArrowheads="1"/>
          </p:cNvSpPr>
          <p:nvPr>
            <p:ph type="body" idx="1"/>
          </p:nvPr>
        </p:nvSpPr>
        <p:spPr>
          <a:xfrm>
            <a:off x="228600" y="1600200"/>
            <a:ext cx="8686800" cy="4525963"/>
          </a:xfrm>
        </p:spPr>
        <p:txBody>
          <a:bodyPr/>
          <a:lstStyle/>
          <a:p>
            <a:pPr eaLnBrk="1" hangingPunct="1"/>
            <a:r>
              <a:rPr lang="en-US" sz="2400">
                <a:latin typeface="Arial" charset="0"/>
                <a:cs typeface="Arial" charset="0"/>
              </a:rPr>
              <a:t>State facts, assumptions [“John is COL with over 18 years’ service in Army, will receive pension based on longevity after at least 20 years of service”]</a:t>
            </a:r>
          </a:p>
          <a:p>
            <a:pPr eaLnBrk="1" hangingPunct="1"/>
            <a:r>
              <a:rPr lang="en-US" sz="2400">
                <a:latin typeface="Arial" charset="0"/>
                <a:cs typeface="Arial" charset="0"/>
              </a:rPr>
              <a:t>State intent [“Mary to get unreduced share of pension based on years of service”]</a:t>
            </a:r>
          </a:p>
          <a:p>
            <a:pPr eaLnBrk="1" hangingPunct="1">
              <a:lnSpc>
                <a:spcPct val="140000"/>
              </a:lnSpc>
            </a:pPr>
            <a:r>
              <a:rPr lang="en-US">
                <a:solidFill>
                  <a:srgbClr val="CC0000"/>
                </a:solidFill>
                <a:latin typeface="Arial" charset="0"/>
                <a:cs typeface="Arial" charset="0"/>
              </a:rPr>
              <a:t>Don’t call it </a:t>
            </a:r>
            <a:r>
              <a:rPr lang="en-US" u="sng">
                <a:solidFill>
                  <a:srgbClr val="CC0000"/>
                </a:solidFill>
                <a:latin typeface="Arial" charset="0"/>
                <a:cs typeface="Arial" charset="0"/>
              </a:rPr>
              <a:t>Disposable Retired Pay</a:t>
            </a:r>
            <a:r>
              <a:rPr lang="en-US">
                <a:solidFill>
                  <a:srgbClr val="CC0000"/>
                </a:solidFill>
                <a:latin typeface="Arial" charset="0"/>
                <a:cs typeface="Arial" charset="0"/>
              </a:rPr>
              <a:t> – that limits her share b/c VA is excluded from DRP</a:t>
            </a:r>
          </a:p>
        </p:txBody>
      </p:sp>
    </p:spTree>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0">
                <a:latin typeface="Arial" charset="0"/>
                <a:cs typeface="Arial" charset="0"/>
              </a:rPr>
              <a:t>Indemnification Clause</a:t>
            </a:r>
          </a:p>
        </p:txBody>
      </p:sp>
      <p:sp>
        <p:nvSpPr>
          <p:cNvPr id="38915" name="Rectangle 3"/>
          <p:cNvSpPr>
            <a:spLocks noGrp="1" noChangeArrowheads="1"/>
          </p:cNvSpPr>
          <p:nvPr>
            <p:ph type="body" idx="1"/>
          </p:nvPr>
        </p:nvSpPr>
        <p:spPr/>
        <p:txBody>
          <a:bodyPr/>
          <a:lstStyle/>
          <a:p>
            <a:pPr eaLnBrk="1" hangingPunct="1">
              <a:lnSpc>
                <a:spcPct val="200000"/>
              </a:lnSpc>
            </a:pPr>
            <a:r>
              <a:rPr lang="en-US">
                <a:latin typeface="Arial" charset="0"/>
                <a:cs typeface="Arial" charset="0"/>
              </a:rPr>
              <a:t>State duty of SM/retiree [“John will compensate Mary for any loss which she suffers if there is any reduction in her share of the longevity pension.”]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z="2800">
                <a:latin typeface="Georgia" charset="0"/>
                <a:cs typeface="Arial" charset="0"/>
              </a:rPr>
              <a:t>Disability and </a:t>
            </a:r>
            <a:r>
              <a:rPr lang="en-US">
                <a:latin typeface="Arial" charset="0"/>
                <a:cs typeface="Arial" charset="0"/>
              </a:rPr>
              <a:t>DEATH…</a:t>
            </a:r>
          </a:p>
        </p:txBody>
      </p:sp>
      <p:pic>
        <p:nvPicPr>
          <p:cNvPr id="39939"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81400" y="1501775"/>
            <a:ext cx="4800600" cy="5737225"/>
          </a:xfrm>
          <a:noFill/>
        </p:spPr>
      </p:pic>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6019800" y="2347913"/>
            <a:ext cx="2797175" cy="4510087"/>
            <a:chOff x="3914" y="0"/>
            <a:chExt cx="1762" cy="2841"/>
          </a:xfrm>
        </p:grpSpPr>
        <p:sp>
          <p:nvSpPr>
            <p:cNvPr id="40969" name="Freeform 3"/>
            <p:cNvSpPr>
              <a:spLocks/>
            </p:cNvSpPr>
            <p:nvPr/>
          </p:nvSpPr>
          <p:spPr bwMode="auto">
            <a:xfrm>
              <a:off x="4189" y="2142"/>
              <a:ext cx="1449" cy="699"/>
            </a:xfrm>
            <a:custGeom>
              <a:avLst/>
              <a:gdLst>
                <a:gd name="T0" fmla="*/ 1448 w 1449"/>
                <a:gd name="T1" fmla="*/ 698 h 699"/>
                <a:gd name="T2" fmla="*/ 0 w 1449"/>
                <a:gd name="T3" fmla="*/ 698 h 699"/>
                <a:gd name="T4" fmla="*/ 46 w 1449"/>
                <a:gd name="T5" fmla="*/ 510 h 699"/>
                <a:gd name="T6" fmla="*/ 146 w 1449"/>
                <a:gd name="T7" fmla="*/ 320 h 699"/>
                <a:gd name="T8" fmla="*/ 235 w 1449"/>
                <a:gd name="T9" fmla="*/ 198 h 699"/>
                <a:gd name="T10" fmla="*/ 372 w 1449"/>
                <a:gd name="T11" fmla="*/ 102 h 699"/>
                <a:gd name="T12" fmla="*/ 955 w 1449"/>
                <a:gd name="T13" fmla="*/ 0 h 699"/>
                <a:gd name="T14" fmla="*/ 1130 w 1449"/>
                <a:gd name="T15" fmla="*/ 112 h 699"/>
                <a:gd name="T16" fmla="*/ 1243 w 1449"/>
                <a:gd name="T17" fmla="*/ 274 h 699"/>
                <a:gd name="T18" fmla="*/ 1349 w 1449"/>
                <a:gd name="T19" fmla="*/ 481 h 699"/>
                <a:gd name="T20" fmla="*/ 1410 w 1449"/>
                <a:gd name="T21" fmla="*/ 631 h 699"/>
                <a:gd name="T22" fmla="*/ 1448 w 1449"/>
                <a:gd name="T23" fmla="*/ 698 h 6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9" h="699">
                  <a:moveTo>
                    <a:pt x="1448" y="698"/>
                  </a:moveTo>
                  <a:lnTo>
                    <a:pt x="0" y="698"/>
                  </a:lnTo>
                  <a:lnTo>
                    <a:pt x="46" y="510"/>
                  </a:lnTo>
                  <a:lnTo>
                    <a:pt x="146" y="320"/>
                  </a:lnTo>
                  <a:lnTo>
                    <a:pt x="235" y="198"/>
                  </a:lnTo>
                  <a:lnTo>
                    <a:pt x="372" y="102"/>
                  </a:lnTo>
                  <a:lnTo>
                    <a:pt x="955" y="0"/>
                  </a:lnTo>
                  <a:lnTo>
                    <a:pt x="1130" y="112"/>
                  </a:lnTo>
                  <a:lnTo>
                    <a:pt x="1243" y="274"/>
                  </a:lnTo>
                  <a:lnTo>
                    <a:pt x="1349" y="481"/>
                  </a:lnTo>
                  <a:lnTo>
                    <a:pt x="1410" y="631"/>
                  </a:lnTo>
                  <a:lnTo>
                    <a:pt x="1448" y="698"/>
                  </a:lnTo>
                </a:path>
              </a:pathLst>
            </a:custGeom>
            <a:solidFill>
              <a:srgbClr val="00EAFF"/>
            </a:solidFill>
            <a:ln w="0" cap="flat" cmpd="sng">
              <a:solidFill>
                <a:srgbClr val="00EA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0" name="Freeform 4"/>
            <p:cNvSpPr>
              <a:spLocks/>
            </p:cNvSpPr>
            <p:nvPr/>
          </p:nvSpPr>
          <p:spPr bwMode="auto">
            <a:xfrm>
              <a:off x="4524" y="1943"/>
              <a:ext cx="621" cy="898"/>
            </a:xfrm>
            <a:custGeom>
              <a:avLst/>
              <a:gdLst>
                <a:gd name="T0" fmla="*/ 180 w 621"/>
                <a:gd name="T1" fmla="*/ 897 h 898"/>
                <a:gd name="T2" fmla="*/ 278 w 621"/>
                <a:gd name="T3" fmla="*/ 727 h 898"/>
                <a:gd name="T4" fmla="*/ 424 w 621"/>
                <a:gd name="T5" fmla="*/ 483 h 898"/>
                <a:gd name="T6" fmla="*/ 620 w 621"/>
                <a:gd name="T7" fmla="*/ 218 h 898"/>
                <a:gd name="T8" fmla="*/ 485 w 621"/>
                <a:gd name="T9" fmla="*/ 0 h 898"/>
                <a:gd name="T10" fmla="*/ 0 w 621"/>
                <a:gd name="T11" fmla="*/ 208 h 898"/>
                <a:gd name="T12" fmla="*/ 37 w 621"/>
                <a:gd name="T13" fmla="*/ 897 h 898"/>
                <a:gd name="T14" fmla="*/ 180 w 621"/>
                <a:gd name="T15" fmla="*/ 897 h 89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21" h="898">
                  <a:moveTo>
                    <a:pt x="180" y="897"/>
                  </a:moveTo>
                  <a:lnTo>
                    <a:pt x="278" y="727"/>
                  </a:lnTo>
                  <a:lnTo>
                    <a:pt x="424" y="483"/>
                  </a:lnTo>
                  <a:lnTo>
                    <a:pt x="620" y="218"/>
                  </a:lnTo>
                  <a:lnTo>
                    <a:pt x="485" y="0"/>
                  </a:lnTo>
                  <a:lnTo>
                    <a:pt x="0" y="208"/>
                  </a:lnTo>
                  <a:lnTo>
                    <a:pt x="37" y="897"/>
                  </a:lnTo>
                  <a:lnTo>
                    <a:pt x="180" y="897"/>
                  </a:lnTo>
                </a:path>
              </a:pathLst>
            </a:custGeom>
            <a:solidFill>
              <a:srgbClr val="FFFFFF"/>
            </a:solidFill>
            <a:ln w="0" cap="flat" cmpd="sng">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1" name="Freeform 5"/>
            <p:cNvSpPr>
              <a:spLocks/>
            </p:cNvSpPr>
            <p:nvPr/>
          </p:nvSpPr>
          <p:spPr bwMode="auto">
            <a:xfrm>
              <a:off x="4394" y="2114"/>
              <a:ext cx="295" cy="727"/>
            </a:xfrm>
            <a:custGeom>
              <a:avLst/>
              <a:gdLst>
                <a:gd name="T0" fmla="*/ 0 w 295"/>
                <a:gd name="T1" fmla="*/ 726 h 727"/>
                <a:gd name="T2" fmla="*/ 294 w 295"/>
                <a:gd name="T3" fmla="*/ 726 h 727"/>
                <a:gd name="T4" fmla="*/ 259 w 295"/>
                <a:gd name="T5" fmla="*/ 566 h 727"/>
                <a:gd name="T6" fmla="*/ 167 w 295"/>
                <a:gd name="T7" fmla="*/ 348 h 727"/>
                <a:gd name="T8" fmla="*/ 274 w 295"/>
                <a:gd name="T9" fmla="*/ 130 h 727"/>
                <a:gd name="T10" fmla="*/ 205 w 295"/>
                <a:gd name="T11" fmla="*/ 18 h 727"/>
                <a:gd name="T12" fmla="*/ 121 w 295"/>
                <a:gd name="T13" fmla="*/ 0 h 727"/>
                <a:gd name="T14" fmla="*/ 61 w 295"/>
                <a:gd name="T15" fmla="*/ 291 h 727"/>
                <a:gd name="T16" fmla="*/ 92 w 295"/>
                <a:gd name="T17" fmla="*/ 376 h 727"/>
                <a:gd name="T18" fmla="*/ 38 w 295"/>
                <a:gd name="T19" fmla="*/ 499 h 727"/>
                <a:gd name="T20" fmla="*/ 0 w 295"/>
                <a:gd name="T21" fmla="*/ 642 h 727"/>
                <a:gd name="T22" fmla="*/ 0 w 295"/>
                <a:gd name="T23" fmla="*/ 726 h 72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5" h="727">
                  <a:moveTo>
                    <a:pt x="0" y="726"/>
                  </a:moveTo>
                  <a:lnTo>
                    <a:pt x="294" y="726"/>
                  </a:lnTo>
                  <a:lnTo>
                    <a:pt x="259" y="566"/>
                  </a:lnTo>
                  <a:lnTo>
                    <a:pt x="167" y="348"/>
                  </a:lnTo>
                  <a:lnTo>
                    <a:pt x="274" y="130"/>
                  </a:lnTo>
                  <a:lnTo>
                    <a:pt x="205" y="18"/>
                  </a:lnTo>
                  <a:lnTo>
                    <a:pt x="121" y="0"/>
                  </a:lnTo>
                  <a:lnTo>
                    <a:pt x="61" y="291"/>
                  </a:lnTo>
                  <a:lnTo>
                    <a:pt x="92" y="376"/>
                  </a:lnTo>
                  <a:lnTo>
                    <a:pt x="38" y="499"/>
                  </a:lnTo>
                  <a:lnTo>
                    <a:pt x="0" y="642"/>
                  </a:lnTo>
                  <a:lnTo>
                    <a:pt x="0" y="726"/>
                  </a:lnTo>
                </a:path>
              </a:pathLst>
            </a:custGeom>
            <a:solidFill>
              <a:srgbClr val="FF0000"/>
            </a:solidFill>
            <a:ln w="0" cap="flat" cmpd="sng">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2" name="Freeform 6"/>
            <p:cNvSpPr>
              <a:spLocks/>
            </p:cNvSpPr>
            <p:nvPr/>
          </p:nvSpPr>
          <p:spPr bwMode="auto">
            <a:xfrm>
              <a:off x="4054" y="425"/>
              <a:ext cx="1439" cy="1718"/>
            </a:xfrm>
            <a:custGeom>
              <a:avLst/>
              <a:gdLst>
                <a:gd name="T0" fmla="*/ 258 w 1439"/>
                <a:gd name="T1" fmla="*/ 462 h 1718"/>
                <a:gd name="T2" fmla="*/ 310 w 1439"/>
                <a:gd name="T3" fmla="*/ 369 h 1718"/>
                <a:gd name="T4" fmla="*/ 386 w 1439"/>
                <a:gd name="T5" fmla="*/ 263 h 1718"/>
                <a:gd name="T6" fmla="*/ 477 w 1439"/>
                <a:gd name="T7" fmla="*/ 171 h 1718"/>
                <a:gd name="T8" fmla="*/ 577 w 1439"/>
                <a:gd name="T9" fmla="*/ 85 h 1718"/>
                <a:gd name="T10" fmla="*/ 688 w 1439"/>
                <a:gd name="T11" fmla="*/ 0 h 1718"/>
                <a:gd name="T12" fmla="*/ 1172 w 1439"/>
                <a:gd name="T13" fmla="*/ 113 h 1718"/>
                <a:gd name="T14" fmla="*/ 1430 w 1439"/>
                <a:gd name="T15" fmla="*/ 632 h 1718"/>
                <a:gd name="T16" fmla="*/ 1438 w 1439"/>
                <a:gd name="T17" fmla="*/ 727 h 1718"/>
                <a:gd name="T18" fmla="*/ 1424 w 1439"/>
                <a:gd name="T19" fmla="*/ 812 h 1718"/>
                <a:gd name="T20" fmla="*/ 1384 w 1439"/>
                <a:gd name="T21" fmla="*/ 869 h 1718"/>
                <a:gd name="T22" fmla="*/ 1332 w 1439"/>
                <a:gd name="T23" fmla="*/ 915 h 1718"/>
                <a:gd name="T24" fmla="*/ 1280 w 1439"/>
                <a:gd name="T25" fmla="*/ 925 h 1718"/>
                <a:gd name="T26" fmla="*/ 1219 w 1439"/>
                <a:gd name="T27" fmla="*/ 905 h 1718"/>
                <a:gd name="T28" fmla="*/ 1166 w 1439"/>
                <a:gd name="T29" fmla="*/ 1151 h 1718"/>
                <a:gd name="T30" fmla="*/ 1098 w 1439"/>
                <a:gd name="T31" fmla="*/ 1321 h 1718"/>
                <a:gd name="T32" fmla="*/ 1022 w 1439"/>
                <a:gd name="T33" fmla="*/ 1453 h 1718"/>
                <a:gd name="T34" fmla="*/ 932 w 1439"/>
                <a:gd name="T35" fmla="*/ 1556 h 1718"/>
                <a:gd name="T36" fmla="*/ 780 w 1439"/>
                <a:gd name="T37" fmla="*/ 1661 h 1718"/>
                <a:gd name="T38" fmla="*/ 583 w 1439"/>
                <a:gd name="T39" fmla="*/ 1717 h 1718"/>
                <a:gd name="T40" fmla="*/ 424 w 1439"/>
                <a:gd name="T41" fmla="*/ 1678 h 1718"/>
                <a:gd name="T42" fmla="*/ 281 w 1439"/>
                <a:gd name="T43" fmla="*/ 1604 h 1718"/>
                <a:gd name="T44" fmla="*/ 181 w 1439"/>
                <a:gd name="T45" fmla="*/ 1453 h 1718"/>
                <a:gd name="T46" fmla="*/ 135 w 1439"/>
                <a:gd name="T47" fmla="*/ 1283 h 1718"/>
                <a:gd name="T48" fmla="*/ 135 w 1439"/>
                <a:gd name="T49" fmla="*/ 1103 h 1718"/>
                <a:gd name="T50" fmla="*/ 152 w 1439"/>
                <a:gd name="T51" fmla="*/ 915 h 1718"/>
                <a:gd name="T52" fmla="*/ 158 w 1439"/>
                <a:gd name="T53" fmla="*/ 849 h 1718"/>
                <a:gd name="T54" fmla="*/ 74 w 1439"/>
                <a:gd name="T55" fmla="*/ 822 h 1718"/>
                <a:gd name="T56" fmla="*/ 14 w 1439"/>
                <a:gd name="T57" fmla="*/ 754 h 1718"/>
                <a:gd name="T58" fmla="*/ 0 w 1439"/>
                <a:gd name="T59" fmla="*/ 680 h 1718"/>
                <a:gd name="T60" fmla="*/ 45 w 1439"/>
                <a:gd name="T61" fmla="*/ 585 h 1718"/>
                <a:gd name="T62" fmla="*/ 98 w 1439"/>
                <a:gd name="T63" fmla="*/ 539 h 1718"/>
                <a:gd name="T64" fmla="*/ 175 w 1439"/>
                <a:gd name="T65" fmla="*/ 491 h 1718"/>
                <a:gd name="T66" fmla="*/ 258 w 1439"/>
                <a:gd name="T67" fmla="*/ 462 h 171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439" h="1718">
                  <a:moveTo>
                    <a:pt x="258" y="462"/>
                  </a:moveTo>
                  <a:lnTo>
                    <a:pt x="310" y="369"/>
                  </a:lnTo>
                  <a:lnTo>
                    <a:pt x="386" y="263"/>
                  </a:lnTo>
                  <a:lnTo>
                    <a:pt x="477" y="171"/>
                  </a:lnTo>
                  <a:lnTo>
                    <a:pt x="577" y="85"/>
                  </a:lnTo>
                  <a:lnTo>
                    <a:pt x="688" y="0"/>
                  </a:lnTo>
                  <a:lnTo>
                    <a:pt x="1172" y="113"/>
                  </a:lnTo>
                  <a:lnTo>
                    <a:pt x="1430" y="632"/>
                  </a:lnTo>
                  <a:lnTo>
                    <a:pt x="1438" y="727"/>
                  </a:lnTo>
                  <a:lnTo>
                    <a:pt x="1424" y="812"/>
                  </a:lnTo>
                  <a:lnTo>
                    <a:pt x="1384" y="869"/>
                  </a:lnTo>
                  <a:lnTo>
                    <a:pt x="1332" y="915"/>
                  </a:lnTo>
                  <a:lnTo>
                    <a:pt x="1280" y="925"/>
                  </a:lnTo>
                  <a:lnTo>
                    <a:pt x="1219" y="905"/>
                  </a:lnTo>
                  <a:lnTo>
                    <a:pt x="1166" y="1151"/>
                  </a:lnTo>
                  <a:lnTo>
                    <a:pt x="1098" y="1321"/>
                  </a:lnTo>
                  <a:lnTo>
                    <a:pt x="1022" y="1453"/>
                  </a:lnTo>
                  <a:lnTo>
                    <a:pt x="932" y="1556"/>
                  </a:lnTo>
                  <a:lnTo>
                    <a:pt x="780" y="1661"/>
                  </a:lnTo>
                  <a:lnTo>
                    <a:pt x="583" y="1717"/>
                  </a:lnTo>
                  <a:lnTo>
                    <a:pt x="424" y="1678"/>
                  </a:lnTo>
                  <a:lnTo>
                    <a:pt x="281" y="1604"/>
                  </a:lnTo>
                  <a:lnTo>
                    <a:pt x="181" y="1453"/>
                  </a:lnTo>
                  <a:lnTo>
                    <a:pt x="135" y="1283"/>
                  </a:lnTo>
                  <a:lnTo>
                    <a:pt x="135" y="1103"/>
                  </a:lnTo>
                  <a:lnTo>
                    <a:pt x="152" y="915"/>
                  </a:lnTo>
                  <a:lnTo>
                    <a:pt x="158" y="849"/>
                  </a:lnTo>
                  <a:lnTo>
                    <a:pt x="74" y="822"/>
                  </a:lnTo>
                  <a:lnTo>
                    <a:pt x="14" y="754"/>
                  </a:lnTo>
                  <a:lnTo>
                    <a:pt x="0" y="680"/>
                  </a:lnTo>
                  <a:lnTo>
                    <a:pt x="45" y="585"/>
                  </a:lnTo>
                  <a:lnTo>
                    <a:pt x="98" y="539"/>
                  </a:lnTo>
                  <a:lnTo>
                    <a:pt x="175" y="491"/>
                  </a:lnTo>
                  <a:lnTo>
                    <a:pt x="258" y="462"/>
                  </a:lnTo>
                </a:path>
              </a:pathLst>
            </a:custGeom>
            <a:solidFill>
              <a:srgbClr val="FFC98E"/>
            </a:solidFill>
            <a:ln w="0" cap="flat" cmpd="sng">
              <a:solidFill>
                <a:srgbClr val="FFC98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3" name="Freeform 7"/>
            <p:cNvSpPr>
              <a:spLocks/>
            </p:cNvSpPr>
            <p:nvPr/>
          </p:nvSpPr>
          <p:spPr bwMode="auto">
            <a:xfrm>
              <a:off x="4675" y="30"/>
              <a:ext cx="932" cy="1160"/>
            </a:xfrm>
            <a:custGeom>
              <a:avLst/>
              <a:gdLst>
                <a:gd name="T0" fmla="*/ 485 w 932"/>
                <a:gd name="T1" fmla="*/ 575 h 1160"/>
                <a:gd name="T2" fmla="*/ 369 w 932"/>
                <a:gd name="T3" fmla="*/ 556 h 1160"/>
                <a:gd name="T4" fmla="*/ 280 w 932"/>
                <a:gd name="T5" fmla="*/ 575 h 1160"/>
                <a:gd name="T6" fmla="*/ 318 w 932"/>
                <a:gd name="T7" fmla="*/ 480 h 1160"/>
                <a:gd name="T8" fmla="*/ 203 w 932"/>
                <a:gd name="T9" fmla="*/ 404 h 1160"/>
                <a:gd name="T10" fmla="*/ 37 w 932"/>
                <a:gd name="T11" fmla="*/ 367 h 1160"/>
                <a:gd name="T12" fmla="*/ 0 w 932"/>
                <a:gd name="T13" fmla="*/ 234 h 1160"/>
                <a:gd name="T14" fmla="*/ 8 w 932"/>
                <a:gd name="T15" fmla="*/ 122 h 1160"/>
                <a:gd name="T16" fmla="*/ 37 w 932"/>
                <a:gd name="T17" fmla="*/ 38 h 1160"/>
                <a:gd name="T18" fmla="*/ 106 w 932"/>
                <a:gd name="T19" fmla="*/ 0 h 1160"/>
                <a:gd name="T20" fmla="*/ 181 w 932"/>
                <a:gd name="T21" fmla="*/ 46 h 1160"/>
                <a:gd name="T22" fmla="*/ 273 w 932"/>
                <a:gd name="T23" fmla="*/ 151 h 1160"/>
                <a:gd name="T24" fmla="*/ 334 w 932"/>
                <a:gd name="T25" fmla="*/ 302 h 1160"/>
                <a:gd name="T26" fmla="*/ 423 w 932"/>
                <a:gd name="T27" fmla="*/ 234 h 1160"/>
                <a:gd name="T28" fmla="*/ 545 w 932"/>
                <a:gd name="T29" fmla="*/ 234 h 1160"/>
                <a:gd name="T30" fmla="*/ 635 w 932"/>
                <a:gd name="T31" fmla="*/ 282 h 1160"/>
                <a:gd name="T32" fmla="*/ 667 w 932"/>
                <a:gd name="T33" fmla="*/ 376 h 1160"/>
                <a:gd name="T34" fmla="*/ 675 w 932"/>
                <a:gd name="T35" fmla="*/ 491 h 1160"/>
                <a:gd name="T36" fmla="*/ 659 w 932"/>
                <a:gd name="T37" fmla="*/ 575 h 1160"/>
                <a:gd name="T38" fmla="*/ 635 w 932"/>
                <a:gd name="T39" fmla="*/ 642 h 1160"/>
                <a:gd name="T40" fmla="*/ 757 w 932"/>
                <a:gd name="T41" fmla="*/ 622 h 1160"/>
                <a:gd name="T42" fmla="*/ 863 w 932"/>
                <a:gd name="T43" fmla="*/ 658 h 1160"/>
                <a:gd name="T44" fmla="*/ 924 w 932"/>
                <a:gd name="T45" fmla="*/ 716 h 1160"/>
                <a:gd name="T46" fmla="*/ 931 w 932"/>
                <a:gd name="T47" fmla="*/ 792 h 1160"/>
                <a:gd name="T48" fmla="*/ 917 w 932"/>
                <a:gd name="T49" fmla="*/ 886 h 1160"/>
                <a:gd name="T50" fmla="*/ 863 w 932"/>
                <a:gd name="T51" fmla="*/ 990 h 1160"/>
                <a:gd name="T52" fmla="*/ 832 w 932"/>
                <a:gd name="T53" fmla="*/ 1056 h 1160"/>
                <a:gd name="T54" fmla="*/ 787 w 932"/>
                <a:gd name="T55" fmla="*/ 999 h 1160"/>
                <a:gd name="T56" fmla="*/ 719 w 932"/>
                <a:gd name="T57" fmla="*/ 961 h 1160"/>
                <a:gd name="T58" fmla="*/ 667 w 932"/>
                <a:gd name="T59" fmla="*/ 972 h 1160"/>
                <a:gd name="T60" fmla="*/ 612 w 932"/>
                <a:gd name="T61" fmla="*/ 999 h 1160"/>
                <a:gd name="T62" fmla="*/ 569 w 932"/>
                <a:gd name="T63" fmla="*/ 1046 h 1160"/>
                <a:gd name="T64" fmla="*/ 537 w 932"/>
                <a:gd name="T65" fmla="*/ 1111 h 1160"/>
                <a:gd name="T66" fmla="*/ 453 w 932"/>
                <a:gd name="T67" fmla="*/ 1159 h 1160"/>
                <a:gd name="T68" fmla="*/ 401 w 932"/>
                <a:gd name="T69" fmla="*/ 1159 h 1160"/>
                <a:gd name="T70" fmla="*/ 369 w 932"/>
                <a:gd name="T71" fmla="*/ 1130 h 1160"/>
                <a:gd name="T72" fmla="*/ 361 w 932"/>
                <a:gd name="T73" fmla="*/ 1075 h 1160"/>
                <a:gd name="T74" fmla="*/ 385 w 932"/>
                <a:gd name="T75" fmla="*/ 1019 h 1160"/>
                <a:gd name="T76" fmla="*/ 431 w 932"/>
                <a:gd name="T77" fmla="*/ 914 h 1160"/>
                <a:gd name="T78" fmla="*/ 326 w 932"/>
                <a:gd name="T79" fmla="*/ 934 h 1160"/>
                <a:gd name="T80" fmla="*/ 288 w 932"/>
                <a:gd name="T81" fmla="*/ 905 h 1160"/>
                <a:gd name="T82" fmla="*/ 288 w 932"/>
                <a:gd name="T83" fmla="*/ 828 h 1160"/>
                <a:gd name="T84" fmla="*/ 326 w 932"/>
                <a:gd name="T85" fmla="*/ 754 h 1160"/>
                <a:gd name="T86" fmla="*/ 385 w 932"/>
                <a:gd name="T87" fmla="*/ 678 h 1160"/>
                <a:gd name="T88" fmla="*/ 461 w 932"/>
                <a:gd name="T89" fmla="*/ 622 h 1160"/>
                <a:gd name="T90" fmla="*/ 485 w 932"/>
                <a:gd name="T91" fmla="*/ 575 h 116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932" h="1160">
                  <a:moveTo>
                    <a:pt x="485" y="575"/>
                  </a:moveTo>
                  <a:lnTo>
                    <a:pt x="369" y="556"/>
                  </a:lnTo>
                  <a:lnTo>
                    <a:pt x="280" y="575"/>
                  </a:lnTo>
                  <a:lnTo>
                    <a:pt x="318" y="480"/>
                  </a:lnTo>
                  <a:lnTo>
                    <a:pt x="203" y="404"/>
                  </a:lnTo>
                  <a:lnTo>
                    <a:pt x="37" y="367"/>
                  </a:lnTo>
                  <a:lnTo>
                    <a:pt x="0" y="234"/>
                  </a:lnTo>
                  <a:lnTo>
                    <a:pt x="8" y="122"/>
                  </a:lnTo>
                  <a:lnTo>
                    <a:pt x="37" y="38"/>
                  </a:lnTo>
                  <a:lnTo>
                    <a:pt x="106" y="0"/>
                  </a:lnTo>
                  <a:lnTo>
                    <a:pt x="181" y="46"/>
                  </a:lnTo>
                  <a:lnTo>
                    <a:pt x="273" y="151"/>
                  </a:lnTo>
                  <a:lnTo>
                    <a:pt x="334" y="302"/>
                  </a:lnTo>
                  <a:lnTo>
                    <a:pt x="423" y="234"/>
                  </a:lnTo>
                  <a:lnTo>
                    <a:pt x="545" y="234"/>
                  </a:lnTo>
                  <a:lnTo>
                    <a:pt x="635" y="282"/>
                  </a:lnTo>
                  <a:lnTo>
                    <a:pt x="667" y="376"/>
                  </a:lnTo>
                  <a:lnTo>
                    <a:pt x="675" y="491"/>
                  </a:lnTo>
                  <a:lnTo>
                    <a:pt x="659" y="575"/>
                  </a:lnTo>
                  <a:lnTo>
                    <a:pt x="635" y="642"/>
                  </a:lnTo>
                  <a:lnTo>
                    <a:pt x="757" y="622"/>
                  </a:lnTo>
                  <a:lnTo>
                    <a:pt x="863" y="658"/>
                  </a:lnTo>
                  <a:lnTo>
                    <a:pt x="924" y="716"/>
                  </a:lnTo>
                  <a:lnTo>
                    <a:pt x="931" y="792"/>
                  </a:lnTo>
                  <a:lnTo>
                    <a:pt x="917" y="886"/>
                  </a:lnTo>
                  <a:lnTo>
                    <a:pt x="863" y="990"/>
                  </a:lnTo>
                  <a:lnTo>
                    <a:pt x="832" y="1056"/>
                  </a:lnTo>
                  <a:lnTo>
                    <a:pt x="787" y="999"/>
                  </a:lnTo>
                  <a:lnTo>
                    <a:pt x="719" y="961"/>
                  </a:lnTo>
                  <a:lnTo>
                    <a:pt x="667" y="972"/>
                  </a:lnTo>
                  <a:lnTo>
                    <a:pt x="612" y="999"/>
                  </a:lnTo>
                  <a:lnTo>
                    <a:pt x="569" y="1046"/>
                  </a:lnTo>
                  <a:lnTo>
                    <a:pt x="537" y="1111"/>
                  </a:lnTo>
                  <a:lnTo>
                    <a:pt x="453" y="1159"/>
                  </a:lnTo>
                  <a:lnTo>
                    <a:pt x="401" y="1159"/>
                  </a:lnTo>
                  <a:lnTo>
                    <a:pt x="369" y="1130"/>
                  </a:lnTo>
                  <a:lnTo>
                    <a:pt x="361" y="1075"/>
                  </a:lnTo>
                  <a:lnTo>
                    <a:pt x="385" y="1019"/>
                  </a:lnTo>
                  <a:lnTo>
                    <a:pt x="431" y="914"/>
                  </a:lnTo>
                  <a:lnTo>
                    <a:pt x="326" y="934"/>
                  </a:lnTo>
                  <a:lnTo>
                    <a:pt x="288" y="905"/>
                  </a:lnTo>
                  <a:lnTo>
                    <a:pt x="288" y="828"/>
                  </a:lnTo>
                  <a:lnTo>
                    <a:pt x="326" y="754"/>
                  </a:lnTo>
                  <a:lnTo>
                    <a:pt x="385" y="678"/>
                  </a:lnTo>
                  <a:lnTo>
                    <a:pt x="461" y="622"/>
                  </a:lnTo>
                  <a:lnTo>
                    <a:pt x="485" y="575"/>
                  </a:lnTo>
                </a:path>
              </a:pathLst>
            </a:custGeom>
            <a:solidFill>
              <a:srgbClr val="FFEA00"/>
            </a:solidFill>
            <a:ln w="0" cap="flat" cmpd="sng">
              <a:solidFill>
                <a:srgbClr val="FFE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4" name="Freeform 8"/>
            <p:cNvSpPr>
              <a:spLocks/>
            </p:cNvSpPr>
            <p:nvPr/>
          </p:nvSpPr>
          <p:spPr bwMode="auto">
            <a:xfrm>
              <a:off x="3914" y="0"/>
              <a:ext cx="266" cy="464"/>
            </a:xfrm>
            <a:custGeom>
              <a:avLst/>
              <a:gdLst>
                <a:gd name="T0" fmla="*/ 92 w 266"/>
                <a:gd name="T1" fmla="*/ 114 h 464"/>
                <a:gd name="T2" fmla="*/ 114 w 266"/>
                <a:gd name="T3" fmla="*/ 132 h 464"/>
                <a:gd name="T4" fmla="*/ 122 w 266"/>
                <a:gd name="T5" fmla="*/ 170 h 464"/>
                <a:gd name="T6" fmla="*/ 107 w 266"/>
                <a:gd name="T7" fmla="*/ 199 h 464"/>
                <a:gd name="T8" fmla="*/ 75 w 266"/>
                <a:gd name="T9" fmla="*/ 227 h 464"/>
                <a:gd name="T10" fmla="*/ 52 w 266"/>
                <a:gd name="T11" fmla="*/ 227 h 464"/>
                <a:gd name="T12" fmla="*/ 14 w 266"/>
                <a:gd name="T13" fmla="*/ 218 h 464"/>
                <a:gd name="T14" fmla="*/ 0 w 266"/>
                <a:gd name="T15" fmla="*/ 181 h 464"/>
                <a:gd name="T16" fmla="*/ 8 w 266"/>
                <a:gd name="T17" fmla="*/ 104 h 464"/>
                <a:gd name="T18" fmla="*/ 31 w 266"/>
                <a:gd name="T19" fmla="*/ 57 h 464"/>
                <a:gd name="T20" fmla="*/ 69 w 266"/>
                <a:gd name="T21" fmla="*/ 19 h 464"/>
                <a:gd name="T22" fmla="*/ 114 w 266"/>
                <a:gd name="T23" fmla="*/ 0 h 464"/>
                <a:gd name="T24" fmla="*/ 160 w 266"/>
                <a:gd name="T25" fmla="*/ 0 h 464"/>
                <a:gd name="T26" fmla="*/ 213 w 266"/>
                <a:gd name="T27" fmla="*/ 19 h 464"/>
                <a:gd name="T28" fmla="*/ 242 w 266"/>
                <a:gd name="T29" fmla="*/ 66 h 464"/>
                <a:gd name="T30" fmla="*/ 260 w 266"/>
                <a:gd name="T31" fmla="*/ 132 h 464"/>
                <a:gd name="T32" fmla="*/ 260 w 266"/>
                <a:gd name="T33" fmla="*/ 199 h 464"/>
                <a:gd name="T34" fmla="*/ 251 w 266"/>
                <a:gd name="T35" fmla="*/ 257 h 464"/>
                <a:gd name="T36" fmla="*/ 228 w 266"/>
                <a:gd name="T37" fmla="*/ 302 h 464"/>
                <a:gd name="T38" fmla="*/ 213 w 266"/>
                <a:gd name="T39" fmla="*/ 351 h 464"/>
                <a:gd name="T40" fmla="*/ 220 w 266"/>
                <a:gd name="T41" fmla="*/ 370 h 464"/>
                <a:gd name="T42" fmla="*/ 265 w 266"/>
                <a:gd name="T43" fmla="*/ 417 h 464"/>
                <a:gd name="T44" fmla="*/ 265 w 266"/>
                <a:gd name="T45" fmla="*/ 454 h 464"/>
                <a:gd name="T46" fmla="*/ 236 w 266"/>
                <a:gd name="T47" fmla="*/ 463 h 464"/>
                <a:gd name="T48" fmla="*/ 198 w 266"/>
                <a:gd name="T49" fmla="*/ 454 h 464"/>
                <a:gd name="T50" fmla="*/ 175 w 266"/>
                <a:gd name="T51" fmla="*/ 397 h 464"/>
                <a:gd name="T52" fmla="*/ 160 w 266"/>
                <a:gd name="T53" fmla="*/ 351 h 464"/>
                <a:gd name="T54" fmla="*/ 168 w 266"/>
                <a:gd name="T55" fmla="*/ 293 h 464"/>
                <a:gd name="T56" fmla="*/ 204 w 266"/>
                <a:gd name="T57" fmla="*/ 236 h 464"/>
                <a:gd name="T58" fmla="*/ 220 w 266"/>
                <a:gd name="T59" fmla="*/ 181 h 464"/>
                <a:gd name="T60" fmla="*/ 213 w 266"/>
                <a:gd name="T61" fmla="*/ 114 h 464"/>
                <a:gd name="T62" fmla="*/ 190 w 266"/>
                <a:gd name="T63" fmla="*/ 76 h 464"/>
                <a:gd name="T64" fmla="*/ 160 w 266"/>
                <a:gd name="T65" fmla="*/ 66 h 464"/>
                <a:gd name="T66" fmla="*/ 130 w 266"/>
                <a:gd name="T67" fmla="*/ 66 h 464"/>
                <a:gd name="T68" fmla="*/ 92 w 266"/>
                <a:gd name="T69" fmla="*/ 76 h 464"/>
                <a:gd name="T70" fmla="*/ 84 w 266"/>
                <a:gd name="T71" fmla="*/ 95 h 464"/>
                <a:gd name="T72" fmla="*/ 92 w 266"/>
                <a:gd name="T73" fmla="*/ 114 h 46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6" h="464">
                  <a:moveTo>
                    <a:pt x="92" y="114"/>
                  </a:moveTo>
                  <a:lnTo>
                    <a:pt x="114" y="132"/>
                  </a:lnTo>
                  <a:lnTo>
                    <a:pt x="122" y="170"/>
                  </a:lnTo>
                  <a:lnTo>
                    <a:pt x="107" y="199"/>
                  </a:lnTo>
                  <a:lnTo>
                    <a:pt x="75" y="227"/>
                  </a:lnTo>
                  <a:lnTo>
                    <a:pt x="52" y="227"/>
                  </a:lnTo>
                  <a:lnTo>
                    <a:pt x="14" y="218"/>
                  </a:lnTo>
                  <a:lnTo>
                    <a:pt x="0" y="181"/>
                  </a:lnTo>
                  <a:lnTo>
                    <a:pt x="8" y="104"/>
                  </a:lnTo>
                  <a:lnTo>
                    <a:pt x="31" y="57"/>
                  </a:lnTo>
                  <a:lnTo>
                    <a:pt x="69" y="19"/>
                  </a:lnTo>
                  <a:lnTo>
                    <a:pt x="114" y="0"/>
                  </a:lnTo>
                  <a:lnTo>
                    <a:pt x="160" y="0"/>
                  </a:lnTo>
                  <a:lnTo>
                    <a:pt x="213" y="19"/>
                  </a:lnTo>
                  <a:lnTo>
                    <a:pt x="242" y="66"/>
                  </a:lnTo>
                  <a:lnTo>
                    <a:pt x="260" y="132"/>
                  </a:lnTo>
                  <a:lnTo>
                    <a:pt x="260" y="199"/>
                  </a:lnTo>
                  <a:lnTo>
                    <a:pt x="251" y="257"/>
                  </a:lnTo>
                  <a:lnTo>
                    <a:pt x="228" y="302"/>
                  </a:lnTo>
                  <a:lnTo>
                    <a:pt x="213" y="351"/>
                  </a:lnTo>
                  <a:lnTo>
                    <a:pt x="220" y="370"/>
                  </a:lnTo>
                  <a:lnTo>
                    <a:pt x="265" y="417"/>
                  </a:lnTo>
                  <a:lnTo>
                    <a:pt x="265" y="454"/>
                  </a:lnTo>
                  <a:lnTo>
                    <a:pt x="236" y="463"/>
                  </a:lnTo>
                  <a:lnTo>
                    <a:pt x="198" y="454"/>
                  </a:lnTo>
                  <a:lnTo>
                    <a:pt x="175" y="397"/>
                  </a:lnTo>
                  <a:lnTo>
                    <a:pt x="160" y="351"/>
                  </a:lnTo>
                  <a:lnTo>
                    <a:pt x="168" y="293"/>
                  </a:lnTo>
                  <a:lnTo>
                    <a:pt x="204" y="236"/>
                  </a:lnTo>
                  <a:lnTo>
                    <a:pt x="220" y="181"/>
                  </a:lnTo>
                  <a:lnTo>
                    <a:pt x="213" y="114"/>
                  </a:lnTo>
                  <a:lnTo>
                    <a:pt x="190" y="76"/>
                  </a:lnTo>
                  <a:lnTo>
                    <a:pt x="160" y="66"/>
                  </a:lnTo>
                  <a:lnTo>
                    <a:pt x="130" y="66"/>
                  </a:lnTo>
                  <a:lnTo>
                    <a:pt x="92" y="76"/>
                  </a:lnTo>
                  <a:lnTo>
                    <a:pt x="84" y="95"/>
                  </a:lnTo>
                  <a:lnTo>
                    <a:pt x="92" y="11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5" name="Freeform 9"/>
            <p:cNvSpPr>
              <a:spLocks/>
            </p:cNvSpPr>
            <p:nvPr/>
          </p:nvSpPr>
          <p:spPr bwMode="auto">
            <a:xfrm>
              <a:off x="4187" y="530"/>
              <a:ext cx="70" cy="77"/>
            </a:xfrm>
            <a:custGeom>
              <a:avLst/>
              <a:gdLst>
                <a:gd name="T0" fmla="*/ 53 w 70"/>
                <a:gd name="T1" fmla="*/ 0 h 77"/>
                <a:gd name="T2" fmla="*/ 24 w 70"/>
                <a:gd name="T3" fmla="*/ 0 h 77"/>
                <a:gd name="T4" fmla="*/ 0 w 70"/>
                <a:gd name="T5" fmla="*/ 18 h 77"/>
                <a:gd name="T6" fmla="*/ 0 w 70"/>
                <a:gd name="T7" fmla="*/ 56 h 77"/>
                <a:gd name="T8" fmla="*/ 24 w 70"/>
                <a:gd name="T9" fmla="*/ 76 h 77"/>
                <a:gd name="T10" fmla="*/ 53 w 70"/>
                <a:gd name="T11" fmla="*/ 67 h 77"/>
                <a:gd name="T12" fmla="*/ 69 w 70"/>
                <a:gd name="T13" fmla="*/ 38 h 77"/>
                <a:gd name="T14" fmla="*/ 61 w 70"/>
                <a:gd name="T15" fmla="*/ 10 h 77"/>
                <a:gd name="T16" fmla="*/ 53 w 70"/>
                <a:gd name="T17" fmla="*/ 0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0" h="77">
                  <a:moveTo>
                    <a:pt x="53" y="0"/>
                  </a:moveTo>
                  <a:lnTo>
                    <a:pt x="24" y="0"/>
                  </a:lnTo>
                  <a:lnTo>
                    <a:pt x="0" y="18"/>
                  </a:lnTo>
                  <a:lnTo>
                    <a:pt x="0" y="56"/>
                  </a:lnTo>
                  <a:lnTo>
                    <a:pt x="24" y="76"/>
                  </a:lnTo>
                  <a:lnTo>
                    <a:pt x="53" y="67"/>
                  </a:lnTo>
                  <a:lnTo>
                    <a:pt x="69" y="38"/>
                  </a:lnTo>
                  <a:lnTo>
                    <a:pt x="61" y="10"/>
                  </a:lnTo>
                  <a:lnTo>
                    <a:pt x="53"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6" name="Freeform 10"/>
            <p:cNvSpPr>
              <a:spLocks/>
            </p:cNvSpPr>
            <p:nvPr/>
          </p:nvSpPr>
          <p:spPr bwMode="auto">
            <a:xfrm>
              <a:off x="4368" y="568"/>
              <a:ext cx="208" cy="143"/>
            </a:xfrm>
            <a:custGeom>
              <a:avLst/>
              <a:gdLst>
                <a:gd name="T0" fmla="*/ 8 w 208"/>
                <a:gd name="T1" fmla="*/ 104 h 143"/>
                <a:gd name="T2" fmla="*/ 39 w 208"/>
                <a:gd name="T3" fmla="*/ 74 h 143"/>
                <a:gd name="T4" fmla="*/ 63 w 208"/>
                <a:gd name="T5" fmla="*/ 74 h 143"/>
                <a:gd name="T6" fmla="*/ 99 w 208"/>
                <a:gd name="T7" fmla="*/ 113 h 143"/>
                <a:gd name="T8" fmla="*/ 123 w 208"/>
                <a:gd name="T9" fmla="*/ 132 h 143"/>
                <a:gd name="T10" fmla="*/ 146 w 208"/>
                <a:gd name="T11" fmla="*/ 142 h 143"/>
                <a:gd name="T12" fmla="*/ 167 w 208"/>
                <a:gd name="T13" fmla="*/ 142 h 143"/>
                <a:gd name="T14" fmla="*/ 207 w 208"/>
                <a:gd name="T15" fmla="*/ 113 h 143"/>
                <a:gd name="T16" fmla="*/ 198 w 208"/>
                <a:gd name="T17" fmla="*/ 84 h 143"/>
                <a:gd name="T18" fmla="*/ 162 w 208"/>
                <a:gd name="T19" fmla="*/ 56 h 143"/>
                <a:gd name="T20" fmla="*/ 129 w 208"/>
                <a:gd name="T21" fmla="*/ 47 h 143"/>
                <a:gd name="T22" fmla="*/ 99 w 208"/>
                <a:gd name="T23" fmla="*/ 10 h 143"/>
                <a:gd name="T24" fmla="*/ 77 w 208"/>
                <a:gd name="T25" fmla="*/ 0 h 143"/>
                <a:gd name="T26" fmla="*/ 46 w 208"/>
                <a:gd name="T27" fmla="*/ 10 h 143"/>
                <a:gd name="T28" fmla="*/ 17 w 208"/>
                <a:gd name="T29" fmla="*/ 56 h 143"/>
                <a:gd name="T30" fmla="*/ 0 w 208"/>
                <a:gd name="T31" fmla="*/ 84 h 143"/>
                <a:gd name="T32" fmla="*/ 8 w 208"/>
                <a:gd name="T33" fmla="*/ 104 h 1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8" h="143">
                  <a:moveTo>
                    <a:pt x="8" y="104"/>
                  </a:moveTo>
                  <a:lnTo>
                    <a:pt x="39" y="74"/>
                  </a:lnTo>
                  <a:lnTo>
                    <a:pt x="63" y="74"/>
                  </a:lnTo>
                  <a:lnTo>
                    <a:pt x="99" y="113"/>
                  </a:lnTo>
                  <a:lnTo>
                    <a:pt x="123" y="132"/>
                  </a:lnTo>
                  <a:lnTo>
                    <a:pt x="146" y="142"/>
                  </a:lnTo>
                  <a:lnTo>
                    <a:pt x="167" y="142"/>
                  </a:lnTo>
                  <a:lnTo>
                    <a:pt x="207" y="113"/>
                  </a:lnTo>
                  <a:lnTo>
                    <a:pt x="198" y="84"/>
                  </a:lnTo>
                  <a:lnTo>
                    <a:pt x="162" y="56"/>
                  </a:lnTo>
                  <a:lnTo>
                    <a:pt x="129" y="47"/>
                  </a:lnTo>
                  <a:lnTo>
                    <a:pt x="99" y="10"/>
                  </a:lnTo>
                  <a:lnTo>
                    <a:pt x="77" y="0"/>
                  </a:lnTo>
                  <a:lnTo>
                    <a:pt x="46" y="10"/>
                  </a:lnTo>
                  <a:lnTo>
                    <a:pt x="17" y="56"/>
                  </a:lnTo>
                  <a:lnTo>
                    <a:pt x="0" y="84"/>
                  </a:lnTo>
                  <a:lnTo>
                    <a:pt x="8" y="10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7" name="Freeform 11"/>
            <p:cNvSpPr>
              <a:spLocks/>
            </p:cNvSpPr>
            <p:nvPr/>
          </p:nvSpPr>
          <p:spPr bwMode="auto">
            <a:xfrm>
              <a:off x="4604" y="540"/>
              <a:ext cx="238" cy="113"/>
            </a:xfrm>
            <a:custGeom>
              <a:avLst/>
              <a:gdLst>
                <a:gd name="T0" fmla="*/ 0 w 238"/>
                <a:gd name="T1" fmla="*/ 75 h 113"/>
                <a:gd name="T2" fmla="*/ 114 w 238"/>
                <a:gd name="T3" fmla="*/ 57 h 113"/>
                <a:gd name="T4" fmla="*/ 138 w 238"/>
                <a:gd name="T5" fmla="*/ 66 h 113"/>
                <a:gd name="T6" fmla="*/ 160 w 238"/>
                <a:gd name="T7" fmla="*/ 102 h 113"/>
                <a:gd name="T8" fmla="*/ 182 w 238"/>
                <a:gd name="T9" fmla="*/ 112 h 113"/>
                <a:gd name="T10" fmla="*/ 213 w 238"/>
                <a:gd name="T11" fmla="*/ 112 h 113"/>
                <a:gd name="T12" fmla="*/ 228 w 238"/>
                <a:gd name="T13" fmla="*/ 95 h 113"/>
                <a:gd name="T14" fmla="*/ 237 w 238"/>
                <a:gd name="T15" fmla="*/ 66 h 113"/>
                <a:gd name="T16" fmla="*/ 228 w 238"/>
                <a:gd name="T17" fmla="*/ 38 h 113"/>
                <a:gd name="T18" fmla="*/ 213 w 238"/>
                <a:gd name="T19" fmla="*/ 19 h 113"/>
                <a:gd name="T20" fmla="*/ 182 w 238"/>
                <a:gd name="T21" fmla="*/ 0 h 113"/>
                <a:gd name="T22" fmla="*/ 138 w 238"/>
                <a:gd name="T23" fmla="*/ 0 h 113"/>
                <a:gd name="T24" fmla="*/ 77 w 238"/>
                <a:gd name="T25" fmla="*/ 19 h 113"/>
                <a:gd name="T26" fmla="*/ 31 w 238"/>
                <a:gd name="T27" fmla="*/ 46 h 113"/>
                <a:gd name="T28" fmla="*/ 0 w 238"/>
                <a:gd name="T29" fmla="*/ 75 h 1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38" h="113">
                  <a:moveTo>
                    <a:pt x="0" y="75"/>
                  </a:moveTo>
                  <a:lnTo>
                    <a:pt x="114" y="57"/>
                  </a:lnTo>
                  <a:lnTo>
                    <a:pt x="138" y="66"/>
                  </a:lnTo>
                  <a:lnTo>
                    <a:pt x="160" y="102"/>
                  </a:lnTo>
                  <a:lnTo>
                    <a:pt x="182" y="112"/>
                  </a:lnTo>
                  <a:lnTo>
                    <a:pt x="213" y="112"/>
                  </a:lnTo>
                  <a:lnTo>
                    <a:pt x="228" y="95"/>
                  </a:lnTo>
                  <a:lnTo>
                    <a:pt x="237" y="66"/>
                  </a:lnTo>
                  <a:lnTo>
                    <a:pt x="228" y="38"/>
                  </a:lnTo>
                  <a:lnTo>
                    <a:pt x="213" y="19"/>
                  </a:lnTo>
                  <a:lnTo>
                    <a:pt x="182" y="0"/>
                  </a:lnTo>
                  <a:lnTo>
                    <a:pt x="138" y="0"/>
                  </a:lnTo>
                  <a:lnTo>
                    <a:pt x="77" y="19"/>
                  </a:lnTo>
                  <a:lnTo>
                    <a:pt x="31" y="46"/>
                  </a:lnTo>
                  <a:lnTo>
                    <a:pt x="0" y="75"/>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8" name="Freeform 12"/>
            <p:cNvSpPr>
              <a:spLocks/>
            </p:cNvSpPr>
            <p:nvPr/>
          </p:nvSpPr>
          <p:spPr bwMode="auto">
            <a:xfrm>
              <a:off x="4460" y="774"/>
              <a:ext cx="55" cy="68"/>
            </a:xfrm>
            <a:custGeom>
              <a:avLst/>
              <a:gdLst>
                <a:gd name="T0" fmla="*/ 23 w 55"/>
                <a:gd name="T1" fmla="*/ 67 h 68"/>
                <a:gd name="T2" fmla="*/ 0 w 55"/>
                <a:gd name="T3" fmla="*/ 29 h 68"/>
                <a:gd name="T4" fmla="*/ 7 w 55"/>
                <a:gd name="T5" fmla="*/ 0 h 68"/>
                <a:gd name="T6" fmla="*/ 31 w 55"/>
                <a:gd name="T7" fmla="*/ 0 h 68"/>
                <a:gd name="T8" fmla="*/ 54 w 55"/>
                <a:gd name="T9" fmla="*/ 29 h 68"/>
                <a:gd name="T10" fmla="*/ 45 w 55"/>
                <a:gd name="T11" fmla="*/ 67 h 68"/>
                <a:gd name="T12" fmla="*/ 23 w 55"/>
                <a:gd name="T13" fmla="*/ 67 h 6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5" h="68">
                  <a:moveTo>
                    <a:pt x="23" y="67"/>
                  </a:moveTo>
                  <a:lnTo>
                    <a:pt x="0" y="29"/>
                  </a:lnTo>
                  <a:lnTo>
                    <a:pt x="7" y="0"/>
                  </a:lnTo>
                  <a:lnTo>
                    <a:pt x="31" y="0"/>
                  </a:lnTo>
                  <a:lnTo>
                    <a:pt x="54" y="29"/>
                  </a:lnTo>
                  <a:lnTo>
                    <a:pt x="45" y="67"/>
                  </a:lnTo>
                  <a:lnTo>
                    <a:pt x="23" y="6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9" name="Freeform 13"/>
            <p:cNvSpPr>
              <a:spLocks/>
            </p:cNvSpPr>
            <p:nvPr/>
          </p:nvSpPr>
          <p:spPr bwMode="auto">
            <a:xfrm>
              <a:off x="4558" y="774"/>
              <a:ext cx="55" cy="60"/>
            </a:xfrm>
            <a:custGeom>
              <a:avLst/>
              <a:gdLst>
                <a:gd name="T0" fmla="*/ 17 w 55"/>
                <a:gd name="T1" fmla="*/ 0 h 60"/>
                <a:gd name="T2" fmla="*/ 0 w 55"/>
                <a:gd name="T3" fmla="*/ 12 h 60"/>
                <a:gd name="T4" fmla="*/ 0 w 55"/>
                <a:gd name="T5" fmla="*/ 29 h 60"/>
                <a:gd name="T6" fmla="*/ 17 w 55"/>
                <a:gd name="T7" fmla="*/ 49 h 60"/>
                <a:gd name="T8" fmla="*/ 39 w 55"/>
                <a:gd name="T9" fmla="*/ 59 h 60"/>
                <a:gd name="T10" fmla="*/ 54 w 55"/>
                <a:gd name="T11" fmla="*/ 39 h 60"/>
                <a:gd name="T12" fmla="*/ 46 w 55"/>
                <a:gd name="T13" fmla="*/ 12 h 60"/>
                <a:gd name="T14" fmla="*/ 17 w 55"/>
                <a:gd name="T15" fmla="*/ 0 h 6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5" h="60">
                  <a:moveTo>
                    <a:pt x="17" y="0"/>
                  </a:moveTo>
                  <a:lnTo>
                    <a:pt x="0" y="12"/>
                  </a:lnTo>
                  <a:lnTo>
                    <a:pt x="0" y="29"/>
                  </a:lnTo>
                  <a:lnTo>
                    <a:pt x="17" y="49"/>
                  </a:lnTo>
                  <a:lnTo>
                    <a:pt x="39" y="59"/>
                  </a:lnTo>
                  <a:lnTo>
                    <a:pt x="54" y="39"/>
                  </a:lnTo>
                  <a:lnTo>
                    <a:pt x="46" y="12"/>
                  </a:lnTo>
                  <a:lnTo>
                    <a:pt x="17"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0" name="Freeform 14"/>
            <p:cNvSpPr>
              <a:spLocks/>
            </p:cNvSpPr>
            <p:nvPr/>
          </p:nvSpPr>
          <p:spPr bwMode="auto">
            <a:xfrm>
              <a:off x="4649" y="10"/>
              <a:ext cx="974" cy="1127"/>
            </a:xfrm>
            <a:custGeom>
              <a:avLst/>
              <a:gdLst>
                <a:gd name="T0" fmla="*/ 283 w 974"/>
                <a:gd name="T1" fmla="*/ 625 h 1127"/>
                <a:gd name="T2" fmla="*/ 312 w 974"/>
                <a:gd name="T3" fmla="*/ 501 h 1127"/>
                <a:gd name="T4" fmla="*/ 76 w 974"/>
                <a:gd name="T5" fmla="*/ 436 h 1127"/>
                <a:gd name="T6" fmla="*/ 9 w 974"/>
                <a:gd name="T7" fmla="*/ 310 h 1127"/>
                <a:gd name="T8" fmla="*/ 24 w 974"/>
                <a:gd name="T9" fmla="*/ 94 h 1127"/>
                <a:gd name="T10" fmla="*/ 122 w 974"/>
                <a:gd name="T11" fmla="*/ 0 h 1127"/>
                <a:gd name="T12" fmla="*/ 259 w 974"/>
                <a:gd name="T13" fmla="*/ 85 h 1127"/>
                <a:gd name="T14" fmla="*/ 357 w 974"/>
                <a:gd name="T15" fmla="*/ 283 h 1127"/>
                <a:gd name="T16" fmla="*/ 472 w 974"/>
                <a:gd name="T17" fmla="*/ 208 h 1127"/>
                <a:gd name="T18" fmla="*/ 633 w 974"/>
                <a:gd name="T19" fmla="*/ 235 h 1127"/>
                <a:gd name="T20" fmla="*/ 707 w 974"/>
                <a:gd name="T21" fmla="*/ 407 h 1127"/>
                <a:gd name="T22" fmla="*/ 701 w 974"/>
                <a:gd name="T23" fmla="*/ 596 h 1127"/>
                <a:gd name="T24" fmla="*/ 753 w 974"/>
                <a:gd name="T25" fmla="*/ 625 h 1127"/>
                <a:gd name="T26" fmla="*/ 935 w 974"/>
                <a:gd name="T27" fmla="*/ 681 h 1127"/>
                <a:gd name="T28" fmla="*/ 965 w 974"/>
                <a:gd name="T29" fmla="*/ 869 h 1127"/>
                <a:gd name="T30" fmla="*/ 852 w 974"/>
                <a:gd name="T31" fmla="*/ 1126 h 1127"/>
                <a:gd name="T32" fmla="*/ 913 w 974"/>
                <a:gd name="T33" fmla="*/ 954 h 1127"/>
                <a:gd name="T34" fmla="*/ 935 w 974"/>
                <a:gd name="T35" fmla="*/ 776 h 1127"/>
                <a:gd name="T36" fmla="*/ 852 w 974"/>
                <a:gd name="T37" fmla="*/ 671 h 1127"/>
                <a:gd name="T38" fmla="*/ 715 w 974"/>
                <a:gd name="T39" fmla="*/ 662 h 1127"/>
                <a:gd name="T40" fmla="*/ 670 w 974"/>
                <a:gd name="T41" fmla="*/ 576 h 1127"/>
                <a:gd name="T42" fmla="*/ 655 w 974"/>
                <a:gd name="T43" fmla="*/ 341 h 1127"/>
                <a:gd name="T44" fmla="*/ 549 w 974"/>
                <a:gd name="T45" fmla="*/ 264 h 1127"/>
                <a:gd name="T46" fmla="*/ 411 w 974"/>
                <a:gd name="T47" fmla="*/ 283 h 1127"/>
                <a:gd name="T48" fmla="*/ 312 w 974"/>
                <a:gd name="T49" fmla="*/ 226 h 1127"/>
                <a:gd name="T50" fmla="*/ 199 w 974"/>
                <a:gd name="T51" fmla="*/ 66 h 1127"/>
                <a:gd name="T52" fmla="*/ 99 w 974"/>
                <a:gd name="T53" fmla="*/ 47 h 1127"/>
                <a:gd name="T54" fmla="*/ 38 w 974"/>
                <a:gd name="T55" fmla="*/ 180 h 1127"/>
                <a:gd name="T56" fmla="*/ 84 w 974"/>
                <a:gd name="T57" fmla="*/ 377 h 1127"/>
                <a:gd name="T58" fmla="*/ 335 w 974"/>
                <a:gd name="T59" fmla="*/ 453 h 1127"/>
                <a:gd name="T60" fmla="*/ 357 w 974"/>
                <a:gd name="T61" fmla="*/ 501 h 1127"/>
                <a:gd name="T62" fmla="*/ 335 w 974"/>
                <a:gd name="T63" fmla="*/ 568 h 1127"/>
                <a:gd name="T64" fmla="*/ 427 w 974"/>
                <a:gd name="T65" fmla="*/ 587 h 1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974" h="1127">
                  <a:moveTo>
                    <a:pt x="427" y="587"/>
                  </a:moveTo>
                  <a:lnTo>
                    <a:pt x="283" y="625"/>
                  </a:lnTo>
                  <a:lnTo>
                    <a:pt x="266" y="587"/>
                  </a:lnTo>
                  <a:lnTo>
                    <a:pt x="312" y="501"/>
                  </a:lnTo>
                  <a:lnTo>
                    <a:pt x="214" y="453"/>
                  </a:lnTo>
                  <a:lnTo>
                    <a:pt x="76" y="436"/>
                  </a:lnTo>
                  <a:lnTo>
                    <a:pt x="38" y="436"/>
                  </a:lnTo>
                  <a:lnTo>
                    <a:pt x="9" y="310"/>
                  </a:lnTo>
                  <a:lnTo>
                    <a:pt x="0" y="199"/>
                  </a:lnTo>
                  <a:lnTo>
                    <a:pt x="24" y="94"/>
                  </a:lnTo>
                  <a:lnTo>
                    <a:pt x="69" y="20"/>
                  </a:lnTo>
                  <a:lnTo>
                    <a:pt x="122" y="0"/>
                  </a:lnTo>
                  <a:lnTo>
                    <a:pt x="199" y="20"/>
                  </a:lnTo>
                  <a:lnTo>
                    <a:pt x="259" y="85"/>
                  </a:lnTo>
                  <a:lnTo>
                    <a:pt x="312" y="171"/>
                  </a:lnTo>
                  <a:lnTo>
                    <a:pt x="357" y="283"/>
                  </a:lnTo>
                  <a:lnTo>
                    <a:pt x="411" y="235"/>
                  </a:lnTo>
                  <a:lnTo>
                    <a:pt x="472" y="208"/>
                  </a:lnTo>
                  <a:lnTo>
                    <a:pt x="541" y="199"/>
                  </a:lnTo>
                  <a:lnTo>
                    <a:pt x="633" y="235"/>
                  </a:lnTo>
                  <a:lnTo>
                    <a:pt x="685" y="310"/>
                  </a:lnTo>
                  <a:lnTo>
                    <a:pt x="707" y="407"/>
                  </a:lnTo>
                  <a:lnTo>
                    <a:pt x="715" y="511"/>
                  </a:lnTo>
                  <a:lnTo>
                    <a:pt x="701" y="596"/>
                  </a:lnTo>
                  <a:lnTo>
                    <a:pt x="685" y="642"/>
                  </a:lnTo>
                  <a:lnTo>
                    <a:pt x="753" y="625"/>
                  </a:lnTo>
                  <a:lnTo>
                    <a:pt x="858" y="632"/>
                  </a:lnTo>
                  <a:lnTo>
                    <a:pt x="935" y="681"/>
                  </a:lnTo>
                  <a:lnTo>
                    <a:pt x="973" y="776"/>
                  </a:lnTo>
                  <a:lnTo>
                    <a:pt x="965" y="869"/>
                  </a:lnTo>
                  <a:lnTo>
                    <a:pt x="927" y="984"/>
                  </a:lnTo>
                  <a:lnTo>
                    <a:pt x="852" y="1126"/>
                  </a:lnTo>
                  <a:lnTo>
                    <a:pt x="829" y="1097"/>
                  </a:lnTo>
                  <a:lnTo>
                    <a:pt x="913" y="954"/>
                  </a:lnTo>
                  <a:lnTo>
                    <a:pt x="935" y="869"/>
                  </a:lnTo>
                  <a:lnTo>
                    <a:pt x="935" y="776"/>
                  </a:lnTo>
                  <a:lnTo>
                    <a:pt x="913" y="718"/>
                  </a:lnTo>
                  <a:lnTo>
                    <a:pt x="852" y="671"/>
                  </a:lnTo>
                  <a:lnTo>
                    <a:pt x="775" y="662"/>
                  </a:lnTo>
                  <a:lnTo>
                    <a:pt x="715" y="662"/>
                  </a:lnTo>
                  <a:lnTo>
                    <a:pt x="624" y="690"/>
                  </a:lnTo>
                  <a:lnTo>
                    <a:pt x="670" y="576"/>
                  </a:lnTo>
                  <a:lnTo>
                    <a:pt x="685" y="472"/>
                  </a:lnTo>
                  <a:lnTo>
                    <a:pt x="655" y="341"/>
                  </a:lnTo>
                  <a:lnTo>
                    <a:pt x="609" y="283"/>
                  </a:lnTo>
                  <a:lnTo>
                    <a:pt x="549" y="264"/>
                  </a:lnTo>
                  <a:lnTo>
                    <a:pt x="465" y="264"/>
                  </a:lnTo>
                  <a:lnTo>
                    <a:pt x="411" y="283"/>
                  </a:lnTo>
                  <a:lnTo>
                    <a:pt x="350" y="348"/>
                  </a:lnTo>
                  <a:lnTo>
                    <a:pt x="312" y="226"/>
                  </a:lnTo>
                  <a:lnTo>
                    <a:pt x="252" y="122"/>
                  </a:lnTo>
                  <a:lnTo>
                    <a:pt x="199" y="66"/>
                  </a:lnTo>
                  <a:lnTo>
                    <a:pt x="146" y="47"/>
                  </a:lnTo>
                  <a:lnTo>
                    <a:pt x="99" y="47"/>
                  </a:lnTo>
                  <a:lnTo>
                    <a:pt x="54" y="85"/>
                  </a:lnTo>
                  <a:lnTo>
                    <a:pt x="38" y="180"/>
                  </a:lnTo>
                  <a:lnTo>
                    <a:pt x="47" y="292"/>
                  </a:lnTo>
                  <a:lnTo>
                    <a:pt x="84" y="377"/>
                  </a:lnTo>
                  <a:lnTo>
                    <a:pt x="244" y="407"/>
                  </a:lnTo>
                  <a:lnTo>
                    <a:pt x="335" y="453"/>
                  </a:lnTo>
                  <a:lnTo>
                    <a:pt x="367" y="482"/>
                  </a:lnTo>
                  <a:lnTo>
                    <a:pt x="357" y="501"/>
                  </a:lnTo>
                  <a:lnTo>
                    <a:pt x="327" y="549"/>
                  </a:lnTo>
                  <a:lnTo>
                    <a:pt x="335" y="568"/>
                  </a:lnTo>
                  <a:lnTo>
                    <a:pt x="411" y="568"/>
                  </a:lnTo>
                  <a:lnTo>
                    <a:pt x="427" y="58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1" name="Freeform 15"/>
            <p:cNvSpPr>
              <a:spLocks/>
            </p:cNvSpPr>
            <p:nvPr/>
          </p:nvSpPr>
          <p:spPr bwMode="auto">
            <a:xfrm>
              <a:off x="4938" y="662"/>
              <a:ext cx="579" cy="711"/>
            </a:xfrm>
            <a:custGeom>
              <a:avLst/>
              <a:gdLst>
                <a:gd name="T0" fmla="*/ 176 w 579"/>
                <a:gd name="T1" fmla="*/ 19 h 711"/>
                <a:gd name="T2" fmla="*/ 92 w 579"/>
                <a:gd name="T3" fmla="*/ 104 h 711"/>
                <a:gd name="T4" fmla="*/ 46 w 579"/>
                <a:gd name="T5" fmla="*/ 200 h 711"/>
                <a:gd name="T6" fmla="*/ 46 w 579"/>
                <a:gd name="T7" fmla="*/ 256 h 711"/>
                <a:gd name="T8" fmla="*/ 68 w 579"/>
                <a:gd name="T9" fmla="*/ 294 h 711"/>
                <a:gd name="T10" fmla="*/ 115 w 579"/>
                <a:gd name="T11" fmla="*/ 284 h 711"/>
                <a:gd name="T12" fmla="*/ 176 w 579"/>
                <a:gd name="T13" fmla="*/ 246 h 711"/>
                <a:gd name="T14" fmla="*/ 198 w 579"/>
                <a:gd name="T15" fmla="*/ 265 h 711"/>
                <a:gd name="T16" fmla="*/ 145 w 579"/>
                <a:gd name="T17" fmla="*/ 368 h 711"/>
                <a:gd name="T18" fmla="*/ 131 w 579"/>
                <a:gd name="T19" fmla="*/ 435 h 711"/>
                <a:gd name="T20" fmla="*/ 138 w 579"/>
                <a:gd name="T21" fmla="*/ 493 h 711"/>
                <a:gd name="T22" fmla="*/ 160 w 579"/>
                <a:gd name="T23" fmla="*/ 502 h 711"/>
                <a:gd name="T24" fmla="*/ 206 w 579"/>
                <a:gd name="T25" fmla="*/ 502 h 711"/>
                <a:gd name="T26" fmla="*/ 274 w 579"/>
                <a:gd name="T27" fmla="*/ 464 h 711"/>
                <a:gd name="T28" fmla="*/ 328 w 579"/>
                <a:gd name="T29" fmla="*/ 360 h 711"/>
                <a:gd name="T30" fmla="*/ 396 w 579"/>
                <a:gd name="T31" fmla="*/ 313 h 711"/>
                <a:gd name="T32" fmla="*/ 472 w 579"/>
                <a:gd name="T33" fmla="*/ 323 h 711"/>
                <a:gd name="T34" fmla="*/ 554 w 579"/>
                <a:gd name="T35" fmla="*/ 351 h 711"/>
                <a:gd name="T36" fmla="*/ 578 w 579"/>
                <a:gd name="T37" fmla="*/ 425 h 711"/>
                <a:gd name="T38" fmla="*/ 563 w 579"/>
                <a:gd name="T39" fmla="*/ 559 h 711"/>
                <a:gd name="T40" fmla="*/ 524 w 579"/>
                <a:gd name="T41" fmla="*/ 643 h 711"/>
                <a:gd name="T42" fmla="*/ 464 w 579"/>
                <a:gd name="T43" fmla="*/ 700 h 711"/>
                <a:gd name="T44" fmla="*/ 389 w 579"/>
                <a:gd name="T45" fmla="*/ 710 h 711"/>
                <a:gd name="T46" fmla="*/ 328 w 579"/>
                <a:gd name="T47" fmla="*/ 691 h 711"/>
                <a:gd name="T48" fmla="*/ 335 w 579"/>
                <a:gd name="T49" fmla="*/ 662 h 711"/>
                <a:gd name="T50" fmla="*/ 418 w 579"/>
                <a:gd name="T51" fmla="*/ 672 h 711"/>
                <a:gd name="T52" fmla="*/ 479 w 579"/>
                <a:gd name="T53" fmla="*/ 652 h 711"/>
                <a:gd name="T54" fmla="*/ 517 w 579"/>
                <a:gd name="T55" fmla="*/ 604 h 711"/>
                <a:gd name="T56" fmla="*/ 524 w 579"/>
                <a:gd name="T57" fmla="*/ 540 h 711"/>
                <a:gd name="T58" fmla="*/ 524 w 579"/>
                <a:gd name="T59" fmla="*/ 512 h 711"/>
                <a:gd name="T60" fmla="*/ 456 w 579"/>
                <a:gd name="T61" fmla="*/ 502 h 711"/>
                <a:gd name="T62" fmla="*/ 389 w 579"/>
                <a:gd name="T63" fmla="*/ 512 h 711"/>
                <a:gd name="T64" fmla="*/ 320 w 579"/>
                <a:gd name="T65" fmla="*/ 595 h 711"/>
                <a:gd name="T66" fmla="*/ 312 w 579"/>
                <a:gd name="T67" fmla="*/ 566 h 711"/>
                <a:gd name="T68" fmla="*/ 372 w 579"/>
                <a:gd name="T69" fmla="*/ 483 h 711"/>
                <a:gd name="T70" fmla="*/ 442 w 579"/>
                <a:gd name="T71" fmla="*/ 435 h 711"/>
                <a:gd name="T72" fmla="*/ 517 w 579"/>
                <a:gd name="T73" fmla="*/ 425 h 711"/>
                <a:gd name="T74" fmla="*/ 508 w 579"/>
                <a:gd name="T75" fmla="*/ 378 h 711"/>
                <a:gd name="T76" fmla="*/ 472 w 579"/>
                <a:gd name="T77" fmla="*/ 360 h 711"/>
                <a:gd name="T78" fmla="*/ 412 w 579"/>
                <a:gd name="T79" fmla="*/ 351 h 711"/>
                <a:gd name="T80" fmla="*/ 366 w 579"/>
                <a:gd name="T81" fmla="*/ 368 h 711"/>
                <a:gd name="T82" fmla="*/ 335 w 579"/>
                <a:gd name="T83" fmla="*/ 416 h 711"/>
                <a:gd name="T84" fmla="*/ 274 w 579"/>
                <a:gd name="T85" fmla="*/ 549 h 711"/>
                <a:gd name="T86" fmla="*/ 252 w 579"/>
                <a:gd name="T87" fmla="*/ 559 h 711"/>
                <a:gd name="T88" fmla="*/ 252 w 579"/>
                <a:gd name="T89" fmla="*/ 512 h 711"/>
                <a:gd name="T90" fmla="*/ 176 w 579"/>
                <a:gd name="T91" fmla="*/ 549 h 711"/>
                <a:gd name="T92" fmla="*/ 106 w 579"/>
                <a:gd name="T93" fmla="*/ 549 h 711"/>
                <a:gd name="T94" fmla="*/ 78 w 579"/>
                <a:gd name="T95" fmla="*/ 512 h 711"/>
                <a:gd name="T96" fmla="*/ 78 w 579"/>
                <a:gd name="T97" fmla="*/ 454 h 711"/>
                <a:gd name="T98" fmla="*/ 115 w 579"/>
                <a:gd name="T99" fmla="*/ 323 h 711"/>
                <a:gd name="T100" fmla="*/ 46 w 579"/>
                <a:gd name="T101" fmla="*/ 332 h 711"/>
                <a:gd name="T102" fmla="*/ 15 w 579"/>
                <a:gd name="T103" fmla="*/ 313 h 711"/>
                <a:gd name="T104" fmla="*/ 0 w 579"/>
                <a:gd name="T105" fmla="*/ 246 h 711"/>
                <a:gd name="T106" fmla="*/ 8 w 579"/>
                <a:gd name="T107" fmla="*/ 188 h 711"/>
                <a:gd name="T108" fmla="*/ 38 w 579"/>
                <a:gd name="T109" fmla="*/ 112 h 711"/>
                <a:gd name="T110" fmla="*/ 84 w 579"/>
                <a:gd name="T111" fmla="*/ 57 h 711"/>
                <a:gd name="T112" fmla="*/ 168 w 579"/>
                <a:gd name="T113" fmla="*/ 0 h 711"/>
                <a:gd name="T114" fmla="*/ 176 w 579"/>
                <a:gd name="T115" fmla="*/ 19 h 71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79" h="711">
                  <a:moveTo>
                    <a:pt x="176" y="19"/>
                  </a:moveTo>
                  <a:lnTo>
                    <a:pt x="92" y="104"/>
                  </a:lnTo>
                  <a:lnTo>
                    <a:pt x="46" y="200"/>
                  </a:lnTo>
                  <a:lnTo>
                    <a:pt x="46" y="256"/>
                  </a:lnTo>
                  <a:lnTo>
                    <a:pt x="68" y="294"/>
                  </a:lnTo>
                  <a:lnTo>
                    <a:pt x="115" y="284"/>
                  </a:lnTo>
                  <a:lnTo>
                    <a:pt x="176" y="246"/>
                  </a:lnTo>
                  <a:lnTo>
                    <a:pt x="198" y="265"/>
                  </a:lnTo>
                  <a:lnTo>
                    <a:pt x="145" y="368"/>
                  </a:lnTo>
                  <a:lnTo>
                    <a:pt x="131" y="435"/>
                  </a:lnTo>
                  <a:lnTo>
                    <a:pt x="138" y="493"/>
                  </a:lnTo>
                  <a:lnTo>
                    <a:pt x="160" y="502"/>
                  </a:lnTo>
                  <a:lnTo>
                    <a:pt x="206" y="502"/>
                  </a:lnTo>
                  <a:lnTo>
                    <a:pt x="274" y="464"/>
                  </a:lnTo>
                  <a:lnTo>
                    <a:pt x="328" y="360"/>
                  </a:lnTo>
                  <a:lnTo>
                    <a:pt x="396" y="313"/>
                  </a:lnTo>
                  <a:lnTo>
                    <a:pt x="472" y="323"/>
                  </a:lnTo>
                  <a:lnTo>
                    <a:pt x="554" y="351"/>
                  </a:lnTo>
                  <a:lnTo>
                    <a:pt x="578" y="425"/>
                  </a:lnTo>
                  <a:lnTo>
                    <a:pt x="563" y="559"/>
                  </a:lnTo>
                  <a:lnTo>
                    <a:pt x="524" y="643"/>
                  </a:lnTo>
                  <a:lnTo>
                    <a:pt x="464" y="700"/>
                  </a:lnTo>
                  <a:lnTo>
                    <a:pt x="389" y="710"/>
                  </a:lnTo>
                  <a:lnTo>
                    <a:pt x="328" y="691"/>
                  </a:lnTo>
                  <a:lnTo>
                    <a:pt x="335" y="662"/>
                  </a:lnTo>
                  <a:lnTo>
                    <a:pt x="418" y="672"/>
                  </a:lnTo>
                  <a:lnTo>
                    <a:pt x="479" y="652"/>
                  </a:lnTo>
                  <a:lnTo>
                    <a:pt x="517" y="604"/>
                  </a:lnTo>
                  <a:lnTo>
                    <a:pt x="524" y="540"/>
                  </a:lnTo>
                  <a:lnTo>
                    <a:pt x="524" y="512"/>
                  </a:lnTo>
                  <a:lnTo>
                    <a:pt x="456" y="502"/>
                  </a:lnTo>
                  <a:lnTo>
                    <a:pt x="389" y="512"/>
                  </a:lnTo>
                  <a:lnTo>
                    <a:pt x="320" y="595"/>
                  </a:lnTo>
                  <a:lnTo>
                    <a:pt x="312" y="566"/>
                  </a:lnTo>
                  <a:lnTo>
                    <a:pt x="372" y="483"/>
                  </a:lnTo>
                  <a:lnTo>
                    <a:pt x="442" y="435"/>
                  </a:lnTo>
                  <a:lnTo>
                    <a:pt x="517" y="425"/>
                  </a:lnTo>
                  <a:lnTo>
                    <a:pt x="508" y="378"/>
                  </a:lnTo>
                  <a:lnTo>
                    <a:pt x="472" y="360"/>
                  </a:lnTo>
                  <a:lnTo>
                    <a:pt x="412" y="351"/>
                  </a:lnTo>
                  <a:lnTo>
                    <a:pt x="366" y="368"/>
                  </a:lnTo>
                  <a:lnTo>
                    <a:pt x="335" y="416"/>
                  </a:lnTo>
                  <a:lnTo>
                    <a:pt x="274" y="549"/>
                  </a:lnTo>
                  <a:lnTo>
                    <a:pt x="252" y="559"/>
                  </a:lnTo>
                  <a:lnTo>
                    <a:pt x="252" y="512"/>
                  </a:lnTo>
                  <a:lnTo>
                    <a:pt x="176" y="549"/>
                  </a:lnTo>
                  <a:lnTo>
                    <a:pt x="106" y="549"/>
                  </a:lnTo>
                  <a:lnTo>
                    <a:pt x="78" y="512"/>
                  </a:lnTo>
                  <a:lnTo>
                    <a:pt x="78" y="454"/>
                  </a:lnTo>
                  <a:lnTo>
                    <a:pt x="115" y="323"/>
                  </a:lnTo>
                  <a:lnTo>
                    <a:pt x="46" y="332"/>
                  </a:lnTo>
                  <a:lnTo>
                    <a:pt x="15" y="313"/>
                  </a:lnTo>
                  <a:lnTo>
                    <a:pt x="0" y="246"/>
                  </a:lnTo>
                  <a:lnTo>
                    <a:pt x="8" y="188"/>
                  </a:lnTo>
                  <a:lnTo>
                    <a:pt x="38" y="112"/>
                  </a:lnTo>
                  <a:lnTo>
                    <a:pt x="84" y="57"/>
                  </a:lnTo>
                  <a:lnTo>
                    <a:pt x="168" y="0"/>
                  </a:lnTo>
                  <a:lnTo>
                    <a:pt x="176" y="19"/>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2" name="Freeform 16"/>
            <p:cNvSpPr>
              <a:spLocks/>
            </p:cNvSpPr>
            <p:nvPr/>
          </p:nvSpPr>
          <p:spPr bwMode="auto">
            <a:xfrm>
              <a:off x="4036" y="862"/>
              <a:ext cx="690" cy="783"/>
            </a:xfrm>
            <a:custGeom>
              <a:avLst/>
              <a:gdLst>
                <a:gd name="T0" fmla="*/ 409 w 690"/>
                <a:gd name="T1" fmla="*/ 0 h 783"/>
                <a:gd name="T2" fmla="*/ 266 w 690"/>
                <a:gd name="T3" fmla="*/ 17 h 783"/>
                <a:gd name="T4" fmla="*/ 143 w 690"/>
                <a:gd name="T5" fmla="*/ 56 h 783"/>
                <a:gd name="T6" fmla="*/ 46 w 690"/>
                <a:gd name="T7" fmla="*/ 140 h 783"/>
                <a:gd name="T8" fmla="*/ 0 w 690"/>
                <a:gd name="T9" fmla="*/ 245 h 783"/>
                <a:gd name="T10" fmla="*/ 8 w 690"/>
                <a:gd name="T11" fmla="*/ 321 h 783"/>
                <a:gd name="T12" fmla="*/ 30 w 690"/>
                <a:gd name="T13" fmla="*/ 378 h 783"/>
                <a:gd name="T14" fmla="*/ 82 w 690"/>
                <a:gd name="T15" fmla="*/ 404 h 783"/>
                <a:gd name="T16" fmla="*/ 151 w 690"/>
                <a:gd name="T17" fmla="*/ 425 h 783"/>
                <a:gd name="T18" fmla="*/ 236 w 690"/>
                <a:gd name="T19" fmla="*/ 425 h 783"/>
                <a:gd name="T20" fmla="*/ 332 w 690"/>
                <a:gd name="T21" fmla="*/ 395 h 783"/>
                <a:gd name="T22" fmla="*/ 409 w 690"/>
                <a:gd name="T23" fmla="*/ 349 h 783"/>
                <a:gd name="T24" fmla="*/ 516 w 690"/>
                <a:gd name="T25" fmla="*/ 264 h 783"/>
                <a:gd name="T26" fmla="*/ 576 w 690"/>
                <a:gd name="T27" fmla="*/ 378 h 783"/>
                <a:gd name="T28" fmla="*/ 613 w 690"/>
                <a:gd name="T29" fmla="*/ 500 h 783"/>
                <a:gd name="T30" fmla="*/ 637 w 690"/>
                <a:gd name="T31" fmla="*/ 622 h 783"/>
                <a:gd name="T32" fmla="*/ 651 w 690"/>
                <a:gd name="T33" fmla="*/ 782 h 783"/>
                <a:gd name="T34" fmla="*/ 689 w 690"/>
                <a:gd name="T35" fmla="*/ 765 h 783"/>
                <a:gd name="T36" fmla="*/ 682 w 690"/>
                <a:gd name="T37" fmla="*/ 614 h 783"/>
                <a:gd name="T38" fmla="*/ 660 w 690"/>
                <a:gd name="T39" fmla="*/ 491 h 783"/>
                <a:gd name="T40" fmla="*/ 613 w 690"/>
                <a:gd name="T41" fmla="*/ 359 h 783"/>
                <a:gd name="T42" fmla="*/ 561 w 690"/>
                <a:gd name="T43" fmla="*/ 264 h 783"/>
                <a:gd name="T44" fmla="*/ 516 w 690"/>
                <a:gd name="T45" fmla="*/ 206 h 783"/>
                <a:gd name="T46" fmla="*/ 438 w 690"/>
                <a:gd name="T47" fmla="*/ 293 h 783"/>
                <a:gd name="T48" fmla="*/ 356 w 690"/>
                <a:gd name="T49" fmla="*/ 359 h 783"/>
                <a:gd name="T50" fmla="*/ 258 w 690"/>
                <a:gd name="T51" fmla="*/ 395 h 783"/>
                <a:gd name="T52" fmla="*/ 175 w 690"/>
                <a:gd name="T53" fmla="*/ 395 h 783"/>
                <a:gd name="T54" fmla="*/ 106 w 690"/>
                <a:gd name="T55" fmla="*/ 378 h 783"/>
                <a:gd name="T56" fmla="*/ 68 w 690"/>
                <a:gd name="T57" fmla="*/ 340 h 783"/>
                <a:gd name="T58" fmla="*/ 46 w 690"/>
                <a:gd name="T59" fmla="*/ 293 h 783"/>
                <a:gd name="T60" fmla="*/ 46 w 690"/>
                <a:gd name="T61" fmla="*/ 235 h 783"/>
                <a:gd name="T62" fmla="*/ 76 w 690"/>
                <a:gd name="T63" fmla="*/ 178 h 783"/>
                <a:gd name="T64" fmla="*/ 120 w 690"/>
                <a:gd name="T65" fmla="*/ 123 h 783"/>
                <a:gd name="T66" fmla="*/ 198 w 690"/>
                <a:gd name="T67" fmla="*/ 65 h 783"/>
                <a:gd name="T68" fmla="*/ 326 w 690"/>
                <a:gd name="T69" fmla="*/ 27 h 783"/>
                <a:gd name="T70" fmla="*/ 409 w 690"/>
                <a:gd name="T71" fmla="*/ 0 h 78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90" h="783">
                  <a:moveTo>
                    <a:pt x="409" y="0"/>
                  </a:moveTo>
                  <a:lnTo>
                    <a:pt x="266" y="17"/>
                  </a:lnTo>
                  <a:lnTo>
                    <a:pt x="143" y="56"/>
                  </a:lnTo>
                  <a:lnTo>
                    <a:pt x="46" y="140"/>
                  </a:lnTo>
                  <a:lnTo>
                    <a:pt x="0" y="245"/>
                  </a:lnTo>
                  <a:lnTo>
                    <a:pt x="8" y="321"/>
                  </a:lnTo>
                  <a:lnTo>
                    <a:pt x="30" y="378"/>
                  </a:lnTo>
                  <a:lnTo>
                    <a:pt x="82" y="404"/>
                  </a:lnTo>
                  <a:lnTo>
                    <a:pt x="151" y="425"/>
                  </a:lnTo>
                  <a:lnTo>
                    <a:pt x="236" y="425"/>
                  </a:lnTo>
                  <a:lnTo>
                    <a:pt x="332" y="395"/>
                  </a:lnTo>
                  <a:lnTo>
                    <a:pt x="409" y="349"/>
                  </a:lnTo>
                  <a:lnTo>
                    <a:pt x="516" y="264"/>
                  </a:lnTo>
                  <a:lnTo>
                    <a:pt x="576" y="378"/>
                  </a:lnTo>
                  <a:lnTo>
                    <a:pt x="613" y="500"/>
                  </a:lnTo>
                  <a:lnTo>
                    <a:pt x="637" y="622"/>
                  </a:lnTo>
                  <a:lnTo>
                    <a:pt x="651" y="782"/>
                  </a:lnTo>
                  <a:lnTo>
                    <a:pt x="689" y="765"/>
                  </a:lnTo>
                  <a:lnTo>
                    <a:pt x="682" y="614"/>
                  </a:lnTo>
                  <a:lnTo>
                    <a:pt x="660" y="491"/>
                  </a:lnTo>
                  <a:lnTo>
                    <a:pt x="613" y="359"/>
                  </a:lnTo>
                  <a:lnTo>
                    <a:pt x="561" y="264"/>
                  </a:lnTo>
                  <a:lnTo>
                    <a:pt x="516" y="206"/>
                  </a:lnTo>
                  <a:lnTo>
                    <a:pt x="438" y="293"/>
                  </a:lnTo>
                  <a:lnTo>
                    <a:pt x="356" y="359"/>
                  </a:lnTo>
                  <a:lnTo>
                    <a:pt x="258" y="395"/>
                  </a:lnTo>
                  <a:lnTo>
                    <a:pt x="175" y="395"/>
                  </a:lnTo>
                  <a:lnTo>
                    <a:pt x="106" y="378"/>
                  </a:lnTo>
                  <a:lnTo>
                    <a:pt x="68" y="340"/>
                  </a:lnTo>
                  <a:lnTo>
                    <a:pt x="46" y="293"/>
                  </a:lnTo>
                  <a:lnTo>
                    <a:pt x="46" y="235"/>
                  </a:lnTo>
                  <a:lnTo>
                    <a:pt x="76" y="178"/>
                  </a:lnTo>
                  <a:lnTo>
                    <a:pt x="120" y="123"/>
                  </a:lnTo>
                  <a:lnTo>
                    <a:pt x="198" y="65"/>
                  </a:lnTo>
                  <a:lnTo>
                    <a:pt x="326" y="27"/>
                  </a:lnTo>
                  <a:lnTo>
                    <a:pt x="409"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3" name="Freeform 17"/>
            <p:cNvSpPr>
              <a:spLocks/>
            </p:cNvSpPr>
            <p:nvPr/>
          </p:nvSpPr>
          <p:spPr bwMode="auto">
            <a:xfrm>
              <a:off x="4240" y="1276"/>
              <a:ext cx="457" cy="276"/>
            </a:xfrm>
            <a:custGeom>
              <a:avLst/>
              <a:gdLst>
                <a:gd name="T0" fmla="*/ 0 w 457"/>
                <a:gd name="T1" fmla="*/ 11 h 276"/>
                <a:gd name="T2" fmla="*/ 84 w 457"/>
                <a:gd name="T3" fmla="*/ 228 h 276"/>
                <a:gd name="T4" fmla="*/ 145 w 457"/>
                <a:gd name="T5" fmla="*/ 200 h 276"/>
                <a:gd name="T6" fmla="*/ 220 w 457"/>
                <a:gd name="T7" fmla="*/ 180 h 276"/>
                <a:gd name="T8" fmla="*/ 295 w 457"/>
                <a:gd name="T9" fmla="*/ 180 h 276"/>
                <a:gd name="T10" fmla="*/ 357 w 457"/>
                <a:gd name="T11" fmla="*/ 200 h 276"/>
                <a:gd name="T12" fmla="*/ 447 w 457"/>
                <a:gd name="T13" fmla="*/ 275 h 276"/>
                <a:gd name="T14" fmla="*/ 456 w 457"/>
                <a:gd name="T15" fmla="*/ 208 h 276"/>
                <a:gd name="T16" fmla="*/ 372 w 457"/>
                <a:gd name="T17" fmla="*/ 162 h 276"/>
                <a:gd name="T18" fmla="*/ 295 w 457"/>
                <a:gd name="T19" fmla="*/ 141 h 276"/>
                <a:gd name="T20" fmla="*/ 234 w 457"/>
                <a:gd name="T21" fmla="*/ 141 h 276"/>
                <a:gd name="T22" fmla="*/ 182 w 457"/>
                <a:gd name="T23" fmla="*/ 152 h 276"/>
                <a:gd name="T24" fmla="*/ 107 w 457"/>
                <a:gd name="T25" fmla="*/ 191 h 276"/>
                <a:gd name="T26" fmla="*/ 32 w 457"/>
                <a:gd name="T27" fmla="*/ 0 h 276"/>
                <a:gd name="T28" fmla="*/ 0 w 457"/>
                <a:gd name="T29" fmla="*/ 11 h 27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57" h="276">
                  <a:moveTo>
                    <a:pt x="0" y="11"/>
                  </a:moveTo>
                  <a:lnTo>
                    <a:pt x="84" y="228"/>
                  </a:lnTo>
                  <a:lnTo>
                    <a:pt x="145" y="200"/>
                  </a:lnTo>
                  <a:lnTo>
                    <a:pt x="220" y="180"/>
                  </a:lnTo>
                  <a:lnTo>
                    <a:pt x="295" y="180"/>
                  </a:lnTo>
                  <a:lnTo>
                    <a:pt x="357" y="200"/>
                  </a:lnTo>
                  <a:lnTo>
                    <a:pt x="447" y="275"/>
                  </a:lnTo>
                  <a:lnTo>
                    <a:pt x="456" y="208"/>
                  </a:lnTo>
                  <a:lnTo>
                    <a:pt x="372" y="162"/>
                  </a:lnTo>
                  <a:lnTo>
                    <a:pt x="295" y="141"/>
                  </a:lnTo>
                  <a:lnTo>
                    <a:pt x="234" y="141"/>
                  </a:lnTo>
                  <a:lnTo>
                    <a:pt x="182" y="152"/>
                  </a:lnTo>
                  <a:lnTo>
                    <a:pt x="107" y="191"/>
                  </a:lnTo>
                  <a:lnTo>
                    <a:pt x="32" y="0"/>
                  </a:lnTo>
                  <a:lnTo>
                    <a:pt x="0" y="11"/>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4" name="Freeform 18"/>
            <p:cNvSpPr>
              <a:spLocks/>
            </p:cNvSpPr>
            <p:nvPr/>
          </p:nvSpPr>
          <p:spPr bwMode="auto">
            <a:xfrm>
              <a:off x="4368" y="1692"/>
              <a:ext cx="138" cy="115"/>
            </a:xfrm>
            <a:custGeom>
              <a:avLst/>
              <a:gdLst>
                <a:gd name="T0" fmla="*/ 8 w 138"/>
                <a:gd name="T1" fmla="*/ 0 h 115"/>
                <a:gd name="T2" fmla="*/ 0 w 138"/>
                <a:gd name="T3" fmla="*/ 19 h 115"/>
                <a:gd name="T4" fmla="*/ 115 w 138"/>
                <a:gd name="T5" fmla="*/ 114 h 115"/>
                <a:gd name="T6" fmla="*/ 137 w 138"/>
                <a:gd name="T7" fmla="*/ 86 h 115"/>
                <a:gd name="T8" fmla="*/ 123 w 138"/>
                <a:gd name="T9" fmla="*/ 48 h 115"/>
                <a:gd name="T10" fmla="*/ 8 w 138"/>
                <a:gd name="T11" fmla="*/ 0 h 11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38" h="115">
                  <a:moveTo>
                    <a:pt x="8" y="0"/>
                  </a:moveTo>
                  <a:lnTo>
                    <a:pt x="0" y="19"/>
                  </a:lnTo>
                  <a:lnTo>
                    <a:pt x="115" y="114"/>
                  </a:lnTo>
                  <a:lnTo>
                    <a:pt x="137" y="86"/>
                  </a:lnTo>
                  <a:lnTo>
                    <a:pt x="123" y="48"/>
                  </a:lnTo>
                  <a:lnTo>
                    <a:pt x="8"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5" name="Freeform 19"/>
            <p:cNvSpPr>
              <a:spLocks/>
            </p:cNvSpPr>
            <p:nvPr/>
          </p:nvSpPr>
          <p:spPr bwMode="auto">
            <a:xfrm>
              <a:off x="4156" y="1183"/>
              <a:ext cx="1118" cy="975"/>
            </a:xfrm>
            <a:custGeom>
              <a:avLst/>
              <a:gdLst>
                <a:gd name="T0" fmla="*/ 78 w 1118"/>
                <a:gd name="T1" fmla="*/ 104 h 975"/>
                <a:gd name="T2" fmla="*/ 55 w 1118"/>
                <a:gd name="T3" fmla="*/ 255 h 975"/>
                <a:gd name="T4" fmla="*/ 46 w 1118"/>
                <a:gd name="T5" fmla="*/ 406 h 975"/>
                <a:gd name="T6" fmla="*/ 69 w 1118"/>
                <a:gd name="T7" fmla="*/ 585 h 975"/>
                <a:gd name="T8" fmla="*/ 130 w 1118"/>
                <a:gd name="T9" fmla="*/ 748 h 975"/>
                <a:gd name="T10" fmla="*/ 206 w 1118"/>
                <a:gd name="T11" fmla="*/ 831 h 975"/>
                <a:gd name="T12" fmla="*/ 311 w 1118"/>
                <a:gd name="T13" fmla="*/ 899 h 975"/>
                <a:gd name="T14" fmla="*/ 402 w 1118"/>
                <a:gd name="T15" fmla="*/ 915 h 975"/>
                <a:gd name="T16" fmla="*/ 502 w 1118"/>
                <a:gd name="T17" fmla="*/ 915 h 975"/>
                <a:gd name="T18" fmla="*/ 608 w 1118"/>
                <a:gd name="T19" fmla="*/ 899 h 975"/>
                <a:gd name="T20" fmla="*/ 713 w 1118"/>
                <a:gd name="T21" fmla="*/ 860 h 975"/>
                <a:gd name="T22" fmla="*/ 797 w 1118"/>
                <a:gd name="T23" fmla="*/ 794 h 975"/>
                <a:gd name="T24" fmla="*/ 897 w 1118"/>
                <a:gd name="T25" fmla="*/ 688 h 975"/>
                <a:gd name="T26" fmla="*/ 980 w 1118"/>
                <a:gd name="T27" fmla="*/ 557 h 975"/>
                <a:gd name="T28" fmla="*/ 1034 w 1118"/>
                <a:gd name="T29" fmla="*/ 425 h 975"/>
                <a:gd name="T30" fmla="*/ 1064 w 1118"/>
                <a:gd name="T31" fmla="*/ 293 h 975"/>
                <a:gd name="T32" fmla="*/ 1080 w 1118"/>
                <a:gd name="T33" fmla="*/ 189 h 975"/>
                <a:gd name="T34" fmla="*/ 1094 w 1118"/>
                <a:gd name="T35" fmla="*/ 19 h 975"/>
                <a:gd name="T36" fmla="*/ 1110 w 1118"/>
                <a:gd name="T37" fmla="*/ 0 h 975"/>
                <a:gd name="T38" fmla="*/ 1117 w 1118"/>
                <a:gd name="T39" fmla="*/ 179 h 975"/>
                <a:gd name="T40" fmla="*/ 1080 w 1118"/>
                <a:gd name="T41" fmla="*/ 406 h 975"/>
                <a:gd name="T42" fmla="*/ 1018 w 1118"/>
                <a:gd name="T43" fmla="*/ 566 h 975"/>
                <a:gd name="T44" fmla="*/ 950 w 1118"/>
                <a:gd name="T45" fmla="*/ 688 h 975"/>
                <a:gd name="T46" fmla="*/ 874 w 1118"/>
                <a:gd name="T47" fmla="*/ 785 h 975"/>
                <a:gd name="T48" fmla="*/ 776 w 1118"/>
                <a:gd name="T49" fmla="*/ 870 h 975"/>
                <a:gd name="T50" fmla="*/ 669 w 1118"/>
                <a:gd name="T51" fmla="*/ 925 h 975"/>
                <a:gd name="T52" fmla="*/ 555 w 1118"/>
                <a:gd name="T53" fmla="*/ 963 h 975"/>
                <a:gd name="T54" fmla="*/ 419 w 1118"/>
                <a:gd name="T55" fmla="*/ 974 h 975"/>
                <a:gd name="T56" fmla="*/ 275 w 1118"/>
                <a:gd name="T57" fmla="*/ 944 h 975"/>
                <a:gd name="T58" fmla="*/ 176 w 1118"/>
                <a:gd name="T59" fmla="*/ 877 h 975"/>
                <a:gd name="T60" fmla="*/ 100 w 1118"/>
                <a:gd name="T61" fmla="*/ 794 h 975"/>
                <a:gd name="T62" fmla="*/ 31 w 1118"/>
                <a:gd name="T63" fmla="*/ 671 h 975"/>
                <a:gd name="T64" fmla="*/ 9 w 1118"/>
                <a:gd name="T65" fmla="*/ 528 h 975"/>
                <a:gd name="T66" fmla="*/ 0 w 1118"/>
                <a:gd name="T67" fmla="*/ 378 h 975"/>
                <a:gd name="T68" fmla="*/ 9 w 1118"/>
                <a:gd name="T69" fmla="*/ 234 h 975"/>
                <a:gd name="T70" fmla="*/ 31 w 1118"/>
                <a:gd name="T71" fmla="*/ 93 h 975"/>
                <a:gd name="T72" fmla="*/ 78 w 1118"/>
                <a:gd name="T73" fmla="*/ 104 h 97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118" h="975">
                  <a:moveTo>
                    <a:pt x="78" y="104"/>
                  </a:moveTo>
                  <a:lnTo>
                    <a:pt x="55" y="255"/>
                  </a:lnTo>
                  <a:lnTo>
                    <a:pt x="46" y="406"/>
                  </a:lnTo>
                  <a:lnTo>
                    <a:pt x="69" y="585"/>
                  </a:lnTo>
                  <a:lnTo>
                    <a:pt x="130" y="748"/>
                  </a:lnTo>
                  <a:lnTo>
                    <a:pt x="206" y="831"/>
                  </a:lnTo>
                  <a:lnTo>
                    <a:pt x="311" y="899"/>
                  </a:lnTo>
                  <a:lnTo>
                    <a:pt x="402" y="915"/>
                  </a:lnTo>
                  <a:lnTo>
                    <a:pt x="502" y="915"/>
                  </a:lnTo>
                  <a:lnTo>
                    <a:pt x="608" y="899"/>
                  </a:lnTo>
                  <a:lnTo>
                    <a:pt x="713" y="860"/>
                  </a:lnTo>
                  <a:lnTo>
                    <a:pt x="797" y="794"/>
                  </a:lnTo>
                  <a:lnTo>
                    <a:pt x="897" y="688"/>
                  </a:lnTo>
                  <a:lnTo>
                    <a:pt x="980" y="557"/>
                  </a:lnTo>
                  <a:lnTo>
                    <a:pt x="1034" y="425"/>
                  </a:lnTo>
                  <a:lnTo>
                    <a:pt x="1064" y="293"/>
                  </a:lnTo>
                  <a:lnTo>
                    <a:pt x="1080" y="189"/>
                  </a:lnTo>
                  <a:lnTo>
                    <a:pt x="1094" y="19"/>
                  </a:lnTo>
                  <a:lnTo>
                    <a:pt x="1110" y="0"/>
                  </a:lnTo>
                  <a:lnTo>
                    <a:pt x="1117" y="179"/>
                  </a:lnTo>
                  <a:lnTo>
                    <a:pt x="1080" y="406"/>
                  </a:lnTo>
                  <a:lnTo>
                    <a:pt x="1018" y="566"/>
                  </a:lnTo>
                  <a:lnTo>
                    <a:pt x="950" y="688"/>
                  </a:lnTo>
                  <a:lnTo>
                    <a:pt x="874" y="785"/>
                  </a:lnTo>
                  <a:lnTo>
                    <a:pt x="776" y="870"/>
                  </a:lnTo>
                  <a:lnTo>
                    <a:pt x="669" y="925"/>
                  </a:lnTo>
                  <a:lnTo>
                    <a:pt x="555" y="963"/>
                  </a:lnTo>
                  <a:lnTo>
                    <a:pt x="419" y="974"/>
                  </a:lnTo>
                  <a:lnTo>
                    <a:pt x="275" y="944"/>
                  </a:lnTo>
                  <a:lnTo>
                    <a:pt x="176" y="877"/>
                  </a:lnTo>
                  <a:lnTo>
                    <a:pt x="100" y="794"/>
                  </a:lnTo>
                  <a:lnTo>
                    <a:pt x="31" y="671"/>
                  </a:lnTo>
                  <a:lnTo>
                    <a:pt x="9" y="528"/>
                  </a:lnTo>
                  <a:lnTo>
                    <a:pt x="0" y="378"/>
                  </a:lnTo>
                  <a:lnTo>
                    <a:pt x="9" y="234"/>
                  </a:lnTo>
                  <a:lnTo>
                    <a:pt x="31" y="93"/>
                  </a:lnTo>
                  <a:lnTo>
                    <a:pt x="78" y="10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6" name="Freeform 20"/>
            <p:cNvSpPr>
              <a:spLocks/>
            </p:cNvSpPr>
            <p:nvPr/>
          </p:nvSpPr>
          <p:spPr bwMode="auto">
            <a:xfrm>
              <a:off x="4687" y="1948"/>
              <a:ext cx="989" cy="890"/>
            </a:xfrm>
            <a:custGeom>
              <a:avLst/>
              <a:gdLst>
                <a:gd name="T0" fmla="*/ 988 w 989"/>
                <a:gd name="T1" fmla="*/ 889 h 890"/>
                <a:gd name="T2" fmla="*/ 912 w 989"/>
                <a:gd name="T3" fmla="*/ 709 h 890"/>
                <a:gd name="T4" fmla="*/ 791 w 989"/>
                <a:gd name="T5" fmla="*/ 492 h 890"/>
                <a:gd name="T6" fmla="*/ 647 w 989"/>
                <a:gd name="T7" fmla="*/ 293 h 890"/>
                <a:gd name="T8" fmla="*/ 496 w 989"/>
                <a:gd name="T9" fmla="*/ 150 h 890"/>
                <a:gd name="T10" fmla="*/ 465 w 989"/>
                <a:gd name="T11" fmla="*/ 150 h 890"/>
                <a:gd name="T12" fmla="*/ 349 w 989"/>
                <a:gd name="T13" fmla="*/ 0 h 890"/>
                <a:gd name="T14" fmla="*/ 306 w 989"/>
                <a:gd name="T15" fmla="*/ 29 h 890"/>
                <a:gd name="T16" fmla="*/ 411 w 989"/>
                <a:gd name="T17" fmla="*/ 198 h 890"/>
                <a:gd name="T18" fmla="*/ 312 w 989"/>
                <a:gd name="T19" fmla="*/ 332 h 890"/>
                <a:gd name="T20" fmla="*/ 191 w 989"/>
                <a:gd name="T21" fmla="*/ 530 h 890"/>
                <a:gd name="T22" fmla="*/ 93 w 989"/>
                <a:gd name="T23" fmla="*/ 690 h 890"/>
                <a:gd name="T24" fmla="*/ 0 w 989"/>
                <a:gd name="T25" fmla="*/ 889 h 890"/>
                <a:gd name="T26" fmla="*/ 69 w 989"/>
                <a:gd name="T27" fmla="*/ 889 h 890"/>
                <a:gd name="T28" fmla="*/ 145 w 989"/>
                <a:gd name="T29" fmla="*/ 709 h 890"/>
                <a:gd name="T30" fmla="*/ 251 w 989"/>
                <a:gd name="T31" fmla="*/ 539 h 890"/>
                <a:gd name="T32" fmla="*/ 357 w 989"/>
                <a:gd name="T33" fmla="*/ 378 h 890"/>
                <a:gd name="T34" fmla="*/ 496 w 989"/>
                <a:gd name="T35" fmla="*/ 227 h 890"/>
                <a:gd name="T36" fmla="*/ 640 w 989"/>
                <a:gd name="T37" fmla="*/ 349 h 890"/>
                <a:gd name="T38" fmla="*/ 783 w 989"/>
                <a:gd name="T39" fmla="*/ 566 h 890"/>
                <a:gd name="T40" fmla="*/ 875 w 989"/>
                <a:gd name="T41" fmla="*/ 757 h 890"/>
                <a:gd name="T42" fmla="*/ 905 w 989"/>
                <a:gd name="T43" fmla="*/ 889 h 890"/>
                <a:gd name="T44" fmla="*/ 988 w 989"/>
                <a:gd name="T45" fmla="*/ 889 h 89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89" h="890">
                  <a:moveTo>
                    <a:pt x="988" y="889"/>
                  </a:moveTo>
                  <a:lnTo>
                    <a:pt x="912" y="709"/>
                  </a:lnTo>
                  <a:lnTo>
                    <a:pt x="791" y="492"/>
                  </a:lnTo>
                  <a:lnTo>
                    <a:pt x="647" y="293"/>
                  </a:lnTo>
                  <a:lnTo>
                    <a:pt x="496" y="150"/>
                  </a:lnTo>
                  <a:lnTo>
                    <a:pt x="465" y="150"/>
                  </a:lnTo>
                  <a:lnTo>
                    <a:pt x="349" y="0"/>
                  </a:lnTo>
                  <a:lnTo>
                    <a:pt x="306" y="29"/>
                  </a:lnTo>
                  <a:lnTo>
                    <a:pt x="411" y="198"/>
                  </a:lnTo>
                  <a:lnTo>
                    <a:pt x="312" y="332"/>
                  </a:lnTo>
                  <a:lnTo>
                    <a:pt x="191" y="530"/>
                  </a:lnTo>
                  <a:lnTo>
                    <a:pt x="93" y="690"/>
                  </a:lnTo>
                  <a:lnTo>
                    <a:pt x="0" y="889"/>
                  </a:lnTo>
                  <a:lnTo>
                    <a:pt x="69" y="889"/>
                  </a:lnTo>
                  <a:lnTo>
                    <a:pt x="145" y="709"/>
                  </a:lnTo>
                  <a:lnTo>
                    <a:pt x="251" y="539"/>
                  </a:lnTo>
                  <a:lnTo>
                    <a:pt x="357" y="378"/>
                  </a:lnTo>
                  <a:lnTo>
                    <a:pt x="496" y="227"/>
                  </a:lnTo>
                  <a:lnTo>
                    <a:pt x="640" y="349"/>
                  </a:lnTo>
                  <a:lnTo>
                    <a:pt x="783" y="566"/>
                  </a:lnTo>
                  <a:lnTo>
                    <a:pt x="875" y="757"/>
                  </a:lnTo>
                  <a:lnTo>
                    <a:pt x="905" y="889"/>
                  </a:lnTo>
                  <a:lnTo>
                    <a:pt x="988" y="889"/>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7" name="Freeform 21"/>
            <p:cNvSpPr>
              <a:spLocks/>
            </p:cNvSpPr>
            <p:nvPr/>
          </p:nvSpPr>
          <p:spPr bwMode="auto">
            <a:xfrm>
              <a:off x="4474" y="2137"/>
              <a:ext cx="352" cy="701"/>
            </a:xfrm>
            <a:custGeom>
              <a:avLst/>
              <a:gdLst>
                <a:gd name="T0" fmla="*/ 351 w 352"/>
                <a:gd name="T1" fmla="*/ 443 h 701"/>
                <a:gd name="T2" fmla="*/ 328 w 352"/>
                <a:gd name="T3" fmla="*/ 323 h 701"/>
                <a:gd name="T4" fmla="*/ 290 w 352"/>
                <a:gd name="T5" fmla="*/ 209 h 701"/>
                <a:gd name="T6" fmla="*/ 222 w 352"/>
                <a:gd name="T7" fmla="*/ 95 h 701"/>
                <a:gd name="T8" fmla="*/ 144 w 352"/>
                <a:gd name="T9" fmla="*/ 0 h 701"/>
                <a:gd name="T10" fmla="*/ 69 w 352"/>
                <a:gd name="T11" fmla="*/ 0 h 701"/>
                <a:gd name="T12" fmla="*/ 153 w 352"/>
                <a:gd name="T13" fmla="*/ 85 h 701"/>
                <a:gd name="T14" fmla="*/ 84 w 352"/>
                <a:gd name="T15" fmla="*/ 303 h 701"/>
                <a:gd name="T16" fmla="*/ 0 w 352"/>
                <a:gd name="T17" fmla="*/ 341 h 701"/>
                <a:gd name="T18" fmla="*/ 23 w 352"/>
                <a:gd name="T19" fmla="*/ 370 h 701"/>
                <a:gd name="T20" fmla="*/ 69 w 352"/>
                <a:gd name="T21" fmla="*/ 361 h 701"/>
                <a:gd name="T22" fmla="*/ 138 w 352"/>
                <a:gd name="T23" fmla="*/ 520 h 701"/>
                <a:gd name="T24" fmla="*/ 175 w 352"/>
                <a:gd name="T25" fmla="*/ 700 h 701"/>
                <a:gd name="T26" fmla="*/ 244 w 352"/>
                <a:gd name="T27" fmla="*/ 700 h 701"/>
                <a:gd name="T28" fmla="*/ 207 w 352"/>
                <a:gd name="T29" fmla="*/ 559 h 701"/>
                <a:gd name="T30" fmla="*/ 168 w 352"/>
                <a:gd name="T31" fmla="*/ 463 h 701"/>
                <a:gd name="T32" fmla="*/ 108 w 352"/>
                <a:gd name="T33" fmla="*/ 341 h 701"/>
                <a:gd name="T34" fmla="*/ 199 w 352"/>
                <a:gd name="T35" fmla="*/ 151 h 701"/>
                <a:gd name="T36" fmla="*/ 251 w 352"/>
                <a:gd name="T37" fmla="*/ 265 h 701"/>
                <a:gd name="T38" fmla="*/ 282 w 352"/>
                <a:gd name="T39" fmla="*/ 377 h 701"/>
                <a:gd name="T40" fmla="*/ 290 w 352"/>
                <a:gd name="T41" fmla="*/ 559 h 701"/>
                <a:gd name="T42" fmla="*/ 351 w 352"/>
                <a:gd name="T43" fmla="*/ 443 h 70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52" h="701">
                  <a:moveTo>
                    <a:pt x="351" y="443"/>
                  </a:moveTo>
                  <a:lnTo>
                    <a:pt x="328" y="323"/>
                  </a:lnTo>
                  <a:lnTo>
                    <a:pt x="290" y="209"/>
                  </a:lnTo>
                  <a:lnTo>
                    <a:pt x="222" y="95"/>
                  </a:lnTo>
                  <a:lnTo>
                    <a:pt x="144" y="0"/>
                  </a:lnTo>
                  <a:lnTo>
                    <a:pt x="69" y="0"/>
                  </a:lnTo>
                  <a:lnTo>
                    <a:pt x="153" y="85"/>
                  </a:lnTo>
                  <a:lnTo>
                    <a:pt x="84" y="303"/>
                  </a:lnTo>
                  <a:lnTo>
                    <a:pt x="0" y="341"/>
                  </a:lnTo>
                  <a:lnTo>
                    <a:pt x="23" y="370"/>
                  </a:lnTo>
                  <a:lnTo>
                    <a:pt x="69" y="361"/>
                  </a:lnTo>
                  <a:lnTo>
                    <a:pt x="138" y="520"/>
                  </a:lnTo>
                  <a:lnTo>
                    <a:pt x="175" y="700"/>
                  </a:lnTo>
                  <a:lnTo>
                    <a:pt x="244" y="700"/>
                  </a:lnTo>
                  <a:lnTo>
                    <a:pt x="207" y="559"/>
                  </a:lnTo>
                  <a:lnTo>
                    <a:pt x="168" y="463"/>
                  </a:lnTo>
                  <a:lnTo>
                    <a:pt x="108" y="341"/>
                  </a:lnTo>
                  <a:lnTo>
                    <a:pt x="199" y="151"/>
                  </a:lnTo>
                  <a:lnTo>
                    <a:pt x="251" y="265"/>
                  </a:lnTo>
                  <a:lnTo>
                    <a:pt x="282" y="377"/>
                  </a:lnTo>
                  <a:lnTo>
                    <a:pt x="290" y="559"/>
                  </a:lnTo>
                  <a:lnTo>
                    <a:pt x="351" y="443"/>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8" name="Freeform 22"/>
            <p:cNvSpPr>
              <a:spLocks/>
            </p:cNvSpPr>
            <p:nvPr/>
          </p:nvSpPr>
          <p:spPr bwMode="auto">
            <a:xfrm>
              <a:off x="4362" y="2120"/>
              <a:ext cx="160" cy="718"/>
            </a:xfrm>
            <a:custGeom>
              <a:avLst/>
              <a:gdLst>
                <a:gd name="T0" fmla="*/ 159 w 160"/>
                <a:gd name="T1" fmla="*/ 26 h 718"/>
                <a:gd name="T2" fmla="*/ 112 w 160"/>
                <a:gd name="T3" fmla="*/ 291 h 718"/>
                <a:gd name="T4" fmla="*/ 152 w 160"/>
                <a:gd name="T5" fmla="*/ 358 h 718"/>
                <a:gd name="T6" fmla="*/ 83 w 160"/>
                <a:gd name="T7" fmla="*/ 518 h 718"/>
                <a:gd name="T8" fmla="*/ 52 w 160"/>
                <a:gd name="T9" fmla="*/ 650 h 718"/>
                <a:gd name="T10" fmla="*/ 52 w 160"/>
                <a:gd name="T11" fmla="*/ 717 h 718"/>
                <a:gd name="T12" fmla="*/ 0 w 160"/>
                <a:gd name="T13" fmla="*/ 717 h 718"/>
                <a:gd name="T14" fmla="*/ 14 w 160"/>
                <a:gd name="T15" fmla="*/ 593 h 718"/>
                <a:gd name="T16" fmla="*/ 52 w 160"/>
                <a:gd name="T17" fmla="*/ 454 h 718"/>
                <a:gd name="T18" fmla="*/ 90 w 160"/>
                <a:gd name="T19" fmla="*/ 348 h 718"/>
                <a:gd name="T20" fmla="*/ 75 w 160"/>
                <a:gd name="T21" fmla="*/ 310 h 718"/>
                <a:gd name="T22" fmla="*/ 75 w 160"/>
                <a:gd name="T23" fmla="*/ 234 h 718"/>
                <a:gd name="T24" fmla="*/ 121 w 160"/>
                <a:gd name="T25" fmla="*/ 0 h 718"/>
                <a:gd name="T26" fmla="*/ 159 w 160"/>
                <a:gd name="T27" fmla="*/ 26 h 7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0" h="718">
                  <a:moveTo>
                    <a:pt x="159" y="26"/>
                  </a:moveTo>
                  <a:lnTo>
                    <a:pt x="112" y="291"/>
                  </a:lnTo>
                  <a:lnTo>
                    <a:pt x="152" y="358"/>
                  </a:lnTo>
                  <a:lnTo>
                    <a:pt x="83" y="518"/>
                  </a:lnTo>
                  <a:lnTo>
                    <a:pt x="52" y="650"/>
                  </a:lnTo>
                  <a:lnTo>
                    <a:pt x="52" y="717"/>
                  </a:lnTo>
                  <a:lnTo>
                    <a:pt x="0" y="717"/>
                  </a:lnTo>
                  <a:lnTo>
                    <a:pt x="14" y="593"/>
                  </a:lnTo>
                  <a:lnTo>
                    <a:pt x="52" y="454"/>
                  </a:lnTo>
                  <a:lnTo>
                    <a:pt x="90" y="348"/>
                  </a:lnTo>
                  <a:lnTo>
                    <a:pt x="75" y="310"/>
                  </a:lnTo>
                  <a:lnTo>
                    <a:pt x="75" y="234"/>
                  </a:lnTo>
                  <a:lnTo>
                    <a:pt x="121" y="0"/>
                  </a:lnTo>
                  <a:lnTo>
                    <a:pt x="159" y="26"/>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89" name="Freeform 23"/>
            <p:cNvSpPr>
              <a:spLocks/>
            </p:cNvSpPr>
            <p:nvPr/>
          </p:nvSpPr>
          <p:spPr bwMode="auto">
            <a:xfrm>
              <a:off x="4156" y="2280"/>
              <a:ext cx="297" cy="558"/>
            </a:xfrm>
            <a:custGeom>
              <a:avLst/>
              <a:gdLst>
                <a:gd name="T0" fmla="*/ 289 w 297"/>
                <a:gd name="T1" fmla="*/ 55 h 558"/>
                <a:gd name="T2" fmla="*/ 229 w 297"/>
                <a:gd name="T3" fmla="*/ 131 h 558"/>
                <a:gd name="T4" fmla="*/ 161 w 297"/>
                <a:gd name="T5" fmla="*/ 244 h 558"/>
                <a:gd name="T6" fmla="*/ 108 w 297"/>
                <a:gd name="T7" fmla="*/ 368 h 558"/>
                <a:gd name="T8" fmla="*/ 55 w 297"/>
                <a:gd name="T9" fmla="*/ 557 h 558"/>
                <a:gd name="T10" fmla="*/ 0 w 297"/>
                <a:gd name="T11" fmla="*/ 557 h 558"/>
                <a:gd name="T12" fmla="*/ 46 w 297"/>
                <a:gd name="T13" fmla="*/ 387 h 558"/>
                <a:gd name="T14" fmla="*/ 108 w 297"/>
                <a:gd name="T15" fmla="*/ 256 h 558"/>
                <a:gd name="T16" fmla="*/ 168 w 297"/>
                <a:gd name="T17" fmla="*/ 141 h 558"/>
                <a:gd name="T18" fmla="*/ 236 w 297"/>
                <a:gd name="T19" fmla="*/ 55 h 558"/>
                <a:gd name="T20" fmla="*/ 296 w 297"/>
                <a:gd name="T21" fmla="*/ 0 h 558"/>
                <a:gd name="T22" fmla="*/ 289 w 297"/>
                <a:gd name="T23" fmla="*/ 55 h 5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97" h="558">
                  <a:moveTo>
                    <a:pt x="289" y="55"/>
                  </a:moveTo>
                  <a:lnTo>
                    <a:pt x="229" y="131"/>
                  </a:lnTo>
                  <a:lnTo>
                    <a:pt x="161" y="244"/>
                  </a:lnTo>
                  <a:lnTo>
                    <a:pt x="108" y="368"/>
                  </a:lnTo>
                  <a:lnTo>
                    <a:pt x="55" y="557"/>
                  </a:lnTo>
                  <a:lnTo>
                    <a:pt x="0" y="557"/>
                  </a:lnTo>
                  <a:lnTo>
                    <a:pt x="46" y="387"/>
                  </a:lnTo>
                  <a:lnTo>
                    <a:pt x="108" y="256"/>
                  </a:lnTo>
                  <a:lnTo>
                    <a:pt x="168" y="141"/>
                  </a:lnTo>
                  <a:lnTo>
                    <a:pt x="236" y="55"/>
                  </a:lnTo>
                  <a:lnTo>
                    <a:pt x="296" y="0"/>
                  </a:lnTo>
                  <a:lnTo>
                    <a:pt x="289" y="55"/>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8089" name="Text Box 25"/>
          <p:cNvSpPr txBox="1">
            <a:spLocks noChangeArrowheads="1"/>
          </p:cNvSpPr>
          <p:nvPr/>
        </p:nvSpPr>
        <p:spPr bwMode="auto">
          <a:xfrm>
            <a:off x="1371600" y="4800600"/>
            <a:ext cx="936625"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9700" i="1">
                <a:solidFill>
                  <a:srgbClr val="CC0000"/>
                </a:solidFill>
              </a:rPr>
              <a:t>?</a:t>
            </a:r>
            <a:endParaRPr lang="en-US" sz="2400" b="0">
              <a:solidFill>
                <a:srgbClr val="CC0000"/>
              </a:solidFill>
              <a:latin typeface="Times New Roman" charset="0"/>
            </a:endParaRPr>
          </a:p>
        </p:txBody>
      </p:sp>
      <p:sp>
        <p:nvSpPr>
          <p:cNvPr id="88090" name="Text Box 26"/>
          <p:cNvSpPr txBox="1">
            <a:spLocks noChangeArrowheads="1"/>
          </p:cNvSpPr>
          <p:nvPr/>
        </p:nvSpPr>
        <p:spPr bwMode="auto">
          <a:xfrm>
            <a:off x="4191000" y="4724400"/>
            <a:ext cx="936625"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9700" i="1">
                <a:solidFill>
                  <a:srgbClr val="CC0000"/>
                </a:solidFill>
              </a:rPr>
              <a:t>?</a:t>
            </a:r>
            <a:endParaRPr lang="en-US" sz="2400" b="0">
              <a:solidFill>
                <a:srgbClr val="CC0000"/>
              </a:solidFill>
              <a:latin typeface="Times New Roman" charset="0"/>
            </a:endParaRPr>
          </a:p>
        </p:txBody>
      </p:sp>
      <p:sp>
        <p:nvSpPr>
          <p:cNvPr id="88091" name="Text Box 27"/>
          <p:cNvSpPr txBox="1">
            <a:spLocks noChangeArrowheads="1"/>
          </p:cNvSpPr>
          <p:nvPr/>
        </p:nvSpPr>
        <p:spPr bwMode="auto">
          <a:xfrm>
            <a:off x="7772400" y="609600"/>
            <a:ext cx="936625"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9700" i="1">
                <a:solidFill>
                  <a:srgbClr val="CC0000"/>
                </a:solidFill>
              </a:rPr>
              <a:t>?</a:t>
            </a:r>
            <a:endParaRPr lang="en-US" sz="2400" b="0">
              <a:solidFill>
                <a:srgbClr val="CC0000"/>
              </a:solidFill>
              <a:latin typeface="Times New Roman" charset="0"/>
            </a:endParaRPr>
          </a:p>
        </p:txBody>
      </p:sp>
      <p:sp>
        <p:nvSpPr>
          <p:cNvPr id="88092" name="Text Box 28"/>
          <p:cNvSpPr txBox="1">
            <a:spLocks noChangeArrowheads="1"/>
          </p:cNvSpPr>
          <p:nvPr/>
        </p:nvSpPr>
        <p:spPr bwMode="auto">
          <a:xfrm>
            <a:off x="0" y="0"/>
            <a:ext cx="936625"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9700" i="1">
                <a:solidFill>
                  <a:srgbClr val="CC0000"/>
                </a:solidFill>
              </a:rPr>
              <a:t>?</a:t>
            </a:r>
            <a:endParaRPr lang="en-US" sz="2400" b="0">
              <a:solidFill>
                <a:srgbClr val="CC0000"/>
              </a:solidFill>
              <a:latin typeface="Times New Roman" charset="0"/>
            </a:endParaRPr>
          </a:p>
        </p:txBody>
      </p:sp>
      <p:sp>
        <p:nvSpPr>
          <p:cNvPr id="88093" name="Text Box 29"/>
          <p:cNvSpPr txBox="1">
            <a:spLocks noChangeArrowheads="1"/>
          </p:cNvSpPr>
          <p:nvPr/>
        </p:nvSpPr>
        <p:spPr bwMode="auto">
          <a:xfrm>
            <a:off x="4343400" y="533400"/>
            <a:ext cx="936625" cy="134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9700" i="1">
                <a:solidFill>
                  <a:srgbClr val="CC0000"/>
                </a:solidFill>
              </a:rPr>
              <a:t>?</a:t>
            </a:r>
            <a:endParaRPr lang="en-US" sz="2400" b="0">
              <a:solidFill>
                <a:srgbClr val="CC0000"/>
              </a:solidFill>
              <a:latin typeface="Times New Roman" charset="0"/>
            </a:endParaRPr>
          </a:p>
        </p:txBody>
      </p:sp>
      <p:sp>
        <p:nvSpPr>
          <p:cNvPr id="40968" name="Rectangle 30"/>
          <p:cNvSpPr>
            <a:spLocks noGrp="1" noChangeArrowheads="1"/>
          </p:cNvSpPr>
          <p:nvPr>
            <p:ph type="title"/>
          </p:nvPr>
        </p:nvSpPr>
        <p:spPr>
          <a:xfrm>
            <a:off x="-914400" y="2590800"/>
            <a:ext cx="8229600" cy="1143000"/>
          </a:xfrm>
        </p:spPr>
        <p:txBody>
          <a:bodyPr/>
          <a:lstStyle/>
          <a:p>
            <a:pPr eaLnBrk="1" hangingPunct="1"/>
            <a:r>
              <a:rPr lang="en-US" sz="6000" i="1">
                <a:solidFill>
                  <a:schemeClr val="tx2"/>
                </a:solidFill>
                <a:latin typeface="Arial" charset="0"/>
                <a:cs typeface="Arial" charset="0"/>
              </a:rPr>
              <a:t>DID YOU </a:t>
            </a:r>
            <a:br>
              <a:rPr lang="en-US" sz="6000" i="1">
                <a:solidFill>
                  <a:schemeClr val="tx2"/>
                </a:solidFill>
                <a:latin typeface="Arial" charset="0"/>
                <a:cs typeface="Arial" charset="0"/>
              </a:rPr>
            </a:br>
            <a:r>
              <a:rPr lang="en-US" sz="6000" i="1">
                <a:solidFill>
                  <a:schemeClr val="tx2"/>
                </a:solidFill>
                <a:latin typeface="Arial" charset="0"/>
                <a:cs typeface="Arial" charset="0"/>
              </a:rPr>
              <a:t>FORGET </a:t>
            </a:r>
            <a:br>
              <a:rPr lang="en-US" sz="6000" i="1">
                <a:solidFill>
                  <a:schemeClr val="tx2"/>
                </a:solidFill>
                <a:latin typeface="Arial" charset="0"/>
                <a:cs typeface="Arial" charset="0"/>
              </a:rPr>
            </a:br>
            <a:r>
              <a:rPr lang="en-US" sz="6000" i="1">
                <a:solidFill>
                  <a:schemeClr val="tx2"/>
                </a:solidFill>
                <a:latin typeface="Arial" charset="0"/>
                <a:cs typeface="Arial" charset="0"/>
              </a:rPr>
              <a:t>SOMETHING?</a:t>
            </a:r>
            <a:endParaRPr lang="en-US" sz="6000" b="0">
              <a:solidFill>
                <a:schemeClr val="tx2"/>
              </a:solidFill>
              <a:latin typeface="Arial" charset="0"/>
              <a:cs typeface="Arial" charset="0"/>
            </a:endParaRPr>
          </a:p>
        </p:txBody>
      </p:sp>
    </p:spTree>
  </p:cSld>
  <p:clrMapOvr>
    <a:masterClrMapping/>
  </p:clrMapOvr>
  <p:transition xmlns:p14="http://schemas.microsoft.com/office/powerpoint/2010/main">
    <p:diamon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8090"/>
                                        </p:tgtEl>
                                        <p:attrNameLst>
                                          <p:attrName>style.visibility</p:attrName>
                                        </p:attrNameLst>
                                      </p:cBhvr>
                                      <p:to>
                                        <p:strVal val="visible"/>
                                      </p:to>
                                    </p:set>
                                    <p:animEffect transition="in" filter="dissolve">
                                      <p:cBhvr>
                                        <p:cTn id="7" dur="2000"/>
                                        <p:tgtEl>
                                          <p:spTgt spid="8809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8092"/>
                                        </p:tgtEl>
                                        <p:attrNameLst>
                                          <p:attrName>style.visibility</p:attrName>
                                        </p:attrNameLst>
                                      </p:cBhvr>
                                      <p:to>
                                        <p:strVal val="visible"/>
                                      </p:to>
                                    </p:set>
                                    <p:animEffect transition="in" filter="dissolve">
                                      <p:cBhvr>
                                        <p:cTn id="10" dur="2000"/>
                                        <p:tgtEl>
                                          <p:spTgt spid="88092"/>
                                        </p:tgtEl>
                                      </p:cBhvr>
                                    </p:animEffect>
                                  </p:childTnLst>
                                </p:cTn>
                              </p:par>
                            </p:childTnLst>
                          </p:cTn>
                        </p:par>
                        <p:par>
                          <p:cTn id="11" fill="hold" nodeType="afterGroup">
                            <p:stCondLst>
                              <p:cond delay="2000"/>
                            </p:stCondLst>
                            <p:childTnLst>
                              <p:par>
                                <p:cTn id="12" presetID="9" presetClass="entr" presetSubtype="0" fill="hold" grpId="0" nodeType="afterEffect">
                                  <p:stCondLst>
                                    <p:cond delay="0"/>
                                  </p:stCondLst>
                                  <p:childTnLst>
                                    <p:set>
                                      <p:cBhvr>
                                        <p:cTn id="13" dur="1" fill="hold">
                                          <p:stCondLst>
                                            <p:cond delay="0"/>
                                          </p:stCondLst>
                                        </p:cTn>
                                        <p:tgtEl>
                                          <p:spTgt spid="88091"/>
                                        </p:tgtEl>
                                        <p:attrNameLst>
                                          <p:attrName>style.visibility</p:attrName>
                                        </p:attrNameLst>
                                      </p:cBhvr>
                                      <p:to>
                                        <p:strVal val="visible"/>
                                      </p:to>
                                    </p:set>
                                    <p:animEffect transition="in" filter="dissolve">
                                      <p:cBhvr>
                                        <p:cTn id="14" dur="1000"/>
                                        <p:tgtEl>
                                          <p:spTgt spid="88091"/>
                                        </p:tgtEl>
                                      </p:cBhvr>
                                    </p:animEffect>
                                  </p:childTnLst>
                                </p:cTn>
                              </p:par>
                              <p:par>
                                <p:cTn id="15" presetID="9" presetClass="entr" presetSubtype="0" fill="hold" grpId="0" nodeType="withEffect">
                                  <p:stCondLst>
                                    <p:cond delay="0"/>
                                  </p:stCondLst>
                                  <p:childTnLst>
                                    <p:set>
                                      <p:cBhvr>
                                        <p:cTn id="16" dur="1" fill="hold">
                                          <p:stCondLst>
                                            <p:cond delay="0"/>
                                          </p:stCondLst>
                                        </p:cTn>
                                        <p:tgtEl>
                                          <p:spTgt spid="88089"/>
                                        </p:tgtEl>
                                        <p:attrNameLst>
                                          <p:attrName>style.visibility</p:attrName>
                                        </p:attrNameLst>
                                      </p:cBhvr>
                                      <p:to>
                                        <p:strVal val="visible"/>
                                      </p:to>
                                    </p:set>
                                    <p:animEffect transition="in" filter="dissolve">
                                      <p:cBhvr>
                                        <p:cTn id="17" dur="1000"/>
                                        <p:tgtEl>
                                          <p:spTgt spid="88089"/>
                                        </p:tgtEl>
                                      </p:cBhvr>
                                    </p:animEffect>
                                  </p:childTnLst>
                                </p:cTn>
                              </p:par>
                            </p:childTnLst>
                          </p:cTn>
                        </p:par>
                        <p:par>
                          <p:cTn id="18" fill="hold" nodeType="afterGroup">
                            <p:stCondLst>
                              <p:cond delay="3000"/>
                            </p:stCondLst>
                            <p:childTnLst>
                              <p:par>
                                <p:cTn id="19" presetID="9" presetClass="entr" presetSubtype="0" fill="hold" grpId="1" nodeType="afterEffect">
                                  <p:stCondLst>
                                    <p:cond delay="0"/>
                                  </p:stCondLst>
                                  <p:childTnLst>
                                    <p:set>
                                      <p:cBhvr>
                                        <p:cTn id="20" dur="1" fill="hold">
                                          <p:stCondLst>
                                            <p:cond delay="0"/>
                                          </p:stCondLst>
                                        </p:cTn>
                                        <p:tgtEl>
                                          <p:spTgt spid="88090"/>
                                        </p:tgtEl>
                                        <p:attrNameLst>
                                          <p:attrName>style.visibility</p:attrName>
                                        </p:attrNameLst>
                                      </p:cBhvr>
                                      <p:to>
                                        <p:strVal val="visible"/>
                                      </p:to>
                                    </p:set>
                                    <p:animEffect transition="in" filter="dissolve">
                                      <p:cBhvr>
                                        <p:cTn id="21" dur="500"/>
                                        <p:tgtEl>
                                          <p:spTgt spid="8809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88093"/>
                                        </p:tgtEl>
                                        <p:attrNameLst>
                                          <p:attrName>style.visibility</p:attrName>
                                        </p:attrNameLst>
                                      </p:cBhvr>
                                      <p:to>
                                        <p:strVal val="visible"/>
                                      </p:to>
                                    </p:set>
                                    <p:animEffect transition="in" filter="dissolve">
                                      <p:cBhvr>
                                        <p:cTn id="24" dur="500"/>
                                        <p:tgtEl>
                                          <p:spTgt spid="880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89" grpId="0"/>
      <p:bldP spid="88090" grpId="0"/>
      <p:bldP spid="88090" grpId="1"/>
      <p:bldP spid="88091" grpId="0"/>
      <p:bldP spid="88092" grpId="0"/>
      <p:bldP spid="880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28600"/>
            <a:ext cx="8229600" cy="1143000"/>
          </a:xfrm>
        </p:spPr>
        <p:txBody>
          <a:bodyPr/>
          <a:lstStyle/>
          <a:p>
            <a:pPr eaLnBrk="1" hangingPunct="1"/>
            <a:r>
              <a:rPr lang="en-US">
                <a:latin typeface="Arial" charset="0"/>
                <a:cs typeface="Arial" charset="0"/>
              </a:rPr>
              <a:t>Know the Basics - Resources</a:t>
            </a:r>
          </a:p>
        </p:txBody>
      </p:sp>
      <p:sp>
        <p:nvSpPr>
          <p:cNvPr id="9218" name="Rectangle 3"/>
          <p:cNvSpPr>
            <a:spLocks noGrp="1" noChangeArrowheads="1"/>
          </p:cNvSpPr>
          <p:nvPr>
            <p:ph type="body" idx="1"/>
          </p:nvPr>
        </p:nvSpPr>
        <p:spPr>
          <a:xfrm>
            <a:off x="533400" y="1143000"/>
            <a:ext cx="8077200" cy="4525963"/>
          </a:xfrm>
        </p:spPr>
        <p:txBody>
          <a:bodyPr/>
          <a:lstStyle/>
          <a:p>
            <a:pPr marL="0" indent="0" eaLnBrk="1" hangingPunct="1">
              <a:lnSpc>
                <a:spcPct val="140000"/>
              </a:lnSpc>
              <a:buFontTx/>
              <a:buNone/>
              <a:defRPr/>
            </a:pPr>
            <a:r>
              <a:rPr lang="en-US" altLang="en-US" sz="3600" dirty="0" smtClean="0">
                <a:solidFill>
                  <a:srgbClr val="7030A0"/>
                </a:solidFill>
                <a:ea typeface="+mn-ea"/>
              </a:rPr>
              <a:t>SILENT PARTNER</a:t>
            </a:r>
            <a:r>
              <a:rPr lang="en-US" altLang="en-US" sz="2800" dirty="0" smtClean="0">
                <a:ea typeface="+mn-ea"/>
              </a:rPr>
              <a:t> infoletters re SBP, VA disability comp., </a:t>
            </a:r>
            <a:r>
              <a:rPr lang="en-US" altLang="en-US" sz="2800" dirty="0" err="1" smtClean="0">
                <a:ea typeface="+mn-ea"/>
              </a:rPr>
              <a:t>CRDP</a:t>
            </a:r>
            <a:r>
              <a:rPr lang="en-US" altLang="en-US" sz="2800" dirty="0" smtClean="0">
                <a:ea typeface="+mn-ea"/>
              </a:rPr>
              <a:t>/</a:t>
            </a:r>
            <a:r>
              <a:rPr lang="en-US" altLang="en-US" sz="2800" dirty="0" err="1" smtClean="0">
                <a:ea typeface="+mn-ea"/>
              </a:rPr>
              <a:t>CRSC</a:t>
            </a:r>
            <a:r>
              <a:rPr lang="en-US" altLang="en-US" sz="2800" dirty="0" smtClean="0">
                <a:ea typeface="+mn-ea"/>
              </a:rPr>
              <a:t>, </a:t>
            </a:r>
            <a:r>
              <a:rPr lang="en-US" altLang="en-US" sz="2800" u="sng" dirty="0" smtClean="0">
                <a:ea typeface="+mn-ea"/>
              </a:rPr>
              <a:t>Howell</a:t>
            </a:r>
            <a:r>
              <a:rPr lang="en-US" altLang="en-US" sz="2800" dirty="0" smtClean="0">
                <a:ea typeface="+mn-ea"/>
              </a:rPr>
              <a:t> case</a:t>
            </a:r>
          </a:p>
          <a:p>
            <a:pPr marL="609600" indent="-609600" eaLnBrk="1" hangingPunct="1">
              <a:lnSpc>
                <a:spcPct val="140000"/>
              </a:lnSpc>
              <a:buFontTx/>
              <a:buNone/>
              <a:defRPr/>
            </a:pPr>
            <a:r>
              <a:rPr lang="en-US" altLang="en-US" sz="4000" dirty="0" smtClean="0">
                <a:solidFill>
                  <a:srgbClr val="800000"/>
                </a:solidFill>
                <a:ea typeface="+mn-ea"/>
                <a:hlinkClick r:id="rId3"/>
              </a:rPr>
              <a:t>www.americanbar.org </a:t>
            </a:r>
          </a:p>
          <a:p>
            <a:pPr marL="609600" indent="-609600" eaLnBrk="1" hangingPunct="1">
              <a:lnSpc>
                <a:spcPct val="140000"/>
              </a:lnSpc>
              <a:buFontTx/>
              <a:buNone/>
              <a:defRPr/>
            </a:pPr>
            <a:r>
              <a:rPr lang="en-US" altLang="en-US" dirty="0" smtClean="0">
                <a:solidFill>
                  <a:srgbClr val="800000"/>
                </a:solidFill>
                <a:ea typeface="+mn-ea"/>
              </a:rPr>
              <a:t>&gt; Family Law Section &gt; Mil. Committee</a:t>
            </a:r>
            <a:endParaRPr lang="en-US" altLang="en-US" b="0" dirty="0" smtClean="0">
              <a:solidFill>
                <a:srgbClr val="800000"/>
              </a:solidFill>
              <a:ea typeface="+mn-ea"/>
              <a:hlinkClick r:id="rId3"/>
            </a:endParaRPr>
          </a:p>
          <a:p>
            <a:pPr marL="609600" indent="-609600" eaLnBrk="1" hangingPunct="1">
              <a:lnSpc>
                <a:spcPct val="140000"/>
              </a:lnSpc>
              <a:buFontTx/>
              <a:buNone/>
              <a:defRPr/>
            </a:pPr>
            <a:endParaRPr lang="en-US" altLang="en-US" sz="4000" dirty="0" smtClean="0">
              <a:solidFill>
                <a:srgbClr val="800000"/>
              </a:solidFill>
              <a:ea typeface="+mn-ea"/>
              <a:hlinkClick r:id="rId4"/>
            </a:endParaRPr>
          </a:p>
          <a:p>
            <a:pPr marL="609600" indent="-609600" eaLnBrk="1" hangingPunct="1">
              <a:lnSpc>
                <a:spcPct val="140000"/>
              </a:lnSpc>
              <a:buFontTx/>
              <a:buNone/>
              <a:defRPr/>
            </a:pPr>
            <a:r>
              <a:rPr lang="en-US" altLang="en-US" sz="4000" dirty="0" smtClean="0">
                <a:solidFill>
                  <a:srgbClr val="800000"/>
                </a:solidFill>
                <a:ea typeface="+mn-ea"/>
                <a:hlinkClick r:id="rId4"/>
              </a:rPr>
              <a:t>www.nclamp.gov</a:t>
            </a:r>
            <a:r>
              <a:rPr lang="en-US" altLang="en-US" sz="4000" dirty="0" smtClean="0">
                <a:solidFill>
                  <a:srgbClr val="800000"/>
                </a:solidFill>
                <a:ea typeface="+mn-ea"/>
              </a:rPr>
              <a:t> &gt; For Lawyers</a:t>
            </a:r>
          </a:p>
          <a:p>
            <a:pPr marL="609600" indent="-609600" eaLnBrk="1" hangingPunct="1">
              <a:lnSpc>
                <a:spcPct val="140000"/>
              </a:lnSpc>
              <a:buFontTx/>
              <a:buNone/>
              <a:defRPr/>
            </a:pPr>
            <a:r>
              <a:rPr lang="en-US" altLang="en-US" sz="4000" dirty="0" smtClean="0">
                <a:solidFill>
                  <a:srgbClr val="800000"/>
                </a:solidFill>
                <a:ea typeface="+mn-ea"/>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1986" name="Picture 2" descr="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9144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3"/>
          <p:cNvSpPr>
            <a:spLocks noGrp="1" noChangeArrowheads="1"/>
          </p:cNvSpPr>
          <p:nvPr>
            <p:ph type="title"/>
          </p:nvPr>
        </p:nvSpPr>
        <p:spPr>
          <a:xfrm>
            <a:off x="685800" y="76200"/>
            <a:ext cx="7772400" cy="914400"/>
          </a:xfrm>
        </p:spPr>
        <p:txBody>
          <a:bodyPr/>
          <a:lstStyle/>
          <a:p>
            <a:pPr eaLnBrk="1" hangingPunct="1"/>
            <a:r>
              <a:rPr lang="en-US">
                <a:solidFill>
                  <a:srgbClr val="CC0000"/>
                </a:solidFill>
                <a:latin typeface="Arial" charset="0"/>
                <a:cs typeface="Arial" charset="0"/>
              </a:rPr>
              <a:t>For those left behind -</a:t>
            </a:r>
          </a:p>
        </p:txBody>
      </p:sp>
      <p:sp>
        <p:nvSpPr>
          <p:cNvPr id="90116" name="Rectangle 4"/>
          <p:cNvSpPr>
            <a:spLocks noGrp="1" noChangeArrowheads="1"/>
          </p:cNvSpPr>
          <p:nvPr>
            <p:ph type="body" idx="1"/>
          </p:nvPr>
        </p:nvSpPr>
        <p:spPr>
          <a:xfrm>
            <a:off x="457200" y="914400"/>
            <a:ext cx="8229600" cy="1447800"/>
          </a:xfrm>
        </p:spPr>
        <p:txBody>
          <a:bodyPr/>
          <a:lstStyle/>
          <a:p>
            <a:pPr eaLnBrk="1" hangingPunct="1"/>
            <a:r>
              <a:rPr lang="en-US">
                <a:latin typeface="Arial" charset="0"/>
                <a:cs typeface="Arial" charset="0"/>
              </a:rPr>
              <a:t>S.B.P. [Survivor Benefit Plan…?]</a:t>
            </a:r>
          </a:p>
          <a:p>
            <a:pPr eaLnBrk="1" hangingPunct="1"/>
            <a:r>
              <a:rPr lang="en-US">
                <a:latin typeface="Arial" charset="0"/>
                <a:cs typeface="Arial" charset="0"/>
              </a:rPr>
              <a:t>or  </a:t>
            </a:r>
            <a:r>
              <a:rPr lang="en-US" sz="3600" u="sng">
                <a:solidFill>
                  <a:srgbClr val="CC0000"/>
                </a:solidFill>
                <a:latin typeface="Arial" charset="0"/>
                <a:cs typeface="Arial" charset="0"/>
              </a:rPr>
              <a:t>S</a:t>
            </a:r>
            <a:r>
              <a:rPr lang="en-US">
                <a:latin typeface="Arial" charset="0"/>
                <a:cs typeface="Arial" charset="0"/>
              </a:rPr>
              <a:t>ingle </a:t>
            </a:r>
            <a:r>
              <a:rPr lang="en-US" sz="3600" u="sng">
                <a:solidFill>
                  <a:srgbClr val="CC0000"/>
                </a:solidFill>
                <a:latin typeface="Arial" charset="0"/>
                <a:cs typeface="Arial" charset="0"/>
              </a:rPr>
              <a:t>B</a:t>
            </a:r>
            <a:r>
              <a:rPr lang="en-US">
                <a:latin typeface="Arial" charset="0"/>
                <a:cs typeface="Arial" charset="0"/>
              </a:rPr>
              <a:t>iggest </a:t>
            </a:r>
            <a:r>
              <a:rPr lang="en-US" sz="3600" u="sng">
                <a:solidFill>
                  <a:srgbClr val="CC0000"/>
                </a:solidFill>
                <a:latin typeface="Arial" charset="0"/>
                <a:cs typeface="Arial" charset="0"/>
              </a:rPr>
              <a:t>P</a:t>
            </a:r>
            <a:r>
              <a:rPr lang="en-US">
                <a:latin typeface="Arial" charset="0"/>
                <a:cs typeface="Arial" charset="0"/>
              </a:rPr>
              <a:t>roblem????</a:t>
            </a:r>
          </a:p>
        </p:txBody>
      </p:sp>
    </p:spTree>
  </p:cSld>
  <p:clrMapOvr>
    <a:masterClrMapping/>
  </p:clrMapOvr>
  <p:transition xmlns:p14="http://schemas.microsoft.com/office/powerpoint/2010/main">
    <p:diamon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90116">
                                            <p:txEl>
                                              <p:pRg st="0" end="0"/>
                                            </p:txEl>
                                          </p:spTgt>
                                        </p:tgtEl>
                                        <p:attrNameLst>
                                          <p:attrName>style.visibility</p:attrName>
                                        </p:attrNameLst>
                                      </p:cBhvr>
                                      <p:to>
                                        <p:strVal val="visible"/>
                                      </p:to>
                                    </p:set>
                                    <p:animEffect transition="in" filter="dissolve">
                                      <p:cBhvr>
                                        <p:cTn id="7" dur="3000"/>
                                        <p:tgtEl>
                                          <p:spTgt spid="9011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0116">
                                            <p:txEl>
                                              <p:pRg st="1" end="1"/>
                                            </p:txEl>
                                          </p:spTgt>
                                        </p:tgtEl>
                                        <p:attrNameLst>
                                          <p:attrName>style.visibility</p:attrName>
                                        </p:attrNameLst>
                                      </p:cBhvr>
                                      <p:to>
                                        <p:strVal val="visible"/>
                                      </p:to>
                                    </p:set>
                                    <p:animEffect transition="in" filter="dissolve">
                                      <p:cBhvr>
                                        <p:cTn id="10" dur="3000"/>
                                        <p:tgtEl>
                                          <p:spTgt spid="901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title"/>
          </p:nvPr>
        </p:nvSpPr>
        <p:spPr>
          <a:xfrm>
            <a:off x="762000" y="228600"/>
            <a:ext cx="8229600" cy="1143000"/>
          </a:xfrm>
        </p:spPr>
        <p:txBody>
          <a:bodyPr/>
          <a:lstStyle/>
          <a:p>
            <a:pPr eaLnBrk="1" hangingPunct="1"/>
            <a:r>
              <a:rPr lang="en-US">
                <a:solidFill>
                  <a:srgbClr val="CC0000"/>
                </a:solidFill>
                <a:latin typeface="BernhardMod BT" charset="0"/>
                <a:cs typeface="Arial" charset="0"/>
              </a:rPr>
              <a:t>SBP</a:t>
            </a:r>
            <a:r>
              <a:rPr lang="en-US">
                <a:latin typeface="BernhardMod BT" charset="0"/>
                <a:cs typeface="Arial" charset="0"/>
              </a:rPr>
              <a:t> – </a:t>
            </a:r>
            <a:r>
              <a:rPr lang="en-US">
                <a:solidFill>
                  <a:srgbClr val="CC0000"/>
                </a:solidFill>
                <a:latin typeface="Arial Black" charset="0"/>
                <a:cs typeface="Arial" charset="0"/>
              </a:rPr>
              <a:t>S</a:t>
            </a:r>
            <a:r>
              <a:rPr lang="en-US">
                <a:latin typeface="BernhardMod BT" charset="0"/>
                <a:cs typeface="Arial" charset="0"/>
              </a:rPr>
              <a:t>ingle </a:t>
            </a:r>
            <a:r>
              <a:rPr lang="en-US">
                <a:solidFill>
                  <a:srgbClr val="CC0000"/>
                </a:solidFill>
                <a:latin typeface="Arial Black" charset="0"/>
                <a:cs typeface="Arial" charset="0"/>
              </a:rPr>
              <a:t>B</a:t>
            </a:r>
            <a:r>
              <a:rPr lang="en-US">
                <a:latin typeface="BernhardMod BT" charset="0"/>
                <a:cs typeface="Arial" charset="0"/>
              </a:rPr>
              <a:t>iggest </a:t>
            </a:r>
            <a:r>
              <a:rPr lang="en-US">
                <a:solidFill>
                  <a:srgbClr val="CC0000"/>
                </a:solidFill>
                <a:latin typeface="Arial Black" charset="0"/>
                <a:cs typeface="Arial" charset="0"/>
              </a:rPr>
              <a:t>P</a:t>
            </a:r>
            <a:r>
              <a:rPr lang="en-US">
                <a:latin typeface="BernhardMod BT" charset="0"/>
                <a:cs typeface="Arial" charset="0"/>
              </a:rPr>
              <a:t>roblem?</a:t>
            </a:r>
          </a:p>
        </p:txBody>
      </p:sp>
      <p:sp>
        <p:nvSpPr>
          <p:cNvPr id="43011" name="Rectangle 4"/>
          <p:cNvSpPr>
            <a:spLocks noGrp="1" noChangeArrowheads="1"/>
          </p:cNvSpPr>
          <p:nvPr>
            <p:ph type="body" idx="1"/>
          </p:nvPr>
        </p:nvSpPr>
        <p:spPr>
          <a:xfrm>
            <a:off x="838200" y="1600200"/>
            <a:ext cx="7848600" cy="4953000"/>
          </a:xfrm>
        </p:spPr>
        <p:txBody>
          <a:bodyPr/>
          <a:lstStyle/>
          <a:p>
            <a:pPr eaLnBrk="1" hangingPunct="1">
              <a:lnSpc>
                <a:spcPct val="140000"/>
              </a:lnSpc>
            </a:pPr>
            <a:r>
              <a:rPr lang="en-US" sz="2800">
                <a:latin typeface="Arial" charset="0"/>
                <a:cs typeface="Arial" charset="0"/>
              </a:rPr>
              <a:t>SBP = 10 USC 1447 </a:t>
            </a:r>
            <a:r>
              <a:rPr lang="en-US" sz="2800" i="1">
                <a:latin typeface="Arial" charset="0"/>
                <a:cs typeface="Arial" charset="0"/>
              </a:rPr>
              <a:t>et seq.</a:t>
            </a:r>
          </a:p>
          <a:p>
            <a:pPr eaLnBrk="1" hangingPunct="1">
              <a:lnSpc>
                <a:spcPct val="140000"/>
              </a:lnSpc>
            </a:pPr>
            <a:r>
              <a:rPr lang="en-US" sz="2800">
                <a:latin typeface="Arial" charset="0"/>
                <a:cs typeface="Arial" charset="0"/>
              </a:rPr>
              <a:t>Benefit at death of retiree/SM = 55% of base amount</a:t>
            </a:r>
          </a:p>
          <a:p>
            <a:pPr eaLnBrk="1" hangingPunct="1">
              <a:lnSpc>
                <a:spcPct val="140000"/>
              </a:lnSpc>
            </a:pPr>
            <a:r>
              <a:rPr lang="en-US" sz="2800">
                <a:latin typeface="Arial" charset="0"/>
                <a:cs typeface="Arial" charset="0"/>
              </a:rPr>
              <a:t>Cost (fm retired pay) = 6.5% of base amt for “spouse/former spouse coverage”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ile"/>
          <p:cNvSpPr>
            <a:spLocks noEditPoints="1" noChangeArrowheads="1"/>
          </p:cNvSpPr>
          <p:nvPr/>
        </p:nvSpPr>
        <p:spPr bwMode="auto">
          <a:xfrm>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4035" name="Rectangle 3"/>
          <p:cNvSpPr>
            <a:spLocks noGrp="1" noChangeArrowheads="1"/>
          </p:cNvSpPr>
          <p:nvPr>
            <p:ph type="title"/>
          </p:nvPr>
        </p:nvSpPr>
        <p:spPr>
          <a:xfrm>
            <a:off x="457200" y="0"/>
            <a:ext cx="3505200" cy="1143000"/>
          </a:xfrm>
        </p:spPr>
        <p:txBody>
          <a:bodyPr/>
          <a:lstStyle/>
          <a:p>
            <a:pPr eaLnBrk="1" hangingPunct="1"/>
            <a:r>
              <a:rPr lang="en-US" sz="3200">
                <a:latin typeface="Futura Md BT" charset="0"/>
                <a:cs typeface="Arial" charset="0"/>
              </a:rPr>
              <a:t>SBP DEFINED</a:t>
            </a:r>
          </a:p>
        </p:txBody>
      </p:sp>
      <p:sp>
        <p:nvSpPr>
          <p:cNvPr id="44036" name="Rectangle 4"/>
          <p:cNvSpPr>
            <a:spLocks noGrp="1" noChangeArrowheads="1"/>
          </p:cNvSpPr>
          <p:nvPr>
            <p:ph type="body" idx="1"/>
          </p:nvPr>
        </p:nvSpPr>
        <p:spPr>
          <a:xfrm>
            <a:off x="381000" y="1524000"/>
            <a:ext cx="8229600" cy="4525963"/>
          </a:xfrm>
        </p:spPr>
        <p:txBody>
          <a:bodyPr/>
          <a:lstStyle/>
          <a:p>
            <a:pPr eaLnBrk="1" hangingPunct="1">
              <a:lnSpc>
                <a:spcPct val="140000"/>
              </a:lnSpc>
            </a:pPr>
            <a:r>
              <a:rPr lang="en-US" sz="3600">
                <a:latin typeface="Arial" charset="0"/>
                <a:cs typeface="Arial" charset="0"/>
              </a:rPr>
              <a:t>Court  can  order  SBP  coverage</a:t>
            </a:r>
          </a:p>
          <a:p>
            <a:pPr eaLnBrk="1" hangingPunct="1">
              <a:lnSpc>
                <a:spcPct val="140000"/>
              </a:lnSpc>
            </a:pPr>
            <a:r>
              <a:rPr lang="en-US" sz="3600">
                <a:latin typeface="Arial" charset="0"/>
                <a:cs typeface="Arial" charset="0"/>
              </a:rPr>
              <a:t>Without it, payments to former spouse end at the retiree's death</a:t>
            </a:r>
          </a:p>
          <a:p>
            <a:pPr eaLnBrk="1" hangingPunct="1">
              <a:lnSpc>
                <a:spcPct val="140000"/>
              </a:lnSpc>
            </a:pPr>
            <a:r>
              <a:rPr lang="en-US" sz="3600">
                <a:latin typeface="Arial" charset="0"/>
                <a:cs typeface="Arial" charset="0"/>
              </a:rPr>
              <a:t>Unitary – cannot divide, share with your NEW spouse!</a:t>
            </a:r>
          </a:p>
        </p:txBody>
      </p:sp>
    </p:spTree>
  </p:cSld>
  <p:clrMapOvr>
    <a:masterClrMapping/>
  </p:clrMapOvr>
  <p:transition xmlns:p14="http://schemas.microsoft.com/office/powerpoint/2010/main" spd="med">
    <p:diamond/>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ile"/>
          <p:cNvSpPr>
            <a:spLocks noEditPoints="1" noChangeArrowheads="1"/>
          </p:cNvSpPr>
          <p:nvPr/>
        </p:nvSpPr>
        <p:spPr bwMode="auto">
          <a:xfrm>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59" name="Rectangle 3"/>
          <p:cNvSpPr>
            <a:spLocks noGrp="1" noChangeArrowheads="1"/>
          </p:cNvSpPr>
          <p:nvPr>
            <p:ph type="title"/>
          </p:nvPr>
        </p:nvSpPr>
        <p:spPr>
          <a:xfrm>
            <a:off x="457200" y="0"/>
            <a:ext cx="3505200" cy="1143000"/>
          </a:xfrm>
        </p:spPr>
        <p:txBody>
          <a:bodyPr/>
          <a:lstStyle/>
          <a:p>
            <a:pPr eaLnBrk="1" hangingPunct="1"/>
            <a:r>
              <a:rPr lang="en-US" sz="3200">
                <a:latin typeface="Futura Md BT" charset="0"/>
                <a:cs typeface="Arial" charset="0"/>
              </a:rPr>
              <a:t>SBP DEFINED</a:t>
            </a:r>
          </a:p>
        </p:txBody>
      </p:sp>
      <p:sp>
        <p:nvSpPr>
          <p:cNvPr id="45060" name="Rectangle 4"/>
          <p:cNvSpPr>
            <a:spLocks noGrp="1" noChangeArrowheads="1"/>
          </p:cNvSpPr>
          <p:nvPr>
            <p:ph type="body" idx="1"/>
          </p:nvPr>
        </p:nvSpPr>
        <p:spPr>
          <a:xfrm>
            <a:off x="381000" y="1524000"/>
            <a:ext cx="8229600" cy="4525963"/>
          </a:xfrm>
        </p:spPr>
        <p:txBody>
          <a:bodyPr/>
          <a:lstStyle/>
          <a:p>
            <a:pPr eaLnBrk="1" hangingPunct="1">
              <a:lnSpc>
                <a:spcPct val="200000"/>
              </a:lnSpc>
            </a:pPr>
            <a:r>
              <a:rPr lang="en-US" sz="3600">
                <a:latin typeface="Arial" charset="0"/>
                <a:cs typeface="Arial" charset="0"/>
              </a:rPr>
              <a:t>Premiums come “off the top” before DRP (if court-ordered) </a:t>
            </a:r>
          </a:p>
          <a:p>
            <a:pPr eaLnBrk="1" hangingPunct="1">
              <a:lnSpc>
                <a:spcPct val="200000"/>
              </a:lnSpc>
            </a:pPr>
            <a:r>
              <a:rPr lang="en-US" sz="3600">
                <a:latin typeface="Arial" charset="0"/>
                <a:cs typeface="Arial" charset="0"/>
              </a:rPr>
              <a:t>Avoid SGLI as alternative (</a:t>
            </a:r>
            <a:r>
              <a:rPr lang="en-US" sz="3600" u="sng">
                <a:latin typeface="Arial" charset="0"/>
                <a:cs typeface="Arial" charset="0"/>
              </a:rPr>
              <a:t>Ridgway</a:t>
            </a:r>
            <a:r>
              <a:rPr lang="en-US" sz="3600" i="1" u="sng">
                <a:latin typeface="Arial" charset="0"/>
                <a:cs typeface="Arial" charset="0"/>
              </a:rPr>
              <a:t> </a:t>
            </a:r>
            <a:r>
              <a:rPr lang="en-US" sz="3600">
                <a:latin typeface="Arial" charset="0"/>
                <a:cs typeface="Arial" charset="0"/>
              </a:rPr>
              <a:t>case)</a:t>
            </a:r>
          </a:p>
        </p:txBody>
      </p:sp>
    </p:spTree>
  </p:cSld>
  <p:clrMapOvr>
    <a:masterClrMapping/>
  </p:clrMapOvr>
  <p:transition xmlns:p14="http://schemas.microsoft.com/office/powerpoint/2010/main" spd="med">
    <p:diamond/>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ile"/>
          <p:cNvSpPr>
            <a:spLocks noEditPoints="1" noChangeArrowheads="1"/>
          </p:cNvSpPr>
          <p:nvPr/>
        </p:nvSpPr>
        <p:spPr bwMode="auto">
          <a:xfrm>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6083" name="Rectangle 3"/>
          <p:cNvSpPr>
            <a:spLocks noGrp="1" noChangeArrowheads="1"/>
          </p:cNvSpPr>
          <p:nvPr>
            <p:ph type="title"/>
          </p:nvPr>
        </p:nvSpPr>
        <p:spPr>
          <a:xfrm>
            <a:off x="457200" y="274638"/>
            <a:ext cx="3200400" cy="1143000"/>
          </a:xfrm>
        </p:spPr>
        <p:txBody>
          <a:bodyPr/>
          <a:lstStyle/>
          <a:p>
            <a:pPr eaLnBrk="1" hangingPunct="1"/>
            <a:r>
              <a:rPr lang="en-US" sz="3200">
                <a:latin typeface="Futura Md BT" charset="0"/>
                <a:cs typeface="Arial" charset="0"/>
              </a:rPr>
              <a:t>TYPICAL</a:t>
            </a:r>
            <a:br>
              <a:rPr lang="en-US" sz="3200">
                <a:latin typeface="Futura Md BT" charset="0"/>
                <a:cs typeface="Arial" charset="0"/>
              </a:rPr>
            </a:br>
            <a:r>
              <a:rPr lang="en-US" sz="3200">
                <a:latin typeface="Futura Md BT" charset="0"/>
                <a:cs typeface="Arial" charset="0"/>
              </a:rPr>
              <a:t>CLAUSE???</a:t>
            </a:r>
          </a:p>
        </p:txBody>
      </p:sp>
      <p:sp>
        <p:nvSpPr>
          <p:cNvPr id="98308" name="Rectangle 4"/>
          <p:cNvSpPr>
            <a:spLocks noGrp="1" noChangeArrowheads="1"/>
          </p:cNvSpPr>
          <p:nvPr>
            <p:ph type="body" sz="half" idx="1"/>
          </p:nvPr>
        </p:nvSpPr>
        <p:spPr>
          <a:xfrm>
            <a:off x="304800" y="1600200"/>
            <a:ext cx="7162800" cy="4525963"/>
          </a:xfrm>
        </p:spPr>
        <p:txBody>
          <a:bodyPr/>
          <a:lstStyle/>
          <a:p>
            <a:pPr eaLnBrk="1" hangingPunct="1">
              <a:lnSpc>
                <a:spcPct val="140000"/>
              </a:lnSpc>
              <a:buFontTx/>
              <a:buNone/>
            </a:pPr>
            <a:r>
              <a:rPr lang="en-US" sz="2800" i="1">
                <a:latin typeface="Arial" charset="0"/>
                <a:cs typeface="Arial" charset="0"/>
              </a:rPr>
              <a:t>“MARY DOE SHALL RECEIVE 46.5% OF ALL THE MILITARY RETIREMENT BENEFITS OF JOHN DOE, INCLUDING EVERYTHING ATTRIBUTABLE TO HIS SERVICE IN THE MILITARY TOWARDS A PENSION, AND EVERY PENSION BENEFIT OF HIS.”</a:t>
            </a:r>
          </a:p>
        </p:txBody>
      </p:sp>
      <p:graphicFrame>
        <p:nvGraphicFramePr>
          <p:cNvPr id="98309" name="Object 5"/>
          <p:cNvGraphicFramePr>
            <a:graphicFrameLocks noChangeAspect="1"/>
          </p:cNvGraphicFramePr>
          <p:nvPr>
            <p:ph sz="half" idx="2"/>
          </p:nvPr>
        </p:nvGraphicFramePr>
        <p:xfrm>
          <a:off x="5562600" y="4130675"/>
          <a:ext cx="3581400" cy="2727325"/>
        </p:xfrm>
        <a:graphic>
          <a:graphicData uri="http://schemas.openxmlformats.org/presentationml/2006/ole">
            <mc:AlternateContent xmlns:mc="http://schemas.openxmlformats.org/markup-compatibility/2006">
              <mc:Choice xmlns:v="urn:schemas-microsoft-com:vml" Requires="v">
                <p:oleObj spid="_x0000_s46086" name="Drawing" r:id="rId4" imgW="3638550" imgH="3429000" progId="WPDraw30.Drawing">
                  <p:embed/>
                </p:oleObj>
              </mc:Choice>
              <mc:Fallback>
                <p:oleObj name="Drawing" r:id="rId4" imgW="3638550" imgH="3429000" progId="WPDraw30.Drawing">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4130675"/>
                        <a:ext cx="3581400" cy="272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xmlns:p14="http://schemas.microsoft.com/office/powerpoint/2010/main" spd="med">
    <p:diamond/>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8308">
                                            <p:txEl>
                                              <p:pRg st="0" end="0"/>
                                            </p:txEl>
                                          </p:spTgt>
                                        </p:tgtEl>
                                        <p:attrNameLst>
                                          <p:attrName>style.visibility</p:attrName>
                                        </p:attrNameLst>
                                      </p:cBhvr>
                                      <p:to>
                                        <p:strVal val="visible"/>
                                      </p:to>
                                    </p:set>
                                    <p:animEffect transition="in" filter="dissolve">
                                      <p:cBhvr>
                                        <p:cTn id="7" dur="2000"/>
                                        <p:tgtEl>
                                          <p:spTgt spid="98308">
                                            <p:txEl>
                                              <p:pRg st="0" end="0"/>
                                            </p:txEl>
                                          </p:spTgt>
                                        </p:tgtEl>
                                      </p:cBhvr>
                                    </p:animEffect>
                                  </p:childTnLst>
                                </p:cTn>
                              </p:par>
                            </p:childTnLst>
                          </p:cTn>
                        </p:par>
                        <p:par>
                          <p:cTn id="8" fill="hold" nodeType="afterGroup">
                            <p:stCondLst>
                              <p:cond delay="2000"/>
                            </p:stCondLst>
                            <p:childTnLst>
                              <p:par>
                                <p:cTn id="9" presetID="37" presetClass="entr" presetSubtype="0" fill="hold" nodeType="afterEffect">
                                  <p:stCondLst>
                                    <p:cond delay="0"/>
                                  </p:stCondLst>
                                  <p:childTnLst>
                                    <p:set>
                                      <p:cBhvr>
                                        <p:cTn id="10" dur="1" fill="hold">
                                          <p:stCondLst>
                                            <p:cond delay="0"/>
                                          </p:stCondLst>
                                        </p:cTn>
                                        <p:tgtEl>
                                          <p:spTgt spid="98309"/>
                                        </p:tgtEl>
                                        <p:attrNameLst>
                                          <p:attrName>style.visibility</p:attrName>
                                        </p:attrNameLst>
                                      </p:cBhvr>
                                      <p:to>
                                        <p:strVal val="visible"/>
                                      </p:to>
                                    </p:set>
                                    <p:animEffect transition="in" filter="fade">
                                      <p:cBhvr>
                                        <p:cTn id="11" dur="3000"/>
                                        <p:tgtEl>
                                          <p:spTgt spid="98309"/>
                                        </p:tgtEl>
                                      </p:cBhvr>
                                    </p:animEffect>
                                    <p:anim calcmode="lin" valueType="num">
                                      <p:cBhvr>
                                        <p:cTn id="12" dur="3000" fill="hold"/>
                                        <p:tgtEl>
                                          <p:spTgt spid="98309"/>
                                        </p:tgtEl>
                                        <p:attrNameLst>
                                          <p:attrName>ppt_x</p:attrName>
                                        </p:attrNameLst>
                                      </p:cBhvr>
                                      <p:tavLst>
                                        <p:tav tm="0">
                                          <p:val>
                                            <p:strVal val="#ppt_x"/>
                                          </p:val>
                                        </p:tav>
                                        <p:tav tm="100000">
                                          <p:val>
                                            <p:strVal val="#ppt_x"/>
                                          </p:val>
                                        </p:tav>
                                      </p:tavLst>
                                    </p:anim>
                                    <p:anim calcmode="lin" valueType="num">
                                      <p:cBhvr>
                                        <p:cTn id="13" dur="2700" decel="100000" fill="hold"/>
                                        <p:tgtEl>
                                          <p:spTgt spid="98309"/>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9830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ile"/>
          <p:cNvSpPr>
            <a:spLocks noEditPoints="1" noChangeArrowheads="1"/>
          </p:cNvSpPr>
          <p:nvPr/>
        </p:nvSpPr>
        <p:spPr bwMode="auto">
          <a:xfrm>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7107" name="Rectangle 3"/>
          <p:cNvSpPr>
            <a:spLocks noGrp="1" noChangeArrowheads="1"/>
          </p:cNvSpPr>
          <p:nvPr>
            <p:ph type="title"/>
          </p:nvPr>
        </p:nvSpPr>
        <p:spPr>
          <a:xfrm>
            <a:off x="304800" y="0"/>
            <a:ext cx="3505200" cy="1143000"/>
          </a:xfrm>
        </p:spPr>
        <p:txBody>
          <a:bodyPr/>
          <a:lstStyle/>
          <a:p>
            <a:pPr eaLnBrk="1" hangingPunct="1"/>
            <a:r>
              <a:rPr lang="en-US" sz="3200" b="0">
                <a:latin typeface="Arial" charset="0"/>
                <a:cs typeface="Arial" charset="0"/>
              </a:rPr>
              <a:t>LIFE &amp; DEATH</a:t>
            </a:r>
          </a:p>
        </p:txBody>
      </p:sp>
      <p:sp>
        <p:nvSpPr>
          <p:cNvPr id="47108" name="Rectangle 4"/>
          <p:cNvSpPr>
            <a:spLocks noGrp="1" noChangeArrowheads="1"/>
          </p:cNvSpPr>
          <p:nvPr>
            <p:ph type="body" idx="1"/>
          </p:nvPr>
        </p:nvSpPr>
        <p:spPr>
          <a:xfrm>
            <a:off x="381000" y="1524000"/>
            <a:ext cx="8534400" cy="4525963"/>
          </a:xfrm>
        </p:spPr>
        <p:txBody>
          <a:bodyPr/>
          <a:lstStyle/>
          <a:p>
            <a:pPr eaLnBrk="1" hangingPunct="1">
              <a:lnSpc>
                <a:spcPct val="200000"/>
              </a:lnSpc>
              <a:buFontTx/>
              <a:buNone/>
            </a:pPr>
            <a:r>
              <a:rPr lang="en-US" sz="2000" u="sng">
                <a:latin typeface="Arial" charset="0"/>
                <a:cs typeface="Arial" charset="0"/>
              </a:rPr>
              <a:t>If representing SPOUSE –</a:t>
            </a:r>
          </a:p>
          <a:p>
            <a:pPr eaLnBrk="1" hangingPunct="1">
              <a:lnSpc>
                <a:spcPct val="200000"/>
              </a:lnSpc>
            </a:pPr>
            <a:r>
              <a:rPr lang="en-US" sz="2000" u="sng">
                <a:latin typeface="Arial" charset="0"/>
                <a:cs typeface="Arial" charset="0"/>
              </a:rPr>
              <a:t>Life</a:t>
            </a:r>
            <a:r>
              <a:rPr lang="en-US" sz="2000">
                <a:latin typeface="Arial" charset="0"/>
                <a:cs typeface="Arial" charset="0"/>
              </a:rPr>
              <a:t>: SPECIFY SHARE OF PENSION</a:t>
            </a:r>
          </a:p>
          <a:p>
            <a:pPr eaLnBrk="1" hangingPunct="1">
              <a:lnSpc>
                <a:spcPct val="200000"/>
              </a:lnSpc>
            </a:pPr>
            <a:r>
              <a:rPr lang="en-US" sz="2000" u="sng">
                <a:latin typeface="Arial" charset="0"/>
                <a:cs typeface="Arial" charset="0"/>
              </a:rPr>
              <a:t>Death</a:t>
            </a:r>
            <a:r>
              <a:rPr lang="en-US" sz="2000">
                <a:latin typeface="Arial" charset="0"/>
                <a:cs typeface="Arial" charset="0"/>
              </a:rPr>
              <a:t>: IF SM DIES AFTER DIVORCE, SBP COVERAGE TO ‘FORMER SPOUSE’</a:t>
            </a:r>
          </a:p>
          <a:p>
            <a:pPr eaLnBrk="1" hangingPunct="1">
              <a:lnSpc>
                <a:spcPct val="200000"/>
              </a:lnSpc>
            </a:pPr>
            <a:r>
              <a:rPr lang="en-US" sz="2800">
                <a:solidFill>
                  <a:srgbClr val="CC0000"/>
                </a:solidFill>
                <a:latin typeface="Arial" charset="0"/>
                <a:cs typeface="Arial" charset="0"/>
              </a:rPr>
              <a:t>“John will elect Mary immediately as his former-spouse SBP beneficiary</a:t>
            </a:r>
            <a:r>
              <a:rPr lang="en-US" sz="2800" i="1">
                <a:solidFill>
                  <a:srgbClr val="CC0000"/>
                </a:solidFill>
                <a:latin typeface="Arial" charset="0"/>
                <a:cs typeface="Arial" charset="0"/>
              </a:rPr>
              <a:t>.</a:t>
            </a:r>
            <a:r>
              <a:rPr lang="en-US" sz="2800">
                <a:solidFill>
                  <a:srgbClr val="CC0000"/>
                </a:solidFill>
                <a:latin typeface="Arial" charset="0"/>
                <a:cs typeface="Arial" charset="0"/>
              </a:rPr>
              <a:t>” </a:t>
            </a: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ile"/>
          <p:cNvSpPr>
            <a:spLocks noEditPoints="1" noChangeArrowheads="1"/>
          </p:cNvSpPr>
          <p:nvPr/>
        </p:nvSpPr>
        <p:spPr bwMode="auto">
          <a:xfrm>
            <a:off x="0" y="0"/>
            <a:ext cx="9144000" cy="6858000"/>
          </a:xfrm>
          <a:custGeom>
            <a:avLst/>
            <a:gdLst>
              <a:gd name="T0" fmla="*/ 1967917070 w 21600"/>
              <a:gd name="T1" fmla="*/ 326612250 h 21600"/>
              <a:gd name="T2" fmla="*/ 0 w 21600"/>
              <a:gd name="T3" fmla="*/ 1088707500 h 21600"/>
              <a:gd name="T4" fmla="*/ 1935480000 w 21600"/>
              <a:gd name="T5" fmla="*/ 2147483647 h 21600"/>
              <a:gd name="T6" fmla="*/ 2147483647 w 21600"/>
              <a:gd name="T7" fmla="*/ 1088707500 h 21600"/>
              <a:gd name="T8" fmla="*/ 0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1086 w 21600"/>
              <a:gd name="T19" fmla="*/ 4628 h 21600"/>
              <a:gd name="T20" fmla="*/ 20635 w 21600"/>
              <a:gd name="T21" fmla="*/ 20289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lnTo>
                  <a:pt x="19790" y="3240"/>
                </a:ln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8131" name="Rectangle 3"/>
          <p:cNvSpPr>
            <a:spLocks noGrp="1" noChangeArrowheads="1"/>
          </p:cNvSpPr>
          <p:nvPr>
            <p:ph type="title"/>
          </p:nvPr>
        </p:nvSpPr>
        <p:spPr>
          <a:xfrm>
            <a:off x="304800" y="0"/>
            <a:ext cx="3505200" cy="1143000"/>
          </a:xfrm>
        </p:spPr>
        <p:txBody>
          <a:bodyPr/>
          <a:lstStyle/>
          <a:p>
            <a:pPr eaLnBrk="1" hangingPunct="1"/>
            <a:r>
              <a:rPr lang="en-US" sz="3200" b="0">
                <a:latin typeface="Arial" charset="0"/>
                <a:cs typeface="Arial" charset="0"/>
              </a:rPr>
              <a:t>SBP Strategies</a:t>
            </a:r>
          </a:p>
        </p:txBody>
      </p:sp>
      <p:sp>
        <p:nvSpPr>
          <p:cNvPr id="48132" name="Rectangle 4"/>
          <p:cNvSpPr>
            <a:spLocks noGrp="1" noChangeArrowheads="1"/>
          </p:cNvSpPr>
          <p:nvPr>
            <p:ph type="body" idx="1"/>
          </p:nvPr>
        </p:nvSpPr>
        <p:spPr>
          <a:xfrm>
            <a:off x="381000" y="1524000"/>
            <a:ext cx="8534400" cy="4525963"/>
          </a:xfrm>
        </p:spPr>
        <p:txBody>
          <a:bodyPr/>
          <a:lstStyle/>
          <a:p>
            <a:pPr eaLnBrk="1" hangingPunct="1">
              <a:lnSpc>
                <a:spcPct val="200000"/>
              </a:lnSpc>
            </a:pPr>
            <a:r>
              <a:rPr lang="en-US">
                <a:latin typeface="Arial" charset="0"/>
                <a:cs typeface="Arial" charset="0"/>
              </a:rPr>
              <a:t>Shifting the premium to FS…</a:t>
            </a:r>
          </a:p>
          <a:p>
            <a:pPr eaLnBrk="1" hangingPunct="1">
              <a:lnSpc>
                <a:spcPct val="200000"/>
              </a:lnSpc>
            </a:pPr>
            <a:r>
              <a:rPr lang="en-US">
                <a:latin typeface="Arial" charset="0"/>
                <a:cs typeface="Arial" charset="0"/>
              </a:rPr>
              <a:t>SBP not available if FS remarries before 55 </a:t>
            </a:r>
            <a:endParaRPr lang="en-US" sz="2000">
              <a:latin typeface="Arial" charset="0"/>
              <a:cs typeface="Arial" charset="0"/>
            </a:endParaRPr>
          </a:p>
        </p:txBody>
      </p:sp>
    </p:spTree>
  </p:cSld>
  <p:clrMapOvr>
    <a:masterClrMapping/>
  </p:clrMapOvr>
  <p:transition xmlns:p14="http://schemas.microsoft.com/office/powerpoint/2010/main" spd="slow">
    <p:dissolv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4"/>
          <p:cNvSpPr>
            <a:spLocks noGrp="1" noChangeArrowheads="1"/>
          </p:cNvSpPr>
          <p:nvPr>
            <p:ph type="title"/>
          </p:nvPr>
        </p:nvSpPr>
        <p:spPr/>
        <p:txBody>
          <a:bodyPr/>
          <a:lstStyle/>
          <a:p>
            <a:pPr eaLnBrk="1" hangingPunct="1"/>
            <a:r>
              <a:rPr lang="en-US">
                <a:latin typeface="Arial" charset="0"/>
                <a:cs typeface="Arial" charset="0"/>
              </a:rPr>
              <a:t>Summary</a:t>
            </a:r>
          </a:p>
        </p:txBody>
      </p:sp>
      <p:sp>
        <p:nvSpPr>
          <p:cNvPr id="49155" name="Content Placeholder 5"/>
          <p:cNvSpPr>
            <a:spLocks noGrp="1" noChangeArrowheads="1"/>
          </p:cNvSpPr>
          <p:nvPr>
            <p:ph idx="1"/>
          </p:nvPr>
        </p:nvSpPr>
        <p:spPr>
          <a:xfrm>
            <a:off x="381000" y="1600200"/>
            <a:ext cx="8458200" cy="4525963"/>
          </a:xfrm>
        </p:spPr>
        <p:txBody>
          <a:bodyPr/>
          <a:lstStyle/>
          <a:p>
            <a:pPr eaLnBrk="1" hangingPunct="1">
              <a:lnSpc>
                <a:spcPct val="200000"/>
              </a:lnSpc>
            </a:pPr>
            <a:r>
              <a:rPr lang="en-US">
                <a:latin typeface="Arial" charset="0"/>
                <a:cs typeface="Arial" charset="0"/>
              </a:rPr>
              <a:t>VA disability comp. = “VA WAIVER”</a:t>
            </a:r>
          </a:p>
          <a:p>
            <a:pPr eaLnBrk="1" hangingPunct="1">
              <a:lnSpc>
                <a:spcPct val="200000"/>
              </a:lnSpc>
            </a:pPr>
            <a:r>
              <a:rPr lang="en-US">
                <a:latin typeface="Arial" charset="0"/>
                <a:cs typeface="Arial" charset="0"/>
              </a:rPr>
              <a:t>Indemnification</a:t>
            </a:r>
          </a:p>
          <a:p>
            <a:pPr eaLnBrk="1" hangingPunct="1">
              <a:lnSpc>
                <a:spcPct val="200000"/>
              </a:lnSpc>
            </a:pPr>
            <a:r>
              <a:rPr lang="en-US" u="sng">
                <a:latin typeface="Arial" charset="0"/>
                <a:cs typeface="Arial" charset="0"/>
              </a:rPr>
              <a:t>Howell v. Howell</a:t>
            </a:r>
            <a:endParaRPr lang="en-US">
              <a:latin typeface="Arial" charset="0"/>
              <a:cs typeface="Arial" charset="0"/>
            </a:endParaRPr>
          </a:p>
          <a:p>
            <a:pPr eaLnBrk="1" hangingPunct="1">
              <a:lnSpc>
                <a:spcPct val="200000"/>
              </a:lnSpc>
            </a:pPr>
            <a:r>
              <a:rPr lang="en-US">
                <a:latin typeface="Arial" charset="0"/>
                <a:cs typeface="Arial" charset="0"/>
              </a:rPr>
              <a:t>Survivor Benefit Plan</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944562"/>
          </a:xfrm>
        </p:spPr>
        <p:txBody>
          <a:bodyPr/>
          <a:lstStyle/>
          <a:p>
            <a:pPr eaLnBrk="1" hangingPunct="1"/>
            <a:r>
              <a:rPr lang="en-US" sz="4800">
                <a:solidFill>
                  <a:srgbClr val="CC0000"/>
                </a:solidFill>
                <a:latin typeface="Arial" charset="0"/>
                <a:cs typeface="Arial" charset="0"/>
              </a:rPr>
              <a:t>Whooo ya’ gonna call?</a:t>
            </a:r>
          </a:p>
        </p:txBody>
      </p:sp>
      <p:pic>
        <p:nvPicPr>
          <p:cNvPr id="112643" name="Picture 3" descr="ghostbus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162050"/>
            <a:ext cx="7010400" cy="56959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checker dir="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nodeType="afterEffect">
                                  <p:stCondLst>
                                    <p:cond delay="0"/>
                                  </p:stCondLst>
                                  <p:childTnLst>
                                    <p:set>
                                      <p:cBhvr>
                                        <p:cTn id="6" dur="1" fill="hold">
                                          <p:stCondLst>
                                            <p:cond delay="0"/>
                                          </p:stCondLst>
                                        </p:cTn>
                                        <p:tgtEl>
                                          <p:spTgt spid="112643"/>
                                        </p:tgtEl>
                                        <p:attrNameLst>
                                          <p:attrName>style.visibility</p:attrName>
                                        </p:attrNameLst>
                                      </p:cBhvr>
                                      <p:to>
                                        <p:strVal val="visible"/>
                                      </p:to>
                                    </p:set>
                                    <p:anim from="(-#ppt_w/2)" to="(#ppt_x)" calcmode="lin" valueType="num">
                                      <p:cBhvr>
                                        <p:cTn id="7" dur="1200" fill="hold">
                                          <p:stCondLst>
                                            <p:cond delay="0"/>
                                          </p:stCondLst>
                                        </p:cTn>
                                        <p:tgtEl>
                                          <p:spTgt spid="112643"/>
                                        </p:tgtEl>
                                        <p:attrNameLst>
                                          <p:attrName>ppt_x</p:attrName>
                                        </p:attrNameLst>
                                      </p:cBhvr>
                                    </p:anim>
                                    <p:anim from="0" to="-1.0" calcmode="lin" valueType="num">
                                      <p:cBhvr>
                                        <p:cTn id="8" dur="400" decel="50000" autoRev="1" fill="hold">
                                          <p:stCondLst>
                                            <p:cond delay="1200"/>
                                          </p:stCondLst>
                                        </p:cTn>
                                        <p:tgtEl>
                                          <p:spTgt spid="112643"/>
                                        </p:tgtEl>
                                        <p:attrNameLst>
                                          <p:attrName>xshear</p:attrName>
                                        </p:attrNameLst>
                                      </p:cBhvr>
                                    </p:anim>
                                    <p:animScale>
                                      <p:cBhvr>
                                        <p:cTn id="9" dur="400" decel="100000" autoRev="1" fill="hold">
                                          <p:stCondLst>
                                            <p:cond delay="1200"/>
                                          </p:stCondLst>
                                        </p:cTn>
                                        <p:tgtEl>
                                          <p:spTgt spid="112643"/>
                                        </p:tgtEl>
                                      </p:cBhvr>
                                      <p:from x="100000" y="100000"/>
                                      <p:to x="80000" y="100000"/>
                                    </p:animScale>
                                    <p:anim by="(#ppt_h/3+#ppt_w*0.1)" calcmode="lin" valueType="num">
                                      <p:cBhvr additive="sum">
                                        <p:cTn id="10" dur="400" decel="100000" autoRev="1" fill="hold">
                                          <p:stCondLst>
                                            <p:cond delay="1200"/>
                                          </p:stCondLst>
                                        </p:cTn>
                                        <p:tgtEl>
                                          <p:spTgt spid="11264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228600" y="381000"/>
            <a:ext cx="8610600" cy="1143000"/>
          </a:xfrm>
        </p:spPr>
        <p:txBody>
          <a:bodyPr/>
          <a:lstStyle/>
          <a:p>
            <a:pPr eaLnBrk="1" hangingPunct="1"/>
            <a:r>
              <a:rPr lang="en-US" sz="6000">
                <a:solidFill>
                  <a:schemeClr val="accent2"/>
                </a:solidFill>
                <a:latin typeface="Arial" charset="0"/>
                <a:cs typeface="Arial" charset="0"/>
              </a:rPr>
              <a:t>“Who ya’ gonna call?”</a:t>
            </a:r>
            <a:endParaRPr lang="en-US" sz="4000">
              <a:solidFill>
                <a:schemeClr val="accent2"/>
              </a:solidFill>
              <a:latin typeface="Arial" charset="0"/>
              <a:cs typeface="Arial" charset="0"/>
            </a:endParaRPr>
          </a:p>
        </p:txBody>
      </p:sp>
      <p:sp>
        <p:nvSpPr>
          <p:cNvPr id="51203" name="Rectangle 3"/>
          <p:cNvSpPr>
            <a:spLocks noGrp="1" noChangeArrowheads="1"/>
          </p:cNvSpPr>
          <p:nvPr>
            <p:ph type="body" idx="1"/>
          </p:nvPr>
        </p:nvSpPr>
        <p:spPr>
          <a:xfrm>
            <a:off x="152400" y="1371600"/>
            <a:ext cx="8610600" cy="4114800"/>
          </a:xfrm>
        </p:spPr>
        <p:txBody>
          <a:bodyPr/>
          <a:lstStyle/>
          <a:p>
            <a:pPr eaLnBrk="1" hangingPunct="1">
              <a:lnSpc>
                <a:spcPct val="140000"/>
              </a:lnSpc>
            </a:pPr>
            <a:r>
              <a:rPr lang="en-US">
                <a:latin typeface="Arial" charset="0"/>
                <a:cs typeface="Arial" charset="0"/>
              </a:rPr>
              <a:t>ABA FAMILY LAW SECTION’S MILITARY COMMITTEE -</a:t>
            </a:r>
            <a:r>
              <a:rPr lang="en-US" sz="3600" b="0" u="sng">
                <a:solidFill>
                  <a:schemeClr val="accent2"/>
                </a:solidFill>
                <a:latin typeface="Arial" charset="0"/>
                <a:cs typeface="Arial" charset="0"/>
                <a:hlinkClick r:id="rId3"/>
              </a:rPr>
              <a:t>www.americanbar.org</a:t>
            </a:r>
            <a:r>
              <a:rPr lang="en-US" sz="3600" b="0" u="sng">
                <a:solidFill>
                  <a:schemeClr val="accent2"/>
                </a:solidFill>
                <a:latin typeface="Arial" charset="0"/>
                <a:cs typeface="Arial" charset="0"/>
              </a:rPr>
              <a:t> </a:t>
            </a:r>
            <a:r>
              <a:rPr lang="en-US" sz="3600" b="0">
                <a:solidFill>
                  <a:schemeClr val="accent2"/>
                </a:solidFill>
                <a:latin typeface="Arial" charset="0"/>
                <a:cs typeface="Arial" charset="0"/>
              </a:rPr>
              <a:t>&gt; Fam. Law Section &gt; Mil. Committee</a:t>
            </a:r>
            <a:endParaRPr lang="en-US" sz="3600" b="0" u="sng">
              <a:solidFill>
                <a:schemeClr val="accent2"/>
              </a:solidFill>
              <a:latin typeface="Arial" charset="0"/>
              <a:cs typeface="Arial" charset="0"/>
            </a:endParaRPr>
          </a:p>
          <a:p>
            <a:pPr eaLnBrk="1" hangingPunct="1">
              <a:lnSpc>
                <a:spcPct val="140000"/>
              </a:lnSpc>
            </a:pPr>
            <a:r>
              <a:rPr lang="en-US">
                <a:latin typeface="Arial" charset="0"/>
                <a:cs typeface="Arial" charset="0"/>
              </a:rPr>
              <a:t>NC STATE BAR LAMP COMM. - </a:t>
            </a:r>
            <a:r>
              <a:rPr lang="en-US" sz="3600" b="0" u="sng">
                <a:solidFill>
                  <a:schemeClr val="accent2"/>
                </a:solidFill>
                <a:latin typeface="Arial" charset="0"/>
                <a:cs typeface="Arial" charset="0"/>
                <a:hlinkClick r:id="rId4"/>
              </a:rPr>
              <a:t>www.nclamp.gov</a:t>
            </a:r>
            <a:r>
              <a:rPr lang="en-US" sz="3600" b="0" u="sng">
                <a:solidFill>
                  <a:schemeClr val="accent2"/>
                </a:solidFill>
                <a:latin typeface="Arial" charset="0"/>
                <a:cs typeface="Arial" charset="0"/>
              </a:rPr>
              <a:t> </a:t>
            </a:r>
            <a:r>
              <a:rPr lang="en-US" sz="3600" b="0">
                <a:solidFill>
                  <a:schemeClr val="accent2"/>
                </a:solidFill>
                <a:latin typeface="Arial" charset="0"/>
                <a:cs typeface="Arial" charset="0"/>
              </a:rPr>
              <a:t>&gt; For Lawyers</a:t>
            </a:r>
            <a:endParaRPr lang="en-US">
              <a:latin typeface="Arial" charset="0"/>
              <a:cs typeface="Arial" charset="0"/>
            </a:endParaRPr>
          </a:p>
        </p:txBody>
      </p:sp>
      <p:pic>
        <p:nvPicPr>
          <p:cNvPr id="51204" name="Picture 4" descr="ghostbust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5124450"/>
            <a:ext cx="2133600" cy="17335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checker dir="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4690"/>
                                        </p:tgtEl>
                                        <p:attrNameLst>
                                          <p:attrName>style.visibility</p:attrName>
                                        </p:attrNameLst>
                                      </p:cBhvr>
                                      <p:to>
                                        <p:strVal val="visible"/>
                                      </p:to>
                                    </p:set>
                                    <p:animEffect transition="in" filter="fade">
                                      <p:cBhvr>
                                        <p:cTn id="7" dur="2000"/>
                                        <p:tgtEl>
                                          <p:spTgt spid="114690"/>
                                        </p:tgtEl>
                                      </p:cBhvr>
                                    </p:animEffect>
                                    <p:anim calcmode="lin" valueType="num">
                                      <p:cBhvr>
                                        <p:cTn id="8" dur="2000" fill="hold"/>
                                        <p:tgtEl>
                                          <p:spTgt spid="114690"/>
                                        </p:tgtEl>
                                        <p:attrNameLst>
                                          <p:attrName>ppt_x</p:attrName>
                                        </p:attrNameLst>
                                      </p:cBhvr>
                                      <p:tavLst>
                                        <p:tav tm="0">
                                          <p:val>
                                            <p:strVal val="#ppt_x-.1"/>
                                          </p:val>
                                        </p:tav>
                                        <p:tav tm="100000">
                                          <p:val>
                                            <p:strVal val="#ppt_x"/>
                                          </p:val>
                                        </p:tav>
                                      </p:tavLst>
                                    </p:anim>
                                    <p:anim calcmode="lin" valueType="num">
                                      <p:cBhvr>
                                        <p:cTn id="9" dur="2000" fill="hold"/>
                                        <p:tgtEl>
                                          <p:spTgt spid="1146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title"/>
          </p:nvPr>
        </p:nvSpPr>
        <p:spPr>
          <a:xfrm>
            <a:off x="685800" y="228600"/>
            <a:ext cx="8229600" cy="1143000"/>
          </a:xfrm>
        </p:spPr>
        <p:txBody>
          <a:bodyPr/>
          <a:lstStyle/>
          <a:p>
            <a:pPr eaLnBrk="1" hangingPunct="1"/>
            <a:r>
              <a:rPr lang="en-US" sz="5400">
                <a:latin typeface="Arial" charset="0"/>
                <a:cs typeface="Arial" charset="0"/>
              </a:rPr>
              <a:t>Disability Details</a:t>
            </a:r>
          </a:p>
        </p:txBody>
      </p:sp>
      <p:sp>
        <p:nvSpPr>
          <p:cNvPr id="6147" name="Rectangle 4"/>
          <p:cNvSpPr>
            <a:spLocks noGrp="1" noChangeArrowheads="1"/>
          </p:cNvSpPr>
          <p:nvPr>
            <p:ph type="body" idx="1"/>
          </p:nvPr>
        </p:nvSpPr>
        <p:spPr>
          <a:xfrm>
            <a:off x="838200" y="1600200"/>
            <a:ext cx="7848600" cy="4525963"/>
          </a:xfrm>
        </p:spPr>
        <p:txBody>
          <a:bodyPr/>
          <a:lstStyle/>
          <a:p>
            <a:pPr eaLnBrk="1" hangingPunct="1">
              <a:lnSpc>
                <a:spcPct val="200000"/>
              </a:lnSpc>
            </a:pPr>
            <a:r>
              <a:rPr lang="en-US">
                <a:latin typeface="Arial" charset="0"/>
                <a:cs typeface="Arial" charset="0"/>
              </a:rPr>
              <a:t>Waiver of ret’d pay for VA disability $</a:t>
            </a:r>
          </a:p>
          <a:p>
            <a:pPr eaLnBrk="1" hangingPunct="1">
              <a:lnSpc>
                <a:spcPct val="200000"/>
              </a:lnSpc>
            </a:pPr>
            <a:r>
              <a:rPr lang="en-US">
                <a:latin typeface="Arial" charset="0"/>
                <a:cs typeface="Arial" charset="0"/>
              </a:rPr>
              <a:t>VA is tax-free, AND…</a:t>
            </a:r>
          </a:p>
        </p:txBody>
      </p:sp>
      <p:grpSp>
        <p:nvGrpSpPr>
          <p:cNvPr id="6148" name="Group 9"/>
          <p:cNvGrpSpPr>
            <a:grpSpLocks/>
          </p:cNvGrpSpPr>
          <p:nvPr/>
        </p:nvGrpSpPr>
        <p:grpSpPr bwMode="auto">
          <a:xfrm>
            <a:off x="4572000" y="3657600"/>
            <a:ext cx="2895600" cy="1752600"/>
            <a:chOff x="3264" y="2640"/>
            <a:chExt cx="1824" cy="1104"/>
          </a:xfrm>
        </p:grpSpPr>
        <p:grpSp>
          <p:nvGrpSpPr>
            <p:cNvPr id="6226" name="Group 7"/>
            <p:cNvGrpSpPr>
              <a:grpSpLocks/>
            </p:cNvGrpSpPr>
            <p:nvPr/>
          </p:nvGrpSpPr>
          <p:grpSpPr bwMode="auto">
            <a:xfrm>
              <a:off x="3264" y="2640"/>
              <a:ext cx="1824" cy="1104"/>
              <a:chOff x="3264" y="2640"/>
              <a:chExt cx="1824" cy="1104"/>
            </a:xfrm>
          </p:grpSpPr>
          <p:sp>
            <p:nvSpPr>
              <p:cNvPr id="6228" name="AutoShape 6"/>
              <p:cNvSpPr>
                <a:spLocks noChangeArrowheads="1"/>
              </p:cNvSpPr>
              <p:nvPr/>
            </p:nvSpPr>
            <p:spPr bwMode="auto">
              <a:xfrm>
                <a:off x="3264" y="2640"/>
                <a:ext cx="1824" cy="1104"/>
              </a:xfrm>
              <a:prstGeom prst="wedgeRoundRectCallout">
                <a:avLst>
                  <a:gd name="adj1" fmla="val -44903"/>
                  <a:gd name="adj2" fmla="val 65671"/>
                  <a:gd name="adj3" fmla="val 16667"/>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1" hangingPunct="1"/>
                <a:endParaRPr lang="en-US"/>
              </a:p>
            </p:txBody>
          </p:sp>
          <p:sp>
            <p:nvSpPr>
              <p:cNvPr id="6229" name="AutoShape 5"/>
              <p:cNvSpPr>
                <a:spLocks noChangeArrowheads="1"/>
              </p:cNvSpPr>
              <p:nvPr/>
            </p:nvSpPr>
            <p:spPr bwMode="auto">
              <a:xfrm>
                <a:off x="3360" y="2736"/>
                <a:ext cx="1632" cy="960"/>
              </a:xfrm>
              <a:prstGeom prst="wedgeRoundRectCallout">
                <a:avLst>
                  <a:gd name="adj1" fmla="val -44301"/>
                  <a:gd name="adj2" fmla="val 68023"/>
                  <a:gd name="adj3" fmla="val 16667"/>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lgn="ctr" eaLnBrk="1" hangingPunct="1"/>
                <a:endParaRPr lang="en-US"/>
              </a:p>
            </p:txBody>
          </p:sp>
        </p:grpSp>
        <p:sp>
          <p:nvSpPr>
            <p:cNvPr id="6227" name="Text Box 8"/>
            <p:cNvSpPr txBox="1">
              <a:spLocks noChangeArrowheads="1"/>
            </p:cNvSpPr>
            <p:nvPr/>
          </p:nvSpPr>
          <p:spPr bwMode="auto">
            <a:xfrm>
              <a:off x="3524" y="2650"/>
              <a:ext cx="1359" cy="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5400"/>
                <a:t>news</a:t>
              </a:r>
            </a:p>
            <a:p>
              <a:pPr eaLnBrk="1" hangingPunct="1"/>
              <a:r>
                <a:rPr lang="en-US" sz="4000">
                  <a:solidFill>
                    <a:srgbClr val="CC0000"/>
                  </a:solidFill>
                  <a:latin typeface="Arial Black" charset="0"/>
                </a:rPr>
                <a:t>to</a:t>
              </a:r>
              <a:r>
                <a:rPr lang="en-US" sz="5400"/>
                <a:t> me!</a:t>
              </a:r>
            </a:p>
          </p:txBody>
        </p:sp>
      </p:grpSp>
      <p:grpSp>
        <p:nvGrpSpPr>
          <p:cNvPr id="6149" name="Group 10"/>
          <p:cNvGrpSpPr>
            <a:grpSpLocks/>
          </p:cNvGrpSpPr>
          <p:nvPr/>
        </p:nvGrpSpPr>
        <p:grpSpPr bwMode="auto">
          <a:xfrm>
            <a:off x="1676400" y="4800600"/>
            <a:ext cx="2057400" cy="2057400"/>
            <a:chOff x="1361" y="1124"/>
            <a:chExt cx="2908" cy="2819"/>
          </a:xfrm>
        </p:grpSpPr>
        <p:sp>
          <p:nvSpPr>
            <p:cNvPr id="6150" name="Freeform 11"/>
            <p:cNvSpPr>
              <a:spLocks/>
            </p:cNvSpPr>
            <p:nvPr/>
          </p:nvSpPr>
          <p:spPr bwMode="auto">
            <a:xfrm>
              <a:off x="1412" y="2337"/>
              <a:ext cx="2499" cy="1606"/>
            </a:xfrm>
            <a:custGeom>
              <a:avLst/>
              <a:gdLst>
                <a:gd name="T0" fmla="*/ 144 w 2499"/>
                <a:gd name="T1" fmla="*/ 1464 h 1606"/>
                <a:gd name="T2" fmla="*/ 0 w 2499"/>
                <a:gd name="T3" fmla="*/ 1262 h 1606"/>
                <a:gd name="T4" fmla="*/ 59 w 2499"/>
                <a:gd name="T5" fmla="*/ 1151 h 1606"/>
                <a:gd name="T6" fmla="*/ 70 w 2499"/>
                <a:gd name="T7" fmla="*/ 1041 h 1606"/>
                <a:gd name="T8" fmla="*/ 160 w 2499"/>
                <a:gd name="T9" fmla="*/ 980 h 1606"/>
                <a:gd name="T10" fmla="*/ 357 w 2499"/>
                <a:gd name="T11" fmla="*/ 589 h 1606"/>
                <a:gd name="T12" fmla="*/ 379 w 2499"/>
                <a:gd name="T13" fmla="*/ 435 h 1606"/>
                <a:gd name="T14" fmla="*/ 502 w 2499"/>
                <a:gd name="T15" fmla="*/ 300 h 1606"/>
                <a:gd name="T16" fmla="*/ 650 w 2499"/>
                <a:gd name="T17" fmla="*/ 294 h 1606"/>
                <a:gd name="T18" fmla="*/ 815 w 2499"/>
                <a:gd name="T19" fmla="*/ 177 h 1606"/>
                <a:gd name="T20" fmla="*/ 853 w 2499"/>
                <a:gd name="T21" fmla="*/ 79 h 1606"/>
                <a:gd name="T22" fmla="*/ 1167 w 2499"/>
                <a:gd name="T23" fmla="*/ 0 h 1606"/>
                <a:gd name="T24" fmla="*/ 1214 w 2499"/>
                <a:gd name="T25" fmla="*/ 49 h 1606"/>
                <a:gd name="T26" fmla="*/ 1374 w 2499"/>
                <a:gd name="T27" fmla="*/ 55 h 1606"/>
                <a:gd name="T28" fmla="*/ 1486 w 2499"/>
                <a:gd name="T29" fmla="*/ 319 h 1606"/>
                <a:gd name="T30" fmla="*/ 1886 w 2499"/>
                <a:gd name="T31" fmla="*/ 417 h 1606"/>
                <a:gd name="T32" fmla="*/ 1992 w 2499"/>
                <a:gd name="T33" fmla="*/ 19 h 1606"/>
                <a:gd name="T34" fmla="*/ 2418 w 2499"/>
                <a:gd name="T35" fmla="*/ 196 h 1606"/>
                <a:gd name="T36" fmla="*/ 2487 w 2499"/>
                <a:gd name="T37" fmla="*/ 533 h 1606"/>
                <a:gd name="T38" fmla="*/ 2498 w 2499"/>
                <a:gd name="T39" fmla="*/ 1158 h 1606"/>
                <a:gd name="T40" fmla="*/ 2386 w 2499"/>
                <a:gd name="T41" fmla="*/ 1341 h 1606"/>
                <a:gd name="T42" fmla="*/ 2200 w 2499"/>
                <a:gd name="T43" fmla="*/ 1605 h 1606"/>
                <a:gd name="T44" fmla="*/ 309 w 2499"/>
                <a:gd name="T45" fmla="*/ 1605 h 1606"/>
                <a:gd name="T46" fmla="*/ 144 w 2499"/>
                <a:gd name="T47" fmla="*/ 1464 h 160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499" h="1606">
                  <a:moveTo>
                    <a:pt x="144" y="1464"/>
                  </a:moveTo>
                  <a:lnTo>
                    <a:pt x="0" y="1262"/>
                  </a:lnTo>
                  <a:lnTo>
                    <a:pt x="59" y="1151"/>
                  </a:lnTo>
                  <a:lnTo>
                    <a:pt x="70" y="1041"/>
                  </a:lnTo>
                  <a:lnTo>
                    <a:pt x="160" y="980"/>
                  </a:lnTo>
                  <a:lnTo>
                    <a:pt x="357" y="589"/>
                  </a:lnTo>
                  <a:lnTo>
                    <a:pt x="379" y="435"/>
                  </a:lnTo>
                  <a:lnTo>
                    <a:pt x="502" y="300"/>
                  </a:lnTo>
                  <a:lnTo>
                    <a:pt x="650" y="294"/>
                  </a:lnTo>
                  <a:lnTo>
                    <a:pt x="815" y="177"/>
                  </a:lnTo>
                  <a:lnTo>
                    <a:pt x="853" y="79"/>
                  </a:lnTo>
                  <a:lnTo>
                    <a:pt x="1167" y="0"/>
                  </a:lnTo>
                  <a:lnTo>
                    <a:pt x="1214" y="49"/>
                  </a:lnTo>
                  <a:lnTo>
                    <a:pt x="1374" y="55"/>
                  </a:lnTo>
                  <a:lnTo>
                    <a:pt x="1486" y="319"/>
                  </a:lnTo>
                  <a:lnTo>
                    <a:pt x="1886" y="417"/>
                  </a:lnTo>
                  <a:lnTo>
                    <a:pt x="1992" y="19"/>
                  </a:lnTo>
                  <a:lnTo>
                    <a:pt x="2418" y="196"/>
                  </a:lnTo>
                  <a:lnTo>
                    <a:pt x="2487" y="533"/>
                  </a:lnTo>
                  <a:lnTo>
                    <a:pt x="2498" y="1158"/>
                  </a:lnTo>
                  <a:lnTo>
                    <a:pt x="2386" y="1341"/>
                  </a:lnTo>
                  <a:lnTo>
                    <a:pt x="2200" y="1605"/>
                  </a:lnTo>
                  <a:lnTo>
                    <a:pt x="309" y="1605"/>
                  </a:lnTo>
                  <a:lnTo>
                    <a:pt x="144" y="1464"/>
                  </a:lnTo>
                </a:path>
              </a:pathLst>
            </a:custGeom>
            <a:solidFill>
              <a:srgbClr val="00420C"/>
            </a:solidFill>
            <a:ln w="0" cap="flat" cmpd="sng">
              <a:solidFill>
                <a:srgbClr val="0042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Freeform 12"/>
            <p:cNvSpPr>
              <a:spLocks/>
            </p:cNvSpPr>
            <p:nvPr/>
          </p:nvSpPr>
          <p:spPr bwMode="auto">
            <a:xfrm>
              <a:off x="1566" y="3464"/>
              <a:ext cx="279" cy="301"/>
            </a:xfrm>
            <a:custGeom>
              <a:avLst/>
              <a:gdLst>
                <a:gd name="T0" fmla="*/ 0 w 279"/>
                <a:gd name="T1" fmla="*/ 43 h 301"/>
                <a:gd name="T2" fmla="*/ 43 w 279"/>
                <a:gd name="T3" fmla="*/ 239 h 301"/>
                <a:gd name="T4" fmla="*/ 113 w 279"/>
                <a:gd name="T5" fmla="*/ 300 h 301"/>
                <a:gd name="T6" fmla="*/ 278 w 279"/>
                <a:gd name="T7" fmla="*/ 220 h 301"/>
                <a:gd name="T8" fmla="*/ 118 w 279"/>
                <a:gd name="T9" fmla="*/ 178 h 301"/>
                <a:gd name="T10" fmla="*/ 17 w 279"/>
                <a:gd name="T11" fmla="*/ 0 h 301"/>
                <a:gd name="T12" fmla="*/ 0 w 279"/>
                <a:gd name="T13" fmla="*/ 43 h 30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9" h="301">
                  <a:moveTo>
                    <a:pt x="0" y="43"/>
                  </a:moveTo>
                  <a:lnTo>
                    <a:pt x="43" y="239"/>
                  </a:lnTo>
                  <a:lnTo>
                    <a:pt x="113" y="300"/>
                  </a:lnTo>
                  <a:lnTo>
                    <a:pt x="278" y="220"/>
                  </a:lnTo>
                  <a:lnTo>
                    <a:pt x="118" y="178"/>
                  </a:lnTo>
                  <a:lnTo>
                    <a:pt x="17" y="0"/>
                  </a:lnTo>
                  <a:lnTo>
                    <a:pt x="0" y="43"/>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Freeform 13"/>
            <p:cNvSpPr>
              <a:spLocks/>
            </p:cNvSpPr>
            <p:nvPr/>
          </p:nvSpPr>
          <p:spPr bwMode="auto">
            <a:xfrm>
              <a:off x="1721" y="3157"/>
              <a:ext cx="236" cy="271"/>
            </a:xfrm>
            <a:custGeom>
              <a:avLst/>
              <a:gdLst>
                <a:gd name="T0" fmla="*/ 0 w 236"/>
                <a:gd name="T1" fmla="*/ 49 h 271"/>
                <a:gd name="T2" fmla="*/ 43 w 236"/>
                <a:gd name="T3" fmla="*/ 197 h 271"/>
                <a:gd name="T4" fmla="*/ 235 w 236"/>
                <a:gd name="T5" fmla="*/ 270 h 271"/>
                <a:gd name="T6" fmla="*/ 43 w 236"/>
                <a:gd name="T7" fmla="*/ 0 h 271"/>
                <a:gd name="T8" fmla="*/ 0 w 236"/>
                <a:gd name="T9" fmla="*/ 49 h 2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 h="271">
                  <a:moveTo>
                    <a:pt x="0" y="49"/>
                  </a:moveTo>
                  <a:lnTo>
                    <a:pt x="43" y="197"/>
                  </a:lnTo>
                  <a:lnTo>
                    <a:pt x="235" y="270"/>
                  </a:lnTo>
                  <a:lnTo>
                    <a:pt x="43" y="0"/>
                  </a:lnTo>
                  <a:lnTo>
                    <a:pt x="0" y="49"/>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3" name="Freeform 14"/>
            <p:cNvSpPr>
              <a:spLocks/>
            </p:cNvSpPr>
            <p:nvPr/>
          </p:nvSpPr>
          <p:spPr bwMode="auto">
            <a:xfrm>
              <a:off x="1710" y="3422"/>
              <a:ext cx="199" cy="165"/>
            </a:xfrm>
            <a:custGeom>
              <a:avLst/>
              <a:gdLst>
                <a:gd name="T0" fmla="*/ 0 w 199"/>
                <a:gd name="T1" fmla="*/ 0 h 165"/>
                <a:gd name="T2" fmla="*/ 192 w 199"/>
                <a:gd name="T3" fmla="*/ 73 h 165"/>
                <a:gd name="T4" fmla="*/ 198 w 199"/>
                <a:gd name="T5" fmla="*/ 164 h 165"/>
                <a:gd name="T6" fmla="*/ 123 w 199"/>
                <a:gd name="T7" fmla="*/ 78 h 165"/>
                <a:gd name="T8" fmla="*/ 0 w 199"/>
                <a:gd name="T9" fmla="*/ 0 h 1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9" h="165">
                  <a:moveTo>
                    <a:pt x="0" y="0"/>
                  </a:moveTo>
                  <a:lnTo>
                    <a:pt x="192" y="73"/>
                  </a:lnTo>
                  <a:lnTo>
                    <a:pt x="198" y="164"/>
                  </a:lnTo>
                  <a:lnTo>
                    <a:pt x="123" y="78"/>
                  </a:lnTo>
                  <a:lnTo>
                    <a:pt x="0"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Freeform 15"/>
            <p:cNvSpPr>
              <a:spLocks/>
            </p:cNvSpPr>
            <p:nvPr/>
          </p:nvSpPr>
          <p:spPr bwMode="auto">
            <a:xfrm>
              <a:off x="1785" y="3023"/>
              <a:ext cx="273" cy="197"/>
            </a:xfrm>
            <a:custGeom>
              <a:avLst/>
              <a:gdLst>
                <a:gd name="T0" fmla="*/ 101 w 273"/>
                <a:gd name="T1" fmla="*/ 0 h 197"/>
                <a:gd name="T2" fmla="*/ 21 w 273"/>
                <a:gd name="T3" fmla="*/ 43 h 197"/>
                <a:gd name="T4" fmla="*/ 0 w 273"/>
                <a:gd name="T5" fmla="*/ 196 h 197"/>
                <a:gd name="T6" fmla="*/ 133 w 273"/>
                <a:gd name="T7" fmla="*/ 134 h 197"/>
                <a:gd name="T8" fmla="*/ 272 w 273"/>
                <a:gd name="T9" fmla="*/ 190 h 197"/>
                <a:gd name="T10" fmla="*/ 101 w 273"/>
                <a:gd name="T11" fmla="*/ 0 h 1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73" h="197">
                  <a:moveTo>
                    <a:pt x="101" y="0"/>
                  </a:moveTo>
                  <a:lnTo>
                    <a:pt x="21" y="43"/>
                  </a:lnTo>
                  <a:lnTo>
                    <a:pt x="0" y="196"/>
                  </a:lnTo>
                  <a:lnTo>
                    <a:pt x="133" y="134"/>
                  </a:lnTo>
                  <a:lnTo>
                    <a:pt x="272" y="190"/>
                  </a:lnTo>
                  <a:lnTo>
                    <a:pt x="101"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5" name="Freeform 16"/>
            <p:cNvSpPr>
              <a:spLocks/>
            </p:cNvSpPr>
            <p:nvPr/>
          </p:nvSpPr>
          <p:spPr bwMode="auto">
            <a:xfrm>
              <a:off x="1844" y="2834"/>
              <a:ext cx="182" cy="129"/>
            </a:xfrm>
            <a:custGeom>
              <a:avLst/>
              <a:gdLst>
                <a:gd name="T0" fmla="*/ 0 w 182"/>
                <a:gd name="T1" fmla="*/ 48 h 129"/>
                <a:gd name="T2" fmla="*/ 90 w 182"/>
                <a:gd name="T3" fmla="*/ 128 h 129"/>
                <a:gd name="T4" fmla="*/ 181 w 182"/>
                <a:gd name="T5" fmla="*/ 73 h 129"/>
                <a:gd name="T6" fmla="*/ 117 w 182"/>
                <a:gd name="T7" fmla="*/ 0 h 129"/>
                <a:gd name="T8" fmla="*/ 0 w 182"/>
                <a:gd name="T9" fmla="*/ 48 h 1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 h="129">
                  <a:moveTo>
                    <a:pt x="0" y="48"/>
                  </a:moveTo>
                  <a:lnTo>
                    <a:pt x="90" y="128"/>
                  </a:lnTo>
                  <a:lnTo>
                    <a:pt x="181" y="73"/>
                  </a:lnTo>
                  <a:lnTo>
                    <a:pt x="117" y="0"/>
                  </a:lnTo>
                  <a:lnTo>
                    <a:pt x="0" y="48"/>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6" name="Freeform 17"/>
            <p:cNvSpPr>
              <a:spLocks/>
            </p:cNvSpPr>
            <p:nvPr/>
          </p:nvSpPr>
          <p:spPr bwMode="auto">
            <a:xfrm>
              <a:off x="2307" y="3244"/>
              <a:ext cx="97" cy="215"/>
            </a:xfrm>
            <a:custGeom>
              <a:avLst/>
              <a:gdLst>
                <a:gd name="T0" fmla="*/ 53 w 97"/>
                <a:gd name="T1" fmla="*/ 0 h 215"/>
                <a:gd name="T2" fmla="*/ 0 w 97"/>
                <a:gd name="T3" fmla="*/ 55 h 215"/>
                <a:gd name="T4" fmla="*/ 96 w 97"/>
                <a:gd name="T5" fmla="*/ 214 h 215"/>
                <a:gd name="T6" fmla="*/ 91 w 97"/>
                <a:gd name="T7" fmla="*/ 30 h 215"/>
                <a:gd name="T8" fmla="*/ 53 w 97"/>
                <a:gd name="T9" fmla="*/ 0 h 2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7" h="215">
                  <a:moveTo>
                    <a:pt x="53" y="0"/>
                  </a:moveTo>
                  <a:lnTo>
                    <a:pt x="0" y="55"/>
                  </a:lnTo>
                  <a:lnTo>
                    <a:pt x="96" y="214"/>
                  </a:lnTo>
                  <a:lnTo>
                    <a:pt x="91" y="30"/>
                  </a:lnTo>
                  <a:lnTo>
                    <a:pt x="53"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7" name="Freeform 18"/>
            <p:cNvSpPr>
              <a:spLocks/>
            </p:cNvSpPr>
            <p:nvPr/>
          </p:nvSpPr>
          <p:spPr bwMode="auto">
            <a:xfrm>
              <a:off x="2828" y="2673"/>
              <a:ext cx="119" cy="191"/>
            </a:xfrm>
            <a:custGeom>
              <a:avLst/>
              <a:gdLst>
                <a:gd name="T0" fmla="*/ 12 w 119"/>
                <a:gd name="T1" fmla="*/ 0 h 191"/>
                <a:gd name="T2" fmla="*/ 0 w 119"/>
                <a:gd name="T3" fmla="*/ 190 h 191"/>
                <a:gd name="T4" fmla="*/ 118 w 119"/>
                <a:gd name="T5" fmla="*/ 154 h 191"/>
                <a:gd name="T6" fmla="*/ 59 w 119"/>
                <a:gd name="T7" fmla="*/ 75 h 191"/>
                <a:gd name="T8" fmla="*/ 12 w 119"/>
                <a:gd name="T9" fmla="*/ 0 h 1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91">
                  <a:moveTo>
                    <a:pt x="12" y="0"/>
                  </a:moveTo>
                  <a:lnTo>
                    <a:pt x="0" y="190"/>
                  </a:lnTo>
                  <a:lnTo>
                    <a:pt x="118" y="154"/>
                  </a:lnTo>
                  <a:lnTo>
                    <a:pt x="59" y="75"/>
                  </a:lnTo>
                  <a:lnTo>
                    <a:pt x="12"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8" name="Freeform 19"/>
            <p:cNvSpPr>
              <a:spLocks/>
            </p:cNvSpPr>
            <p:nvPr/>
          </p:nvSpPr>
          <p:spPr bwMode="auto">
            <a:xfrm>
              <a:off x="3388" y="3274"/>
              <a:ext cx="309" cy="197"/>
            </a:xfrm>
            <a:custGeom>
              <a:avLst/>
              <a:gdLst>
                <a:gd name="T0" fmla="*/ 308 w 309"/>
                <a:gd name="T1" fmla="*/ 62 h 197"/>
                <a:gd name="T2" fmla="*/ 207 w 309"/>
                <a:gd name="T3" fmla="*/ 0 h 197"/>
                <a:gd name="T4" fmla="*/ 138 w 309"/>
                <a:gd name="T5" fmla="*/ 43 h 197"/>
                <a:gd name="T6" fmla="*/ 0 w 309"/>
                <a:gd name="T7" fmla="*/ 73 h 197"/>
                <a:gd name="T8" fmla="*/ 149 w 309"/>
                <a:gd name="T9" fmla="*/ 196 h 197"/>
                <a:gd name="T10" fmla="*/ 266 w 309"/>
                <a:gd name="T11" fmla="*/ 184 h 197"/>
                <a:gd name="T12" fmla="*/ 170 w 309"/>
                <a:gd name="T13" fmla="*/ 116 h 197"/>
                <a:gd name="T14" fmla="*/ 234 w 309"/>
                <a:gd name="T15" fmla="*/ 68 h 197"/>
                <a:gd name="T16" fmla="*/ 308 w 309"/>
                <a:gd name="T17" fmla="*/ 62 h 19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09" h="197">
                  <a:moveTo>
                    <a:pt x="308" y="62"/>
                  </a:moveTo>
                  <a:lnTo>
                    <a:pt x="207" y="0"/>
                  </a:lnTo>
                  <a:lnTo>
                    <a:pt x="138" y="43"/>
                  </a:lnTo>
                  <a:lnTo>
                    <a:pt x="0" y="73"/>
                  </a:lnTo>
                  <a:lnTo>
                    <a:pt x="149" y="196"/>
                  </a:lnTo>
                  <a:lnTo>
                    <a:pt x="266" y="184"/>
                  </a:lnTo>
                  <a:lnTo>
                    <a:pt x="170" y="116"/>
                  </a:lnTo>
                  <a:lnTo>
                    <a:pt x="234" y="68"/>
                  </a:lnTo>
                  <a:lnTo>
                    <a:pt x="308" y="62"/>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9" name="Freeform 20"/>
            <p:cNvSpPr>
              <a:spLocks/>
            </p:cNvSpPr>
            <p:nvPr/>
          </p:nvSpPr>
          <p:spPr bwMode="auto">
            <a:xfrm>
              <a:off x="2978" y="2846"/>
              <a:ext cx="246" cy="264"/>
            </a:xfrm>
            <a:custGeom>
              <a:avLst/>
              <a:gdLst>
                <a:gd name="T0" fmla="*/ 0 w 246"/>
                <a:gd name="T1" fmla="*/ 0 h 264"/>
                <a:gd name="T2" fmla="*/ 43 w 246"/>
                <a:gd name="T3" fmla="*/ 97 h 264"/>
                <a:gd name="T4" fmla="*/ 144 w 246"/>
                <a:gd name="T5" fmla="*/ 140 h 264"/>
                <a:gd name="T6" fmla="*/ 245 w 246"/>
                <a:gd name="T7" fmla="*/ 263 h 264"/>
                <a:gd name="T8" fmla="*/ 155 w 246"/>
                <a:gd name="T9" fmla="*/ 103 h 264"/>
                <a:gd name="T10" fmla="*/ 0 w 246"/>
                <a:gd name="T11" fmla="*/ 0 h 26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46" h="264">
                  <a:moveTo>
                    <a:pt x="0" y="0"/>
                  </a:moveTo>
                  <a:lnTo>
                    <a:pt x="43" y="97"/>
                  </a:lnTo>
                  <a:lnTo>
                    <a:pt x="144" y="140"/>
                  </a:lnTo>
                  <a:lnTo>
                    <a:pt x="245" y="263"/>
                  </a:lnTo>
                  <a:lnTo>
                    <a:pt x="155" y="103"/>
                  </a:lnTo>
                  <a:lnTo>
                    <a:pt x="0"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0" name="Freeform 21"/>
            <p:cNvSpPr>
              <a:spLocks/>
            </p:cNvSpPr>
            <p:nvPr/>
          </p:nvSpPr>
          <p:spPr bwMode="auto">
            <a:xfrm>
              <a:off x="3052" y="3758"/>
              <a:ext cx="209" cy="185"/>
            </a:xfrm>
            <a:custGeom>
              <a:avLst/>
              <a:gdLst>
                <a:gd name="T0" fmla="*/ 27 w 209"/>
                <a:gd name="T1" fmla="*/ 0 h 185"/>
                <a:gd name="T2" fmla="*/ 208 w 209"/>
                <a:gd name="T3" fmla="*/ 184 h 185"/>
                <a:gd name="T4" fmla="*/ 0 w 209"/>
                <a:gd name="T5" fmla="*/ 184 h 185"/>
                <a:gd name="T6" fmla="*/ 54 w 209"/>
                <a:gd name="T7" fmla="*/ 104 h 185"/>
                <a:gd name="T8" fmla="*/ 27 w 209"/>
                <a:gd name="T9" fmla="*/ 0 h 1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9" h="185">
                  <a:moveTo>
                    <a:pt x="27" y="0"/>
                  </a:moveTo>
                  <a:lnTo>
                    <a:pt x="208" y="184"/>
                  </a:lnTo>
                  <a:lnTo>
                    <a:pt x="0" y="184"/>
                  </a:lnTo>
                  <a:lnTo>
                    <a:pt x="54" y="104"/>
                  </a:lnTo>
                  <a:lnTo>
                    <a:pt x="27"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1" name="Freeform 22"/>
            <p:cNvSpPr>
              <a:spLocks/>
            </p:cNvSpPr>
            <p:nvPr/>
          </p:nvSpPr>
          <p:spPr bwMode="auto">
            <a:xfrm>
              <a:off x="3393" y="3500"/>
              <a:ext cx="172" cy="229"/>
            </a:xfrm>
            <a:custGeom>
              <a:avLst/>
              <a:gdLst>
                <a:gd name="T0" fmla="*/ 0 w 172"/>
                <a:gd name="T1" fmla="*/ 75 h 229"/>
                <a:gd name="T2" fmla="*/ 112 w 172"/>
                <a:gd name="T3" fmla="*/ 0 h 229"/>
                <a:gd name="T4" fmla="*/ 171 w 172"/>
                <a:gd name="T5" fmla="*/ 228 h 229"/>
                <a:gd name="T6" fmla="*/ 0 w 172"/>
                <a:gd name="T7" fmla="*/ 75 h 2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2" h="229">
                  <a:moveTo>
                    <a:pt x="0" y="75"/>
                  </a:moveTo>
                  <a:lnTo>
                    <a:pt x="112" y="0"/>
                  </a:lnTo>
                  <a:lnTo>
                    <a:pt x="171" y="228"/>
                  </a:lnTo>
                  <a:lnTo>
                    <a:pt x="0" y="75"/>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2" name="Freeform 23"/>
            <p:cNvSpPr>
              <a:spLocks/>
            </p:cNvSpPr>
            <p:nvPr/>
          </p:nvSpPr>
          <p:spPr bwMode="auto">
            <a:xfrm>
              <a:off x="3665" y="2680"/>
              <a:ext cx="166" cy="356"/>
            </a:xfrm>
            <a:custGeom>
              <a:avLst/>
              <a:gdLst>
                <a:gd name="T0" fmla="*/ 53 w 166"/>
                <a:gd name="T1" fmla="*/ 0 h 356"/>
                <a:gd name="T2" fmla="*/ 0 w 166"/>
                <a:gd name="T3" fmla="*/ 0 h 356"/>
                <a:gd name="T4" fmla="*/ 0 w 166"/>
                <a:gd name="T5" fmla="*/ 92 h 356"/>
                <a:gd name="T6" fmla="*/ 165 w 166"/>
                <a:gd name="T7" fmla="*/ 355 h 356"/>
                <a:gd name="T8" fmla="*/ 111 w 166"/>
                <a:gd name="T9" fmla="*/ 92 h 356"/>
                <a:gd name="T10" fmla="*/ 53 w 166"/>
                <a:gd name="T11" fmla="*/ 0 h 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66" h="356">
                  <a:moveTo>
                    <a:pt x="53" y="0"/>
                  </a:moveTo>
                  <a:lnTo>
                    <a:pt x="0" y="0"/>
                  </a:lnTo>
                  <a:lnTo>
                    <a:pt x="0" y="92"/>
                  </a:lnTo>
                  <a:lnTo>
                    <a:pt x="165" y="355"/>
                  </a:lnTo>
                  <a:lnTo>
                    <a:pt x="111" y="92"/>
                  </a:lnTo>
                  <a:lnTo>
                    <a:pt x="53" y="0"/>
                  </a:lnTo>
                </a:path>
              </a:pathLst>
            </a:custGeom>
            <a:solidFill>
              <a:srgbClr val="0CC10C"/>
            </a:solidFill>
            <a:ln w="0" cap="flat" cmpd="sng">
              <a:solidFill>
                <a:srgbClr val="0CC1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3" name="Freeform 24"/>
            <p:cNvSpPr>
              <a:spLocks/>
            </p:cNvSpPr>
            <p:nvPr/>
          </p:nvSpPr>
          <p:spPr bwMode="auto">
            <a:xfrm>
              <a:off x="3835" y="3468"/>
              <a:ext cx="417" cy="473"/>
            </a:xfrm>
            <a:custGeom>
              <a:avLst/>
              <a:gdLst>
                <a:gd name="T0" fmla="*/ 416 w 417"/>
                <a:gd name="T1" fmla="*/ 472 h 473"/>
                <a:gd name="T2" fmla="*/ 0 w 417"/>
                <a:gd name="T3" fmla="*/ 472 h 473"/>
                <a:gd name="T4" fmla="*/ 27 w 417"/>
                <a:gd name="T5" fmla="*/ 90 h 473"/>
                <a:gd name="T6" fmla="*/ 172 w 417"/>
                <a:gd name="T7" fmla="*/ 0 h 473"/>
                <a:gd name="T8" fmla="*/ 264 w 417"/>
                <a:gd name="T9" fmla="*/ 0 h 473"/>
                <a:gd name="T10" fmla="*/ 277 w 417"/>
                <a:gd name="T11" fmla="*/ 48 h 473"/>
                <a:gd name="T12" fmla="*/ 337 w 417"/>
                <a:gd name="T13" fmla="*/ 166 h 473"/>
                <a:gd name="T14" fmla="*/ 416 w 417"/>
                <a:gd name="T15" fmla="*/ 472 h 4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7" h="473">
                  <a:moveTo>
                    <a:pt x="416" y="472"/>
                  </a:moveTo>
                  <a:lnTo>
                    <a:pt x="0" y="472"/>
                  </a:lnTo>
                  <a:lnTo>
                    <a:pt x="27" y="90"/>
                  </a:lnTo>
                  <a:lnTo>
                    <a:pt x="172" y="0"/>
                  </a:lnTo>
                  <a:lnTo>
                    <a:pt x="264" y="0"/>
                  </a:lnTo>
                  <a:lnTo>
                    <a:pt x="277" y="48"/>
                  </a:lnTo>
                  <a:lnTo>
                    <a:pt x="337" y="166"/>
                  </a:lnTo>
                  <a:lnTo>
                    <a:pt x="416" y="472"/>
                  </a:lnTo>
                </a:path>
              </a:pathLst>
            </a:custGeom>
            <a:solidFill>
              <a:srgbClr val="FFC98E"/>
            </a:solidFill>
            <a:ln w="0" cap="flat" cmpd="sng">
              <a:solidFill>
                <a:srgbClr val="FFC98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4" name="Freeform 25"/>
            <p:cNvSpPr>
              <a:spLocks/>
            </p:cNvSpPr>
            <p:nvPr/>
          </p:nvSpPr>
          <p:spPr bwMode="auto">
            <a:xfrm>
              <a:off x="2593" y="1581"/>
              <a:ext cx="948" cy="1113"/>
            </a:xfrm>
            <a:custGeom>
              <a:avLst/>
              <a:gdLst>
                <a:gd name="T0" fmla="*/ 0 w 948"/>
                <a:gd name="T1" fmla="*/ 251 h 1113"/>
                <a:gd name="T2" fmla="*/ 49 w 948"/>
                <a:gd name="T3" fmla="*/ 401 h 1113"/>
                <a:gd name="T4" fmla="*/ 74 w 948"/>
                <a:gd name="T5" fmla="*/ 426 h 1113"/>
                <a:gd name="T6" fmla="*/ 123 w 948"/>
                <a:gd name="T7" fmla="*/ 435 h 1113"/>
                <a:gd name="T8" fmla="*/ 147 w 948"/>
                <a:gd name="T9" fmla="*/ 606 h 1113"/>
                <a:gd name="T10" fmla="*/ 147 w 948"/>
                <a:gd name="T11" fmla="*/ 683 h 1113"/>
                <a:gd name="T12" fmla="*/ 151 w 948"/>
                <a:gd name="T13" fmla="*/ 751 h 1113"/>
                <a:gd name="T14" fmla="*/ 311 w 948"/>
                <a:gd name="T15" fmla="*/ 1059 h 1113"/>
                <a:gd name="T16" fmla="*/ 489 w 948"/>
                <a:gd name="T17" fmla="*/ 1112 h 1113"/>
                <a:gd name="T18" fmla="*/ 582 w 948"/>
                <a:gd name="T19" fmla="*/ 1097 h 1113"/>
                <a:gd name="T20" fmla="*/ 618 w 948"/>
                <a:gd name="T21" fmla="*/ 1041 h 1113"/>
                <a:gd name="T22" fmla="*/ 717 w 948"/>
                <a:gd name="T23" fmla="*/ 914 h 1113"/>
                <a:gd name="T24" fmla="*/ 760 w 948"/>
                <a:gd name="T25" fmla="*/ 789 h 1113"/>
                <a:gd name="T26" fmla="*/ 757 w 948"/>
                <a:gd name="T27" fmla="*/ 744 h 1113"/>
                <a:gd name="T28" fmla="*/ 788 w 948"/>
                <a:gd name="T29" fmla="*/ 701 h 1113"/>
                <a:gd name="T30" fmla="*/ 825 w 948"/>
                <a:gd name="T31" fmla="*/ 627 h 1113"/>
                <a:gd name="T32" fmla="*/ 856 w 948"/>
                <a:gd name="T33" fmla="*/ 542 h 1113"/>
                <a:gd name="T34" fmla="*/ 871 w 948"/>
                <a:gd name="T35" fmla="*/ 479 h 1113"/>
                <a:gd name="T36" fmla="*/ 883 w 948"/>
                <a:gd name="T37" fmla="*/ 397 h 1113"/>
                <a:gd name="T38" fmla="*/ 883 w 948"/>
                <a:gd name="T39" fmla="*/ 361 h 1113"/>
                <a:gd name="T40" fmla="*/ 895 w 948"/>
                <a:gd name="T41" fmla="*/ 361 h 1113"/>
                <a:gd name="T42" fmla="*/ 921 w 948"/>
                <a:gd name="T43" fmla="*/ 333 h 1113"/>
                <a:gd name="T44" fmla="*/ 947 w 948"/>
                <a:gd name="T45" fmla="*/ 265 h 1113"/>
                <a:gd name="T46" fmla="*/ 947 w 948"/>
                <a:gd name="T47" fmla="*/ 173 h 1113"/>
                <a:gd name="T48" fmla="*/ 932 w 948"/>
                <a:gd name="T49" fmla="*/ 145 h 1113"/>
                <a:gd name="T50" fmla="*/ 899 w 948"/>
                <a:gd name="T51" fmla="*/ 145 h 1113"/>
                <a:gd name="T52" fmla="*/ 881 w 948"/>
                <a:gd name="T53" fmla="*/ 32 h 1113"/>
                <a:gd name="T54" fmla="*/ 835 w 948"/>
                <a:gd name="T55" fmla="*/ 0 h 1113"/>
                <a:gd name="T56" fmla="*/ 43 w 948"/>
                <a:gd name="T57" fmla="*/ 145 h 1113"/>
                <a:gd name="T58" fmla="*/ 0 w 948"/>
                <a:gd name="T59" fmla="*/ 251 h 111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948" h="1113">
                  <a:moveTo>
                    <a:pt x="0" y="251"/>
                  </a:moveTo>
                  <a:lnTo>
                    <a:pt x="49" y="401"/>
                  </a:lnTo>
                  <a:lnTo>
                    <a:pt x="74" y="426"/>
                  </a:lnTo>
                  <a:lnTo>
                    <a:pt x="123" y="435"/>
                  </a:lnTo>
                  <a:lnTo>
                    <a:pt x="147" y="606"/>
                  </a:lnTo>
                  <a:lnTo>
                    <a:pt x="147" y="683"/>
                  </a:lnTo>
                  <a:lnTo>
                    <a:pt x="151" y="751"/>
                  </a:lnTo>
                  <a:lnTo>
                    <a:pt x="311" y="1059"/>
                  </a:lnTo>
                  <a:lnTo>
                    <a:pt x="489" y="1112"/>
                  </a:lnTo>
                  <a:lnTo>
                    <a:pt x="582" y="1097"/>
                  </a:lnTo>
                  <a:lnTo>
                    <a:pt x="618" y="1041"/>
                  </a:lnTo>
                  <a:lnTo>
                    <a:pt x="717" y="914"/>
                  </a:lnTo>
                  <a:lnTo>
                    <a:pt x="760" y="789"/>
                  </a:lnTo>
                  <a:lnTo>
                    <a:pt x="757" y="744"/>
                  </a:lnTo>
                  <a:lnTo>
                    <a:pt x="788" y="701"/>
                  </a:lnTo>
                  <a:lnTo>
                    <a:pt x="825" y="627"/>
                  </a:lnTo>
                  <a:lnTo>
                    <a:pt x="856" y="542"/>
                  </a:lnTo>
                  <a:lnTo>
                    <a:pt x="871" y="479"/>
                  </a:lnTo>
                  <a:lnTo>
                    <a:pt x="883" y="397"/>
                  </a:lnTo>
                  <a:lnTo>
                    <a:pt x="883" y="361"/>
                  </a:lnTo>
                  <a:lnTo>
                    <a:pt x="895" y="361"/>
                  </a:lnTo>
                  <a:lnTo>
                    <a:pt x="921" y="333"/>
                  </a:lnTo>
                  <a:lnTo>
                    <a:pt x="947" y="265"/>
                  </a:lnTo>
                  <a:lnTo>
                    <a:pt x="947" y="173"/>
                  </a:lnTo>
                  <a:lnTo>
                    <a:pt x="932" y="145"/>
                  </a:lnTo>
                  <a:lnTo>
                    <a:pt x="899" y="145"/>
                  </a:lnTo>
                  <a:lnTo>
                    <a:pt x="881" y="32"/>
                  </a:lnTo>
                  <a:lnTo>
                    <a:pt x="835" y="0"/>
                  </a:lnTo>
                  <a:lnTo>
                    <a:pt x="43" y="145"/>
                  </a:lnTo>
                  <a:lnTo>
                    <a:pt x="0" y="251"/>
                  </a:lnTo>
                </a:path>
              </a:pathLst>
            </a:custGeom>
            <a:solidFill>
              <a:srgbClr val="FFC98E"/>
            </a:solidFill>
            <a:ln w="0" cap="flat" cmpd="sng">
              <a:solidFill>
                <a:srgbClr val="FFC98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5" name="Freeform 26"/>
            <p:cNvSpPr>
              <a:spLocks/>
            </p:cNvSpPr>
            <p:nvPr/>
          </p:nvSpPr>
          <p:spPr bwMode="auto">
            <a:xfrm>
              <a:off x="1508" y="3193"/>
              <a:ext cx="1753" cy="744"/>
            </a:xfrm>
            <a:custGeom>
              <a:avLst/>
              <a:gdLst>
                <a:gd name="T0" fmla="*/ 0 w 1753"/>
                <a:gd name="T1" fmla="*/ 585 h 744"/>
                <a:gd name="T2" fmla="*/ 93 w 1753"/>
                <a:gd name="T3" fmla="*/ 673 h 744"/>
                <a:gd name="T4" fmla="*/ 60 w 1753"/>
                <a:gd name="T5" fmla="*/ 743 h 744"/>
                <a:gd name="T6" fmla="*/ 1115 w 1753"/>
                <a:gd name="T7" fmla="*/ 743 h 744"/>
                <a:gd name="T8" fmla="*/ 1469 w 1753"/>
                <a:gd name="T9" fmla="*/ 567 h 744"/>
                <a:gd name="T10" fmla="*/ 1501 w 1753"/>
                <a:gd name="T11" fmla="*/ 511 h 744"/>
                <a:gd name="T12" fmla="*/ 1607 w 1753"/>
                <a:gd name="T13" fmla="*/ 465 h 744"/>
                <a:gd name="T14" fmla="*/ 1739 w 1753"/>
                <a:gd name="T15" fmla="*/ 325 h 744"/>
                <a:gd name="T16" fmla="*/ 1752 w 1753"/>
                <a:gd name="T17" fmla="*/ 191 h 744"/>
                <a:gd name="T18" fmla="*/ 1607 w 1753"/>
                <a:gd name="T19" fmla="*/ 0 h 744"/>
                <a:gd name="T20" fmla="*/ 1464 w 1753"/>
                <a:gd name="T21" fmla="*/ 9 h 744"/>
                <a:gd name="T22" fmla="*/ 1255 w 1753"/>
                <a:gd name="T23" fmla="*/ 125 h 744"/>
                <a:gd name="T24" fmla="*/ 1163 w 1753"/>
                <a:gd name="T25" fmla="*/ 74 h 744"/>
                <a:gd name="T26" fmla="*/ 1098 w 1753"/>
                <a:gd name="T27" fmla="*/ 93 h 744"/>
                <a:gd name="T28" fmla="*/ 1042 w 1753"/>
                <a:gd name="T29" fmla="*/ 297 h 744"/>
                <a:gd name="T30" fmla="*/ 936 w 1753"/>
                <a:gd name="T31" fmla="*/ 371 h 744"/>
                <a:gd name="T32" fmla="*/ 763 w 1753"/>
                <a:gd name="T33" fmla="*/ 460 h 744"/>
                <a:gd name="T34" fmla="*/ 315 w 1753"/>
                <a:gd name="T35" fmla="*/ 576 h 744"/>
                <a:gd name="T36" fmla="*/ 183 w 1753"/>
                <a:gd name="T37" fmla="*/ 655 h 744"/>
                <a:gd name="T38" fmla="*/ 146 w 1753"/>
                <a:gd name="T39" fmla="*/ 627 h 744"/>
                <a:gd name="T40" fmla="*/ 60 w 1753"/>
                <a:gd name="T41" fmla="*/ 594 h 744"/>
                <a:gd name="T42" fmla="*/ 0 w 1753"/>
                <a:gd name="T43" fmla="*/ 585 h 7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753" h="744">
                  <a:moveTo>
                    <a:pt x="0" y="585"/>
                  </a:moveTo>
                  <a:lnTo>
                    <a:pt x="93" y="673"/>
                  </a:lnTo>
                  <a:lnTo>
                    <a:pt x="60" y="743"/>
                  </a:lnTo>
                  <a:lnTo>
                    <a:pt x="1115" y="743"/>
                  </a:lnTo>
                  <a:lnTo>
                    <a:pt x="1469" y="567"/>
                  </a:lnTo>
                  <a:lnTo>
                    <a:pt x="1501" y="511"/>
                  </a:lnTo>
                  <a:lnTo>
                    <a:pt x="1607" y="465"/>
                  </a:lnTo>
                  <a:lnTo>
                    <a:pt x="1739" y="325"/>
                  </a:lnTo>
                  <a:lnTo>
                    <a:pt x="1752" y="191"/>
                  </a:lnTo>
                  <a:lnTo>
                    <a:pt x="1607" y="0"/>
                  </a:lnTo>
                  <a:lnTo>
                    <a:pt x="1464" y="9"/>
                  </a:lnTo>
                  <a:lnTo>
                    <a:pt x="1255" y="125"/>
                  </a:lnTo>
                  <a:lnTo>
                    <a:pt x="1163" y="74"/>
                  </a:lnTo>
                  <a:lnTo>
                    <a:pt x="1098" y="93"/>
                  </a:lnTo>
                  <a:lnTo>
                    <a:pt x="1042" y="297"/>
                  </a:lnTo>
                  <a:lnTo>
                    <a:pt x="936" y="371"/>
                  </a:lnTo>
                  <a:lnTo>
                    <a:pt x="763" y="460"/>
                  </a:lnTo>
                  <a:lnTo>
                    <a:pt x="315" y="576"/>
                  </a:lnTo>
                  <a:lnTo>
                    <a:pt x="183" y="655"/>
                  </a:lnTo>
                  <a:lnTo>
                    <a:pt x="146" y="627"/>
                  </a:lnTo>
                  <a:lnTo>
                    <a:pt x="60" y="594"/>
                  </a:lnTo>
                  <a:lnTo>
                    <a:pt x="0" y="585"/>
                  </a:lnTo>
                </a:path>
              </a:pathLst>
            </a:custGeom>
            <a:solidFill>
              <a:srgbClr val="FFC98E"/>
            </a:solidFill>
            <a:ln w="0" cap="flat" cmpd="sng">
              <a:solidFill>
                <a:srgbClr val="FFC98E"/>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6" name="Freeform 27"/>
            <p:cNvSpPr>
              <a:spLocks/>
            </p:cNvSpPr>
            <p:nvPr/>
          </p:nvSpPr>
          <p:spPr bwMode="auto">
            <a:xfrm>
              <a:off x="3189" y="3465"/>
              <a:ext cx="538" cy="476"/>
            </a:xfrm>
            <a:custGeom>
              <a:avLst/>
              <a:gdLst>
                <a:gd name="T0" fmla="*/ 70 w 538"/>
                <a:gd name="T1" fmla="*/ 0 h 476"/>
                <a:gd name="T2" fmla="*/ 537 w 538"/>
                <a:gd name="T3" fmla="*/ 399 h 476"/>
                <a:gd name="T4" fmla="*/ 537 w 538"/>
                <a:gd name="T5" fmla="*/ 475 h 476"/>
                <a:gd name="T6" fmla="*/ 341 w 538"/>
                <a:gd name="T7" fmla="*/ 475 h 476"/>
                <a:gd name="T8" fmla="*/ 0 w 538"/>
                <a:gd name="T9" fmla="*/ 174 h 476"/>
                <a:gd name="T10" fmla="*/ 70 w 538"/>
                <a:gd name="T11" fmla="*/ 0 h 4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38" h="476">
                  <a:moveTo>
                    <a:pt x="70" y="0"/>
                  </a:moveTo>
                  <a:lnTo>
                    <a:pt x="537" y="399"/>
                  </a:lnTo>
                  <a:lnTo>
                    <a:pt x="537" y="475"/>
                  </a:lnTo>
                  <a:lnTo>
                    <a:pt x="341" y="475"/>
                  </a:lnTo>
                  <a:lnTo>
                    <a:pt x="0" y="174"/>
                  </a:lnTo>
                  <a:lnTo>
                    <a:pt x="70" y="0"/>
                  </a:lnTo>
                </a:path>
              </a:pathLst>
            </a:custGeom>
            <a:solidFill>
              <a:srgbClr val="70230C"/>
            </a:solidFill>
            <a:ln w="0" cap="flat" cmpd="sng">
              <a:solidFill>
                <a:srgbClr val="7023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7" name="Freeform 28"/>
            <p:cNvSpPr>
              <a:spLocks/>
            </p:cNvSpPr>
            <p:nvPr/>
          </p:nvSpPr>
          <p:spPr bwMode="auto">
            <a:xfrm>
              <a:off x="2523" y="2705"/>
              <a:ext cx="214" cy="322"/>
            </a:xfrm>
            <a:custGeom>
              <a:avLst/>
              <a:gdLst>
                <a:gd name="T0" fmla="*/ 0 w 214"/>
                <a:gd name="T1" fmla="*/ 184 h 322"/>
                <a:gd name="T2" fmla="*/ 142 w 214"/>
                <a:gd name="T3" fmla="*/ 0 h 322"/>
                <a:gd name="T4" fmla="*/ 182 w 214"/>
                <a:gd name="T5" fmla="*/ 15 h 322"/>
                <a:gd name="T6" fmla="*/ 209 w 214"/>
                <a:gd name="T7" fmla="*/ 189 h 322"/>
                <a:gd name="T8" fmla="*/ 213 w 214"/>
                <a:gd name="T9" fmla="*/ 321 h 322"/>
                <a:gd name="T10" fmla="*/ 160 w 214"/>
                <a:gd name="T11" fmla="*/ 281 h 322"/>
                <a:gd name="T12" fmla="*/ 160 w 214"/>
                <a:gd name="T13" fmla="*/ 91 h 322"/>
                <a:gd name="T14" fmla="*/ 124 w 214"/>
                <a:gd name="T15" fmla="*/ 91 h 322"/>
                <a:gd name="T16" fmla="*/ 50 w 214"/>
                <a:gd name="T17" fmla="*/ 230 h 322"/>
                <a:gd name="T18" fmla="*/ 0 w 214"/>
                <a:gd name="T19" fmla="*/ 184 h 3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4" h="322">
                  <a:moveTo>
                    <a:pt x="0" y="184"/>
                  </a:moveTo>
                  <a:lnTo>
                    <a:pt x="142" y="0"/>
                  </a:lnTo>
                  <a:lnTo>
                    <a:pt x="182" y="15"/>
                  </a:lnTo>
                  <a:lnTo>
                    <a:pt x="209" y="189"/>
                  </a:lnTo>
                  <a:lnTo>
                    <a:pt x="213" y="321"/>
                  </a:lnTo>
                  <a:lnTo>
                    <a:pt x="160" y="281"/>
                  </a:lnTo>
                  <a:lnTo>
                    <a:pt x="160" y="91"/>
                  </a:lnTo>
                  <a:lnTo>
                    <a:pt x="124" y="91"/>
                  </a:lnTo>
                  <a:lnTo>
                    <a:pt x="50" y="230"/>
                  </a:lnTo>
                  <a:lnTo>
                    <a:pt x="0" y="184"/>
                  </a:lnTo>
                </a:path>
              </a:pathLst>
            </a:custGeom>
            <a:solidFill>
              <a:srgbClr val="70230C"/>
            </a:solidFill>
            <a:ln w="0" cap="flat" cmpd="sng">
              <a:solidFill>
                <a:srgbClr val="7023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8" name="Freeform 29"/>
            <p:cNvSpPr>
              <a:spLocks/>
            </p:cNvSpPr>
            <p:nvPr/>
          </p:nvSpPr>
          <p:spPr bwMode="auto">
            <a:xfrm>
              <a:off x="1867" y="2394"/>
              <a:ext cx="1110" cy="919"/>
            </a:xfrm>
            <a:custGeom>
              <a:avLst/>
              <a:gdLst>
                <a:gd name="T0" fmla="*/ 0 w 1110"/>
                <a:gd name="T1" fmla="*/ 67 h 919"/>
                <a:gd name="T2" fmla="*/ 13 w 1110"/>
                <a:gd name="T3" fmla="*/ 77 h 919"/>
                <a:gd name="T4" fmla="*/ 607 w 1110"/>
                <a:gd name="T5" fmla="*/ 576 h 919"/>
                <a:gd name="T6" fmla="*/ 598 w 1110"/>
                <a:gd name="T7" fmla="*/ 668 h 919"/>
                <a:gd name="T8" fmla="*/ 617 w 1110"/>
                <a:gd name="T9" fmla="*/ 663 h 919"/>
                <a:gd name="T10" fmla="*/ 656 w 1110"/>
                <a:gd name="T11" fmla="*/ 638 h 919"/>
                <a:gd name="T12" fmla="*/ 692 w 1110"/>
                <a:gd name="T13" fmla="*/ 704 h 919"/>
                <a:gd name="T14" fmla="*/ 700 w 1110"/>
                <a:gd name="T15" fmla="*/ 750 h 919"/>
                <a:gd name="T16" fmla="*/ 891 w 1110"/>
                <a:gd name="T17" fmla="*/ 918 h 919"/>
                <a:gd name="T18" fmla="*/ 1060 w 1110"/>
                <a:gd name="T19" fmla="*/ 872 h 919"/>
                <a:gd name="T20" fmla="*/ 1091 w 1110"/>
                <a:gd name="T21" fmla="*/ 852 h 919"/>
                <a:gd name="T22" fmla="*/ 1109 w 1110"/>
                <a:gd name="T23" fmla="*/ 821 h 919"/>
                <a:gd name="T24" fmla="*/ 798 w 1110"/>
                <a:gd name="T25" fmla="*/ 561 h 919"/>
                <a:gd name="T26" fmla="*/ 771 w 1110"/>
                <a:gd name="T27" fmla="*/ 561 h 919"/>
                <a:gd name="T28" fmla="*/ 674 w 1110"/>
                <a:gd name="T29" fmla="*/ 489 h 919"/>
                <a:gd name="T30" fmla="*/ 647 w 1110"/>
                <a:gd name="T31" fmla="*/ 505 h 919"/>
                <a:gd name="T32" fmla="*/ 235 w 1110"/>
                <a:gd name="T33" fmla="*/ 163 h 919"/>
                <a:gd name="T34" fmla="*/ 235 w 1110"/>
                <a:gd name="T35" fmla="*/ 127 h 919"/>
                <a:gd name="T36" fmla="*/ 97 w 1110"/>
                <a:gd name="T37" fmla="*/ 4 h 919"/>
                <a:gd name="T38" fmla="*/ 79 w 1110"/>
                <a:gd name="T39" fmla="*/ 0 h 919"/>
                <a:gd name="T40" fmla="*/ 0 w 1110"/>
                <a:gd name="T41" fmla="*/ 67 h 9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10" h="919">
                  <a:moveTo>
                    <a:pt x="0" y="67"/>
                  </a:moveTo>
                  <a:lnTo>
                    <a:pt x="13" y="77"/>
                  </a:lnTo>
                  <a:lnTo>
                    <a:pt x="607" y="576"/>
                  </a:lnTo>
                  <a:lnTo>
                    <a:pt x="598" y="668"/>
                  </a:lnTo>
                  <a:lnTo>
                    <a:pt x="617" y="663"/>
                  </a:lnTo>
                  <a:lnTo>
                    <a:pt x="656" y="638"/>
                  </a:lnTo>
                  <a:lnTo>
                    <a:pt x="692" y="704"/>
                  </a:lnTo>
                  <a:lnTo>
                    <a:pt x="700" y="750"/>
                  </a:lnTo>
                  <a:lnTo>
                    <a:pt x="891" y="918"/>
                  </a:lnTo>
                  <a:lnTo>
                    <a:pt x="1060" y="872"/>
                  </a:lnTo>
                  <a:lnTo>
                    <a:pt x="1091" y="852"/>
                  </a:lnTo>
                  <a:lnTo>
                    <a:pt x="1109" y="821"/>
                  </a:lnTo>
                  <a:lnTo>
                    <a:pt x="798" y="561"/>
                  </a:lnTo>
                  <a:lnTo>
                    <a:pt x="771" y="561"/>
                  </a:lnTo>
                  <a:lnTo>
                    <a:pt x="674" y="489"/>
                  </a:lnTo>
                  <a:lnTo>
                    <a:pt x="647" y="505"/>
                  </a:lnTo>
                  <a:lnTo>
                    <a:pt x="235" y="163"/>
                  </a:lnTo>
                  <a:lnTo>
                    <a:pt x="235" y="127"/>
                  </a:lnTo>
                  <a:lnTo>
                    <a:pt x="97" y="4"/>
                  </a:lnTo>
                  <a:lnTo>
                    <a:pt x="79" y="0"/>
                  </a:lnTo>
                  <a:lnTo>
                    <a:pt x="0" y="67"/>
                  </a:lnTo>
                </a:path>
              </a:pathLst>
            </a:custGeom>
            <a:solidFill>
              <a:srgbClr val="70230C"/>
            </a:solidFill>
            <a:ln w="0" cap="flat" cmpd="sng">
              <a:solidFill>
                <a:srgbClr val="70230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69" name="Freeform 30"/>
            <p:cNvSpPr>
              <a:spLocks/>
            </p:cNvSpPr>
            <p:nvPr/>
          </p:nvSpPr>
          <p:spPr bwMode="auto">
            <a:xfrm>
              <a:off x="2948" y="2429"/>
              <a:ext cx="414" cy="650"/>
            </a:xfrm>
            <a:custGeom>
              <a:avLst/>
              <a:gdLst>
                <a:gd name="T0" fmla="*/ 386 w 414"/>
                <a:gd name="T1" fmla="*/ 0 h 650"/>
                <a:gd name="T2" fmla="*/ 357 w 414"/>
                <a:gd name="T3" fmla="*/ 73 h 650"/>
                <a:gd name="T4" fmla="*/ 211 w 414"/>
                <a:gd name="T5" fmla="*/ 253 h 650"/>
                <a:gd name="T6" fmla="*/ 0 w 414"/>
                <a:gd name="T7" fmla="*/ 276 h 650"/>
                <a:gd name="T8" fmla="*/ 189 w 414"/>
                <a:gd name="T9" fmla="*/ 463 h 650"/>
                <a:gd name="T10" fmla="*/ 319 w 414"/>
                <a:gd name="T11" fmla="*/ 649 h 650"/>
                <a:gd name="T12" fmla="*/ 413 w 414"/>
                <a:gd name="T13" fmla="*/ 77 h 650"/>
                <a:gd name="T14" fmla="*/ 386 w 414"/>
                <a:gd name="T15" fmla="*/ 0 h 65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14" h="650">
                  <a:moveTo>
                    <a:pt x="386" y="0"/>
                  </a:moveTo>
                  <a:lnTo>
                    <a:pt x="357" y="73"/>
                  </a:lnTo>
                  <a:lnTo>
                    <a:pt x="211" y="253"/>
                  </a:lnTo>
                  <a:lnTo>
                    <a:pt x="0" y="276"/>
                  </a:lnTo>
                  <a:lnTo>
                    <a:pt x="189" y="463"/>
                  </a:lnTo>
                  <a:lnTo>
                    <a:pt x="319" y="649"/>
                  </a:lnTo>
                  <a:lnTo>
                    <a:pt x="413" y="77"/>
                  </a:lnTo>
                  <a:lnTo>
                    <a:pt x="386" y="0"/>
                  </a:lnTo>
                </a:path>
              </a:pathLst>
            </a:custGeom>
            <a:solidFill>
              <a:srgbClr val="FFEA00"/>
            </a:solidFill>
            <a:ln w="0" cap="flat" cmpd="sng">
              <a:solidFill>
                <a:srgbClr val="FFE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0" name="Freeform 31"/>
            <p:cNvSpPr>
              <a:spLocks/>
            </p:cNvSpPr>
            <p:nvPr/>
          </p:nvSpPr>
          <p:spPr bwMode="auto">
            <a:xfrm>
              <a:off x="2504" y="1124"/>
              <a:ext cx="1092" cy="827"/>
            </a:xfrm>
            <a:custGeom>
              <a:avLst/>
              <a:gdLst>
                <a:gd name="T0" fmla="*/ 941 w 1092"/>
                <a:gd name="T1" fmla="*/ 480 h 827"/>
                <a:gd name="T2" fmla="*/ 786 w 1092"/>
                <a:gd name="T3" fmla="*/ 512 h 827"/>
                <a:gd name="T4" fmla="*/ 451 w 1092"/>
                <a:gd name="T5" fmla="*/ 552 h 827"/>
                <a:gd name="T6" fmla="*/ 420 w 1092"/>
                <a:gd name="T7" fmla="*/ 602 h 827"/>
                <a:gd name="T8" fmla="*/ 384 w 1092"/>
                <a:gd name="T9" fmla="*/ 635 h 827"/>
                <a:gd name="T10" fmla="*/ 238 w 1092"/>
                <a:gd name="T11" fmla="*/ 703 h 827"/>
                <a:gd name="T12" fmla="*/ 238 w 1092"/>
                <a:gd name="T13" fmla="*/ 761 h 827"/>
                <a:gd name="T14" fmla="*/ 202 w 1092"/>
                <a:gd name="T15" fmla="*/ 761 h 827"/>
                <a:gd name="T16" fmla="*/ 202 w 1092"/>
                <a:gd name="T17" fmla="*/ 730 h 827"/>
                <a:gd name="T18" fmla="*/ 183 w 1092"/>
                <a:gd name="T19" fmla="*/ 730 h 827"/>
                <a:gd name="T20" fmla="*/ 162 w 1092"/>
                <a:gd name="T21" fmla="*/ 771 h 827"/>
                <a:gd name="T22" fmla="*/ 162 w 1092"/>
                <a:gd name="T23" fmla="*/ 790 h 827"/>
                <a:gd name="T24" fmla="*/ 186 w 1092"/>
                <a:gd name="T25" fmla="*/ 826 h 827"/>
                <a:gd name="T26" fmla="*/ 162 w 1092"/>
                <a:gd name="T27" fmla="*/ 817 h 827"/>
                <a:gd name="T28" fmla="*/ 143 w 1092"/>
                <a:gd name="T29" fmla="*/ 780 h 827"/>
                <a:gd name="T30" fmla="*/ 139 w 1092"/>
                <a:gd name="T31" fmla="*/ 726 h 827"/>
                <a:gd name="T32" fmla="*/ 48 w 1092"/>
                <a:gd name="T33" fmla="*/ 693 h 827"/>
                <a:gd name="T34" fmla="*/ 0 w 1092"/>
                <a:gd name="T35" fmla="*/ 611 h 827"/>
                <a:gd name="T36" fmla="*/ 13 w 1092"/>
                <a:gd name="T37" fmla="*/ 497 h 827"/>
                <a:gd name="T38" fmla="*/ 76 w 1092"/>
                <a:gd name="T39" fmla="*/ 361 h 827"/>
                <a:gd name="T40" fmla="*/ 186 w 1092"/>
                <a:gd name="T41" fmla="*/ 265 h 827"/>
                <a:gd name="T42" fmla="*/ 324 w 1092"/>
                <a:gd name="T43" fmla="*/ 102 h 827"/>
                <a:gd name="T44" fmla="*/ 608 w 1092"/>
                <a:gd name="T45" fmla="*/ 0 h 827"/>
                <a:gd name="T46" fmla="*/ 705 w 1092"/>
                <a:gd name="T47" fmla="*/ 0 h 827"/>
                <a:gd name="T48" fmla="*/ 822 w 1092"/>
                <a:gd name="T49" fmla="*/ 42 h 827"/>
                <a:gd name="T50" fmla="*/ 981 w 1092"/>
                <a:gd name="T51" fmla="*/ 138 h 827"/>
                <a:gd name="T52" fmla="*/ 1074 w 1092"/>
                <a:gd name="T53" fmla="*/ 247 h 827"/>
                <a:gd name="T54" fmla="*/ 1091 w 1092"/>
                <a:gd name="T55" fmla="*/ 279 h 827"/>
                <a:gd name="T56" fmla="*/ 1091 w 1092"/>
                <a:gd name="T57" fmla="*/ 315 h 827"/>
                <a:gd name="T58" fmla="*/ 1079 w 1092"/>
                <a:gd name="T59" fmla="*/ 348 h 827"/>
                <a:gd name="T60" fmla="*/ 1043 w 1092"/>
                <a:gd name="T61" fmla="*/ 398 h 827"/>
                <a:gd name="T62" fmla="*/ 1016 w 1092"/>
                <a:gd name="T63" fmla="*/ 471 h 827"/>
                <a:gd name="T64" fmla="*/ 1008 w 1092"/>
                <a:gd name="T65" fmla="*/ 521 h 827"/>
                <a:gd name="T66" fmla="*/ 992 w 1092"/>
                <a:gd name="T67" fmla="*/ 566 h 827"/>
                <a:gd name="T68" fmla="*/ 992 w 1092"/>
                <a:gd name="T69" fmla="*/ 693 h 827"/>
                <a:gd name="T70" fmla="*/ 981 w 1092"/>
                <a:gd name="T71" fmla="*/ 602 h 827"/>
                <a:gd name="T72" fmla="*/ 960 w 1092"/>
                <a:gd name="T73" fmla="*/ 497 h 827"/>
                <a:gd name="T74" fmla="*/ 941 w 1092"/>
                <a:gd name="T75" fmla="*/ 480 h 82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92" h="827">
                  <a:moveTo>
                    <a:pt x="941" y="480"/>
                  </a:moveTo>
                  <a:lnTo>
                    <a:pt x="786" y="512"/>
                  </a:lnTo>
                  <a:lnTo>
                    <a:pt x="451" y="552"/>
                  </a:lnTo>
                  <a:lnTo>
                    <a:pt x="420" y="602"/>
                  </a:lnTo>
                  <a:lnTo>
                    <a:pt x="384" y="635"/>
                  </a:lnTo>
                  <a:lnTo>
                    <a:pt x="238" y="703"/>
                  </a:lnTo>
                  <a:lnTo>
                    <a:pt x="238" y="761"/>
                  </a:lnTo>
                  <a:lnTo>
                    <a:pt x="202" y="761"/>
                  </a:lnTo>
                  <a:lnTo>
                    <a:pt x="202" y="730"/>
                  </a:lnTo>
                  <a:lnTo>
                    <a:pt x="183" y="730"/>
                  </a:lnTo>
                  <a:lnTo>
                    <a:pt x="162" y="771"/>
                  </a:lnTo>
                  <a:lnTo>
                    <a:pt x="162" y="790"/>
                  </a:lnTo>
                  <a:lnTo>
                    <a:pt x="186" y="826"/>
                  </a:lnTo>
                  <a:lnTo>
                    <a:pt x="162" y="817"/>
                  </a:lnTo>
                  <a:lnTo>
                    <a:pt x="143" y="780"/>
                  </a:lnTo>
                  <a:lnTo>
                    <a:pt x="139" y="726"/>
                  </a:lnTo>
                  <a:lnTo>
                    <a:pt x="48" y="693"/>
                  </a:lnTo>
                  <a:lnTo>
                    <a:pt x="0" y="611"/>
                  </a:lnTo>
                  <a:lnTo>
                    <a:pt x="13" y="497"/>
                  </a:lnTo>
                  <a:lnTo>
                    <a:pt x="76" y="361"/>
                  </a:lnTo>
                  <a:lnTo>
                    <a:pt x="186" y="265"/>
                  </a:lnTo>
                  <a:lnTo>
                    <a:pt x="324" y="102"/>
                  </a:lnTo>
                  <a:lnTo>
                    <a:pt x="608" y="0"/>
                  </a:lnTo>
                  <a:lnTo>
                    <a:pt x="705" y="0"/>
                  </a:lnTo>
                  <a:lnTo>
                    <a:pt x="822" y="42"/>
                  </a:lnTo>
                  <a:lnTo>
                    <a:pt x="981" y="138"/>
                  </a:lnTo>
                  <a:lnTo>
                    <a:pt x="1074" y="247"/>
                  </a:lnTo>
                  <a:lnTo>
                    <a:pt x="1091" y="279"/>
                  </a:lnTo>
                  <a:lnTo>
                    <a:pt x="1091" y="315"/>
                  </a:lnTo>
                  <a:lnTo>
                    <a:pt x="1079" y="348"/>
                  </a:lnTo>
                  <a:lnTo>
                    <a:pt x="1043" y="398"/>
                  </a:lnTo>
                  <a:lnTo>
                    <a:pt x="1016" y="471"/>
                  </a:lnTo>
                  <a:lnTo>
                    <a:pt x="1008" y="521"/>
                  </a:lnTo>
                  <a:lnTo>
                    <a:pt x="992" y="566"/>
                  </a:lnTo>
                  <a:lnTo>
                    <a:pt x="992" y="693"/>
                  </a:lnTo>
                  <a:lnTo>
                    <a:pt x="981" y="602"/>
                  </a:lnTo>
                  <a:lnTo>
                    <a:pt x="960" y="497"/>
                  </a:lnTo>
                  <a:lnTo>
                    <a:pt x="941" y="48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1" name="Freeform 32"/>
            <p:cNvSpPr>
              <a:spLocks/>
            </p:cNvSpPr>
            <p:nvPr/>
          </p:nvSpPr>
          <p:spPr bwMode="auto">
            <a:xfrm>
              <a:off x="2856" y="1749"/>
              <a:ext cx="250" cy="88"/>
            </a:xfrm>
            <a:custGeom>
              <a:avLst/>
              <a:gdLst>
                <a:gd name="T0" fmla="*/ 0 w 250"/>
                <a:gd name="T1" fmla="*/ 46 h 88"/>
                <a:gd name="T2" fmla="*/ 16 w 250"/>
                <a:gd name="T3" fmla="*/ 14 h 88"/>
                <a:gd name="T4" fmla="*/ 60 w 250"/>
                <a:gd name="T5" fmla="*/ 4 h 88"/>
                <a:gd name="T6" fmla="*/ 135 w 250"/>
                <a:gd name="T7" fmla="*/ 18 h 88"/>
                <a:gd name="T8" fmla="*/ 119 w 250"/>
                <a:gd name="T9" fmla="*/ 0 h 88"/>
                <a:gd name="T10" fmla="*/ 138 w 250"/>
                <a:gd name="T11" fmla="*/ 0 h 88"/>
                <a:gd name="T12" fmla="*/ 194 w 250"/>
                <a:gd name="T13" fmla="*/ 27 h 88"/>
                <a:gd name="T14" fmla="*/ 225 w 250"/>
                <a:gd name="T15" fmla="*/ 27 h 88"/>
                <a:gd name="T16" fmla="*/ 249 w 250"/>
                <a:gd name="T17" fmla="*/ 46 h 88"/>
                <a:gd name="T18" fmla="*/ 237 w 250"/>
                <a:gd name="T19" fmla="*/ 87 h 88"/>
                <a:gd name="T20" fmla="*/ 217 w 250"/>
                <a:gd name="T21" fmla="*/ 73 h 88"/>
                <a:gd name="T22" fmla="*/ 198 w 250"/>
                <a:gd name="T23" fmla="*/ 73 h 88"/>
                <a:gd name="T24" fmla="*/ 210 w 250"/>
                <a:gd name="T25" fmla="*/ 87 h 88"/>
                <a:gd name="T26" fmla="*/ 201 w 250"/>
                <a:gd name="T27" fmla="*/ 87 h 88"/>
                <a:gd name="T28" fmla="*/ 170 w 250"/>
                <a:gd name="T29" fmla="*/ 68 h 88"/>
                <a:gd name="T30" fmla="*/ 155 w 250"/>
                <a:gd name="T31" fmla="*/ 65 h 88"/>
                <a:gd name="T32" fmla="*/ 114 w 250"/>
                <a:gd name="T33" fmla="*/ 65 h 88"/>
                <a:gd name="T34" fmla="*/ 43 w 250"/>
                <a:gd name="T35" fmla="*/ 73 h 88"/>
                <a:gd name="T36" fmla="*/ 56 w 250"/>
                <a:gd name="T37" fmla="*/ 65 h 88"/>
                <a:gd name="T38" fmla="*/ 83 w 250"/>
                <a:gd name="T39" fmla="*/ 55 h 88"/>
                <a:gd name="T40" fmla="*/ 123 w 250"/>
                <a:gd name="T41" fmla="*/ 27 h 88"/>
                <a:gd name="T42" fmla="*/ 32 w 250"/>
                <a:gd name="T43" fmla="*/ 27 h 88"/>
                <a:gd name="T44" fmla="*/ 13 w 250"/>
                <a:gd name="T45" fmla="*/ 41 h 88"/>
                <a:gd name="T46" fmla="*/ 0 w 250"/>
                <a:gd name="T47" fmla="*/ 46 h 8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50" h="88">
                  <a:moveTo>
                    <a:pt x="0" y="46"/>
                  </a:moveTo>
                  <a:lnTo>
                    <a:pt x="16" y="14"/>
                  </a:lnTo>
                  <a:lnTo>
                    <a:pt x="60" y="4"/>
                  </a:lnTo>
                  <a:lnTo>
                    <a:pt x="135" y="18"/>
                  </a:lnTo>
                  <a:lnTo>
                    <a:pt x="119" y="0"/>
                  </a:lnTo>
                  <a:lnTo>
                    <a:pt x="138" y="0"/>
                  </a:lnTo>
                  <a:lnTo>
                    <a:pt x="194" y="27"/>
                  </a:lnTo>
                  <a:lnTo>
                    <a:pt x="225" y="27"/>
                  </a:lnTo>
                  <a:lnTo>
                    <a:pt x="249" y="46"/>
                  </a:lnTo>
                  <a:lnTo>
                    <a:pt x="237" y="87"/>
                  </a:lnTo>
                  <a:lnTo>
                    <a:pt x="217" y="73"/>
                  </a:lnTo>
                  <a:lnTo>
                    <a:pt x="198" y="73"/>
                  </a:lnTo>
                  <a:lnTo>
                    <a:pt x="210" y="87"/>
                  </a:lnTo>
                  <a:lnTo>
                    <a:pt x="201" y="87"/>
                  </a:lnTo>
                  <a:lnTo>
                    <a:pt x="170" y="68"/>
                  </a:lnTo>
                  <a:lnTo>
                    <a:pt x="155" y="65"/>
                  </a:lnTo>
                  <a:lnTo>
                    <a:pt x="114" y="65"/>
                  </a:lnTo>
                  <a:lnTo>
                    <a:pt x="43" y="73"/>
                  </a:lnTo>
                  <a:lnTo>
                    <a:pt x="56" y="65"/>
                  </a:lnTo>
                  <a:lnTo>
                    <a:pt x="83" y="55"/>
                  </a:lnTo>
                  <a:lnTo>
                    <a:pt x="123" y="27"/>
                  </a:lnTo>
                  <a:lnTo>
                    <a:pt x="32" y="27"/>
                  </a:lnTo>
                  <a:lnTo>
                    <a:pt x="13" y="41"/>
                  </a:lnTo>
                  <a:lnTo>
                    <a:pt x="0" y="46"/>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2" name="Freeform 33"/>
            <p:cNvSpPr>
              <a:spLocks/>
            </p:cNvSpPr>
            <p:nvPr/>
          </p:nvSpPr>
          <p:spPr bwMode="auto">
            <a:xfrm>
              <a:off x="2880" y="1817"/>
              <a:ext cx="33" cy="47"/>
            </a:xfrm>
            <a:custGeom>
              <a:avLst/>
              <a:gdLst>
                <a:gd name="T0" fmla="*/ 0 w 33"/>
                <a:gd name="T1" fmla="*/ 19 h 47"/>
                <a:gd name="T2" fmla="*/ 24 w 33"/>
                <a:gd name="T3" fmla="*/ 46 h 47"/>
                <a:gd name="T4" fmla="*/ 32 w 33"/>
                <a:gd name="T5" fmla="*/ 46 h 47"/>
                <a:gd name="T6" fmla="*/ 19 w 33"/>
                <a:gd name="T7" fmla="*/ 14 h 47"/>
                <a:gd name="T8" fmla="*/ 19 w 33"/>
                <a:gd name="T9" fmla="*/ 0 h 47"/>
                <a:gd name="T10" fmla="*/ 0 w 33"/>
                <a:gd name="T11" fmla="*/ 19 h 4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 h="47">
                  <a:moveTo>
                    <a:pt x="0" y="19"/>
                  </a:moveTo>
                  <a:lnTo>
                    <a:pt x="24" y="46"/>
                  </a:lnTo>
                  <a:lnTo>
                    <a:pt x="32" y="46"/>
                  </a:lnTo>
                  <a:lnTo>
                    <a:pt x="19" y="14"/>
                  </a:lnTo>
                  <a:lnTo>
                    <a:pt x="19" y="0"/>
                  </a:lnTo>
                  <a:lnTo>
                    <a:pt x="0" y="19"/>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3" name="Freeform 34"/>
            <p:cNvSpPr>
              <a:spLocks/>
            </p:cNvSpPr>
            <p:nvPr/>
          </p:nvSpPr>
          <p:spPr bwMode="auto">
            <a:xfrm>
              <a:off x="2936" y="1788"/>
              <a:ext cx="68" cy="66"/>
            </a:xfrm>
            <a:custGeom>
              <a:avLst/>
              <a:gdLst>
                <a:gd name="T0" fmla="*/ 67 w 68"/>
                <a:gd name="T1" fmla="*/ 33 h 66"/>
                <a:gd name="T2" fmla="*/ 66 w 68"/>
                <a:gd name="T3" fmla="*/ 28 h 66"/>
                <a:gd name="T4" fmla="*/ 65 w 68"/>
                <a:gd name="T5" fmla="*/ 24 h 66"/>
                <a:gd name="T6" fmla="*/ 65 w 68"/>
                <a:gd name="T7" fmla="*/ 19 h 66"/>
                <a:gd name="T8" fmla="*/ 61 w 68"/>
                <a:gd name="T9" fmla="*/ 15 h 66"/>
                <a:gd name="T10" fmla="*/ 58 w 68"/>
                <a:gd name="T11" fmla="*/ 12 h 66"/>
                <a:gd name="T12" fmla="*/ 55 w 68"/>
                <a:gd name="T13" fmla="*/ 8 h 66"/>
                <a:gd name="T14" fmla="*/ 51 w 68"/>
                <a:gd name="T15" fmla="*/ 6 h 66"/>
                <a:gd name="T16" fmla="*/ 46 w 68"/>
                <a:gd name="T17" fmla="*/ 3 h 66"/>
                <a:gd name="T18" fmla="*/ 41 w 68"/>
                <a:gd name="T19" fmla="*/ 1 h 66"/>
                <a:gd name="T20" fmla="*/ 36 w 68"/>
                <a:gd name="T21" fmla="*/ 0 h 66"/>
                <a:gd name="T22" fmla="*/ 32 w 68"/>
                <a:gd name="T23" fmla="*/ 0 h 66"/>
                <a:gd name="T24" fmla="*/ 27 w 68"/>
                <a:gd name="T25" fmla="*/ 1 h 66"/>
                <a:gd name="T26" fmla="*/ 22 w 68"/>
                <a:gd name="T27" fmla="*/ 3 h 66"/>
                <a:gd name="T28" fmla="*/ 17 w 68"/>
                <a:gd name="T29" fmla="*/ 5 h 66"/>
                <a:gd name="T30" fmla="*/ 13 w 68"/>
                <a:gd name="T31" fmla="*/ 7 h 66"/>
                <a:gd name="T32" fmla="*/ 10 w 68"/>
                <a:gd name="T33" fmla="*/ 10 h 66"/>
                <a:gd name="T34" fmla="*/ 6 w 68"/>
                <a:gd name="T35" fmla="*/ 14 h 66"/>
                <a:gd name="T36" fmla="*/ 4 w 68"/>
                <a:gd name="T37" fmla="*/ 18 h 66"/>
                <a:gd name="T38" fmla="*/ 1 w 68"/>
                <a:gd name="T39" fmla="*/ 23 h 66"/>
                <a:gd name="T40" fmla="*/ 0 w 68"/>
                <a:gd name="T41" fmla="*/ 27 h 66"/>
                <a:gd name="T42" fmla="*/ 0 w 68"/>
                <a:gd name="T43" fmla="*/ 32 h 66"/>
                <a:gd name="T44" fmla="*/ 0 w 68"/>
                <a:gd name="T45" fmla="*/ 36 h 66"/>
                <a:gd name="T46" fmla="*/ 1 w 68"/>
                <a:gd name="T47" fmla="*/ 41 h 66"/>
                <a:gd name="T48" fmla="*/ 2 w 68"/>
                <a:gd name="T49" fmla="*/ 45 h 66"/>
                <a:gd name="T50" fmla="*/ 5 w 68"/>
                <a:gd name="T51" fmla="*/ 50 h 66"/>
                <a:gd name="T52" fmla="*/ 8 w 68"/>
                <a:gd name="T53" fmla="*/ 54 h 66"/>
                <a:gd name="T54" fmla="*/ 11 w 68"/>
                <a:gd name="T55" fmla="*/ 56 h 66"/>
                <a:gd name="T56" fmla="*/ 15 w 68"/>
                <a:gd name="T57" fmla="*/ 60 h 66"/>
                <a:gd name="T58" fmla="*/ 19 w 68"/>
                <a:gd name="T59" fmla="*/ 62 h 66"/>
                <a:gd name="T60" fmla="*/ 24 w 68"/>
                <a:gd name="T61" fmla="*/ 63 h 66"/>
                <a:gd name="T62" fmla="*/ 29 w 68"/>
                <a:gd name="T63" fmla="*/ 64 h 66"/>
                <a:gd name="T64" fmla="*/ 34 w 68"/>
                <a:gd name="T65" fmla="*/ 65 h 66"/>
                <a:gd name="T66" fmla="*/ 40 w 68"/>
                <a:gd name="T67" fmla="*/ 64 h 66"/>
                <a:gd name="T68" fmla="*/ 44 w 68"/>
                <a:gd name="T69" fmla="*/ 63 h 66"/>
                <a:gd name="T70" fmla="*/ 50 w 68"/>
                <a:gd name="T71" fmla="*/ 61 h 66"/>
                <a:gd name="T72" fmla="*/ 53 w 68"/>
                <a:gd name="T73" fmla="*/ 58 h 66"/>
                <a:gd name="T74" fmla="*/ 57 w 68"/>
                <a:gd name="T75" fmla="*/ 56 h 66"/>
                <a:gd name="T76" fmla="*/ 60 w 68"/>
                <a:gd name="T77" fmla="*/ 52 h 66"/>
                <a:gd name="T78" fmla="*/ 62 w 68"/>
                <a:gd name="T79" fmla="*/ 48 h 66"/>
                <a:gd name="T80" fmla="*/ 65 w 68"/>
                <a:gd name="T81" fmla="*/ 44 h 66"/>
                <a:gd name="T82" fmla="*/ 66 w 68"/>
                <a:gd name="T83" fmla="*/ 39 h 66"/>
                <a:gd name="T84" fmla="*/ 67 w 68"/>
                <a:gd name="T85" fmla="*/ 35 h 66"/>
                <a:gd name="T86" fmla="*/ 67 w 68"/>
                <a:gd name="T87" fmla="*/ 33 h 66"/>
                <a:gd name="T88" fmla="*/ 67 w 68"/>
                <a:gd name="T89" fmla="*/ 33 h 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68" h="66">
                  <a:moveTo>
                    <a:pt x="67" y="33"/>
                  </a:moveTo>
                  <a:lnTo>
                    <a:pt x="66" y="28"/>
                  </a:lnTo>
                  <a:lnTo>
                    <a:pt x="65" y="24"/>
                  </a:lnTo>
                  <a:lnTo>
                    <a:pt x="65" y="19"/>
                  </a:lnTo>
                  <a:lnTo>
                    <a:pt x="61" y="15"/>
                  </a:lnTo>
                  <a:lnTo>
                    <a:pt x="58" y="12"/>
                  </a:lnTo>
                  <a:lnTo>
                    <a:pt x="55" y="8"/>
                  </a:lnTo>
                  <a:lnTo>
                    <a:pt x="51" y="6"/>
                  </a:lnTo>
                  <a:lnTo>
                    <a:pt x="46" y="3"/>
                  </a:lnTo>
                  <a:lnTo>
                    <a:pt x="41" y="1"/>
                  </a:lnTo>
                  <a:lnTo>
                    <a:pt x="36" y="0"/>
                  </a:lnTo>
                  <a:lnTo>
                    <a:pt x="32" y="0"/>
                  </a:lnTo>
                  <a:lnTo>
                    <a:pt x="27" y="1"/>
                  </a:lnTo>
                  <a:lnTo>
                    <a:pt x="22" y="3"/>
                  </a:lnTo>
                  <a:lnTo>
                    <a:pt x="17" y="5"/>
                  </a:lnTo>
                  <a:lnTo>
                    <a:pt x="13" y="7"/>
                  </a:lnTo>
                  <a:lnTo>
                    <a:pt x="10" y="10"/>
                  </a:lnTo>
                  <a:lnTo>
                    <a:pt x="6" y="14"/>
                  </a:lnTo>
                  <a:lnTo>
                    <a:pt x="4" y="18"/>
                  </a:lnTo>
                  <a:lnTo>
                    <a:pt x="1" y="23"/>
                  </a:lnTo>
                  <a:lnTo>
                    <a:pt x="0" y="27"/>
                  </a:lnTo>
                  <a:lnTo>
                    <a:pt x="0" y="32"/>
                  </a:lnTo>
                  <a:lnTo>
                    <a:pt x="0" y="36"/>
                  </a:lnTo>
                  <a:lnTo>
                    <a:pt x="1" y="41"/>
                  </a:lnTo>
                  <a:lnTo>
                    <a:pt x="2" y="45"/>
                  </a:lnTo>
                  <a:lnTo>
                    <a:pt x="5" y="50"/>
                  </a:lnTo>
                  <a:lnTo>
                    <a:pt x="8" y="54"/>
                  </a:lnTo>
                  <a:lnTo>
                    <a:pt x="11" y="56"/>
                  </a:lnTo>
                  <a:lnTo>
                    <a:pt x="15" y="60"/>
                  </a:lnTo>
                  <a:lnTo>
                    <a:pt x="19" y="62"/>
                  </a:lnTo>
                  <a:lnTo>
                    <a:pt x="24" y="63"/>
                  </a:lnTo>
                  <a:lnTo>
                    <a:pt x="29" y="64"/>
                  </a:lnTo>
                  <a:lnTo>
                    <a:pt x="34" y="65"/>
                  </a:lnTo>
                  <a:lnTo>
                    <a:pt x="40" y="64"/>
                  </a:lnTo>
                  <a:lnTo>
                    <a:pt x="44" y="63"/>
                  </a:lnTo>
                  <a:lnTo>
                    <a:pt x="50" y="61"/>
                  </a:lnTo>
                  <a:lnTo>
                    <a:pt x="53" y="58"/>
                  </a:lnTo>
                  <a:lnTo>
                    <a:pt x="57" y="56"/>
                  </a:lnTo>
                  <a:lnTo>
                    <a:pt x="60" y="52"/>
                  </a:lnTo>
                  <a:lnTo>
                    <a:pt x="62" y="48"/>
                  </a:lnTo>
                  <a:lnTo>
                    <a:pt x="65" y="44"/>
                  </a:lnTo>
                  <a:lnTo>
                    <a:pt x="66" y="39"/>
                  </a:lnTo>
                  <a:lnTo>
                    <a:pt x="67" y="35"/>
                  </a:lnTo>
                  <a:lnTo>
                    <a:pt x="67" y="33"/>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4" name="Freeform 35"/>
            <p:cNvSpPr>
              <a:spLocks/>
            </p:cNvSpPr>
            <p:nvPr/>
          </p:nvSpPr>
          <p:spPr bwMode="auto">
            <a:xfrm>
              <a:off x="3209" y="1740"/>
              <a:ext cx="234" cy="83"/>
            </a:xfrm>
            <a:custGeom>
              <a:avLst/>
              <a:gdLst>
                <a:gd name="T0" fmla="*/ 10 w 234"/>
                <a:gd name="T1" fmla="*/ 46 h 83"/>
                <a:gd name="T2" fmla="*/ 35 w 234"/>
                <a:gd name="T3" fmla="*/ 46 h 83"/>
                <a:gd name="T4" fmla="*/ 0 w 234"/>
                <a:gd name="T5" fmla="*/ 74 h 83"/>
                <a:gd name="T6" fmla="*/ 10 w 234"/>
                <a:gd name="T7" fmla="*/ 82 h 83"/>
                <a:gd name="T8" fmla="*/ 35 w 234"/>
                <a:gd name="T9" fmla="*/ 82 h 83"/>
                <a:gd name="T10" fmla="*/ 62 w 234"/>
                <a:gd name="T11" fmla="*/ 55 h 83"/>
                <a:gd name="T12" fmla="*/ 137 w 234"/>
                <a:gd name="T13" fmla="*/ 50 h 83"/>
                <a:gd name="T14" fmla="*/ 157 w 234"/>
                <a:gd name="T15" fmla="*/ 50 h 83"/>
                <a:gd name="T16" fmla="*/ 181 w 234"/>
                <a:gd name="T17" fmla="*/ 64 h 83"/>
                <a:gd name="T18" fmla="*/ 189 w 234"/>
                <a:gd name="T19" fmla="*/ 55 h 83"/>
                <a:gd name="T20" fmla="*/ 172 w 234"/>
                <a:gd name="T21" fmla="*/ 41 h 83"/>
                <a:gd name="T22" fmla="*/ 157 w 234"/>
                <a:gd name="T23" fmla="*/ 36 h 83"/>
                <a:gd name="T24" fmla="*/ 113 w 234"/>
                <a:gd name="T25" fmla="*/ 36 h 83"/>
                <a:gd name="T26" fmla="*/ 192 w 234"/>
                <a:gd name="T27" fmla="*/ 9 h 83"/>
                <a:gd name="T28" fmla="*/ 212 w 234"/>
                <a:gd name="T29" fmla="*/ 19 h 83"/>
                <a:gd name="T30" fmla="*/ 233 w 234"/>
                <a:gd name="T31" fmla="*/ 32 h 83"/>
                <a:gd name="T32" fmla="*/ 207 w 234"/>
                <a:gd name="T33" fmla="*/ 4 h 83"/>
                <a:gd name="T34" fmla="*/ 184 w 234"/>
                <a:gd name="T35" fmla="*/ 0 h 83"/>
                <a:gd name="T36" fmla="*/ 125 w 234"/>
                <a:gd name="T37" fmla="*/ 9 h 83"/>
                <a:gd name="T38" fmla="*/ 101 w 234"/>
                <a:gd name="T39" fmla="*/ 23 h 83"/>
                <a:gd name="T40" fmla="*/ 54 w 234"/>
                <a:gd name="T41" fmla="*/ 27 h 83"/>
                <a:gd name="T42" fmla="*/ 10 w 234"/>
                <a:gd name="T43" fmla="*/ 46 h 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4" h="83">
                  <a:moveTo>
                    <a:pt x="10" y="46"/>
                  </a:moveTo>
                  <a:lnTo>
                    <a:pt x="35" y="46"/>
                  </a:lnTo>
                  <a:lnTo>
                    <a:pt x="0" y="74"/>
                  </a:lnTo>
                  <a:lnTo>
                    <a:pt x="10" y="82"/>
                  </a:lnTo>
                  <a:lnTo>
                    <a:pt x="35" y="82"/>
                  </a:lnTo>
                  <a:lnTo>
                    <a:pt x="62" y="55"/>
                  </a:lnTo>
                  <a:lnTo>
                    <a:pt x="137" y="50"/>
                  </a:lnTo>
                  <a:lnTo>
                    <a:pt x="157" y="50"/>
                  </a:lnTo>
                  <a:lnTo>
                    <a:pt x="181" y="64"/>
                  </a:lnTo>
                  <a:lnTo>
                    <a:pt x="189" y="55"/>
                  </a:lnTo>
                  <a:lnTo>
                    <a:pt x="172" y="41"/>
                  </a:lnTo>
                  <a:lnTo>
                    <a:pt x="157" y="36"/>
                  </a:lnTo>
                  <a:lnTo>
                    <a:pt x="113" y="36"/>
                  </a:lnTo>
                  <a:lnTo>
                    <a:pt x="192" y="9"/>
                  </a:lnTo>
                  <a:lnTo>
                    <a:pt x="212" y="19"/>
                  </a:lnTo>
                  <a:lnTo>
                    <a:pt x="233" y="32"/>
                  </a:lnTo>
                  <a:lnTo>
                    <a:pt x="207" y="4"/>
                  </a:lnTo>
                  <a:lnTo>
                    <a:pt x="184" y="0"/>
                  </a:lnTo>
                  <a:lnTo>
                    <a:pt x="125" y="9"/>
                  </a:lnTo>
                  <a:lnTo>
                    <a:pt x="101" y="23"/>
                  </a:lnTo>
                  <a:lnTo>
                    <a:pt x="54" y="27"/>
                  </a:lnTo>
                  <a:lnTo>
                    <a:pt x="10" y="46"/>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5" name="Freeform 36"/>
            <p:cNvSpPr>
              <a:spLocks/>
            </p:cNvSpPr>
            <p:nvPr/>
          </p:nvSpPr>
          <p:spPr bwMode="auto">
            <a:xfrm>
              <a:off x="3266" y="1763"/>
              <a:ext cx="83" cy="65"/>
            </a:xfrm>
            <a:custGeom>
              <a:avLst/>
              <a:gdLst>
                <a:gd name="T0" fmla="*/ 82 w 83"/>
                <a:gd name="T1" fmla="*/ 27 h 65"/>
                <a:gd name="T2" fmla="*/ 81 w 83"/>
                <a:gd name="T3" fmla="*/ 22 h 65"/>
                <a:gd name="T4" fmla="*/ 79 w 83"/>
                <a:gd name="T5" fmla="*/ 17 h 65"/>
                <a:gd name="T6" fmla="*/ 76 w 83"/>
                <a:gd name="T7" fmla="*/ 8 h 65"/>
                <a:gd name="T8" fmla="*/ 72 w 83"/>
                <a:gd name="T9" fmla="*/ 4 h 65"/>
                <a:gd name="T10" fmla="*/ 68 w 83"/>
                <a:gd name="T11" fmla="*/ 0 h 65"/>
                <a:gd name="T12" fmla="*/ 8 w 83"/>
                <a:gd name="T13" fmla="*/ 5 h 65"/>
                <a:gd name="T14" fmla="*/ 5 w 83"/>
                <a:gd name="T15" fmla="*/ 9 h 65"/>
                <a:gd name="T16" fmla="*/ 3 w 83"/>
                <a:gd name="T17" fmla="*/ 15 h 65"/>
                <a:gd name="T18" fmla="*/ 1 w 83"/>
                <a:gd name="T19" fmla="*/ 19 h 65"/>
                <a:gd name="T20" fmla="*/ 0 w 83"/>
                <a:gd name="T21" fmla="*/ 23 h 65"/>
                <a:gd name="T22" fmla="*/ 0 w 83"/>
                <a:gd name="T23" fmla="*/ 29 h 65"/>
                <a:gd name="T24" fmla="*/ 0 w 83"/>
                <a:gd name="T25" fmla="*/ 34 h 65"/>
                <a:gd name="T26" fmla="*/ 2 w 83"/>
                <a:gd name="T27" fmla="*/ 39 h 65"/>
                <a:gd name="T28" fmla="*/ 4 w 83"/>
                <a:gd name="T29" fmla="*/ 43 h 65"/>
                <a:gd name="T30" fmla="*/ 7 w 83"/>
                <a:gd name="T31" fmla="*/ 47 h 65"/>
                <a:gd name="T32" fmla="*/ 11 w 83"/>
                <a:gd name="T33" fmla="*/ 52 h 65"/>
                <a:gd name="T34" fmla="*/ 14 w 83"/>
                <a:gd name="T35" fmla="*/ 55 h 65"/>
                <a:gd name="T36" fmla="*/ 19 w 83"/>
                <a:gd name="T37" fmla="*/ 59 h 65"/>
                <a:gd name="T38" fmla="*/ 23 w 83"/>
                <a:gd name="T39" fmla="*/ 60 h 65"/>
                <a:gd name="T40" fmla="*/ 29 w 83"/>
                <a:gd name="T41" fmla="*/ 63 h 65"/>
                <a:gd name="T42" fmla="*/ 34 w 83"/>
                <a:gd name="T43" fmla="*/ 64 h 65"/>
                <a:gd name="T44" fmla="*/ 40 w 83"/>
                <a:gd name="T45" fmla="*/ 64 h 65"/>
                <a:gd name="T46" fmla="*/ 46 w 83"/>
                <a:gd name="T47" fmla="*/ 64 h 65"/>
                <a:gd name="T48" fmla="*/ 52 w 83"/>
                <a:gd name="T49" fmla="*/ 63 h 65"/>
                <a:gd name="T50" fmla="*/ 56 w 83"/>
                <a:gd name="T51" fmla="*/ 61 h 65"/>
                <a:gd name="T52" fmla="*/ 62 w 83"/>
                <a:gd name="T53" fmla="*/ 59 h 65"/>
                <a:gd name="T54" fmla="*/ 66 w 83"/>
                <a:gd name="T55" fmla="*/ 55 h 65"/>
                <a:gd name="T56" fmla="*/ 70 w 83"/>
                <a:gd name="T57" fmla="*/ 53 h 65"/>
                <a:gd name="T58" fmla="*/ 74 w 83"/>
                <a:gd name="T59" fmla="*/ 48 h 65"/>
                <a:gd name="T60" fmla="*/ 76 w 83"/>
                <a:gd name="T61" fmla="*/ 44 h 65"/>
                <a:gd name="T62" fmla="*/ 79 w 83"/>
                <a:gd name="T63" fmla="*/ 39 h 65"/>
                <a:gd name="T64" fmla="*/ 80 w 83"/>
                <a:gd name="T65" fmla="*/ 34 h 65"/>
                <a:gd name="T66" fmla="*/ 81 w 83"/>
                <a:gd name="T67" fmla="*/ 30 h 65"/>
                <a:gd name="T68" fmla="*/ 82 w 83"/>
                <a:gd name="T69" fmla="*/ 27 h 65"/>
                <a:gd name="T70" fmla="*/ 82 w 83"/>
                <a:gd name="T71" fmla="*/ 27 h 6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3" h="65">
                  <a:moveTo>
                    <a:pt x="82" y="27"/>
                  </a:moveTo>
                  <a:lnTo>
                    <a:pt x="81" y="22"/>
                  </a:lnTo>
                  <a:lnTo>
                    <a:pt x="79" y="17"/>
                  </a:lnTo>
                  <a:lnTo>
                    <a:pt x="76" y="8"/>
                  </a:lnTo>
                  <a:lnTo>
                    <a:pt x="72" y="4"/>
                  </a:lnTo>
                  <a:lnTo>
                    <a:pt x="68" y="0"/>
                  </a:lnTo>
                  <a:lnTo>
                    <a:pt x="8" y="5"/>
                  </a:lnTo>
                  <a:lnTo>
                    <a:pt x="5" y="9"/>
                  </a:lnTo>
                  <a:lnTo>
                    <a:pt x="3" y="15"/>
                  </a:lnTo>
                  <a:lnTo>
                    <a:pt x="1" y="19"/>
                  </a:lnTo>
                  <a:lnTo>
                    <a:pt x="0" y="23"/>
                  </a:lnTo>
                  <a:lnTo>
                    <a:pt x="0" y="29"/>
                  </a:lnTo>
                  <a:lnTo>
                    <a:pt x="0" y="34"/>
                  </a:lnTo>
                  <a:lnTo>
                    <a:pt x="2" y="39"/>
                  </a:lnTo>
                  <a:lnTo>
                    <a:pt x="4" y="43"/>
                  </a:lnTo>
                  <a:lnTo>
                    <a:pt x="7" y="47"/>
                  </a:lnTo>
                  <a:lnTo>
                    <a:pt x="11" y="52"/>
                  </a:lnTo>
                  <a:lnTo>
                    <a:pt x="14" y="55"/>
                  </a:lnTo>
                  <a:lnTo>
                    <a:pt x="19" y="59"/>
                  </a:lnTo>
                  <a:lnTo>
                    <a:pt x="23" y="60"/>
                  </a:lnTo>
                  <a:lnTo>
                    <a:pt x="29" y="63"/>
                  </a:lnTo>
                  <a:lnTo>
                    <a:pt x="34" y="64"/>
                  </a:lnTo>
                  <a:lnTo>
                    <a:pt x="40" y="64"/>
                  </a:lnTo>
                  <a:lnTo>
                    <a:pt x="46" y="64"/>
                  </a:lnTo>
                  <a:lnTo>
                    <a:pt x="52" y="63"/>
                  </a:lnTo>
                  <a:lnTo>
                    <a:pt x="56" y="61"/>
                  </a:lnTo>
                  <a:lnTo>
                    <a:pt x="62" y="59"/>
                  </a:lnTo>
                  <a:lnTo>
                    <a:pt x="66" y="55"/>
                  </a:lnTo>
                  <a:lnTo>
                    <a:pt x="70" y="53"/>
                  </a:lnTo>
                  <a:lnTo>
                    <a:pt x="74" y="48"/>
                  </a:lnTo>
                  <a:lnTo>
                    <a:pt x="76" y="44"/>
                  </a:lnTo>
                  <a:lnTo>
                    <a:pt x="79" y="39"/>
                  </a:lnTo>
                  <a:lnTo>
                    <a:pt x="80" y="34"/>
                  </a:lnTo>
                  <a:lnTo>
                    <a:pt x="81" y="30"/>
                  </a:lnTo>
                  <a:lnTo>
                    <a:pt x="82" y="2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6" name="Freeform 37"/>
            <p:cNvSpPr>
              <a:spLocks/>
            </p:cNvSpPr>
            <p:nvPr/>
          </p:nvSpPr>
          <p:spPr bwMode="auto">
            <a:xfrm>
              <a:off x="3200" y="1836"/>
              <a:ext cx="20" cy="128"/>
            </a:xfrm>
            <a:custGeom>
              <a:avLst/>
              <a:gdLst>
                <a:gd name="T0" fmla="*/ 4 w 20"/>
                <a:gd name="T1" fmla="*/ 0 h 128"/>
                <a:gd name="T2" fmla="*/ 0 w 20"/>
                <a:gd name="T3" fmla="*/ 36 h 128"/>
                <a:gd name="T4" fmla="*/ 19 w 20"/>
                <a:gd name="T5" fmla="*/ 127 h 128"/>
                <a:gd name="T6" fmla="*/ 12 w 20"/>
                <a:gd name="T7" fmla="*/ 49 h 128"/>
                <a:gd name="T8" fmla="*/ 19 w 20"/>
                <a:gd name="T9" fmla="*/ 14 h 128"/>
                <a:gd name="T10" fmla="*/ 4 w 20"/>
                <a:gd name="T11" fmla="*/ 0 h 12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 h="128">
                  <a:moveTo>
                    <a:pt x="4" y="0"/>
                  </a:moveTo>
                  <a:lnTo>
                    <a:pt x="0" y="36"/>
                  </a:lnTo>
                  <a:lnTo>
                    <a:pt x="19" y="127"/>
                  </a:lnTo>
                  <a:lnTo>
                    <a:pt x="12" y="49"/>
                  </a:lnTo>
                  <a:lnTo>
                    <a:pt x="19" y="14"/>
                  </a:lnTo>
                  <a:lnTo>
                    <a:pt x="4"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7" name="Freeform 38"/>
            <p:cNvSpPr>
              <a:spLocks/>
            </p:cNvSpPr>
            <p:nvPr/>
          </p:nvSpPr>
          <p:spPr bwMode="auto">
            <a:xfrm>
              <a:off x="3081" y="2068"/>
              <a:ext cx="183" cy="65"/>
            </a:xfrm>
            <a:custGeom>
              <a:avLst/>
              <a:gdLst>
                <a:gd name="T0" fmla="*/ 0 w 183"/>
                <a:gd name="T1" fmla="*/ 27 h 65"/>
                <a:gd name="T2" fmla="*/ 31 w 183"/>
                <a:gd name="T3" fmla="*/ 14 h 65"/>
                <a:gd name="T4" fmla="*/ 72 w 183"/>
                <a:gd name="T5" fmla="*/ 32 h 65"/>
                <a:gd name="T6" fmla="*/ 110 w 183"/>
                <a:gd name="T7" fmla="*/ 32 h 65"/>
                <a:gd name="T8" fmla="*/ 182 w 183"/>
                <a:gd name="T9" fmla="*/ 0 h 65"/>
                <a:gd name="T10" fmla="*/ 169 w 183"/>
                <a:gd name="T11" fmla="*/ 32 h 65"/>
                <a:gd name="T12" fmla="*/ 135 w 183"/>
                <a:gd name="T13" fmla="*/ 32 h 65"/>
                <a:gd name="T14" fmla="*/ 107 w 183"/>
                <a:gd name="T15" fmla="*/ 64 h 65"/>
                <a:gd name="T16" fmla="*/ 59 w 183"/>
                <a:gd name="T17" fmla="*/ 51 h 65"/>
                <a:gd name="T18" fmla="*/ 43 w 183"/>
                <a:gd name="T19" fmla="*/ 27 h 65"/>
                <a:gd name="T20" fmla="*/ 0 w 183"/>
                <a:gd name="T21" fmla="*/ 37 h 65"/>
                <a:gd name="T22" fmla="*/ 0 w 183"/>
                <a:gd name="T23" fmla="*/ 27 h 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83" h="65">
                  <a:moveTo>
                    <a:pt x="0" y="27"/>
                  </a:moveTo>
                  <a:lnTo>
                    <a:pt x="31" y="14"/>
                  </a:lnTo>
                  <a:lnTo>
                    <a:pt x="72" y="32"/>
                  </a:lnTo>
                  <a:lnTo>
                    <a:pt x="110" y="32"/>
                  </a:lnTo>
                  <a:lnTo>
                    <a:pt x="182" y="0"/>
                  </a:lnTo>
                  <a:lnTo>
                    <a:pt x="169" y="32"/>
                  </a:lnTo>
                  <a:lnTo>
                    <a:pt x="135" y="32"/>
                  </a:lnTo>
                  <a:lnTo>
                    <a:pt x="107" y="64"/>
                  </a:lnTo>
                  <a:lnTo>
                    <a:pt x="59" y="51"/>
                  </a:lnTo>
                  <a:lnTo>
                    <a:pt x="43" y="27"/>
                  </a:lnTo>
                  <a:lnTo>
                    <a:pt x="0" y="37"/>
                  </a:lnTo>
                  <a:lnTo>
                    <a:pt x="0" y="2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8" name="Freeform 39"/>
            <p:cNvSpPr>
              <a:spLocks/>
            </p:cNvSpPr>
            <p:nvPr/>
          </p:nvSpPr>
          <p:spPr bwMode="auto">
            <a:xfrm>
              <a:off x="3034" y="2205"/>
              <a:ext cx="163" cy="14"/>
            </a:xfrm>
            <a:custGeom>
              <a:avLst/>
              <a:gdLst>
                <a:gd name="T0" fmla="*/ 0 w 163"/>
                <a:gd name="T1" fmla="*/ 13 h 14"/>
                <a:gd name="T2" fmla="*/ 119 w 163"/>
                <a:gd name="T3" fmla="*/ 0 h 14"/>
                <a:gd name="T4" fmla="*/ 162 w 163"/>
                <a:gd name="T5" fmla="*/ 13 h 14"/>
                <a:gd name="T6" fmla="*/ 0 w 163"/>
                <a:gd name="T7" fmla="*/ 13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3" h="14">
                  <a:moveTo>
                    <a:pt x="0" y="13"/>
                  </a:moveTo>
                  <a:lnTo>
                    <a:pt x="119" y="0"/>
                  </a:lnTo>
                  <a:lnTo>
                    <a:pt x="162" y="13"/>
                  </a:lnTo>
                  <a:lnTo>
                    <a:pt x="0" y="13"/>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9" name="Freeform 40"/>
            <p:cNvSpPr>
              <a:spLocks/>
            </p:cNvSpPr>
            <p:nvPr/>
          </p:nvSpPr>
          <p:spPr bwMode="auto">
            <a:xfrm>
              <a:off x="3191" y="2196"/>
              <a:ext cx="129" cy="23"/>
            </a:xfrm>
            <a:custGeom>
              <a:avLst/>
              <a:gdLst>
                <a:gd name="T0" fmla="*/ 0 w 129"/>
                <a:gd name="T1" fmla="*/ 22 h 23"/>
                <a:gd name="T2" fmla="*/ 48 w 129"/>
                <a:gd name="T3" fmla="*/ 22 h 23"/>
                <a:gd name="T4" fmla="*/ 80 w 129"/>
                <a:gd name="T5" fmla="*/ 9 h 23"/>
                <a:gd name="T6" fmla="*/ 128 w 129"/>
                <a:gd name="T7" fmla="*/ 9 h 23"/>
                <a:gd name="T8" fmla="*/ 111 w 129"/>
                <a:gd name="T9" fmla="*/ 0 h 23"/>
                <a:gd name="T10" fmla="*/ 53 w 129"/>
                <a:gd name="T11" fmla="*/ 0 h 23"/>
                <a:gd name="T12" fmla="*/ 0 w 129"/>
                <a:gd name="T13" fmla="*/ 22 h 2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29" h="23">
                  <a:moveTo>
                    <a:pt x="0" y="22"/>
                  </a:moveTo>
                  <a:lnTo>
                    <a:pt x="48" y="22"/>
                  </a:lnTo>
                  <a:lnTo>
                    <a:pt x="80" y="9"/>
                  </a:lnTo>
                  <a:lnTo>
                    <a:pt x="128" y="9"/>
                  </a:lnTo>
                  <a:lnTo>
                    <a:pt x="111" y="0"/>
                  </a:lnTo>
                  <a:lnTo>
                    <a:pt x="53" y="0"/>
                  </a:lnTo>
                  <a:lnTo>
                    <a:pt x="0" y="22"/>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0" name="Freeform 41"/>
            <p:cNvSpPr>
              <a:spLocks/>
            </p:cNvSpPr>
            <p:nvPr/>
          </p:nvSpPr>
          <p:spPr bwMode="auto">
            <a:xfrm>
              <a:off x="3097" y="2260"/>
              <a:ext cx="171" cy="37"/>
            </a:xfrm>
            <a:custGeom>
              <a:avLst/>
              <a:gdLst>
                <a:gd name="T0" fmla="*/ 170 w 171"/>
                <a:gd name="T1" fmla="*/ 0 h 37"/>
                <a:gd name="T2" fmla="*/ 76 w 171"/>
                <a:gd name="T3" fmla="*/ 13 h 37"/>
                <a:gd name="T4" fmla="*/ 0 w 171"/>
                <a:gd name="T5" fmla="*/ 13 h 37"/>
                <a:gd name="T6" fmla="*/ 40 w 171"/>
                <a:gd name="T7" fmla="*/ 36 h 37"/>
                <a:gd name="T8" fmla="*/ 170 w 171"/>
                <a:gd name="T9" fmla="*/ 13 h 37"/>
                <a:gd name="T10" fmla="*/ 170 w 171"/>
                <a:gd name="T11" fmla="*/ 0 h 3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1" h="37">
                  <a:moveTo>
                    <a:pt x="170" y="0"/>
                  </a:moveTo>
                  <a:lnTo>
                    <a:pt x="76" y="13"/>
                  </a:lnTo>
                  <a:lnTo>
                    <a:pt x="0" y="13"/>
                  </a:lnTo>
                  <a:lnTo>
                    <a:pt x="40" y="36"/>
                  </a:lnTo>
                  <a:lnTo>
                    <a:pt x="170" y="13"/>
                  </a:lnTo>
                  <a:lnTo>
                    <a:pt x="17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1" name="Freeform 42"/>
            <p:cNvSpPr>
              <a:spLocks/>
            </p:cNvSpPr>
            <p:nvPr/>
          </p:nvSpPr>
          <p:spPr bwMode="auto">
            <a:xfrm>
              <a:off x="2726" y="1987"/>
              <a:ext cx="499" cy="460"/>
            </a:xfrm>
            <a:custGeom>
              <a:avLst/>
              <a:gdLst>
                <a:gd name="T0" fmla="*/ 0 w 499"/>
                <a:gd name="T1" fmla="*/ 0 h 460"/>
                <a:gd name="T2" fmla="*/ 63 w 499"/>
                <a:gd name="T3" fmla="*/ 181 h 460"/>
                <a:gd name="T4" fmla="*/ 225 w 499"/>
                <a:gd name="T5" fmla="*/ 341 h 460"/>
                <a:gd name="T6" fmla="*/ 331 w 499"/>
                <a:gd name="T7" fmla="*/ 400 h 460"/>
                <a:gd name="T8" fmla="*/ 411 w 499"/>
                <a:gd name="T9" fmla="*/ 414 h 460"/>
                <a:gd name="T10" fmla="*/ 498 w 499"/>
                <a:gd name="T11" fmla="*/ 414 h 460"/>
                <a:gd name="T12" fmla="*/ 423 w 499"/>
                <a:gd name="T13" fmla="*/ 459 h 460"/>
                <a:gd name="T14" fmla="*/ 237 w 499"/>
                <a:gd name="T15" fmla="*/ 409 h 460"/>
                <a:gd name="T16" fmla="*/ 127 w 499"/>
                <a:gd name="T17" fmla="*/ 327 h 460"/>
                <a:gd name="T18" fmla="*/ 47 w 499"/>
                <a:gd name="T19" fmla="*/ 181 h 460"/>
                <a:gd name="T20" fmla="*/ 0 w 499"/>
                <a:gd name="T21" fmla="*/ 26 h 460"/>
                <a:gd name="T22" fmla="*/ 0 w 499"/>
                <a:gd name="T23" fmla="*/ 0 h 46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99" h="460">
                  <a:moveTo>
                    <a:pt x="0" y="0"/>
                  </a:moveTo>
                  <a:lnTo>
                    <a:pt x="63" y="181"/>
                  </a:lnTo>
                  <a:lnTo>
                    <a:pt x="225" y="341"/>
                  </a:lnTo>
                  <a:lnTo>
                    <a:pt x="331" y="400"/>
                  </a:lnTo>
                  <a:lnTo>
                    <a:pt x="411" y="414"/>
                  </a:lnTo>
                  <a:lnTo>
                    <a:pt x="498" y="414"/>
                  </a:lnTo>
                  <a:lnTo>
                    <a:pt x="423" y="459"/>
                  </a:lnTo>
                  <a:lnTo>
                    <a:pt x="237" y="409"/>
                  </a:lnTo>
                  <a:lnTo>
                    <a:pt x="127" y="327"/>
                  </a:lnTo>
                  <a:lnTo>
                    <a:pt x="47" y="181"/>
                  </a:lnTo>
                  <a:lnTo>
                    <a:pt x="0" y="26"/>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2" name="Freeform 43"/>
            <p:cNvSpPr>
              <a:spLocks/>
            </p:cNvSpPr>
            <p:nvPr/>
          </p:nvSpPr>
          <p:spPr bwMode="auto">
            <a:xfrm>
              <a:off x="3263" y="2282"/>
              <a:ext cx="116" cy="211"/>
            </a:xfrm>
            <a:custGeom>
              <a:avLst/>
              <a:gdLst>
                <a:gd name="T0" fmla="*/ 115 w 116"/>
                <a:gd name="T1" fmla="*/ 0 h 211"/>
                <a:gd name="T2" fmla="*/ 47 w 116"/>
                <a:gd name="T3" fmla="*/ 82 h 211"/>
                <a:gd name="T4" fmla="*/ 0 w 116"/>
                <a:gd name="T5" fmla="*/ 114 h 211"/>
                <a:gd name="T6" fmla="*/ 63 w 116"/>
                <a:gd name="T7" fmla="*/ 87 h 211"/>
                <a:gd name="T8" fmla="*/ 83 w 116"/>
                <a:gd name="T9" fmla="*/ 68 h 211"/>
                <a:gd name="T10" fmla="*/ 87 w 116"/>
                <a:gd name="T11" fmla="*/ 92 h 211"/>
                <a:gd name="T12" fmla="*/ 47 w 116"/>
                <a:gd name="T13" fmla="*/ 210 h 211"/>
                <a:gd name="T14" fmla="*/ 103 w 116"/>
                <a:gd name="T15" fmla="*/ 87 h 211"/>
                <a:gd name="T16" fmla="*/ 99 w 116"/>
                <a:gd name="T17" fmla="*/ 46 h 211"/>
                <a:gd name="T18" fmla="*/ 115 w 116"/>
                <a:gd name="T19" fmla="*/ 0 h 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6" h="211">
                  <a:moveTo>
                    <a:pt x="115" y="0"/>
                  </a:moveTo>
                  <a:lnTo>
                    <a:pt x="47" y="82"/>
                  </a:lnTo>
                  <a:lnTo>
                    <a:pt x="0" y="114"/>
                  </a:lnTo>
                  <a:lnTo>
                    <a:pt x="63" y="87"/>
                  </a:lnTo>
                  <a:lnTo>
                    <a:pt x="83" y="68"/>
                  </a:lnTo>
                  <a:lnTo>
                    <a:pt x="87" y="92"/>
                  </a:lnTo>
                  <a:lnTo>
                    <a:pt x="47" y="210"/>
                  </a:lnTo>
                  <a:lnTo>
                    <a:pt x="103" y="87"/>
                  </a:lnTo>
                  <a:lnTo>
                    <a:pt x="99" y="46"/>
                  </a:lnTo>
                  <a:lnTo>
                    <a:pt x="115"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3" name="Freeform 44"/>
            <p:cNvSpPr>
              <a:spLocks/>
            </p:cNvSpPr>
            <p:nvPr/>
          </p:nvSpPr>
          <p:spPr bwMode="auto">
            <a:xfrm>
              <a:off x="3387" y="1934"/>
              <a:ext cx="90" cy="329"/>
            </a:xfrm>
            <a:custGeom>
              <a:avLst/>
              <a:gdLst>
                <a:gd name="T0" fmla="*/ 0 w 90"/>
                <a:gd name="T1" fmla="*/ 328 h 329"/>
                <a:gd name="T2" fmla="*/ 10 w 90"/>
                <a:gd name="T3" fmla="*/ 309 h 329"/>
                <a:gd name="T4" fmla="*/ 21 w 90"/>
                <a:gd name="T5" fmla="*/ 290 h 329"/>
                <a:gd name="T6" fmla="*/ 31 w 90"/>
                <a:gd name="T7" fmla="*/ 269 h 329"/>
                <a:gd name="T8" fmla="*/ 39 w 90"/>
                <a:gd name="T9" fmla="*/ 248 h 329"/>
                <a:gd name="T10" fmla="*/ 47 w 90"/>
                <a:gd name="T11" fmla="*/ 228 h 329"/>
                <a:gd name="T12" fmla="*/ 55 w 90"/>
                <a:gd name="T13" fmla="*/ 208 h 329"/>
                <a:gd name="T14" fmla="*/ 62 w 90"/>
                <a:gd name="T15" fmla="*/ 187 h 329"/>
                <a:gd name="T16" fmla="*/ 67 w 90"/>
                <a:gd name="T17" fmla="*/ 165 h 329"/>
                <a:gd name="T18" fmla="*/ 73 w 90"/>
                <a:gd name="T19" fmla="*/ 144 h 329"/>
                <a:gd name="T20" fmla="*/ 77 w 90"/>
                <a:gd name="T21" fmla="*/ 122 h 329"/>
                <a:gd name="T22" fmla="*/ 82 w 90"/>
                <a:gd name="T23" fmla="*/ 101 h 329"/>
                <a:gd name="T24" fmla="*/ 86 w 90"/>
                <a:gd name="T25" fmla="*/ 78 h 329"/>
                <a:gd name="T26" fmla="*/ 87 w 90"/>
                <a:gd name="T27" fmla="*/ 57 h 329"/>
                <a:gd name="T28" fmla="*/ 88 w 90"/>
                <a:gd name="T29" fmla="*/ 35 h 329"/>
                <a:gd name="T30" fmla="*/ 89 w 90"/>
                <a:gd name="T31" fmla="*/ 13 h 329"/>
                <a:gd name="T32" fmla="*/ 89 w 90"/>
                <a:gd name="T33" fmla="*/ 0 h 3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90" h="329">
                  <a:moveTo>
                    <a:pt x="0" y="328"/>
                  </a:moveTo>
                  <a:lnTo>
                    <a:pt x="10" y="309"/>
                  </a:lnTo>
                  <a:lnTo>
                    <a:pt x="21" y="290"/>
                  </a:lnTo>
                  <a:lnTo>
                    <a:pt x="31" y="269"/>
                  </a:lnTo>
                  <a:lnTo>
                    <a:pt x="39" y="248"/>
                  </a:lnTo>
                  <a:lnTo>
                    <a:pt x="47" y="228"/>
                  </a:lnTo>
                  <a:lnTo>
                    <a:pt x="55" y="208"/>
                  </a:lnTo>
                  <a:lnTo>
                    <a:pt x="62" y="187"/>
                  </a:lnTo>
                  <a:lnTo>
                    <a:pt x="67" y="165"/>
                  </a:lnTo>
                  <a:lnTo>
                    <a:pt x="73" y="144"/>
                  </a:lnTo>
                  <a:lnTo>
                    <a:pt x="77" y="122"/>
                  </a:lnTo>
                  <a:lnTo>
                    <a:pt x="82" y="101"/>
                  </a:lnTo>
                  <a:lnTo>
                    <a:pt x="86" y="78"/>
                  </a:lnTo>
                  <a:lnTo>
                    <a:pt x="87" y="57"/>
                  </a:lnTo>
                  <a:lnTo>
                    <a:pt x="88" y="35"/>
                  </a:lnTo>
                  <a:lnTo>
                    <a:pt x="89" y="13"/>
                  </a:lnTo>
                  <a:lnTo>
                    <a:pt x="89" y="0"/>
                  </a:lnTo>
                </a:path>
              </a:pathLst>
            </a:custGeom>
            <a:noFill/>
            <a:ln w="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4" name="Freeform 45"/>
            <p:cNvSpPr>
              <a:spLocks/>
            </p:cNvSpPr>
            <p:nvPr/>
          </p:nvSpPr>
          <p:spPr bwMode="auto">
            <a:xfrm>
              <a:off x="2595" y="1836"/>
              <a:ext cx="120" cy="178"/>
            </a:xfrm>
            <a:custGeom>
              <a:avLst/>
              <a:gdLst>
                <a:gd name="T0" fmla="*/ 0 w 120"/>
                <a:gd name="T1" fmla="*/ 0 h 178"/>
                <a:gd name="T2" fmla="*/ 40 w 120"/>
                <a:gd name="T3" fmla="*/ 132 h 178"/>
                <a:gd name="T4" fmla="*/ 71 w 120"/>
                <a:gd name="T5" fmla="*/ 173 h 178"/>
                <a:gd name="T6" fmla="*/ 119 w 120"/>
                <a:gd name="T7" fmla="*/ 177 h 17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 h="178">
                  <a:moveTo>
                    <a:pt x="0" y="0"/>
                  </a:moveTo>
                  <a:lnTo>
                    <a:pt x="40" y="132"/>
                  </a:lnTo>
                  <a:lnTo>
                    <a:pt x="71" y="173"/>
                  </a:lnTo>
                  <a:lnTo>
                    <a:pt x="119" y="177"/>
                  </a:lnTo>
                </a:path>
              </a:pathLst>
            </a:custGeom>
            <a:noFill/>
            <a:ln w="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5" name="Freeform 46"/>
            <p:cNvSpPr>
              <a:spLocks/>
            </p:cNvSpPr>
            <p:nvPr/>
          </p:nvSpPr>
          <p:spPr bwMode="auto">
            <a:xfrm>
              <a:off x="2718" y="2023"/>
              <a:ext cx="25" cy="233"/>
            </a:xfrm>
            <a:custGeom>
              <a:avLst/>
              <a:gdLst>
                <a:gd name="T0" fmla="*/ 0 w 25"/>
                <a:gd name="T1" fmla="*/ 0 h 233"/>
                <a:gd name="T2" fmla="*/ 24 w 25"/>
                <a:gd name="T3" fmla="*/ 159 h 233"/>
                <a:gd name="T4" fmla="*/ 24 w 25"/>
                <a:gd name="T5" fmla="*/ 232 h 233"/>
                <a:gd name="T6" fmla="*/ 0 60000 65536"/>
                <a:gd name="T7" fmla="*/ 0 60000 65536"/>
                <a:gd name="T8" fmla="*/ 0 60000 65536"/>
              </a:gdLst>
              <a:ahLst/>
              <a:cxnLst>
                <a:cxn ang="T6">
                  <a:pos x="T0" y="T1"/>
                </a:cxn>
                <a:cxn ang="T7">
                  <a:pos x="T2" y="T3"/>
                </a:cxn>
                <a:cxn ang="T8">
                  <a:pos x="T4" y="T5"/>
                </a:cxn>
              </a:cxnLst>
              <a:rect l="0" t="0" r="r" b="b"/>
              <a:pathLst>
                <a:path w="25" h="233">
                  <a:moveTo>
                    <a:pt x="0" y="0"/>
                  </a:moveTo>
                  <a:lnTo>
                    <a:pt x="24" y="159"/>
                  </a:lnTo>
                  <a:lnTo>
                    <a:pt x="24" y="232"/>
                  </a:lnTo>
                </a:path>
              </a:pathLst>
            </a:custGeom>
            <a:noFill/>
            <a:ln w="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6" name="Freeform 47"/>
            <p:cNvSpPr>
              <a:spLocks/>
            </p:cNvSpPr>
            <p:nvPr/>
          </p:nvSpPr>
          <p:spPr bwMode="auto">
            <a:xfrm>
              <a:off x="3476" y="1726"/>
              <a:ext cx="65" cy="216"/>
            </a:xfrm>
            <a:custGeom>
              <a:avLst/>
              <a:gdLst>
                <a:gd name="T0" fmla="*/ 32 w 65"/>
                <a:gd name="T1" fmla="*/ 0 h 216"/>
                <a:gd name="T2" fmla="*/ 52 w 65"/>
                <a:gd name="T3" fmla="*/ 0 h 216"/>
                <a:gd name="T4" fmla="*/ 64 w 65"/>
                <a:gd name="T5" fmla="*/ 27 h 216"/>
                <a:gd name="T6" fmla="*/ 64 w 65"/>
                <a:gd name="T7" fmla="*/ 119 h 216"/>
                <a:gd name="T8" fmla="*/ 36 w 65"/>
                <a:gd name="T9" fmla="*/ 192 h 216"/>
                <a:gd name="T10" fmla="*/ 12 w 65"/>
                <a:gd name="T11" fmla="*/ 215 h 216"/>
                <a:gd name="T12" fmla="*/ 0 w 65"/>
                <a:gd name="T13" fmla="*/ 215 h 21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5" h="216">
                  <a:moveTo>
                    <a:pt x="32" y="0"/>
                  </a:moveTo>
                  <a:lnTo>
                    <a:pt x="52" y="0"/>
                  </a:lnTo>
                  <a:lnTo>
                    <a:pt x="64" y="27"/>
                  </a:lnTo>
                  <a:lnTo>
                    <a:pt x="64" y="119"/>
                  </a:lnTo>
                  <a:lnTo>
                    <a:pt x="36" y="192"/>
                  </a:lnTo>
                  <a:lnTo>
                    <a:pt x="12" y="215"/>
                  </a:lnTo>
                  <a:lnTo>
                    <a:pt x="0" y="215"/>
                  </a:lnTo>
                </a:path>
              </a:pathLst>
            </a:custGeom>
            <a:noFill/>
            <a:ln w="0" cap="flat" cmpd="sng">
              <a:solidFill>
                <a:srgbClr val="00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7" name="Freeform 48"/>
            <p:cNvSpPr>
              <a:spLocks/>
            </p:cNvSpPr>
            <p:nvPr/>
          </p:nvSpPr>
          <p:spPr bwMode="auto">
            <a:xfrm>
              <a:off x="1361" y="2612"/>
              <a:ext cx="910" cy="1211"/>
            </a:xfrm>
            <a:custGeom>
              <a:avLst/>
              <a:gdLst>
                <a:gd name="T0" fmla="*/ 909 w 910"/>
                <a:gd name="T1" fmla="*/ 182 h 1211"/>
                <a:gd name="T2" fmla="*/ 694 w 910"/>
                <a:gd name="T3" fmla="*/ 0 h 1211"/>
                <a:gd name="T4" fmla="*/ 549 w 910"/>
                <a:gd name="T5" fmla="*/ 0 h 1211"/>
                <a:gd name="T6" fmla="*/ 385 w 910"/>
                <a:gd name="T7" fmla="*/ 195 h 1211"/>
                <a:gd name="T8" fmla="*/ 379 w 910"/>
                <a:gd name="T9" fmla="*/ 302 h 1211"/>
                <a:gd name="T10" fmla="*/ 211 w 910"/>
                <a:gd name="T11" fmla="*/ 618 h 1211"/>
                <a:gd name="T12" fmla="*/ 192 w 910"/>
                <a:gd name="T13" fmla="*/ 712 h 1211"/>
                <a:gd name="T14" fmla="*/ 105 w 910"/>
                <a:gd name="T15" fmla="*/ 753 h 1211"/>
                <a:gd name="T16" fmla="*/ 76 w 910"/>
                <a:gd name="T17" fmla="*/ 806 h 1211"/>
                <a:gd name="T18" fmla="*/ 76 w 910"/>
                <a:gd name="T19" fmla="*/ 880 h 1211"/>
                <a:gd name="T20" fmla="*/ 18 w 910"/>
                <a:gd name="T21" fmla="*/ 941 h 1211"/>
                <a:gd name="T22" fmla="*/ 0 w 910"/>
                <a:gd name="T23" fmla="*/ 1062 h 1211"/>
                <a:gd name="T24" fmla="*/ 187 w 910"/>
                <a:gd name="T25" fmla="*/ 1182 h 1211"/>
                <a:gd name="T26" fmla="*/ 298 w 910"/>
                <a:gd name="T27" fmla="*/ 1210 h 1211"/>
                <a:gd name="T28" fmla="*/ 192 w 910"/>
                <a:gd name="T29" fmla="*/ 1156 h 1211"/>
                <a:gd name="T30" fmla="*/ 76 w 910"/>
                <a:gd name="T31" fmla="*/ 974 h 1211"/>
                <a:gd name="T32" fmla="*/ 94 w 910"/>
                <a:gd name="T33" fmla="*/ 941 h 1211"/>
                <a:gd name="T34" fmla="*/ 170 w 910"/>
                <a:gd name="T35" fmla="*/ 1015 h 1211"/>
                <a:gd name="T36" fmla="*/ 135 w 910"/>
                <a:gd name="T37" fmla="*/ 820 h 1211"/>
                <a:gd name="T38" fmla="*/ 157 w 910"/>
                <a:gd name="T39" fmla="*/ 753 h 1211"/>
                <a:gd name="T40" fmla="*/ 303 w 910"/>
                <a:gd name="T41" fmla="*/ 833 h 1211"/>
                <a:gd name="T42" fmla="*/ 228 w 910"/>
                <a:gd name="T43" fmla="*/ 739 h 1211"/>
                <a:gd name="T44" fmla="*/ 251 w 910"/>
                <a:gd name="T45" fmla="*/ 719 h 1211"/>
                <a:gd name="T46" fmla="*/ 321 w 910"/>
                <a:gd name="T47" fmla="*/ 719 h 1211"/>
                <a:gd name="T48" fmla="*/ 345 w 910"/>
                <a:gd name="T49" fmla="*/ 706 h 1211"/>
                <a:gd name="T50" fmla="*/ 298 w 910"/>
                <a:gd name="T51" fmla="*/ 598 h 1211"/>
                <a:gd name="T52" fmla="*/ 437 w 910"/>
                <a:gd name="T53" fmla="*/ 390 h 1211"/>
                <a:gd name="T54" fmla="*/ 543 w 910"/>
                <a:gd name="T55" fmla="*/ 370 h 1211"/>
                <a:gd name="T56" fmla="*/ 431 w 910"/>
                <a:gd name="T57" fmla="*/ 269 h 1211"/>
                <a:gd name="T58" fmla="*/ 449 w 910"/>
                <a:gd name="T59" fmla="*/ 188 h 1211"/>
                <a:gd name="T60" fmla="*/ 508 w 910"/>
                <a:gd name="T61" fmla="*/ 168 h 1211"/>
                <a:gd name="T62" fmla="*/ 513 w 910"/>
                <a:gd name="T63" fmla="*/ 235 h 1211"/>
                <a:gd name="T64" fmla="*/ 595 w 910"/>
                <a:gd name="T65" fmla="*/ 175 h 1211"/>
                <a:gd name="T66" fmla="*/ 665 w 910"/>
                <a:gd name="T67" fmla="*/ 228 h 1211"/>
                <a:gd name="T68" fmla="*/ 624 w 910"/>
                <a:gd name="T69" fmla="*/ 120 h 1211"/>
                <a:gd name="T70" fmla="*/ 543 w 910"/>
                <a:gd name="T71" fmla="*/ 67 h 1211"/>
                <a:gd name="T72" fmla="*/ 583 w 910"/>
                <a:gd name="T73" fmla="*/ 47 h 1211"/>
                <a:gd name="T74" fmla="*/ 635 w 910"/>
                <a:gd name="T75" fmla="*/ 40 h 1211"/>
                <a:gd name="T76" fmla="*/ 787 w 910"/>
                <a:gd name="T77" fmla="*/ 141 h 1211"/>
                <a:gd name="T78" fmla="*/ 909 w 910"/>
                <a:gd name="T79" fmla="*/ 182 h 121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910" h="1211">
                  <a:moveTo>
                    <a:pt x="909" y="182"/>
                  </a:moveTo>
                  <a:lnTo>
                    <a:pt x="694" y="0"/>
                  </a:lnTo>
                  <a:lnTo>
                    <a:pt x="549" y="0"/>
                  </a:lnTo>
                  <a:lnTo>
                    <a:pt x="385" y="195"/>
                  </a:lnTo>
                  <a:lnTo>
                    <a:pt x="379" y="302"/>
                  </a:lnTo>
                  <a:lnTo>
                    <a:pt x="211" y="618"/>
                  </a:lnTo>
                  <a:lnTo>
                    <a:pt x="192" y="712"/>
                  </a:lnTo>
                  <a:lnTo>
                    <a:pt x="105" y="753"/>
                  </a:lnTo>
                  <a:lnTo>
                    <a:pt x="76" y="806"/>
                  </a:lnTo>
                  <a:lnTo>
                    <a:pt x="76" y="880"/>
                  </a:lnTo>
                  <a:lnTo>
                    <a:pt x="18" y="941"/>
                  </a:lnTo>
                  <a:lnTo>
                    <a:pt x="0" y="1062"/>
                  </a:lnTo>
                  <a:lnTo>
                    <a:pt x="187" y="1182"/>
                  </a:lnTo>
                  <a:lnTo>
                    <a:pt x="298" y="1210"/>
                  </a:lnTo>
                  <a:lnTo>
                    <a:pt x="192" y="1156"/>
                  </a:lnTo>
                  <a:lnTo>
                    <a:pt x="76" y="974"/>
                  </a:lnTo>
                  <a:lnTo>
                    <a:pt x="94" y="941"/>
                  </a:lnTo>
                  <a:lnTo>
                    <a:pt x="170" y="1015"/>
                  </a:lnTo>
                  <a:lnTo>
                    <a:pt x="135" y="820"/>
                  </a:lnTo>
                  <a:lnTo>
                    <a:pt x="157" y="753"/>
                  </a:lnTo>
                  <a:lnTo>
                    <a:pt x="303" y="833"/>
                  </a:lnTo>
                  <a:lnTo>
                    <a:pt x="228" y="739"/>
                  </a:lnTo>
                  <a:lnTo>
                    <a:pt x="251" y="719"/>
                  </a:lnTo>
                  <a:lnTo>
                    <a:pt x="321" y="719"/>
                  </a:lnTo>
                  <a:lnTo>
                    <a:pt x="345" y="706"/>
                  </a:lnTo>
                  <a:lnTo>
                    <a:pt x="298" y="598"/>
                  </a:lnTo>
                  <a:lnTo>
                    <a:pt x="437" y="390"/>
                  </a:lnTo>
                  <a:lnTo>
                    <a:pt x="543" y="370"/>
                  </a:lnTo>
                  <a:lnTo>
                    <a:pt x="431" y="269"/>
                  </a:lnTo>
                  <a:lnTo>
                    <a:pt x="449" y="188"/>
                  </a:lnTo>
                  <a:lnTo>
                    <a:pt x="508" y="168"/>
                  </a:lnTo>
                  <a:lnTo>
                    <a:pt x="513" y="235"/>
                  </a:lnTo>
                  <a:lnTo>
                    <a:pt x="595" y="175"/>
                  </a:lnTo>
                  <a:lnTo>
                    <a:pt x="665" y="228"/>
                  </a:lnTo>
                  <a:lnTo>
                    <a:pt x="624" y="120"/>
                  </a:lnTo>
                  <a:lnTo>
                    <a:pt x="543" y="67"/>
                  </a:lnTo>
                  <a:lnTo>
                    <a:pt x="583" y="47"/>
                  </a:lnTo>
                  <a:lnTo>
                    <a:pt x="635" y="40"/>
                  </a:lnTo>
                  <a:lnTo>
                    <a:pt x="787" y="141"/>
                  </a:lnTo>
                  <a:lnTo>
                    <a:pt x="909" y="182"/>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8" name="Freeform 49"/>
            <p:cNvSpPr>
              <a:spLocks/>
            </p:cNvSpPr>
            <p:nvPr/>
          </p:nvSpPr>
          <p:spPr bwMode="auto">
            <a:xfrm>
              <a:off x="1874" y="2472"/>
              <a:ext cx="171" cy="127"/>
            </a:xfrm>
            <a:custGeom>
              <a:avLst/>
              <a:gdLst>
                <a:gd name="T0" fmla="*/ 18 w 171"/>
                <a:gd name="T1" fmla="*/ 0 h 127"/>
                <a:gd name="T2" fmla="*/ 0 w 171"/>
                <a:gd name="T3" fmla="*/ 0 h 127"/>
                <a:gd name="T4" fmla="*/ 146 w 171"/>
                <a:gd name="T5" fmla="*/ 126 h 127"/>
                <a:gd name="T6" fmla="*/ 170 w 171"/>
                <a:gd name="T7" fmla="*/ 126 h 127"/>
                <a:gd name="T8" fmla="*/ 18 w 171"/>
                <a:gd name="T9" fmla="*/ 0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1" h="127">
                  <a:moveTo>
                    <a:pt x="18" y="0"/>
                  </a:moveTo>
                  <a:lnTo>
                    <a:pt x="0" y="0"/>
                  </a:lnTo>
                  <a:lnTo>
                    <a:pt x="146" y="126"/>
                  </a:lnTo>
                  <a:lnTo>
                    <a:pt x="170" y="126"/>
                  </a:lnTo>
                  <a:lnTo>
                    <a:pt x="18"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9" name="Freeform 50"/>
            <p:cNvSpPr>
              <a:spLocks/>
            </p:cNvSpPr>
            <p:nvPr/>
          </p:nvSpPr>
          <p:spPr bwMode="auto">
            <a:xfrm>
              <a:off x="1912" y="2461"/>
              <a:ext cx="163" cy="136"/>
            </a:xfrm>
            <a:custGeom>
              <a:avLst/>
              <a:gdLst>
                <a:gd name="T0" fmla="*/ 162 w 163"/>
                <a:gd name="T1" fmla="*/ 125 h 136"/>
                <a:gd name="T2" fmla="*/ 17 w 163"/>
                <a:gd name="T3" fmla="*/ 0 h 136"/>
                <a:gd name="T4" fmla="*/ 0 w 163"/>
                <a:gd name="T5" fmla="*/ 7 h 136"/>
                <a:gd name="T6" fmla="*/ 145 w 163"/>
                <a:gd name="T7" fmla="*/ 135 h 136"/>
                <a:gd name="T8" fmla="*/ 162 w 163"/>
                <a:gd name="T9" fmla="*/ 125 h 1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3" h="136">
                  <a:moveTo>
                    <a:pt x="162" y="125"/>
                  </a:moveTo>
                  <a:lnTo>
                    <a:pt x="17" y="0"/>
                  </a:lnTo>
                  <a:lnTo>
                    <a:pt x="0" y="7"/>
                  </a:lnTo>
                  <a:lnTo>
                    <a:pt x="145" y="135"/>
                  </a:lnTo>
                  <a:lnTo>
                    <a:pt x="162" y="125"/>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0" name="Freeform 51"/>
            <p:cNvSpPr>
              <a:spLocks/>
            </p:cNvSpPr>
            <p:nvPr/>
          </p:nvSpPr>
          <p:spPr bwMode="auto">
            <a:xfrm>
              <a:off x="1944" y="2425"/>
              <a:ext cx="159" cy="152"/>
            </a:xfrm>
            <a:custGeom>
              <a:avLst/>
              <a:gdLst>
                <a:gd name="T0" fmla="*/ 0 w 159"/>
                <a:gd name="T1" fmla="*/ 27 h 152"/>
                <a:gd name="T2" fmla="*/ 25 w 159"/>
                <a:gd name="T3" fmla="*/ 0 h 152"/>
                <a:gd name="T4" fmla="*/ 158 w 159"/>
                <a:gd name="T5" fmla="*/ 115 h 152"/>
                <a:gd name="T6" fmla="*/ 156 w 159"/>
                <a:gd name="T7" fmla="*/ 136 h 152"/>
                <a:gd name="T8" fmla="*/ 144 w 159"/>
                <a:gd name="T9" fmla="*/ 151 h 152"/>
                <a:gd name="T10" fmla="*/ 0 w 159"/>
                <a:gd name="T11" fmla="*/ 27 h 1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9" h="152">
                  <a:moveTo>
                    <a:pt x="0" y="27"/>
                  </a:moveTo>
                  <a:lnTo>
                    <a:pt x="25" y="0"/>
                  </a:lnTo>
                  <a:lnTo>
                    <a:pt x="158" y="115"/>
                  </a:lnTo>
                  <a:lnTo>
                    <a:pt x="156" y="136"/>
                  </a:lnTo>
                  <a:lnTo>
                    <a:pt x="144" y="151"/>
                  </a:lnTo>
                  <a:lnTo>
                    <a:pt x="0" y="2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1" name="Freeform 52"/>
            <p:cNvSpPr>
              <a:spLocks/>
            </p:cNvSpPr>
            <p:nvPr/>
          </p:nvSpPr>
          <p:spPr bwMode="auto">
            <a:xfrm>
              <a:off x="1966" y="2398"/>
              <a:ext cx="139" cy="132"/>
            </a:xfrm>
            <a:custGeom>
              <a:avLst/>
              <a:gdLst>
                <a:gd name="T0" fmla="*/ 0 w 139"/>
                <a:gd name="T1" fmla="*/ 0 h 132"/>
                <a:gd name="T2" fmla="*/ 6 w 139"/>
                <a:gd name="T3" fmla="*/ 16 h 132"/>
                <a:gd name="T4" fmla="*/ 138 w 139"/>
                <a:gd name="T5" fmla="*/ 131 h 132"/>
                <a:gd name="T6" fmla="*/ 138 w 139"/>
                <a:gd name="T7" fmla="*/ 120 h 132"/>
                <a:gd name="T8" fmla="*/ 0 w 139"/>
                <a:gd name="T9" fmla="*/ 0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9" h="132">
                  <a:moveTo>
                    <a:pt x="0" y="0"/>
                  </a:moveTo>
                  <a:lnTo>
                    <a:pt x="6" y="16"/>
                  </a:lnTo>
                  <a:lnTo>
                    <a:pt x="138" y="131"/>
                  </a:lnTo>
                  <a:lnTo>
                    <a:pt x="138" y="120"/>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2" name="Freeform 53"/>
            <p:cNvSpPr>
              <a:spLocks/>
            </p:cNvSpPr>
            <p:nvPr/>
          </p:nvSpPr>
          <p:spPr bwMode="auto">
            <a:xfrm>
              <a:off x="1865" y="2390"/>
              <a:ext cx="92" cy="72"/>
            </a:xfrm>
            <a:custGeom>
              <a:avLst/>
              <a:gdLst>
                <a:gd name="T0" fmla="*/ 87 w 92"/>
                <a:gd name="T1" fmla="*/ 4 h 72"/>
                <a:gd name="T2" fmla="*/ 85 w 92"/>
                <a:gd name="T3" fmla="*/ 3 h 72"/>
                <a:gd name="T4" fmla="*/ 83 w 92"/>
                <a:gd name="T5" fmla="*/ 2 h 72"/>
                <a:gd name="T6" fmla="*/ 79 w 92"/>
                <a:gd name="T7" fmla="*/ 0 h 72"/>
                <a:gd name="T8" fmla="*/ 77 w 92"/>
                <a:gd name="T9" fmla="*/ 0 h 72"/>
                <a:gd name="T10" fmla="*/ 71 w 92"/>
                <a:gd name="T11" fmla="*/ 2 h 72"/>
                <a:gd name="T12" fmla="*/ 69 w 92"/>
                <a:gd name="T13" fmla="*/ 2 h 72"/>
                <a:gd name="T14" fmla="*/ 64 w 92"/>
                <a:gd name="T15" fmla="*/ 2 h 72"/>
                <a:gd name="T16" fmla="*/ 61 w 92"/>
                <a:gd name="T17" fmla="*/ 4 h 72"/>
                <a:gd name="T18" fmla="*/ 55 w 92"/>
                <a:gd name="T19" fmla="*/ 6 h 72"/>
                <a:gd name="T20" fmla="*/ 51 w 92"/>
                <a:gd name="T21" fmla="*/ 7 h 72"/>
                <a:gd name="T22" fmla="*/ 47 w 92"/>
                <a:gd name="T23" fmla="*/ 8 h 72"/>
                <a:gd name="T24" fmla="*/ 43 w 92"/>
                <a:gd name="T25" fmla="*/ 12 h 72"/>
                <a:gd name="T26" fmla="*/ 37 w 92"/>
                <a:gd name="T27" fmla="*/ 15 h 72"/>
                <a:gd name="T28" fmla="*/ 33 w 92"/>
                <a:gd name="T29" fmla="*/ 17 h 72"/>
                <a:gd name="T30" fmla="*/ 28 w 92"/>
                <a:gd name="T31" fmla="*/ 20 h 72"/>
                <a:gd name="T32" fmla="*/ 25 w 92"/>
                <a:gd name="T33" fmla="*/ 24 h 72"/>
                <a:gd name="T34" fmla="*/ 21 w 92"/>
                <a:gd name="T35" fmla="*/ 28 h 72"/>
                <a:gd name="T36" fmla="*/ 17 w 92"/>
                <a:gd name="T37" fmla="*/ 31 h 72"/>
                <a:gd name="T38" fmla="*/ 13 w 92"/>
                <a:gd name="T39" fmla="*/ 34 h 72"/>
                <a:gd name="T40" fmla="*/ 11 w 92"/>
                <a:gd name="T41" fmla="*/ 38 h 72"/>
                <a:gd name="T42" fmla="*/ 7 w 92"/>
                <a:gd name="T43" fmla="*/ 42 h 72"/>
                <a:gd name="T44" fmla="*/ 5 w 92"/>
                <a:gd name="T45" fmla="*/ 44 h 72"/>
                <a:gd name="T46" fmla="*/ 4 w 92"/>
                <a:gd name="T47" fmla="*/ 48 h 72"/>
                <a:gd name="T48" fmla="*/ 2 w 92"/>
                <a:gd name="T49" fmla="*/ 51 h 72"/>
                <a:gd name="T50" fmla="*/ 0 w 92"/>
                <a:gd name="T51" fmla="*/ 54 h 72"/>
                <a:gd name="T52" fmla="*/ 0 w 92"/>
                <a:gd name="T53" fmla="*/ 57 h 72"/>
                <a:gd name="T54" fmla="*/ 0 w 92"/>
                <a:gd name="T55" fmla="*/ 59 h 72"/>
                <a:gd name="T56" fmla="*/ 0 w 92"/>
                <a:gd name="T57" fmla="*/ 62 h 72"/>
                <a:gd name="T58" fmla="*/ 0 w 92"/>
                <a:gd name="T59" fmla="*/ 65 h 72"/>
                <a:gd name="T60" fmla="*/ 3 w 92"/>
                <a:gd name="T61" fmla="*/ 67 h 72"/>
                <a:gd name="T62" fmla="*/ 4 w 92"/>
                <a:gd name="T63" fmla="*/ 68 h 72"/>
                <a:gd name="T64" fmla="*/ 6 w 92"/>
                <a:gd name="T65" fmla="*/ 68 h 72"/>
                <a:gd name="T66" fmla="*/ 9 w 92"/>
                <a:gd name="T67" fmla="*/ 70 h 72"/>
                <a:gd name="T68" fmla="*/ 13 w 92"/>
                <a:gd name="T69" fmla="*/ 71 h 72"/>
                <a:gd name="T70" fmla="*/ 16 w 92"/>
                <a:gd name="T71" fmla="*/ 70 h 72"/>
                <a:gd name="T72" fmla="*/ 19 w 92"/>
                <a:gd name="T73" fmla="*/ 70 h 72"/>
                <a:gd name="T74" fmla="*/ 23 w 92"/>
                <a:gd name="T75" fmla="*/ 68 h 72"/>
                <a:gd name="T76" fmla="*/ 28 w 92"/>
                <a:gd name="T77" fmla="*/ 68 h 72"/>
                <a:gd name="T78" fmla="*/ 31 w 92"/>
                <a:gd name="T79" fmla="*/ 66 h 72"/>
                <a:gd name="T80" fmla="*/ 37 w 92"/>
                <a:gd name="T81" fmla="*/ 64 h 72"/>
                <a:gd name="T82" fmla="*/ 40 w 92"/>
                <a:gd name="T83" fmla="*/ 63 h 72"/>
                <a:gd name="T84" fmla="*/ 46 w 92"/>
                <a:gd name="T85" fmla="*/ 60 h 72"/>
                <a:gd name="T86" fmla="*/ 50 w 92"/>
                <a:gd name="T87" fmla="*/ 57 h 72"/>
                <a:gd name="T88" fmla="*/ 55 w 92"/>
                <a:gd name="T89" fmla="*/ 54 h 72"/>
                <a:gd name="T90" fmla="*/ 59 w 92"/>
                <a:gd name="T91" fmla="*/ 51 h 72"/>
                <a:gd name="T92" fmla="*/ 63 w 92"/>
                <a:gd name="T93" fmla="*/ 48 h 72"/>
                <a:gd name="T94" fmla="*/ 68 w 92"/>
                <a:gd name="T95" fmla="*/ 45 h 72"/>
                <a:gd name="T96" fmla="*/ 71 w 92"/>
                <a:gd name="T97" fmla="*/ 42 h 72"/>
                <a:gd name="T98" fmla="*/ 75 w 92"/>
                <a:gd name="T99" fmla="*/ 38 h 72"/>
                <a:gd name="T100" fmla="*/ 79 w 92"/>
                <a:gd name="T101" fmla="*/ 35 h 72"/>
                <a:gd name="T102" fmla="*/ 81 w 92"/>
                <a:gd name="T103" fmla="*/ 31 h 72"/>
                <a:gd name="T104" fmla="*/ 83 w 92"/>
                <a:gd name="T105" fmla="*/ 28 h 72"/>
                <a:gd name="T106" fmla="*/ 86 w 92"/>
                <a:gd name="T107" fmla="*/ 24 h 72"/>
                <a:gd name="T108" fmla="*/ 87 w 92"/>
                <a:gd name="T109" fmla="*/ 21 h 72"/>
                <a:gd name="T110" fmla="*/ 89 w 92"/>
                <a:gd name="T111" fmla="*/ 18 h 72"/>
                <a:gd name="T112" fmla="*/ 89 w 92"/>
                <a:gd name="T113" fmla="*/ 15 h 72"/>
                <a:gd name="T114" fmla="*/ 91 w 92"/>
                <a:gd name="T115" fmla="*/ 12 h 72"/>
                <a:gd name="T116" fmla="*/ 91 w 92"/>
                <a:gd name="T117" fmla="*/ 9 h 72"/>
                <a:gd name="T118" fmla="*/ 91 w 92"/>
                <a:gd name="T119" fmla="*/ 7 h 72"/>
                <a:gd name="T120" fmla="*/ 89 w 92"/>
                <a:gd name="T121" fmla="*/ 6 h 72"/>
                <a:gd name="T122" fmla="*/ 89 w 92"/>
                <a:gd name="T123" fmla="*/ 4 h 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2" h="72">
                  <a:moveTo>
                    <a:pt x="89" y="4"/>
                  </a:moveTo>
                  <a:lnTo>
                    <a:pt x="87" y="4"/>
                  </a:lnTo>
                  <a:lnTo>
                    <a:pt x="86" y="3"/>
                  </a:lnTo>
                  <a:lnTo>
                    <a:pt x="85" y="3"/>
                  </a:lnTo>
                  <a:lnTo>
                    <a:pt x="84" y="2"/>
                  </a:lnTo>
                  <a:lnTo>
                    <a:pt x="83" y="2"/>
                  </a:lnTo>
                  <a:lnTo>
                    <a:pt x="81" y="2"/>
                  </a:lnTo>
                  <a:lnTo>
                    <a:pt x="79" y="0"/>
                  </a:lnTo>
                  <a:lnTo>
                    <a:pt x="78" y="0"/>
                  </a:lnTo>
                  <a:lnTo>
                    <a:pt x="77" y="0"/>
                  </a:lnTo>
                  <a:lnTo>
                    <a:pt x="74" y="0"/>
                  </a:lnTo>
                  <a:lnTo>
                    <a:pt x="71" y="2"/>
                  </a:lnTo>
                  <a:lnTo>
                    <a:pt x="69" y="2"/>
                  </a:lnTo>
                  <a:lnTo>
                    <a:pt x="66" y="2"/>
                  </a:lnTo>
                  <a:lnTo>
                    <a:pt x="64" y="2"/>
                  </a:lnTo>
                  <a:lnTo>
                    <a:pt x="63" y="3"/>
                  </a:lnTo>
                  <a:lnTo>
                    <a:pt x="61" y="4"/>
                  </a:lnTo>
                  <a:lnTo>
                    <a:pt x="59" y="4"/>
                  </a:lnTo>
                  <a:lnTo>
                    <a:pt x="55" y="6"/>
                  </a:lnTo>
                  <a:lnTo>
                    <a:pt x="53" y="6"/>
                  </a:lnTo>
                  <a:lnTo>
                    <a:pt x="51" y="7"/>
                  </a:lnTo>
                  <a:lnTo>
                    <a:pt x="49" y="7"/>
                  </a:lnTo>
                  <a:lnTo>
                    <a:pt x="47" y="8"/>
                  </a:lnTo>
                  <a:lnTo>
                    <a:pt x="45" y="11"/>
                  </a:lnTo>
                  <a:lnTo>
                    <a:pt x="43" y="12"/>
                  </a:lnTo>
                  <a:lnTo>
                    <a:pt x="39" y="13"/>
                  </a:lnTo>
                  <a:lnTo>
                    <a:pt x="37" y="15"/>
                  </a:lnTo>
                  <a:lnTo>
                    <a:pt x="36" y="16"/>
                  </a:lnTo>
                  <a:lnTo>
                    <a:pt x="33" y="17"/>
                  </a:lnTo>
                  <a:lnTo>
                    <a:pt x="30" y="19"/>
                  </a:lnTo>
                  <a:lnTo>
                    <a:pt x="28" y="20"/>
                  </a:lnTo>
                  <a:lnTo>
                    <a:pt x="27" y="23"/>
                  </a:lnTo>
                  <a:lnTo>
                    <a:pt x="25" y="24"/>
                  </a:lnTo>
                  <a:lnTo>
                    <a:pt x="22" y="26"/>
                  </a:lnTo>
                  <a:lnTo>
                    <a:pt x="21" y="28"/>
                  </a:lnTo>
                  <a:lnTo>
                    <a:pt x="18" y="28"/>
                  </a:lnTo>
                  <a:lnTo>
                    <a:pt x="17" y="31"/>
                  </a:lnTo>
                  <a:lnTo>
                    <a:pt x="16" y="33"/>
                  </a:lnTo>
                  <a:lnTo>
                    <a:pt x="13" y="34"/>
                  </a:lnTo>
                  <a:lnTo>
                    <a:pt x="13" y="36"/>
                  </a:lnTo>
                  <a:lnTo>
                    <a:pt x="11" y="38"/>
                  </a:lnTo>
                  <a:lnTo>
                    <a:pt x="9" y="39"/>
                  </a:lnTo>
                  <a:lnTo>
                    <a:pt x="7" y="42"/>
                  </a:lnTo>
                  <a:lnTo>
                    <a:pt x="6" y="43"/>
                  </a:lnTo>
                  <a:lnTo>
                    <a:pt x="5" y="44"/>
                  </a:lnTo>
                  <a:lnTo>
                    <a:pt x="4" y="46"/>
                  </a:lnTo>
                  <a:lnTo>
                    <a:pt x="4" y="48"/>
                  </a:lnTo>
                  <a:lnTo>
                    <a:pt x="3" y="50"/>
                  </a:lnTo>
                  <a:lnTo>
                    <a:pt x="2" y="51"/>
                  </a:lnTo>
                  <a:lnTo>
                    <a:pt x="1" y="52"/>
                  </a:lnTo>
                  <a:lnTo>
                    <a:pt x="0" y="54"/>
                  </a:lnTo>
                  <a:lnTo>
                    <a:pt x="0" y="55"/>
                  </a:lnTo>
                  <a:lnTo>
                    <a:pt x="0" y="57"/>
                  </a:lnTo>
                  <a:lnTo>
                    <a:pt x="0" y="58"/>
                  </a:lnTo>
                  <a:lnTo>
                    <a:pt x="0" y="59"/>
                  </a:lnTo>
                  <a:lnTo>
                    <a:pt x="0" y="60"/>
                  </a:lnTo>
                  <a:lnTo>
                    <a:pt x="0" y="62"/>
                  </a:lnTo>
                  <a:lnTo>
                    <a:pt x="0" y="64"/>
                  </a:lnTo>
                  <a:lnTo>
                    <a:pt x="0" y="65"/>
                  </a:lnTo>
                  <a:lnTo>
                    <a:pt x="2" y="66"/>
                  </a:lnTo>
                  <a:lnTo>
                    <a:pt x="3" y="67"/>
                  </a:lnTo>
                  <a:lnTo>
                    <a:pt x="4" y="67"/>
                  </a:lnTo>
                  <a:lnTo>
                    <a:pt x="4" y="68"/>
                  </a:lnTo>
                  <a:lnTo>
                    <a:pt x="6" y="68"/>
                  </a:lnTo>
                  <a:lnTo>
                    <a:pt x="7" y="68"/>
                  </a:lnTo>
                  <a:lnTo>
                    <a:pt x="9" y="70"/>
                  </a:lnTo>
                  <a:lnTo>
                    <a:pt x="11" y="71"/>
                  </a:lnTo>
                  <a:lnTo>
                    <a:pt x="13" y="71"/>
                  </a:lnTo>
                  <a:lnTo>
                    <a:pt x="14" y="71"/>
                  </a:lnTo>
                  <a:lnTo>
                    <a:pt x="16" y="70"/>
                  </a:lnTo>
                  <a:lnTo>
                    <a:pt x="17" y="71"/>
                  </a:lnTo>
                  <a:lnTo>
                    <a:pt x="19" y="70"/>
                  </a:lnTo>
                  <a:lnTo>
                    <a:pt x="21" y="68"/>
                  </a:lnTo>
                  <a:lnTo>
                    <a:pt x="23" y="68"/>
                  </a:lnTo>
                  <a:lnTo>
                    <a:pt x="26" y="68"/>
                  </a:lnTo>
                  <a:lnTo>
                    <a:pt x="28" y="68"/>
                  </a:lnTo>
                  <a:lnTo>
                    <a:pt x="30" y="67"/>
                  </a:lnTo>
                  <a:lnTo>
                    <a:pt x="31" y="66"/>
                  </a:lnTo>
                  <a:lnTo>
                    <a:pt x="34" y="66"/>
                  </a:lnTo>
                  <a:lnTo>
                    <a:pt x="37" y="64"/>
                  </a:lnTo>
                  <a:lnTo>
                    <a:pt x="39" y="64"/>
                  </a:lnTo>
                  <a:lnTo>
                    <a:pt x="40" y="63"/>
                  </a:lnTo>
                  <a:lnTo>
                    <a:pt x="43" y="62"/>
                  </a:lnTo>
                  <a:lnTo>
                    <a:pt x="46" y="60"/>
                  </a:lnTo>
                  <a:lnTo>
                    <a:pt x="48" y="58"/>
                  </a:lnTo>
                  <a:lnTo>
                    <a:pt x="50" y="57"/>
                  </a:lnTo>
                  <a:lnTo>
                    <a:pt x="52" y="56"/>
                  </a:lnTo>
                  <a:lnTo>
                    <a:pt x="55" y="54"/>
                  </a:lnTo>
                  <a:lnTo>
                    <a:pt x="57" y="52"/>
                  </a:lnTo>
                  <a:lnTo>
                    <a:pt x="59" y="51"/>
                  </a:lnTo>
                  <a:lnTo>
                    <a:pt x="61" y="50"/>
                  </a:lnTo>
                  <a:lnTo>
                    <a:pt x="63" y="48"/>
                  </a:lnTo>
                  <a:lnTo>
                    <a:pt x="66" y="46"/>
                  </a:lnTo>
                  <a:lnTo>
                    <a:pt x="68" y="45"/>
                  </a:lnTo>
                  <a:lnTo>
                    <a:pt x="69" y="44"/>
                  </a:lnTo>
                  <a:lnTo>
                    <a:pt x="71" y="42"/>
                  </a:lnTo>
                  <a:lnTo>
                    <a:pt x="74" y="39"/>
                  </a:lnTo>
                  <a:lnTo>
                    <a:pt x="75" y="38"/>
                  </a:lnTo>
                  <a:lnTo>
                    <a:pt x="77" y="36"/>
                  </a:lnTo>
                  <a:lnTo>
                    <a:pt x="79" y="35"/>
                  </a:lnTo>
                  <a:lnTo>
                    <a:pt x="79" y="33"/>
                  </a:lnTo>
                  <a:lnTo>
                    <a:pt x="81" y="31"/>
                  </a:lnTo>
                  <a:lnTo>
                    <a:pt x="83" y="30"/>
                  </a:lnTo>
                  <a:lnTo>
                    <a:pt x="83" y="28"/>
                  </a:lnTo>
                  <a:lnTo>
                    <a:pt x="85" y="26"/>
                  </a:lnTo>
                  <a:lnTo>
                    <a:pt x="86" y="24"/>
                  </a:lnTo>
                  <a:lnTo>
                    <a:pt x="86" y="23"/>
                  </a:lnTo>
                  <a:lnTo>
                    <a:pt x="87" y="21"/>
                  </a:lnTo>
                  <a:lnTo>
                    <a:pt x="89" y="19"/>
                  </a:lnTo>
                  <a:lnTo>
                    <a:pt x="89" y="18"/>
                  </a:lnTo>
                  <a:lnTo>
                    <a:pt x="89" y="16"/>
                  </a:lnTo>
                  <a:lnTo>
                    <a:pt x="89" y="15"/>
                  </a:lnTo>
                  <a:lnTo>
                    <a:pt x="91" y="13"/>
                  </a:lnTo>
                  <a:lnTo>
                    <a:pt x="91" y="12"/>
                  </a:lnTo>
                  <a:lnTo>
                    <a:pt x="91" y="11"/>
                  </a:lnTo>
                  <a:lnTo>
                    <a:pt x="91" y="9"/>
                  </a:lnTo>
                  <a:lnTo>
                    <a:pt x="91" y="8"/>
                  </a:lnTo>
                  <a:lnTo>
                    <a:pt x="91" y="7"/>
                  </a:lnTo>
                  <a:lnTo>
                    <a:pt x="89" y="6"/>
                  </a:lnTo>
                  <a:lnTo>
                    <a:pt x="89" y="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3" name="Freeform 54"/>
            <p:cNvSpPr>
              <a:spLocks/>
            </p:cNvSpPr>
            <p:nvPr/>
          </p:nvSpPr>
          <p:spPr bwMode="auto">
            <a:xfrm>
              <a:off x="2009" y="2423"/>
              <a:ext cx="254" cy="218"/>
            </a:xfrm>
            <a:custGeom>
              <a:avLst/>
              <a:gdLst>
                <a:gd name="T0" fmla="*/ 0 w 254"/>
                <a:gd name="T1" fmla="*/ 191 h 218"/>
                <a:gd name="T2" fmla="*/ 118 w 254"/>
                <a:gd name="T3" fmla="*/ 111 h 218"/>
                <a:gd name="T4" fmla="*/ 210 w 254"/>
                <a:gd name="T5" fmla="*/ 74 h 218"/>
                <a:gd name="T6" fmla="*/ 253 w 254"/>
                <a:gd name="T7" fmla="*/ 0 h 218"/>
                <a:gd name="T8" fmla="*/ 216 w 254"/>
                <a:gd name="T9" fmla="*/ 79 h 218"/>
                <a:gd name="T10" fmla="*/ 105 w 254"/>
                <a:gd name="T11" fmla="*/ 133 h 218"/>
                <a:gd name="T12" fmla="*/ 41 w 254"/>
                <a:gd name="T13" fmla="*/ 217 h 218"/>
                <a:gd name="T14" fmla="*/ 0 w 254"/>
                <a:gd name="T15" fmla="*/ 191 h 21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4" h="218">
                  <a:moveTo>
                    <a:pt x="0" y="191"/>
                  </a:moveTo>
                  <a:lnTo>
                    <a:pt x="118" y="111"/>
                  </a:lnTo>
                  <a:lnTo>
                    <a:pt x="210" y="74"/>
                  </a:lnTo>
                  <a:lnTo>
                    <a:pt x="253" y="0"/>
                  </a:lnTo>
                  <a:lnTo>
                    <a:pt x="216" y="79"/>
                  </a:lnTo>
                  <a:lnTo>
                    <a:pt x="105" y="133"/>
                  </a:lnTo>
                  <a:lnTo>
                    <a:pt x="41" y="217"/>
                  </a:lnTo>
                  <a:lnTo>
                    <a:pt x="0" y="191"/>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4" name="Freeform 55"/>
            <p:cNvSpPr>
              <a:spLocks/>
            </p:cNvSpPr>
            <p:nvPr/>
          </p:nvSpPr>
          <p:spPr bwMode="auto">
            <a:xfrm>
              <a:off x="2070" y="2552"/>
              <a:ext cx="594" cy="510"/>
            </a:xfrm>
            <a:custGeom>
              <a:avLst/>
              <a:gdLst>
                <a:gd name="T0" fmla="*/ 0 w 594"/>
                <a:gd name="T1" fmla="*/ 59 h 510"/>
                <a:gd name="T2" fmla="*/ 412 w 594"/>
                <a:gd name="T3" fmla="*/ 409 h 510"/>
                <a:gd name="T4" fmla="*/ 412 w 594"/>
                <a:gd name="T5" fmla="*/ 417 h 510"/>
                <a:gd name="T6" fmla="*/ 395 w 594"/>
                <a:gd name="T7" fmla="*/ 417 h 510"/>
                <a:gd name="T8" fmla="*/ 361 w 594"/>
                <a:gd name="T9" fmla="*/ 499 h 510"/>
                <a:gd name="T10" fmla="*/ 398 w 594"/>
                <a:gd name="T11" fmla="*/ 509 h 510"/>
                <a:gd name="T12" fmla="*/ 426 w 594"/>
                <a:gd name="T13" fmla="*/ 479 h 510"/>
                <a:gd name="T14" fmla="*/ 593 w 594"/>
                <a:gd name="T15" fmla="*/ 155 h 510"/>
                <a:gd name="T16" fmla="*/ 445 w 594"/>
                <a:gd name="T17" fmla="*/ 336 h 510"/>
                <a:gd name="T18" fmla="*/ 51 w 594"/>
                <a:gd name="T19" fmla="*/ 0 h 510"/>
                <a:gd name="T20" fmla="*/ 27 w 594"/>
                <a:gd name="T21" fmla="*/ 14 h 510"/>
                <a:gd name="T22" fmla="*/ 453 w 594"/>
                <a:gd name="T23" fmla="*/ 378 h 510"/>
                <a:gd name="T24" fmla="*/ 447 w 594"/>
                <a:gd name="T25" fmla="*/ 390 h 510"/>
                <a:gd name="T26" fmla="*/ 21 w 594"/>
                <a:gd name="T27" fmla="*/ 22 h 510"/>
                <a:gd name="T28" fmla="*/ 12 w 594"/>
                <a:gd name="T29" fmla="*/ 34 h 510"/>
                <a:gd name="T30" fmla="*/ 443 w 594"/>
                <a:gd name="T31" fmla="*/ 405 h 510"/>
                <a:gd name="T32" fmla="*/ 437 w 594"/>
                <a:gd name="T33" fmla="*/ 415 h 510"/>
                <a:gd name="T34" fmla="*/ 8 w 594"/>
                <a:gd name="T35" fmla="*/ 48 h 510"/>
                <a:gd name="T36" fmla="*/ 0 w 594"/>
                <a:gd name="T37" fmla="*/ 59 h 5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4" h="510">
                  <a:moveTo>
                    <a:pt x="0" y="59"/>
                  </a:moveTo>
                  <a:lnTo>
                    <a:pt x="412" y="409"/>
                  </a:lnTo>
                  <a:lnTo>
                    <a:pt x="412" y="417"/>
                  </a:lnTo>
                  <a:lnTo>
                    <a:pt x="395" y="417"/>
                  </a:lnTo>
                  <a:lnTo>
                    <a:pt x="361" y="499"/>
                  </a:lnTo>
                  <a:lnTo>
                    <a:pt x="398" y="509"/>
                  </a:lnTo>
                  <a:lnTo>
                    <a:pt x="426" y="479"/>
                  </a:lnTo>
                  <a:lnTo>
                    <a:pt x="593" y="155"/>
                  </a:lnTo>
                  <a:lnTo>
                    <a:pt x="445" y="336"/>
                  </a:lnTo>
                  <a:lnTo>
                    <a:pt x="51" y="0"/>
                  </a:lnTo>
                  <a:lnTo>
                    <a:pt x="27" y="14"/>
                  </a:lnTo>
                  <a:lnTo>
                    <a:pt x="453" y="378"/>
                  </a:lnTo>
                  <a:lnTo>
                    <a:pt x="447" y="390"/>
                  </a:lnTo>
                  <a:lnTo>
                    <a:pt x="21" y="22"/>
                  </a:lnTo>
                  <a:lnTo>
                    <a:pt x="12" y="34"/>
                  </a:lnTo>
                  <a:lnTo>
                    <a:pt x="443" y="405"/>
                  </a:lnTo>
                  <a:lnTo>
                    <a:pt x="437" y="415"/>
                  </a:lnTo>
                  <a:lnTo>
                    <a:pt x="8" y="48"/>
                  </a:lnTo>
                  <a:lnTo>
                    <a:pt x="0" y="59"/>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5" name="Freeform 56"/>
            <p:cNvSpPr>
              <a:spLocks/>
            </p:cNvSpPr>
            <p:nvPr/>
          </p:nvSpPr>
          <p:spPr bwMode="auto">
            <a:xfrm>
              <a:off x="2114" y="2423"/>
              <a:ext cx="160" cy="152"/>
            </a:xfrm>
            <a:custGeom>
              <a:avLst/>
              <a:gdLst>
                <a:gd name="T0" fmla="*/ 146 w 160"/>
                <a:gd name="T1" fmla="*/ 0 h 152"/>
                <a:gd name="T2" fmla="*/ 137 w 160"/>
                <a:gd name="T3" fmla="*/ 74 h 152"/>
                <a:gd name="T4" fmla="*/ 159 w 160"/>
                <a:gd name="T5" fmla="*/ 114 h 152"/>
                <a:gd name="T6" fmla="*/ 36 w 160"/>
                <a:gd name="T7" fmla="*/ 151 h 152"/>
                <a:gd name="T8" fmla="*/ 0 w 160"/>
                <a:gd name="T9" fmla="*/ 130 h 152"/>
                <a:gd name="T10" fmla="*/ 111 w 160"/>
                <a:gd name="T11" fmla="*/ 77 h 152"/>
                <a:gd name="T12" fmla="*/ 146 w 160"/>
                <a:gd name="T13" fmla="*/ 0 h 1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60" h="152">
                  <a:moveTo>
                    <a:pt x="146" y="0"/>
                  </a:moveTo>
                  <a:lnTo>
                    <a:pt x="137" y="74"/>
                  </a:lnTo>
                  <a:lnTo>
                    <a:pt x="159" y="114"/>
                  </a:lnTo>
                  <a:lnTo>
                    <a:pt x="36" y="151"/>
                  </a:lnTo>
                  <a:lnTo>
                    <a:pt x="0" y="130"/>
                  </a:lnTo>
                  <a:lnTo>
                    <a:pt x="111" y="77"/>
                  </a:lnTo>
                  <a:lnTo>
                    <a:pt x="146"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6" name="Freeform 57"/>
            <p:cNvSpPr>
              <a:spLocks/>
            </p:cNvSpPr>
            <p:nvPr/>
          </p:nvSpPr>
          <p:spPr bwMode="auto">
            <a:xfrm>
              <a:off x="2172" y="2596"/>
              <a:ext cx="181" cy="159"/>
            </a:xfrm>
            <a:custGeom>
              <a:avLst/>
              <a:gdLst>
                <a:gd name="T0" fmla="*/ 0 w 181"/>
                <a:gd name="T1" fmla="*/ 0 h 159"/>
                <a:gd name="T2" fmla="*/ 127 w 181"/>
                <a:gd name="T3" fmla="*/ 0 h 159"/>
                <a:gd name="T4" fmla="*/ 156 w 181"/>
                <a:gd name="T5" fmla="*/ 69 h 159"/>
                <a:gd name="T6" fmla="*/ 180 w 181"/>
                <a:gd name="T7" fmla="*/ 158 h 159"/>
                <a:gd name="T8" fmla="*/ 0 w 181"/>
                <a:gd name="T9" fmla="*/ 0 h 1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1" h="159">
                  <a:moveTo>
                    <a:pt x="0" y="0"/>
                  </a:moveTo>
                  <a:lnTo>
                    <a:pt x="127" y="0"/>
                  </a:lnTo>
                  <a:lnTo>
                    <a:pt x="156" y="69"/>
                  </a:lnTo>
                  <a:lnTo>
                    <a:pt x="180" y="158"/>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7" name="Freeform 58"/>
            <p:cNvSpPr>
              <a:spLocks/>
            </p:cNvSpPr>
            <p:nvPr/>
          </p:nvSpPr>
          <p:spPr bwMode="auto">
            <a:xfrm>
              <a:off x="1682" y="2832"/>
              <a:ext cx="747" cy="1023"/>
            </a:xfrm>
            <a:custGeom>
              <a:avLst/>
              <a:gdLst>
                <a:gd name="T0" fmla="*/ 636 w 747"/>
                <a:gd name="T1" fmla="*/ 0 h 1023"/>
                <a:gd name="T2" fmla="*/ 574 w 747"/>
                <a:gd name="T3" fmla="*/ 42 h 1023"/>
                <a:gd name="T4" fmla="*/ 501 w 747"/>
                <a:gd name="T5" fmla="*/ 10 h 1023"/>
                <a:gd name="T6" fmla="*/ 409 w 747"/>
                <a:gd name="T7" fmla="*/ 10 h 1023"/>
                <a:gd name="T8" fmla="*/ 368 w 747"/>
                <a:gd name="T9" fmla="*/ 46 h 1023"/>
                <a:gd name="T10" fmla="*/ 421 w 747"/>
                <a:gd name="T11" fmla="*/ 198 h 1023"/>
                <a:gd name="T12" fmla="*/ 421 w 747"/>
                <a:gd name="T13" fmla="*/ 280 h 1023"/>
                <a:gd name="T14" fmla="*/ 372 w 747"/>
                <a:gd name="T15" fmla="*/ 202 h 1023"/>
                <a:gd name="T16" fmla="*/ 258 w 747"/>
                <a:gd name="T17" fmla="*/ 164 h 1023"/>
                <a:gd name="T18" fmla="*/ 424 w 747"/>
                <a:gd name="T19" fmla="*/ 384 h 1023"/>
                <a:gd name="T20" fmla="*/ 437 w 747"/>
                <a:gd name="T21" fmla="*/ 460 h 1023"/>
                <a:gd name="T22" fmla="*/ 268 w 747"/>
                <a:gd name="T23" fmla="*/ 389 h 1023"/>
                <a:gd name="T24" fmla="*/ 178 w 747"/>
                <a:gd name="T25" fmla="*/ 409 h 1023"/>
                <a:gd name="T26" fmla="*/ 321 w 747"/>
                <a:gd name="T27" fmla="*/ 550 h 1023"/>
                <a:gd name="T28" fmla="*/ 415 w 747"/>
                <a:gd name="T29" fmla="*/ 601 h 1023"/>
                <a:gd name="T30" fmla="*/ 296 w 747"/>
                <a:gd name="T31" fmla="*/ 648 h 1023"/>
                <a:gd name="T32" fmla="*/ 284 w 747"/>
                <a:gd name="T33" fmla="*/ 683 h 1023"/>
                <a:gd name="T34" fmla="*/ 415 w 747"/>
                <a:gd name="T35" fmla="*/ 691 h 1023"/>
                <a:gd name="T36" fmla="*/ 399 w 747"/>
                <a:gd name="T37" fmla="*/ 723 h 1023"/>
                <a:gd name="T38" fmla="*/ 284 w 747"/>
                <a:gd name="T39" fmla="*/ 756 h 1023"/>
                <a:gd name="T40" fmla="*/ 244 w 747"/>
                <a:gd name="T41" fmla="*/ 802 h 1023"/>
                <a:gd name="T42" fmla="*/ 122 w 747"/>
                <a:gd name="T43" fmla="*/ 752 h 1023"/>
                <a:gd name="T44" fmla="*/ 18 w 747"/>
                <a:gd name="T45" fmla="*/ 742 h 1023"/>
                <a:gd name="T46" fmla="*/ 56 w 747"/>
                <a:gd name="T47" fmla="*/ 784 h 1023"/>
                <a:gd name="T48" fmla="*/ 318 w 747"/>
                <a:gd name="T49" fmla="*/ 848 h 1023"/>
                <a:gd name="T50" fmla="*/ 303 w 747"/>
                <a:gd name="T51" fmla="*/ 881 h 1023"/>
                <a:gd name="T52" fmla="*/ 140 w 747"/>
                <a:gd name="T53" fmla="*/ 924 h 1023"/>
                <a:gd name="T54" fmla="*/ 0 w 747"/>
                <a:gd name="T55" fmla="*/ 1022 h 1023"/>
                <a:gd name="T56" fmla="*/ 140 w 747"/>
                <a:gd name="T57" fmla="*/ 946 h 1023"/>
                <a:gd name="T58" fmla="*/ 358 w 747"/>
                <a:gd name="T59" fmla="*/ 881 h 1023"/>
                <a:gd name="T60" fmla="*/ 586 w 747"/>
                <a:gd name="T61" fmla="*/ 827 h 1023"/>
                <a:gd name="T62" fmla="*/ 746 w 747"/>
                <a:gd name="T63" fmla="*/ 742 h 1023"/>
                <a:gd name="T64" fmla="*/ 708 w 747"/>
                <a:gd name="T65" fmla="*/ 683 h 1023"/>
                <a:gd name="T66" fmla="*/ 595 w 747"/>
                <a:gd name="T67" fmla="*/ 575 h 1023"/>
                <a:gd name="T68" fmla="*/ 602 w 747"/>
                <a:gd name="T69" fmla="*/ 512 h 1023"/>
                <a:gd name="T70" fmla="*/ 562 w 747"/>
                <a:gd name="T71" fmla="*/ 453 h 1023"/>
                <a:gd name="T72" fmla="*/ 649 w 747"/>
                <a:gd name="T73" fmla="*/ 366 h 1023"/>
                <a:gd name="T74" fmla="*/ 706 w 747"/>
                <a:gd name="T75" fmla="*/ 381 h 1023"/>
                <a:gd name="T76" fmla="*/ 742 w 747"/>
                <a:gd name="T77" fmla="*/ 344 h 1023"/>
                <a:gd name="T78" fmla="*/ 721 w 747"/>
                <a:gd name="T79" fmla="*/ 236 h 1023"/>
                <a:gd name="T80" fmla="*/ 721 w 747"/>
                <a:gd name="T81" fmla="*/ 75 h 1023"/>
                <a:gd name="T82" fmla="*/ 636 w 747"/>
                <a:gd name="T83" fmla="*/ 0 h 102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747" h="1023">
                  <a:moveTo>
                    <a:pt x="636" y="0"/>
                  </a:moveTo>
                  <a:lnTo>
                    <a:pt x="574" y="42"/>
                  </a:lnTo>
                  <a:lnTo>
                    <a:pt x="501" y="10"/>
                  </a:lnTo>
                  <a:lnTo>
                    <a:pt x="409" y="10"/>
                  </a:lnTo>
                  <a:lnTo>
                    <a:pt x="368" y="46"/>
                  </a:lnTo>
                  <a:lnTo>
                    <a:pt x="421" y="198"/>
                  </a:lnTo>
                  <a:lnTo>
                    <a:pt x="421" y="280"/>
                  </a:lnTo>
                  <a:lnTo>
                    <a:pt x="372" y="202"/>
                  </a:lnTo>
                  <a:lnTo>
                    <a:pt x="258" y="164"/>
                  </a:lnTo>
                  <a:lnTo>
                    <a:pt x="424" y="384"/>
                  </a:lnTo>
                  <a:lnTo>
                    <a:pt x="437" y="460"/>
                  </a:lnTo>
                  <a:lnTo>
                    <a:pt x="268" y="389"/>
                  </a:lnTo>
                  <a:lnTo>
                    <a:pt x="178" y="409"/>
                  </a:lnTo>
                  <a:lnTo>
                    <a:pt x="321" y="550"/>
                  </a:lnTo>
                  <a:lnTo>
                    <a:pt x="415" y="601"/>
                  </a:lnTo>
                  <a:lnTo>
                    <a:pt x="296" y="648"/>
                  </a:lnTo>
                  <a:lnTo>
                    <a:pt x="284" y="683"/>
                  </a:lnTo>
                  <a:lnTo>
                    <a:pt x="415" y="691"/>
                  </a:lnTo>
                  <a:lnTo>
                    <a:pt x="399" y="723"/>
                  </a:lnTo>
                  <a:lnTo>
                    <a:pt x="284" y="756"/>
                  </a:lnTo>
                  <a:lnTo>
                    <a:pt x="244" y="802"/>
                  </a:lnTo>
                  <a:lnTo>
                    <a:pt x="122" y="752"/>
                  </a:lnTo>
                  <a:lnTo>
                    <a:pt x="18" y="742"/>
                  </a:lnTo>
                  <a:lnTo>
                    <a:pt x="56" y="784"/>
                  </a:lnTo>
                  <a:lnTo>
                    <a:pt x="318" y="848"/>
                  </a:lnTo>
                  <a:lnTo>
                    <a:pt x="303" y="881"/>
                  </a:lnTo>
                  <a:lnTo>
                    <a:pt x="140" y="924"/>
                  </a:lnTo>
                  <a:lnTo>
                    <a:pt x="0" y="1022"/>
                  </a:lnTo>
                  <a:lnTo>
                    <a:pt x="140" y="946"/>
                  </a:lnTo>
                  <a:lnTo>
                    <a:pt x="358" y="881"/>
                  </a:lnTo>
                  <a:lnTo>
                    <a:pt x="586" y="827"/>
                  </a:lnTo>
                  <a:lnTo>
                    <a:pt x="746" y="742"/>
                  </a:lnTo>
                  <a:lnTo>
                    <a:pt x="708" y="683"/>
                  </a:lnTo>
                  <a:lnTo>
                    <a:pt x="595" y="575"/>
                  </a:lnTo>
                  <a:lnTo>
                    <a:pt x="602" y="512"/>
                  </a:lnTo>
                  <a:lnTo>
                    <a:pt x="562" y="453"/>
                  </a:lnTo>
                  <a:lnTo>
                    <a:pt x="649" y="366"/>
                  </a:lnTo>
                  <a:lnTo>
                    <a:pt x="706" y="381"/>
                  </a:lnTo>
                  <a:lnTo>
                    <a:pt x="742" y="344"/>
                  </a:lnTo>
                  <a:lnTo>
                    <a:pt x="721" y="236"/>
                  </a:lnTo>
                  <a:lnTo>
                    <a:pt x="721" y="75"/>
                  </a:lnTo>
                  <a:lnTo>
                    <a:pt x="636"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8" name="Freeform 59"/>
            <p:cNvSpPr>
              <a:spLocks/>
            </p:cNvSpPr>
            <p:nvPr/>
          </p:nvSpPr>
          <p:spPr bwMode="auto">
            <a:xfrm>
              <a:off x="2263" y="2356"/>
              <a:ext cx="400" cy="464"/>
            </a:xfrm>
            <a:custGeom>
              <a:avLst/>
              <a:gdLst>
                <a:gd name="T0" fmla="*/ 0 w 400"/>
                <a:gd name="T1" fmla="*/ 65 h 464"/>
                <a:gd name="T2" fmla="*/ 24 w 400"/>
                <a:gd name="T3" fmla="*/ 116 h 464"/>
                <a:gd name="T4" fmla="*/ 46 w 400"/>
                <a:gd name="T5" fmla="*/ 134 h 464"/>
                <a:gd name="T6" fmla="*/ 129 w 400"/>
                <a:gd name="T7" fmla="*/ 344 h 464"/>
                <a:gd name="T8" fmla="*/ 135 w 400"/>
                <a:gd name="T9" fmla="*/ 436 h 464"/>
                <a:gd name="T10" fmla="*/ 156 w 400"/>
                <a:gd name="T11" fmla="*/ 463 h 464"/>
                <a:gd name="T12" fmla="*/ 189 w 400"/>
                <a:gd name="T13" fmla="*/ 414 h 464"/>
                <a:gd name="T14" fmla="*/ 304 w 400"/>
                <a:gd name="T15" fmla="*/ 388 h 464"/>
                <a:gd name="T16" fmla="*/ 283 w 400"/>
                <a:gd name="T17" fmla="*/ 366 h 464"/>
                <a:gd name="T18" fmla="*/ 180 w 400"/>
                <a:gd name="T19" fmla="*/ 354 h 464"/>
                <a:gd name="T20" fmla="*/ 153 w 400"/>
                <a:gd name="T21" fmla="*/ 326 h 464"/>
                <a:gd name="T22" fmla="*/ 334 w 400"/>
                <a:gd name="T23" fmla="*/ 326 h 464"/>
                <a:gd name="T24" fmla="*/ 347 w 400"/>
                <a:gd name="T25" fmla="*/ 384 h 464"/>
                <a:gd name="T26" fmla="*/ 399 w 400"/>
                <a:gd name="T27" fmla="*/ 329 h 464"/>
                <a:gd name="T28" fmla="*/ 363 w 400"/>
                <a:gd name="T29" fmla="*/ 149 h 464"/>
                <a:gd name="T30" fmla="*/ 285 w 400"/>
                <a:gd name="T31" fmla="*/ 0 h 464"/>
                <a:gd name="T32" fmla="*/ 0 w 400"/>
                <a:gd name="T33" fmla="*/ 65 h 4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00" h="464">
                  <a:moveTo>
                    <a:pt x="0" y="65"/>
                  </a:moveTo>
                  <a:lnTo>
                    <a:pt x="24" y="116"/>
                  </a:lnTo>
                  <a:lnTo>
                    <a:pt x="46" y="134"/>
                  </a:lnTo>
                  <a:lnTo>
                    <a:pt x="129" y="344"/>
                  </a:lnTo>
                  <a:lnTo>
                    <a:pt x="135" y="436"/>
                  </a:lnTo>
                  <a:lnTo>
                    <a:pt x="156" y="463"/>
                  </a:lnTo>
                  <a:lnTo>
                    <a:pt x="189" y="414"/>
                  </a:lnTo>
                  <a:lnTo>
                    <a:pt x="304" y="388"/>
                  </a:lnTo>
                  <a:lnTo>
                    <a:pt x="283" y="366"/>
                  </a:lnTo>
                  <a:lnTo>
                    <a:pt x="180" y="354"/>
                  </a:lnTo>
                  <a:lnTo>
                    <a:pt x="153" y="326"/>
                  </a:lnTo>
                  <a:lnTo>
                    <a:pt x="334" y="326"/>
                  </a:lnTo>
                  <a:lnTo>
                    <a:pt x="347" y="384"/>
                  </a:lnTo>
                  <a:lnTo>
                    <a:pt x="399" y="329"/>
                  </a:lnTo>
                  <a:lnTo>
                    <a:pt x="363" y="149"/>
                  </a:lnTo>
                  <a:lnTo>
                    <a:pt x="285" y="0"/>
                  </a:lnTo>
                  <a:lnTo>
                    <a:pt x="0" y="65"/>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99" name="Freeform 60"/>
            <p:cNvSpPr>
              <a:spLocks/>
            </p:cNvSpPr>
            <p:nvPr/>
          </p:nvSpPr>
          <p:spPr bwMode="auto">
            <a:xfrm>
              <a:off x="2573" y="2754"/>
              <a:ext cx="117" cy="243"/>
            </a:xfrm>
            <a:custGeom>
              <a:avLst/>
              <a:gdLst>
                <a:gd name="T0" fmla="*/ 0 w 117"/>
                <a:gd name="T1" fmla="*/ 164 h 243"/>
                <a:gd name="T2" fmla="*/ 96 w 117"/>
                <a:gd name="T3" fmla="*/ 0 h 243"/>
                <a:gd name="T4" fmla="*/ 116 w 117"/>
                <a:gd name="T5" fmla="*/ 34 h 243"/>
                <a:gd name="T6" fmla="*/ 116 w 117"/>
                <a:gd name="T7" fmla="*/ 218 h 243"/>
                <a:gd name="T8" fmla="*/ 105 w 117"/>
                <a:gd name="T9" fmla="*/ 205 h 243"/>
                <a:gd name="T10" fmla="*/ 105 w 117"/>
                <a:gd name="T11" fmla="*/ 65 h 243"/>
                <a:gd name="T12" fmla="*/ 45 w 117"/>
                <a:gd name="T13" fmla="*/ 106 h 243"/>
                <a:gd name="T14" fmla="*/ 24 w 117"/>
                <a:gd name="T15" fmla="*/ 158 h 243"/>
                <a:gd name="T16" fmla="*/ 93 w 117"/>
                <a:gd name="T17" fmla="*/ 224 h 243"/>
                <a:gd name="T18" fmla="*/ 91 w 117"/>
                <a:gd name="T19" fmla="*/ 242 h 243"/>
                <a:gd name="T20" fmla="*/ 0 w 117"/>
                <a:gd name="T21" fmla="*/ 164 h 2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7" h="243">
                  <a:moveTo>
                    <a:pt x="0" y="164"/>
                  </a:moveTo>
                  <a:lnTo>
                    <a:pt x="96" y="0"/>
                  </a:lnTo>
                  <a:lnTo>
                    <a:pt x="116" y="34"/>
                  </a:lnTo>
                  <a:lnTo>
                    <a:pt x="116" y="218"/>
                  </a:lnTo>
                  <a:lnTo>
                    <a:pt x="105" y="205"/>
                  </a:lnTo>
                  <a:lnTo>
                    <a:pt x="105" y="65"/>
                  </a:lnTo>
                  <a:lnTo>
                    <a:pt x="45" y="106"/>
                  </a:lnTo>
                  <a:lnTo>
                    <a:pt x="24" y="158"/>
                  </a:lnTo>
                  <a:lnTo>
                    <a:pt x="93" y="224"/>
                  </a:lnTo>
                  <a:lnTo>
                    <a:pt x="91" y="242"/>
                  </a:lnTo>
                  <a:lnTo>
                    <a:pt x="0" y="16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0" name="Freeform 61"/>
            <p:cNvSpPr>
              <a:spLocks/>
            </p:cNvSpPr>
            <p:nvPr/>
          </p:nvSpPr>
          <p:spPr bwMode="auto">
            <a:xfrm>
              <a:off x="2653" y="2720"/>
              <a:ext cx="125" cy="426"/>
            </a:xfrm>
            <a:custGeom>
              <a:avLst/>
              <a:gdLst>
                <a:gd name="T0" fmla="*/ 43 w 125"/>
                <a:gd name="T1" fmla="*/ 0 h 426"/>
                <a:gd name="T2" fmla="*/ 70 w 125"/>
                <a:gd name="T3" fmla="*/ 282 h 426"/>
                <a:gd name="T4" fmla="*/ 19 w 125"/>
                <a:gd name="T5" fmla="*/ 356 h 426"/>
                <a:gd name="T6" fmla="*/ 0 w 125"/>
                <a:gd name="T7" fmla="*/ 370 h 426"/>
                <a:gd name="T8" fmla="*/ 59 w 125"/>
                <a:gd name="T9" fmla="*/ 425 h 426"/>
                <a:gd name="T10" fmla="*/ 89 w 125"/>
                <a:gd name="T11" fmla="*/ 413 h 426"/>
                <a:gd name="T12" fmla="*/ 113 w 125"/>
                <a:gd name="T13" fmla="*/ 375 h 426"/>
                <a:gd name="T14" fmla="*/ 124 w 125"/>
                <a:gd name="T15" fmla="*/ 328 h 426"/>
                <a:gd name="T16" fmla="*/ 100 w 125"/>
                <a:gd name="T17" fmla="*/ 301 h 426"/>
                <a:gd name="T18" fmla="*/ 89 w 125"/>
                <a:gd name="T19" fmla="*/ 142 h 426"/>
                <a:gd name="T20" fmla="*/ 52 w 125"/>
                <a:gd name="T21" fmla="*/ 0 h 426"/>
                <a:gd name="T22" fmla="*/ 43 w 125"/>
                <a:gd name="T23" fmla="*/ 0 h 42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5" h="426">
                  <a:moveTo>
                    <a:pt x="43" y="0"/>
                  </a:moveTo>
                  <a:lnTo>
                    <a:pt x="70" y="282"/>
                  </a:lnTo>
                  <a:lnTo>
                    <a:pt x="19" y="356"/>
                  </a:lnTo>
                  <a:lnTo>
                    <a:pt x="0" y="370"/>
                  </a:lnTo>
                  <a:lnTo>
                    <a:pt x="59" y="425"/>
                  </a:lnTo>
                  <a:lnTo>
                    <a:pt x="89" y="413"/>
                  </a:lnTo>
                  <a:lnTo>
                    <a:pt x="113" y="375"/>
                  </a:lnTo>
                  <a:lnTo>
                    <a:pt x="124" y="328"/>
                  </a:lnTo>
                  <a:lnTo>
                    <a:pt x="100" y="301"/>
                  </a:lnTo>
                  <a:lnTo>
                    <a:pt x="89" y="142"/>
                  </a:lnTo>
                  <a:lnTo>
                    <a:pt x="52" y="0"/>
                  </a:lnTo>
                  <a:lnTo>
                    <a:pt x="43"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1" name="Freeform 62"/>
            <p:cNvSpPr>
              <a:spLocks/>
            </p:cNvSpPr>
            <p:nvPr/>
          </p:nvSpPr>
          <p:spPr bwMode="auto">
            <a:xfrm>
              <a:off x="2548" y="2934"/>
              <a:ext cx="117" cy="122"/>
            </a:xfrm>
            <a:custGeom>
              <a:avLst/>
              <a:gdLst>
                <a:gd name="T0" fmla="*/ 19 w 117"/>
                <a:gd name="T1" fmla="*/ 0 h 122"/>
                <a:gd name="T2" fmla="*/ 0 w 117"/>
                <a:gd name="T3" fmla="*/ 34 h 122"/>
                <a:gd name="T4" fmla="*/ 98 w 117"/>
                <a:gd name="T5" fmla="*/ 121 h 122"/>
                <a:gd name="T6" fmla="*/ 114 w 117"/>
                <a:gd name="T7" fmla="*/ 100 h 122"/>
                <a:gd name="T8" fmla="*/ 116 w 117"/>
                <a:gd name="T9" fmla="*/ 83 h 122"/>
                <a:gd name="T10" fmla="*/ 19 w 117"/>
                <a:gd name="T11" fmla="*/ 0 h 1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7" h="122">
                  <a:moveTo>
                    <a:pt x="19" y="0"/>
                  </a:moveTo>
                  <a:lnTo>
                    <a:pt x="0" y="34"/>
                  </a:lnTo>
                  <a:lnTo>
                    <a:pt x="98" y="121"/>
                  </a:lnTo>
                  <a:lnTo>
                    <a:pt x="114" y="100"/>
                  </a:lnTo>
                  <a:lnTo>
                    <a:pt x="116" y="83"/>
                  </a:lnTo>
                  <a:lnTo>
                    <a:pt x="19"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2" name="Freeform 63"/>
            <p:cNvSpPr>
              <a:spLocks/>
            </p:cNvSpPr>
            <p:nvPr/>
          </p:nvSpPr>
          <p:spPr bwMode="auto">
            <a:xfrm>
              <a:off x="2522" y="2981"/>
              <a:ext cx="119" cy="110"/>
            </a:xfrm>
            <a:custGeom>
              <a:avLst/>
              <a:gdLst>
                <a:gd name="T0" fmla="*/ 18 w 119"/>
                <a:gd name="T1" fmla="*/ 0 h 110"/>
                <a:gd name="T2" fmla="*/ 0 w 119"/>
                <a:gd name="T3" fmla="*/ 31 h 110"/>
                <a:gd name="T4" fmla="*/ 94 w 119"/>
                <a:gd name="T5" fmla="*/ 109 h 110"/>
                <a:gd name="T6" fmla="*/ 118 w 119"/>
                <a:gd name="T7" fmla="*/ 87 h 110"/>
                <a:gd name="T8" fmla="*/ 18 w 119"/>
                <a:gd name="T9" fmla="*/ 0 h 1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9" h="110">
                  <a:moveTo>
                    <a:pt x="18" y="0"/>
                  </a:moveTo>
                  <a:lnTo>
                    <a:pt x="0" y="31"/>
                  </a:lnTo>
                  <a:lnTo>
                    <a:pt x="94" y="109"/>
                  </a:lnTo>
                  <a:lnTo>
                    <a:pt x="118" y="87"/>
                  </a:lnTo>
                  <a:lnTo>
                    <a:pt x="18"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3" name="Freeform 64"/>
            <p:cNvSpPr>
              <a:spLocks/>
            </p:cNvSpPr>
            <p:nvPr/>
          </p:nvSpPr>
          <p:spPr bwMode="auto">
            <a:xfrm>
              <a:off x="2532" y="3039"/>
              <a:ext cx="58" cy="61"/>
            </a:xfrm>
            <a:custGeom>
              <a:avLst/>
              <a:gdLst>
                <a:gd name="T0" fmla="*/ 0 w 58"/>
                <a:gd name="T1" fmla="*/ 0 h 61"/>
                <a:gd name="T2" fmla="*/ 28 w 58"/>
                <a:gd name="T3" fmla="*/ 60 h 61"/>
                <a:gd name="T4" fmla="*/ 42 w 58"/>
                <a:gd name="T5" fmla="*/ 60 h 61"/>
                <a:gd name="T6" fmla="*/ 57 w 58"/>
                <a:gd name="T7" fmla="*/ 53 h 61"/>
                <a:gd name="T8" fmla="*/ 0 w 58"/>
                <a:gd name="T9" fmla="*/ 0 h 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61">
                  <a:moveTo>
                    <a:pt x="0" y="0"/>
                  </a:moveTo>
                  <a:lnTo>
                    <a:pt x="28" y="60"/>
                  </a:lnTo>
                  <a:lnTo>
                    <a:pt x="42" y="60"/>
                  </a:lnTo>
                  <a:lnTo>
                    <a:pt x="57" y="53"/>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4" name="Freeform 65"/>
            <p:cNvSpPr>
              <a:spLocks/>
            </p:cNvSpPr>
            <p:nvPr/>
          </p:nvSpPr>
          <p:spPr bwMode="auto">
            <a:xfrm>
              <a:off x="2607" y="2229"/>
              <a:ext cx="635" cy="811"/>
            </a:xfrm>
            <a:custGeom>
              <a:avLst/>
              <a:gdLst>
                <a:gd name="T0" fmla="*/ 0 w 635"/>
                <a:gd name="T1" fmla="*/ 133 h 811"/>
                <a:gd name="T2" fmla="*/ 71 w 635"/>
                <a:gd name="T3" fmla="*/ 283 h 811"/>
                <a:gd name="T4" fmla="*/ 105 w 635"/>
                <a:gd name="T5" fmla="*/ 435 h 811"/>
                <a:gd name="T6" fmla="*/ 92 w 635"/>
                <a:gd name="T7" fmla="*/ 285 h 811"/>
                <a:gd name="T8" fmla="*/ 170 w 635"/>
                <a:gd name="T9" fmla="*/ 388 h 811"/>
                <a:gd name="T10" fmla="*/ 197 w 635"/>
                <a:gd name="T11" fmla="*/ 593 h 811"/>
                <a:gd name="T12" fmla="*/ 187 w 635"/>
                <a:gd name="T13" fmla="*/ 382 h 811"/>
                <a:gd name="T14" fmla="*/ 149 w 635"/>
                <a:gd name="T15" fmla="*/ 236 h 811"/>
                <a:gd name="T16" fmla="*/ 175 w 635"/>
                <a:gd name="T17" fmla="*/ 199 h 811"/>
                <a:gd name="T18" fmla="*/ 329 w 635"/>
                <a:gd name="T19" fmla="*/ 525 h 811"/>
                <a:gd name="T20" fmla="*/ 545 w 635"/>
                <a:gd name="T21" fmla="*/ 689 h 811"/>
                <a:gd name="T22" fmla="*/ 634 w 635"/>
                <a:gd name="T23" fmla="*/ 810 h 811"/>
                <a:gd name="T24" fmla="*/ 487 w 635"/>
                <a:gd name="T25" fmla="*/ 574 h 811"/>
                <a:gd name="T26" fmla="*/ 370 w 635"/>
                <a:gd name="T27" fmla="*/ 481 h 811"/>
                <a:gd name="T28" fmla="*/ 472 w 635"/>
                <a:gd name="T29" fmla="*/ 493 h 811"/>
                <a:gd name="T30" fmla="*/ 569 w 635"/>
                <a:gd name="T31" fmla="*/ 450 h 811"/>
                <a:gd name="T32" fmla="*/ 466 w 635"/>
                <a:gd name="T33" fmla="*/ 450 h 811"/>
                <a:gd name="T34" fmla="*/ 374 w 635"/>
                <a:gd name="T35" fmla="*/ 407 h 811"/>
                <a:gd name="T36" fmla="*/ 291 w 635"/>
                <a:gd name="T37" fmla="*/ 391 h 811"/>
                <a:gd name="T38" fmla="*/ 187 w 635"/>
                <a:gd name="T39" fmla="*/ 124 h 811"/>
                <a:gd name="T40" fmla="*/ 135 w 635"/>
                <a:gd name="T41" fmla="*/ 99 h 811"/>
                <a:gd name="T42" fmla="*/ 114 w 635"/>
                <a:gd name="T43" fmla="*/ 0 h 811"/>
                <a:gd name="T44" fmla="*/ 84 w 635"/>
                <a:gd name="T45" fmla="*/ 6 h 811"/>
                <a:gd name="T46" fmla="*/ 46 w 635"/>
                <a:gd name="T47" fmla="*/ 103 h 811"/>
                <a:gd name="T48" fmla="*/ 0 w 635"/>
                <a:gd name="T49" fmla="*/ 133 h 8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635" h="811">
                  <a:moveTo>
                    <a:pt x="0" y="133"/>
                  </a:moveTo>
                  <a:lnTo>
                    <a:pt x="71" y="283"/>
                  </a:lnTo>
                  <a:lnTo>
                    <a:pt x="105" y="435"/>
                  </a:lnTo>
                  <a:lnTo>
                    <a:pt x="92" y="285"/>
                  </a:lnTo>
                  <a:lnTo>
                    <a:pt x="170" y="388"/>
                  </a:lnTo>
                  <a:lnTo>
                    <a:pt x="197" y="593"/>
                  </a:lnTo>
                  <a:lnTo>
                    <a:pt x="187" y="382"/>
                  </a:lnTo>
                  <a:lnTo>
                    <a:pt x="149" y="236"/>
                  </a:lnTo>
                  <a:lnTo>
                    <a:pt x="175" y="199"/>
                  </a:lnTo>
                  <a:lnTo>
                    <a:pt x="329" y="525"/>
                  </a:lnTo>
                  <a:lnTo>
                    <a:pt x="545" y="689"/>
                  </a:lnTo>
                  <a:lnTo>
                    <a:pt x="634" y="810"/>
                  </a:lnTo>
                  <a:lnTo>
                    <a:pt x="487" y="574"/>
                  </a:lnTo>
                  <a:lnTo>
                    <a:pt x="370" y="481"/>
                  </a:lnTo>
                  <a:lnTo>
                    <a:pt x="472" y="493"/>
                  </a:lnTo>
                  <a:lnTo>
                    <a:pt x="569" y="450"/>
                  </a:lnTo>
                  <a:lnTo>
                    <a:pt x="466" y="450"/>
                  </a:lnTo>
                  <a:lnTo>
                    <a:pt x="374" y="407"/>
                  </a:lnTo>
                  <a:lnTo>
                    <a:pt x="291" y="391"/>
                  </a:lnTo>
                  <a:lnTo>
                    <a:pt x="187" y="124"/>
                  </a:lnTo>
                  <a:lnTo>
                    <a:pt x="135" y="99"/>
                  </a:lnTo>
                  <a:lnTo>
                    <a:pt x="114" y="0"/>
                  </a:lnTo>
                  <a:lnTo>
                    <a:pt x="84" y="6"/>
                  </a:lnTo>
                  <a:lnTo>
                    <a:pt x="46" y="103"/>
                  </a:lnTo>
                  <a:lnTo>
                    <a:pt x="0" y="133"/>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5" name="Freeform 66"/>
            <p:cNvSpPr>
              <a:spLocks/>
            </p:cNvSpPr>
            <p:nvPr/>
          </p:nvSpPr>
          <p:spPr bwMode="auto">
            <a:xfrm>
              <a:off x="2515" y="3135"/>
              <a:ext cx="444" cy="210"/>
            </a:xfrm>
            <a:custGeom>
              <a:avLst/>
              <a:gdLst>
                <a:gd name="T0" fmla="*/ 443 w 444"/>
                <a:gd name="T1" fmla="*/ 113 h 210"/>
                <a:gd name="T2" fmla="*/ 401 w 444"/>
                <a:gd name="T3" fmla="*/ 137 h 210"/>
                <a:gd name="T4" fmla="*/ 361 w 444"/>
                <a:gd name="T5" fmla="*/ 137 h 210"/>
                <a:gd name="T6" fmla="*/ 229 w 444"/>
                <a:gd name="T7" fmla="*/ 41 h 210"/>
                <a:gd name="T8" fmla="*/ 338 w 444"/>
                <a:gd name="T9" fmla="*/ 137 h 210"/>
                <a:gd name="T10" fmla="*/ 298 w 444"/>
                <a:gd name="T11" fmla="*/ 149 h 210"/>
                <a:gd name="T12" fmla="*/ 125 w 444"/>
                <a:gd name="T13" fmla="*/ 0 h 210"/>
                <a:gd name="T14" fmla="*/ 59 w 444"/>
                <a:gd name="T15" fmla="*/ 11 h 210"/>
                <a:gd name="T16" fmla="*/ 90 w 444"/>
                <a:gd name="T17" fmla="*/ 50 h 210"/>
                <a:gd name="T18" fmla="*/ 12 w 444"/>
                <a:gd name="T19" fmla="*/ 50 h 210"/>
                <a:gd name="T20" fmla="*/ 0 w 444"/>
                <a:gd name="T21" fmla="*/ 69 h 210"/>
                <a:gd name="T22" fmla="*/ 21 w 444"/>
                <a:gd name="T23" fmla="*/ 137 h 210"/>
                <a:gd name="T24" fmla="*/ 48 w 444"/>
                <a:gd name="T25" fmla="*/ 146 h 210"/>
                <a:gd name="T26" fmla="*/ 31 w 444"/>
                <a:gd name="T27" fmla="*/ 71 h 210"/>
                <a:gd name="T28" fmla="*/ 111 w 444"/>
                <a:gd name="T29" fmla="*/ 79 h 210"/>
                <a:gd name="T30" fmla="*/ 222 w 444"/>
                <a:gd name="T31" fmla="*/ 209 h 210"/>
                <a:gd name="T32" fmla="*/ 260 w 444"/>
                <a:gd name="T33" fmla="*/ 209 h 210"/>
                <a:gd name="T34" fmla="*/ 404 w 444"/>
                <a:gd name="T35" fmla="*/ 160 h 210"/>
                <a:gd name="T36" fmla="*/ 443 w 444"/>
                <a:gd name="T37" fmla="*/ 113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44" h="210">
                  <a:moveTo>
                    <a:pt x="443" y="113"/>
                  </a:moveTo>
                  <a:lnTo>
                    <a:pt x="401" y="137"/>
                  </a:lnTo>
                  <a:lnTo>
                    <a:pt x="361" y="137"/>
                  </a:lnTo>
                  <a:lnTo>
                    <a:pt x="229" y="41"/>
                  </a:lnTo>
                  <a:lnTo>
                    <a:pt x="338" y="137"/>
                  </a:lnTo>
                  <a:lnTo>
                    <a:pt x="298" y="149"/>
                  </a:lnTo>
                  <a:lnTo>
                    <a:pt x="125" y="0"/>
                  </a:lnTo>
                  <a:lnTo>
                    <a:pt x="59" y="11"/>
                  </a:lnTo>
                  <a:lnTo>
                    <a:pt x="90" y="50"/>
                  </a:lnTo>
                  <a:lnTo>
                    <a:pt x="12" y="50"/>
                  </a:lnTo>
                  <a:lnTo>
                    <a:pt x="0" y="69"/>
                  </a:lnTo>
                  <a:lnTo>
                    <a:pt x="21" y="137"/>
                  </a:lnTo>
                  <a:lnTo>
                    <a:pt x="48" y="146"/>
                  </a:lnTo>
                  <a:lnTo>
                    <a:pt x="31" y="71"/>
                  </a:lnTo>
                  <a:lnTo>
                    <a:pt x="111" y="79"/>
                  </a:lnTo>
                  <a:lnTo>
                    <a:pt x="222" y="209"/>
                  </a:lnTo>
                  <a:lnTo>
                    <a:pt x="260" y="209"/>
                  </a:lnTo>
                  <a:lnTo>
                    <a:pt x="404" y="160"/>
                  </a:lnTo>
                  <a:lnTo>
                    <a:pt x="443" y="113"/>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6" name="Freeform 67"/>
            <p:cNvSpPr>
              <a:spLocks/>
            </p:cNvSpPr>
            <p:nvPr/>
          </p:nvSpPr>
          <p:spPr bwMode="auto">
            <a:xfrm>
              <a:off x="2424" y="3257"/>
              <a:ext cx="280" cy="360"/>
            </a:xfrm>
            <a:custGeom>
              <a:avLst/>
              <a:gdLst>
                <a:gd name="T0" fmla="*/ 260 w 280"/>
                <a:gd name="T1" fmla="*/ 0 h 360"/>
                <a:gd name="T2" fmla="*/ 118 w 280"/>
                <a:gd name="T3" fmla="*/ 0 h 360"/>
                <a:gd name="T4" fmla="*/ 138 w 280"/>
                <a:gd name="T5" fmla="*/ 20 h 360"/>
                <a:gd name="T6" fmla="*/ 144 w 280"/>
                <a:gd name="T7" fmla="*/ 119 h 360"/>
                <a:gd name="T8" fmla="*/ 101 w 280"/>
                <a:gd name="T9" fmla="*/ 148 h 360"/>
                <a:gd name="T10" fmla="*/ 57 w 280"/>
                <a:gd name="T11" fmla="*/ 95 h 360"/>
                <a:gd name="T12" fmla="*/ 40 w 280"/>
                <a:gd name="T13" fmla="*/ 27 h 360"/>
                <a:gd name="T14" fmla="*/ 0 w 280"/>
                <a:gd name="T15" fmla="*/ 15 h 360"/>
                <a:gd name="T16" fmla="*/ 21 w 280"/>
                <a:gd name="T17" fmla="*/ 306 h 360"/>
                <a:gd name="T18" fmla="*/ 150 w 280"/>
                <a:gd name="T19" fmla="*/ 243 h 360"/>
                <a:gd name="T20" fmla="*/ 155 w 280"/>
                <a:gd name="T21" fmla="*/ 261 h 360"/>
                <a:gd name="T22" fmla="*/ 135 w 280"/>
                <a:gd name="T23" fmla="*/ 359 h 360"/>
                <a:gd name="T24" fmla="*/ 196 w 280"/>
                <a:gd name="T25" fmla="*/ 199 h 360"/>
                <a:gd name="T26" fmla="*/ 199 w 280"/>
                <a:gd name="T27" fmla="*/ 53 h 360"/>
                <a:gd name="T28" fmla="*/ 212 w 280"/>
                <a:gd name="T29" fmla="*/ 24 h 360"/>
                <a:gd name="T30" fmla="*/ 279 w 280"/>
                <a:gd name="T31" fmla="*/ 11 h 360"/>
                <a:gd name="T32" fmla="*/ 260 w 280"/>
                <a:gd name="T33" fmla="*/ 0 h 36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0" h="360">
                  <a:moveTo>
                    <a:pt x="260" y="0"/>
                  </a:moveTo>
                  <a:lnTo>
                    <a:pt x="118" y="0"/>
                  </a:lnTo>
                  <a:lnTo>
                    <a:pt x="138" y="20"/>
                  </a:lnTo>
                  <a:lnTo>
                    <a:pt x="144" y="119"/>
                  </a:lnTo>
                  <a:lnTo>
                    <a:pt x="101" y="148"/>
                  </a:lnTo>
                  <a:lnTo>
                    <a:pt x="57" y="95"/>
                  </a:lnTo>
                  <a:lnTo>
                    <a:pt x="40" y="27"/>
                  </a:lnTo>
                  <a:lnTo>
                    <a:pt x="0" y="15"/>
                  </a:lnTo>
                  <a:lnTo>
                    <a:pt x="21" y="306"/>
                  </a:lnTo>
                  <a:lnTo>
                    <a:pt x="150" y="243"/>
                  </a:lnTo>
                  <a:lnTo>
                    <a:pt x="155" y="261"/>
                  </a:lnTo>
                  <a:lnTo>
                    <a:pt x="135" y="359"/>
                  </a:lnTo>
                  <a:lnTo>
                    <a:pt x="196" y="199"/>
                  </a:lnTo>
                  <a:lnTo>
                    <a:pt x="199" y="53"/>
                  </a:lnTo>
                  <a:lnTo>
                    <a:pt x="212" y="24"/>
                  </a:lnTo>
                  <a:lnTo>
                    <a:pt x="279" y="11"/>
                  </a:lnTo>
                  <a:lnTo>
                    <a:pt x="26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7" name="Freeform 68"/>
            <p:cNvSpPr>
              <a:spLocks/>
            </p:cNvSpPr>
            <p:nvPr/>
          </p:nvSpPr>
          <p:spPr bwMode="auto">
            <a:xfrm>
              <a:off x="2721" y="3426"/>
              <a:ext cx="106" cy="90"/>
            </a:xfrm>
            <a:custGeom>
              <a:avLst/>
              <a:gdLst>
                <a:gd name="T0" fmla="*/ 0 w 106"/>
                <a:gd name="T1" fmla="*/ 0 h 90"/>
                <a:gd name="T2" fmla="*/ 39 w 106"/>
                <a:gd name="T3" fmla="*/ 60 h 90"/>
                <a:gd name="T4" fmla="*/ 16 w 106"/>
                <a:gd name="T5" fmla="*/ 72 h 90"/>
                <a:gd name="T6" fmla="*/ 82 w 106"/>
                <a:gd name="T7" fmla="*/ 89 h 90"/>
                <a:gd name="T8" fmla="*/ 105 w 106"/>
                <a:gd name="T9" fmla="*/ 78 h 90"/>
                <a:gd name="T10" fmla="*/ 57 w 106"/>
                <a:gd name="T11" fmla="*/ 60 h 90"/>
                <a:gd name="T12" fmla="*/ 0 w 106"/>
                <a:gd name="T13" fmla="*/ 0 h 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06" h="90">
                  <a:moveTo>
                    <a:pt x="0" y="0"/>
                  </a:moveTo>
                  <a:lnTo>
                    <a:pt x="39" y="60"/>
                  </a:lnTo>
                  <a:lnTo>
                    <a:pt x="16" y="72"/>
                  </a:lnTo>
                  <a:lnTo>
                    <a:pt x="82" y="89"/>
                  </a:lnTo>
                  <a:lnTo>
                    <a:pt x="105" y="78"/>
                  </a:lnTo>
                  <a:lnTo>
                    <a:pt x="57" y="60"/>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8" name="Freeform 69"/>
            <p:cNvSpPr>
              <a:spLocks/>
            </p:cNvSpPr>
            <p:nvPr/>
          </p:nvSpPr>
          <p:spPr bwMode="auto">
            <a:xfrm>
              <a:off x="2876" y="3262"/>
              <a:ext cx="200" cy="186"/>
            </a:xfrm>
            <a:custGeom>
              <a:avLst/>
              <a:gdLst>
                <a:gd name="T0" fmla="*/ 174 w 200"/>
                <a:gd name="T1" fmla="*/ 0 h 186"/>
                <a:gd name="T2" fmla="*/ 174 w 200"/>
                <a:gd name="T3" fmla="*/ 51 h 186"/>
                <a:gd name="T4" fmla="*/ 120 w 200"/>
                <a:gd name="T5" fmla="*/ 126 h 186"/>
                <a:gd name="T6" fmla="*/ 3 w 200"/>
                <a:gd name="T7" fmla="*/ 172 h 186"/>
                <a:gd name="T8" fmla="*/ 0 w 200"/>
                <a:gd name="T9" fmla="*/ 185 h 186"/>
                <a:gd name="T10" fmla="*/ 18 w 200"/>
                <a:gd name="T11" fmla="*/ 185 h 186"/>
                <a:gd name="T12" fmla="*/ 132 w 200"/>
                <a:gd name="T13" fmla="*/ 128 h 186"/>
                <a:gd name="T14" fmla="*/ 199 w 200"/>
                <a:gd name="T15" fmla="*/ 51 h 186"/>
                <a:gd name="T16" fmla="*/ 190 w 200"/>
                <a:gd name="T17" fmla="*/ 15 h 186"/>
                <a:gd name="T18" fmla="*/ 174 w 200"/>
                <a:gd name="T19" fmla="*/ 0 h 1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00" h="186">
                  <a:moveTo>
                    <a:pt x="174" y="0"/>
                  </a:moveTo>
                  <a:lnTo>
                    <a:pt x="174" y="51"/>
                  </a:lnTo>
                  <a:lnTo>
                    <a:pt x="120" y="126"/>
                  </a:lnTo>
                  <a:lnTo>
                    <a:pt x="3" y="172"/>
                  </a:lnTo>
                  <a:lnTo>
                    <a:pt x="0" y="185"/>
                  </a:lnTo>
                  <a:lnTo>
                    <a:pt x="18" y="185"/>
                  </a:lnTo>
                  <a:lnTo>
                    <a:pt x="132" y="128"/>
                  </a:lnTo>
                  <a:lnTo>
                    <a:pt x="199" y="51"/>
                  </a:lnTo>
                  <a:lnTo>
                    <a:pt x="190" y="15"/>
                  </a:lnTo>
                  <a:lnTo>
                    <a:pt x="174"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09" name="Freeform 70"/>
            <p:cNvSpPr>
              <a:spLocks/>
            </p:cNvSpPr>
            <p:nvPr/>
          </p:nvSpPr>
          <p:spPr bwMode="auto">
            <a:xfrm>
              <a:off x="2945" y="3284"/>
              <a:ext cx="196" cy="241"/>
            </a:xfrm>
            <a:custGeom>
              <a:avLst/>
              <a:gdLst>
                <a:gd name="T0" fmla="*/ 18 w 196"/>
                <a:gd name="T1" fmla="*/ 240 h 241"/>
                <a:gd name="T2" fmla="*/ 0 w 196"/>
                <a:gd name="T3" fmla="*/ 240 h 241"/>
                <a:gd name="T4" fmla="*/ 23 w 196"/>
                <a:gd name="T5" fmla="*/ 210 h 241"/>
                <a:gd name="T6" fmla="*/ 167 w 196"/>
                <a:gd name="T7" fmla="*/ 124 h 241"/>
                <a:gd name="T8" fmla="*/ 185 w 196"/>
                <a:gd name="T9" fmla="*/ 60 h 241"/>
                <a:gd name="T10" fmla="*/ 175 w 196"/>
                <a:gd name="T11" fmla="*/ 0 h 241"/>
                <a:gd name="T12" fmla="*/ 195 w 196"/>
                <a:gd name="T13" fmla="*/ 72 h 241"/>
                <a:gd name="T14" fmla="*/ 179 w 196"/>
                <a:gd name="T15" fmla="*/ 133 h 241"/>
                <a:gd name="T16" fmla="*/ 18 w 196"/>
                <a:gd name="T17" fmla="*/ 240 h 2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6" h="241">
                  <a:moveTo>
                    <a:pt x="18" y="240"/>
                  </a:moveTo>
                  <a:lnTo>
                    <a:pt x="0" y="240"/>
                  </a:lnTo>
                  <a:lnTo>
                    <a:pt x="23" y="210"/>
                  </a:lnTo>
                  <a:lnTo>
                    <a:pt x="167" y="124"/>
                  </a:lnTo>
                  <a:lnTo>
                    <a:pt x="185" y="60"/>
                  </a:lnTo>
                  <a:lnTo>
                    <a:pt x="175" y="0"/>
                  </a:lnTo>
                  <a:lnTo>
                    <a:pt x="195" y="72"/>
                  </a:lnTo>
                  <a:lnTo>
                    <a:pt x="179" y="133"/>
                  </a:lnTo>
                  <a:lnTo>
                    <a:pt x="18" y="24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0" name="Freeform 71"/>
            <p:cNvSpPr>
              <a:spLocks/>
            </p:cNvSpPr>
            <p:nvPr/>
          </p:nvSpPr>
          <p:spPr bwMode="auto">
            <a:xfrm>
              <a:off x="3050" y="3381"/>
              <a:ext cx="145" cy="186"/>
            </a:xfrm>
            <a:custGeom>
              <a:avLst/>
              <a:gdLst>
                <a:gd name="T0" fmla="*/ 144 w 145"/>
                <a:gd name="T1" fmla="*/ 0 h 186"/>
                <a:gd name="T2" fmla="*/ 117 w 145"/>
                <a:gd name="T3" fmla="*/ 93 h 186"/>
                <a:gd name="T4" fmla="*/ 0 w 145"/>
                <a:gd name="T5" fmla="*/ 185 h 186"/>
                <a:gd name="T6" fmla="*/ 25 w 145"/>
                <a:gd name="T7" fmla="*/ 182 h 186"/>
                <a:gd name="T8" fmla="*/ 129 w 145"/>
                <a:gd name="T9" fmla="*/ 111 h 186"/>
                <a:gd name="T10" fmla="*/ 138 w 145"/>
                <a:gd name="T11" fmla="*/ 93 h 186"/>
                <a:gd name="T12" fmla="*/ 127 w 145"/>
                <a:gd name="T13" fmla="*/ 90 h 186"/>
                <a:gd name="T14" fmla="*/ 144 w 145"/>
                <a:gd name="T15" fmla="*/ 0 h 1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5" h="186">
                  <a:moveTo>
                    <a:pt x="144" y="0"/>
                  </a:moveTo>
                  <a:lnTo>
                    <a:pt x="117" y="93"/>
                  </a:lnTo>
                  <a:lnTo>
                    <a:pt x="0" y="185"/>
                  </a:lnTo>
                  <a:lnTo>
                    <a:pt x="25" y="182"/>
                  </a:lnTo>
                  <a:lnTo>
                    <a:pt x="129" y="111"/>
                  </a:lnTo>
                  <a:lnTo>
                    <a:pt x="138" y="93"/>
                  </a:lnTo>
                  <a:lnTo>
                    <a:pt x="127" y="90"/>
                  </a:lnTo>
                  <a:lnTo>
                    <a:pt x="144"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1" name="Freeform 72"/>
            <p:cNvSpPr>
              <a:spLocks/>
            </p:cNvSpPr>
            <p:nvPr/>
          </p:nvSpPr>
          <p:spPr bwMode="auto">
            <a:xfrm>
              <a:off x="2595" y="3528"/>
              <a:ext cx="630" cy="411"/>
            </a:xfrm>
            <a:custGeom>
              <a:avLst/>
              <a:gdLst>
                <a:gd name="T0" fmla="*/ 231 w 630"/>
                <a:gd name="T1" fmla="*/ 14 h 411"/>
                <a:gd name="T2" fmla="*/ 254 w 630"/>
                <a:gd name="T3" fmla="*/ 55 h 411"/>
                <a:gd name="T4" fmla="*/ 226 w 630"/>
                <a:gd name="T5" fmla="*/ 67 h 411"/>
                <a:gd name="T6" fmla="*/ 237 w 630"/>
                <a:gd name="T7" fmla="*/ 97 h 411"/>
                <a:gd name="T8" fmla="*/ 211 w 630"/>
                <a:gd name="T9" fmla="*/ 142 h 411"/>
                <a:gd name="T10" fmla="*/ 41 w 630"/>
                <a:gd name="T11" fmla="*/ 198 h 411"/>
                <a:gd name="T12" fmla="*/ 157 w 630"/>
                <a:gd name="T13" fmla="*/ 190 h 411"/>
                <a:gd name="T14" fmla="*/ 231 w 630"/>
                <a:gd name="T15" fmla="*/ 217 h 411"/>
                <a:gd name="T16" fmla="*/ 350 w 630"/>
                <a:gd name="T17" fmla="*/ 217 h 411"/>
                <a:gd name="T18" fmla="*/ 159 w 630"/>
                <a:gd name="T19" fmla="*/ 278 h 411"/>
                <a:gd name="T20" fmla="*/ 0 w 630"/>
                <a:gd name="T21" fmla="*/ 410 h 411"/>
                <a:gd name="T22" fmla="*/ 401 w 630"/>
                <a:gd name="T23" fmla="*/ 410 h 411"/>
                <a:gd name="T24" fmla="*/ 435 w 630"/>
                <a:gd name="T25" fmla="*/ 286 h 411"/>
                <a:gd name="T26" fmla="*/ 419 w 630"/>
                <a:gd name="T27" fmla="*/ 198 h 411"/>
                <a:gd name="T28" fmla="*/ 502 w 630"/>
                <a:gd name="T29" fmla="*/ 145 h 411"/>
                <a:gd name="T30" fmla="*/ 629 w 630"/>
                <a:gd name="T31" fmla="*/ 0 h 411"/>
                <a:gd name="T32" fmla="*/ 474 w 630"/>
                <a:gd name="T33" fmla="*/ 142 h 411"/>
                <a:gd name="T34" fmla="*/ 424 w 630"/>
                <a:gd name="T35" fmla="*/ 151 h 411"/>
                <a:gd name="T36" fmla="*/ 381 w 630"/>
                <a:gd name="T37" fmla="*/ 127 h 411"/>
                <a:gd name="T38" fmla="*/ 319 w 630"/>
                <a:gd name="T39" fmla="*/ 121 h 411"/>
                <a:gd name="T40" fmla="*/ 304 w 630"/>
                <a:gd name="T41" fmla="*/ 104 h 411"/>
                <a:gd name="T42" fmla="*/ 312 w 630"/>
                <a:gd name="T43" fmla="*/ 47 h 411"/>
                <a:gd name="T44" fmla="*/ 231 w 630"/>
                <a:gd name="T45" fmla="*/ 14 h 41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30" h="411">
                  <a:moveTo>
                    <a:pt x="231" y="14"/>
                  </a:moveTo>
                  <a:lnTo>
                    <a:pt x="254" y="55"/>
                  </a:lnTo>
                  <a:lnTo>
                    <a:pt x="226" y="67"/>
                  </a:lnTo>
                  <a:lnTo>
                    <a:pt x="237" y="97"/>
                  </a:lnTo>
                  <a:lnTo>
                    <a:pt x="211" y="142"/>
                  </a:lnTo>
                  <a:lnTo>
                    <a:pt x="41" y="198"/>
                  </a:lnTo>
                  <a:lnTo>
                    <a:pt x="157" y="190"/>
                  </a:lnTo>
                  <a:lnTo>
                    <a:pt x="231" y="217"/>
                  </a:lnTo>
                  <a:lnTo>
                    <a:pt x="350" y="217"/>
                  </a:lnTo>
                  <a:lnTo>
                    <a:pt x="159" y="278"/>
                  </a:lnTo>
                  <a:lnTo>
                    <a:pt x="0" y="410"/>
                  </a:lnTo>
                  <a:lnTo>
                    <a:pt x="401" y="410"/>
                  </a:lnTo>
                  <a:lnTo>
                    <a:pt x="435" y="286"/>
                  </a:lnTo>
                  <a:lnTo>
                    <a:pt x="419" y="198"/>
                  </a:lnTo>
                  <a:lnTo>
                    <a:pt x="502" y="145"/>
                  </a:lnTo>
                  <a:lnTo>
                    <a:pt x="629" y="0"/>
                  </a:lnTo>
                  <a:lnTo>
                    <a:pt x="474" y="142"/>
                  </a:lnTo>
                  <a:lnTo>
                    <a:pt x="424" y="151"/>
                  </a:lnTo>
                  <a:lnTo>
                    <a:pt x="381" y="127"/>
                  </a:lnTo>
                  <a:lnTo>
                    <a:pt x="319" y="121"/>
                  </a:lnTo>
                  <a:lnTo>
                    <a:pt x="304" y="104"/>
                  </a:lnTo>
                  <a:lnTo>
                    <a:pt x="312" y="47"/>
                  </a:lnTo>
                  <a:lnTo>
                    <a:pt x="231" y="1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2" name="Freeform 73"/>
            <p:cNvSpPr>
              <a:spLocks/>
            </p:cNvSpPr>
            <p:nvPr/>
          </p:nvSpPr>
          <p:spPr bwMode="auto">
            <a:xfrm>
              <a:off x="3087" y="3415"/>
              <a:ext cx="487" cy="524"/>
            </a:xfrm>
            <a:custGeom>
              <a:avLst/>
              <a:gdLst>
                <a:gd name="T0" fmla="*/ 155 w 487"/>
                <a:gd name="T1" fmla="*/ 0 h 524"/>
                <a:gd name="T2" fmla="*/ 155 w 487"/>
                <a:gd name="T3" fmla="*/ 77 h 524"/>
                <a:gd name="T4" fmla="*/ 134 w 487"/>
                <a:gd name="T5" fmla="*/ 118 h 524"/>
                <a:gd name="T6" fmla="*/ 105 w 487"/>
                <a:gd name="T7" fmla="*/ 141 h 524"/>
                <a:gd name="T8" fmla="*/ 0 w 487"/>
                <a:gd name="T9" fmla="*/ 258 h 524"/>
                <a:gd name="T10" fmla="*/ 247 w 487"/>
                <a:gd name="T11" fmla="*/ 523 h 524"/>
                <a:gd name="T12" fmla="*/ 486 w 487"/>
                <a:gd name="T13" fmla="*/ 523 h 524"/>
                <a:gd name="T14" fmla="*/ 152 w 487"/>
                <a:gd name="T15" fmla="*/ 234 h 524"/>
                <a:gd name="T16" fmla="*/ 175 w 487"/>
                <a:gd name="T17" fmla="*/ 100 h 524"/>
                <a:gd name="T18" fmla="*/ 175 w 487"/>
                <a:gd name="T19" fmla="*/ 38 h 524"/>
                <a:gd name="T20" fmla="*/ 155 w 487"/>
                <a:gd name="T21" fmla="*/ 0 h 52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487" h="524">
                  <a:moveTo>
                    <a:pt x="155" y="0"/>
                  </a:moveTo>
                  <a:lnTo>
                    <a:pt x="155" y="77"/>
                  </a:lnTo>
                  <a:lnTo>
                    <a:pt x="134" y="118"/>
                  </a:lnTo>
                  <a:lnTo>
                    <a:pt x="105" y="141"/>
                  </a:lnTo>
                  <a:lnTo>
                    <a:pt x="0" y="258"/>
                  </a:lnTo>
                  <a:lnTo>
                    <a:pt x="247" y="523"/>
                  </a:lnTo>
                  <a:lnTo>
                    <a:pt x="486" y="523"/>
                  </a:lnTo>
                  <a:lnTo>
                    <a:pt x="152" y="234"/>
                  </a:lnTo>
                  <a:lnTo>
                    <a:pt x="175" y="100"/>
                  </a:lnTo>
                  <a:lnTo>
                    <a:pt x="175" y="38"/>
                  </a:lnTo>
                  <a:lnTo>
                    <a:pt x="155"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3" name="Freeform 74"/>
            <p:cNvSpPr>
              <a:spLocks/>
            </p:cNvSpPr>
            <p:nvPr/>
          </p:nvSpPr>
          <p:spPr bwMode="auto">
            <a:xfrm>
              <a:off x="2764" y="2361"/>
              <a:ext cx="929" cy="1144"/>
            </a:xfrm>
            <a:custGeom>
              <a:avLst/>
              <a:gdLst>
                <a:gd name="T0" fmla="*/ 0 w 929"/>
                <a:gd name="T1" fmla="*/ 527 h 1144"/>
                <a:gd name="T2" fmla="*/ 34 w 929"/>
                <a:gd name="T3" fmla="*/ 705 h 1144"/>
                <a:gd name="T4" fmla="*/ 218 w 929"/>
                <a:gd name="T5" fmla="*/ 858 h 1144"/>
                <a:gd name="T6" fmla="*/ 272 w 929"/>
                <a:gd name="T7" fmla="*/ 863 h 1144"/>
                <a:gd name="T8" fmla="*/ 290 w 929"/>
                <a:gd name="T9" fmla="*/ 877 h 1144"/>
                <a:gd name="T10" fmla="*/ 347 w 929"/>
                <a:gd name="T11" fmla="*/ 872 h 1144"/>
                <a:gd name="T12" fmla="*/ 427 w 929"/>
                <a:gd name="T13" fmla="*/ 952 h 1144"/>
                <a:gd name="T14" fmla="*/ 440 w 929"/>
                <a:gd name="T15" fmla="*/ 996 h 1144"/>
                <a:gd name="T16" fmla="*/ 479 w 929"/>
                <a:gd name="T17" fmla="*/ 1041 h 1144"/>
                <a:gd name="T18" fmla="*/ 479 w 929"/>
                <a:gd name="T19" fmla="*/ 1090 h 1144"/>
                <a:gd name="T20" fmla="*/ 544 w 929"/>
                <a:gd name="T21" fmla="*/ 1143 h 1144"/>
                <a:gd name="T22" fmla="*/ 612 w 929"/>
                <a:gd name="T23" fmla="*/ 1143 h 1144"/>
                <a:gd name="T24" fmla="*/ 693 w 929"/>
                <a:gd name="T25" fmla="*/ 1084 h 1144"/>
                <a:gd name="T26" fmla="*/ 544 w 929"/>
                <a:gd name="T27" fmla="*/ 986 h 1144"/>
                <a:gd name="T28" fmla="*/ 650 w 929"/>
                <a:gd name="T29" fmla="*/ 927 h 1144"/>
                <a:gd name="T30" fmla="*/ 727 w 929"/>
                <a:gd name="T31" fmla="*/ 927 h 1144"/>
                <a:gd name="T32" fmla="*/ 791 w 929"/>
                <a:gd name="T33" fmla="*/ 853 h 1144"/>
                <a:gd name="T34" fmla="*/ 880 w 929"/>
                <a:gd name="T35" fmla="*/ 808 h 1144"/>
                <a:gd name="T36" fmla="*/ 928 w 929"/>
                <a:gd name="T37" fmla="*/ 715 h 1144"/>
                <a:gd name="T38" fmla="*/ 851 w 929"/>
                <a:gd name="T39" fmla="*/ 429 h 1144"/>
                <a:gd name="T40" fmla="*/ 906 w 929"/>
                <a:gd name="T41" fmla="*/ 483 h 1144"/>
                <a:gd name="T42" fmla="*/ 628 w 929"/>
                <a:gd name="T43" fmla="*/ 15 h 1144"/>
                <a:gd name="T44" fmla="*/ 594 w 929"/>
                <a:gd name="T45" fmla="*/ 0 h 1144"/>
                <a:gd name="T46" fmla="*/ 574 w 929"/>
                <a:gd name="T47" fmla="*/ 73 h 1144"/>
                <a:gd name="T48" fmla="*/ 578 w 929"/>
                <a:gd name="T49" fmla="*/ 143 h 1144"/>
                <a:gd name="T50" fmla="*/ 504 w 929"/>
                <a:gd name="T51" fmla="*/ 296 h 1144"/>
                <a:gd name="T52" fmla="*/ 616 w 929"/>
                <a:gd name="T53" fmla="*/ 236 h 1144"/>
                <a:gd name="T54" fmla="*/ 633 w 929"/>
                <a:gd name="T55" fmla="*/ 285 h 1144"/>
                <a:gd name="T56" fmla="*/ 795 w 929"/>
                <a:gd name="T57" fmla="*/ 552 h 1144"/>
                <a:gd name="T58" fmla="*/ 650 w 929"/>
                <a:gd name="T59" fmla="*/ 655 h 1144"/>
                <a:gd name="T60" fmla="*/ 492 w 929"/>
                <a:gd name="T61" fmla="*/ 927 h 1144"/>
                <a:gd name="T62" fmla="*/ 436 w 929"/>
                <a:gd name="T63" fmla="*/ 779 h 1144"/>
                <a:gd name="T64" fmla="*/ 304 w 929"/>
                <a:gd name="T65" fmla="*/ 651 h 1144"/>
                <a:gd name="T66" fmla="*/ 189 w 929"/>
                <a:gd name="T67" fmla="*/ 621 h 1144"/>
                <a:gd name="T68" fmla="*/ 90 w 929"/>
                <a:gd name="T69" fmla="*/ 705 h 1144"/>
                <a:gd name="T70" fmla="*/ 51 w 929"/>
                <a:gd name="T71" fmla="*/ 695 h 1144"/>
                <a:gd name="T72" fmla="*/ 0 w 929"/>
                <a:gd name="T73" fmla="*/ 527 h 114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929" h="1144">
                  <a:moveTo>
                    <a:pt x="0" y="527"/>
                  </a:moveTo>
                  <a:lnTo>
                    <a:pt x="34" y="705"/>
                  </a:lnTo>
                  <a:lnTo>
                    <a:pt x="218" y="858"/>
                  </a:lnTo>
                  <a:lnTo>
                    <a:pt x="272" y="863"/>
                  </a:lnTo>
                  <a:lnTo>
                    <a:pt x="290" y="877"/>
                  </a:lnTo>
                  <a:lnTo>
                    <a:pt x="347" y="872"/>
                  </a:lnTo>
                  <a:lnTo>
                    <a:pt x="427" y="952"/>
                  </a:lnTo>
                  <a:lnTo>
                    <a:pt x="440" y="996"/>
                  </a:lnTo>
                  <a:lnTo>
                    <a:pt x="479" y="1041"/>
                  </a:lnTo>
                  <a:lnTo>
                    <a:pt x="479" y="1090"/>
                  </a:lnTo>
                  <a:lnTo>
                    <a:pt x="544" y="1143"/>
                  </a:lnTo>
                  <a:lnTo>
                    <a:pt x="612" y="1143"/>
                  </a:lnTo>
                  <a:lnTo>
                    <a:pt x="693" y="1084"/>
                  </a:lnTo>
                  <a:lnTo>
                    <a:pt x="544" y="986"/>
                  </a:lnTo>
                  <a:lnTo>
                    <a:pt x="650" y="927"/>
                  </a:lnTo>
                  <a:lnTo>
                    <a:pt x="727" y="927"/>
                  </a:lnTo>
                  <a:lnTo>
                    <a:pt x="791" y="853"/>
                  </a:lnTo>
                  <a:lnTo>
                    <a:pt x="880" y="808"/>
                  </a:lnTo>
                  <a:lnTo>
                    <a:pt x="928" y="715"/>
                  </a:lnTo>
                  <a:lnTo>
                    <a:pt x="851" y="429"/>
                  </a:lnTo>
                  <a:lnTo>
                    <a:pt x="906" y="483"/>
                  </a:lnTo>
                  <a:lnTo>
                    <a:pt x="628" y="15"/>
                  </a:lnTo>
                  <a:lnTo>
                    <a:pt x="594" y="0"/>
                  </a:lnTo>
                  <a:lnTo>
                    <a:pt x="574" y="73"/>
                  </a:lnTo>
                  <a:lnTo>
                    <a:pt x="578" y="143"/>
                  </a:lnTo>
                  <a:lnTo>
                    <a:pt x="504" y="296"/>
                  </a:lnTo>
                  <a:lnTo>
                    <a:pt x="616" y="236"/>
                  </a:lnTo>
                  <a:lnTo>
                    <a:pt x="633" y="285"/>
                  </a:lnTo>
                  <a:lnTo>
                    <a:pt x="795" y="552"/>
                  </a:lnTo>
                  <a:lnTo>
                    <a:pt x="650" y="655"/>
                  </a:lnTo>
                  <a:lnTo>
                    <a:pt x="492" y="927"/>
                  </a:lnTo>
                  <a:lnTo>
                    <a:pt x="436" y="779"/>
                  </a:lnTo>
                  <a:lnTo>
                    <a:pt x="304" y="651"/>
                  </a:lnTo>
                  <a:lnTo>
                    <a:pt x="189" y="621"/>
                  </a:lnTo>
                  <a:lnTo>
                    <a:pt x="90" y="705"/>
                  </a:lnTo>
                  <a:lnTo>
                    <a:pt x="51" y="695"/>
                  </a:lnTo>
                  <a:lnTo>
                    <a:pt x="0" y="527"/>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4" name="Freeform 75"/>
            <p:cNvSpPr>
              <a:spLocks/>
            </p:cNvSpPr>
            <p:nvPr/>
          </p:nvSpPr>
          <p:spPr bwMode="auto">
            <a:xfrm>
              <a:off x="2781" y="2863"/>
              <a:ext cx="189" cy="200"/>
            </a:xfrm>
            <a:custGeom>
              <a:avLst/>
              <a:gdLst>
                <a:gd name="T0" fmla="*/ 0 w 189"/>
                <a:gd name="T1" fmla="*/ 75 h 200"/>
                <a:gd name="T2" fmla="*/ 60 w 189"/>
                <a:gd name="T3" fmla="*/ 30 h 200"/>
                <a:gd name="T4" fmla="*/ 163 w 189"/>
                <a:gd name="T5" fmla="*/ 0 h 200"/>
                <a:gd name="T6" fmla="*/ 188 w 189"/>
                <a:gd name="T7" fmla="*/ 153 h 200"/>
                <a:gd name="T8" fmla="*/ 133 w 189"/>
                <a:gd name="T9" fmla="*/ 199 h 200"/>
                <a:gd name="T10" fmla="*/ 90 w 189"/>
                <a:gd name="T11" fmla="*/ 124 h 200"/>
                <a:gd name="T12" fmla="*/ 10 w 189"/>
                <a:gd name="T13" fmla="*/ 119 h 200"/>
                <a:gd name="T14" fmla="*/ 0 w 189"/>
                <a:gd name="T15" fmla="*/ 75 h 2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9" h="200">
                  <a:moveTo>
                    <a:pt x="0" y="75"/>
                  </a:moveTo>
                  <a:lnTo>
                    <a:pt x="60" y="30"/>
                  </a:lnTo>
                  <a:lnTo>
                    <a:pt x="163" y="0"/>
                  </a:lnTo>
                  <a:lnTo>
                    <a:pt x="188" y="153"/>
                  </a:lnTo>
                  <a:lnTo>
                    <a:pt x="133" y="199"/>
                  </a:lnTo>
                  <a:lnTo>
                    <a:pt x="90" y="124"/>
                  </a:lnTo>
                  <a:lnTo>
                    <a:pt x="10" y="119"/>
                  </a:lnTo>
                  <a:lnTo>
                    <a:pt x="0" y="75"/>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5" name="Freeform 76"/>
            <p:cNvSpPr>
              <a:spLocks/>
            </p:cNvSpPr>
            <p:nvPr/>
          </p:nvSpPr>
          <p:spPr bwMode="auto">
            <a:xfrm>
              <a:off x="3239" y="2538"/>
              <a:ext cx="274" cy="736"/>
            </a:xfrm>
            <a:custGeom>
              <a:avLst/>
              <a:gdLst>
                <a:gd name="T0" fmla="*/ 99 w 274"/>
                <a:gd name="T1" fmla="*/ 74 h 736"/>
                <a:gd name="T2" fmla="*/ 0 w 274"/>
                <a:gd name="T3" fmla="*/ 735 h 736"/>
                <a:gd name="T4" fmla="*/ 127 w 274"/>
                <a:gd name="T5" fmla="*/ 478 h 736"/>
                <a:gd name="T6" fmla="*/ 273 w 274"/>
                <a:gd name="T7" fmla="*/ 370 h 736"/>
                <a:gd name="T8" fmla="*/ 153 w 274"/>
                <a:gd name="T9" fmla="*/ 178 h 736"/>
                <a:gd name="T10" fmla="*/ 137 w 274"/>
                <a:gd name="T11" fmla="*/ 0 h 736"/>
                <a:gd name="T12" fmla="*/ 99 w 274"/>
                <a:gd name="T13" fmla="*/ 74 h 7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4" h="736">
                  <a:moveTo>
                    <a:pt x="99" y="74"/>
                  </a:moveTo>
                  <a:lnTo>
                    <a:pt x="0" y="735"/>
                  </a:lnTo>
                  <a:lnTo>
                    <a:pt x="127" y="478"/>
                  </a:lnTo>
                  <a:lnTo>
                    <a:pt x="273" y="370"/>
                  </a:lnTo>
                  <a:lnTo>
                    <a:pt x="153" y="178"/>
                  </a:lnTo>
                  <a:lnTo>
                    <a:pt x="137" y="0"/>
                  </a:lnTo>
                  <a:lnTo>
                    <a:pt x="99" y="74"/>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6" name="Freeform 77"/>
            <p:cNvSpPr>
              <a:spLocks/>
            </p:cNvSpPr>
            <p:nvPr/>
          </p:nvSpPr>
          <p:spPr bwMode="auto">
            <a:xfrm>
              <a:off x="3352" y="2332"/>
              <a:ext cx="748" cy="1609"/>
            </a:xfrm>
            <a:custGeom>
              <a:avLst/>
              <a:gdLst>
                <a:gd name="T0" fmla="*/ 365 w 748"/>
                <a:gd name="T1" fmla="*/ 1608 h 1609"/>
                <a:gd name="T2" fmla="*/ 365 w 748"/>
                <a:gd name="T3" fmla="*/ 1528 h 1609"/>
                <a:gd name="T4" fmla="*/ 249 w 748"/>
                <a:gd name="T5" fmla="*/ 1424 h 1609"/>
                <a:gd name="T6" fmla="*/ 280 w 748"/>
                <a:gd name="T7" fmla="*/ 1368 h 1609"/>
                <a:gd name="T8" fmla="*/ 222 w 748"/>
                <a:gd name="T9" fmla="*/ 1168 h 1609"/>
                <a:gd name="T10" fmla="*/ 370 w 748"/>
                <a:gd name="T11" fmla="*/ 1124 h 1609"/>
                <a:gd name="T12" fmla="*/ 302 w 748"/>
                <a:gd name="T13" fmla="*/ 1088 h 1609"/>
                <a:gd name="T14" fmla="*/ 313 w 748"/>
                <a:gd name="T15" fmla="*/ 1044 h 1609"/>
                <a:gd name="T16" fmla="*/ 413 w 748"/>
                <a:gd name="T17" fmla="*/ 1057 h 1609"/>
                <a:gd name="T18" fmla="*/ 403 w 748"/>
                <a:gd name="T19" fmla="*/ 1014 h 1609"/>
                <a:gd name="T20" fmla="*/ 302 w 748"/>
                <a:gd name="T21" fmla="*/ 929 h 1609"/>
                <a:gd name="T22" fmla="*/ 318 w 748"/>
                <a:gd name="T23" fmla="*/ 868 h 1609"/>
                <a:gd name="T24" fmla="*/ 376 w 748"/>
                <a:gd name="T25" fmla="*/ 941 h 1609"/>
                <a:gd name="T26" fmla="*/ 423 w 748"/>
                <a:gd name="T27" fmla="*/ 935 h 1609"/>
                <a:gd name="T28" fmla="*/ 381 w 748"/>
                <a:gd name="T29" fmla="*/ 886 h 1609"/>
                <a:gd name="T30" fmla="*/ 334 w 748"/>
                <a:gd name="T31" fmla="*/ 714 h 1609"/>
                <a:gd name="T32" fmla="*/ 408 w 748"/>
                <a:gd name="T33" fmla="*/ 861 h 1609"/>
                <a:gd name="T34" fmla="*/ 386 w 748"/>
                <a:gd name="T35" fmla="*/ 629 h 1609"/>
                <a:gd name="T36" fmla="*/ 354 w 748"/>
                <a:gd name="T37" fmla="*/ 538 h 1609"/>
                <a:gd name="T38" fmla="*/ 456 w 748"/>
                <a:gd name="T39" fmla="*/ 745 h 1609"/>
                <a:gd name="T40" fmla="*/ 518 w 748"/>
                <a:gd name="T41" fmla="*/ 752 h 1609"/>
                <a:gd name="T42" fmla="*/ 456 w 748"/>
                <a:gd name="T43" fmla="*/ 427 h 1609"/>
                <a:gd name="T44" fmla="*/ 328 w 748"/>
                <a:gd name="T45" fmla="*/ 237 h 1609"/>
                <a:gd name="T46" fmla="*/ 201 w 748"/>
                <a:gd name="T47" fmla="*/ 196 h 1609"/>
                <a:gd name="T48" fmla="*/ 59 w 748"/>
                <a:gd name="T49" fmla="*/ 54 h 1609"/>
                <a:gd name="T50" fmla="*/ 5 w 748"/>
                <a:gd name="T51" fmla="*/ 30 h 1609"/>
                <a:gd name="T52" fmla="*/ 0 w 748"/>
                <a:gd name="T53" fmla="*/ 0 h 1609"/>
                <a:gd name="T54" fmla="*/ 196 w 748"/>
                <a:gd name="T55" fmla="*/ 91 h 1609"/>
                <a:gd name="T56" fmla="*/ 270 w 748"/>
                <a:gd name="T57" fmla="*/ 177 h 1609"/>
                <a:gd name="T58" fmla="*/ 328 w 748"/>
                <a:gd name="T59" fmla="*/ 152 h 1609"/>
                <a:gd name="T60" fmla="*/ 265 w 748"/>
                <a:gd name="T61" fmla="*/ 110 h 1609"/>
                <a:gd name="T62" fmla="*/ 482 w 748"/>
                <a:gd name="T63" fmla="*/ 201 h 1609"/>
                <a:gd name="T64" fmla="*/ 566 w 748"/>
                <a:gd name="T65" fmla="*/ 341 h 1609"/>
                <a:gd name="T66" fmla="*/ 630 w 748"/>
                <a:gd name="T67" fmla="*/ 734 h 1609"/>
                <a:gd name="T68" fmla="*/ 747 w 748"/>
                <a:gd name="T69" fmla="*/ 1136 h 1609"/>
                <a:gd name="T70" fmla="*/ 652 w 748"/>
                <a:gd name="T71" fmla="*/ 1162 h 1609"/>
                <a:gd name="T72" fmla="*/ 477 w 748"/>
                <a:gd name="T73" fmla="*/ 1290 h 1609"/>
                <a:gd name="T74" fmla="*/ 503 w 748"/>
                <a:gd name="T75" fmla="*/ 1136 h 1609"/>
                <a:gd name="T76" fmla="*/ 456 w 748"/>
                <a:gd name="T77" fmla="*/ 1027 h 1609"/>
                <a:gd name="T78" fmla="*/ 450 w 748"/>
                <a:gd name="T79" fmla="*/ 1136 h 1609"/>
                <a:gd name="T80" fmla="*/ 396 w 748"/>
                <a:gd name="T81" fmla="*/ 1186 h 1609"/>
                <a:gd name="T82" fmla="*/ 403 w 748"/>
                <a:gd name="T83" fmla="*/ 1223 h 1609"/>
                <a:gd name="T84" fmla="*/ 513 w 748"/>
                <a:gd name="T85" fmla="*/ 1430 h 1609"/>
                <a:gd name="T86" fmla="*/ 498 w 748"/>
                <a:gd name="T87" fmla="*/ 1608 h 1609"/>
                <a:gd name="T88" fmla="*/ 365 w 748"/>
                <a:gd name="T89" fmla="*/ 1608 h 160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48" h="1609">
                  <a:moveTo>
                    <a:pt x="365" y="1608"/>
                  </a:moveTo>
                  <a:lnTo>
                    <a:pt x="365" y="1528"/>
                  </a:lnTo>
                  <a:lnTo>
                    <a:pt x="249" y="1424"/>
                  </a:lnTo>
                  <a:lnTo>
                    <a:pt x="280" y="1368"/>
                  </a:lnTo>
                  <a:lnTo>
                    <a:pt x="222" y="1168"/>
                  </a:lnTo>
                  <a:lnTo>
                    <a:pt x="370" y="1124"/>
                  </a:lnTo>
                  <a:lnTo>
                    <a:pt x="302" y="1088"/>
                  </a:lnTo>
                  <a:lnTo>
                    <a:pt x="313" y="1044"/>
                  </a:lnTo>
                  <a:lnTo>
                    <a:pt x="413" y="1057"/>
                  </a:lnTo>
                  <a:lnTo>
                    <a:pt x="403" y="1014"/>
                  </a:lnTo>
                  <a:lnTo>
                    <a:pt x="302" y="929"/>
                  </a:lnTo>
                  <a:lnTo>
                    <a:pt x="318" y="868"/>
                  </a:lnTo>
                  <a:lnTo>
                    <a:pt x="376" y="941"/>
                  </a:lnTo>
                  <a:lnTo>
                    <a:pt x="423" y="935"/>
                  </a:lnTo>
                  <a:lnTo>
                    <a:pt x="381" y="886"/>
                  </a:lnTo>
                  <a:lnTo>
                    <a:pt x="334" y="714"/>
                  </a:lnTo>
                  <a:lnTo>
                    <a:pt x="408" y="861"/>
                  </a:lnTo>
                  <a:lnTo>
                    <a:pt x="386" y="629"/>
                  </a:lnTo>
                  <a:lnTo>
                    <a:pt x="354" y="538"/>
                  </a:lnTo>
                  <a:lnTo>
                    <a:pt x="456" y="745"/>
                  </a:lnTo>
                  <a:lnTo>
                    <a:pt x="518" y="752"/>
                  </a:lnTo>
                  <a:lnTo>
                    <a:pt x="456" y="427"/>
                  </a:lnTo>
                  <a:lnTo>
                    <a:pt x="328" y="237"/>
                  </a:lnTo>
                  <a:lnTo>
                    <a:pt x="201" y="196"/>
                  </a:lnTo>
                  <a:lnTo>
                    <a:pt x="59" y="54"/>
                  </a:lnTo>
                  <a:lnTo>
                    <a:pt x="5" y="30"/>
                  </a:lnTo>
                  <a:lnTo>
                    <a:pt x="0" y="0"/>
                  </a:lnTo>
                  <a:lnTo>
                    <a:pt x="196" y="91"/>
                  </a:lnTo>
                  <a:lnTo>
                    <a:pt x="270" y="177"/>
                  </a:lnTo>
                  <a:lnTo>
                    <a:pt x="328" y="152"/>
                  </a:lnTo>
                  <a:lnTo>
                    <a:pt x="265" y="110"/>
                  </a:lnTo>
                  <a:lnTo>
                    <a:pt x="482" y="201"/>
                  </a:lnTo>
                  <a:lnTo>
                    <a:pt x="566" y="341"/>
                  </a:lnTo>
                  <a:lnTo>
                    <a:pt x="630" y="734"/>
                  </a:lnTo>
                  <a:lnTo>
                    <a:pt x="747" y="1136"/>
                  </a:lnTo>
                  <a:lnTo>
                    <a:pt x="652" y="1162"/>
                  </a:lnTo>
                  <a:lnTo>
                    <a:pt x="477" y="1290"/>
                  </a:lnTo>
                  <a:lnTo>
                    <a:pt x="503" y="1136"/>
                  </a:lnTo>
                  <a:lnTo>
                    <a:pt x="456" y="1027"/>
                  </a:lnTo>
                  <a:lnTo>
                    <a:pt x="450" y="1136"/>
                  </a:lnTo>
                  <a:lnTo>
                    <a:pt x="396" y="1186"/>
                  </a:lnTo>
                  <a:lnTo>
                    <a:pt x="403" y="1223"/>
                  </a:lnTo>
                  <a:lnTo>
                    <a:pt x="513" y="1430"/>
                  </a:lnTo>
                  <a:lnTo>
                    <a:pt x="498" y="1608"/>
                  </a:lnTo>
                  <a:lnTo>
                    <a:pt x="365" y="1608"/>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7" name="Freeform 78"/>
            <p:cNvSpPr>
              <a:spLocks/>
            </p:cNvSpPr>
            <p:nvPr/>
          </p:nvSpPr>
          <p:spPr bwMode="auto">
            <a:xfrm>
              <a:off x="3770" y="3523"/>
              <a:ext cx="145" cy="412"/>
            </a:xfrm>
            <a:custGeom>
              <a:avLst/>
              <a:gdLst>
                <a:gd name="T0" fmla="*/ 0 w 145"/>
                <a:gd name="T1" fmla="*/ 92 h 412"/>
                <a:gd name="T2" fmla="*/ 144 w 145"/>
                <a:gd name="T3" fmla="*/ 0 h 412"/>
                <a:gd name="T4" fmla="*/ 100 w 145"/>
                <a:gd name="T5" fmla="*/ 117 h 412"/>
                <a:gd name="T6" fmla="*/ 74 w 145"/>
                <a:gd name="T7" fmla="*/ 411 h 412"/>
                <a:gd name="T8" fmla="*/ 0 w 145"/>
                <a:gd name="T9" fmla="*/ 92 h 41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5" h="412">
                  <a:moveTo>
                    <a:pt x="0" y="92"/>
                  </a:moveTo>
                  <a:lnTo>
                    <a:pt x="144" y="0"/>
                  </a:lnTo>
                  <a:lnTo>
                    <a:pt x="100" y="117"/>
                  </a:lnTo>
                  <a:lnTo>
                    <a:pt x="74" y="411"/>
                  </a:lnTo>
                  <a:lnTo>
                    <a:pt x="0" y="92"/>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8" name="Freeform 79"/>
            <p:cNvSpPr>
              <a:spLocks/>
            </p:cNvSpPr>
            <p:nvPr/>
          </p:nvSpPr>
          <p:spPr bwMode="auto">
            <a:xfrm>
              <a:off x="4110" y="3511"/>
              <a:ext cx="159" cy="430"/>
            </a:xfrm>
            <a:custGeom>
              <a:avLst/>
              <a:gdLst>
                <a:gd name="T0" fmla="*/ 0 w 159"/>
                <a:gd name="T1" fmla="*/ 0 h 430"/>
                <a:gd name="T2" fmla="*/ 47 w 159"/>
                <a:gd name="T3" fmla="*/ 136 h 430"/>
                <a:gd name="T4" fmla="*/ 111 w 159"/>
                <a:gd name="T5" fmla="*/ 429 h 430"/>
                <a:gd name="T6" fmla="*/ 158 w 159"/>
                <a:gd name="T7" fmla="*/ 429 h 430"/>
                <a:gd name="T8" fmla="*/ 68 w 159"/>
                <a:gd name="T9" fmla="*/ 104 h 430"/>
                <a:gd name="T10" fmla="*/ 0 w 159"/>
                <a:gd name="T11" fmla="*/ 0 h 4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9" h="430">
                  <a:moveTo>
                    <a:pt x="0" y="0"/>
                  </a:moveTo>
                  <a:lnTo>
                    <a:pt x="47" y="136"/>
                  </a:lnTo>
                  <a:lnTo>
                    <a:pt x="111" y="429"/>
                  </a:lnTo>
                  <a:lnTo>
                    <a:pt x="158" y="429"/>
                  </a:lnTo>
                  <a:lnTo>
                    <a:pt x="68" y="104"/>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19" name="Freeform 80"/>
            <p:cNvSpPr>
              <a:spLocks/>
            </p:cNvSpPr>
            <p:nvPr/>
          </p:nvSpPr>
          <p:spPr bwMode="auto">
            <a:xfrm>
              <a:off x="3568" y="2576"/>
              <a:ext cx="129" cy="130"/>
            </a:xfrm>
            <a:custGeom>
              <a:avLst/>
              <a:gdLst>
                <a:gd name="T0" fmla="*/ 0 w 129"/>
                <a:gd name="T1" fmla="*/ 0 h 130"/>
                <a:gd name="T2" fmla="*/ 70 w 129"/>
                <a:gd name="T3" fmla="*/ 129 h 130"/>
                <a:gd name="T4" fmla="*/ 64 w 129"/>
                <a:gd name="T5" fmla="*/ 68 h 130"/>
                <a:gd name="T6" fmla="*/ 128 w 129"/>
                <a:gd name="T7" fmla="*/ 68 h 130"/>
                <a:gd name="T8" fmla="*/ 97 w 129"/>
                <a:gd name="T9" fmla="*/ 24 h 130"/>
                <a:gd name="T10" fmla="*/ 0 w 129"/>
                <a:gd name="T11" fmla="*/ 0 h 13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9" h="130">
                  <a:moveTo>
                    <a:pt x="0" y="0"/>
                  </a:moveTo>
                  <a:lnTo>
                    <a:pt x="70" y="129"/>
                  </a:lnTo>
                  <a:lnTo>
                    <a:pt x="64" y="68"/>
                  </a:lnTo>
                  <a:lnTo>
                    <a:pt x="128" y="68"/>
                  </a:lnTo>
                  <a:lnTo>
                    <a:pt x="97" y="24"/>
                  </a:lnTo>
                  <a:lnTo>
                    <a:pt x="0" y="0"/>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0" name="Line 81"/>
            <p:cNvSpPr>
              <a:spLocks noChangeShapeType="1"/>
            </p:cNvSpPr>
            <p:nvPr/>
          </p:nvSpPr>
          <p:spPr bwMode="auto">
            <a:xfrm flipV="1">
              <a:off x="3209" y="2515"/>
              <a:ext cx="83" cy="110"/>
            </a:xfrm>
            <a:prstGeom prst="line">
              <a:avLst/>
            </a:prstGeom>
            <a:noFill/>
            <a:ln w="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1" name="Freeform 82"/>
            <p:cNvSpPr>
              <a:spLocks/>
            </p:cNvSpPr>
            <p:nvPr/>
          </p:nvSpPr>
          <p:spPr bwMode="auto">
            <a:xfrm>
              <a:off x="3267" y="1467"/>
              <a:ext cx="178" cy="112"/>
            </a:xfrm>
            <a:custGeom>
              <a:avLst/>
              <a:gdLst>
                <a:gd name="T0" fmla="*/ 7 w 178"/>
                <a:gd name="T1" fmla="*/ 0 h 112"/>
                <a:gd name="T2" fmla="*/ 0 w 178"/>
                <a:gd name="T3" fmla="*/ 33 h 112"/>
                <a:gd name="T4" fmla="*/ 21 w 178"/>
                <a:gd name="T5" fmla="*/ 49 h 112"/>
                <a:gd name="T6" fmla="*/ 31 w 178"/>
                <a:gd name="T7" fmla="*/ 70 h 112"/>
                <a:gd name="T8" fmla="*/ 94 w 178"/>
                <a:gd name="T9" fmla="*/ 111 h 112"/>
                <a:gd name="T10" fmla="*/ 153 w 178"/>
                <a:gd name="T11" fmla="*/ 72 h 112"/>
                <a:gd name="T12" fmla="*/ 156 w 178"/>
                <a:gd name="T13" fmla="*/ 50 h 112"/>
                <a:gd name="T14" fmla="*/ 177 w 178"/>
                <a:gd name="T15" fmla="*/ 27 h 112"/>
                <a:gd name="T16" fmla="*/ 177 w 178"/>
                <a:gd name="T17" fmla="*/ 15 h 112"/>
                <a:gd name="T18" fmla="*/ 164 w 178"/>
                <a:gd name="T19" fmla="*/ 3 h 112"/>
                <a:gd name="T20" fmla="*/ 147 w 178"/>
                <a:gd name="T21" fmla="*/ 3 h 112"/>
                <a:gd name="T22" fmla="*/ 141 w 178"/>
                <a:gd name="T23" fmla="*/ 39 h 112"/>
                <a:gd name="T24" fmla="*/ 97 w 178"/>
                <a:gd name="T25" fmla="*/ 80 h 112"/>
                <a:gd name="T26" fmla="*/ 56 w 178"/>
                <a:gd name="T27" fmla="*/ 50 h 112"/>
                <a:gd name="T28" fmla="*/ 50 w 178"/>
                <a:gd name="T29" fmla="*/ 27 h 112"/>
                <a:gd name="T30" fmla="*/ 37 w 178"/>
                <a:gd name="T31" fmla="*/ 0 h 112"/>
                <a:gd name="T32" fmla="*/ 7 w 178"/>
                <a:gd name="T33" fmla="*/ 0 h 11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8" h="112">
                  <a:moveTo>
                    <a:pt x="7" y="0"/>
                  </a:moveTo>
                  <a:lnTo>
                    <a:pt x="0" y="33"/>
                  </a:lnTo>
                  <a:lnTo>
                    <a:pt x="21" y="49"/>
                  </a:lnTo>
                  <a:lnTo>
                    <a:pt x="31" y="70"/>
                  </a:lnTo>
                  <a:lnTo>
                    <a:pt x="94" y="111"/>
                  </a:lnTo>
                  <a:lnTo>
                    <a:pt x="153" y="72"/>
                  </a:lnTo>
                  <a:lnTo>
                    <a:pt x="156" y="50"/>
                  </a:lnTo>
                  <a:lnTo>
                    <a:pt x="177" y="27"/>
                  </a:lnTo>
                  <a:lnTo>
                    <a:pt x="177" y="15"/>
                  </a:lnTo>
                  <a:lnTo>
                    <a:pt x="164" y="3"/>
                  </a:lnTo>
                  <a:lnTo>
                    <a:pt x="147" y="3"/>
                  </a:lnTo>
                  <a:lnTo>
                    <a:pt x="141" y="39"/>
                  </a:lnTo>
                  <a:lnTo>
                    <a:pt x="97" y="80"/>
                  </a:lnTo>
                  <a:lnTo>
                    <a:pt x="56" y="50"/>
                  </a:lnTo>
                  <a:lnTo>
                    <a:pt x="50" y="27"/>
                  </a:lnTo>
                  <a:lnTo>
                    <a:pt x="37" y="0"/>
                  </a:lnTo>
                  <a:lnTo>
                    <a:pt x="7" y="0"/>
                  </a:lnTo>
                </a:path>
              </a:pathLst>
            </a:custGeom>
            <a:solidFill>
              <a:srgbClr val="FFEA00"/>
            </a:solidFill>
            <a:ln w="0" cap="flat" cmpd="sng">
              <a:solidFill>
                <a:srgbClr val="FFE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2" name="Freeform 83"/>
            <p:cNvSpPr>
              <a:spLocks/>
            </p:cNvSpPr>
            <p:nvPr/>
          </p:nvSpPr>
          <p:spPr bwMode="auto">
            <a:xfrm>
              <a:off x="3313" y="1378"/>
              <a:ext cx="94" cy="145"/>
            </a:xfrm>
            <a:custGeom>
              <a:avLst/>
              <a:gdLst>
                <a:gd name="T0" fmla="*/ 43 w 94"/>
                <a:gd name="T1" fmla="*/ 0 h 145"/>
                <a:gd name="T2" fmla="*/ 43 w 94"/>
                <a:gd name="T3" fmla="*/ 56 h 145"/>
                <a:gd name="T4" fmla="*/ 0 w 94"/>
                <a:gd name="T5" fmla="*/ 56 h 145"/>
                <a:gd name="T6" fmla="*/ 10 w 94"/>
                <a:gd name="T7" fmla="*/ 81 h 145"/>
                <a:gd name="T8" fmla="*/ 45 w 94"/>
                <a:gd name="T9" fmla="*/ 104 h 145"/>
                <a:gd name="T10" fmla="*/ 52 w 94"/>
                <a:gd name="T11" fmla="*/ 144 h 145"/>
                <a:gd name="T12" fmla="*/ 59 w 94"/>
                <a:gd name="T13" fmla="*/ 100 h 145"/>
                <a:gd name="T14" fmla="*/ 86 w 94"/>
                <a:gd name="T15" fmla="*/ 89 h 145"/>
                <a:gd name="T16" fmla="*/ 93 w 94"/>
                <a:gd name="T17" fmla="*/ 72 h 145"/>
                <a:gd name="T18" fmla="*/ 65 w 94"/>
                <a:gd name="T19" fmla="*/ 64 h 145"/>
                <a:gd name="T20" fmla="*/ 65 w 94"/>
                <a:gd name="T21" fmla="*/ 40 h 145"/>
                <a:gd name="T22" fmla="*/ 43 w 94"/>
                <a:gd name="T23" fmla="*/ 0 h 1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94" h="145">
                  <a:moveTo>
                    <a:pt x="43" y="0"/>
                  </a:moveTo>
                  <a:lnTo>
                    <a:pt x="43" y="56"/>
                  </a:lnTo>
                  <a:lnTo>
                    <a:pt x="0" y="56"/>
                  </a:lnTo>
                  <a:lnTo>
                    <a:pt x="10" y="81"/>
                  </a:lnTo>
                  <a:lnTo>
                    <a:pt x="45" y="104"/>
                  </a:lnTo>
                  <a:lnTo>
                    <a:pt x="52" y="144"/>
                  </a:lnTo>
                  <a:lnTo>
                    <a:pt x="59" y="100"/>
                  </a:lnTo>
                  <a:lnTo>
                    <a:pt x="86" y="89"/>
                  </a:lnTo>
                  <a:lnTo>
                    <a:pt x="93" y="72"/>
                  </a:lnTo>
                  <a:lnTo>
                    <a:pt x="65" y="64"/>
                  </a:lnTo>
                  <a:lnTo>
                    <a:pt x="65" y="40"/>
                  </a:lnTo>
                  <a:lnTo>
                    <a:pt x="43" y="0"/>
                  </a:lnTo>
                </a:path>
              </a:pathLst>
            </a:custGeom>
            <a:solidFill>
              <a:srgbClr val="FFEA00"/>
            </a:solidFill>
            <a:ln w="0" cap="flat" cmpd="sng">
              <a:solidFill>
                <a:srgbClr val="FFEA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3" name="Line 84"/>
            <p:cNvSpPr>
              <a:spLocks noChangeShapeType="1"/>
            </p:cNvSpPr>
            <p:nvPr/>
          </p:nvSpPr>
          <p:spPr bwMode="auto">
            <a:xfrm>
              <a:off x="3273" y="3479"/>
              <a:ext cx="456" cy="392"/>
            </a:xfrm>
            <a:prstGeom prst="line">
              <a:avLst/>
            </a:prstGeom>
            <a:noFill/>
            <a:ln w="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224" name="Freeform 85"/>
            <p:cNvSpPr>
              <a:spLocks/>
            </p:cNvSpPr>
            <p:nvPr/>
          </p:nvSpPr>
          <p:spPr bwMode="auto">
            <a:xfrm>
              <a:off x="2950" y="1815"/>
              <a:ext cx="9" cy="8"/>
            </a:xfrm>
            <a:custGeom>
              <a:avLst/>
              <a:gdLst>
                <a:gd name="T0" fmla="*/ 8 w 9"/>
                <a:gd name="T1" fmla="*/ 0 h 8"/>
                <a:gd name="T2" fmla="*/ 0 w 9"/>
                <a:gd name="T3" fmla="*/ 5 h 8"/>
                <a:gd name="T4" fmla="*/ 8 w 9"/>
                <a:gd name="T5" fmla="*/ 7 h 8"/>
                <a:gd name="T6" fmla="*/ 8 w 9"/>
                <a:gd name="T7" fmla="*/ 0 h 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8">
                  <a:moveTo>
                    <a:pt x="8" y="0"/>
                  </a:moveTo>
                  <a:lnTo>
                    <a:pt x="0" y="5"/>
                  </a:lnTo>
                  <a:lnTo>
                    <a:pt x="8" y="7"/>
                  </a:lnTo>
                  <a:lnTo>
                    <a:pt x="8" y="0"/>
                  </a:lnTo>
                </a:path>
              </a:pathLst>
            </a:custGeom>
            <a:solidFill>
              <a:srgbClr val="FFFFFF"/>
            </a:solidFill>
            <a:ln w="0" cap="flat" cmpd="sng">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25" name="Freeform 86"/>
            <p:cNvSpPr>
              <a:spLocks/>
            </p:cNvSpPr>
            <p:nvPr/>
          </p:nvSpPr>
          <p:spPr bwMode="auto">
            <a:xfrm>
              <a:off x="3291" y="1794"/>
              <a:ext cx="6" cy="5"/>
            </a:xfrm>
            <a:custGeom>
              <a:avLst/>
              <a:gdLst>
                <a:gd name="T0" fmla="*/ 1 w 6"/>
                <a:gd name="T1" fmla="*/ 0 h 5"/>
                <a:gd name="T2" fmla="*/ 0 w 6"/>
                <a:gd name="T3" fmla="*/ 2 h 5"/>
                <a:gd name="T4" fmla="*/ 4 w 6"/>
                <a:gd name="T5" fmla="*/ 4 h 5"/>
                <a:gd name="T6" fmla="*/ 5 w 6"/>
                <a:gd name="T7" fmla="*/ 1 h 5"/>
                <a:gd name="T8" fmla="*/ 1 w 6"/>
                <a:gd name="T9" fmla="*/ 0 h 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5">
                  <a:moveTo>
                    <a:pt x="1" y="0"/>
                  </a:moveTo>
                  <a:lnTo>
                    <a:pt x="0" y="2"/>
                  </a:lnTo>
                  <a:lnTo>
                    <a:pt x="4" y="4"/>
                  </a:lnTo>
                  <a:lnTo>
                    <a:pt x="5" y="1"/>
                  </a:lnTo>
                  <a:lnTo>
                    <a:pt x="1" y="0"/>
                  </a:lnTo>
                </a:path>
              </a:pathLst>
            </a:custGeom>
            <a:solidFill>
              <a:srgbClr val="FFFFFF"/>
            </a:solidFill>
            <a:ln w="0" cap="flat" cmpd="sng">
              <a:solidFill>
                <a:srgbClr val="FF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28600" y="457200"/>
            <a:ext cx="8610600" cy="1143000"/>
          </a:xfrm>
        </p:spPr>
        <p:txBody>
          <a:bodyPr/>
          <a:lstStyle/>
          <a:p>
            <a:pPr eaLnBrk="1" hangingPunct="1"/>
            <a:r>
              <a:rPr lang="en-US" sz="6000">
                <a:solidFill>
                  <a:srgbClr val="CC0000"/>
                </a:solidFill>
                <a:latin typeface="Arial" charset="0"/>
                <a:cs typeface="Arial" charset="0"/>
              </a:rPr>
              <a:t>“Who ya’ gonna call?”</a:t>
            </a:r>
            <a:endParaRPr lang="en-US" sz="4000">
              <a:solidFill>
                <a:srgbClr val="CC0000"/>
              </a:solidFill>
              <a:latin typeface="Arial" charset="0"/>
              <a:cs typeface="Arial" charset="0"/>
            </a:endParaRPr>
          </a:p>
        </p:txBody>
      </p:sp>
      <p:sp>
        <p:nvSpPr>
          <p:cNvPr id="52227" name="Rectangle 3"/>
          <p:cNvSpPr>
            <a:spLocks noGrp="1" noChangeArrowheads="1"/>
          </p:cNvSpPr>
          <p:nvPr>
            <p:ph type="body" idx="1"/>
          </p:nvPr>
        </p:nvSpPr>
        <p:spPr>
          <a:xfrm>
            <a:off x="228600" y="1828800"/>
            <a:ext cx="8382000" cy="4114800"/>
          </a:xfrm>
        </p:spPr>
        <p:txBody>
          <a:bodyPr/>
          <a:lstStyle/>
          <a:p>
            <a:pPr indent="57150" eaLnBrk="1" hangingPunct="1">
              <a:lnSpc>
                <a:spcPct val="130000"/>
              </a:lnSpc>
            </a:pPr>
            <a:r>
              <a:rPr lang="en-US" sz="3600">
                <a:latin typeface="Arial" charset="0"/>
                <a:cs typeface="Arial" charset="0"/>
              </a:rPr>
              <a:t>DFAS WEBSITE: </a:t>
            </a:r>
            <a:r>
              <a:rPr lang="en-US" sz="4000" b="0" u="sng">
                <a:solidFill>
                  <a:srgbClr val="CC0000"/>
                </a:solidFill>
                <a:latin typeface="Arial" charset="0"/>
                <a:cs typeface="Arial" charset="0"/>
              </a:rPr>
              <a:t>www.dfas.mil</a:t>
            </a:r>
          </a:p>
          <a:p>
            <a:pPr indent="57150" eaLnBrk="1" hangingPunct="1">
              <a:lnSpc>
                <a:spcPct val="130000"/>
              </a:lnSpc>
            </a:pPr>
            <a:endParaRPr lang="en-US" sz="4000" b="0" u="sng">
              <a:solidFill>
                <a:srgbClr val="CC0000"/>
              </a:solidFill>
              <a:latin typeface="Arial" charset="0"/>
              <a:cs typeface="Arial" charset="0"/>
            </a:endParaRPr>
          </a:p>
          <a:p>
            <a:pPr indent="57150" eaLnBrk="1" hangingPunct="1">
              <a:lnSpc>
                <a:spcPct val="140000"/>
              </a:lnSpc>
            </a:pPr>
            <a:r>
              <a:rPr lang="en-US">
                <a:latin typeface="Arial" charset="0"/>
                <a:cs typeface="Arial" charset="0"/>
              </a:rPr>
              <a:t>ARMY RETIREMENT SERVICES: </a:t>
            </a:r>
            <a:r>
              <a:rPr lang="en-US" sz="3600" b="0" u="sng">
                <a:solidFill>
                  <a:srgbClr val="CC0000"/>
                </a:solidFill>
                <a:latin typeface="Arial" charset="0"/>
                <a:cs typeface="Arial" charset="0"/>
              </a:rPr>
              <a:t>www.armyg1.army.mil/rso/rso.asp</a:t>
            </a:r>
            <a:endParaRPr lang="en-US" sz="4000" b="0" u="sng">
              <a:solidFill>
                <a:srgbClr val="CC0000"/>
              </a:solidFill>
              <a:latin typeface="Arial" charset="0"/>
              <a:cs typeface="Arial" charset="0"/>
            </a:endParaRPr>
          </a:p>
        </p:txBody>
      </p:sp>
      <p:pic>
        <p:nvPicPr>
          <p:cNvPr id="52228" name="Picture 4" descr="ghostbus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124450"/>
            <a:ext cx="2133600" cy="17335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p:checker dir="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6738"/>
                                        </p:tgtEl>
                                        <p:attrNameLst>
                                          <p:attrName>style.visibility</p:attrName>
                                        </p:attrNameLst>
                                      </p:cBhvr>
                                      <p:to>
                                        <p:strVal val="visible"/>
                                      </p:to>
                                    </p:set>
                                    <p:animEffect transition="in" filter="fade">
                                      <p:cBhvr>
                                        <p:cTn id="7" dur="2000"/>
                                        <p:tgtEl>
                                          <p:spTgt spid="116738"/>
                                        </p:tgtEl>
                                      </p:cBhvr>
                                    </p:animEffect>
                                    <p:anim calcmode="lin" valueType="num">
                                      <p:cBhvr>
                                        <p:cTn id="8" dur="2000" fill="hold"/>
                                        <p:tgtEl>
                                          <p:spTgt spid="116738"/>
                                        </p:tgtEl>
                                        <p:attrNameLst>
                                          <p:attrName>ppt_x</p:attrName>
                                        </p:attrNameLst>
                                      </p:cBhvr>
                                      <p:tavLst>
                                        <p:tav tm="0">
                                          <p:val>
                                            <p:strVal val="#ppt_x-.1"/>
                                          </p:val>
                                        </p:tav>
                                        <p:tav tm="100000">
                                          <p:val>
                                            <p:strVal val="#ppt_x"/>
                                          </p:val>
                                        </p:tav>
                                      </p:tavLst>
                                    </p:anim>
                                    <p:anim calcmode="lin" valueType="num">
                                      <p:cBhvr>
                                        <p:cTn id="9" dur="2000" fill="hold"/>
                                        <p:tgtEl>
                                          <p:spTgt spid="1167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419600" y="2209800"/>
            <a:ext cx="5029200" cy="2362200"/>
          </a:xfrm>
        </p:spPr>
        <p:txBody>
          <a:bodyPr/>
          <a:lstStyle/>
          <a:p>
            <a:pPr eaLnBrk="1" hangingPunct="1"/>
            <a:r>
              <a:rPr lang="en-US" sz="5400">
                <a:solidFill>
                  <a:schemeClr val="accent2"/>
                </a:solidFill>
                <a:latin typeface="Arial" charset="0"/>
                <a:cs typeface="Arial" charset="0"/>
              </a:rPr>
              <a:t>“Who ya’ gonna call?”</a:t>
            </a:r>
          </a:p>
        </p:txBody>
      </p:sp>
      <p:pic>
        <p:nvPicPr>
          <p:cNvPr id="53251" name="Picture 3" descr="ghostbust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5124450"/>
            <a:ext cx="2133600" cy="17335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3252" name="Picture 2" descr="The Military Divorce Handbook: A Practical Guide to Representing Military Personnel and Their Families, Second Edi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225" y="381000"/>
            <a:ext cx="349567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3" name="TextBox 1"/>
          <p:cNvSpPr txBox="1">
            <a:spLocks noChangeArrowheads="1"/>
          </p:cNvSpPr>
          <p:nvPr/>
        </p:nvSpPr>
        <p:spPr bwMode="auto">
          <a:xfrm>
            <a:off x="769938" y="5791200"/>
            <a:ext cx="54022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r>
              <a:rPr lang="en-US" sz="2800">
                <a:solidFill>
                  <a:srgbClr val="FF0000"/>
                </a:solidFill>
              </a:rPr>
              <a:t>Mark E. Sullivan: 919-832-8507</a:t>
            </a:r>
          </a:p>
          <a:p>
            <a:pPr algn="ctr" eaLnBrk="1" hangingPunct="1"/>
            <a:r>
              <a:rPr lang="en-US" sz="2800">
                <a:solidFill>
                  <a:srgbClr val="FF0000"/>
                </a:solidFill>
              </a:rPr>
              <a:t>www.ncfamilylaw.com</a:t>
            </a:r>
          </a:p>
        </p:txBody>
      </p:sp>
    </p:spTree>
  </p:cSld>
  <p:clrMapOvr>
    <a:masterClrMapping/>
  </p:clrMapOvr>
  <p:transition xmlns:p14="http://schemas.microsoft.com/office/powerpoint/2010/main">
    <p:checker dir="vert"/>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118786"/>
                                        </p:tgtEl>
                                        <p:attrNameLst>
                                          <p:attrName>style.visibility</p:attrName>
                                        </p:attrNameLst>
                                      </p:cBhvr>
                                      <p:to>
                                        <p:strVal val="visible"/>
                                      </p:to>
                                    </p:set>
                                    <p:animEffect transition="in" filter="fade">
                                      <p:cBhvr>
                                        <p:cTn id="7" dur="2000"/>
                                        <p:tgtEl>
                                          <p:spTgt spid="118786"/>
                                        </p:tgtEl>
                                      </p:cBhvr>
                                    </p:animEffect>
                                    <p:anim calcmode="lin" valueType="num">
                                      <p:cBhvr>
                                        <p:cTn id="8" dur="2000" fill="hold"/>
                                        <p:tgtEl>
                                          <p:spTgt spid="118786"/>
                                        </p:tgtEl>
                                        <p:attrNameLst>
                                          <p:attrName>ppt_x</p:attrName>
                                        </p:attrNameLst>
                                      </p:cBhvr>
                                      <p:tavLst>
                                        <p:tav tm="0">
                                          <p:val>
                                            <p:strVal val="#ppt_x-.1"/>
                                          </p:val>
                                        </p:tav>
                                        <p:tav tm="100000">
                                          <p:val>
                                            <p:strVal val="#ppt_x"/>
                                          </p:val>
                                        </p:tav>
                                      </p:tavLst>
                                    </p:anim>
                                    <p:anim calcmode="lin" valueType="num">
                                      <p:cBhvr>
                                        <p:cTn id="9" dur="2000" fill="hold"/>
                                        <p:tgtEl>
                                          <p:spTgt spid="1187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64899" name="Rectangle 3"/>
          <p:cNvSpPr>
            <a:spLocks noGrp="1" noChangeArrowheads="1"/>
          </p:cNvSpPr>
          <p:nvPr>
            <p:ph type="title"/>
          </p:nvPr>
        </p:nvSpPr>
        <p:spPr>
          <a:xfrm>
            <a:off x="609600" y="0"/>
            <a:ext cx="8229600" cy="1143000"/>
          </a:xfrm>
        </p:spPr>
        <p:txBody>
          <a:bodyPr/>
          <a:lstStyle/>
          <a:p>
            <a:pPr eaLnBrk="1" hangingPunct="1"/>
            <a:r>
              <a:rPr lang="en-US" sz="4800">
                <a:solidFill>
                  <a:schemeClr val="tx1"/>
                </a:solidFill>
                <a:effectLst>
                  <a:outerShdw blurRad="38100" dist="38100" dir="2700000" algn="tl">
                    <a:srgbClr val="FFFFFF"/>
                  </a:outerShdw>
                </a:effectLst>
                <a:latin typeface="FuturaBlack BT" charset="0"/>
                <a:cs typeface="Arial" charset="0"/>
              </a:rPr>
              <a:t>Help is never far away…</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371600"/>
            <a:ext cx="6462713" cy="430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TextBox 2"/>
          <p:cNvSpPr txBox="1">
            <a:spLocks noChangeArrowheads="1"/>
          </p:cNvSpPr>
          <p:nvPr/>
        </p:nvSpPr>
        <p:spPr bwMode="auto">
          <a:xfrm>
            <a:off x="234950" y="0"/>
            <a:ext cx="8610600"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lnSpc>
                <a:spcPct val="150000"/>
              </a:lnSpc>
            </a:pPr>
            <a:r>
              <a:rPr lang="en-US" sz="2800" b="0"/>
              <a:t>Macomb County Bar Assn.</a:t>
            </a:r>
          </a:p>
          <a:p>
            <a:pPr algn="ctr" eaLnBrk="1" hangingPunct="1">
              <a:lnSpc>
                <a:spcPct val="150000"/>
              </a:lnSpc>
            </a:pPr>
            <a:r>
              <a:rPr lang="en-US" sz="2800" b="0"/>
              <a:t>April 2018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03200" y="68263"/>
            <a:ext cx="8737600" cy="1522412"/>
          </a:xfrm>
        </p:spPr>
        <p:txBody>
          <a:bodyPr wrap="none" anchor="t"/>
          <a:lstStyle/>
          <a:p>
            <a:pPr eaLnBrk="1" hangingPunct="1"/>
            <a:r>
              <a:rPr lang="en-US" sz="5500" u="sng">
                <a:latin typeface="Arial" charset="0"/>
                <a:cs typeface="Arial" charset="0"/>
              </a:rPr>
              <a:t>V.A. DISABILITY PAY</a:t>
            </a:r>
            <a:r>
              <a:rPr lang="en-US" sz="5500">
                <a:latin typeface="Arial" charset="0"/>
                <a:cs typeface="Arial" charset="0"/>
              </a:rPr>
              <a:t/>
            </a:r>
            <a:br>
              <a:rPr lang="en-US" sz="5500">
                <a:latin typeface="Arial" charset="0"/>
                <a:cs typeface="Arial" charset="0"/>
              </a:rPr>
            </a:br>
            <a:r>
              <a:rPr lang="en-US" sz="5500">
                <a:latin typeface="Arial" charset="0"/>
                <a:cs typeface="Arial" charset="0"/>
              </a:rPr>
              <a:t>=  </a:t>
            </a:r>
            <a:r>
              <a:rPr lang="en-US" sz="5500" i="1">
                <a:latin typeface="Arial" charset="0"/>
                <a:cs typeface="Arial" charset="0"/>
              </a:rPr>
              <a:t>NOT DIVISIBLE!</a:t>
            </a:r>
            <a:endParaRPr lang="en-US">
              <a:latin typeface="Arial" charset="0"/>
              <a:cs typeface="Arial" charset="0"/>
            </a:endParaRPr>
          </a:p>
        </p:txBody>
      </p:sp>
      <p:grpSp>
        <p:nvGrpSpPr>
          <p:cNvPr id="7171" name="Group 3"/>
          <p:cNvGrpSpPr>
            <a:grpSpLocks/>
          </p:cNvGrpSpPr>
          <p:nvPr/>
        </p:nvGrpSpPr>
        <p:grpSpPr bwMode="auto">
          <a:xfrm>
            <a:off x="5894388" y="2724150"/>
            <a:ext cx="2959100" cy="1241425"/>
            <a:chOff x="3713" y="1716"/>
            <a:chExt cx="1864" cy="782"/>
          </a:xfrm>
        </p:grpSpPr>
        <p:sp>
          <p:nvSpPr>
            <p:cNvPr id="7179" name="Freeform 4"/>
            <p:cNvSpPr>
              <a:spLocks/>
            </p:cNvSpPr>
            <p:nvPr/>
          </p:nvSpPr>
          <p:spPr bwMode="auto">
            <a:xfrm>
              <a:off x="3769" y="1769"/>
              <a:ext cx="1808" cy="729"/>
            </a:xfrm>
            <a:custGeom>
              <a:avLst/>
              <a:gdLst>
                <a:gd name="T0" fmla="*/ 0 w 1808"/>
                <a:gd name="T1" fmla="*/ 728 h 729"/>
                <a:gd name="T2" fmla="*/ 0 w 1808"/>
                <a:gd name="T3" fmla="*/ 0 h 729"/>
                <a:gd name="T4" fmla="*/ 1807 w 1808"/>
                <a:gd name="T5" fmla="*/ 0 h 729"/>
                <a:gd name="T6" fmla="*/ 1807 w 1808"/>
                <a:gd name="T7" fmla="*/ 728 h 729"/>
                <a:gd name="T8" fmla="*/ 0 w 1808"/>
                <a:gd name="T9" fmla="*/ 728 h 7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8" h="729">
                  <a:moveTo>
                    <a:pt x="0" y="728"/>
                  </a:moveTo>
                  <a:lnTo>
                    <a:pt x="0" y="0"/>
                  </a:lnTo>
                  <a:lnTo>
                    <a:pt x="1807" y="0"/>
                  </a:lnTo>
                  <a:lnTo>
                    <a:pt x="1807" y="728"/>
                  </a:lnTo>
                  <a:lnTo>
                    <a:pt x="0" y="728"/>
                  </a:lnTo>
                </a:path>
              </a:pathLst>
            </a:custGeom>
            <a:solidFill>
              <a:srgbClr val="000000"/>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0" name="Freeform 5"/>
            <p:cNvSpPr>
              <a:spLocks/>
            </p:cNvSpPr>
            <p:nvPr/>
          </p:nvSpPr>
          <p:spPr bwMode="auto">
            <a:xfrm>
              <a:off x="3713" y="1716"/>
              <a:ext cx="1806" cy="729"/>
            </a:xfrm>
            <a:custGeom>
              <a:avLst/>
              <a:gdLst>
                <a:gd name="T0" fmla="*/ 0 w 1806"/>
                <a:gd name="T1" fmla="*/ 728 h 729"/>
                <a:gd name="T2" fmla="*/ 0 w 1806"/>
                <a:gd name="T3" fmla="*/ 0 h 729"/>
                <a:gd name="T4" fmla="*/ 1805 w 1806"/>
                <a:gd name="T5" fmla="*/ 0 h 729"/>
                <a:gd name="T6" fmla="*/ 1805 w 1806"/>
                <a:gd name="T7" fmla="*/ 728 h 729"/>
                <a:gd name="T8" fmla="*/ 0 w 1806"/>
                <a:gd name="T9" fmla="*/ 728 h 7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06" h="729">
                  <a:moveTo>
                    <a:pt x="0" y="728"/>
                  </a:moveTo>
                  <a:lnTo>
                    <a:pt x="0" y="0"/>
                  </a:lnTo>
                  <a:lnTo>
                    <a:pt x="1805" y="0"/>
                  </a:lnTo>
                  <a:lnTo>
                    <a:pt x="1805" y="728"/>
                  </a:lnTo>
                  <a:lnTo>
                    <a:pt x="0" y="728"/>
                  </a:lnTo>
                </a:path>
              </a:pathLst>
            </a:custGeom>
            <a:solidFill>
              <a:srgbClr val="FFFFFF"/>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1" name="Freeform 6"/>
            <p:cNvSpPr>
              <a:spLocks/>
            </p:cNvSpPr>
            <p:nvPr/>
          </p:nvSpPr>
          <p:spPr bwMode="auto">
            <a:xfrm>
              <a:off x="3796" y="1792"/>
              <a:ext cx="1639" cy="577"/>
            </a:xfrm>
            <a:custGeom>
              <a:avLst/>
              <a:gdLst>
                <a:gd name="T0" fmla="*/ 0 w 1639"/>
                <a:gd name="T1" fmla="*/ 119 h 577"/>
                <a:gd name="T2" fmla="*/ 130 w 1639"/>
                <a:gd name="T3" fmla="*/ 0 h 577"/>
                <a:gd name="T4" fmla="*/ 1518 w 1639"/>
                <a:gd name="T5" fmla="*/ 0 h 577"/>
                <a:gd name="T6" fmla="*/ 1638 w 1639"/>
                <a:gd name="T7" fmla="*/ 119 h 577"/>
                <a:gd name="T8" fmla="*/ 1638 w 1639"/>
                <a:gd name="T9" fmla="*/ 466 h 577"/>
                <a:gd name="T10" fmla="*/ 1518 w 1639"/>
                <a:gd name="T11" fmla="*/ 576 h 577"/>
                <a:gd name="T12" fmla="*/ 130 w 1639"/>
                <a:gd name="T13" fmla="*/ 576 h 577"/>
                <a:gd name="T14" fmla="*/ 0 w 1639"/>
                <a:gd name="T15" fmla="*/ 466 h 577"/>
                <a:gd name="T16" fmla="*/ 0 w 1639"/>
                <a:gd name="T17" fmla="*/ 119 h 5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39" h="577">
                  <a:moveTo>
                    <a:pt x="0" y="119"/>
                  </a:moveTo>
                  <a:lnTo>
                    <a:pt x="130" y="0"/>
                  </a:lnTo>
                  <a:lnTo>
                    <a:pt x="1518" y="0"/>
                  </a:lnTo>
                  <a:lnTo>
                    <a:pt x="1638" y="119"/>
                  </a:lnTo>
                  <a:lnTo>
                    <a:pt x="1638" y="466"/>
                  </a:lnTo>
                  <a:lnTo>
                    <a:pt x="1518" y="576"/>
                  </a:lnTo>
                  <a:lnTo>
                    <a:pt x="130" y="576"/>
                  </a:lnTo>
                  <a:lnTo>
                    <a:pt x="0" y="466"/>
                  </a:lnTo>
                  <a:lnTo>
                    <a:pt x="0" y="119"/>
                  </a:lnTo>
                </a:path>
              </a:pathLst>
            </a:custGeom>
            <a:solidFill>
              <a:srgbClr val="0CC10C"/>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2" name="Freeform 7"/>
            <p:cNvSpPr>
              <a:spLocks/>
            </p:cNvSpPr>
            <p:nvPr/>
          </p:nvSpPr>
          <p:spPr bwMode="auto">
            <a:xfrm>
              <a:off x="4358" y="1837"/>
              <a:ext cx="526" cy="477"/>
            </a:xfrm>
            <a:custGeom>
              <a:avLst/>
              <a:gdLst>
                <a:gd name="T0" fmla="*/ 524 w 526"/>
                <a:gd name="T1" fmla="*/ 218 h 477"/>
                <a:gd name="T2" fmla="*/ 516 w 526"/>
                <a:gd name="T3" fmla="*/ 178 h 477"/>
                <a:gd name="T4" fmla="*/ 502 w 526"/>
                <a:gd name="T5" fmla="*/ 141 h 477"/>
                <a:gd name="T6" fmla="*/ 480 w 526"/>
                <a:gd name="T7" fmla="*/ 106 h 477"/>
                <a:gd name="T8" fmla="*/ 454 w 526"/>
                <a:gd name="T9" fmla="*/ 74 h 477"/>
                <a:gd name="T10" fmla="*/ 421 w 526"/>
                <a:gd name="T11" fmla="*/ 47 h 477"/>
                <a:gd name="T12" fmla="*/ 384 w 526"/>
                <a:gd name="T13" fmla="*/ 27 h 477"/>
                <a:gd name="T14" fmla="*/ 345 w 526"/>
                <a:gd name="T15" fmla="*/ 11 h 477"/>
                <a:gd name="T16" fmla="*/ 302 w 526"/>
                <a:gd name="T17" fmla="*/ 2 h 477"/>
                <a:gd name="T18" fmla="*/ 259 w 526"/>
                <a:gd name="T19" fmla="*/ 0 h 477"/>
                <a:gd name="T20" fmla="*/ 214 w 526"/>
                <a:gd name="T21" fmla="*/ 2 h 477"/>
                <a:gd name="T22" fmla="*/ 173 w 526"/>
                <a:gd name="T23" fmla="*/ 14 h 477"/>
                <a:gd name="T24" fmla="*/ 134 w 526"/>
                <a:gd name="T25" fmla="*/ 29 h 477"/>
                <a:gd name="T26" fmla="*/ 97 w 526"/>
                <a:gd name="T27" fmla="*/ 52 h 477"/>
                <a:gd name="T28" fmla="*/ 66 w 526"/>
                <a:gd name="T29" fmla="*/ 79 h 477"/>
                <a:gd name="T30" fmla="*/ 39 w 526"/>
                <a:gd name="T31" fmla="*/ 111 h 477"/>
                <a:gd name="T32" fmla="*/ 19 w 526"/>
                <a:gd name="T33" fmla="*/ 147 h 477"/>
                <a:gd name="T34" fmla="*/ 7 w 526"/>
                <a:gd name="T35" fmla="*/ 186 h 477"/>
                <a:gd name="T36" fmla="*/ 0 w 526"/>
                <a:gd name="T37" fmla="*/ 224 h 477"/>
                <a:gd name="T38" fmla="*/ 2 w 526"/>
                <a:gd name="T39" fmla="*/ 265 h 477"/>
                <a:gd name="T40" fmla="*/ 10 w 526"/>
                <a:gd name="T41" fmla="*/ 304 h 477"/>
                <a:gd name="T42" fmla="*/ 26 w 526"/>
                <a:gd name="T43" fmla="*/ 340 h 477"/>
                <a:gd name="T44" fmla="*/ 48 w 526"/>
                <a:gd name="T45" fmla="*/ 375 h 477"/>
                <a:gd name="T46" fmla="*/ 75 w 526"/>
                <a:gd name="T47" fmla="*/ 405 h 477"/>
                <a:gd name="T48" fmla="*/ 108 w 526"/>
                <a:gd name="T49" fmla="*/ 432 h 477"/>
                <a:gd name="T50" fmla="*/ 146 w 526"/>
                <a:gd name="T51" fmla="*/ 451 h 477"/>
                <a:gd name="T52" fmla="*/ 187 w 526"/>
                <a:gd name="T53" fmla="*/ 467 h 477"/>
                <a:gd name="T54" fmla="*/ 230 w 526"/>
                <a:gd name="T55" fmla="*/ 475 h 477"/>
                <a:gd name="T56" fmla="*/ 272 w 526"/>
                <a:gd name="T57" fmla="*/ 476 h 477"/>
                <a:gd name="T58" fmla="*/ 318 w 526"/>
                <a:gd name="T59" fmla="*/ 471 h 477"/>
                <a:gd name="T60" fmla="*/ 358 w 526"/>
                <a:gd name="T61" fmla="*/ 461 h 477"/>
                <a:gd name="T62" fmla="*/ 398 w 526"/>
                <a:gd name="T63" fmla="*/ 441 h 477"/>
                <a:gd name="T64" fmla="*/ 433 w 526"/>
                <a:gd name="T65" fmla="*/ 419 h 477"/>
                <a:gd name="T66" fmla="*/ 463 w 526"/>
                <a:gd name="T67" fmla="*/ 390 h 477"/>
                <a:gd name="T68" fmla="*/ 488 w 526"/>
                <a:gd name="T69" fmla="*/ 359 h 477"/>
                <a:gd name="T70" fmla="*/ 507 w 526"/>
                <a:gd name="T71" fmla="*/ 323 h 477"/>
                <a:gd name="T72" fmla="*/ 518 w 526"/>
                <a:gd name="T73" fmla="*/ 283 h 477"/>
                <a:gd name="T74" fmla="*/ 524 w 526"/>
                <a:gd name="T75" fmla="*/ 245 h 477"/>
                <a:gd name="T76" fmla="*/ 525 w 526"/>
                <a:gd name="T77" fmla="*/ 237 h 47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526" h="477">
                  <a:moveTo>
                    <a:pt x="525" y="237"/>
                  </a:moveTo>
                  <a:lnTo>
                    <a:pt x="524" y="218"/>
                  </a:lnTo>
                  <a:lnTo>
                    <a:pt x="520" y="198"/>
                  </a:lnTo>
                  <a:lnTo>
                    <a:pt x="516" y="178"/>
                  </a:lnTo>
                  <a:lnTo>
                    <a:pt x="509" y="159"/>
                  </a:lnTo>
                  <a:lnTo>
                    <a:pt x="502" y="141"/>
                  </a:lnTo>
                  <a:lnTo>
                    <a:pt x="491" y="123"/>
                  </a:lnTo>
                  <a:lnTo>
                    <a:pt x="480" y="106"/>
                  </a:lnTo>
                  <a:lnTo>
                    <a:pt x="468" y="89"/>
                  </a:lnTo>
                  <a:lnTo>
                    <a:pt x="454" y="74"/>
                  </a:lnTo>
                  <a:lnTo>
                    <a:pt x="438" y="61"/>
                  </a:lnTo>
                  <a:lnTo>
                    <a:pt x="421" y="47"/>
                  </a:lnTo>
                  <a:lnTo>
                    <a:pt x="404" y="36"/>
                  </a:lnTo>
                  <a:lnTo>
                    <a:pt x="384" y="27"/>
                  </a:lnTo>
                  <a:lnTo>
                    <a:pt x="366" y="18"/>
                  </a:lnTo>
                  <a:lnTo>
                    <a:pt x="345" y="11"/>
                  </a:lnTo>
                  <a:lnTo>
                    <a:pt x="324" y="6"/>
                  </a:lnTo>
                  <a:lnTo>
                    <a:pt x="302" y="2"/>
                  </a:lnTo>
                  <a:lnTo>
                    <a:pt x="280" y="0"/>
                  </a:lnTo>
                  <a:lnTo>
                    <a:pt x="259" y="0"/>
                  </a:lnTo>
                  <a:lnTo>
                    <a:pt x="237" y="0"/>
                  </a:lnTo>
                  <a:lnTo>
                    <a:pt x="214" y="2"/>
                  </a:lnTo>
                  <a:lnTo>
                    <a:pt x="194" y="7"/>
                  </a:lnTo>
                  <a:lnTo>
                    <a:pt x="173" y="14"/>
                  </a:lnTo>
                  <a:lnTo>
                    <a:pt x="152" y="19"/>
                  </a:lnTo>
                  <a:lnTo>
                    <a:pt x="134" y="29"/>
                  </a:lnTo>
                  <a:lnTo>
                    <a:pt x="115" y="41"/>
                  </a:lnTo>
                  <a:lnTo>
                    <a:pt x="97" y="52"/>
                  </a:lnTo>
                  <a:lnTo>
                    <a:pt x="81" y="65"/>
                  </a:lnTo>
                  <a:lnTo>
                    <a:pt x="66" y="79"/>
                  </a:lnTo>
                  <a:lnTo>
                    <a:pt x="52" y="95"/>
                  </a:lnTo>
                  <a:lnTo>
                    <a:pt x="39" y="111"/>
                  </a:lnTo>
                  <a:lnTo>
                    <a:pt x="29" y="129"/>
                  </a:lnTo>
                  <a:lnTo>
                    <a:pt x="19" y="147"/>
                  </a:lnTo>
                  <a:lnTo>
                    <a:pt x="12" y="166"/>
                  </a:lnTo>
                  <a:lnTo>
                    <a:pt x="7" y="186"/>
                  </a:lnTo>
                  <a:lnTo>
                    <a:pt x="2" y="203"/>
                  </a:lnTo>
                  <a:lnTo>
                    <a:pt x="0" y="224"/>
                  </a:lnTo>
                  <a:lnTo>
                    <a:pt x="0" y="245"/>
                  </a:lnTo>
                  <a:lnTo>
                    <a:pt x="2" y="265"/>
                  </a:lnTo>
                  <a:lnTo>
                    <a:pt x="6" y="283"/>
                  </a:lnTo>
                  <a:lnTo>
                    <a:pt x="10" y="304"/>
                  </a:lnTo>
                  <a:lnTo>
                    <a:pt x="17" y="323"/>
                  </a:lnTo>
                  <a:lnTo>
                    <a:pt x="26" y="340"/>
                  </a:lnTo>
                  <a:lnTo>
                    <a:pt x="36" y="359"/>
                  </a:lnTo>
                  <a:lnTo>
                    <a:pt x="48" y="375"/>
                  </a:lnTo>
                  <a:lnTo>
                    <a:pt x="60" y="391"/>
                  </a:lnTo>
                  <a:lnTo>
                    <a:pt x="75" y="405"/>
                  </a:lnTo>
                  <a:lnTo>
                    <a:pt x="92" y="420"/>
                  </a:lnTo>
                  <a:lnTo>
                    <a:pt x="108" y="432"/>
                  </a:lnTo>
                  <a:lnTo>
                    <a:pt x="127" y="441"/>
                  </a:lnTo>
                  <a:lnTo>
                    <a:pt x="146" y="451"/>
                  </a:lnTo>
                  <a:lnTo>
                    <a:pt x="166" y="461"/>
                  </a:lnTo>
                  <a:lnTo>
                    <a:pt x="187" y="467"/>
                  </a:lnTo>
                  <a:lnTo>
                    <a:pt x="209" y="471"/>
                  </a:lnTo>
                  <a:lnTo>
                    <a:pt x="230" y="475"/>
                  </a:lnTo>
                  <a:lnTo>
                    <a:pt x="251" y="476"/>
                  </a:lnTo>
                  <a:lnTo>
                    <a:pt x="272" y="476"/>
                  </a:lnTo>
                  <a:lnTo>
                    <a:pt x="294" y="475"/>
                  </a:lnTo>
                  <a:lnTo>
                    <a:pt x="318" y="471"/>
                  </a:lnTo>
                  <a:lnTo>
                    <a:pt x="338" y="466"/>
                  </a:lnTo>
                  <a:lnTo>
                    <a:pt x="358" y="461"/>
                  </a:lnTo>
                  <a:lnTo>
                    <a:pt x="379" y="451"/>
                  </a:lnTo>
                  <a:lnTo>
                    <a:pt x="398" y="441"/>
                  </a:lnTo>
                  <a:lnTo>
                    <a:pt x="417" y="431"/>
                  </a:lnTo>
                  <a:lnTo>
                    <a:pt x="433" y="419"/>
                  </a:lnTo>
                  <a:lnTo>
                    <a:pt x="448" y="405"/>
                  </a:lnTo>
                  <a:lnTo>
                    <a:pt x="463" y="390"/>
                  </a:lnTo>
                  <a:lnTo>
                    <a:pt x="477" y="375"/>
                  </a:lnTo>
                  <a:lnTo>
                    <a:pt x="488" y="359"/>
                  </a:lnTo>
                  <a:lnTo>
                    <a:pt x="499" y="340"/>
                  </a:lnTo>
                  <a:lnTo>
                    <a:pt x="507" y="323"/>
                  </a:lnTo>
                  <a:lnTo>
                    <a:pt x="516" y="304"/>
                  </a:lnTo>
                  <a:lnTo>
                    <a:pt x="518" y="283"/>
                  </a:lnTo>
                  <a:lnTo>
                    <a:pt x="523" y="264"/>
                  </a:lnTo>
                  <a:lnTo>
                    <a:pt x="524" y="245"/>
                  </a:lnTo>
                  <a:lnTo>
                    <a:pt x="525" y="237"/>
                  </a:lnTo>
                </a:path>
              </a:pathLst>
            </a:custGeom>
            <a:solidFill>
              <a:srgbClr val="FFFFFF"/>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3" name="Freeform 8"/>
            <p:cNvSpPr>
              <a:spLocks/>
            </p:cNvSpPr>
            <p:nvPr/>
          </p:nvSpPr>
          <p:spPr bwMode="auto">
            <a:xfrm>
              <a:off x="4394" y="1870"/>
              <a:ext cx="453" cy="412"/>
            </a:xfrm>
            <a:custGeom>
              <a:avLst/>
              <a:gdLst>
                <a:gd name="T0" fmla="*/ 452 w 453"/>
                <a:gd name="T1" fmla="*/ 186 h 412"/>
                <a:gd name="T2" fmla="*/ 444 w 453"/>
                <a:gd name="T3" fmla="*/ 150 h 412"/>
                <a:gd name="T4" fmla="*/ 430 w 453"/>
                <a:gd name="T5" fmla="*/ 115 h 412"/>
                <a:gd name="T6" fmla="*/ 408 w 453"/>
                <a:gd name="T7" fmla="*/ 83 h 412"/>
                <a:gd name="T8" fmla="*/ 382 w 453"/>
                <a:gd name="T9" fmla="*/ 56 h 412"/>
                <a:gd name="T10" fmla="*/ 350 w 453"/>
                <a:gd name="T11" fmla="*/ 32 h 412"/>
                <a:gd name="T12" fmla="*/ 315 w 453"/>
                <a:gd name="T13" fmla="*/ 14 h 412"/>
                <a:gd name="T14" fmla="*/ 276 w 453"/>
                <a:gd name="T15" fmla="*/ 3 h 412"/>
                <a:gd name="T16" fmla="*/ 236 w 453"/>
                <a:gd name="T17" fmla="*/ 0 h 412"/>
                <a:gd name="T18" fmla="*/ 196 w 453"/>
                <a:gd name="T19" fmla="*/ 0 h 412"/>
                <a:gd name="T20" fmla="*/ 156 w 453"/>
                <a:gd name="T21" fmla="*/ 8 h 412"/>
                <a:gd name="T22" fmla="*/ 118 w 453"/>
                <a:gd name="T23" fmla="*/ 23 h 412"/>
                <a:gd name="T24" fmla="*/ 86 w 453"/>
                <a:gd name="T25" fmla="*/ 44 h 412"/>
                <a:gd name="T26" fmla="*/ 56 w 453"/>
                <a:gd name="T27" fmla="*/ 69 h 412"/>
                <a:gd name="T28" fmla="*/ 32 w 453"/>
                <a:gd name="T29" fmla="*/ 98 h 412"/>
                <a:gd name="T30" fmla="*/ 14 w 453"/>
                <a:gd name="T31" fmla="*/ 132 h 412"/>
                <a:gd name="T32" fmla="*/ 3 w 453"/>
                <a:gd name="T33" fmla="*/ 168 h 412"/>
                <a:gd name="T34" fmla="*/ 0 w 453"/>
                <a:gd name="T35" fmla="*/ 204 h 412"/>
                <a:gd name="T36" fmla="*/ 3 w 453"/>
                <a:gd name="T37" fmla="*/ 241 h 412"/>
                <a:gd name="T38" fmla="*/ 14 w 453"/>
                <a:gd name="T39" fmla="*/ 277 h 412"/>
                <a:gd name="T40" fmla="*/ 32 w 453"/>
                <a:gd name="T41" fmla="*/ 310 h 412"/>
                <a:gd name="T42" fmla="*/ 56 w 453"/>
                <a:gd name="T43" fmla="*/ 341 h 412"/>
                <a:gd name="T44" fmla="*/ 86 w 453"/>
                <a:gd name="T45" fmla="*/ 367 h 412"/>
                <a:gd name="T46" fmla="*/ 118 w 453"/>
                <a:gd name="T47" fmla="*/ 387 h 412"/>
                <a:gd name="T48" fmla="*/ 156 w 453"/>
                <a:gd name="T49" fmla="*/ 402 h 412"/>
                <a:gd name="T50" fmla="*/ 196 w 453"/>
                <a:gd name="T51" fmla="*/ 408 h 412"/>
                <a:gd name="T52" fmla="*/ 236 w 453"/>
                <a:gd name="T53" fmla="*/ 411 h 412"/>
                <a:gd name="T54" fmla="*/ 276 w 453"/>
                <a:gd name="T55" fmla="*/ 406 h 412"/>
                <a:gd name="T56" fmla="*/ 315 w 453"/>
                <a:gd name="T57" fmla="*/ 394 h 412"/>
                <a:gd name="T58" fmla="*/ 350 w 453"/>
                <a:gd name="T59" fmla="*/ 376 h 412"/>
                <a:gd name="T60" fmla="*/ 382 w 453"/>
                <a:gd name="T61" fmla="*/ 354 h 412"/>
                <a:gd name="T62" fmla="*/ 408 w 453"/>
                <a:gd name="T63" fmla="*/ 326 h 412"/>
                <a:gd name="T64" fmla="*/ 430 w 453"/>
                <a:gd name="T65" fmla="*/ 294 h 412"/>
                <a:gd name="T66" fmla="*/ 444 w 453"/>
                <a:gd name="T67" fmla="*/ 260 h 412"/>
                <a:gd name="T68" fmla="*/ 452 w 453"/>
                <a:gd name="T69" fmla="*/ 223 h 412"/>
                <a:gd name="T70" fmla="*/ 452 w 453"/>
                <a:gd name="T71" fmla="*/ 204 h 41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453" h="412">
                  <a:moveTo>
                    <a:pt x="452" y="204"/>
                  </a:moveTo>
                  <a:lnTo>
                    <a:pt x="452" y="186"/>
                  </a:lnTo>
                  <a:lnTo>
                    <a:pt x="449" y="168"/>
                  </a:lnTo>
                  <a:lnTo>
                    <a:pt x="444" y="150"/>
                  </a:lnTo>
                  <a:lnTo>
                    <a:pt x="439" y="132"/>
                  </a:lnTo>
                  <a:lnTo>
                    <a:pt x="430" y="115"/>
                  </a:lnTo>
                  <a:lnTo>
                    <a:pt x="422" y="98"/>
                  </a:lnTo>
                  <a:lnTo>
                    <a:pt x="408" y="83"/>
                  </a:lnTo>
                  <a:lnTo>
                    <a:pt x="397" y="69"/>
                  </a:lnTo>
                  <a:lnTo>
                    <a:pt x="382" y="56"/>
                  </a:lnTo>
                  <a:lnTo>
                    <a:pt x="368" y="44"/>
                  </a:lnTo>
                  <a:lnTo>
                    <a:pt x="350" y="32"/>
                  </a:lnTo>
                  <a:lnTo>
                    <a:pt x="334" y="23"/>
                  </a:lnTo>
                  <a:lnTo>
                    <a:pt x="315" y="14"/>
                  </a:lnTo>
                  <a:lnTo>
                    <a:pt x="296" y="8"/>
                  </a:lnTo>
                  <a:lnTo>
                    <a:pt x="276" y="3"/>
                  </a:lnTo>
                  <a:lnTo>
                    <a:pt x="258" y="0"/>
                  </a:lnTo>
                  <a:lnTo>
                    <a:pt x="236" y="0"/>
                  </a:lnTo>
                  <a:lnTo>
                    <a:pt x="216" y="0"/>
                  </a:lnTo>
                  <a:lnTo>
                    <a:pt x="196" y="0"/>
                  </a:lnTo>
                  <a:lnTo>
                    <a:pt x="175" y="3"/>
                  </a:lnTo>
                  <a:lnTo>
                    <a:pt x="156" y="8"/>
                  </a:lnTo>
                  <a:lnTo>
                    <a:pt x="137" y="14"/>
                  </a:lnTo>
                  <a:lnTo>
                    <a:pt x="118" y="23"/>
                  </a:lnTo>
                  <a:lnTo>
                    <a:pt x="101" y="32"/>
                  </a:lnTo>
                  <a:lnTo>
                    <a:pt x="86" y="44"/>
                  </a:lnTo>
                  <a:lnTo>
                    <a:pt x="70" y="56"/>
                  </a:lnTo>
                  <a:lnTo>
                    <a:pt x="56" y="69"/>
                  </a:lnTo>
                  <a:lnTo>
                    <a:pt x="43" y="83"/>
                  </a:lnTo>
                  <a:lnTo>
                    <a:pt x="32" y="98"/>
                  </a:lnTo>
                  <a:lnTo>
                    <a:pt x="22" y="115"/>
                  </a:lnTo>
                  <a:lnTo>
                    <a:pt x="14" y="132"/>
                  </a:lnTo>
                  <a:lnTo>
                    <a:pt x="8" y="150"/>
                  </a:lnTo>
                  <a:lnTo>
                    <a:pt x="3" y="168"/>
                  </a:lnTo>
                  <a:lnTo>
                    <a:pt x="0" y="186"/>
                  </a:lnTo>
                  <a:lnTo>
                    <a:pt x="0" y="204"/>
                  </a:lnTo>
                  <a:lnTo>
                    <a:pt x="0" y="223"/>
                  </a:lnTo>
                  <a:lnTo>
                    <a:pt x="3" y="241"/>
                  </a:lnTo>
                  <a:lnTo>
                    <a:pt x="8" y="260"/>
                  </a:lnTo>
                  <a:lnTo>
                    <a:pt x="14" y="277"/>
                  </a:lnTo>
                  <a:lnTo>
                    <a:pt x="22" y="294"/>
                  </a:lnTo>
                  <a:lnTo>
                    <a:pt x="32" y="310"/>
                  </a:lnTo>
                  <a:lnTo>
                    <a:pt x="43" y="326"/>
                  </a:lnTo>
                  <a:lnTo>
                    <a:pt x="56" y="341"/>
                  </a:lnTo>
                  <a:lnTo>
                    <a:pt x="70" y="354"/>
                  </a:lnTo>
                  <a:lnTo>
                    <a:pt x="86" y="367"/>
                  </a:lnTo>
                  <a:lnTo>
                    <a:pt x="101" y="376"/>
                  </a:lnTo>
                  <a:lnTo>
                    <a:pt x="118" y="387"/>
                  </a:lnTo>
                  <a:lnTo>
                    <a:pt x="137" y="394"/>
                  </a:lnTo>
                  <a:lnTo>
                    <a:pt x="156" y="402"/>
                  </a:lnTo>
                  <a:lnTo>
                    <a:pt x="175" y="406"/>
                  </a:lnTo>
                  <a:lnTo>
                    <a:pt x="196" y="408"/>
                  </a:lnTo>
                  <a:lnTo>
                    <a:pt x="216" y="411"/>
                  </a:lnTo>
                  <a:lnTo>
                    <a:pt x="236" y="411"/>
                  </a:lnTo>
                  <a:lnTo>
                    <a:pt x="258" y="408"/>
                  </a:lnTo>
                  <a:lnTo>
                    <a:pt x="276" y="406"/>
                  </a:lnTo>
                  <a:lnTo>
                    <a:pt x="296" y="402"/>
                  </a:lnTo>
                  <a:lnTo>
                    <a:pt x="315" y="394"/>
                  </a:lnTo>
                  <a:lnTo>
                    <a:pt x="334" y="387"/>
                  </a:lnTo>
                  <a:lnTo>
                    <a:pt x="350" y="376"/>
                  </a:lnTo>
                  <a:lnTo>
                    <a:pt x="368" y="367"/>
                  </a:lnTo>
                  <a:lnTo>
                    <a:pt x="382" y="354"/>
                  </a:lnTo>
                  <a:lnTo>
                    <a:pt x="397" y="341"/>
                  </a:lnTo>
                  <a:lnTo>
                    <a:pt x="408" y="326"/>
                  </a:lnTo>
                  <a:lnTo>
                    <a:pt x="422" y="310"/>
                  </a:lnTo>
                  <a:lnTo>
                    <a:pt x="430" y="294"/>
                  </a:lnTo>
                  <a:lnTo>
                    <a:pt x="439" y="277"/>
                  </a:lnTo>
                  <a:lnTo>
                    <a:pt x="444" y="260"/>
                  </a:lnTo>
                  <a:lnTo>
                    <a:pt x="449" y="241"/>
                  </a:lnTo>
                  <a:lnTo>
                    <a:pt x="452" y="223"/>
                  </a:lnTo>
                  <a:lnTo>
                    <a:pt x="452" y="204"/>
                  </a:lnTo>
                </a:path>
              </a:pathLst>
            </a:custGeom>
            <a:solidFill>
              <a:srgbClr val="0CC10C"/>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4" name="Freeform 9"/>
            <p:cNvSpPr>
              <a:spLocks/>
            </p:cNvSpPr>
            <p:nvPr/>
          </p:nvSpPr>
          <p:spPr bwMode="auto">
            <a:xfrm>
              <a:off x="4600" y="1890"/>
              <a:ext cx="34" cy="369"/>
            </a:xfrm>
            <a:custGeom>
              <a:avLst/>
              <a:gdLst>
                <a:gd name="T0" fmla="*/ 0 w 34"/>
                <a:gd name="T1" fmla="*/ 368 h 369"/>
                <a:gd name="T2" fmla="*/ 33 w 34"/>
                <a:gd name="T3" fmla="*/ 368 h 369"/>
                <a:gd name="T4" fmla="*/ 33 w 34"/>
                <a:gd name="T5" fmla="*/ 0 h 369"/>
                <a:gd name="T6" fmla="*/ 0 w 34"/>
                <a:gd name="T7" fmla="*/ 0 h 369"/>
                <a:gd name="T8" fmla="*/ 0 w 34"/>
                <a:gd name="T9" fmla="*/ 368 h 3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 h="369">
                  <a:moveTo>
                    <a:pt x="0" y="368"/>
                  </a:moveTo>
                  <a:lnTo>
                    <a:pt x="33" y="368"/>
                  </a:lnTo>
                  <a:lnTo>
                    <a:pt x="33" y="0"/>
                  </a:lnTo>
                  <a:lnTo>
                    <a:pt x="0" y="0"/>
                  </a:lnTo>
                  <a:lnTo>
                    <a:pt x="0" y="368"/>
                  </a:lnTo>
                </a:path>
              </a:pathLst>
            </a:custGeom>
            <a:solidFill>
              <a:srgbClr val="FFFFFF"/>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85" name="Freeform 10"/>
            <p:cNvSpPr>
              <a:spLocks/>
            </p:cNvSpPr>
            <p:nvPr/>
          </p:nvSpPr>
          <p:spPr bwMode="auto">
            <a:xfrm>
              <a:off x="4510" y="1923"/>
              <a:ext cx="213" cy="304"/>
            </a:xfrm>
            <a:custGeom>
              <a:avLst/>
              <a:gdLst>
                <a:gd name="T0" fmla="*/ 58 w 213"/>
                <a:gd name="T1" fmla="*/ 222 h 304"/>
                <a:gd name="T2" fmla="*/ 64 w 213"/>
                <a:gd name="T3" fmla="*/ 237 h 304"/>
                <a:gd name="T4" fmla="*/ 74 w 213"/>
                <a:gd name="T5" fmla="*/ 248 h 304"/>
                <a:gd name="T6" fmla="*/ 92 w 213"/>
                <a:gd name="T7" fmla="*/ 255 h 304"/>
                <a:gd name="T8" fmla="*/ 111 w 213"/>
                <a:gd name="T9" fmla="*/ 257 h 304"/>
                <a:gd name="T10" fmla="*/ 128 w 213"/>
                <a:gd name="T11" fmla="*/ 253 h 304"/>
                <a:gd name="T12" fmla="*/ 142 w 213"/>
                <a:gd name="T13" fmla="*/ 241 h 304"/>
                <a:gd name="T14" fmla="*/ 152 w 213"/>
                <a:gd name="T15" fmla="*/ 229 h 304"/>
                <a:gd name="T16" fmla="*/ 154 w 213"/>
                <a:gd name="T17" fmla="*/ 215 h 304"/>
                <a:gd name="T18" fmla="*/ 148 w 213"/>
                <a:gd name="T19" fmla="*/ 200 h 304"/>
                <a:gd name="T20" fmla="*/ 136 w 213"/>
                <a:gd name="T21" fmla="*/ 188 h 304"/>
                <a:gd name="T22" fmla="*/ 120 w 213"/>
                <a:gd name="T23" fmla="*/ 181 h 304"/>
                <a:gd name="T24" fmla="*/ 45 w 213"/>
                <a:gd name="T25" fmla="*/ 156 h 304"/>
                <a:gd name="T26" fmla="*/ 26 w 213"/>
                <a:gd name="T27" fmla="*/ 141 h 304"/>
                <a:gd name="T28" fmla="*/ 10 w 213"/>
                <a:gd name="T29" fmla="*/ 123 h 304"/>
                <a:gd name="T30" fmla="*/ 2 w 213"/>
                <a:gd name="T31" fmla="*/ 101 h 304"/>
                <a:gd name="T32" fmla="*/ 0 w 213"/>
                <a:gd name="T33" fmla="*/ 78 h 304"/>
                <a:gd name="T34" fmla="*/ 8 w 213"/>
                <a:gd name="T35" fmla="*/ 57 h 304"/>
                <a:gd name="T36" fmla="*/ 20 w 213"/>
                <a:gd name="T37" fmla="*/ 37 h 304"/>
                <a:gd name="T38" fmla="*/ 38 w 213"/>
                <a:gd name="T39" fmla="*/ 20 h 304"/>
                <a:gd name="T40" fmla="*/ 61 w 213"/>
                <a:gd name="T41" fmla="*/ 9 h 304"/>
                <a:gd name="T42" fmla="*/ 88 w 213"/>
                <a:gd name="T43" fmla="*/ 2 h 304"/>
                <a:gd name="T44" fmla="*/ 115 w 213"/>
                <a:gd name="T45" fmla="*/ 1 h 304"/>
                <a:gd name="T46" fmla="*/ 142 w 213"/>
                <a:gd name="T47" fmla="*/ 5 h 304"/>
                <a:gd name="T48" fmla="*/ 167 w 213"/>
                <a:gd name="T49" fmla="*/ 16 h 304"/>
                <a:gd name="T50" fmla="*/ 186 w 213"/>
                <a:gd name="T51" fmla="*/ 31 h 304"/>
                <a:gd name="T52" fmla="*/ 202 w 213"/>
                <a:gd name="T53" fmla="*/ 51 h 304"/>
                <a:gd name="T54" fmla="*/ 211 w 213"/>
                <a:gd name="T55" fmla="*/ 71 h 304"/>
                <a:gd name="T56" fmla="*/ 212 w 213"/>
                <a:gd name="T57" fmla="*/ 88 h 304"/>
                <a:gd name="T58" fmla="*/ 154 w 213"/>
                <a:gd name="T59" fmla="*/ 82 h 304"/>
                <a:gd name="T60" fmla="*/ 148 w 213"/>
                <a:gd name="T61" fmla="*/ 69 h 304"/>
                <a:gd name="T62" fmla="*/ 136 w 213"/>
                <a:gd name="T63" fmla="*/ 57 h 304"/>
                <a:gd name="T64" fmla="*/ 120 w 213"/>
                <a:gd name="T65" fmla="*/ 48 h 304"/>
                <a:gd name="T66" fmla="*/ 102 w 213"/>
                <a:gd name="T67" fmla="*/ 48 h 304"/>
                <a:gd name="T68" fmla="*/ 84 w 213"/>
                <a:gd name="T69" fmla="*/ 52 h 304"/>
                <a:gd name="T70" fmla="*/ 70 w 213"/>
                <a:gd name="T71" fmla="*/ 61 h 304"/>
                <a:gd name="T72" fmla="*/ 60 w 213"/>
                <a:gd name="T73" fmla="*/ 75 h 304"/>
                <a:gd name="T74" fmla="*/ 58 w 213"/>
                <a:gd name="T75" fmla="*/ 89 h 304"/>
                <a:gd name="T76" fmla="*/ 64 w 213"/>
                <a:gd name="T77" fmla="*/ 103 h 304"/>
                <a:gd name="T78" fmla="*/ 74 w 213"/>
                <a:gd name="T79" fmla="*/ 116 h 304"/>
                <a:gd name="T80" fmla="*/ 96 w 213"/>
                <a:gd name="T81" fmla="*/ 125 h 304"/>
                <a:gd name="T82" fmla="*/ 159 w 213"/>
                <a:gd name="T83" fmla="*/ 144 h 304"/>
                <a:gd name="T84" fmla="*/ 181 w 213"/>
                <a:gd name="T85" fmla="*/ 157 h 304"/>
                <a:gd name="T86" fmla="*/ 198 w 213"/>
                <a:gd name="T87" fmla="*/ 176 h 304"/>
                <a:gd name="T88" fmla="*/ 208 w 213"/>
                <a:gd name="T89" fmla="*/ 195 h 304"/>
                <a:gd name="T90" fmla="*/ 212 w 213"/>
                <a:gd name="T91" fmla="*/ 218 h 304"/>
                <a:gd name="T92" fmla="*/ 208 w 213"/>
                <a:gd name="T93" fmla="*/ 240 h 304"/>
                <a:gd name="T94" fmla="*/ 198 w 213"/>
                <a:gd name="T95" fmla="*/ 261 h 304"/>
                <a:gd name="T96" fmla="*/ 180 w 213"/>
                <a:gd name="T97" fmla="*/ 277 h 304"/>
                <a:gd name="T98" fmla="*/ 157 w 213"/>
                <a:gd name="T99" fmla="*/ 291 h 304"/>
                <a:gd name="T100" fmla="*/ 133 w 213"/>
                <a:gd name="T101" fmla="*/ 299 h 304"/>
                <a:gd name="T102" fmla="*/ 106 w 213"/>
                <a:gd name="T103" fmla="*/ 303 h 304"/>
                <a:gd name="T104" fmla="*/ 78 w 213"/>
                <a:gd name="T105" fmla="*/ 299 h 304"/>
                <a:gd name="T106" fmla="*/ 54 w 213"/>
                <a:gd name="T107" fmla="*/ 291 h 304"/>
                <a:gd name="T108" fmla="*/ 30 w 213"/>
                <a:gd name="T109" fmla="*/ 277 h 304"/>
                <a:gd name="T110" fmla="*/ 13 w 213"/>
                <a:gd name="T111" fmla="*/ 261 h 304"/>
                <a:gd name="T112" fmla="*/ 2 w 213"/>
                <a:gd name="T113" fmla="*/ 240 h 304"/>
                <a:gd name="T114" fmla="*/ 0 w 213"/>
                <a:gd name="T115" fmla="*/ 218 h 30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13" h="304">
                  <a:moveTo>
                    <a:pt x="57" y="215"/>
                  </a:moveTo>
                  <a:lnTo>
                    <a:pt x="57" y="218"/>
                  </a:lnTo>
                  <a:lnTo>
                    <a:pt x="58" y="222"/>
                  </a:lnTo>
                  <a:lnTo>
                    <a:pt x="59" y="227"/>
                  </a:lnTo>
                  <a:lnTo>
                    <a:pt x="61" y="231"/>
                  </a:lnTo>
                  <a:lnTo>
                    <a:pt x="64" y="237"/>
                  </a:lnTo>
                  <a:lnTo>
                    <a:pt x="66" y="240"/>
                  </a:lnTo>
                  <a:lnTo>
                    <a:pt x="70" y="244"/>
                  </a:lnTo>
                  <a:lnTo>
                    <a:pt x="74" y="248"/>
                  </a:lnTo>
                  <a:lnTo>
                    <a:pt x="81" y="250"/>
                  </a:lnTo>
                  <a:lnTo>
                    <a:pt x="86" y="253"/>
                  </a:lnTo>
                  <a:lnTo>
                    <a:pt x="92" y="255"/>
                  </a:lnTo>
                  <a:lnTo>
                    <a:pt x="98" y="257"/>
                  </a:lnTo>
                  <a:lnTo>
                    <a:pt x="104" y="257"/>
                  </a:lnTo>
                  <a:lnTo>
                    <a:pt x="111" y="257"/>
                  </a:lnTo>
                  <a:lnTo>
                    <a:pt x="116" y="255"/>
                  </a:lnTo>
                  <a:lnTo>
                    <a:pt x="123" y="254"/>
                  </a:lnTo>
                  <a:lnTo>
                    <a:pt x="128" y="253"/>
                  </a:lnTo>
                  <a:lnTo>
                    <a:pt x="133" y="248"/>
                  </a:lnTo>
                  <a:lnTo>
                    <a:pt x="138" y="246"/>
                  </a:lnTo>
                  <a:lnTo>
                    <a:pt x="142" y="241"/>
                  </a:lnTo>
                  <a:lnTo>
                    <a:pt x="146" y="238"/>
                  </a:lnTo>
                  <a:lnTo>
                    <a:pt x="150" y="233"/>
                  </a:lnTo>
                  <a:lnTo>
                    <a:pt x="152" y="229"/>
                  </a:lnTo>
                  <a:lnTo>
                    <a:pt x="153" y="224"/>
                  </a:lnTo>
                  <a:lnTo>
                    <a:pt x="154" y="220"/>
                  </a:lnTo>
                  <a:lnTo>
                    <a:pt x="154" y="215"/>
                  </a:lnTo>
                  <a:lnTo>
                    <a:pt x="153" y="209"/>
                  </a:lnTo>
                  <a:lnTo>
                    <a:pt x="152" y="204"/>
                  </a:lnTo>
                  <a:lnTo>
                    <a:pt x="148" y="200"/>
                  </a:lnTo>
                  <a:lnTo>
                    <a:pt x="144" y="195"/>
                  </a:lnTo>
                  <a:lnTo>
                    <a:pt x="142" y="192"/>
                  </a:lnTo>
                  <a:lnTo>
                    <a:pt x="136" y="188"/>
                  </a:lnTo>
                  <a:lnTo>
                    <a:pt x="132" y="184"/>
                  </a:lnTo>
                  <a:lnTo>
                    <a:pt x="127" y="183"/>
                  </a:lnTo>
                  <a:lnTo>
                    <a:pt x="120" y="181"/>
                  </a:lnTo>
                  <a:lnTo>
                    <a:pt x="61" y="162"/>
                  </a:lnTo>
                  <a:lnTo>
                    <a:pt x="52" y="160"/>
                  </a:lnTo>
                  <a:lnTo>
                    <a:pt x="45" y="156"/>
                  </a:lnTo>
                  <a:lnTo>
                    <a:pt x="38" y="151"/>
                  </a:lnTo>
                  <a:lnTo>
                    <a:pt x="30" y="146"/>
                  </a:lnTo>
                  <a:lnTo>
                    <a:pt x="26" y="141"/>
                  </a:lnTo>
                  <a:lnTo>
                    <a:pt x="19" y="135"/>
                  </a:lnTo>
                  <a:lnTo>
                    <a:pt x="13" y="130"/>
                  </a:lnTo>
                  <a:lnTo>
                    <a:pt x="10" y="123"/>
                  </a:lnTo>
                  <a:lnTo>
                    <a:pt x="8" y="115"/>
                  </a:lnTo>
                  <a:lnTo>
                    <a:pt x="4" y="108"/>
                  </a:lnTo>
                  <a:lnTo>
                    <a:pt x="2" y="101"/>
                  </a:lnTo>
                  <a:lnTo>
                    <a:pt x="0" y="92"/>
                  </a:lnTo>
                  <a:lnTo>
                    <a:pt x="0" y="86"/>
                  </a:lnTo>
                  <a:lnTo>
                    <a:pt x="0" y="78"/>
                  </a:lnTo>
                  <a:lnTo>
                    <a:pt x="2" y="71"/>
                  </a:lnTo>
                  <a:lnTo>
                    <a:pt x="4" y="64"/>
                  </a:lnTo>
                  <a:lnTo>
                    <a:pt x="8" y="57"/>
                  </a:lnTo>
                  <a:lnTo>
                    <a:pt x="10" y="51"/>
                  </a:lnTo>
                  <a:lnTo>
                    <a:pt x="14" y="43"/>
                  </a:lnTo>
                  <a:lnTo>
                    <a:pt x="20" y="37"/>
                  </a:lnTo>
                  <a:lnTo>
                    <a:pt x="26" y="31"/>
                  </a:lnTo>
                  <a:lnTo>
                    <a:pt x="30" y="25"/>
                  </a:lnTo>
                  <a:lnTo>
                    <a:pt x="38" y="20"/>
                  </a:lnTo>
                  <a:lnTo>
                    <a:pt x="45" y="16"/>
                  </a:lnTo>
                  <a:lnTo>
                    <a:pt x="54" y="11"/>
                  </a:lnTo>
                  <a:lnTo>
                    <a:pt x="61" y="9"/>
                  </a:lnTo>
                  <a:lnTo>
                    <a:pt x="70" y="5"/>
                  </a:lnTo>
                  <a:lnTo>
                    <a:pt x="80" y="3"/>
                  </a:lnTo>
                  <a:lnTo>
                    <a:pt x="88" y="2"/>
                  </a:lnTo>
                  <a:lnTo>
                    <a:pt x="98" y="1"/>
                  </a:lnTo>
                  <a:lnTo>
                    <a:pt x="107" y="0"/>
                  </a:lnTo>
                  <a:lnTo>
                    <a:pt x="115" y="1"/>
                  </a:lnTo>
                  <a:lnTo>
                    <a:pt x="125" y="2"/>
                  </a:lnTo>
                  <a:lnTo>
                    <a:pt x="133" y="3"/>
                  </a:lnTo>
                  <a:lnTo>
                    <a:pt x="142" y="5"/>
                  </a:lnTo>
                  <a:lnTo>
                    <a:pt x="152" y="9"/>
                  </a:lnTo>
                  <a:lnTo>
                    <a:pt x="160" y="13"/>
                  </a:lnTo>
                  <a:lnTo>
                    <a:pt x="167" y="16"/>
                  </a:lnTo>
                  <a:lnTo>
                    <a:pt x="174" y="21"/>
                  </a:lnTo>
                  <a:lnTo>
                    <a:pt x="182" y="25"/>
                  </a:lnTo>
                  <a:lnTo>
                    <a:pt x="186" y="31"/>
                  </a:lnTo>
                  <a:lnTo>
                    <a:pt x="193" y="38"/>
                  </a:lnTo>
                  <a:lnTo>
                    <a:pt x="198" y="44"/>
                  </a:lnTo>
                  <a:lnTo>
                    <a:pt x="202" y="51"/>
                  </a:lnTo>
                  <a:lnTo>
                    <a:pt x="206" y="57"/>
                  </a:lnTo>
                  <a:lnTo>
                    <a:pt x="210" y="65"/>
                  </a:lnTo>
                  <a:lnTo>
                    <a:pt x="211" y="71"/>
                  </a:lnTo>
                  <a:lnTo>
                    <a:pt x="212" y="79"/>
                  </a:lnTo>
                  <a:lnTo>
                    <a:pt x="212" y="87"/>
                  </a:lnTo>
                  <a:lnTo>
                    <a:pt x="212" y="88"/>
                  </a:lnTo>
                  <a:lnTo>
                    <a:pt x="154" y="88"/>
                  </a:lnTo>
                  <a:lnTo>
                    <a:pt x="154" y="87"/>
                  </a:lnTo>
                  <a:lnTo>
                    <a:pt x="154" y="82"/>
                  </a:lnTo>
                  <a:lnTo>
                    <a:pt x="153" y="77"/>
                  </a:lnTo>
                  <a:lnTo>
                    <a:pt x="152" y="73"/>
                  </a:lnTo>
                  <a:lnTo>
                    <a:pt x="148" y="69"/>
                  </a:lnTo>
                  <a:lnTo>
                    <a:pt x="144" y="63"/>
                  </a:lnTo>
                  <a:lnTo>
                    <a:pt x="142" y="60"/>
                  </a:lnTo>
                  <a:lnTo>
                    <a:pt x="136" y="57"/>
                  </a:lnTo>
                  <a:lnTo>
                    <a:pt x="132" y="54"/>
                  </a:lnTo>
                  <a:lnTo>
                    <a:pt x="126" y="51"/>
                  </a:lnTo>
                  <a:lnTo>
                    <a:pt x="120" y="48"/>
                  </a:lnTo>
                  <a:lnTo>
                    <a:pt x="114" y="48"/>
                  </a:lnTo>
                  <a:lnTo>
                    <a:pt x="107" y="47"/>
                  </a:lnTo>
                  <a:lnTo>
                    <a:pt x="102" y="48"/>
                  </a:lnTo>
                  <a:lnTo>
                    <a:pt x="96" y="48"/>
                  </a:lnTo>
                  <a:lnTo>
                    <a:pt x="89" y="51"/>
                  </a:lnTo>
                  <a:lnTo>
                    <a:pt x="84" y="52"/>
                  </a:lnTo>
                  <a:lnTo>
                    <a:pt x="79" y="55"/>
                  </a:lnTo>
                  <a:lnTo>
                    <a:pt x="74" y="57"/>
                  </a:lnTo>
                  <a:lnTo>
                    <a:pt x="70" y="61"/>
                  </a:lnTo>
                  <a:lnTo>
                    <a:pt x="66" y="65"/>
                  </a:lnTo>
                  <a:lnTo>
                    <a:pt x="62" y="71"/>
                  </a:lnTo>
                  <a:lnTo>
                    <a:pt x="60" y="75"/>
                  </a:lnTo>
                  <a:lnTo>
                    <a:pt x="58" y="80"/>
                  </a:lnTo>
                  <a:lnTo>
                    <a:pt x="58" y="86"/>
                  </a:lnTo>
                  <a:lnTo>
                    <a:pt x="58" y="89"/>
                  </a:lnTo>
                  <a:lnTo>
                    <a:pt x="59" y="95"/>
                  </a:lnTo>
                  <a:lnTo>
                    <a:pt x="61" y="100"/>
                  </a:lnTo>
                  <a:lnTo>
                    <a:pt x="64" y="103"/>
                  </a:lnTo>
                  <a:lnTo>
                    <a:pt x="66" y="108"/>
                  </a:lnTo>
                  <a:lnTo>
                    <a:pt x="70" y="112"/>
                  </a:lnTo>
                  <a:lnTo>
                    <a:pt x="74" y="116"/>
                  </a:lnTo>
                  <a:lnTo>
                    <a:pt x="80" y="117"/>
                  </a:lnTo>
                  <a:lnTo>
                    <a:pt x="85" y="123"/>
                  </a:lnTo>
                  <a:lnTo>
                    <a:pt x="96" y="125"/>
                  </a:lnTo>
                  <a:lnTo>
                    <a:pt x="150" y="140"/>
                  </a:lnTo>
                  <a:lnTo>
                    <a:pt x="152" y="142"/>
                  </a:lnTo>
                  <a:lnTo>
                    <a:pt x="159" y="144"/>
                  </a:lnTo>
                  <a:lnTo>
                    <a:pt x="167" y="148"/>
                  </a:lnTo>
                  <a:lnTo>
                    <a:pt x="174" y="152"/>
                  </a:lnTo>
                  <a:lnTo>
                    <a:pt x="181" y="157"/>
                  </a:lnTo>
                  <a:lnTo>
                    <a:pt x="186" y="162"/>
                  </a:lnTo>
                  <a:lnTo>
                    <a:pt x="193" y="168"/>
                  </a:lnTo>
                  <a:lnTo>
                    <a:pt x="198" y="176"/>
                  </a:lnTo>
                  <a:lnTo>
                    <a:pt x="202" y="183"/>
                  </a:lnTo>
                  <a:lnTo>
                    <a:pt x="206" y="188"/>
                  </a:lnTo>
                  <a:lnTo>
                    <a:pt x="208" y="195"/>
                  </a:lnTo>
                  <a:lnTo>
                    <a:pt x="211" y="203"/>
                  </a:lnTo>
                  <a:lnTo>
                    <a:pt x="212" y="211"/>
                  </a:lnTo>
                  <a:lnTo>
                    <a:pt x="212" y="218"/>
                  </a:lnTo>
                  <a:lnTo>
                    <a:pt x="212" y="225"/>
                  </a:lnTo>
                  <a:lnTo>
                    <a:pt x="211" y="232"/>
                  </a:lnTo>
                  <a:lnTo>
                    <a:pt x="208" y="240"/>
                  </a:lnTo>
                  <a:lnTo>
                    <a:pt x="206" y="246"/>
                  </a:lnTo>
                  <a:lnTo>
                    <a:pt x="202" y="254"/>
                  </a:lnTo>
                  <a:lnTo>
                    <a:pt x="198" y="261"/>
                  </a:lnTo>
                  <a:lnTo>
                    <a:pt x="193" y="267"/>
                  </a:lnTo>
                  <a:lnTo>
                    <a:pt x="186" y="273"/>
                  </a:lnTo>
                  <a:lnTo>
                    <a:pt x="180" y="277"/>
                  </a:lnTo>
                  <a:lnTo>
                    <a:pt x="174" y="283"/>
                  </a:lnTo>
                  <a:lnTo>
                    <a:pt x="166" y="288"/>
                  </a:lnTo>
                  <a:lnTo>
                    <a:pt x="157" y="291"/>
                  </a:lnTo>
                  <a:lnTo>
                    <a:pt x="151" y="294"/>
                  </a:lnTo>
                  <a:lnTo>
                    <a:pt x="142" y="298"/>
                  </a:lnTo>
                  <a:lnTo>
                    <a:pt x="133" y="299"/>
                  </a:lnTo>
                  <a:lnTo>
                    <a:pt x="124" y="301"/>
                  </a:lnTo>
                  <a:lnTo>
                    <a:pt x="115" y="302"/>
                  </a:lnTo>
                  <a:lnTo>
                    <a:pt x="106" y="303"/>
                  </a:lnTo>
                  <a:lnTo>
                    <a:pt x="96" y="302"/>
                  </a:lnTo>
                  <a:lnTo>
                    <a:pt x="87" y="301"/>
                  </a:lnTo>
                  <a:lnTo>
                    <a:pt x="78" y="299"/>
                  </a:lnTo>
                  <a:lnTo>
                    <a:pt x="70" y="298"/>
                  </a:lnTo>
                  <a:lnTo>
                    <a:pt x="61" y="294"/>
                  </a:lnTo>
                  <a:lnTo>
                    <a:pt x="54" y="291"/>
                  </a:lnTo>
                  <a:lnTo>
                    <a:pt x="45" y="288"/>
                  </a:lnTo>
                  <a:lnTo>
                    <a:pt x="38" y="283"/>
                  </a:lnTo>
                  <a:lnTo>
                    <a:pt x="30" y="277"/>
                  </a:lnTo>
                  <a:lnTo>
                    <a:pt x="26" y="273"/>
                  </a:lnTo>
                  <a:lnTo>
                    <a:pt x="19" y="266"/>
                  </a:lnTo>
                  <a:lnTo>
                    <a:pt x="13" y="261"/>
                  </a:lnTo>
                  <a:lnTo>
                    <a:pt x="10" y="254"/>
                  </a:lnTo>
                  <a:lnTo>
                    <a:pt x="6" y="246"/>
                  </a:lnTo>
                  <a:lnTo>
                    <a:pt x="2" y="240"/>
                  </a:lnTo>
                  <a:lnTo>
                    <a:pt x="1" y="231"/>
                  </a:lnTo>
                  <a:lnTo>
                    <a:pt x="0" y="224"/>
                  </a:lnTo>
                  <a:lnTo>
                    <a:pt x="0" y="218"/>
                  </a:lnTo>
                  <a:lnTo>
                    <a:pt x="0" y="215"/>
                  </a:lnTo>
                  <a:lnTo>
                    <a:pt x="57" y="215"/>
                  </a:lnTo>
                </a:path>
              </a:pathLst>
            </a:custGeom>
            <a:solidFill>
              <a:srgbClr val="FFFFFF"/>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172" name="Text Box 11"/>
          <p:cNvSpPr txBox="1">
            <a:spLocks noChangeArrowheads="1"/>
          </p:cNvSpPr>
          <p:nvPr/>
        </p:nvSpPr>
        <p:spPr bwMode="auto">
          <a:xfrm>
            <a:off x="5970588" y="3082925"/>
            <a:ext cx="1020762"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a:solidFill>
                  <a:srgbClr val="E3FFFF"/>
                </a:solidFill>
              </a:rPr>
              <a:t>PEN</a:t>
            </a:r>
            <a:endParaRPr lang="en-US" sz="2400" b="0">
              <a:latin typeface="Times New Roman" charset="0"/>
            </a:endParaRPr>
          </a:p>
        </p:txBody>
      </p:sp>
      <p:sp>
        <p:nvSpPr>
          <p:cNvPr id="7173" name="Text Box 12"/>
          <p:cNvSpPr txBox="1">
            <a:spLocks noChangeArrowheads="1"/>
          </p:cNvSpPr>
          <p:nvPr/>
        </p:nvSpPr>
        <p:spPr bwMode="auto">
          <a:xfrm>
            <a:off x="7697788" y="3027363"/>
            <a:ext cx="996950" cy="55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nSpc>
                <a:spcPct val="85000"/>
              </a:lnSpc>
              <a:spcBef>
                <a:spcPct val="30000"/>
              </a:spcBef>
            </a:pPr>
            <a:r>
              <a:rPr lang="en-US" sz="3600">
                <a:solidFill>
                  <a:srgbClr val="E3FFFF"/>
                </a:solidFill>
              </a:rPr>
              <a:t>ION</a:t>
            </a:r>
            <a:endParaRPr lang="en-US" sz="2400" b="0">
              <a:latin typeface="Times New Roman" charset="0"/>
            </a:endParaRPr>
          </a:p>
        </p:txBody>
      </p:sp>
      <p:sp>
        <p:nvSpPr>
          <p:cNvPr id="7174" name="Freeform 13"/>
          <p:cNvSpPr>
            <a:spLocks/>
          </p:cNvSpPr>
          <p:nvPr/>
        </p:nvSpPr>
        <p:spPr bwMode="auto">
          <a:xfrm>
            <a:off x="2735263" y="2514600"/>
            <a:ext cx="846137" cy="2087563"/>
          </a:xfrm>
          <a:custGeom>
            <a:avLst/>
            <a:gdLst>
              <a:gd name="T0" fmla="*/ 0 w 533"/>
              <a:gd name="T1" fmla="*/ 2147483647 h 1315"/>
              <a:gd name="T2" fmla="*/ 438506928 w 533"/>
              <a:gd name="T3" fmla="*/ 2147483647 h 1315"/>
              <a:gd name="T4" fmla="*/ 438506928 w 533"/>
              <a:gd name="T5" fmla="*/ 0 h 1315"/>
              <a:gd name="T6" fmla="*/ 904734765 w 533"/>
              <a:gd name="T7" fmla="*/ 0 h 1315"/>
              <a:gd name="T8" fmla="*/ 904734765 w 533"/>
              <a:gd name="T9" fmla="*/ 2147483647 h 1315"/>
              <a:gd name="T10" fmla="*/ 1340722333 w 533"/>
              <a:gd name="T11" fmla="*/ 2147483647 h 1315"/>
              <a:gd name="T12" fmla="*/ 670361166 w 533"/>
              <a:gd name="T13" fmla="*/ 2147483647 h 1315"/>
              <a:gd name="T14" fmla="*/ 0 w 533"/>
              <a:gd name="T15" fmla="*/ 2147483647 h 1315"/>
              <a:gd name="T16" fmla="*/ 0 w 533"/>
              <a:gd name="T17" fmla="*/ 2147483647 h 13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33" h="1315">
                <a:moveTo>
                  <a:pt x="0" y="1028"/>
                </a:moveTo>
                <a:lnTo>
                  <a:pt x="174" y="1028"/>
                </a:lnTo>
                <a:lnTo>
                  <a:pt x="174" y="0"/>
                </a:lnTo>
                <a:lnTo>
                  <a:pt x="359" y="0"/>
                </a:lnTo>
                <a:lnTo>
                  <a:pt x="359" y="1028"/>
                </a:lnTo>
                <a:lnTo>
                  <a:pt x="532" y="1028"/>
                </a:lnTo>
                <a:lnTo>
                  <a:pt x="266" y="1314"/>
                </a:lnTo>
                <a:lnTo>
                  <a:pt x="0" y="1028"/>
                </a:lnTo>
              </a:path>
            </a:pathLst>
          </a:custGeom>
          <a:solidFill>
            <a:srgbClr val="FFFFFF"/>
          </a:solidFill>
          <a:ln w="0" cap="flat" cmpd="sng">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 Box 14"/>
          <p:cNvSpPr txBox="1">
            <a:spLocks noChangeArrowheads="1"/>
          </p:cNvSpPr>
          <p:nvPr/>
        </p:nvSpPr>
        <p:spPr bwMode="auto">
          <a:xfrm>
            <a:off x="381000" y="5181600"/>
            <a:ext cx="6021388" cy="118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a:lnSpc>
                <a:spcPct val="85000"/>
              </a:lnSpc>
              <a:spcBef>
                <a:spcPct val="30000"/>
              </a:spcBef>
            </a:pPr>
            <a:r>
              <a:rPr lang="en-US" sz="4200" b="0" u="sng">
                <a:solidFill>
                  <a:schemeClr val="tx2"/>
                </a:solidFill>
              </a:rPr>
              <a:t>(ditto for most of Military </a:t>
            </a:r>
            <a:br>
              <a:rPr lang="en-US" sz="4200" b="0" u="sng">
                <a:solidFill>
                  <a:schemeClr val="tx2"/>
                </a:solidFill>
              </a:rPr>
            </a:br>
            <a:r>
              <a:rPr lang="en-US" sz="4200" b="0" u="sng">
                <a:solidFill>
                  <a:schemeClr val="tx2"/>
                </a:solidFill>
              </a:rPr>
              <a:t>Disability Retired Pay)</a:t>
            </a:r>
            <a:endParaRPr lang="en-US" sz="2400" b="0">
              <a:solidFill>
                <a:schemeClr val="tx2"/>
              </a:solidFill>
              <a:latin typeface="Times New Roman" charset="0"/>
            </a:endParaRPr>
          </a:p>
        </p:txBody>
      </p:sp>
      <p:grpSp>
        <p:nvGrpSpPr>
          <p:cNvPr id="7176" name="Group 15"/>
          <p:cNvGrpSpPr>
            <a:grpSpLocks/>
          </p:cNvGrpSpPr>
          <p:nvPr/>
        </p:nvGrpSpPr>
        <p:grpSpPr bwMode="auto">
          <a:xfrm>
            <a:off x="6019800" y="2057400"/>
            <a:ext cx="2590800" cy="2514600"/>
            <a:chOff x="3072" y="1344"/>
            <a:chExt cx="2064" cy="2064"/>
          </a:xfrm>
        </p:grpSpPr>
        <p:sp>
          <p:nvSpPr>
            <p:cNvPr id="7177" name="Oval 16"/>
            <p:cNvSpPr>
              <a:spLocks noChangeArrowheads="1"/>
            </p:cNvSpPr>
            <p:nvPr/>
          </p:nvSpPr>
          <p:spPr bwMode="auto">
            <a:xfrm>
              <a:off x="3072" y="1344"/>
              <a:ext cx="2064" cy="2064"/>
            </a:xfrm>
            <a:prstGeom prst="ellipse">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1" hangingPunct="1"/>
              <a:endParaRPr lang="en-US"/>
            </a:p>
          </p:txBody>
        </p:sp>
        <p:sp>
          <p:nvSpPr>
            <p:cNvPr id="7178" name="Line 17"/>
            <p:cNvSpPr>
              <a:spLocks noChangeShapeType="1"/>
            </p:cNvSpPr>
            <p:nvPr/>
          </p:nvSpPr>
          <p:spPr bwMode="auto">
            <a:xfrm flipH="1">
              <a:off x="3552" y="1488"/>
              <a:ext cx="1056" cy="1776"/>
            </a:xfrm>
            <a:prstGeom prst="line">
              <a:avLst/>
            </a:prstGeom>
            <a:noFill/>
            <a:ln w="152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transition xmlns:p14="http://schemas.microsoft.com/office/powerpoint/2010/main" spd="med">
    <p:zoom dir="in"/>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570038"/>
            <a:ext cx="8915400" cy="4525962"/>
          </a:xfrm>
        </p:spPr>
        <p:txBody>
          <a:bodyPr/>
          <a:lstStyle/>
          <a:p>
            <a:pPr eaLnBrk="1" hangingPunct="1">
              <a:lnSpc>
                <a:spcPct val="130000"/>
              </a:lnSpc>
            </a:pPr>
            <a:r>
              <a:rPr lang="en-US" sz="2000">
                <a:latin typeface="Arial" charset="0"/>
                <a:cs typeface="Arial" charset="0"/>
              </a:rPr>
              <a:t>Issue = indemnification for “VA waiver”</a:t>
            </a:r>
          </a:p>
          <a:p>
            <a:pPr eaLnBrk="1" hangingPunct="1">
              <a:lnSpc>
                <a:spcPct val="130000"/>
              </a:lnSpc>
            </a:pPr>
            <a:r>
              <a:rPr lang="en-US" sz="2000">
                <a:latin typeface="Arial" charset="0"/>
                <a:cs typeface="Arial" charset="0"/>
              </a:rPr>
              <a:t>VA waiver:</a:t>
            </a:r>
          </a:p>
          <a:p>
            <a:pPr lvl="1" eaLnBrk="1" hangingPunct="1">
              <a:lnSpc>
                <a:spcPct val="130000"/>
              </a:lnSpc>
            </a:pPr>
            <a:r>
              <a:rPr lang="en-US" sz="1800">
                <a:latin typeface="Arial" charset="0"/>
                <a:cs typeface="Arial" charset="0"/>
              </a:rPr>
              <a:t>When retiree elects VA disability comp. </a:t>
            </a:r>
          </a:p>
          <a:p>
            <a:pPr lvl="1" eaLnBrk="1" hangingPunct="1">
              <a:lnSpc>
                <a:spcPct val="130000"/>
              </a:lnSpc>
            </a:pPr>
            <a:r>
              <a:rPr lang="en-US" sz="1800">
                <a:latin typeface="Arial" charset="0"/>
                <a:cs typeface="Arial" charset="0"/>
              </a:rPr>
              <a:t>for svc-connected wound, illness, injury or condition</a:t>
            </a:r>
          </a:p>
          <a:p>
            <a:pPr lvl="1" eaLnBrk="1" hangingPunct="1">
              <a:lnSpc>
                <a:spcPct val="130000"/>
              </a:lnSpc>
            </a:pPr>
            <a:r>
              <a:rPr lang="en-US" sz="3600">
                <a:latin typeface="Arial" charset="0"/>
                <a:cs typeface="Arial" charset="0"/>
              </a:rPr>
              <a:t>Dollar-for-dollar waiver of ret’d pay IF…</a:t>
            </a:r>
          </a:p>
          <a:p>
            <a:pPr lvl="2" eaLnBrk="1" hangingPunct="1">
              <a:lnSpc>
                <a:spcPct val="130000"/>
              </a:lnSpc>
            </a:pPr>
            <a:r>
              <a:rPr lang="en-US" sz="3200">
                <a:latin typeface="Arial" charset="0"/>
                <a:cs typeface="Arial" charset="0"/>
              </a:rPr>
              <a:t>VA rating &lt; 50%, or</a:t>
            </a:r>
          </a:p>
          <a:p>
            <a:pPr lvl="2" eaLnBrk="1" hangingPunct="1">
              <a:lnSpc>
                <a:spcPct val="130000"/>
              </a:lnSpc>
            </a:pPr>
            <a:r>
              <a:rPr lang="en-US" sz="3200">
                <a:latin typeface="Arial" charset="0"/>
                <a:cs typeface="Arial" charset="0"/>
              </a:rPr>
              <a:t>Receiving CRSC [Combat-Related Special Compensation]</a:t>
            </a:r>
            <a:endParaRPr lang="en-US" sz="3200">
              <a:latin typeface="NewCenturySchlbk-Roman" charset="0"/>
              <a:cs typeface="Arial" charset="0"/>
            </a:endParaRPr>
          </a:p>
        </p:txBody>
      </p:sp>
      <p:sp>
        <p:nvSpPr>
          <p:cNvPr id="8195" name="Rectangle 3"/>
          <p:cNvSpPr>
            <a:spLocks noGrp="1" noChangeArrowheads="1"/>
          </p:cNvSpPr>
          <p:nvPr>
            <p:ph type="title"/>
          </p:nvPr>
        </p:nvSpPr>
        <p:spPr/>
        <p:txBody>
          <a:bodyPr/>
          <a:lstStyle/>
          <a:p>
            <a:pPr eaLnBrk="1" hangingPunct="1"/>
            <a:r>
              <a:rPr lang="en-US" sz="4000" u="sng">
                <a:latin typeface="Arial" charset="0"/>
                <a:cs typeface="Arial" charset="0"/>
              </a:rPr>
              <a:t>HOWELL V. HOWELL</a:t>
            </a:r>
            <a:r>
              <a:rPr lang="en-US" sz="4000">
                <a:latin typeface="Arial" charset="0"/>
                <a:cs typeface="Arial" charset="0"/>
              </a:rPr>
              <a:t/>
            </a:r>
            <a:br>
              <a:rPr lang="en-US" sz="4000">
                <a:latin typeface="Arial" charset="0"/>
                <a:cs typeface="Arial" charset="0"/>
              </a:rPr>
            </a:br>
            <a:r>
              <a:rPr lang="en-US" sz="4000">
                <a:latin typeface="Arial" charset="0"/>
                <a:cs typeface="Arial" charset="0"/>
              </a:rPr>
              <a:t>U.S. Supreme Ct. (May 2017)</a:t>
            </a:r>
          </a:p>
        </p:txBody>
      </p:sp>
    </p:spTree>
  </p:cSld>
  <p:clrMapOvr>
    <a:masterClrMapping/>
  </p:clrMapOvr>
  <p:transition xmlns:p14="http://schemas.microsoft.com/office/powerpoint/2010/main">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pPr eaLnBrk="1" hangingPunct="1"/>
            <a:r>
              <a:rPr lang="en-US">
                <a:latin typeface="Arial" charset="0"/>
                <a:cs typeface="Arial" charset="0"/>
              </a:rPr>
              <a:t>VA Waiver means . . .</a:t>
            </a:r>
          </a:p>
        </p:txBody>
      </p:sp>
      <p:sp>
        <p:nvSpPr>
          <p:cNvPr id="9219" name="Content Placeholder 2"/>
          <p:cNvSpPr>
            <a:spLocks noGrp="1" noChangeArrowheads="1"/>
          </p:cNvSpPr>
          <p:nvPr>
            <p:ph idx="1"/>
          </p:nvPr>
        </p:nvSpPr>
        <p:spPr/>
        <p:txBody>
          <a:bodyPr/>
          <a:lstStyle/>
          <a:p>
            <a:pPr eaLnBrk="1" hangingPunct="1">
              <a:lnSpc>
                <a:spcPct val="200000"/>
              </a:lnSpc>
            </a:pPr>
            <a:r>
              <a:rPr lang="en-US">
                <a:latin typeface="Arial" charset="0"/>
                <a:cs typeface="Arial" charset="0"/>
              </a:rPr>
              <a:t>Share of the F.S. is also reduced</a:t>
            </a:r>
          </a:p>
          <a:p>
            <a:pPr eaLnBrk="1" hangingPunct="1">
              <a:lnSpc>
                <a:spcPct val="200000"/>
              </a:lnSpc>
            </a:pPr>
            <a:r>
              <a:rPr lang="en-US">
                <a:latin typeface="Arial" charset="0"/>
                <a:cs typeface="Arial" charset="0"/>
              </a:rPr>
              <a:t>Without court approval</a:t>
            </a:r>
          </a:p>
          <a:p>
            <a:pPr eaLnBrk="1" hangingPunct="1">
              <a:lnSpc>
                <a:spcPct val="200000"/>
              </a:lnSpc>
            </a:pPr>
            <a:r>
              <a:rPr lang="en-US">
                <a:latin typeface="Arial" charset="0"/>
                <a:cs typeface="Arial" charset="0"/>
              </a:rPr>
              <a:t>Without consent of the F.S.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2362200" y="4572000"/>
            <a:ext cx="685800" cy="1554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43" name="Title 1"/>
          <p:cNvSpPr>
            <a:spLocks noGrp="1" noChangeArrowheads="1"/>
          </p:cNvSpPr>
          <p:nvPr>
            <p:ph type="title"/>
          </p:nvPr>
        </p:nvSpPr>
        <p:spPr/>
        <p:txBody>
          <a:bodyPr/>
          <a:lstStyle/>
          <a:p>
            <a:pPr eaLnBrk="1" hangingPunct="1"/>
            <a:r>
              <a:rPr lang="en-US">
                <a:latin typeface="Arial" charset="0"/>
                <a:cs typeface="Arial" charset="0"/>
              </a:rPr>
              <a:t>Before Any Waiver . . .</a:t>
            </a:r>
          </a:p>
        </p:txBody>
      </p:sp>
      <p:sp>
        <p:nvSpPr>
          <p:cNvPr id="10244" name="Content Placeholder 2"/>
          <p:cNvSpPr>
            <a:spLocks noGrp="1" noChangeArrowheads="1"/>
          </p:cNvSpPr>
          <p:nvPr>
            <p:ph idx="1"/>
          </p:nvPr>
        </p:nvSpPr>
        <p:spPr/>
        <p:txBody>
          <a:bodyPr/>
          <a:lstStyle/>
          <a:p>
            <a:pPr marL="0" indent="0" eaLnBrk="1" hangingPunct="1">
              <a:buFontTx/>
              <a:buNone/>
            </a:pPr>
            <a:r>
              <a:rPr lang="en-US">
                <a:latin typeface="Arial" charset="0"/>
                <a:cs typeface="Arial" charset="0"/>
              </a:rPr>
              <a:t>50 – 50 Division</a:t>
            </a:r>
          </a:p>
        </p:txBody>
      </p:sp>
      <p:sp>
        <p:nvSpPr>
          <p:cNvPr id="4" name="Rectangle 3"/>
          <p:cNvSpPr/>
          <p:nvPr/>
        </p:nvSpPr>
        <p:spPr>
          <a:xfrm>
            <a:off x="457200" y="3200400"/>
            <a:ext cx="685800" cy="29257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1447800" y="4572000"/>
            <a:ext cx="685800" cy="15541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47" name="TextBox 9"/>
          <p:cNvSpPr txBox="1">
            <a:spLocks noChangeArrowheads="1"/>
          </p:cNvSpPr>
          <p:nvPr/>
        </p:nvSpPr>
        <p:spPr bwMode="auto">
          <a:xfrm rot="-5400000">
            <a:off x="56356" y="4247357"/>
            <a:ext cx="143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$2,000</a:t>
            </a:r>
          </a:p>
        </p:txBody>
      </p:sp>
      <p:sp>
        <p:nvSpPr>
          <p:cNvPr id="10248" name="TextBox 11"/>
          <p:cNvSpPr txBox="1">
            <a:spLocks noChangeArrowheads="1"/>
          </p:cNvSpPr>
          <p:nvPr/>
        </p:nvSpPr>
        <p:spPr bwMode="auto">
          <a:xfrm rot="-5400000">
            <a:off x="1021556" y="5009357"/>
            <a:ext cx="1436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$1,000</a:t>
            </a:r>
          </a:p>
        </p:txBody>
      </p:sp>
      <p:sp>
        <p:nvSpPr>
          <p:cNvPr id="10249" name="TextBox 15"/>
          <p:cNvSpPr txBox="1">
            <a:spLocks noChangeArrowheads="1"/>
          </p:cNvSpPr>
          <p:nvPr/>
        </p:nvSpPr>
        <p:spPr bwMode="auto">
          <a:xfrm rot="-5400000">
            <a:off x="1897856" y="5063332"/>
            <a:ext cx="1614487" cy="584200"/>
          </a:xfrm>
          <a:prstGeom prst="rect">
            <a:avLst/>
          </a:prstGeom>
          <a:solidFill>
            <a:srgbClr val="0099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a:t>$1,000</a:t>
            </a:r>
          </a:p>
        </p:txBody>
      </p:sp>
      <p:sp>
        <p:nvSpPr>
          <p:cNvPr id="10250" name="TextBox 17"/>
          <p:cNvSpPr txBox="1">
            <a:spLocks noChangeArrowheads="1"/>
          </p:cNvSpPr>
          <p:nvPr/>
        </p:nvSpPr>
        <p:spPr bwMode="auto">
          <a:xfrm>
            <a:off x="1447800" y="6096000"/>
            <a:ext cx="62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W</a:t>
            </a:r>
            <a:endParaRPr lang="en-US" sz="1800"/>
          </a:p>
        </p:txBody>
      </p:sp>
      <p:sp>
        <p:nvSpPr>
          <p:cNvPr id="10251" name="TextBox 18"/>
          <p:cNvSpPr txBox="1">
            <a:spLocks noChangeArrowheads="1"/>
          </p:cNvSpPr>
          <p:nvPr/>
        </p:nvSpPr>
        <p:spPr bwMode="auto">
          <a:xfrm>
            <a:off x="2454275" y="6096000"/>
            <a:ext cx="5175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b="1">
                <a:solidFill>
                  <a:schemeClr val="tx1"/>
                </a:solidFill>
                <a:latin typeface="Arial" charset="0"/>
                <a:ea typeface="ＭＳ Ｐゴシック" charset="0"/>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fontAlgn="base" hangingPunct="0">
              <a:spcBef>
                <a:spcPct val="20000"/>
              </a:spcBef>
              <a:spcAft>
                <a:spcPct val="0"/>
              </a:spcAft>
              <a:buChar char="»"/>
              <a:defRPr sz="2000">
                <a:solidFill>
                  <a:schemeClr val="tx1"/>
                </a:solidFill>
                <a:latin typeface="Arial" charset="0"/>
                <a:ea typeface="Arial" charset="0"/>
                <a:cs typeface="Arial" charset="0"/>
              </a:defRPr>
            </a:lvl6pPr>
            <a:lvl7pPr eaLnBrk="0" fontAlgn="base" hangingPunct="0">
              <a:spcBef>
                <a:spcPct val="20000"/>
              </a:spcBef>
              <a:spcAft>
                <a:spcPct val="0"/>
              </a:spcAft>
              <a:buChar char="»"/>
              <a:defRPr sz="2000">
                <a:solidFill>
                  <a:schemeClr val="tx1"/>
                </a:solidFill>
                <a:latin typeface="Arial" charset="0"/>
                <a:ea typeface="Arial" charset="0"/>
                <a:cs typeface="Arial" charset="0"/>
              </a:defRPr>
            </a:lvl7pPr>
            <a:lvl8pPr eaLnBrk="0" fontAlgn="base" hangingPunct="0">
              <a:spcBef>
                <a:spcPct val="20000"/>
              </a:spcBef>
              <a:spcAft>
                <a:spcPct val="0"/>
              </a:spcAft>
              <a:buChar char="»"/>
              <a:defRPr sz="2000">
                <a:solidFill>
                  <a:schemeClr val="tx1"/>
                </a:solidFill>
                <a:latin typeface="Arial" charset="0"/>
                <a:ea typeface="Arial" charset="0"/>
                <a:cs typeface="Arial" charset="0"/>
              </a:defRPr>
            </a:lvl8pPr>
            <a:lvl9pPr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r>
              <a:rPr lang="en-US" sz="3600"/>
              <a:t>H</a:t>
            </a:r>
            <a:endParaRPr lang="en-US" sz="180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513</TotalTime>
  <Words>6468</Words>
  <Application>Microsoft Macintosh PowerPoint</Application>
  <PresentationFormat>On-screen Show (4:3)</PresentationFormat>
  <Paragraphs>592</Paragraphs>
  <Slides>53</Slides>
  <Notes>53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8" baseType="lpstr">
      <vt:lpstr>Arial</vt:lpstr>
      <vt:lpstr>Times New Roman</vt:lpstr>
      <vt:lpstr>Arial Black</vt:lpstr>
      <vt:lpstr>NewCenturySchlbk-Roman</vt:lpstr>
      <vt:lpstr>Century</vt:lpstr>
      <vt:lpstr>Georgia</vt:lpstr>
      <vt:lpstr>Times</vt:lpstr>
      <vt:lpstr>AR BERKLEY</vt:lpstr>
      <vt:lpstr>AR JULIAN</vt:lpstr>
      <vt:lpstr>Comic Sans MS</vt:lpstr>
      <vt:lpstr>BernhardMod BT</vt:lpstr>
      <vt:lpstr>Futura Md BT</vt:lpstr>
      <vt:lpstr>FuturaBlack BT</vt:lpstr>
      <vt:lpstr>Default Design</vt:lpstr>
      <vt:lpstr>Presentations 3.0 Drawing</vt:lpstr>
      <vt:lpstr>Military Pension Division 2018: Disability and Death</vt:lpstr>
      <vt:lpstr>Know the Basics</vt:lpstr>
      <vt:lpstr>RETIREE ACCOUNT STMT.</vt:lpstr>
      <vt:lpstr>Know the Basics - Resources</vt:lpstr>
      <vt:lpstr>Disability Details</vt:lpstr>
      <vt:lpstr>V.A. DISABILITY PAY =  NOT DIVISIBLE!</vt:lpstr>
      <vt:lpstr>HOWELL V. HOWELL U.S. Supreme Ct. (May 2017)</vt:lpstr>
      <vt:lpstr>VA Waiver means . . .</vt:lpstr>
      <vt:lpstr>Before Any Waiver . . .</vt:lpstr>
      <vt:lpstr>VA Waiver means . . .</vt:lpstr>
      <vt:lpstr>Howell - Facts</vt:lpstr>
      <vt:lpstr>Howell - Facts</vt:lpstr>
      <vt:lpstr>Howell  - Ruling &amp; Rationale</vt:lpstr>
      <vt:lpstr>Indemnification = D.O.A.?</vt:lpstr>
      <vt:lpstr>Howell – Return to the Facts</vt:lpstr>
      <vt:lpstr>REMEDIES FOR THE F.S.</vt:lpstr>
      <vt:lpstr>REMEDIES FOR THE F.S.</vt:lpstr>
      <vt:lpstr>Res Judicata, Part One</vt:lpstr>
      <vt:lpstr>Res Judicata, Part Two</vt:lpstr>
      <vt:lpstr>Res Judicata, Part Three</vt:lpstr>
      <vt:lpstr>Alternatives for the Judge</vt:lpstr>
      <vt:lpstr>Alternatives for the Judge</vt:lpstr>
      <vt:lpstr>Alternatives for the Judge</vt:lpstr>
      <vt:lpstr>Alternatives for the Judge</vt:lpstr>
      <vt:lpstr>Alternatives [cont’d]</vt:lpstr>
      <vt:lpstr>Mich. Cases - Indemnification</vt:lpstr>
      <vt:lpstr>Mich. Cases - Indemnification</vt:lpstr>
      <vt:lpstr>Mich. Cases - Indemnification</vt:lpstr>
      <vt:lpstr>Mich. Cases - Indemnification</vt:lpstr>
      <vt:lpstr>Mich. Cases - indemnification</vt:lpstr>
      <vt:lpstr>And so. . . ? ?</vt:lpstr>
      <vt:lpstr>The Death of Indemnity?</vt:lpstr>
      <vt:lpstr>How to protect the non-military spouse from VA waivers</vt:lpstr>
      <vt:lpstr>Indemnification Clause</vt:lpstr>
      <vt:lpstr>Indemnification Clause</vt:lpstr>
      <vt:lpstr>Indemnification Clause</vt:lpstr>
      <vt:lpstr>Indemnification Clause</vt:lpstr>
      <vt:lpstr>Disability and DEATH…</vt:lpstr>
      <vt:lpstr>DID YOU  FORGET  SOMETHING?</vt:lpstr>
      <vt:lpstr>For those left behind -</vt:lpstr>
      <vt:lpstr>SBP – Single Biggest Problem?</vt:lpstr>
      <vt:lpstr>SBP DEFINED</vt:lpstr>
      <vt:lpstr>SBP DEFINED</vt:lpstr>
      <vt:lpstr>TYPICAL CLAUSE???</vt:lpstr>
      <vt:lpstr>LIFE &amp; DEATH</vt:lpstr>
      <vt:lpstr>SBP Strategies</vt:lpstr>
      <vt:lpstr>Summary</vt:lpstr>
      <vt:lpstr>Whooo ya’ gonna call?</vt:lpstr>
      <vt:lpstr>“Who ya’ gonna call?”</vt:lpstr>
      <vt:lpstr>“Who ya’ gonna call?”</vt:lpstr>
      <vt:lpstr>“Who ya’ gonna call?”</vt:lpstr>
      <vt:lpstr>Help is never far away…</vt:lpstr>
      <vt:lpstr>PowerPoint Presentation</vt:lpstr>
    </vt:vector>
  </TitlesOfParts>
  <Company>Law Offices of Mark E. Sullivan, 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dc:creator>
  <cp:lastModifiedBy>Karen Grover</cp:lastModifiedBy>
  <cp:revision>65</cp:revision>
  <dcterms:created xsi:type="dcterms:W3CDTF">2008-01-13T01:13:14Z</dcterms:created>
  <dcterms:modified xsi:type="dcterms:W3CDTF">2019-11-27T21:27:23Z</dcterms:modified>
</cp:coreProperties>
</file>