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2"/>
  </p:notesMasterIdLst>
  <p:handoutMasterIdLst>
    <p:handoutMasterId r:id="rId23"/>
  </p:handoutMasterIdLst>
  <p:sldIdLst>
    <p:sldId id="256" r:id="rId4"/>
    <p:sldId id="295" r:id="rId5"/>
    <p:sldId id="297" r:id="rId6"/>
    <p:sldId id="320" r:id="rId7"/>
    <p:sldId id="296" r:id="rId8"/>
    <p:sldId id="321" r:id="rId9"/>
    <p:sldId id="319" r:id="rId10"/>
    <p:sldId id="298" r:id="rId11"/>
    <p:sldId id="304" r:id="rId12"/>
    <p:sldId id="316" r:id="rId13"/>
    <p:sldId id="317" r:id="rId14"/>
    <p:sldId id="322" r:id="rId15"/>
    <p:sldId id="312" r:id="rId16"/>
    <p:sldId id="318" r:id="rId17"/>
    <p:sldId id="292" r:id="rId18"/>
    <p:sldId id="306" r:id="rId19"/>
    <p:sldId id="311" r:id="rId20"/>
    <p:sldId id="310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14" autoAdjust="0"/>
  </p:normalViewPr>
  <p:slideViewPr>
    <p:cSldViewPr>
      <p:cViewPr varScale="1">
        <p:scale>
          <a:sx n="45" d="100"/>
          <a:sy n="45" d="100"/>
        </p:scale>
        <p:origin x="948" y="4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cguire\AppData\Local\Microsoft\Windows\INetCache\Content.Outlook\US4ZC435\COVID-19%20Testi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slchsc\community%20health%20education\COVID-19\Copy%20of%20EC%20Data%20Trends_COVID-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Copy COVID-19 Tracking.xlsx]Sheet4!PivotTable5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accent1"/>
                </a:solidFill>
              </a:rPr>
              <a:t>St. Lawrence County COVID-19 Cases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Sheet4!$A$2:$A$59</c:f>
              <c:strCache>
                <c:ptCount val="57"/>
                <c:pt idx="0">
                  <c:v>3/25/2020</c:v>
                </c:pt>
                <c:pt idx="1">
                  <c:v>3/26/2020</c:v>
                </c:pt>
                <c:pt idx="2">
                  <c:v>3/27/2020</c:v>
                </c:pt>
                <c:pt idx="3">
                  <c:v>3/28/2020</c:v>
                </c:pt>
                <c:pt idx="4">
                  <c:v>3/29/2020</c:v>
                </c:pt>
                <c:pt idx="5">
                  <c:v>3/30/2020</c:v>
                </c:pt>
                <c:pt idx="6">
                  <c:v>3/31/2020</c:v>
                </c:pt>
                <c:pt idx="7">
                  <c:v>4/1/2020</c:v>
                </c:pt>
                <c:pt idx="8">
                  <c:v>4/2/2020</c:v>
                </c:pt>
                <c:pt idx="9">
                  <c:v>4/3/2020</c:v>
                </c:pt>
                <c:pt idx="10">
                  <c:v>4/4/2020</c:v>
                </c:pt>
                <c:pt idx="11">
                  <c:v>4/5/2020</c:v>
                </c:pt>
                <c:pt idx="12">
                  <c:v>4/6/2020</c:v>
                </c:pt>
                <c:pt idx="13">
                  <c:v>4/7/2020</c:v>
                </c:pt>
                <c:pt idx="14">
                  <c:v>4/8/2020</c:v>
                </c:pt>
                <c:pt idx="15">
                  <c:v>4/9/2020</c:v>
                </c:pt>
                <c:pt idx="16">
                  <c:v>4/10/2020</c:v>
                </c:pt>
                <c:pt idx="17">
                  <c:v>4/11/2020</c:v>
                </c:pt>
                <c:pt idx="18">
                  <c:v>4/12/2020</c:v>
                </c:pt>
                <c:pt idx="19">
                  <c:v>4/13/2020</c:v>
                </c:pt>
                <c:pt idx="20">
                  <c:v>4/14/2020</c:v>
                </c:pt>
                <c:pt idx="21">
                  <c:v>4/15/2020</c:v>
                </c:pt>
                <c:pt idx="22">
                  <c:v>4/16/2020</c:v>
                </c:pt>
                <c:pt idx="23">
                  <c:v>4/17/2020</c:v>
                </c:pt>
                <c:pt idx="24">
                  <c:v>4/18/2020</c:v>
                </c:pt>
                <c:pt idx="25">
                  <c:v>4/19/2020</c:v>
                </c:pt>
                <c:pt idx="26">
                  <c:v>4/20/2020</c:v>
                </c:pt>
                <c:pt idx="27">
                  <c:v>4/21/2020</c:v>
                </c:pt>
                <c:pt idx="28">
                  <c:v>4/22/2020</c:v>
                </c:pt>
                <c:pt idx="29">
                  <c:v>4/23/2020</c:v>
                </c:pt>
                <c:pt idx="30">
                  <c:v>4/24/2020</c:v>
                </c:pt>
                <c:pt idx="31">
                  <c:v>4/25/2020</c:v>
                </c:pt>
                <c:pt idx="32">
                  <c:v>4/26/2020</c:v>
                </c:pt>
                <c:pt idx="33">
                  <c:v>4/27/2020</c:v>
                </c:pt>
                <c:pt idx="34">
                  <c:v>4/28/2020</c:v>
                </c:pt>
                <c:pt idx="35">
                  <c:v>4/29/2020</c:v>
                </c:pt>
                <c:pt idx="36">
                  <c:v>4/30/2020</c:v>
                </c:pt>
                <c:pt idx="37">
                  <c:v>5/1/2020</c:v>
                </c:pt>
                <c:pt idx="38">
                  <c:v>5/2/2020</c:v>
                </c:pt>
                <c:pt idx="39">
                  <c:v>5/3/2020</c:v>
                </c:pt>
                <c:pt idx="40">
                  <c:v>5/4/2020</c:v>
                </c:pt>
                <c:pt idx="41">
                  <c:v>5/5/2020</c:v>
                </c:pt>
                <c:pt idx="42">
                  <c:v>5/6/2020</c:v>
                </c:pt>
                <c:pt idx="43">
                  <c:v>5/7/2020</c:v>
                </c:pt>
                <c:pt idx="44">
                  <c:v>5/8/2020</c:v>
                </c:pt>
                <c:pt idx="45">
                  <c:v>5/9/2020</c:v>
                </c:pt>
                <c:pt idx="46">
                  <c:v>5/10/2020</c:v>
                </c:pt>
                <c:pt idx="47">
                  <c:v>5/11/2020</c:v>
                </c:pt>
                <c:pt idx="48">
                  <c:v>5/12/2020</c:v>
                </c:pt>
                <c:pt idx="49">
                  <c:v>5/13/2020</c:v>
                </c:pt>
                <c:pt idx="50">
                  <c:v>5/14/2020</c:v>
                </c:pt>
                <c:pt idx="51">
                  <c:v>5/15/2020</c:v>
                </c:pt>
                <c:pt idx="52">
                  <c:v>5/16/2020</c:v>
                </c:pt>
                <c:pt idx="53">
                  <c:v>5/17/2020</c:v>
                </c:pt>
                <c:pt idx="54">
                  <c:v>5/18/2020</c:v>
                </c:pt>
                <c:pt idx="55">
                  <c:v>5/19/2020</c:v>
                </c:pt>
                <c:pt idx="56">
                  <c:v>5/20/2020</c:v>
                </c:pt>
              </c:strCache>
            </c:strRef>
          </c:cat>
          <c:val>
            <c:numRef>
              <c:f>Sheet4!$B$2:$B$59</c:f>
              <c:numCache>
                <c:formatCode>General</c:formatCode>
                <c:ptCount val="5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12</c:v>
                </c:pt>
                <c:pt idx="6">
                  <c:v>7</c:v>
                </c:pt>
                <c:pt idx="7">
                  <c:v>7</c:v>
                </c:pt>
                <c:pt idx="8">
                  <c:v>5</c:v>
                </c:pt>
                <c:pt idx="9">
                  <c:v>9</c:v>
                </c:pt>
                <c:pt idx="10">
                  <c:v>6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8</c:v>
                </c:pt>
                <c:pt idx="15">
                  <c:v>4</c:v>
                </c:pt>
                <c:pt idx="16">
                  <c:v>3</c:v>
                </c:pt>
                <c:pt idx="17">
                  <c:v>3</c:v>
                </c:pt>
                <c:pt idx="18">
                  <c:v>5</c:v>
                </c:pt>
                <c:pt idx="19">
                  <c:v>6</c:v>
                </c:pt>
                <c:pt idx="20">
                  <c:v>2</c:v>
                </c:pt>
                <c:pt idx="21">
                  <c:v>0</c:v>
                </c:pt>
                <c:pt idx="22">
                  <c:v>3</c:v>
                </c:pt>
                <c:pt idx="23">
                  <c:v>2</c:v>
                </c:pt>
                <c:pt idx="24">
                  <c:v>3</c:v>
                </c:pt>
                <c:pt idx="25">
                  <c:v>9</c:v>
                </c:pt>
                <c:pt idx="26">
                  <c:v>10</c:v>
                </c:pt>
                <c:pt idx="27">
                  <c:v>0</c:v>
                </c:pt>
                <c:pt idx="28">
                  <c:v>17</c:v>
                </c:pt>
                <c:pt idx="29">
                  <c:v>6</c:v>
                </c:pt>
                <c:pt idx="30">
                  <c:v>11</c:v>
                </c:pt>
                <c:pt idx="31">
                  <c:v>9</c:v>
                </c:pt>
                <c:pt idx="32">
                  <c:v>5</c:v>
                </c:pt>
                <c:pt idx="33">
                  <c:v>1</c:v>
                </c:pt>
                <c:pt idx="34">
                  <c:v>0</c:v>
                </c:pt>
                <c:pt idx="35">
                  <c:v>3</c:v>
                </c:pt>
                <c:pt idx="36">
                  <c:v>3</c:v>
                </c:pt>
                <c:pt idx="37">
                  <c:v>0</c:v>
                </c:pt>
                <c:pt idx="38">
                  <c:v>1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2</c:v>
                </c:pt>
                <c:pt idx="44">
                  <c:v>1</c:v>
                </c:pt>
                <c:pt idx="45">
                  <c:v>0</c:v>
                </c:pt>
                <c:pt idx="46">
                  <c:v>2</c:v>
                </c:pt>
                <c:pt idx="47">
                  <c:v>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3</c:v>
                </c:pt>
                <c:pt idx="5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AF-431A-8A0A-C2BFEA63C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83633672"/>
        <c:axId val="583634064"/>
      </c:barChart>
      <c:catAx>
        <c:axId val="583633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3634064"/>
        <c:crosses val="autoZero"/>
        <c:auto val="1"/>
        <c:lblAlgn val="ctr"/>
        <c:lblOffset val="100"/>
        <c:noMultiLvlLbl val="0"/>
      </c:catAx>
      <c:valAx>
        <c:axId val="58363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63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NUMBER NEW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Sheet1!$B$2:$B$9</c:f>
              <c:strCache>
                <c:ptCount val="8"/>
                <c:pt idx="0">
                  <c:v>3/25-3/31</c:v>
                </c:pt>
                <c:pt idx="1">
                  <c:v>4/1-4/7</c:v>
                </c:pt>
                <c:pt idx="2">
                  <c:v>4/8 - 4/14</c:v>
                </c:pt>
                <c:pt idx="3">
                  <c:v>4/15- 4/21</c:v>
                </c:pt>
                <c:pt idx="4">
                  <c:v>4/22 - 4/28</c:v>
                </c:pt>
                <c:pt idx="5">
                  <c:v>4/29 - 5/5</c:v>
                </c:pt>
                <c:pt idx="6">
                  <c:v>5/6 - 5/12</c:v>
                </c:pt>
                <c:pt idx="7">
                  <c:v>5/13 - 5/19</c:v>
                </c:pt>
              </c:strCache>
            </c:strRef>
          </c:cat>
          <c:val>
            <c:numRef>
              <c:f>Sheet1!$A$2:$A$9</c:f>
              <c:numCache>
                <c:formatCode>General</c:formatCode>
                <c:ptCount val="8"/>
                <c:pt idx="0">
                  <c:v>31</c:v>
                </c:pt>
                <c:pt idx="1">
                  <c:v>39</c:v>
                </c:pt>
                <c:pt idx="2">
                  <c:v>31</c:v>
                </c:pt>
                <c:pt idx="3">
                  <c:v>27</c:v>
                </c:pt>
                <c:pt idx="4">
                  <c:v>49</c:v>
                </c:pt>
                <c:pt idx="5">
                  <c:v>9</c:v>
                </c:pt>
                <c:pt idx="6">
                  <c:v>8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5A-254B-94D8-691C38E9903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INTERVAL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Sheet1!$B$2:$B$9</c:f>
              <c:strCache>
                <c:ptCount val="8"/>
                <c:pt idx="0">
                  <c:v>3/25-3/31</c:v>
                </c:pt>
                <c:pt idx="1">
                  <c:v>4/1-4/7</c:v>
                </c:pt>
                <c:pt idx="2">
                  <c:v>4/8 - 4/14</c:v>
                </c:pt>
                <c:pt idx="3">
                  <c:v>4/15- 4/21</c:v>
                </c:pt>
                <c:pt idx="4">
                  <c:v>4/22 - 4/28</c:v>
                </c:pt>
                <c:pt idx="5">
                  <c:v>4/29 - 5/5</c:v>
                </c:pt>
                <c:pt idx="6">
                  <c:v>5/6 - 5/12</c:v>
                </c:pt>
                <c:pt idx="7">
                  <c:v>5/13 - 5/19</c:v>
                </c:pt>
              </c:strCache>
            </c:strRef>
          </c:cat>
          <c:val>
            <c:numRef>
              <c:f>Sheet1!$B$2:$B$9</c:f>
              <c:numCache>
                <c:formatCode>m/d/yyyy</c:formatCode>
                <c:ptCount val="8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5A-254B-94D8-691C38E99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0594880"/>
        <c:axId val="650605856"/>
      </c:barChart>
      <c:catAx>
        <c:axId val="65059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Date (Wednesday-Tuesday)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605856"/>
        <c:crosses val="autoZero"/>
        <c:auto val="1"/>
        <c:lblAlgn val="ctr"/>
        <c:lblOffset val="100"/>
        <c:noMultiLvlLbl val="0"/>
      </c:catAx>
      <c:valAx>
        <c:axId val="65060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Number New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59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0722883207881"/>
          <c:y val="0.154260925363956"/>
          <c:w val="0.85109852774631933"/>
          <c:h val="0.5944892731782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Number Cases Counted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cat>
            <c:strRef>
              <c:f>Sheet1!$E$2:$E$11</c:f>
              <c:strCache>
                <c:ptCount val="10"/>
                <c:pt idx="0">
                  <c:v> 0-10</c:v>
                </c:pt>
                <c:pt idx="1">
                  <c:v> 11-20</c:v>
                </c:pt>
                <c:pt idx="2">
                  <c:v> 21-30</c:v>
                </c:pt>
                <c:pt idx="3">
                  <c:v> 31-40</c:v>
                </c:pt>
                <c:pt idx="4">
                  <c:v> 41-50</c:v>
                </c:pt>
                <c:pt idx="5">
                  <c:v> 51-60</c:v>
                </c:pt>
                <c:pt idx="6">
                  <c:v> 61-70</c:v>
                </c:pt>
                <c:pt idx="7">
                  <c:v> 71-80</c:v>
                </c:pt>
                <c:pt idx="8">
                  <c:v> 81-90</c:v>
                </c:pt>
                <c:pt idx="9">
                  <c:v> 91-100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2</c:v>
                </c:pt>
                <c:pt idx="1">
                  <c:v>16</c:v>
                </c:pt>
                <c:pt idx="2">
                  <c:v>39</c:v>
                </c:pt>
                <c:pt idx="3">
                  <c:v>17</c:v>
                </c:pt>
                <c:pt idx="4">
                  <c:v>26</c:v>
                </c:pt>
                <c:pt idx="5">
                  <c:v>38</c:v>
                </c:pt>
                <c:pt idx="6">
                  <c:v>33</c:v>
                </c:pt>
                <c:pt idx="7">
                  <c:v>11</c:v>
                </c:pt>
                <c:pt idx="8">
                  <c:v>6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1-0447-A067-876E5FF25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14993512"/>
        <c:axId val="1014994688"/>
      </c:barChart>
      <c:catAx>
        <c:axId val="1014993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Age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014994688"/>
        <c:crosses val="autoZero"/>
        <c:auto val="1"/>
        <c:lblAlgn val="ctr"/>
        <c:lblOffset val="100"/>
        <c:noMultiLvlLbl val="0"/>
      </c:catAx>
      <c:valAx>
        <c:axId val="101499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Number Cases Counted</a:t>
                </a:r>
              </a:p>
            </c:rich>
          </c:tx>
          <c:layout>
            <c:manualLayout>
              <c:xMode val="edge"/>
              <c:yMode val="edge"/>
              <c:x val="1.132505463248812E-2"/>
              <c:y val="0.247634987901554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99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Copy COVID-19 Tracking.xlsx]Sheet11!PivotTable8</c:name>
    <c:fmtId val="12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bg2">
              <a:lumMod val="5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bg2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chemeClr val="bg2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bg2">
              <a:lumMod val="5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"/>
        <c:spPr>
          <a:solidFill>
            <a:schemeClr val="bg2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bg2">
              <a:lumMod val="50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D61-7747-AD9C-D2C28AE4C8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61-7747-AD9C-D2C28AE4C8CE}"/>
              </c:ext>
            </c:extLst>
          </c:dPt>
          <c:cat>
            <c:strRef>
              <c:f>Sheet11!$A$4:$A$6</c:f>
              <c:strCache>
                <c:ptCount val="2"/>
                <c:pt idx="0">
                  <c:v>Hospitalized </c:v>
                </c:pt>
                <c:pt idx="1">
                  <c:v>Not Hospitalized </c:v>
                </c:pt>
              </c:strCache>
            </c:strRef>
          </c:cat>
          <c:val>
            <c:numRef>
              <c:f>Sheet11!$B$4:$B$6</c:f>
              <c:numCache>
                <c:formatCode>0.00%</c:formatCode>
                <c:ptCount val="2"/>
                <c:pt idx="0">
                  <c:v>0.17010309278350516</c:v>
                </c:pt>
                <c:pt idx="1">
                  <c:v>0.82989690721649489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1-7747-AD9C-D2C28AE4C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30069396173523"/>
          <c:y val="0.69978448780612834"/>
          <c:w val="0.27664127078181799"/>
          <c:h val="0.13940218309621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 Testing.xlsx]Since May 1!PivotTable8</c:name>
    <c:fmtId val="3"/>
  </c:pivotSource>
  <c:chart>
    <c:autoTitleDeleted val="0"/>
    <c:pivotFmts>
      <c:pivotFmt>
        <c:idx val="0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6.4440412760813873E-2"/>
          <c:y val="2.7027027027027029E-2"/>
          <c:w val="0.79065017397148107"/>
          <c:h val="0.794765552954529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'Since May 1'!$B$3:$B$4</c:f>
              <c:strCache>
                <c:ptCount val="1"/>
                <c:pt idx="0">
                  <c:v>DETECTED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'Since May 1'!$A$5:$A$23</c:f>
              <c:strCache>
                <c:ptCount val="18"/>
                <c:pt idx="0">
                  <c:v>5/1/2020</c:v>
                </c:pt>
                <c:pt idx="1">
                  <c:v>5/2/2020</c:v>
                </c:pt>
                <c:pt idx="2">
                  <c:v>5/3/2020</c:v>
                </c:pt>
                <c:pt idx="3">
                  <c:v>5/4/2020</c:v>
                </c:pt>
                <c:pt idx="4">
                  <c:v>5/5/2020</c:v>
                </c:pt>
                <c:pt idx="5">
                  <c:v>5/6/2020</c:v>
                </c:pt>
                <c:pt idx="6">
                  <c:v>5/7/2020</c:v>
                </c:pt>
                <c:pt idx="7">
                  <c:v>5/8/2020</c:v>
                </c:pt>
                <c:pt idx="8">
                  <c:v>5/9/2020</c:v>
                </c:pt>
                <c:pt idx="9">
                  <c:v>5/10/2020</c:v>
                </c:pt>
                <c:pt idx="10">
                  <c:v>5/11/2020</c:v>
                </c:pt>
                <c:pt idx="11">
                  <c:v>5/12/2020</c:v>
                </c:pt>
                <c:pt idx="12">
                  <c:v>5/13/2020</c:v>
                </c:pt>
                <c:pt idx="13">
                  <c:v>5/14/2020</c:v>
                </c:pt>
                <c:pt idx="14">
                  <c:v>5/15/2020</c:v>
                </c:pt>
                <c:pt idx="15">
                  <c:v>5/16/2020</c:v>
                </c:pt>
                <c:pt idx="16">
                  <c:v>5/17/2020</c:v>
                </c:pt>
                <c:pt idx="17">
                  <c:v>5/18/2020</c:v>
                </c:pt>
              </c:strCache>
            </c:strRef>
          </c:cat>
          <c:val>
            <c:numRef>
              <c:f>'Since May 1'!$B$5:$B$23</c:f>
              <c:numCache>
                <c:formatCode>General</c:formatCode>
                <c:ptCount val="18"/>
                <c:pt idx="1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8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0-4974-AB8E-B4BEC8283AC6}"/>
            </c:ext>
          </c:extLst>
        </c:ser>
        <c:ser>
          <c:idx val="1"/>
          <c:order val="1"/>
          <c:tx>
            <c:strRef>
              <c:f>'Since May 1'!$C$3:$C$4</c:f>
              <c:strCache>
                <c:ptCount val="1"/>
                <c:pt idx="0">
                  <c:v>Inconclusive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'Since May 1'!$A$5:$A$23</c:f>
              <c:strCache>
                <c:ptCount val="18"/>
                <c:pt idx="0">
                  <c:v>5/1/2020</c:v>
                </c:pt>
                <c:pt idx="1">
                  <c:v>5/2/2020</c:v>
                </c:pt>
                <c:pt idx="2">
                  <c:v>5/3/2020</c:v>
                </c:pt>
                <c:pt idx="3">
                  <c:v>5/4/2020</c:v>
                </c:pt>
                <c:pt idx="4">
                  <c:v>5/5/2020</c:v>
                </c:pt>
                <c:pt idx="5">
                  <c:v>5/6/2020</c:v>
                </c:pt>
                <c:pt idx="6">
                  <c:v>5/7/2020</c:v>
                </c:pt>
                <c:pt idx="7">
                  <c:v>5/8/2020</c:v>
                </c:pt>
                <c:pt idx="8">
                  <c:v>5/9/2020</c:v>
                </c:pt>
                <c:pt idx="9">
                  <c:v>5/10/2020</c:v>
                </c:pt>
                <c:pt idx="10">
                  <c:v>5/11/2020</c:v>
                </c:pt>
                <c:pt idx="11">
                  <c:v>5/12/2020</c:v>
                </c:pt>
                <c:pt idx="12">
                  <c:v>5/13/2020</c:v>
                </c:pt>
                <c:pt idx="13">
                  <c:v>5/14/2020</c:v>
                </c:pt>
                <c:pt idx="14">
                  <c:v>5/15/2020</c:v>
                </c:pt>
                <c:pt idx="15">
                  <c:v>5/16/2020</c:v>
                </c:pt>
                <c:pt idx="16">
                  <c:v>5/17/2020</c:v>
                </c:pt>
                <c:pt idx="17">
                  <c:v>5/18/2020</c:v>
                </c:pt>
              </c:strCache>
            </c:strRef>
          </c:cat>
          <c:val>
            <c:numRef>
              <c:f>'Since May 1'!$C$5:$C$23</c:f>
              <c:numCache>
                <c:formatCode>General</c:formatCode>
                <c:ptCount val="18"/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0-4974-AB8E-B4BEC8283AC6}"/>
            </c:ext>
          </c:extLst>
        </c:ser>
        <c:ser>
          <c:idx val="2"/>
          <c:order val="2"/>
          <c:tx>
            <c:strRef>
              <c:f>'Since May 1'!$D$3:$D$4</c:f>
              <c:strCache>
                <c:ptCount val="1"/>
                <c:pt idx="0">
                  <c:v>Indeterminate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'Since May 1'!$A$5:$A$23</c:f>
              <c:strCache>
                <c:ptCount val="18"/>
                <c:pt idx="0">
                  <c:v>5/1/2020</c:v>
                </c:pt>
                <c:pt idx="1">
                  <c:v>5/2/2020</c:v>
                </c:pt>
                <c:pt idx="2">
                  <c:v>5/3/2020</c:v>
                </c:pt>
                <c:pt idx="3">
                  <c:v>5/4/2020</c:v>
                </c:pt>
                <c:pt idx="4">
                  <c:v>5/5/2020</c:v>
                </c:pt>
                <c:pt idx="5">
                  <c:v>5/6/2020</c:v>
                </c:pt>
                <c:pt idx="6">
                  <c:v>5/7/2020</c:v>
                </c:pt>
                <c:pt idx="7">
                  <c:v>5/8/2020</c:v>
                </c:pt>
                <c:pt idx="8">
                  <c:v>5/9/2020</c:v>
                </c:pt>
                <c:pt idx="9">
                  <c:v>5/10/2020</c:v>
                </c:pt>
                <c:pt idx="10">
                  <c:v>5/11/2020</c:v>
                </c:pt>
                <c:pt idx="11">
                  <c:v>5/12/2020</c:v>
                </c:pt>
                <c:pt idx="12">
                  <c:v>5/13/2020</c:v>
                </c:pt>
                <c:pt idx="13">
                  <c:v>5/14/2020</c:v>
                </c:pt>
                <c:pt idx="14">
                  <c:v>5/15/2020</c:v>
                </c:pt>
                <c:pt idx="15">
                  <c:v>5/16/2020</c:v>
                </c:pt>
                <c:pt idx="16">
                  <c:v>5/17/2020</c:v>
                </c:pt>
                <c:pt idx="17">
                  <c:v>5/18/2020</c:v>
                </c:pt>
              </c:strCache>
            </c:strRef>
          </c:cat>
          <c:val>
            <c:numRef>
              <c:f>'Since May 1'!$D$5:$D$23</c:f>
              <c:numCache>
                <c:formatCode>General</c:formatCode>
                <c:ptCount val="18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0-4974-AB8E-B4BEC8283AC6}"/>
            </c:ext>
          </c:extLst>
        </c:ser>
        <c:ser>
          <c:idx val="3"/>
          <c:order val="3"/>
          <c:tx>
            <c:strRef>
              <c:f>'Since May 1'!$E$3:$E$4</c:f>
              <c:strCache>
                <c:ptCount val="1"/>
                <c:pt idx="0">
                  <c:v>NOT DETECTED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'Since May 1'!$A$5:$A$23</c:f>
              <c:strCache>
                <c:ptCount val="18"/>
                <c:pt idx="0">
                  <c:v>5/1/2020</c:v>
                </c:pt>
                <c:pt idx="1">
                  <c:v>5/2/2020</c:v>
                </c:pt>
                <c:pt idx="2">
                  <c:v>5/3/2020</c:v>
                </c:pt>
                <c:pt idx="3">
                  <c:v>5/4/2020</c:v>
                </c:pt>
                <c:pt idx="4">
                  <c:v>5/5/2020</c:v>
                </c:pt>
                <c:pt idx="5">
                  <c:v>5/6/2020</c:v>
                </c:pt>
                <c:pt idx="6">
                  <c:v>5/7/2020</c:v>
                </c:pt>
                <c:pt idx="7">
                  <c:v>5/8/2020</c:v>
                </c:pt>
                <c:pt idx="8">
                  <c:v>5/9/2020</c:v>
                </c:pt>
                <c:pt idx="9">
                  <c:v>5/10/2020</c:v>
                </c:pt>
                <c:pt idx="10">
                  <c:v>5/11/2020</c:v>
                </c:pt>
                <c:pt idx="11">
                  <c:v>5/12/2020</c:v>
                </c:pt>
                <c:pt idx="12">
                  <c:v>5/13/2020</c:v>
                </c:pt>
                <c:pt idx="13">
                  <c:v>5/14/2020</c:v>
                </c:pt>
                <c:pt idx="14">
                  <c:v>5/15/2020</c:v>
                </c:pt>
                <c:pt idx="15">
                  <c:v>5/16/2020</c:v>
                </c:pt>
                <c:pt idx="16">
                  <c:v>5/17/2020</c:v>
                </c:pt>
                <c:pt idx="17">
                  <c:v>5/18/2020</c:v>
                </c:pt>
              </c:strCache>
            </c:strRef>
          </c:cat>
          <c:val>
            <c:numRef>
              <c:f>'Since May 1'!$E$5:$E$23</c:f>
              <c:numCache>
                <c:formatCode>General</c:formatCode>
                <c:ptCount val="18"/>
                <c:pt idx="0">
                  <c:v>253</c:v>
                </c:pt>
                <c:pt idx="1">
                  <c:v>55</c:v>
                </c:pt>
                <c:pt idx="2">
                  <c:v>15</c:v>
                </c:pt>
                <c:pt idx="3">
                  <c:v>305</c:v>
                </c:pt>
                <c:pt idx="4">
                  <c:v>197</c:v>
                </c:pt>
                <c:pt idx="5">
                  <c:v>175</c:v>
                </c:pt>
                <c:pt idx="6">
                  <c:v>168</c:v>
                </c:pt>
                <c:pt idx="7">
                  <c:v>181</c:v>
                </c:pt>
                <c:pt idx="8">
                  <c:v>80</c:v>
                </c:pt>
                <c:pt idx="9">
                  <c:v>82</c:v>
                </c:pt>
                <c:pt idx="10">
                  <c:v>218</c:v>
                </c:pt>
                <c:pt idx="11">
                  <c:v>306</c:v>
                </c:pt>
                <c:pt idx="12">
                  <c:v>241</c:v>
                </c:pt>
                <c:pt idx="13">
                  <c:v>188</c:v>
                </c:pt>
                <c:pt idx="14">
                  <c:v>58</c:v>
                </c:pt>
                <c:pt idx="1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A0-4974-AB8E-B4BEC8283AC6}"/>
            </c:ext>
          </c:extLst>
        </c:ser>
        <c:ser>
          <c:idx val="4"/>
          <c:order val="4"/>
          <c:tx>
            <c:strRef>
              <c:f>'Since May 1'!$F$3:$F$4</c:f>
              <c:strCache>
                <c:ptCount val="1"/>
                <c:pt idx="0">
                  <c:v>PENDING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'Since May 1'!$A$5:$A$23</c:f>
              <c:strCache>
                <c:ptCount val="18"/>
                <c:pt idx="0">
                  <c:v>5/1/2020</c:v>
                </c:pt>
                <c:pt idx="1">
                  <c:v>5/2/2020</c:v>
                </c:pt>
                <c:pt idx="2">
                  <c:v>5/3/2020</c:v>
                </c:pt>
                <c:pt idx="3">
                  <c:v>5/4/2020</c:v>
                </c:pt>
                <c:pt idx="4">
                  <c:v>5/5/2020</c:v>
                </c:pt>
                <c:pt idx="5">
                  <c:v>5/6/2020</c:v>
                </c:pt>
                <c:pt idx="6">
                  <c:v>5/7/2020</c:v>
                </c:pt>
                <c:pt idx="7">
                  <c:v>5/8/2020</c:v>
                </c:pt>
                <c:pt idx="8">
                  <c:v>5/9/2020</c:v>
                </c:pt>
                <c:pt idx="9">
                  <c:v>5/10/2020</c:v>
                </c:pt>
                <c:pt idx="10">
                  <c:v>5/11/2020</c:v>
                </c:pt>
                <c:pt idx="11">
                  <c:v>5/12/2020</c:v>
                </c:pt>
                <c:pt idx="12">
                  <c:v>5/13/2020</c:v>
                </c:pt>
                <c:pt idx="13">
                  <c:v>5/14/2020</c:v>
                </c:pt>
                <c:pt idx="14">
                  <c:v>5/15/2020</c:v>
                </c:pt>
                <c:pt idx="15">
                  <c:v>5/16/2020</c:v>
                </c:pt>
                <c:pt idx="16">
                  <c:v>5/17/2020</c:v>
                </c:pt>
                <c:pt idx="17">
                  <c:v>5/18/2020</c:v>
                </c:pt>
              </c:strCache>
            </c:strRef>
          </c:cat>
          <c:val>
            <c:numRef>
              <c:f>'Since May 1'!$F$5:$F$23</c:f>
              <c:numCache>
                <c:formatCode>General</c:formatCode>
                <c:ptCount val="18"/>
                <c:pt idx="3">
                  <c:v>1</c:v>
                </c:pt>
                <c:pt idx="8">
                  <c:v>3</c:v>
                </c:pt>
                <c:pt idx="11">
                  <c:v>1</c:v>
                </c:pt>
                <c:pt idx="13">
                  <c:v>3</c:v>
                </c:pt>
                <c:pt idx="14">
                  <c:v>174</c:v>
                </c:pt>
                <c:pt idx="15">
                  <c:v>35</c:v>
                </c:pt>
                <c:pt idx="16">
                  <c:v>94</c:v>
                </c:pt>
                <c:pt idx="17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A0-4974-AB8E-B4BEC8283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192816"/>
        <c:axId val="524182624"/>
      </c:barChart>
      <c:catAx>
        <c:axId val="524192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24182624"/>
        <c:crosses val="autoZero"/>
        <c:auto val="0"/>
        <c:lblAlgn val="ctr"/>
        <c:lblOffset val="100"/>
        <c:noMultiLvlLbl val="0"/>
      </c:catAx>
      <c:valAx>
        <c:axId val="52418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Number of Tests</a:t>
                </a:r>
              </a:p>
            </c:rich>
          </c:tx>
          <c:layout>
            <c:manualLayout>
              <c:xMode val="edge"/>
              <c:yMode val="edge"/>
              <c:x val="3.4954849985435479E-3"/>
              <c:y val="0.320203589416187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9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16818916657157"/>
          <c:y val="0.27032099028162027"/>
          <c:w val="0.12641779831868843"/>
          <c:h val="0.16656522664396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Isolation &amp; Quarantine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D4D-4EFA-A3A9-348D0D87D60A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4D-4EFA-A3A9-348D0D87D60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D4D-4EFA-A3A9-348D0D87D60A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D4D-4EFA-A3A9-348D0D87D60A}"/>
              </c:ext>
            </c:extLst>
          </c:dPt>
          <c:dLbls>
            <c:dLbl>
              <c:idx val="0"/>
              <c:layout>
                <c:manualLayout>
                  <c:x val="1.3416447944006999E-2"/>
                  <c:y val="-2.69243948673082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4D-4EFA-A3A9-348D0D87D60A}"/>
                </c:ext>
              </c:extLst>
            </c:dLbl>
            <c:dLbl>
              <c:idx val="1"/>
              <c:layout>
                <c:manualLayout>
                  <c:x val="3.8265529308836397E-3"/>
                  <c:y val="-2.5172790901137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4D-4EFA-A3A9-348D0D87D60A}"/>
                </c:ext>
              </c:extLst>
            </c:dLbl>
            <c:dLbl>
              <c:idx val="2"/>
              <c:layout>
                <c:manualLayout>
                  <c:x val="3.604549431321085E-4"/>
                  <c:y val="-3.42064012831729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4D-4EFA-A3A9-348D0D87D60A}"/>
                </c:ext>
              </c:extLst>
            </c:dLbl>
            <c:dLbl>
              <c:idx val="3"/>
              <c:layout>
                <c:manualLayout>
                  <c:x val="8.4939851268591424E-2"/>
                  <c:y val="-0.251883202099737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4D-4EFA-A3A9-348D0D87D6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'[Copy of EC Data Trends_COVID-19.xlsx]Sheet1'!$A$78:$A$81</c:f>
              <c:strCache>
                <c:ptCount val="4"/>
                <c:pt idx="0">
                  <c:v>Active Isolation</c:v>
                </c:pt>
                <c:pt idx="1">
                  <c:v>Active Mandatory</c:v>
                </c:pt>
                <c:pt idx="2">
                  <c:v>Active Precautionary </c:v>
                </c:pt>
                <c:pt idx="3">
                  <c:v>Closed</c:v>
                </c:pt>
              </c:strCache>
            </c:strRef>
          </c:cat>
          <c:val>
            <c:numRef>
              <c:f>'[Copy of EC Data Trends_COVID-19.xlsx]Sheet1'!$B$78:$B$81</c:f>
              <c:numCache>
                <c:formatCode>General</c:formatCode>
                <c:ptCount val="4"/>
                <c:pt idx="0">
                  <c:v>37</c:v>
                </c:pt>
                <c:pt idx="1">
                  <c:v>180</c:v>
                </c:pt>
                <c:pt idx="2">
                  <c:v>36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944-89E4-082E921206A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0.41664</cdr:x>
      <cdr:y>0.22834</cdr:y>
    </cdr:from>
    <cdr:to>
      <cdr:x>0.5</cdr:x>
      <cdr:y>0.43038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0412" y="1033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accent2"/>
              </a:solidFill>
            </a:rPr>
            <a:t>17%</a:t>
          </a:r>
        </a:p>
      </cdr:txBody>
    </cdr:sp>
  </cdr:relSizeAnchor>
  <cdr:relSizeAnchor xmlns:cdr="http://schemas.openxmlformats.org/drawingml/2006/chartDrawing">
    <cdr:from>
      <cdr:x>0.28466</cdr:x>
      <cdr:y>0.71659</cdr:y>
    </cdr:from>
    <cdr:to>
      <cdr:x>0.36802</cdr:x>
      <cdr:y>0.91863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22612" y="32432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accent1"/>
              </a:solidFill>
            </a:rPr>
            <a:t>83%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F29B3-2197-44C0-BACE-D03EC50CC65F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A362E-17AC-4CB2-973D-DF6977481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4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97A86-A793-47AB-98C6-CEFACAEA5FD5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6061A-97CB-4A2D-9B4A-95EFB4FB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Bahnschrift SemiLight" panose="020B0502040204020203" pitchFamily="34" charset="0"/>
                <a:cs typeface="Calibri" panose="020F0502020204030204" pitchFamily="34" charset="0"/>
              </a:rPr>
              <a:t>187 as of 5-6-20, 3 hospitalizations, 135 completed isolation, 2 deaths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6061A-97CB-4A2D-9B4A-95EFB4FB59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6061A-97CB-4A2D-9B4A-95EFB4FB59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7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3724 test last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6061A-97CB-4A2D-9B4A-95EFB4FB59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6061A-97CB-4A2D-9B4A-95EFB4FB59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6061A-97CB-4A2D-9B4A-95EFB4FB59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0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1219827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162" y="1752604"/>
            <a:ext cx="10360501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162" y="3611607"/>
            <a:ext cx="10360501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7" y="4953000"/>
            <a:ext cx="12193844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8515746" y="6249501"/>
            <a:ext cx="304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accent3"/>
                </a:solidFill>
              </a:rPr>
              <a:t>prevent.</a:t>
            </a:r>
            <a:r>
              <a:rPr lang="en-US" sz="1800" i="1" baseline="0" dirty="0">
                <a:solidFill>
                  <a:schemeClr val="accent3"/>
                </a:solidFill>
              </a:rPr>
              <a:t> promote. protect.</a:t>
            </a:r>
            <a:endParaRPr lang="en-US" sz="1800" i="1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5247233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481332"/>
            <a:ext cx="10969943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D6C-B2C9-4BA9-BA30-B832D9BBF4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7003"/>
            <a:ext cx="3047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3"/>
                </a:solidFill>
              </a:rPr>
              <a:t>prevent.</a:t>
            </a:r>
            <a:r>
              <a:rPr lang="en-US" sz="1400" i="1" baseline="0" dirty="0">
                <a:solidFill>
                  <a:schemeClr val="accent3"/>
                </a:solidFill>
              </a:rPr>
              <a:t> promote. protect.</a:t>
            </a:r>
            <a:endParaRPr lang="en-US" sz="14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2974" y="274643"/>
            <a:ext cx="2369343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430604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D6C-B2C9-4BA9-BA30-B832D9BBF4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7003"/>
            <a:ext cx="3047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3"/>
                </a:solidFill>
              </a:rPr>
              <a:t>prevent.</a:t>
            </a:r>
            <a:r>
              <a:rPr lang="en-US" sz="1400" i="1" baseline="0" dirty="0">
                <a:solidFill>
                  <a:schemeClr val="accent3"/>
                </a:solidFill>
              </a:rPr>
              <a:t> promote. protect.</a:t>
            </a:r>
            <a:endParaRPr lang="en-US" sz="14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47" y="770467"/>
            <a:ext cx="10779492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797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339" y="4206876"/>
            <a:ext cx="9225798" cy="1645920"/>
          </a:xfrm>
        </p:spPr>
        <p:txBody>
          <a:bodyPr>
            <a:normAutofit/>
          </a:bodyPr>
          <a:lstStyle>
            <a:lvl1pPr marL="0" indent="0" algn="l">
              <a:buNone/>
              <a:defRPr sz="3199">
                <a:solidFill>
                  <a:schemeClr val="tx1"/>
                </a:solidFill>
                <a:latin typeface="+mj-lt"/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3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47" y="767419"/>
            <a:ext cx="10777969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797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338" y="4204209"/>
            <a:ext cx="9223893" cy="1645920"/>
          </a:xfrm>
        </p:spPr>
        <p:txBody>
          <a:bodyPr anchor="t">
            <a:normAutofit/>
          </a:bodyPr>
          <a:lstStyle>
            <a:lvl1pPr marL="0" indent="0">
              <a:buNone/>
              <a:defRPr sz="3199">
                <a:solidFill>
                  <a:schemeClr val="tx1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65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480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9764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4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40467"/>
            <a:ext cx="4662226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accent1"/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480" y="2753084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6043" y="2038435"/>
            <a:ext cx="4662226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6043" y="2750990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67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36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8016" y="0"/>
            <a:ext cx="45708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59253" y="542282"/>
            <a:ext cx="3382399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999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1" y="762000"/>
            <a:ext cx="6094413" cy="45720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3827" y="2511813"/>
            <a:ext cx="3397635" cy="3126987"/>
          </a:xfr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99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356B3E7-393A-4FA7-BFB2-D3F91A70B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7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D6C-B2C9-4BA9-BA30-B832D9BBF4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477003"/>
            <a:ext cx="3047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3"/>
                </a:solidFill>
              </a:rPr>
              <a:t>prevent.</a:t>
            </a:r>
            <a:r>
              <a:rPr lang="en-US" sz="1400" i="1" baseline="0" dirty="0">
                <a:solidFill>
                  <a:schemeClr val="accent3"/>
                </a:solidFill>
              </a:rPr>
              <a:t> promote. protect.</a:t>
            </a:r>
            <a:endParaRPr lang="en-US" sz="14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55" y="5418668"/>
            <a:ext cx="10777969" cy="613283"/>
          </a:xfrm>
        </p:spPr>
        <p:txBody>
          <a:bodyPr anchor="b">
            <a:normAutofit/>
          </a:bodyPr>
          <a:lstStyle>
            <a:lvl1pPr>
              <a:defRPr sz="319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88825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480" y="5909735"/>
            <a:ext cx="9226941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97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90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1673" y="695325"/>
            <a:ext cx="262821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324" y="714376"/>
            <a:ext cx="7732286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16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47" y="770467"/>
            <a:ext cx="10779492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797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339" y="4206876"/>
            <a:ext cx="9225798" cy="1645920"/>
          </a:xfrm>
        </p:spPr>
        <p:txBody>
          <a:bodyPr>
            <a:normAutofit/>
          </a:bodyPr>
          <a:lstStyle>
            <a:lvl1pPr marL="0" indent="0" algn="l">
              <a:buNone/>
              <a:defRPr sz="3199">
                <a:solidFill>
                  <a:schemeClr val="tx1"/>
                </a:solidFill>
                <a:latin typeface="+mj-lt"/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52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14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47" y="767419"/>
            <a:ext cx="10777969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797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338" y="4204209"/>
            <a:ext cx="9223893" cy="1645920"/>
          </a:xfrm>
        </p:spPr>
        <p:txBody>
          <a:bodyPr anchor="t">
            <a:normAutofit/>
          </a:bodyPr>
          <a:lstStyle>
            <a:lvl1pPr marL="0" indent="0">
              <a:buNone/>
              <a:defRPr sz="3199">
                <a:solidFill>
                  <a:schemeClr val="tx1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1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480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9764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95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40467"/>
            <a:ext cx="4662226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accent1"/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480" y="2753084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6043" y="2038435"/>
            <a:ext cx="4662226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6043" y="2750990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20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37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6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7" y="1059712"/>
            <a:ext cx="10360501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8923" y="2931712"/>
            <a:ext cx="6094413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D6C-B2C9-4BA9-BA30-B832D9BBF4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7645" y="3005472"/>
            <a:ext cx="243777" cy="228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599154" y="3005472"/>
            <a:ext cx="243777" cy="228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3"/>
            <a:ext cx="3047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3"/>
                </a:solidFill>
              </a:rPr>
              <a:t>prevent.</a:t>
            </a:r>
            <a:r>
              <a:rPr lang="en-US" sz="1400" i="1" baseline="0" dirty="0">
                <a:solidFill>
                  <a:schemeClr val="accent3"/>
                </a:solidFill>
              </a:rPr>
              <a:t> promote. protect.</a:t>
            </a:r>
            <a:endParaRPr lang="en-US" sz="14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8016" y="0"/>
            <a:ext cx="45708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59253" y="542282"/>
            <a:ext cx="3382399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999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1" y="762000"/>
            <a:ext cx="6094413" cy="45720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3827" y="2511813"/>
            <a:ext cx="3397635" cy="3126987"/>
          </a:xfr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99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356B3E7-393A-4FA7-BFB2-D3F91A70B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17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55" y="5418668"/>
            <a:ext cx="10777969" cy="613283"/>
          </a:xfrm>
        </p:spPr>
        <p:txBody>
          <a:bodyPr anchor="b">
            <a:normAutofit/>
          </a:bodyPr>
          <a:lstStyle>
            <a:lvl1pPr>
              <a:defRPr sz="319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88825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480" y="5909735"/>
            <a:ext cx="9226941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06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93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1673" y="695325"/>
            <a:ext cx="262821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324" y="714376"/>
            <a:ext cx="7732286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7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481331"/>
            <a:ext cx="5383398" cy="4525963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481331"/>
            <a:ext cx="5383398" cy="4525963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D6C-B2C9-4BA9-BA30-B832D9BBF4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3"/>
            <a:ext cx="3047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3"/>
                </a:solidFill>
              </a:rPr>
              <a:t>prevent.</a:t>
            </a:r>
            <a:r>
              <a:rPr lang="en-US" sz="1400" i="1" baseline="0" dirty="0">
                <a:solidFill>
                  <a:schemeClr val="accent3"/>
                </a:solidFill>
              </a:rPr>
              <a:t> promote. protect.</a:t>
            </a:r>
            <a:endParaRPr lang="en-US" sz="14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969943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5410200"/>
            <a:ext cx="5385514" cy="762000"/>
          </a:xfrm>
          <a:solidFill>
            <a:schemeClr val="accent4">
              <a:shade val="15000"/>
              <a:satMod val="18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accent5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7" y="5410200"/>
            <a:ext cx="5387630" cy="762000"/>
          </a:xfrm>
          <a:solidFill>
            <a:schemeClr val="accent4">
              <a:shade val="15000"/>
              <a:satMod val="18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accent5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3" y="1444297"/>
            <a:ext cx="538551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444297"/>
            <a:ext cx="538763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D6C-B2C9-4BA9-BA30-B832D9BBF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D6C-B2C9-4BA9-BA30-B832D9BBF4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7003"/>
            <a:ext cx="3047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3"/>
                </a:solidFill>
              </a:rPr>
              <a:t>prevent.</a:t>
            </a:r>
            <a:r>
              <a:rPr lang="en-US" sz="1400" i="1" baseline="0" dirty="0">
                <a:solidFill>
                  <a:schemeClr val="accent3"/>
                </a:solidFill>
              </a:rPr>
              <a:t> promote. protect.</a:t>
            </a:r>
            <a:endParaRPr lang="en-US" sz="14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D6C-B2C9-4BA9-BA30-B832D9BBF4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77003"/>
            <a:ext cx="3047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3"/>
                </a:solidFill>
              </a:rPr>
              <a:t>prevent.</a:t>
            </a:r>
            <a:r>
              <a:rPr lang="en-US" sz="1400" i="1" baseline="0" dirty="0">
                <a:solidFill>
                  <a:schemeClr val="accent3"/>
                </a:solidFill>
              </a:rPr>
              <a:t> promote. protect.</a:t>
            </a:r>
            <a:endParaRPr lang="en-US" sz="14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876800"/>
            <a:ext cx="9973103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1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1265" y="5355102"/>
            <a:ext cx="529807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8882" y="274320"/>
            <a:ext cx="9970459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D6C-B2C9-4BA9-BA30-B832D9BBF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246" y="5443402"/>
            <a:ext cx="9547913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21" y="189968"/>
            <a:ext cx="11579384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8577" y="6407947"/>
            <a:ext cx="31334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4CBD6C-B2C9-4BA9-BA30-B832D9BBF40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" y="4865122"/>
            <a:ext cx="10764439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1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524" y="5944936"/>
            <a:ext cx="658578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455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4" y="5791253"/>
            <a:ext cx="4535237" cy="1080868"/>
          </a:xfrm>
          <a:prstGeom prst="rtTriangle">
            <a:avLst/>
          </a:prstGeom>
          <a:solidFill>
            <a:schemeClr val="accent1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1" y="5787741"/>
            <a:ext cx="4539496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49141" y="4988440"/>
            <a:ext cx="243777" cy="228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0651" y="4988440"/>
            <a:ext cx="243777" cy="228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477003"/>
            <a:ext cx="3047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3"/>
                </a:solidFill>
              </a:rPr>
              <a:t>prevent.</a:t>
            </a:r>
            <a:r>
              <a:rPr lang="en-US" sz="1400" i="1" baseline="0" dirty="0">
                <a:solidFill>
                  <a:schemeClr val="accent3"/>
                </a:solidFill>
              </a:rPr>
              <a:t> promote. protect.</a:t>
            </a:r>
            <a:endParaRPr lang="en-US" sz="14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524" y="5944936"/>
            <a:ext cx="658578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455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4" y="5791253"/>
            <a:ext cx="4535237" cy="1080868"/>
          </a:xfrm>
          <a:prstGeom prst="rtTriangle">
            <a:avLst/>
          </a:prstGeom>
          <a:solidFill>
            <a:schemeClr val="accent1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12311" y="5787741"/>
            <a:ext cx="4539496" cy="108438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1" y="1481331"/>
            <a:ext cx="10969943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8577" y="6407947"/>
            <a:ext cx="31334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6693" y="6407947"/>
            <a:ext cx="48755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4CBD6C-B2C9-4BA9-BA30-B832D9BBF4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accent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2"/>
        </a:buClr>
        <a:buSzPct val="68000"/>
        <a:buFont typeface="Wingdings 3"/>
        <a:buChar char=""/>
        <a:defRPr kumimoji="0" sz="27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2"/>
        </a:buClr>
        <a:buFont typeface="Verdana"/>
        <a:buChar char="◦"/>
        <a:defRPr kumimoji="0" sz="23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053" y="499533"/>
            <a:ext cx="10769970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11680"/>
            <a:ext cx="107509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22" y="6412447"/>
            <a:ext cx="411372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063"/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 defTabSz="457063"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2" y="6554697"/>
            <a:ext cx="502789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063"/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644" y="5876413"/>
            <a:ext cx="2925318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297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pPr defTabSz="457063"/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 defTabSz="457063"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38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5398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3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368" indent="-342797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475" indent="-548475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99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713" indent="-822713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6951" indent="-109695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19964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9958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9952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79946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053" y="499533"/>
            <a:ext cx="10769970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11680"/>
            <a:ext cx="107509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22" y="6412447"/>
            <a:ext cx="411372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063"/>
            <a:fld id="{704ADE9E-1996-45D6-BEA3-C9925C41752A}" type="datetimeFigureOut">
              <a:rPr lang="en-US" smtClean="0">
                <a:solidFill>
                  <a:prstClr val="white">
                    <a:alpha val="80000"/>
                  </a:prstClr>
                </a:solidFill>
              </a:rPr>
              <a:pPr defTabSz="457063"/>
              <a:t>5/21/2020</a:t>
            </a:fld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2" y="6554697"/>
            <a:ext cx="502789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063"/>
            <a:endParaRPr lang="en-US" dirty="0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644" y="5876413"/>
            <a:ext cx="2925318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297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pPr defTabSz="457063"/>
            <a:fld id="{7356B3E7-393A-4FA7-BFB2-D3F91A70B82E}" type="slidenum">
              <a:rPr lang="en-US" smtClean="0">
                <a:solidFill>
                  <a:prstClr val="white">
                    <a:alpha val="20000"/>
                  </a:prstClr>
                </a:solidFill>
              </a:rPr>
              <a:pPr defTabSz="457063"/>
              <a:t>‹#›</a:t>
            </a:fld>
            <a:endParaRPr lang="en-US" dirty="0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04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5398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3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368" indent="-342797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475" indent="-548475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99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713" indent="-822713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6951" indent="-109695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19964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9958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9952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79946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\\slchsc\Communicable%20Disease\Information%20by%20disease\Coronavirus%202020\dashboard%20items\Stay%20Home%20When%20Sick.pdf" TargetMode="External"/><Relationship Id="rId13" Type="http://schemas.openxmlformats.org/officeDocument/2006/relationships/hyperlink" Target="file:///\\slchsc\Communicable%20Disease\Information%20by%20disease\Coronavirus%202020\dashboard%20items\Face%20Covering%20Information.pdf" TargetMode="External"/><Relationship Id="rId18" Type="http://schemas.openxmlformats.org/officeDocument/2006/relationships/hyperlink" Target="https://coronavirus.health.ny.gov/system/files/documents/2020/04/doh_covid19_eo20217-20218publicfacecovering_041720.pdf" TargetMode="External"/><Relationship Id="rId26" Type="http://schemas.openxmlformats.org/officeDocument/2006/relationships/hyperlink" Target="https://coronavirus.health.ny.gov/system/files/documents/2020/03/cleaning_guidance_public_transportation.pdf" TargetMode="External"/><Relationship Id="rId39" Type="http://schemas.openxmlformats.org/officeDocument/2006/relationships/hyperlink" Target="https://covid19tracker.health.ny.gov/views/NYS-COVID19-Tracker/NYSDOHCOVID-19Tracker-Map?:embed=yes&amp;:toolbar=no&amp;:tabs=n" TargetMode="External"/><Relationship Id="rId3" Type="http://schemas.openxmlformats.org/officeDocument/2006/relationships/hyperlink" Target="file:///\\slchsc\Communicable%20Disease\Information%20by%20disease\Coronavirus%202020\dashboard%20items\NY%20Forward%20Reopening%20Guide.pdf" TargetMode="External"/><Relationship Id="rId21" Type="http://schemas.openxmlformats.org/officeDocument/2006/relationships/hyperlink" Target="https://coronavirus.health.ny.gov/system/files/documents/2020/03/cleaning_guidance_houses_of_worship.pdf" TargetMode="External"/><Relationship Id="rId34" Type="http://schemas.openxmlformats.org/officeDocument/2006/relationships/hyperlink" Target="https://coronavirus.health.ny.gov/form/ask-us-a-question" TargetMode="External"/><Relationship Id="rId7" Type="http://schemas.openxmlformats.org/officeDocument/2006/relationships/hyperlink" Target="file:///\\slchsc\Communicable%20Disease\Information%20by%20disease\Coronavirus%202020\dashboard%20items\How%20to%20Protect%20Yourself%20&amp;%20Others.pdf" TargetMode="External"/><Relationship Id="rId12" Type="http://schemas.openxmlformats.org/officeDocument/2006/relationships/hyperlink" Target="https://coronavirus.health.ny.gov/system/files/documents/2020/04/updated-13102-nysdoh-wadsworth-centers-assay-for-sars-cov-2-igg_1.pdf" TargetMode="External"/><Relationship Id="rId17" Type="http://schemas.openxmlformats.org/officeDocument/2006/relationships/hyperlink" Target="https://coronavirus.health.ny.gov/system/files/documents/2020/04/doh_covid19_eo20216employeefacecovering_041420.pdf" TargetMode="External"/><Relationship Id="rId25" Type="http://schemas.openxmlformats.org/officeDocument/2006/relationships/hyperlink" Target="https://coronavirus.health.ny.gov/system/files/documents/2020/03/cleaning_guidance_non-healthcare_settings.pdf" TargetMode="External"/><Relationship Id="rId33" Type="http://schemas.openxmlformats.org/officeDocument/2006/relationships/hyperlink" Target="https://www.stlawco.org/Departments/PublicHealth/PublicHealth" TargetMode="External"/><Relationship Id="rId38" Type="http://schemas.openxmlformats.org/officeDocument/2006/relationships/hyperlink" Target="https://coronavirus.health.ny.gov/system/files/documents/2020/03/managing_stress_anxiety.pdf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file:///C:\Users\BSanderson\Pictures\COVID19\face-covering-checklist%20dos%20&amp;%20donts.jpg" TargetMode="External"/><Relationship Id="rId20" Type="http://schemas.openxmlformats.org/officeDocument/2006/relationships/hyperlink" Target="file:///\\slchsc\Communicable%20Disease\Information%20by%20disease\Coronavirus%202020\dashboard%20items\Cleaning%20&amp;%20Disinfection%20Decision%20Tool.pdf" TargetMode="External"/><Relationship Id="rId29" Type="http://schemas.openxmlformats.org/officeDocument/2006/relationships/hyperlink" Target="https://www.stlawrencehealthsystem.org/covid-19/testing-centers" TargetMode="External"/><Relationship Id="rId41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hyperlink" Target="file:///\\slchsc\Communicable%20Disease\Information%20by%20disease\Coronavirus%202020\dashboard%20items\Interim%20Guidance%20for%20Businesses%20and%20Employers%20Responding%20to%20Coronavirus%20Disease%202019%20(COVID-19),%20May%202020%20_%20CDC.pdf" TargetMode="External"/><Relationship Id="rId11" Type="http://schemas.openxmlformats.org/officeDocument/2006/relationships/hyperlink" Target="file:///\\slchsc\Communicable%20Disease\Information%20by%20disease\Coronavirus%202020\dashboard%20items\Interpreting%20COVID-19%20Test%20Results.pdf" TargetMode="External"/><Relationship Id="rId24" Type="http://schemas.openxmlformats.org/officeDocument/2006/relationships/hyperlink" Target="https://coronavirus.health.ny.gov/system/files/documents/2020/04/agm-doh_covid19_cleaningfoodstores_rev_041120.pdf" TargetMode="External"/><Relationship Id="rId32" Type="http://schemas.openxmlformats.org/officeDocument/2006/relationships/hyperlink" Target="https://coronavirus.health.ny.gov/home" TargetMode="External"/><Relationship Id="rId37" Type="http://schemas.openxmlformats.org/officeDocument/2006/relationships/hyperlink" Target="https://www.governor.ny.gov/programs/paid-sick-leave-covid-19-impacted-new-yorkers" TargetMode="External"/><Relationship Id="rId40" Type="http://schemas.openxmlformats.org/officeDocument/2006/relationships/hyperlink" Target="https://forward.ny.gov/regional-monitoring-dashboard" TargetMode="External"/><Relationship Id="rId5" Type="http://schemas.openxmlformats.org/officeDocument/2006/relationships/hyperlink" Target="https://forward.ny.gov/" TargetMode="External"/><Relationship Id="rId15" Type="http://schemas.openxmlformats.org/officeDocument/2006/relationships/hyperlink" Target="file:///\\slchsc\Communicable%20Disease\Information%20by%20disease\Coronavirus%202020\dashboard%20items\Use%20of%20Cloth%20Face%20Coverings.pdf" TargetMode="External"/><Relationship Id="rId23" Type="http://schemas.openxmlformats.org/officeDocument/2006/relationships/hyperlink" Target="https://coronavirus.health.ny.gov/system/files/documents/2020/03/cleaning_guidance_schools.pdf" TargetMode="External"/><Relationship Id="rId28" Type="http://schemas.openxmlformats.org/officeDocument/2006/relationships/hyperlink" Target="https://www.dec.ny.gov/docs/materials_minerals_pdf/covid19.pdf" TargetMode="External"/><Relationship Id="rId36" Type="http://schemas.openxmlformats.org/officeDocument/2006/relationships/hyperlink" Target="https://labor.ny.gov/workerprotection/laborstandards/coronavirus-complaints.shtm" TargetMode="External"/><Relationship Id="rId10" Type="http://schemas.openxmlformats.org/officeDocument/2006/relationships/hyperlink" Target="https://coronavirus.health.ny.gov/covid-19-testing" TargetMode="External"/><Relationship Id="rId19" Type="http://schemas.openxmlformats.org/officeDocument/2006/relationships/hyperlink" Target="file:///\\slchsc\Communicable%20Disease\Information%20by%20disease\Coronavirus%202020\dashboard%20items\Guidance%20for%20Cleaning%20&amp;%20Disinfecting.pdf" TargetMode="External"/><Relationship Id="rId31" Type="http://schemas.openxmlformats.org/officeDocument/2006/relationships/hyperlink" Target="https://samaritanhealth.com/location/clifton-fine-hospital/" TargetMode="External"/><Relationship Id="rId4" Type="http://schemas.openxmlformats.org/officeDocument/2006/relationships/hyperlink" Target="5-14-20%20Business%20Reopening%20Rubric.docx" TargetMode="External"/><Relationship Id="rId9" Type="http://schemas.openxmlformats.org/officeDocument/2006/relationships/hyperlink" Target="file:///\\slchsc\Communicable%20Disease\Information%20by%20disease\Coronavirus%202020\dashboard%20items\Wash%20Your%20Hands.pdf" TargetMode="External"/><Relationship Id="rId14" Type="http://schemas.openxmlformats.org/officeDocument/2006/relationships/hyperlink" Target="file:///\\slchsc\Communicable%20Disease\Information%20by%20disease\Coronavirus%202020\dashboard%20items\Wearing%20a%20Cloth%20Face%20Covering.pdf" TargetMode="External"/><Relationship Id="rId22" Type="http://schemas.openxmlformats.org/officeDocument/2006/relationships/hyperlink" Target="https://coronavirus.health.ny.gov/system/files/documents/2020/03/cleaning_guidance_general_building.pdf" TargetMode="External"/><Relationship Id="rId27" Type="http://schemas.openxmlformats.org/officeDocument/2006/relationships/hyperlink" Target="https://coronavirus.health.ny.gov/system/files/documents/2020/03/doh_covid19_cleaningdisinfectingretailstores_031620.pdf" TargetMode="External"/><Relationship Id="rId30" Type="http://schemas.openxmlformats.org/officeDocument/2006/relationships/hyperlink" Target="https://www.claxtonhepburn.org/covid-19/" TargetMode="External"/><Relationship Id="rId35" Type="http://schemas.openxmlformats.org/officeDocument/2006/relationships/hyperlink" Target="https://mylicense.custhelp.com/app/as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express.ny.gov/app/nyforwar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tracker.health.ny.gov/views/NYS-COVID19-Tracker/NYSDOHCOVID-19Tracker-Map?:embed=yes&amp;:toolbar=no&amp;:tabs=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Municipal Call</a:t>
            </a:r>
            <a:endParaRPr lang="en-US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5-21-20</a:t>
            </a:r>
          </a:p>
        </p:txBody>
      </p:sp>
    </p:spTree>
    <p:extLst>
      <p:ext uri="{BB962C8B-B14F-4D97-AF65-F5344CB8AC3E}">
        <p14:creationId xmlns:p14="http://schemas.microsoft.com/office/powerpoint/2010/main" val="173217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3937" y="57115"/>
            <a:ext cx="7598971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/>
            <a:r>
              <a:rPr lang="en-US" sz="1999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ST. LAWRENCE COUNTY COVID-19 DASHBOARD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82680" y="893"/>
            <a:ext cx="312816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063"/>
            <a:r>
              <a:rPr lang="en-US" sz="1799" dirty="0">
                <a:solidFill>
                  <a:prstClr val="white"/>
                </a:solidFill>
                <a:latin typeface="Arial Narrow" panose="020B0606020202030204" pitchFamily="34" charset="0"/>
              </a:rPr>
              <a:t>May 14, 2020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12" r="321" b="1334"/>
          <a:stretch/>
        </p:blipFill>
        <p:spPr>
          <a:xfrm>
            <a:off x="439149" y="3595336"/>
            <a:ext cx="7198153" cy="2994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t="4122" r="3082" b="3253"/>
          <a:stretch/>
        </p:blipFill>
        <p:spPr>
          <a:xfrm>
            <a:off x="8274570" y="3595336"/>
            <a:ext cx="3702108" cy="293197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8" y="545348"/>
            <a:ext cx="7198153" cy="2927046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8274570" y="554354"/>
          <a:ext cx="3736275" cy="285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4063" t="33333" r="10868" b="7778"/>
          <a:stretch/>
        </p:blipFill>
        <p:spPr>
          <a:xfrm>
            <a:off x="45889" y="57115"/>
            <a:ext cx="12142935" cy="68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0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801" y="105893"/>
            <a:ext cx="11796428" cy="461545"/>
          </a:xfrm>
          <a:prstGeom prst="rect">
            <a:avLst/>
          </a:prstGeom>
          <a:solidFill>
            <a:srgbClr val="012C57"/>
          </a:solidFill>
        </p:spPr>
        <p:txBody>
          <a:bodyPr wrap="square" rtlCol="0">
            <a:spAutoFit/>
          </a:bodyPr>
          <a:lstStyle/>
          <a:p>
            <a:pPr algn="ctr" defTabSz="457063"/>
            <a:r>
              <a:rPr lang="en-US" sz="2399" b="1" dirty="0">
                <a:solidFill>
                  <a:prstClr val="white"/>
                </a:solidFill>
                <a:latin typeface="Arial Narrow" panose="020B0606020202030204" pitchFamily="34" charset="0"/>
              </a:rPr>
              <a:t>COVID-19 Resources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87658"/>
              </p:ext>
            </p:extLst>
          </p:nvPr>
        </p:nvGraphicFramePr>
        <p:xfrm>
          <a:off x="195801" y="755609"/>
          <a:ext cx="3538689" cy="293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689">
                  <a:extLst>
                    <a:ext uri="{9D8B030D-6E8A-4147-A177-3AD203B41FA5}">
                      <a16:colId xmlns:a16="http://schemas.microsoft.com/office/drawing/2014/main" val="1732397434"/>
                    </a:ext>
                  </a:extLst>
                </a:gridCol>
              </a:tblGrid>
              <a:tr h="31995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Reopening Guidance </a:t>
                      </a:r>
                    </a:p>
                  </a:txBody>
                  <a:tcPr marL="91416" marR="91416" marT="45708" marB="45708">
                    <a:solidFill>
                      <a:srgbClr val="012C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777521"/>
                  </a:ext>
                </a:extLst>
              </a:tr>
              <a:tr h="367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hlinkClick r:id="rId3" action="ppaction://hlinkfile"/>
                        </a:rPr>
                        <a:t>NYS Forward Reopening Guide</a:t>
                      </a:r>
                      <a:r>
                        <a:rPr lang="en-US" sz="1500" b="1" baseline="0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hlinkClick r:id="rId3" action="ppaction://hlinkfile"/>
                        </a:rPr>
                        <a:t> </a:t>
                      </a:r>
                      <a:endParaRPr lang="en-US" sz="1500" b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hlinkClick r:id="rId4" action="ppaction://hlinkfile"/>
                        </a:rPr>
                        <a:t>Business Plan Rubric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hlinkClick r:id="rId4" action="ppaction://hlinkfile"/>
                        </a:rPr>
                        <a:t>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62010"/>
                  </a:ext>
                </a:extLst>
              </a:tr>
              <a:tr h="381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hlinkClick r:id="rId5"/>
                        </a:rPr>
                        <a:t>NYS Forward Website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hlinkClick r:id="rId6" action="ppaction://hlinkfile"/>
                        </a:rPr>
                        <a:t>Guidance for Businesses and Employers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hlinkClick r:id="rId7" action="ppaction://hlinkfile"/>
                        </a:rPr>
                        <a:t>How to Protect Yourselves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hlinkClick r:id="rId7" action="ppaction://hlinkfile"/>
                        </a:rPr>
                        <a:t> and Others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hlinkClick r:id="rId8" action="ppaction://hlinkfile"/>
                        </a:rPr>
                        <a:t>Stay Home When Sick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hlinkClick r:id="rId9" action="ppaction://hlinkfile"/>
                        </a:rPr>
                        <a:t>Hand Hygiene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004232" y="755608"/>
          <a:ext cx="3987895" cy="134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7895">
                  <a:extLst>
                    <a:ext uri="{9D8B030D-6E8A-4147-A177-3AD203B41FA5}">
                      <a16:colId xmlns:a16="http://schemas.microsoft.com/office/drawing/2014/main" val="2191384087"/>
                    </a:ext>
                  </a:extLst>
                </a:gridCol>
              </a:tblGrid>
              <a:tr h="31995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Testing Information &amp; Interpretation </a:t>
                      </a:r>
                    </a:p>
                  </a:txBody>
                  <a:tcPr marL="91416" marR="91416" marT="45708" marB="45708">
                    <a:solidFill>
                      <a:srgbClr val="012C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524252"/>
                  </a:ext>
                </a:extLst>
              </a:tr>
              <a:tr h="34972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0"/>
                        </a:rPr>
                        <a:t>Testing Information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441822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1" action="ppaction://hlinkfile"/>
                        </a:rPr>
                        <a:t>Interpreting COVID-19 Test Results </a:t>
                      </a:r>
                      <a:endParaRPr lang="en-US" sz="15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216594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2"/>
                        </a:rPr>
                        <a:t>Statewide</a:t>
                      </a:r>
                      <a:r>
                        <a:rPr lang="en-US" sz="1500" b="1" baseline="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2"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2"/>
                        </a:rPr>
                        <a:t>Antibody</a:t>
                      </a:r>
                      <a:r>
                        <a:rPr lang="en-US" sz="1500" b="1" baseline="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2"/>
                        </a:rPr>
                        <a:t> Testing FAQ’s </a:t>
                      </a:r>
                      <a:endParaRPr lang="en-US" sz="15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5801" y="4119836"/>
          <a:ext cx="3560687" cy="25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687">
                  <a:extLst>
                    <a:ext uri="{9D8B030D-6E8A-4147-A177-3AD203B41FA5}">
                      <a16:colId xmlns:a16="http://schemas.microsoft.com/office/drawing/2014/main" val="1957661623"/>
                    </a:ext>
                  </a:extLst>
                </a:gridCol>
              </a:tblGrid>
              <a:tr h="33972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 Narrow" panose="020B0606020202030204" pitchFamily="34" charset="0"/>
                        </a:rPr>
                        <a:t>  Face</a:t>
                      </a:r>
                      <a:r>
                        <a:rPr lang="en-US" sz="1500" baseline="0" dirty="0">
                          <a:latin typeface="Arial Narrow" panose="020B0606020202030204" pitchFamily="34" charset="0"/>
                        </a:rPr>
                        <a:t> Mask Wearing &amp; Guidance 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rgbClr val="012C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23709"/>
                  </a:ext>
                </a:extLst>
              </a:tr>
              <a:tr h="358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hlinkClick r:id="rId13" action="ppaction://hlinkfile"/>
                        </a:rPr>
                        <a:t>Cloth Face Covering</a:t>
                      </a:r>
                      <a:r>
                        <a:rPr lang="en-US" sz="1500" b="1" baseline="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hlinkClick r:id="rId13" action="ppaction://hlinkfile"/>
                        </a:rPr>
                        <a:t> Information</a:t>
                      </a:r>
                      <a:endParaRPr lang="en-US" sz="15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hlinkClick r:id="rId14" action="ppaction://hlinkfile"/>
                        </a:rPr>
                        <a:t>How to Wear</a:t>
                      </a:r>
                      <a:r>
                        <a:rPr lang="en-US" sz="1500" b="1" baseline="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hlinkClick r:id="rId14" action="ppaction://hlinkfile"/>
                        </a:rPr>
                        <a:t> Cloth Face Coverings</a:t>
                      </a:r>
                      <a:endParaRPr lang="en-US" sz="15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hlinkClick r:id="rId15" action="ppaction://hlinkfile"/>
                        </a:rPr>
                        <a:t>Use of Cloth Face Coverings</a:t>
                      </a:r>
                      <a:endParaRPr lang="en-US" sz="15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hlinkClick r:id="rId16" action="ppaction://hlinkfile"/>
                        </a:rPr>
                        <a:t>Face Covering Do’s and Don’ts</a:t>
                      </a:r>
                      <a:r>
                        <a:rPr lang="en-US" sz="1500" b="1" baseline="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hlinkClick r:id="rId16" action="ppaction://hlinkfile"/>
                        </a:rPr>
                        <a:t> </a:t>
                      </a:r>
                      <a:endParaRPr lang="en-US" sz="15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hlinkClick r:id="rId17"/>
                        </a:rPr>
                        <a:t>Employers / Employees</a:t>
                      </a:r>
                      <a:endParaRPr lang="en-US" sz="15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48329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hlinkClick r:id="rId18"/>
                        </a:rPr>
                        <a:t>General Public</a:t>
                      </a:r>
                      <a:endParaRPr lang="en-US" sz="1500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739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23344" y="2345743"/>
          <a:ext cx="3560687" cy="3612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687">
                  <a:extLst>
                    <a:ext uri="{9D8B030D-6E8A-4147-A177-3AD203B41FA5}">
                      <a16:colId xmlns:a16="http://schemas.microsoft.com/office/drawing/2014/main" val="3796639317"/>
                    </a:ext>
                  </a:extLst>
                </a:gridCol>
              </a:tblGrid>
              <a:tr h="319957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 Narrow" panose="020B0606020202030204" pitchFamily="34" charset="0"/>
                        </a:rPr>
                        <a:t>Cleaning Guidance for Businesses</a:t>
                      </a:r>
                    </a:p>
                  </a:txBody>
                  <a:tcPr marL="91416" marR="91416" marT="45708" marB="45708">
                    <a:solidFill>
                      <a:srgbClr val="012C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41925"/>
                  </a:ext>
                </a:extLst>
              </a:tr>
              <a:tr h="337643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19" action="ppaction://hlinkfile"/>
                        </a:rPr>
                        <a:t>Cleaning</a:t>
                      </a:r>
                      <a:r>
                        <a:rPr lang="en-US" sz="1500" b="1" baseline="0" dirty="0">
                          <a:latin typeface="Arial Narrow" panose="020B0606020202030204" pitchFamily="34" charset="0"/>
                          <a:hlinkClick r:id="rId19" action="ppaction://hlinkfile"/>
                        </a:rPr>
                        <a:t> &amp; Disinfecting Guidance – CDC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20" action="ppaction://hlinkfile"/>
                        </a:rPr>
                        <a:t>Cleaning &amp; Disinfection</a:t>
                      </a:r>
                      <a:r>
                        <a:rPr lang="en-US" sz="1500" b="1" baseline="0" dirty="0">
                          <a:latin typeface="Arial Narrow" panose="020B0606020202030204" pitchFamily="34" charset="0"/>
                          <a:hlinkClick r:id="rId20" action="ppaction://hlinkfile"/>
                        </a:rPr>
                        <a:t> Decision Tool – CDC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21"/>
                        </a:rPr>
                        <a:t>Houses of Worship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3636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22"/>
                        </a:rPr>
                        <a:t>Public &amp;</a:t>
                      </a:r>
                      <a:r>
                        <a:rPr lang="en-US" sz="1500" b="1" baseline="0" dirty="0">
                          <a:latin typeface="Arial Narrow" panose="020B0606020202030204" pitchFamily="34" charset="0"/>
                          <a:hlinkClick r:id="rId22"/>
                        </a:rPr>
                        <a:t> Private Facilities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83687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23"/>
                        </a:rPr>
                        <a:t>Schools</a:t>
                      </a:r>
                      <a:r>
                        <a:rPr lang="en-US" sz="1500" b="1" dirty="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561508"/>
                  </a:ext>
                </a:extLst>
              </a:tr>
              <a:tr h="335901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24"/>
                        </a:rPr>
                        <a:t>Food Manufacturing &amp; Retail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35231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25"/>
                        </a:rPr>
                        <a:t>Non-Healthcare Settings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97994"/>
                  </a:ext>
                </a:extLst>
              </a:tr>
              <a:tr h="32846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26"/>
                        </a:rPr>
                        <a:t>Public Transportation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63778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27"/>
                        </a:rPr>
                        <a:t>Retail Stores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79173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28"/>
                        </a:rPr>
                        <a:t>DEC List of Cleaning Products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41138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004232" y="2226856"/>
          <a:ext cx="3987895" cy="1563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7895">
                  <a:extLst>
                    <a:ext uri="{9D8B030D-6E8A-4147-A177-3AD203B41FA5}">
                      <a16:colId xmlns:a16="http://schemas.microsoft.com/office/drawing/2014/main" val="504099094"/>
                    </a:ext>
                  </a:extLst>
                </a:gridCol>
              </a:tblGrid>
              <a:tr h="570923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 Narrow" panose="020B0606020202030204" pitchFamily="34" charset="0"/>
                        </a:rPr>
                        <a:t>St.</a:t>
                      </a:r>
                      <a:r>
                        <a:rPr lang="en-US" sz="1500" baseline="0" dirty="0">
                          <a:latin typeface="Arial Narrow" panose="020B0606020202030204" pitchFamily="34" charset="0"/>
                        </a:rPr>
                        <a:t> Lawrence</a:t>
                      </a:r>
                      <a:r>
                        <a:rPr lang="en-US" sz="1500" dirty="0">
                          <a:latin typeface="Arial Narrow" panose="020B0606020202030204" pitchFamily="34" charset="0"/>
                        </a:rPr>
                        <a:t> County COVID-19 Testing Sites</a:t>
                      </a:r>
                    </a:p>
                    <a:p>
                      <a:r>
                        <a:rPr lang="en-US" sz="1500" dirty="0">
                          <a:latin typeface="Arial Narrow" panose="020B0606020202030204" pitchFamily="34" charset="0"/>
                        </a:rPr>
                        <a:t>(Please CALL</a:t>
                      </a:r>
                      <a:r>
                        <a:rPr lang="en-US" sz="1500" baseline="0" dirty="0">
                          <a:latin typeface="Arial Narrow" panose="020B0606020202030204" pitchFamily="34" charset="0"/>
                        </a:rPr>
                        <a:t> Ahead)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rgbClr val="012C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729136"/>
                  </a:ext>
                </a:extLst>
              </a:tr>
              <a:tr h="332609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29"/>
                        </a:rPr>
                        <a:t>St. Lawrence Health System</a:t>
                      </a:r>
                      <a:r>
                        <a:rPr lang="en-US" sz="1500" b="1" baseline="0" dirty="0">
                          <a:latin typeface="Arial Narrow" panose="020B0606020202030204" pitchFamily="34" charset="0"/>
                          <a:hlinkClick r:id="rId29"/>
                        </a:rPr>
                        <a:t> </a:t>
                      </a:r>
                      <a:r>
                        <a:rPr lang="en-US" sz="1500" b="1" baseline="0" dirty="0">
                          <a:latin typeface="Arial Narrow" panose="020B0606020202030204" pitchFamily="34" charset="0"/>
                        </a:rPr>
                        <a:t>315-261-6240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12094"/>
                  </a:ext>
                </a:extLst>
              </a:tr>
              <a:tr h="340153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30"/>
                        </a:rPr>
                        <a:t>Claxton Hepburn Medical</a:t>
                      </a:r>
                      <a:r>
                        <a:rPr lang="en-US" sz="1500" b="1" baseline="0" dirty="0">
                          <a:latin typeface="Arial Narrow" panose="020B0606020202030204" pitchFamily="34" charset="0"/>
                          <a:hlinkClick r:id="rId30"/>
                        </a:rPr>
                        <a:t> Center </a:t>
                      </a:r>
                      <a:r>
                        <a:rPr lang="en-US" sz="1500" b="1" baseline="0" dirty="0">
                          <a:latin typeface="Arial Narrow" panose="020B0606020202030204" pitchFamily="34" charset="0"/>
                        </a:rPr>
                        <a:t>315-713-6655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02951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31"/>
                        </a:rPr>
                        <a:t>Clifton Fine Hospital </a:t>
                      </a:r>
                      <a:r>
                        <a:rPr lang="en-US" sz="1500" b="1" dirty="0">
                          <a:latin typeface="Arial Narrow" panose="020B0606020202030204" pitchFamily="34" charset="0"/>
                        </a:rPr>
                        <a:t>315-848-8049</a:t>
                      </a: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6185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004232" y="3941059"/>
          <a:ext cx="3987895" cy="273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7895">
                  <a:extLst>
                    <a:ext uri="{9D8B030D-6E8A-4147-A177-3AD203B41FA5}">
                      <a16:colId xmlns:a16="http://schemas.microsoft.com/office/drawing/2014/main" val="2862643831"/>
                    </a:ext>
                  </a:extLst>
                </a:gridCol>
              </a:tblGrid>
              <a:tr h="397331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 Narrow" panose="020B0606020202030204" pitchFamily="34" charset="0"/>
                        </a:rPr>
                        <a:t>Coronavirus</a:t>
                      </a:r>
                      <a:r>
                        <a:rPr lang="en-US" sz="15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>
                          <a:latin typeface="Arial Narrow" panose="020B0606020202030204" pitchFamily="34" charset="0"/>
                        </a:rPr>
                        <a:t>Hotline</a:t>
                      </a:r>
                      <a:r>
                        <a:rPr lang="en-US" sz="1500" baseline="0" dirty="0">
                          <a:latin typeface="Arial Narrow" panose="020B0606020202030204" pitchFamily="34" charset="0"/>
                        </a:rPr>
                        <a:t> &amp; Help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rgbClr val="012C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903001"/>
                  </a:ext>
                </a:extLst>
              </a:tr>
              <a:tr h="350783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32"/>
                        </a:rPr>
                        <a:t>NYS Hotline </a:t>
                      </a:r>
                      <a:r>
                        <a:rPr lang="en-US" sz="1500" b="1" dirty="0">
                          <a:latin typeface="Arial Narrow" panose="020B0606020202030204" pitchFamily="34" charset="0"/>
                        </a:rPr>
                        <a:t>1-888-364-3065</a:t>
                      </a:r>
                    </a:p>
                  </a:txBody>
                  <a:tcPr marL="91416" marR="91416" marT="45708" marB="45708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597465"/>
                  </a:ext>
                </a:extLst>
              </a:tr>
              <a:tr h="361413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33"/>
                        </a:rPr>
                        <a:t>St. Lawrence County Public Health </a:t>
                      </a:r>
                      <a:r>
                        <a:rPr lang="en-US" sz="1500" b="1" dirty="0">
                          <a:latin typeface="Arial Narrow" panose="020B0606020202030204" pitchFamily="34" charset="0"/>
                        </a:rPr>
                        <a:t>315-386-2325</a:t>
                      </a: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53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34"/>
                        </a:rPr>
                        <a:t>Ask a Question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968718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35"/>
                        </a:rPr>
                        <a:t>File a Complaint (NYS PAUSE Violation)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35251"/>
                  </a:ext>
                </a:extLst>
              </a:tr>
              <a:tr h="32846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36"/>
                        </a:rPr>
                        <a:t>Worker Protection Information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449457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37"/>
                        </a:rPr>
                        <a:t>NYS Paid Sick Leave 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38"/>
                        </a:rPr>
                        <a:t>Managing Stress &amp; Anxiety 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123344" y="748311"/>
          <a:ext cx="3560687" cy="98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957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</a:rPr>
                        <a:t>New</a:t>
                      </a:r>
                      <a:r>
                        <a:rPr lang="en-US" sz="1500" b="1" baseline="0" dirty="0">
                          <a:latin typeface="Arial Narrow" panose="020B0606020202030204" pitchFamily="34" charset="0"/>
                        </a:rPr>
                        <a:t> York State Dashboard 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rgbClr val="012C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57">
                <a:tc>
                  <a:txBody>
                    <a:bodyPr/>
                    <a:lstStyle/>
                    <a:p>
                      <a:r>
                        <a:rPr lang="en-US" sz="1500" b="1" baseline="0" dirty="0">
                          <a:latin typeface="Arial Narrow" panose="020B0606020202030204" pitchFamily="34" charset="0"/>
                          <a:hlinkClick r:id="rId39"/>
                        </a:rPr>
                        <a:t>COVID-19 Tracker (Cases &amp; Testing)  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78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 Narrow" panose="020B0606020202030204" pitchFamily="34" charset="0"/>
                          <a:hlinkClick r:id="rId40"/>
                        </a:rPr>
                        <a:t>Regional</a:t>
                      </a:r>
                      <a:r>
                        <a:rPr lang="en-US" sz="1500" b="1" baseline="0" dirty="0">
                          <a:latin typeface="Arial Narrow" panose="020B0606020202030204" pitchFamily="34" charset="0"/>
                          <a:hlinkClick r:id="rId40"/>
                        </a:rPr>
                        <a:t> Monitoring Dashboard </a:t>
                      </a:r>
                      <a:endParaRPr lang="en-US" sz="1500" b="1" dirty="0">
                        <a:latin typeface="Arial Narrow" panose="020B060602020203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1"/>
          <a:srcRect l="14063" t="34444" r="11667" b="7778"/>
          <a:stretch/>
        </p:blipFill>
        <p:spPr>
          <a:xfrm>
            <a:off x="-1" y="-1"/>
            <a:ext cx="12188825" cy="68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332" r="1024" b="6667"/>
          <a:stretch/>
        </p:blipFill>
        <p:spPr>
          <a:xfrm>
            <a:off x="379412" y="127141"/>
            <a:ext cx="11809413" cy="6273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5180012" y="6019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https://www.businessexpress.ny.gov/app/nyforward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627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13" t="22223" r="11293" b="6666"/>
          <a:stretch/>
        </p:blipFill>
        <p:spPr>
          <a:xfrm>
            <a:off x="1" y="0"/>
            <a:ext cx="12188824" cy="75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1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13" t="22223" r="11293" b="6666"/>
          <a:stretch/>
        </p:blipFill>
        <p:spPr>
          <a:xfrm>
            <a:off x="-1" y="21771"/>
            <a:ext cx="12188825" cy="68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1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St. Lawrence County </a:t>
            </a:r>
            <a:br>
              <a:rPr lang="en-US" dirty="0"/>
            </a:br>
            <a:r>
              <a:rPr lang="en-US" dirty="0"/>
              <a:t>Public Health Department </a:t>
            </a:r>
            <a:endParaRPr lang="en-US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1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Reopening Resources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420" y="1384981"/>
            <a:ext cx="6173192" cy="54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9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1" t="15556" r="18636" b="6666"/>
          <a:stretch/>
        </p:blipFill>
        <p:spPr>
          <a:xfrm>
            <a:off x="1865312" y="533400"/>
            <a:ext cx="8458200" cy="580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7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Reopening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1385">
            <a:off x="167062" y="1924945"/>
            <a:ext cx="7237412" cy="8969771"/>
          </a:xfrm>
          <a:prstGeom prst="rect">
            <a:avLst/>
          </a:prstGeom>
          <a:ln w="53975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12" y="101455"/>
            <a:ext cx="4419600" cy="67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Bahnschrift SemiLight" panose="020B0502040204020203" pitchFamily="34" charset="0"/>
                <a:cs typeface="Calibri" panose="020F0502020204030204" pitchFamily="34" charset="0"/>
              </a:rPr>
              <a:t>Case Update</a:t>
            </a:r>
          </a:p>
          <a:p>
            <a:pPr lvl="1"/>
            <a:r>
              <a:rPr lang="en-US" dirty="0">
                <a:latin typeface="Bahnschrift SemiLight" panose="020B0502040204020203" pitchFamily="34" charset="0"/>
                <a:cs typeface="Calibri" panose="020F0502020204030204" pitchFamily="34" charset="0"/>
              </a:rPr>
              <a:t>197 as of 5-20-20, 3 hospitalizations, 171 completed isolation, 2 deaths</a:t>
            </a:r>
          </a:p>
          <a:p>
            <a:r>
              <a:rPr lang="en-US" dirty="0">
                <a:latin typeface="Bahnschrift SemiLight" panose="020B0502040204020203" pitchFamily="34" charset="0"/>
                <a:cs typeface="Calibri" panose="020F0502020204030204" pitchFamily="34" charset="0"/>
              </a:rPr>
              <a:t>T</a:t>
            </a:r>
            <a:r>
              <a:rPr lang="en-US" b="1" dirty="0">
                <a:latin typeface="Bahnschrift SemiLight" panose="020B0502040204020203" pitchFamily="34" charset="0"/>
                <a:cs typeface="Calibri" panose="020F0502020204030204" pitchFamily="34" charset="0"/>
              </a:rPr>
              <a:t>esting Sites</a:t>
            </a:r>
          </a:p>
          <a:p>
            <a:pPr lvl="1"/>
            <a:r>
              <a:rPr lang="en-US" sz="2400" dirty="0">
                <a:latin typeface="Bahnschrift SemiLight" panose="020B0502040204020203" pitchFamily="34" charset="0"/>
                <a:cs typeface="Calibri" panose="020F0502020204030204" pitchFamily="34" charset="0"/>
              </a:rPr>
              <a:t>SLHS 315-261-6420</a:t>
            </a:r>
          </a:p>
          <a:p>
            <a:pPr lvl="1"/>
            <a:r>
              <a:rPr lang="en-US" sz="2400" dirty="0">
                <a:latin typeface="Bahnschrift SemiLight" panose="020B0502040204020203" pitchFamily="34" charset="0"/>
                <a:cs typeface="Calibri" panose="020F0502020204030204" pitchFamily="34" charset="0"/>
              </a:rPr>
              <a:t>CLAXTON  315-713-6655</a:t>
            </a:r>
          </a:p>
          <a:p>
            <a:pPr lvl="1"/>
            <a:r>
              <a:rPr lang="en-US" sz="2400" dirty="0">
                <a:latin typeface="Bahnschrift SemiLight" panose="020B0502040204020203" pitchFamily="34" charset="0"/>
                <a:cs typeface="Calibri" panose="020F0502020204030204" pitchFamily="34" charset="0"/>
              </a:rPr>
              <a:t>CLIFTON FINE 315-848-8049</a:t>
            </a:r>
          </a:p>
          <a:p>
            <a:r>
              <a:rPr lang="en-US" sz="2800" b="1" dirty="0">
                <a:latin typeface="Bahnschrift SemiLight" panose="020B0502040204020203" pitchFamily="34" charset="0"/>
                <a:cs typeface="Calibri" panose="020F0502020204030204" pitchFamily="34" charset="0"/>
              </a:rPr>
              <a:t>Data</a:t>
            </a:r>
          </a:p>
          <a:p>
            <a:r>
              <a:rPr lang="en-US" sz="2800" b="1" dirty="0">
                <a:latin typeface="Bahnschrift SemiLight" panose="020B0502040204020203" pitchFamily="34" charset="0"/>
                <a:cs typeface="Calibri" panose="020F0502020204030204" pitchFamily="34" charset="0"/>
              </a:rPr>
              <a:t>Reopening – forward.ny.gov</a:t>
            </a:r>
          </a:p>
          <a:p>
            <a:r>
              <a:rPr lang="en-US" sz="2800" b="1" dirty="0">
                <a:latin typeface="Bahnschrift SemiLight" panose="020B0502040204020203" pitchFamily="34" charset="0"/>
                <a:cs typeface="Calibri" panose="020F0502020204030204" pitchFamily="34" charset="0"/>
              </a:rPr>
              <a:t>EOC Update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Municipal Call</a:t>
            </a:r>
          </a:p>
        </p:txBody>
      </p:sp>
    </p:spTree>
    <p:extLst>
      <p:ext uri="{BB962C8B-B14F-4D97-AF65-F5344CB8AC3E}">
        <p14:creationId xmlns:p14="http://schemas.microsoft.com/office/powerpoint/2010/main" val="387229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612838"/>
              </p:ext>
            </p:extLst>
          </p:nvPr>
        </p:nvGraphicFramePr>
        <p:xfrm>
          <a:off x="608012" y="0"/>
          <a:ext cx="11430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69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Cases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8DBD97-583A-E943-B5AB-5121F30B7B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641476"/>
              </p:ext>
            </p:extLst>
          </p:nvPr>
        </p:nvGraphicFramePr>
        <p:xfrm>
          <a:off x="1294464" y="1219200"/>
          <a:ext cx="10903659" cy="529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492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by Age </a:t>
            </a:r>
            <a:r>
              <a:rPr lang="en-US" sz="1800" dirty="0"/>
              <a:t>(as of 5-18-20)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FC2BD4-C9D3-3D40-B116-458A221C5A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313814"/>
              </p:ext>
            </p:extLst>
          </p:nvPr>
        </p:nvGraphicFramePr>
        <p:xfrm>
          <a:off x="1903412" y="1558924"/>
          <a:ext cx="8915400" cy="47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146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Hospitalizations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B529F7-94C3-0447-A3E1-C8EAEFAF0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6567"/>
              </p:ext>
            </p:extLst>
          </p:nvPr>
        </p:nvGraphicFramePr>
        <p:xfrm>
          <a:off x="609600" y="1481138"/>
          <a:ext cx="1096962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547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2020 Testing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105463"/>
              </p:ext>
            </p:extLst>
          </p:nvPr>
        </p:nvGraphicFramePr>
        <p:xfrm>
          <a:off x="1751012" y="1096074"/>
          <a:ext cx="1089977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880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2412" y="5953301"/>
            <a:ext cx="1074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https://covid19tracker.health.ny.gov/views/NYS-COVID19-Tracker/NYSDOHCOVID-19Tracker-Map?%3Aembed=yes&amp;%3Atoolbar=no&amp;%3Atabs=n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5556" b="7778"/>
          <a:stretch/>
        </p:blipFill>
        <p:spPr>
          <a:xfrm>
            <a:off x="1" y="152400"/>
            <a:ext cx="12188824" cy="57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7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134" t="24444" r="9713" b="11111"/>
          <a:stretch/>
        </p:blipFill>
        <p:spPr>
          <a:xfrm>
            <a:off x="20183" y="-1"/>
            <a:ext cx="1216864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72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5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12C57"/>
      </a:accent1>
      <a:accent2>
        <a:srgbClr val="D2AD78"/>
      </a:accent2>
      <a:accent3>
        <a:srgbClr val="D3D3D3"/>
      </a:accent3>
      <a:accent4>
        <a:srgbClr val="012C57"/>
      </a:accent4>
      <a:accent5>
        <a:srgbClr val="D2AD78"/>
      </a:accent5>
      <a:accent6>
        <a:srgbClr val="D3D3D3"/>
      </a:accent6>
      <a:hlink>
        <a:srgbClr val="012C57"/>
      </a:hlink>
      <a:folHlink>
        <a:srgbClr val="663366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3.xml><?xml version="1.0" encoding="utf-8"?>
<a:theme xmlns:a="http://schemas.openxmlformats.org/drawingml/2006/main" name="1_Metropolitan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2055</TotalTime>
  <Words>370</Words>
  <Application>Microsoft Office PowerPoint</Application>
  <PresentationFormat>Custom</PresentationFormat>
  <Paragraphs>89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Narrow</vt:lpstr>
      <vt:lpstr>Bahnschrift SemiLight</vt:lpstr>
      <vt:lpstr>Calibri</vt:lpstr>
      <vt:lpstr>Calibri Light</vt:lpstr>
      <vt:lpstr>Century Schoolbook</vt:lpstr>
      <vt:lpstr>Verdana</vt:lpstr>
      <vt:lpstr>Wingdings 2</vt:lpstr>
      <vt:lpstr>Wingdings 3</vt:lpstr>
      <vt:lpstr>Concourse</vt:lpstr>
      <vt:lpstr>Metropolitan</vt:lpstr>
      <vt:lpstr>1_Metropolitan</vt:lpstr>
      <vt:lpstr>COVID-19 Municipal Call</vt:lpstr>
      <vt:lpstr>COVID-19 Municipal Call</vt:lpstr>
      <vt:lpstr>PowerPoint Presentation</vt:lpstr>
      <vt:lpstr>Weekly Cases</vt:lpstr>
      <vt:lpstr>Cases by Age (as of 5-18-20)</vt:lpstr>
      <vt:lpstr>Hospitalizations</vt:lpstr>
      <vt:lpstr>May 2020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St. Lawrence County  Public Health Department </vt:lpstr>
      <vt:lpstr>Reopening Resources</vt:lpstr>
      <vt:lpstr>PowerPoint Presentation</vt:lpstr>
      <vt:lpstr>Reopening Resources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Storie, Tricia</dc:creator>
  <cp:lastModifiedBy>Jonnie Claeys</cp:lastModifiedBy>
  <cp:revision>73</cp:revision>
  <cp:lastPrinted>2020-05-07T12:14:17Z</cp:lastPrinted>
  <dcterms:created xsi:type="dcterms:W3CDTF">2019-05-13T14:28:06Z</dcterms:created>
  <dcterms:modified xsi:type="dcterms:W3CDTF">2020-05-21T13:00:59Z</dcterms:modified>
</cp:coreProperties>
</file>