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41"/>
  </p:handoutMasterIdLst>
  <p:sldIdLst>
    <p:sldId id="256" r:id="rId2"/>
    <p:sldId id="311" r:id="rId3"/>
    <p:sldId id="383" r:id="rId4"/>
    <p:sldId id="342" r:id="rId5"/>
    <p:sldId id="380" r:id="rId6"/>
    <p:sldId id="344" r:id="rId7"/>
    <p:sldId id="346" r:id="rId8"/>
    <p:sldId id="343" r:id="rId9"/>
    <p:sldId id="317" r:id="rId10"/>
    <p:sldId id="385" r:id="rId11"/>
    <p:sldId id="333" r:id="rId12"/>
    <p:sldId id="381" r:id="rId13"/>
    <p:sldId id="271" r:id="rId14"/>
    <p:sldId id="272" r:id="rId15"/>
    <p:sldId id="373" r:id="rId16"/>
    <p:sldId id="258" r:id="rId17"/>
    <p:sldId id="352" r:id="rId18"/>
    <p:sldId id="259" r:id="rId19"/>
    <p:sldId id="260" r:id="rId20"/>
    <p:sldId id="372" r:id="rId21"/>
    <p:sldId id="269" r:id="rId22"/>
    <p:sldId id="261" r:id="rId23"/>
    <p:sldId id="386" r:id="rId24"/>
    <p:sldId id="395" r:id="rId25"/>
    <p:sldId id="367" r:id="rId26"/>
    <p:sldId id="356" r:id="rId27"/>
    <p:sldId id="357" r:id="rId28"/>
    <p:sldId id="359" r:id="rId29"/>
    <p:sldId id="370" r:id="rId30"/>
    <p:sldId id="374" r:id="rId31"/>
    <p:sldId id="371" r:id="rId32"/>
    <p:sldId id="306" r:id="rId33"/>
    <p:sldId id="361" r:id="rId34"/>
    <p:sldId id="364" r:id="rId35"/>
    <p:sldId id="363" r:id="rId36"/>
    <p:sldId id="283" r:id="rId37"/>
    <p:sldId id="393" r:id="rId38"/>
    <p:sldId id="396" r:id="rId39"/>
    <p:sldId id="282" r:id="rId40"/>
  </p:sldIdLst>
  <p:sldSz cx="9144000" cy="6858000" type="screen4x3"/>
  <p:notesSz cx="6858000" cy="91995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0" autoAdjust="0"/>
    <p:restoredTop sz="94660"/>
  </p:normalViewPr>
  <p:slideViewPr>
    <p:cSldViewPr>
      <p:cViewPr varScale="1">
        <p:scale>
          <a:sx n="96" d="100"/>
          <a:sy n="96" d="100"/>
        </p:scale>
        <p:origin x="1099" y="67"/>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9978"/>
          </a:xfrm>
          <a:prstGeom prst="rect">
            <a:avLst/>
          </a:prstGeom>
        </p:spPr>
        <p:txBody>
          <a:bodyPr vert="horz" lIns="91430" tIns="45715" rIns="91430" bIns="45715" rtlCol="0"/>
          <a:lstStyle>
            <a:lvl1pPr algn="l">
              <a:defRPr sz="1200"/>
            </a:lvl1pPr>
          </a:lstStyle>
          <a:p>
            <a:endParaRPr lang="en-US" dirty="0"/>
          </a:p>
        </p:txBody>
      </p:sp>
      <p:sp>
        <p:nvSpPr>
          <p:cNvPr id="3" name="Date Placeholder 2"/>
          <p:cNvSpPr>
            <a:spLocks noGrp="1"/>
          </p:cNvSpPr>
          <p:nvPr>
            <p:ph type="dt" sz="quarter" idx="1"/>
          </p:nvPr>
        </p:nvSpPr>
        <p:spPr>
          <a:xfrm>
            <a:off x="3884613" y="1"/>
            <a:ext cx="2971800" cy="459978"/>
          </a:xfrm>
          <a:prstGeom prst="rect">
            <a:avLst/>
          </a:prstGeom>
        </p:spPr>
        <p:txBody>
          <a:bodyPr vert="horz" lIns="91430" tIns="45715" rIns="91430" bIns="45715" rtlCol="0"/>
          <a:lstStyle>
            <a:lvl1pPr algn="r">
              <a:defRPr sz="1200"/>
            </a:lvl1pPr>
          </a:lstStyle>
          <a:p>
            <a:fld id="{E79DE9B4-5BFE-4A0B-921C-AFAF92A4AFFE}" type="datetimeFigureOut">
              <a:rPr lang="en-US" smtClean="0"/>
              <a:t>8/30/2023</a:t>
            </a:fld>
            <a:endParaRPr lang="en-US" dirty="0"/>
          </a:p>
        </p:txBody>
      </p:sp>
      <p:sp>
        <p:nvSpPr>
          <p:cNvPr id="4" name="Footer Placeholder 3"/>
          <p:cNvSpPr>
            <a:spLocks noGrp="1"/>
          </p:cNvSpPr>
          <p:nvPr>
            <p:ph type="ftr" sz="quarter" idx="2"/>
          </p:nvPr>
        </p:nvSpPr>
        <p:spPr>
          <a:xfrm>
            <a:off x="0" y="8737988"/>
            <a:ext cx="2971800" cy="459978"/>
          </a:xfrm>
          <a:prstGeom prst="rect">
            <a:avLst/>
          </a:prstGeom>
        </p:spPr>
        <p:txBody>
          <a:bodyPr vert="horz" lIns="91430" tIns="45715" rIns="91430" bIns="457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737988"/>
            <a:ext cx="2971800" cy="459978"/>
          </a:xfrm>
          <a:prstGeom prst="rect">
            <a:avLst/>
          </a:prstGeom>
        </p:spPr>
        <p:txBody>
          <a:bodyPr vert="horz" lIns="91430" tIns="45715" rIns="91430" bIns="45715" rtlCol="0" anchor="b"/>
          <a:lstStyle>
            <a:lvl1pPr algn="r">
              <a:defRPr sz="1200"/>
            </a:lvl1pPr>
          </a:lstStyle>
          <a:p>
            <a:fld id="{C2CCBA68-EBD1-4828-B637-93151CDAB520}" type="slidenum">
              <a:rPr lang="en-US" smtClean="0"/>
              <a:t>‹#›</a:t>
            </a:fld>
            <a:endParaRPr lang="en-US" dirty="0"/>
          </a:p>
        </p:txBody>
      </p:sp>
    </p:spTree>
    <p:extLst>
      <p:ext uri="{BB962C8B-B14F-4D97-AF65-F5344CB8AC3E}">
        <p14:creationId xmlns:p14="http://schemas.microsoft.com/office/powerpoint/2010/main" val="296133566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8065C3B6-4555-49AC-B312-7F8175A29F3D}" type="datetimeFigureOut">
              <a:rPr lang="en-US" smtClean="0"/>
              <a:pPr/>
              <a:t>8/30/2023</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959763B2-734D-412E-9100-40E1110EDA99}"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065C3B6-4555-49AC-B312-7F8175A29F3D}" type="datetimeFigureOut">
              <a:rPr lang="en-US" smtClean="0"/>
              <a:pPr/>
              <a:t>8/30/2023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9763B2-734D-412E-9100-40E1110EDA9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065C3B6-4555-49AC-B312-7F8175A29F3D}" type="datetimeFigureOut">
              <a:rPr lang="en-US" smtClean="0"/>
              <a:pPr/>
              <a:t>8/30/2023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9763B2-734D-412E-9100-40E1110EDA9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065C3B6-4555-49AC-B312-7F8175A29F3D}" type="datetimeFigureOut">
              <a:rPr lang="en-US" smtClean="0"/>
              <a:pPr/>
              <a:t>8/30/2023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9763B2-734D-412E-9100-40E1110EDA9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065C3B6-4555-49AC-B312-7F8175A29F3D}" type="datetimeFigureOut">
              <a:rPr lang="en-US" smtClean="0"/>
              <a:pPr/>
              <a:t>8/30/2023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9763B2-734D-412E-9100-40E1110EDA99}"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065C3B6-4555-49AC-B312-7F8175A29F3D}" type="datetimeFigureOut">
              <a:rPr lang="en-US" smtClean="0"/>
              <a:pPr/>
              <a:t>8/30/2023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9763B2-734D-412E-9100-40E1110EDA9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065C3B6-4555-49AC-B312-7F8175A29F3D}" type="datetimeFigureOut">
              <a:rPr lang="en-US" smtClean="0"/>
              <a:pPr/>
              <a:t>8/30/2023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9763B2-734D-412E-9100-40E1110EDA9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8065C3B6-4555-49AC-B312-7F8175A29F3D}" type="datetimeFigureOut">
              <a:rPr lang="en-US" smtClean="0"/>
              <a:pPr/>
              <a:t>8/30/2023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9763B2-734D-412E-9100-40E1110EDA9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65C3B6-4555-49AC-B312-7F8175A29F3D}" type="datetimeFigureOut">
              <a:rPr lang="en-US" smtClean="0"/>
              <a:pPr/>
              <a:t>8/30/2023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9763B2-734D-412E-9100-40E1110EDA9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065C3B6-4555-49AC-B312-7F8175A29F3D}" type="datetimeFigureOut">
              <a:rPr lang="en-US" smtClean="0"/>
              <a:pPr/>
              <a:t>8/30/2023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9763B2-734D-412E-9100-40E1110EDA9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065C3B6-4555-49AC-B312-7F8175A29F3D}" type="datetimeFigureOut">
              <a:rPr lang="en-US" smtClean="0"/>
              <a:pPr/>
              <a:t>8/30/2023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959763B2-734D-412E-9100-40E1110EDA99}"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0">
          <a:fgClr>
            <a:schemeClr val="bg1"/>
          </a:fgClr>
          <a:bgClr>
            <a:schemeClr val="bg1"/>
          </a:bgClr>
        </a:patt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065C3B6-4555-49AC-B312-7F8175A29F3D}" type="datetimeFigureOut">
              <a:rPr lang="en-US" smtClean="0"/>
              <a:pPr/>
              <a:t>8/30/2023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59763B2-734D-412E-9100-40E1110EDA99}"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hyperlink" Target="mailto:Scott.hill@kdmc.kdhs.u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gunviolencearchive.org/past-toll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41788" y="2520676"/>
            <a:ext cx="13844623" cy="4847481"/>
          </a:xfrm>
          <a:prstGeom prst="rect">
            <a:avLst/>
          </a:prstGeom>
          <a:noFill/>
        </p:spPr>
        <p:txBody>
          <a:bodyPr wrap="square" rtlCol="0">
            <a:spAutoFit/>
          </a:bodyPr>
          <a:lstStyle/>
          <a:p>
            <a:endParaRPr lang="en-US" sz="3600" dirty="0"/>
          </a:p>
          <a:p>
            <a:r>
              <a:rPr lang="en-US" sz="3600" dirty="0"/>
              <a:t>By:</a:t>
            </a:r>
          </a:p>
          <a:p>
            <a:r>
              <a:rPr lang="en-US" sz="3600" dirty="0"/>
              <a:t>Dr. Scott Hill, CPP, CHPA</a:t>
            </a:r>
          </a:p>
          <a:p>
            <a:r>
              <a:rPr lang="en-US" sz="3600" dirty="0"/>
              <a:t>August 30, 2023 </a:t>
            </a:r>
          </a:p>
          <a:p>
            <a:endParaRPr lang="en-US" sz="3600" dirty="0"/>
          </a:p>
          <a:p>
            <a:r>
              <a:rPr lang="en-US" sz="3600" dirty="0"/>
              <a:t>Lawrence County Safety </a:t>
            </a:r>
          </a:p>
          <a:p>
            <a:r>
              <a:rPr lang="en-US" sz="3600" dirty="0"/>
              <a:t>Council</a:t>
            </a:r>
          </a:p>
          <a:p>
            <a:endParaRPr lang="en-US" sz="3600" dirty="0"/>
          </a:p>
          <a:p>
            <a:endParaRPr lang="en-US" sz="2100" dirty="0"/>
          </a:p>
        </p:txBody>
      </p:sp>
      <p:sp>
        <p:nvSpPr>
          <p:cNvPr id="5" name="Title 4"/>
          <p:cNvSpPr>
            <a:spLocks noGrp="1"/>
          </p:cNvSpPr>
          <p:nvPr>
            <p:ph type="title"/>
          </p:nvPr>
        </p:nvSpPr>
        <p:spPr>
          <a:xfrm>
            <a:off x="381000" y="1752600"/>
            <a:ext cx="8385175" cy="1070550"/>
          </a:xfrm>
        </p:spPr>
        <p:txBody>
          <a:bodyPr>
            <a:normAutofit fontScale="90000"/>
          </a:bodyPr>
          <a:lstStyle/>
          <a:p>
            <a:pPr algn="ctr"/>
            <a:br>
              <a:rPr lang="en-US" dirty="0"/>
            </a:br>
            <a:r>
              <a:rPr lang="en-US" b="1" dirty="0"/>
              <a:t>How Much Security is Enough?</a:t>
            </a:r>
            <a:br>
              <a:rPr lang="en-US" b="1" dirty="0"/>
            </a:br>
            <a:r>
              <a:rPr lang="en-US" i="1" dirty="0"/>
              <a:t>Active Shooter &amp; Workplace Violence Prevention Training</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809399"/>
            <a:ext cx="2212975" cy="330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FBI Active Shooters</a:t>
            </a:r>
          </a:p>
        </p:txBody>
      </p:sp>
      <p:sp>
        <p:nvSpPr>
          <p:cNvPr id="3" name="Content Placeholder 2"/>
          <p:cNvSpPr>
            <a:spLocks noGrp="1"/>
          </p:cNvSpPr>
          <p:nvPr>
            <p:ph idx="1"/>
          </p:nvPr>
        </p:nvSpPr>
        <p:spPr/>
        <p:txBody>
          <a:bodyPr>
            <a:normAutofit fontScale="77500" lnSpcReduction="20000"/>
          </a:bodyPr>
          <a:lstStyle/>
          <a:p>
            <a:r>
              <a:rPr lang="en-US" sz="3300" dirty="0"/>
              <a:t>2017		31</a:t>
            </a:r>
          </a:p>
          <a:p>
            <a:r>
              <a:rPr lang="en-US" sz="3300" dirty="0"/>
              <a:t>2018		30</a:t>
            </a:r>
          </a:p>
          <a:p>
            <a:r>
              <a:rPr lang="en-US" sz="3300" dirty="0"/>
              <a:t>2019		30</a:t>
            </a:r>
          </a:p>
          <a:p>
            <a:r>
              <a:rPr lang="en-US" sz="3300" dirty="0"/>
              <a:t>2020	40 (33% Increase)</a:t>
            </a:r>
          </a:p>
          <a:p>
            <a:r>
              <a:rPr lang="en-US" sz="3300" dirty="0"/>
              <a:t>2021		61 (52.5% Increase)</a:t>
            </a:r>
          </a:p>
          <a:p>
            <a:endParaRPr lang="en-US" dirty="0"/>
          </a:p>
          <a:p>
            <a:pPr marL="0" indent="0">
              <a:buNone/>
            </a:pPr>
            <a:r>
              <a:rPr lang="en-US" dirty="0"/>
              <a:t>The FBI defines an active shooter as one or more individuals actively engaged in killing or attempting to kill people in a populated area. (Not included self-defense, gang violence, drug violence, domestic, etc…)</a:t>
            </a:r>
          </a:p>
          <a:p>
            <a:pPr marL="0" indent="0">
              <a:buNone/>
            </a:pPr>
            <a:endParaRPr lang="en-US" dirty="0"/>
          </a:p>
          <a:p>
            <a:pPr marL="0" indent="0">
              <a:buNone/>
            </a:pPr>
            <a:r>
              <a:rPr lang="en-US" dirty="0"/>
              <a:t>Source FBIfile:///C:/Users/10191252/Downloads/active-shooter-incidents-in-the-us-2021-052422.pdf</a:t>
            </a:r>
          </a:p>
          <a:p>
            <a:pPr marL="0" indent="0">
              <a:buNone/>
            </a:pPr>
            <a:endParaRPr lang="en-US" dirty="0"/>
          </a:p>
        </p:txBody>
      </p:sp>
    </p:spTree>
    <p:extLst>
      <p:ext uri="{BB962C8B-B14F-4D97-AF65-F5344CB8AC3E}">
        <p14:creationId xmlns:p14="http://schemas.microsoft.com/office/powerpoint/2010/main" val="1813858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686800" cy="5943600"/>
          </a:xfrm>
        </p:spPr>
        <p:txBody>
          <a:bodyPr>
            <a:normAutofit/>
          </a:bodyPr>
          <a:lstStyle/>
          <a:p>
            <a:r>
              <a:rPr lang="en-US" sz="2500" b="1" u="sng" dirty="0"/>
              <a:t>Deadliest Active Shooter Event:</a:t>
            </a:r>
            <a:br>
              <a:rPr lang="en-US" sz="2500" b="1" dirty="0"/>
            </a:br>
            <a:endParaRPr lang="en-US" sz="2500" b="1" dirty="0"/>
          </a:p>
          <a:p>
            <a:r>
              <a:rPr lang="en-US" sz="2500" b="1" dirty="0"/>
              <a:t>58 killed - October 1, 2017 - </a:t>
            </a:r>
            <a:r>
              <a:rPr lang="en-US" sz="2500" dirty="0"/>
              <a:t>In Las Vegas, 64-year-old Stephen of Mesquite, Nevada, rains gunfire on a crowd of 22,000 concertgoers from the 32nd floor of the Mandalay Bay Resort and Casino, killing 58 people and injuring almost 500. He had 47 firearms.  Witnesses say the gunshots last between 10 and 15 minutes. Officers breach Paddock's hotel room to find him dead. Authorities believe Paddock killed himself and that he acted alone.  </a:t>
            </a:r>
          </a:p>
          <a:p>
            <a:pPr marL="0" indent="0">
              <a:buNone/>
            </a:pPr>
            <a:endParaRPr lang="en-US" sz="2500" dirty="0"/>
          </a:p>
        </p:txBody>
      </p:sp>
    </p:spTree>
    <p:extLst>
      <p:ext uri="{BB962C8B-B14F-4D97-AF65-F5344CB8AC3E}">
        <p14:creationId xmlns:p14="http://schemas.microsoft.com/office/powerpoint/2010/main" val="2217903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Emergencies</a:t>
            </a:r>
          </a:p>
        </p:txBody>
      </p:sp>
      <p:sp>
        <p:nvSpPr>
          <p:cNvPr id="3" name="Content Placeholder 2"/>
          <p:cNvSpPr>
            <a:spLocks noGrp="1"/>
          </p:cNvSpPr>
          <p:nvPr>
            <p:ph idx="1"/>
          </p:nvPr>
        </p:nvSpPr>
        <p:spPr/>
        <p:txBody>
          <a:bodyPr/>
          <a:lstStyle/>
          <a:p>
            <a:r>
              <a:rPr lang="en-US" dirty="0"/>
              <a:t>Are you prepared for emergencies?</a:t>
            </a:r>
          </a:p>
          <a:p>
            <a:endParaRPr lang="en-US" dirty="0"/>
          </a:p>
          <a:p>
            <a:r>
              <a:rPr lang="en-US" dirty="0"/>
              <a:t>What do you do in the event of a Fire?  </a:t>
            </a:r>
          </a:p>
          <a:p>
            <a:endParaRPr lang="en-US" dirty="0"/>
          </a:p>
          <a:p>
            <a:r>
              <a:rPr lang="en-US" dirty="0"/>
              <a:t>HVA, Risk Assessment, or Security Survey, SVA</a:t>
            </a:r>
          </a:p>
          <a:p>
            <a:endParaRPr lang="en-US" dirty="0"/>
          </a:p>
          <a:p>
            <a:pPr marL="0" indent="0">
              <a:buNone/>
            </a:pPr>
            <a:endParaRPr lang="en-US" dirty="0"/>
          </a:p>
        </p:txBody>
      </p:sp>
    </p:spTree>
    <p:extLst>
      <p:ext uri="{BB962C8B-B14F-4D97-AF65-F5344CB8AC3E}">
        <p14:creationId xmlns:p14="http://schemas.microsoft.com/office/powerpoint/2010/main" val="4152296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Statistics</a:t>
            </a:r>
          </a:p>
        </p:txBody>
      </p:sp>
      <p:sp>
        <p:nvSpPr>
          <p:cNvPr id="3" name="Content Placeholder 2"/>
          <p:cNvSpPr>
            <a:spLocks noGrp="1"/>
          </p:cNvSpPr>
          <p:nvPr>
            <p:ph idx="1"/>
          </p:nvPr>
        </p:nvSpPr>
        <p:spPr/>
        <p:txBody>
          <a:bodyPr>
            <a:normAutofit/>
          </a:bodyPr>
          <a:lstStyle/>
          <a:p>
            <a:r>
              <a:rPr lang="en-US" dirty="0"/>
              <a:t>Two percent of the shooters bring IEDs as an additional weapon.  </a:t>
            </a:r>
          </a:p>
          <a:p>
            <a:r>
              <a:rPr lang="en-US" dirty="0"/>
              <a:t>In 10 percent of the cases, the shooter stops and walks away. In 20 percent of the cases, the shooter goes mobile, moving to another location. </a:t>
            </a:r>
          </a:p>
          <a:p>
            <a:r>
              <a:rPr lang="en-US" dirty="0"/>
              <a:t>Forty-three percent of the time, the crime is over before police arrive. In 57 percent of the shootings, an officer arrives while the shooting is still underway.</a:t>
            </a:r>
            <a:br>
              <a:rPr lang="en-US" dirty="0"/>
            </a:br>
            <a:endParaRPr lang="en-US" dirty="0"/>
          </a:p>
          <a:p>
            <a:endParaRPr lang="en-US" dirty="0"/>
          </a:p>
        </p:txBody>
      </p:sp>
      <p:sp>
        <p:nvSpPr>
          <p:cNvPr id="4" name="Rectangle 3"/>
          <p:cNvSpPr/>
          <p:nvPr/>
        </p:nvSpPr>
        <p:spPr>
          <a:xfrm>
            <a:off x="457200" y="6324600"/>
            <a:ext cx="8229600" cy="261610"/>
          </a:xfrm>
          <a:prstGeom prst="rect">
            <a:avLst/>
          </a:prstGeom>
        </p:spPr>
        <p:txBody>
          <a:bodyPr wrap="square">
            <a:spAutoFit/>
          </a:bodyPr>
          <a:lstStyle/>
          <a:p>
            <a:pPr algn="ctr"/>
            <a:r>
              <a:rPr lang="en-US" sz="1100" dirty="0"/>
              <a:t>http://www.fbi.gov/stats-services/publications/law-enforcement-bulletin/2013/May/active-shooter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Statistics</a:t>
            </a:r>
          </a:p>
        </p:txBody>
      </p:sp>
      <p:sp>
        <p:nvSpPr>
          <p:cNvPr id="3" name="Content Placeholder 2"/>
          <p:cNvSpPr>
            <a:spLocks noGrp="1"/>
          </p:cNvSpPr>
          <p:nvPr>
            <p:ph idx="1"/>
          </p:nvPr>
        </p:nvSpPr>
        <p:spPr/>
        <p:txBody>
          <a:bodyPr>
            <a:normAutofit/>
          </a:bodyPr>
          <a:lstStyle/>
          <a:p>
            <a:r>
              <a:rPr lang="en-US" dirty="0"/>
              <a:t>The shooter often stops as soon as he hears or sees law enforcement, sometimes turning his anger or aggression on law enforcement.</a:t>
            </a:r>
            <a:br>
              <a:rPr lang="en-US" dirty="0"/>
            </a:br>
            <a:endParaRPr lang="en-US" dirty="0"/>
          </a:p>
          <a:p>
            <a:r>
              <a:rPr lang="en-US" dirty="0"/>
              <a:t>Patrol officers are most likely responding alone or with a partner. When responding alone, 75 percent had to take action. </a:t>
            </a:r>
          </a:p>
          <a:p>
            <a:pPr marL="0" indent="0">
              <a:buNone/>
            </a:pPr>
            <a:endParaRPr lang="en-US" dirty="0"/>
          </a:p>
          <a:p>
            <a:r>
              <a:rPr lang="en-US" dirty="0"/>
              <a:t>A third of those officers who enter the incident alone are shot by the intruder. </a:t>
            </a:r>
          </a:p>
          <a:p>
            <a:endParaRPr lang="en-US" dirty="0"/>
          </a:p>
          <a:p>
            <a:endParaRPr lang="en-US" dirty="0"/>
          </a:p>
        </p:txBody>
      </p:sp>
      <p:sp>
        <p:nvSpPr>
          <p:cNvPr id="4" name="Rectangle 3"/>
          <p:cNvSpPr/>
          <p:nvPr/>
        </p:nvSpPr>
        <p:spPr>
          <a:xfrm>
            <a:off x="457200" y="6324600"/>
            <a:ext cx="8229600" cy="261610"/>
          </a:xfrm>
          <a:prstGeom prst="rect">
            <a:avLst/>
          </a:prstGeom>
        </p:spPr>
        <p:txBody>
          <a:bodyPr wrap="square">
            <a:spAutoFit/>
          </a:bodyPr>
          <a:lstStyle/>
          <a:p>
            <a:pPr algn="ctr"/>
            <a:r>
              <a:rPr lang="en-US" sz="1100" dirty="0"/>
              <a:t>http://www.fbi.gov/stats-services/publications/law-enforcement-bulletin/2013/May/active-shooter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A1CA7-068D-4C12-8E2A-E0E2AC84B5FB}"/>
              </a:ext>
            </a:extLst>
          </p:cNvPr>
          <p:cNvSpPr>
            <a:spLocks noGrp="1"/>
          </p:cNvSpPr>
          <p:nvPr>
            <p:ph type="title"/>
          </p:nvPr>
        </p:nvSpPr>
        <p:spPr/>
        <p:txBody>
          <a:bodyPr>
            <a:normAutofit fontScale="90000"/>
          </a:bodyPr>
          <a:lstStyle/>
          <a:p>
            <a:r>
              <a:rPr lang="en-US" dirty="0"/>
              <a:t>After incident is over now what?</a:t>
            </a:r>
          </a:p>
        </p:txBody>
      </p:sp>
      <p:sp>
        <p:nvSpPr>
          <p:cNvPr id="3" name="Content Placeholder 2">
            <a:extLst>
              <a:ext uri="{FF2B5EF4-FFF2-40B4-BE49-F238E27FC236}">
                <a16:creationId xmlns:a16="http://schemas.microsoft.com/office/drawing/2014/main" id="{31335DAD-08F8-4DFF-86CA-238A90C98485}"/>
              </a:ext>
            </a:extLst>
          </p:cNvPr>
          <p:cNvSpPr>
            <a:spLocks noGrp="1"/>
          </p:cNvSpPr>
          <p:nvPr>
            <p:ph idx="1"/>
          </p:nvPr>
        </p:nvSpPr>
        <p:spPr/>
        <p:txBody>
          <a:bodyPr>
            <a:normAutofit/>
          </a:bodyPr>
          <a:lstStyle/>
          <a:p>
            <a:r>
              <a:rPr lang="en-US" sz="4000" dirty="0"/>
              <a:t>What are some items that will need to be addressed after a active shooter incident?</a:t>
            </a:r>
          </a:p>
          <a:p>
            <a:endParaRPr lang="en-US" sz="4000" dirty="0"/>
          </a:p>
          <a:p>
            <a:r>
              <a:rPr lang="en-US" sz="4000" dirty="0"/>
              <a:t>Be proactive</a:t>
            </a:r>
          </a:p>
        </p:txBody>
      </p:sp>
    </p:spTree>
    <p:extLst>
      <p:ext uri="{BB962C8B-B14F-4D97-AF65-F5344CB8AC3E}">
        <p14:creationId xmlns:p14="http://schemas.microsoft.com/office/powerpoint/2010/main" val="3432921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normAutofit fontScale="90000"/>
          </a:bodyPr>
          <a:lstStyle/>
          <a:p>
            <a:br>
              <a:rPr lang="en-US" dirty="0"/>
            </a:br>
            <a:br>
              <a:rPr lang="en-US" dirty="0"/>
            </a:br>
            <a:br>
              <a:rPr lang="en-US" dirty="0"/>
            </a:br>
            <a:br>
              <a:rPr lang="en-US" dirty="0"/>
            </a:br>
            <a:r>
              <a:rPr lang="en-US" dirty="0"/>
              <a:t>Pathway to Violence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pPr>
              <a:buNone/>
            </a:pPr>
            <a:endParaRPr dirty="0"/>
          </a:p>
          <a:p>
            <a:pPr>
              <a:buNone/>
            </a:pPr>
            <a:r>
              <a:rPr lang="en-US" dirty="0"/>
              <a:t>					6. Attack </a:t>
            </a:r>
          </a:p>
          <a:p>
            <a:pPr>
              <a:buNone/>
            </a:pPr>
            <a:r>
              <a:rPr lang="en-US" dirty="0"/>
              <a:t>					5. Breach </a:t>
            </a:r>
          </a:p>
          <a:p>
            <a:pPr>
              <a:buNone/>
            </a:pPr>
            <a:r>
              <a:rPr lang="en-US" dirty="0"/>
              <a:t>				4. Preparation </a:t>
            </a:r>
          </a:p>
          <a:p>
            <a:pPr>
              <a:buNone/>
            </a:pPr>
            <a:r>
              <a:rPr lang="en-US" dirty="0"/>
              <a:t>			3. Research &amp;Planning</a:t>
            </a:r>
          </a:p>
          <a:p>
            <a:pPr>
              <a:buNone/>
            </a:pPr>
            <a:r>
              <a:rPr lang="en-US" dirty="0"/>
              <a:t> 		2. Ideation </a:t>
            </a:r>
          </a:p>
          <a:p>
            <a:pPr>
              <a:buNone/>
            </a:pPr>
            <a:r>
              <a:rPr lang="en-US" dirty="0"/>
              <a:t>1. Grievance </a:t>
            </a:r>
          </a:p>
          <a:p>
            <a:pPr marL="0" indent="0">
              <a:buNone/>
            </a:pPr>
            <a:endParaRPr lang="en-US" dirty="0"/>
          </a:p>
          <a:p>
            <a:endParaRPr lang="en-US" dirty="0"/>
          </a:p>
          <a:p>
            <a:endParaRPr lang="en-US" dirty="0"/>
          </a:p>
          <a:p>
            <a:endParaRPr lang="en-US" dirty="0"/>
          </a:p>
          <a:p>
            <a:pPr algn="ctr">
              <a:buNone/>
            </a:pPr>
            <a:r>
              <a:rPr lang="en-US" sz="1200" dirty="0"/>
              <a:t>Calhoun and Weston, “Contemporary Threat Management” (2003) </a:t>
            </a:r>
          </a:p>
        </p:txBody>
      </p:sp>
      <p:pic>
        <p:nvPicPr>
          <p:cNvPr id="3076" name="Picture 4" descr="C:\Users\10191252\AppData\Local\Microsoft\Windows\Temporary Internet Files\Content.IE5\R7QI0I1E\MP900401001[1].jpg"/>
          <p:cNvPicPr>
            <a:picLocks noChangeAspect="1" noChangeArrowheads="1"/>
          </p:cNvPicPr>
          <p:nvPr/>
        </p:nvPicPr>
        <p:blipFill>
          <a:blip r:embed="rId2" cstate="print"/>
          <a:srcRect/>
          <a:stretch>
            <a:fillRect/>
          </a:stretch>
        </p:blipFill>
        <p:spPr bwMode="auto">
          <a:xfrm>
            <a:off x="5638800" y="1600200"/>
            <a:ext cx="3182112" cy="36576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Grievances</a:t>
            </a:r>
          </a:p>
        </p:txBody>
      </p:sp>
      <p:sp>
        <p:nvSpPr>
          <p:cNvPr id="3" name="Content Placeholder 2"/>
          <p:cNvSpPr>
            <a:spLocks noGrp="1"/>
          </p:cNvSpPr>
          <p:nvPr>
            <p:ph idx="1"/>
          </p:nvPr>
        </p:nvSpPr>
        <p:spPr/>
        <p:txBody>
          <a:bodyPr>
            <a:normAutofit/>
          </a:bodyPr>
          <a:lstStyle/>
          <a:p>
            <a:r>
              <a:rPr lang="en-US" sz="4400" dirty="0"/>
              <a:t>What are common grievances in the healthcare world today??</a:t>
            </a:r>
          </a:p>
          <a:p>
            <a:r>
              <a:rPr lang="en-US" sz="4400" dirty="0"/>
              <a:t>Other entities?</a:t>
            </a:r>
          </a:p>
        </p:txBody>
      </p:sp>
    </p:spTree>
    <p:extLst>
      <p:ext uri="{BB962C8B-B14F-4D97-AF65-F5344CB8AC3E}">
        <p14:creationId xmlns:p14="http://schemas.microsoft.com/office/powerpoint/2010/main" val="1323960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Motives</a:t>
            </a:r>
          </a:p>
        </p:txBody>
      </p:sp>
      <p:sp>
        <p:nvSpPr>
          <p:cNvPr id="3" name="Content Placeholder 2"/>
          <p:cNvSpPr>
            <a:spLocks noGrp="1"/>
          </p:cNvSpPr>
          <p:nvPr>
            <p:ph idx="1"/>
          </p:nvPr>
        </p:nvSpPr>
        <p:spPr/>
        <p:txBody>
          <a:bodyPr>
            <a:normAutofit/>
          </a:bodyPr>
          <a:lstStyle/>
          <a:p>
            <a:pPr>
              <a:buNone/>
            </a:pPr>
            <a:endParaRPr lang="en-US" b="1" dirty="0"/>
          </a:p>
          <a:p>
            <a:r>
              <a:rPr lang="en-US" dirty="0"/>
              <a:t>•Extreme anger </a:t>
            </a:r>
          </a:p>
          <a:p>
            <a:r>
              <a:rPr lang="en-US" dirty="0"/>
              <a:t>•Perception of being persecuted </a:t>
            </a:r>
          </a:p>
          <a:p>
            <a:r>
              <a:rPr lang="en-US" dirty="0"/>
              <a:t>•Paranoid ideation </a:t>
            </a:r>
          </a:p>
          <a:p>
            <a:r>
              <a:rPr lang="en-US" dirty="0"/>
              <a:t>•Depressed mood </a:t>
            </a:r>
          </a:p>
          <a:p>
            <a:r>
              <a:rPr lang="en-US" dirty="0"/>
              <a:t>•Antisocial and narcissistic traits </a:t>
            </a:r>
          </a:p>
          <a:p>
            <a:r>
              <a:rPr lang="en-US" dirty="0"/>
              <a:t>•Major loss related to employment or relationship </a:t>
            </a:r>
          </a:p>
          <a:p>
            <a:endParaRPr lang="en-US" dirty="0"/>
          </a:p>
          <a:p>
            <a:pPr>
              <a:buNone/>
            </a:pPr>
            <a:r>
              <a:rPr lang="en-US" sz="1500" dirty="0"/>
              <a:t>Hempel, A., Meloy, J., and Richards, T. </a:t>
            </a:r>
            <a:r>
              <a:rPr lang="en-US" sz="1500" i="1" dirty="0"/>
              <a:t>Offender and offense characteristics of a nonrandom sample of mass murderers. J Am Acad Psychiatry and the Law, Vol. 27, No. 2., 1999. </a:t>
            </a:r>
            <a:endParaRPr lang="en-US" sz="1500"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143157"/>
            <a:ext cx="3320782" cy="2997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Common Motives </a:t>
            </a:r>
            <a:br>
              <a:rPr lang="en-US" dirty="0"/>
            </a:br>
            <a:r>
              <a:rPr lang="en-US" sz="1800" dirty="0"/>
              <a:t>(continued)</a:t>
            </a:r>
          </a:p>
        </p:txBody>
      </p:sp>
      <p:sp>
        <p:nvSpPr>
          <p:cNvPr id="3" name="Content Placeholder 2"/>
          <p:cNvSpPr>
            <a:spLocks noGrp="1"/>
          </p:cNvSpPr>
          <p:nvPr>
            <p:ph idx="1"/>
          </p:nvPr>
        </p:nvSpPr>
        <p:spPr/>
        <p:txBody>
          <a:bodyPr>
            <a:normAutofit/>
          </a:bodyPr>
          <a:lstStyle/>
          <a:p>
            <a:pPr>
              <a:buNone/>
            </a:pPr>
            <a:endParaRPr lang="en-US" dirty="0"/>
          </a:p>
          <a:p>
            <a:pPr>
              <a:buNone/>
            </a:pPr>
            <a:r>
              <a:rPr lang="en-US" dirty="0"/>
              <a:t>•Externalization of blame</a:t>
            </a:r>
          </a:p>
          <a:p>
            <a:pPr>
              <a:buNone/>
            </a:pPr>
            <a:endParaRPr lang="en-US" dirty="0"/>
          </a:p>
          <a:p>
            <a:pPr>
              <a:buNone/>
            </a:pPr>
            <a:r>
              <a:rPr lang="en-US" dirty="0"/>
              <a:t> </a:t>
            </a:r>
          </a:p>
          <a:p>
            <a:pPr>
              <a:buNone/>
            </a:pPr>
            <a:endParaRPr lang="en-US" dirty="0"/>
          </a:p>
          <a:p>
            <a:pPr>
              <a:buNone/>
            </a:pPr>
            <a:r>
              <a:rPr lang="en-US" dirty="0"/>
              <a:t>•Delusions/mental illness – persecutory beliefs, domination by others </a:t>
            </a:r>
          </a:p>
          <a:p>
            <a:pPr>
              <a:buNone/>
            </a:pPr>
            <a:endParaRPr lang="en-US" dirty="0"/>
          </a:p>
          <a:p>
            <a:pPr>
              <a:buNone/>
            </a:pPr>
            <a:r>
              <a:rPr lang="en-US" sz="1300" dirty="0"/>
              <a:t>Hempel, A., Meloy, J., and Richards, T. </a:t>
            </a:r>
            <a:r>
              <a:rPr lang="en-US" sz="1300" i="1" dirty="0"/>
              <a:t>Offender and offense characteristics of a nonrandom sample of mass murderers. J Am Acad Psychiatry and the Law, Vol. 27, No. 2., 1999. </a:t>
            </a:r>
            <a:endParaRPr lang="en-US" sz="1300" dirty="0"/>
          </a:p>
          <a:p>
            <a:pPr>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dirty="0"/>
              <a:t>Pinelake Health and Rehabilitation Center </a:t>
            </a:r>
            <a:endParaRPr lang="en-US" dirty="0"/>
          </a:p>
          <a:p>
            <a:r>
              <a:rPr lang="en-US" dirty="0"/>
              <a:t>On March 29 , at 10:00 a.m., Robert 45, armed with a handgun, a shotgun, and a rifle, began shooting in the Pinelake Health and Rehabilitation Center in Carthage, North Carolina, where his estranged wife worked. He did not find her. Eight people were killed; three were wounded, including one police officer. The shooter was apprehended after being wounded during an exchange of gunfire with police. </a:t>
            </a:r>
          </a:p>
        </p:txBody>
      </p:sp>
    </p:spTree>
    <p:extLst>
      <p:ext uri="{BB962C8B-B14F-4D97-AF65-F5344CB8AC3E}">
        <p14:creationId xmlns:p14="http://schemas.microsoft.com/office/powerpoint/2010/main" val="1534702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much security is enough?</a:t>
            </a:r>
          </a:p>
        </p:txBody>
      </p:sp>
      <p:sp>
        <p:nvSpPr>
          <p:cNvPr id="3" name="Content Placeholder 2"/>
          <p:cNvSpPr>
            <a:spLocks noGrp="1"/>
          </p:cNvSpPr>
          <p:nvPr>
            <p:ph idx="1"/>
          </p:nvPr>
        </p:nvSpPr>
        <p:spPr/>
        <p:txBody>
          <a:bodyPr/>
          <a:lstStyle/>
          <a:p>
            <a:pPr marL="0" indent="0">
              <a:buNone/>
            </a:pPr>
            <a:endParaRPr lang="en-US" dirty="0"/>
          </a:p>
          <a:p>
            <a:r>
              <a:rPr lang="en-US" dirty="0"/>
              <a:t>Remember 3 big words, R, A, and D!</a:t>
            </a:r>
          </a:p>
          <a:p>
            <a:r>
              <a:rPr lang="en-US" dirty="0"/>
              <a:t>Liability Issues and KRS</a:t>
            </a:r>
          </a:p>
          <a:p>
            <a:pPr marL="0" indent="0">
              <a:buNone/>
            </a:pPr>
            <a:endParaRPr lang="en-US" dirty="0"/>
          </a:p>
          <a:p>
            <a:endParaRPr lang="en-US" dirty="0"/>
          </a:p>
          <a:p>
            <a:endParaRPr lang="en-US" dirty="0"/>
          </a:p>
          <a:p>
            <a:pPr marL="0" indent="0">
              <a:buNone/>
            </a:pP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4191000"/>
            <a:ext cx="3604276" cy="2411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5559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Elements to Prepare	</a:t>
            </a:r>
          </a:p>
        </p:txBody>
      </p:sp>
      <p:sp>
        <p:nvSpPr>
          <p:cNvPr id="3" name="Content Placeholder 2"/>
          <p:cNvSpPr>
            <a:spLocks noGrp="1"/>
          </p:cNvSpPr>
          <p:nvPr>
            <p:ph idx="1"/>
          </p:nvPr>
        </p:nvSpPr>
        <p:spPr/>
        <p:txBody>
          <a:bodyPr/>
          <a:lstStyle/>
          <a:p>
            <a:pPr marL="514350" indent="-514350">
              <a:lnSpc>
                <a:spcPct val="200000"/>
              </a:lnSpc>
              <a:buFont typeface="+mj-lt"/>
              <a:buAutoNum type="arabicPeriod"/>
            </a:pPr>
            <a:r>
              <a:rPr lang="en-US" dirty="0"/>
              <a:t>Management Commitment and Cooperation</a:t>
            </a:r>
          </a:p>
          <a:p>
            <a:pPr marL="514350" indent="-514350">
              <a:lnSpc>
                <a:spcPct val="200000"/>
              </a:lnSpc>
              <a:buFont typeface="+mj-lt"/>
              <a:buAutoNum type="arabicPeriod"/>
            </a:pPr>
            <a:r>
              <a:rPr lang="en-US" dirty="0"/>
              <a:t>Policy/Procedure</a:t>
            </a:r>
          </a:p>
          <a:p>
            <a:pPr marL="514350" indent="-514350">
              <a:lnSpc>
                <a:spcPct val="200000"/>
              </a:lnSpc>
              <a:buFont typeface="+mj-lt"/>
              <a:buAutoNum type="arabicPeriod"/>
            </a:pPr>
            <a:r>
              <a:rPr lang="en-US" dirty="0"/>
              <a:t>Training</a:t>
            </a:r>
          </a:p>
          <a:p>
            <a:pPr marL="514350" indent="-514350">
              <a:lnSpc>
                <a:spcPct val="200000"/>
              </a:lnSpc>
              <a:buFont typeface="+mj-lt"/>
              <a:buAutoNum type="arabicPeriod"/>
            </a:pPr>
            <a:r>
              <a:rPr lang="en-US" dirty="0"/>
              <a:t>Drills</a:t>
            </a:r>
          </a:p>
          <a:p>
            <a:pPr marL="514350" indent="-514350">
              <a:lnSpc>
                <a:spcPct val="200000"/>
              </a:lnSpc>
              <a:buFont typeface="+mj-lt"/>
              <a:buAutoNum type="arabicPeriod"/>
            </a:pPr>
            <a:r>
              <a:rPr lang="en-US" dirty="0"/>
              <a:t>Response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895600"/>
            <a:ext cx="3571875" cy="3557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8229600" cy="1143000"/>
          </a:xfrm>
        </p:spPr>
        <p:txBody>
          <a:bodyPr>
            <a:normAutofit fontScale="90000"/>
          </a:bodyPr>
          <a:lstStyle/>
          <a:p>
            <a:r>
              <a:rPr lang="en-US" dirty="0"/>
              <a:t>Training</a:t>
            </a:r>
            <a:br>
              <a:rPr lang="en-US" dirty="0"/>
            </a:br>
            <a:r>
              <a:rPr lang="en-US" dirty="0"/>
              <a:t>to Prevent</a:t>
            </a:r>
          </a:p>
        </p:txBody>
      </p:sp>
      <p:sp>
        <p:nvSpPr>
          <p:cNvPr id="3" name="Content Placeholder 2"/>
          <p:cNvSpPr>
            <a:spLocks noGrp="1"/>
          </p:cNvSpPr>
          <p:nvPr>
            <p:ph idx="1"/>
          </p:nvPr>
        </p:nvSpPr>
        <p:spPr/>
        <p:txBody>
          <a:bodyPr>
            <a:normAutofit fontScale="92500" lnSpcReduction="10000"/>
          </a:bodyPr>
          <a:lstStyle/>
          <a:p>
            <a:pPr>
              <a:buNone/>
            </a:pPr>
            <a:endParaRPr lang="en-US" dirty="0"/>
          </a:p>
          <a:p>
            <a:pPr>
              <a:buNone/>
            </a:pPr>
            <a:endParaRPr lang="en-US" dirty="0"/>
          </a:p>
          <a:p>
            <a:pPr>
              <a:buNone/>
            </a:pPr>
            <a:endParaRPr lang="en-US" dirty="0"/>
          </a:p>
          <a:p>
            <a:pPr>
              <a:buNone/>
            </a:pPr>
            <a:endParaRPr lang="en-US" dirty="0"/>
          </a:p>
          <a:p>
            <a:pPr marL="0" indent="0">
              <a:buNone/>
            </a:pPr>
            <a:r>
              <a:rPr lang="en-US" dirty="0"/>
              <a:t>* Risk factors that can cause or contribute to threats and      violence.</a:t>
            </a:r>
          </a:p>
          <a:p>
            <a:pPr marL="0" indent="0">
              <a:buNone/>
            </a:pPr>
            <a:r>
              <a:rPr lang="en-US" dirty="0"/>
              <a:t>* De-escalation Training</a:t>
            </a:r>
          </a:p>
          <a:p>
            <a:pPr>
              <a:buNone/>
            </a:pPr>
            <a:r>
              <a:rPr lang="en-US" dirty="0"/>
              <a:t>* Early recognition of warning signs of problematic behavior.</a:t>
            </a:r>
          </a:p>
          <a:p>
            <a:pPr>
              <a:buNone/>
            </a:pPr>
            <a:r>
              <a:rPr lang="en-US" dirty="0"/>
              <a:t>* Where appropriate, ways of preventing or defusing volatile situations or aggressive behavior.</a:t>
            </a:r>
          </a:p>
          <a:p>
            <a:pPr>
              <a:buNone/>
            </a:pPr>
            <a:r>
              <a:rPr lang="en-US" dirty="0"/>
              <a:t>* </a:t>
            </a:r>
            <a:r>
              <a:rPr lang="en-US" dirty="0">
                <a:solidFill>
                  <a:srgbClr val="FF0000"/>
                </a:solidFill>
              </a:rPr>
              <a:t>Get off the X</a:t>
            </a:r>
          </a:p>
          <a:p>
            <a:pPr>
              <a:buNone/>
            </a:pPr>
            <a:endParaRPr lang="en-US" dirty="0"/>
          </a:p>
        </p:txBody>
      </p:sp>
      <p:sp>
        <p:nvSpPr>
          <p:cNvPr id="4" name="Rectangle 3"/>
          <p:cNvSpPr/>
          <p:nvPr/>
        </p:nvSpPr>
        <p:spPr>
          <a:xfrm>
            <a:off x="0" y="6324600"/>
            <a:ext cx="9144000" cy="276999"/>
          </a:xfrm>
          <a:prstGeom prst="rect">
            <a:avLst/>
          </a:prstGeom>
        </p:spPr>
        <p:txBody>
          <a:bodyPr wrap="square">
            <a:spAutoFit/>
          </a:bodyPr>
          <a:lstStyle/>
          <a:p>
            <a:pPr algn="ctr"/>
            <a:r>
              <a:rPr lang="en-US" sz="1200" dirty="0"/>
              <a:t>http://www.fbi.gov/stats-services/publications/workplace-violence</a:t>
            </a:r>
          </a:p>
        </p:txBody>
      </p:sp>
      <p:pic>
        <p:nvPicPr>
          <p:cNvPr id="6" name="Picture 5" descr="training03.jpg"/>
          <p:cNvPicPr>
            <a:picLocks noChangeAspect="1"/>
          </p:cNvPicPr>
          <p:nvPr/>
        </p:nvPicPr>
        <p:blipFill>
          <a:blip r:embed="rId2" cstate="print"/>
          <a:stretch>
            <a:fillRect/>
          </a:stretch>
        </p:blipFill>
        <p:spPr>
          <a:xfrm>
            <a:off x="3200400" y="123738"/>
            <a:ext cx="4724400" cy="332116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4540F-C634-F15F-1290-0B36ABEE6FA4}"/>
              </a:ext>
            </a:extLst>
          </p:cNvPr>
          <p:cNvSpPr>
            <a:spLocks noGrp="1"/>
          </p:cNvSpPr>
          <p:nvPr>
            <p:ph type="title"/>
          </p:nvPr>
        </p:nvSpPr>
        <p:spPr>
          <a:xfrm>
            <a:off x="914400" y="304800"/>
            <a:ext cx="8229600" cy="1143000"/>
          </a:xfrm>
        </p:spPr>
        <p:txBody>
          <a:bodyPr/>
          <a:lstStyle/>
          <a:p>
            <a:r>
              <a:rPr lang="en-US" dirty="0"/>
              <a:t>FBI Pre-Attack Behaviors</a:t>
            </a:r>
          </a:p>
        </p:txBody>
      </p:sp>
      <p:sp>
        <p:nvSpPr>
          <p:cNvPr id="3" name="Content Placeholder 2">
            <a:extLst>
              <a:ext uri="{FF2B5EF4-FFF2-40B4-BE49-F238E27FC236}">
                <a16:creationId xmlns:a16="http://schemas.microsoft.com/office/drawing/2014/main" id="{93C92882-3525-92FB-AA24-8269E77AA3BF}"/>
              </a:ext>
            </a:extLst>
          </p:cNvPr>
          <p:cNvSpPr>
            <a:spLocks noGrp="1"/>
          </p:cNvSpPr>
          <p:nvPr>
            <p:ph idx="1"/>
          </p:nvPr>
        </p:nvSpPr>
        <p:spPr>
          <a:xfrm>
            <a:off x="457200" y="1447800"/>
            <a:ext cx="8229600" cy="4876800"/>
          </a:xfrm>
        </p:spPr>
        <p:txBody>
          <a:bodyPr/>
          <a:lstStyle/>
          <a:p>
            <a:r>
              <a:rPr lang="en-US" dirty="0"/>
              <a:t>77% spent a week planning their attack</a:t>
            </a:r>
          </a:p>
          <a:p>
            <a:r>
              <a:rPr lang="en-US" dirty="0"/>
              <a:t>Majority obtains firearms legally</a:t>
            </a:r>
          </a:p>
          <a:p>
            <a:r>
              <a:rPr lang="en-US" dirty="0"/>
              <a:t>Average shooter faced 3.6 stressors</a:t>
            </a:r>
          </a:p>
          <a:p>
            <a:r>
              <a:rPr lang="en-US" dirty="0"/>
              <a:t>25% Mental Disorder</a:t>
            </a:r>
          </a:p>
          <a:p>
            <a:r>
              <a:rPr lang="en-US" dirty="0"/>
              <a:t>Average shooter had 4 to 5 concerning behaviors over time that were observable.  Behaviors related to mental health, problematic interpersonal interaction, and leakage of violent intent.</a:t>
            </a:r>
          </a:p>
          <a:p>
            <a:r>
              <a:rPr lang="en-US" dirty="0"/>
              <a:t>Only 41% of the time concerns were reported to LE, and 54% of the time nothing was done.</a:t>
            </a:r>
          </a:p>
        </p:txBody>
      </p:sp>
    </p:spTree>
    <p:extLst>
      <p:ext uri="{BB962C8B-B14F-4D97-AF65-F5344CB8AC3E}">
        <p14:creationId xmlns:p14="http://schemas.microsoft.com/office/powerpoint/2010/main" val="2164964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F8652-1326-55A8-A21E-B8612D4ED330}"/>
              </a:ext>
            </a:extLst>
          </p:cNvPr>
          <p:cNvSpPr>
            <a:spLocks noGrp="1"/>
          </p:cNvSpPr>
          <p:nvPr>
            <p:ph type="title"/>
          </p:nvPr>
        </p:nvSpPr>
        <p:spPr>
          <a:xfrm>
            <a:off x="438912" y="-21336"/>
            <a:ext cx="8229600" cy="1143000"/>
          </a:xfrm>
        </p:spPr>
        <p:txBody>
          <a:bodyPr/>
          <a:lstStyle/>
          <a:p>
            <a:r>
              <a:rPr lang="en-US" dirty="0"/>
              <a:t>Secret Service January 2023</a:t>
            </a:r>
          </a:p>
        </p:txBody>
      </p:sp>
      <p:sp>
        <p:nvSpPr>
          <p:cNvPr id="3" name="Content Placeholder 2">
            <a:extLst>
              <a:ext uri="{FF2B5EF4-FFF2-40B4-BE49-F238E27FC236}">
                <a16:creationId xmlns:a16="http://schemas.microsoft.com/office/drawing/2014/main" id="{2782D4D2-B41D-8F21-9795-42FAF684B9FF}"/>
              </a:ext>
            </a:extLst>
          </p:cNvPr>
          <p:cNvSpPr>
            <a:spLocks noGrp="1"/>
          </p:cNvSpPr>
          <p:nvPr>
            <p:ph idx="1"/>
          </p:nvPr>
        </p:nvSpPr>
        <p:spPr>
          <a:xfrm>
            <a:off x="286512" y="1219200"/>
            <a:ext cx="8534400" cy="5440680"/>
          </a:xfrm>
        </p:spPr>
        <p:txBody>
          <a:bodyPr>
            <a:normAutofit fontScale="92500" lnSpcReduction="10000"/>
          </a:bodyPr>
          <a:lstStyle/>
          <a:p>
            <a:r>
              <a:rPr lang="en-US" sz="2400" dirty="0"/>
              <a:t>173 Incidents 2016-2020</a:t>
            </a:r>
          </a:p>
          <a:p>
            <a:r>
              <a:rPr lang="en-US" sz="2400" dirty="0"/>
              <a:t>Most of the attackers had exhibited behaviors that elicited concern, people were even afraid for self or others.</a:t>
            </a:r>
          </a:p>
          <a:p>
            <a:r>
              <a:rPr lang="en-US" sz="2400" dirty="0"/>
              <a:t>Many attackers had a history of physical aggression or intimidating behaviors, evidenced by prior violent criminal arrest/charges, domestic violence, or other acts of violence.</a:t>
            </a:r>
          </a:p>
          <a:p>
            <a:r>
              <a:rPr lang="en-US" sz="2400" dirty="0"/>
              <a:t>Half of the attackers were motivated by grievances perceived and was personal, domestic, or work related.</a:t>
            </a:r>
          </a:p>
          <a:p>
            <a:r>
              <a:rPr lang="en-US" sz="2400" dirty="0"/>
              <a:t>One-quarter of the attackers subscribed to a belief system involving conspiracies or hateful ideologies.</a:t>
            </a:r>
          </a:p>
          <a:p>
            <a:r>
              <a:rPr lang="en-US" sz="2400" dirty="0"/>
              <a:t>Many attackers experienced stressful events related to family/romantic relationships, personal issues, employment, and legal issues. Some had a specific triggering event. </a:t>
            </a:r>
          </a:p>
          <a:p>
            <a:r>
              <a:rPr lang="en-US" sz="2400" dirty="0"/>
              <a:t>Over half of the attackers experienced mental health symptoms prior to or at the time of their attacks, including depression, psychotic symptoms, and suicidal thoughts.</a:t>
            </a:r>
          </a:p>
          <a:p>
            <a:endParaRPr lang="en-US" sz="2400" dirty="0"/>
          </a:p>
          <a:p>
            <a:endParaRPr lang="en-US" sz="2400" dirty="0"/>
          </a:p>
          <a:p>
            <a:endParaRPr lang="en-US" dirty="0"/>
          </a:p>
        </p:txBody>
      </p:sp>
    </p:spTree>
    <p:extLst>
      <p:ext uri="{BB962C8B-B14F-4D97-AF65-F5344CB8AC3E}">
        <p14:creationId xmlns:p14="http://schemas.microsoft.com/office/powerpoint/2010/main" val="3602142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Training to Prevent </a:t>
            </a:r>
            <a:br>
              <a:rPr lang="en-US" dirty="0"/>
            </a:br>
            <a:r>
              <a:rPr lang="en-US" sz="1600" dirty="0"/>
              <a:t>(Continued)</a:t>
            </a:r>
          </a:p>
        </p:txBody>
      </p:sp>
      <p:sp>
        <p:nvSpPr>
          <p:cNvPr id="3" name="Content Placeholder 2"/>
          <p:cNvSpPr>
            <a:spLocks noGrp="1"/>
          </p:cNvSpPr>
          <p:nvPr>
            <p:ph idx="1"/>
          </p:nvPr>
        </p:nvSpPr>
        <p:spPr/>
        <p:txBody>
          <a:bodyPr>
            <a:normAutofit/>
          </a:bodyPr>
          <a:lstStyle/>
          <a:p>
            <a:r>
              <a:rPr lang="en-US" sz="3200" dirty="0"/>
              <a:t>De-escalation training (QTIP, Factors)</a:t>
            </a:r>
          </a:p>
          <a:p>
            <a:r>
              <a:rPr lang="en-US" sz="3200" dirty="0"/>
              <a:t>Times of Increased risk (Data)</a:t>
            </a:r>
          </a:p>
          <a:p>
            <a:r>
              <a:rPr lang="en-US" sz="3200" dirty="0"/>
              <a:t>Defensive Techniques</a:t>
            </a:r>
          </a:p>
          <a:p>
            <a:r>
              <a:rPr lang="en-US" sz="3200" dirty="0"/>
              <a:t>Escape Routes and positioning</a:t>
            </a:r>
          </a:p>
          <a:p>
            <a:r>
              <a:rPr lang="en-US" sz="3200" dirty="0"/>
              <a:t>Safe Room</a:t>
            </a:r>
          </a:p>
          <a:p>
            <a:r>
              <a:rPr lang="en-US" sz="3200" dirty="0"/>
              <a:t>Drills</a:t>
            </a:r>
          </a:p>
          <a:p>
            <a:pPr>
              <a:buNone/>
            </a:pPr>
            <a:endParaRPr lang="en-US" dirty="0"/>
          </a:p>
          <a:p>
            <a:pPr>
              <a:buNone/>
            </a:pPr>
            <a:endParaRPr lang="en-US" dirty="0"/>
          </a:p>
        </p:txBody>
      </p:sp>
      <p:sp>
        <p:nvSpPr>
          <p:cNvPr id="4" name="Rectangle 3"/>
          <p:cNvSpPr/>
          <p:nvPr/>
        </p:nvSpPr>
        <p:spPr>
          <a:xfrm>
            <a:off x="0" y="6324600"/>
            <a:ext cx="9144000" cy="276999"/>
          </a:xfrm>
          <a:prstGeom prst="rect">
            <a:avLst/>
          </a:prstGeom>
        </p:spPr>
        <p:txBody>
          <a:bodyPr wrap="square">
            <a:spAutoFit/>
          </a:bodyPr>
          <a:lstStyle/>
          <a:p>
            <a:pPr algn="ctr"/>
            <a:r>
              <a:rPr lang="en-US" sz="1200" dirty="0"/>
              <a:t>http://www.fbi.gov/stats-services/publications/workplace-violence</a:t>
            </a:r>
          </a:p>
        </p:txBody>
      </p:sp>
    </p:spTree>
    <p:extLst>
      <p:ext uri="{BB962C8B-B14F-4D97-AF65-F5344CB8AC3E}">
        <p14:creationId xmlns:p14="http://schemas.microsoft.com/office/powerpoint/2010/main" val="664629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4800" dirty="0"/>
              <a:t>OSHA #3148</a:t>
            </a:r>
          </a:p>
          <a:p>
            <a:r>
              <a:rPr lang="en-US" sz="4800" dirty="0"/>
              <a:t>CPTED </a:t>
            </a:r>
          </a:p>
          <a:p>
            <a:r>
              <a:rPr lang="en-US" sz="4800" dirty="0"/>
              <a:t>Security Survey</a:t>
            </a:r>
          </a:p>
          <a:p>
            <a:r>
              <a:rPr lang="en-US" sz="4800" dirty="0"/>
              <a:t>De-Escalation</a:t>
            </a:r>
          </a:p>
          <a:p>
            <a:pPr marL="0" indent="0">
              <a:buNone/>
            </a:pPr>
            <a:endParaRPr lang="en-US" dirty="0"/>
          </a:p>
        </p:txBody>
      </p:sp>
      <p:pic>
        <p:nvPicPr>
          <p:cNvPr id="3074" name="Picture 2" descr="https://www.osha.gov/Publications/images/pubs/OSHA3148po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9308" y="762000"/>
            <a:ext cx="3728786" cy="5757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572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Joint Commission</a:t>
            </a:r>
          </a:p>
        </p:txBody>
      </p:sp>
      <p:sp>
        <p:nvSpPr>
          <p:cNvPr id="3" name="Content Placeholder 2"/>
          <p:cNvSpPr>
            <a:spLocks noGrp="1"/>
          </p:cNvSpPr>
          <p:nvPr>
            <p:ph idx="1"/>
          </p:nvPr>
        </p:nvSpPr>
        <p:spPr>
          <a:xfrm>
            <a:off x="457200" y="1752600"/>
            <a:ext cx="8686800" cy="5029200"/>
          </a:xfrm>
        </p:spPr>
        <p:txBody>
          <a:bodyPr>
            <a:normAutofit fontScale="55000" lnSpcReduction="20000"/>
          </a:bodyPr>
          <a:lstStyle/>
          <a:p>
            <a:r>
              <a:rPr lang="en-US" sz="4800" dirty="0"/>
              <a:t>Sentinel Event Alert #59</a:t>
            </a:r>
          </a:p>
          <a:p>
            <a:pPr marL="0" indent="0">
              <a:buNone/>
            </a:pPr>
            <a:r>
              <a:rPr lang="en-US" sz="5100" dirty="0"/>
              <a:t>25% of nurses reported being physically assaulted.</a:t>
            </a:r>
          </a:p>
          <a:p>
            <a:pPr marL="0" indent="0">
              <a:buNone/>
            </a:pPr>
            <a:endParaRPr lang="en-US" sz="5100" dirty="0"/>
          </a:p>
          <a:p>
            <a:pPr marL="0" indent="0">
              <a:buNone/>
            </a:pPr>
            <a:r>
              <a:rPr lang="en-US" sz="5100" dirty="0"/>
              <a:t>Healthcare workers are 4X’s more likely to be victimized than those in other industries. </a:t>
            </a:r>
          </a:p>
          <a:p>
            <a:pPr marL="0" indent="0">
              <a:buNone/>
            </a:pPr>
            <a:endParaRPr lang="en-US" sz="5100" dirty="0"/>
          </a:p>
          <a:p>
            <a:pPr marL="0" indent="0">
              <a:buNone/>
            </a:pPr>
            <a:r>
              <a:rPr lang="en-US" sz="5100" dirty="0"/>
              <a:t>75% of workplace assaults annually are in healthcare.</a:t>
            </a:r>
          </a:p>
          <a:p>
            <a:pPr marL="0" indent="0">
              <a:buNone/>
            </a:pPr>
            <a:endParaRPr lang="en-US" sz="5100" dirty="0"/>
          </a:p>
          <a:p>
            <a:pPr marL="0" indent="0">
              <a:buNone/>
            </a:pPr>
            <a:r>
              <a:rPr lang="en-US" sz="5100" dirty="0"/>
              <a:t>Only 30% of nurses report incidents of violence. </a:t>
            </a:r>
          </a:p>
          <a:p>
            <a:pPr marL="0" indent="0">
              <a:buNone/>
            </a:pPr>
            <a:r>
              <a:rPr lang="en-US" sz="5100" dirty="0"/>
              <a:t>Why?</a:t>
            </a:r>
          </a:p>
          <a:p>
            <a:pPr marL="0" indent="0">
              <a:buNone/>
            </a:pPr>
            <a:endParaRPr lang="en-US" sz="5100" dirty="0"/>
          </a:p>
          <a:p>
            <a:pPr marL="0" indent="0">
              <a:buNone/>
            </a:pPr>
            <a:r>
              <a:rPr lang="en-US" sz="5100" dirty="0"/>
              <a:t>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4397" y="5791200"/>
            <a:ext cx="5282403" cy="1027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381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Conducting an active shooter drill</a:t>
            </a:r>
          </a:p>
        </p:txBody>
      </p:sp>
      <p:sp>
        <p:nvSpPr>
          <p:cNvPr id="3" name="Content Placeholder 2"/>
          <p:cNvSpPr>
            <a:spLocks noGrp="1"/>
          </p:cNvSpPr>
          <p:nvPr>
            <p:ph idx="1"/>
          </p:nvPr>
        </p:nvSpPr>
        <p:spPr>
          <a:xfrm>
            <a:off x="457200" y="1935480"/>
            <a:ext cx="8382000" cy="4617720"/>
          </a:xfrm>
        </p:spPr>
        <p:txBody>
          <a:bodyPr>
            <a:normAutofit fontScale="92500"/>
          </a:bodyPr>
          <a:lstStyle/>
          <a:p>
            <a:r>
              <a:rPr lang="en-US" dirty="0"/>
              <a:t>Table Top/controlled walk throughs or more realistic drill carefully planned.</a:t>
            </a:r>
          </a:p>
          <a:p>
            <a:pPr marL="0" indent="0">
              <a:buNone/>
            </a:pPr>
            <a:endParaRPr lang="en-US" dirty="0"/>
          </a:p>
          <a:p>
            <a:r>
              <a:rPr lang="en-US" dirty="0"/>
              <a:t>Scenario – realistic but safe and appropriate</a:t>
            </a:r>
          </a:p>
          <a:p>
            <a:endParaRPr lang="en-US" dirty="0"/>
          </a:p>
          <a:p>
            <a:r>
              <a:rPr lang="en-US" dirty="0"/>
              <a:t>Follow IAHSS – recommendations/guidelines</a:t>
            </a:r>
          </a:p>
          <a:p>
            <a:endParaRPr lang="en-US" dirty="0"/>
          </a:p>
          <a:p>
            <a:r>
              <a:rPr lang="en-US" dirty="0"/>
              <a:t>Safety has to be first</a:t>
            </a:r>
          </a:p>
          <a:p>
            <a:endParaRPr lang="en-US" dirty="0"/>
          </a:p>
          <a:p>
            <a:r>
              <a:rPr lang="en-US" dirty="0"/>
              <a:t>Work with law enforcement (consider multiple responses)</a:t>
            </a:r>
          </a:p>
          <a:p>
            <a:pPr marL="0" indent="0">
              <a:buNone/>
            </a:pPr>
            <a:endParaRPr lang="en-US" dirty="0"/>
          </a:p>
        </p:txBody>
      </p:sp>
    </p:spTree>
    <p:extLst>
      <p:ext uri="{BB962C8B-B14F-4D97-AF65-F5344CB8AC3E}">
        <p14:creationId xmlns:p14="http://schemas.microsoft.com/office/powerpoint/2010/main" val="233312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Conducting an active shooter drill</a:t>
            </a:r>
          </a:p>
        </p:txBody>
      </p:sp>
      <p:sp>
        <p:nvSpPr>
          <p:cNvPr id="3" name="Content Placeholder 2"/>
          <p:cNvSpPr>
            <a:spLocks noGrp="1"/>
          </p:cNvSpPr>
          <p:nvPr>
            <p:ph idx="1"/>
          </p:nvPr>
        </p:nvSpPr>
        <p:spPr/>
        <p:txBody>
          <a:bodyPr>
            <a:normAutofit/>
          </a:bodyPr>
          <a:lstStyle/>
          <a:p>
            <a:r>
              <a:rPr lang="en-US" dirty="0"/>
              <a:t>Proper notification/signage</a:t>
            </a:r>
          </a:p>
          <a:p>
            <a:pPr marL="0" indent="0">
              <a:buNone/>
            </a:pPr>
            <a:endParaRPr lang="en-US" dirty="0"/>
          </a:p>
          <a:p>
            <a:r>
              <a:rPr lang="en-US" dirty="0"/>
              <a:t>The Joint Commission and Evaluating</a:t>
            </a:r>
          </a:p>
          <a:p>
            <a:pPr marL="0" indent="0">
              <a:buNone/>
            </a:pPr>
            <a:endParaRPr lang="en-US" dirty="0"/>
          </a:p>
          <a:p>
            <a:r>
              <a:rPr lang="en-US" dirty="0"/>
              <a:t>Consider appropriate location</a:t>
            </a:r>
          </a:p>
          <a:p>
            <a:pPr marL="0" indent="0">
              <a:buNone/>
            </a:pPr>
            <a:endParaRPr lang="en-US" dirty="0"/>
          </a:p>
          <a:p>
            <a:r>
              <a:rPr lang="en-US" dirty="0"/>
              <a:t>Before, during, and after…….</a:t>
            </a:r>
          </a:p>
          <a:p>
            <a:pPr marL="0" indent="0">
              <a:buNone/>
            </a:pPr>
            <a:endParaRPr lang="en-US" dirty="0"/>
          </a:p>
          <a:p>
            <a:r>
              <a:rPr lang="en-US" dirty="0"/>
              <a:t>Learn and get better!!</a:t>
            </a:r>
          </a:p>
          <a:p>
            <a:pPr marL="0" indent="0">
              <a:buNone/>
            </a:pPr>
            <a:endParaRPr lang="en-US" dirty="0"/>
          </a:p>
        </p:txBody>
      </p:sp>
    </p:spTree>
    <p:extLst>
      <p:ext uri="{BB962C8B-B14F-4D97-AF65-F5344CB8AC3E}">
        <p14:creationId xmlns:p14="http://schemas.microsoft.com/office/powerpoint/2010/main" val="1172016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2021- Denver CO</a:t>
            </a:r>
          </a:p>
        </p:txBody>
      </p:sp>
      <p:sp>
        <p:nvSpPr>
          <p:cNvPr id="3" name="Content Placeholder 2"/>
          <p:cNvSpPr>
            <a:spLocks noGrp="1"/>
          </p:cNvSpPr>
          <p:nvPr>
            <p:ph idx="1"/>
          </p:nvPr>
        </p:nvSpPr>
        <p:spPr/>
        <p:txBody>
          <a:bodyPr/>
          <a:lstStyle/>
          <a:p>
            <a:r>
              <a:rPr lang="en-US" dirty="0"/>
              <a:t>On December 27, 2021, between approximately 5:25 p.m. and 6:11 p.m., an identified male, 47, armed with a handgun and a rifle, began shooting at people at various locations in Denver and Lakewood, Colorado. Five people were killed (two employees); two people (including one law enforcement officer) were wounded. The shooter was killed by law enforcement after an exchange of gunfire at another location.</a:t>
            </a:r>
          </a:p>
        </p:txBody>
      </p:sp>
    </p:spTree>
    <p:extLst>
      <p:ext uri="{BB962C8B-B14F-4D97-AF65-F5344CB8AC3E}">
        <p14:creationId xmlns:p14="http://schemas.microsoft.com/office/powerpoint/2010/main" val="16032284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77E7C-5D33-4A03-B9C5-1969A1C9CD4F}"/>
              </a:ext>
            </a:extLst>
          </p:cNvPr>
          <p:cNvSpPr>
            <a:spLocks noGrp="1"/>
          </p:cNvSpPr>
          <p:nvPr>
            <p:ph type="title"/>
          </p:nvPr>
        </p:nvSpPr>
        <p:spPr>
          <a:xfrm>
            <a:off x="457200" y="990600"/>
            <a:ext cx="8229600" cy="1143000"/>
          </a:xfrm>
        </p:spPr>
        <p:txBody>
          <a:bodyPr>
            <a:normAutofit fontScale="90000"/>
          </a:bodyPr>
          <a:lstStyle/>
          <a:p>
            <a:r>
              <a:rPr lang="en-US" dirty="0"/>
              <a:t>“Hospital, APD simulate active shooter situation”</a:t>
            </a:r>
          </a:p>
        </p:txBody>
      </p:sp>
      <p:pic>
        <p:nvPicPr>
          <p:cNvPr id="4" name="Content Placeholder 3">
            <a:extLst>
              <a:ext uri="{FF2B5EF4-FFF2-40B4-BE49-F238E27FC236}">
                <a16:creationId xmlns:a16="http://schemas.microsoft.com/office/drawing/2014/main" id="{EFA41476-25F0-4F61-A03E-9F0BBB474D6D}"/>
              </a:ext>
            </a:extLst>
          </p:cNvPr>
          <p:cNvPicPr>
            <a:picLocks noGrp="1" noChangeAspect="1"/>
          </p:cNvPicPr>
          <p:nvPr>
            <p:ph idx="1"/>
          </p:nvPr>
        </p:nvPicPr>
        <p:blipFill>
          <a:blip r:embed="rId2"/>
          <a:stretch>
            <a:fillRect/>
          </a:stretch>
        </p:blipFill>
        <p:spPr>
          <a:xfrm>
            <a:off x="1447800" y="2590800"/>
            <a:ext cx="5715000" cy="3810000"/>
          </a:xfrm>
          <a:prstGeom prst="rect">
            <a:avLst/>
          </a:prstGeom>
        </p:spPr>
      </p:pic>
    </p:spTree>
    <p:extLst>
      <p:ext uri="{BB962C8B-B14F-4D97-AF65-F5344CB8AC3E}">
        <p14:creationId xmlns:p14="http://schemas.microsoft.com/office/powerpoint/2010/main" val="4986594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4 A’s</a:t>
            </a:r>
          </a:p>
        </p:txBody>
      </p:sp>
      <p:sp>
        <p:nvSpPr>
          <p:cNvPr id="3" name="Content Placeholder 2"/>
          <p:cNvSpPr>
            <a:spLocks noGrp="1"/>
          </p:cNvSpPr>
          <p:nvPr>
            <p:ph idx="1"/>
          </p:nvPr>
        </p:nvSpPr>
        <p:spPr/>
        <p:txBody>
          <a:bodyPr/>
          <a:lstStyle/>
          <a:p>
            <a:endParaRPr lang="en-US" dirty="0"/>
          </a:p>
          <a:p>
            <a:endParaRPr lang="en-US" dirty="0"/>
          </a:p>
          <a:p>
            <a:endParaRPr lang="en-US" dirty="0"/>
          </a:p>
          <a:p>
            <a:pPr marL="0" indent="0" algn="ctr">
              <a:buNone/>
            </a:pPr>
            <a:endParaRPr lang="en-US" sz="9600" dirty="0"/>
          </a:p>
        </p:txBody>
      </p:sp>
      <p:sp>
        <p:nvSpPr>
          <p:cNvPr id="4" name="Rectangle 3"/>
          <p:cNvSpPr/>
          <p:nvPr/>
        </p:nvSpPr>
        <p:spPr>
          <a:xfrm>
            <a:off x="2751628" y="2967335"/>
            <a:ext cx="3640740" cy="210312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27364139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143000"/>
          </a:xfrm>
        </p:spPr>
        <p:txBody>
          <a:bodyPr>
            <a:normAutofit fontScale="90000"/>
          </a:bodyPr>
          <a:lstStyle/>
          <a:p>
            <a:br>
              <a:rPr lang="en-US" dirty="0"/>
            </a:br>
            <a:br>
              <a:rPr lang="en-US" dirty="0"/>
            </a:br>
            <a:r>
              <a:rPr lang="en-US" dirty="0"/>
              <a:t>Components of Training</a:t>
            </a:r>
          </a:p>
        </p:txBody>
      </p:sp>
      <p:sp>
        <p:nvSpPr>
          <p:cNvPr id="3" name="Content Placeholder 2"/>
          <p:cNvSpPr>
            <a:spLocks noGrp="1"/>
          </p:cNvSpPr>
          <p:nvPr>
            <p:ph idx="1"/>
          </p:nvPr>
        </p:nvSpPr>
        <p:spPr>
          <a:xfrm>
            <a:off x="381000" y="990600"/>
            <a:ext cx="8686800" cy="5867400"/>
          </a:xfrm>
        </p:spPr>
        <p:txBody>
          <a:bodyPr>
            <a:normAutofit/>
          </a:bodyPr>
          <a:lstStyle/>
          <a:p>
            <a:endParaRPr lang="en-US" dirty="0"/>
          </a:p>
          <a:p>
            <a:r>
              <a:rPr lang="en-US" sz="6600" u="sng" dirty="0"/>
              <a:t>A</a:t>
            </a:r>
            <a:r>
              <a:rPr lang="en-US" sz="6600" dirty="0"/>
              <a:t>ccept</a:t>
            </a:r>
          </a:p>
          <a:p>
            <a:r>
              <a:rPr lang="en-US" sz="6600" u="sng" dirty="0"/>
              <a:t>A</a:t>
            </a:r>
            <a:r>
              <a:rPr lang="en-US" sz="6600" dirty="0"/>
              <a:t>ssess </a:t>
            </a:r>
          </a:p>
          <a:p>
            <a:r>
              <a:rPr lang="en-US" sz="6600" u="sng" dirty="0"/>
              <a:t>A</a:t>
            </a:r>
            <a:r>
              <a:rPr lang="en-US" sz="6600" dirty="0"/>
              <a:t>lert</a:t>
            </a:r>
          </a:p>
          <a:p>
            <a:r>
              <a:rPr lang="en-US" sz="6600" u="sng" dirty="0"/>
              <a:t>A</a:t>
            </a:r>
            <a:r>
              <a:rPr lang="en-US" sz="6600" dirty="0"/>
              <a:t>ct</a:t>
            </a:r>
          </a:p>
          <a:p>
            <a:pPr>
              <a:buNone/>
            </a:pPr>
            <a:endParaRPr lang="en-US" dirty="0"/>
          </a:p>
          <a:p>
            <a:pPr>
              <a:buNone/>
            </a:pPr>
            <a:endParaRPr lang="en-US" dirty="0"/>
          </a:p>
        </p:txBody>
      </p:sp>
      <p:sp>
        <p:nvSpPr>
          <p:cNvPr id="6" name="Rectangle 5"/>
          <p:cNvSpPr/>
          <p:nvPr/>
        </p:nvSpPr>
        <p:spPr>
          <a:xfrm>
            <a:off x="3657600" y="6400800"/>
            <a:ext cx="3886200" cy="461665"/>
          </a:xfrm>
          <a:prstGeom prst="rect">
            <a:avLst/>
          </a:prstGeom>
        </p:spPr>
        <p:txBody>
          <a:bodyPr wrap="square">
            <a:spAutoFit/>
          </a:bodyPr>
          <a:lstStyle/>
          <a:p>
            <a:r>
              <a:rPr lang="en-US" sz="1200" dirty="0"/>
              <a:t>Source: DHS, Active Shooter How to Respond &amp; Shots Fired for Healthcare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143000"/>
          </a:xfrm>
        </p:spPr>
        <p:txBody>
          <a:bodyPr>
            <a:normAutofit fontScale="90000"/>
          </a:bodyPr>
          <a:lstStyle/>
          <a:p>
            <a:br>
              <a:rPr lang="en-US" dirty="0"/>
            </a:br>
            <a:br>
              <a:rPr lang="en-US" dirty="0"/>
            </a:br>
            <a:r>
              <a:rPr lang="en-US" dirty="0"/>
              <a:t>Components of Training</a:t>
            </a:r>
          </a:p>
        </p:txBody>
      </p:sp>
      <p:sp>
        <p:nvSpPr>
          <p:cNvPr id="3" name="Content Placeholder 2"/>
          <p:cNvSpPr>
            <a:spLocks noGrp="1"/>
          </p:cNvSpPr>
          <p:nvPr>
            <p:ph idx="1"/>
          </p:nvPr>
        </p:nvSpPr>
        <p:spPr>
          <a:xfrm>
            <a:off x="381000" y="990600"/>
            <a:ext cx="8686800" cy="5867400"/>
          </a:xfrm>
        </p:spPr>
        <p:txBody>
          <a:bodyPr>
            <a:normAutofit/>
          </a:bodyPr>
          <a:lstStyle/>
          <a:p>
            <a:endParaRPr lang="en-US" dirty="0"/>
          </a:p>
          <a:p>
            <a:r>
              <a:rPr lang="en-US" dirty="0"/>
              <a:t>- Evacuating the area, help others as possible (Run)</a:t>
            </a:r>
          </a:p>
          <a:p>
            <a:pPr marL="0" indent="0">
              <a:buNone/>
            </a:pPr>
            <a:endParaRPr lang="en-US" dirty="0"/>
          </a:p>
          <a:p>
            <a:r>
              <a:rPr lang="en-US" dirty="0"/>
              <a:t>- Hiding out, secure area, lights, blinds, silent (Hide)</a:t>
            </a:r>
          </a:p>
          <a:p>
            <a:endParaRPr lang="en-US" dirty="0"/>
          </a:p>
          <a:p>
            <a:r>
              <a:rPr lang="en-US" dirty="0"/>
              <a:t>- Acting against the shooter only as a last resort (Fight)</a:t>
            </a:r>
          </a:p>
          <a:p>
            <a:endParaRPr lang="en-US" dirty="0"/>
          </a:p>
          <a:p>
            <a:pPr marL="0" indent="0">
              <a:buNone/>
            </a:pPr>
            <a:endParaRPr lang="en-US" dirty="0"/>
          </a:p>
          <a:p>
            <a:r>
              <a:rPr lang="en-US" b="1" dirty="0"/>
              <a:t>Secure, Preserve, Fight (Example)</a:t>
            </a:r>
            <a:endParaRPr lang="en-US" dirty="0"/>
          </a:p>
          <a:p>
            <a:pPr marL="0" indent="0">
              <a:buNone/>
            </a:pPr>
            <a:endParaRPr lang="en-US" dirty="0"/>
          </a:p>
          <a:p>
            <a:pPr>
              <a:buNone/>
            </a:pPr>
            <a:endParaRPr lang="en-US" dirty="0"/>
          </a:p>
        </p:txBody>
      </p:sp>
      <p:sp>
        <p:nvSpPr>
          <p:cNvPr id="6" name="Rectangle 5"/>
          <p:cNvSpPr/>
          <p:nvPr/>
        </p:nvSpPr>
        <p:spPr>
          <a:xfrm>
            <a:off x="3657600" y="5985301"/>
            <a:ext cx="3886200" cy="830997"/>
          </a:xfrm>
          <a:prstGeom prst="rect">
            <a:avLst/>
          </a:prstGeom>
        </p:spPr>
        <p:txBody>
          <a:bodyPr wrap="square">
            <a:spAutoFit/>
          </a:bodyPr>
          <a:lstStyle/>
          <a:p>
            <a:r>
              <a:rPr lang="en-US" sz="1200" dirty="0"/>
              <a:t>Source: DHS, Active Shooter How to Respond &amp; Shots Fired for Healthcare/https://www.campussafetymagazine.com/hospital/secure-preserve-fight-active-shooter/</a:t>
            </a:r>
          </a:p>
        </p:txBody>
      </p:sp>
    </p:spTree>
    <p:extLst>
      <p:ext uri="{BB962C8B-B14F-4D97-AF65-F5344CB8AC3E}">
        <p14:creationId xmlns:p14="http://schemas.microsoft.com/office/powerpoint/2010/main" val="39005349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Components of Training</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2133600"/>
            <a:ext cx="5829300" cy="3886200"/>
          </a:xfrm>
        </p:spPr>
      </p:pic>
    </p:spTree>
    <p:extLst>
      <p:ext uri="{BB962C8B-B14F-4D97-AF65-F5344CB8AC3E}">
        <p14:creationId xmlns:p14="http://schemas.microsoft.com/office/powerpoint/2010/main" val="33288039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143000"/>
          </a:xfrm>
        </p:spPr>
        <p:txBody>
          <a:bodyPr>
            <a:normAutofit fontScale="90000"/>
          </a:bodyPr>
          <a:lstStyle/>
          <a:p>
            <a:br>
              <a:rPr lang="en-US" dirty="0"/>
            </a:br>
            <a:br>
              <a:rPr lang="en-US" dirty="0"/>
            </a:br>
            <a:r>
              <a:rPr lang="en-US" dirty="0"/>
              <a:t>Components of Training</a:t>
            </a:r>
          </a:p>
        </p:txBody>
      </p:sp>
      <p:sp>
        <p:nvSpPr>
          <p:cNvPr id="3" name="Content Placeholder 2"/>
          <p:cNvSpPr>
            <a:spLocks noGrp="1"/>
          </p:cNvSpPr>
          <p:nvPr>
            <p:ph idx="1"/>
          </p:nvPr>
        </p:nvSpPr>
        <p:spPr>
          <a:xfrm>
            <a:off x="381000" y="990600"/>
            <a:ext cx="8686800" cy="5867400"/>
          </a:xfrm>
        </p:spPr>
        <p:txBody>
          <a:bodyPr>
            <a:normAutofit/>
          </a:bodyPr>
          <a:lstStyle/>
          <a:p>
            <a:endParaRPr lang="en-US" dirty="0"/>
          </a:p>
          <a:p>
            <a:r>
              <a:rPr lang="en-US" dirty="0"/>
              <a:t>Responding to Code…… and or Calling 911</a:t>
            </a:r>
          </a:p>
          <a:p>
            <a:pPr marL="0" indent="0">
              <a:buNone/>
            </a:pPr>
            <a:endParaRPr lang="en-US" dirty="0"/>
          </a:p>
          <a:p>
            <a:r>
              <a:rPr lang="en-US" dirty="0"/>
              <a:t>Cooperating with law enforcement/show hands! </a:t>
            </a:r>
          </a:p>
          <a:p>
            <a:pPr marL="0" indent="0">
              <a:buNone/>
            </a:pPr>
            <a:endParaRPr lang="en-US" dirty="0"/>
          </a:p>
          <a:p>
            <a:r>
              <a:rPr lang="en-US" dirty="0"/>
              <a:t>Adopting the survival mind set during times of crisis – Run, Hide, Fight, always help others whenever possible (Accept, Assess, Alert, Act)</a:t>
            </a:r>
          </a:p>
          <a:p>
            <a:pPr marL="0" indent="0">
              <a:buNone/>
            </a:pPr>
            <a:endParaRPr lang="en-US" dirty="0"/>
          </a:p>
          <a:p>
            <a:pPr>
              <a:buNone/>
            </a:pPr>
            <a:endParaRPr lang="en-US" dirty="0"/>
          </a:p>
          <a:p>
            <a:pPr>
              <a:buNone/>
            </a:pPr>
            <a:endParaRPr lang="en-US" dirty="0"/>
          </a:p>
        </p:txBody>
      </p:sp>
      <p:sp>
        <p:nvSpPr>
          <p:cNvPr id="6" name="Rectangle 5"/>
          <p:cNvSpPr/>
          <p:nvPr/>
        </p:nvSpPr>
        <p:spPr>
          <a:xfrm>
            <a:off x="3657600" y="6400800"/>
            <a:ext cx="3886200" cy="461665"/>
          </a:xfrm>
          <a:prstGeom prst="rect">
            <a:avLst/>
          </a:prstGeom>
        </p:spPr>
        <p:txBody>
          <a:bodyPr wrap="square">
            <a:spAutoFit/>
          </a:bodyPr>
          <a:lstStyle/>
          <a:p>
            <a:r>
              <a:rPr lang="en-US" sz="1200" dirty="0"/>
              <a:t>Source: DHS, Active Shooter How to Respond &amp; Shots Fired for Healthcare</a:t>
            </a:r>
          </a:p>
        </p:txBody>
      </p:sp>
    </p:spTree>
    <p:extLst>
      <p:ext uri="{BB962C8B-B14F-4D97-AF65-F5344CB8AC3E}">
        <p14:creationId xmlns:p14="http://schemas.microsoft.com/office/powerpoint/2010/main" val="13885296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458200" cy="4782312"/>
          </a:xfrm>
        </p:spPr>
        <p:txBody>
          <a:bodyPr>
            <a:noAutofit/>
          </a:bodyPr>
          <a:lstStyle/>
          <a:p>
            <a:pPr algn="ctr"/>
            <a:r>
              <a:rPr lang="en-US" sz="8800" dirty="0"/>
              <a:t>“</a:t>
            </a:r>
            <a:r>
              <a:rPr lang="en-US" sz="8000" dirty="0"/>
              <a:t>Security is incident driven, but it doesn’t have to be.”</a:t>
            </a:r>
          </a:p>
        </p:txBody>
      </p:sp>
    </p:spTree>
    <p:extLst>
      <p:ext uri="{BB962C8B-B14F-4D97-AF65-F5344CB8AC3E}">
        <p14:creationId xmlns:p14="http://schemas.microsoft.com/office/powerpoint/2010/main" val="3709508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5800" y="561975"/>
            <a:ext cx="5715000" cy="1266825"/>
          </a:xfrm>
          <a:prstGeom prst="rect">
            <a:avLst/>
          </a:prstGeom>
        </p:spPr>
      </p:pic>
      <p:sp>
        <p:nvSpPr>
          <p:cNvPr id="2" name="Title 1"/>
          <p:cNvSpPr>
            <a:spLocks noGrp="1"/>
          </p:cNvSpPr>
          <p:nvPr>
            <p:ph type="title"/>
          </p:nvPr>
        </p:nvSpPr>
        <p:spPr>
          <a:xfrm>
            <a:off x="457200" y="704088"/>
            <a:ext cx="8305800" cy="819912"/>
          </a:xfrm>
        </p:spPr>
        <p:txBody>
          <a:bodyPr/>
          <a:lstStyle/>
          <a:p>
            <a:endParaRPr lang="en-US" dirty="0"/>
          </a:p>
        </p:txBody>
      </p:sp>
      <p:sp>
        <p:nvSpPr>
          <p:cNvPr id="3" name="TextBox 2"/>
          <p:cNvSpPr txBox="1"/>
          <p:nvPr/>
        </p:nvSpPr>
        <p:spPr>
          <a:xfrm>
            <a:off x="609600" y="1828800"/>
            <a:ext cx="7924800"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Constantia"/>
              </a:rPr>
              <a:t>Free Study Results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onstantia"/>
                <a:ea typeface="+mn-ea"/>
                <a:cs typeface="+mn-cs"/>
              </a:rPr>
              <a:t>Iahssf.org – Research and publications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dirty="0">
              <a:solidFill>
                <a:prstClr val="black"/>
              </a:solidFill>
              <a:latin typeface="Constanti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onstantia"/>
                <a:ea typeface="+mn-ea"/>
                <a:cs typeface="+mn-cs"/>
              </a:rPr>
              <a:t>“Effective</a:t>
            </a:r>
            <a:r>
              <a:rPr kumimoji="0" lang="en-US" sz="3200" b="0" i="0" u="none" strike="noStrike" kern="1200" cap="none" spc="0" normalizeH="0" noProof="0" dirty="0">
                <a:ln>
                  <a:noFill/>
                </a:ln>
                <a:solidFill>
                  <a:prstClr val="black"/>
                </a:solidFill>
                <a:effectLst/>
                <a:uLnTx/>
                <a:uFillTx/>
                <a:latin typeface="Constantia"/>
                <a:ea typeface="+mn-ea"/>
                <a:cs typeface="+mn-cs"/>
              </a:rPr>
              <a:t> Controls on Emergency Department Violence.”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noProof="0" dirty="0">
              <a:ln>
                <a:noFill/>
              </a:ln>
              <a:solidFill>
                <a:prstClr val="black"/>
              </a:solidFill>
              <a:effectLst/>
              <a:uLnTx/>
              <a:uFillTx/>
              <a:latin typeface="Constant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onstant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onstant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1950840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819912"/>
          </a:xfrm>
        </p:spPr>
        <p:txBody>
          <a:bodyPr/>
          <a:lstStyle/>
          <a:p>
            <a:r>
              <a:rPr lang="en-US" dirty="0"/>
              <a:t>Stephen Covey Quote</a:t>
            </a:r>
          </a:p>
        </p:txBody>
      </p:sp>
      <p:sp>
        <p:nvSpPr>
          <p:cNvPr id="3" name="TextBox 2"/>
          <p:cNvSpPr txBox="1"/>
          <p:nvPr/>
        </p:nvSpPr>
        <p:spPr>
          <a:xfrm>
            <a:off x="152400" y="1066800"/>
            <a:ext cx="7924800" cy="60016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onstant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onstantia"/>
                <a:ea typeface="+mn-ea"/>
                <a:cs typeface="+mn-cs"/>
              </a:rPr>
              <a:t>“Be proactive instead of reactive, You make your own weather!”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dirty="0">
              <a:solidFill>
                <a:prstClr val="black"/>
              </a:solidFill>
              <a:latin typeface="Constanti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onstantia"/>
                <a:ea typeface="+mn-ea"/>
                <a:cs typeface="+mn-cs"/>
              </a:rPr>
              <a:t>“United We Stand Divided We Fall”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onstant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onstantia"/>
                <a:ea typeface="+mn-ea"/>
                <a:cs typeface="+mn-cs"/>
              </a:rPr>
              <a:t>How does Latin Phrase “Esse Quam Videri” apply?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dirty="0">
              <a:solidFill>
                <a:prstClr val="black"/>
              </a:solidFill>
              <a:latin typeface="Constantia"/>
            </a:endParaRPr>
          </a:p>
          <a:p>
            <a:pPr algn="ctr"/>
            <a:endParaRPr lang="en-US" sz="3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onstant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onstantia"/>
              <a:ea typeface="+mn-ea"/>
              <a:cs typeface="+mn-cs"/>
            </a:endParaRPr>
          </a:p>
        </p:txBody>
      </p:sp>
      <p:pic>
        <p:nvPicPr>
          <p:cNvPr id="3074" name="Picture 2" descr="Esse quam videri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2177385"/>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8755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630" y="152400"/>
            <a:ext cx="9296400" cy="6324600"/>
          </a:xfrm>
        </p:spPr>
        <p:txBody>
          <a:bodyPr>
            <a:normAutofit/>
          </a:bodyPr>
          <a:lstStyle/>
          <a:p>
            <a:pPr marL="0" indent="0" algn="ctr">
              <a:buNone/>
            </a:pPr>
            <a:r>
              <a:rPr lang="en-US" sz="4000" dirty="0"/>
              <a:t> </a:t>
            </a:r>
          </a:p>
          <a:p>
            <a:pPr marL="0" indent="0" algn="ctr">
              <a:buNone/>
            </a:pPr>
            <a:r>
              <a:rPr lang="en-US" sz="4000" dirty="0"/>
              <a:t>Questions</a:t>
            </a:r>
          </a:p>
          <a:p>
            <a:pPr marL="0" indent="0" algn="ctr">
              <a:buNone/>
            </a:pPr>
            <a:r>
              <a:rPr lang="en-US" sz="4000" dirty="0"/>
              <a:t>Dr. Scott Hill, CPP, CHPA</a:t>
            </a:r>
          </a:p>
          <a:p>
            <a:pPr marL="0" indent="0">
              <a:buNone/>
            </a:pPr>
            <a:endParaRPr lang="en-US" sz="4000" dirty="0"/>
          </a:p>
          <a:p>
            <a:pPr marL="0" indent="0" algn="ctr">
              <a:buNone/>
            </a:pPr>
            <a:r>
              <a:rPr lang="en-US" sz="4000" dirty="0">
                <a:hlinkClick r:id="rId2"/>
              </a:rPr>
              <a:t>Scott.hill@kdmc.kdhs.us</a:t>
            </a:r>
            <a:endParaRPr lang="en-US" sz="4000" dirty="0"/>
          </a:p>
          <a:p>
            <a:pPr marL="0" indent="0" algn="ctr">
              <a:buNone/>
            </a:pPr>
            <a:r>
              <a:rPr lang="en-US" sz="4000" dirty="0"/>
              <a:t>606-408-0455</a:t>
            </a:r>
          </a:p>
          <a:p>
            <a:pPr marL="0" indent="0" algn="ctr">
              <a:buNone/>
            </a:pPr>
            <a:endParaRPr lang="en-US" sz="4000" dirty="0"/>
          </a:p>
          <a:p>
            <a:pPr marL="0" indent="0" algn="ctr">
              <a:buNone/>
            </a:pPr>
            <a:r>
              <a:rPr lang="en-US" sz="4000" dirty="0"/>
              <a:t>606.922.1746</a:t>
            </a:r>
          </a:p>
          <a:p>
            <a:pPr>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864069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Activity</a:t>
            </a:r>
          </a:p>
        </p:txBody>
      </p:sp>
      <p:sp>
        <p:nvSpPr>
          <p:cNvPr id="3" name="Content Placeholder 2"/>
          <p:cNvSpPr>
            <a:spLocks noGrp="1"/>
          </p:cNvSpPr>
          <p:nvPr>
            <p:ph idx="1"/>
          </p:nvPr>
        </p:nvSpPr>
        <p:spPr/>
        <p:txBody>
          <a:bodyPr>
            <a:normAutofit/>
          </a:bodyPr>
          <a:lstStyle/>
          <a:p>
            <a:pPr marL="0" indent="0">
              <a:buNone/>
            </a:pPr>
            <a:endParaRPr lang="en-US" sz="4800" dirty="0"/>
          </a:p>
          <a:p>
            <a:pPr marL="0" indent="0">
              <a:buNone/>
            </a:pPr>
            <a:r>
              <a:rPr lang="en-US" sz="4800" dirty="0"/>
              <a:t>What patterns do you hear over and over again about active shooters?</a:t>
            </a:r>
          </a:p>
        </p:txBody>
      </p:sp>
    </p:spTree>
    <p:extLst>
      <p:ext uri="{BB962C8B-B14F-4D97-AF65-F5344CB8AC3E}">
        <p14:creationId xmlns:p14="http://schemas.microsoft.com/office/powerpoint/2010/main" val="397768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a:t>
            </a:r>
          </a:p>
        </p:txBody>
      </p:sp>
      <p:sp>
        <p:nvSpPr>
          <p:cNvPr id="3" name="Content Placeholder 2"/>
          <p:cNvSpPr>
            <a:spLocks noGrp="1"/>
          </p:cNvSpPr>
          <p:nvPr>
            <p:ph idx="1"/>
          </p:nvPr>
        </p:nvSpPr>
        <p:spPr/>
        <p:txBody>
          <a:bodyPr/>
          <a:lstStyle/>
          <a:p>
            <a:r>
              <a:rPr lang="en-US" dirty="0"/>
              <a:t>In what ways is your environment challenging?</a:t>
            </a:r>
          </a:p>
          <a:p>
            <a:endParaRPr lang="en-US" dirty="0"/>
          </a:p>
          <a:p>
            <a:r>
              <a:rPr lang="en-US" dirty="0"/>
              <a:t>What is Maslow’s Hierarchy of Needs, why is it important to understand in regards to Security?</a:t>
            </a:r>
          </a:p>
          <a:p>
            <a:endParaRPr lang="en-US" dirty="0"/>
          </a:p>
          <a:p>
            <a:r>
              <a:rPr lang="en-US" dirty="0"/>
              <a:t>A healthcare facility has a financial, moral, and _________ responsibility to provide security. What about a church, college, or another business?</a:t>
            </a:r>
          </a:p>
        </p:txBody>
      </p:sp>
    </p:spTree>
    <p:extLst>
      <p:ext uri="{BB962C8B-B14F-4D97-AF65-F5344CB8AC3E}">
        <p14:creationId xmlns:p14="http://schemas.microsoft.com/office/powerpoint/2010/main" val="436815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Statistics</a:t>
            </a:r>
          </a:p>
        </p:txBody>
      </p:sp>
      <p:sp>
        <p:nvSpPr>
          <p:cNvPr id="3" name="Content Placeholder 2"/>
          <p:cNvSpPr>
            <a:spLocks noGrp="1"/>
          </p:cNvSpPr>
          <p:nvPr>
            <p:ph idx="1"/>
          </p:nvPr>
        </p:nvSpPr>
        <p:spPr/>
        <p:txBody>
          <a:bodyPr>
            <a:normAutofit/>
          </a:bodyPr>
          <a:lstStyle/>
          <a:p>
            <a:endParaRPr lang="en-US" dirty="0"/>
          </a:p>
          <a:p>
            <a:r>
              <a:rPr lang="en-US" sz="3600" dirty="0"/>
              <a:t>The average active-shooter incident lasts </a:t>
            </a:r>
            <a:r>
              <a:rPr lang="en-US" sz="3600" u="sng" dirty="0"/>
              <a:t>12 minutes. </a:t>
            </a:r>
            <a:r>
              <a:rPr lang="en-US" sz="3600" dirty="0"/>
              <a:t>Thirty-seven percent last less than </a:t>
            </a:r>
            <a:r>
              <a:rPr lang="en-US" sz="3600" u="sng" dirty="0"/>
              <a:t>5 minutes.</a:t>
            </a:r>
          </a:p>
          <a:p>
            <a:pPr marL="0" indent="0">
              <a:buNone/>
            </a:pPr>
            <a:br>
              <a:rPr lang="en-US" sz="3600" dirty="0"/>
            </a:br>
            <a:endParaRPr lang="en-US" sz="3600" dirty="0"/>
          </a:p>
        </p:txBody>
      </p:sp>
      <p:sp>
        <p:nvSpPr>
          <p:cNvPr id="4" name="Rectangle 3"/>
          <p:cNvSpPr/>
          <p:nvPr/>
        </p:nvSpPr>
        <p:spPr>
          <a:xfrm>
            <a:off x="457200" y="6324600"/>
            <a:ext cx="8229600" cy="261610"/>
          </a:xfrm>
          <a:prstGeom prst="rect">
            <a:avLst/>
          </a:prstGeom>
        </p:spPr>
        <p:txBody>
          <a:bodyPr wrap="square">
            <a:spAutoFit/>
          </a:bodyPr>
          <a:lstStyle/>
          <a:p>
            <a:pPr algn="ctr"/>
            <a:r>
              <a:rPr lang="en-US" sz="1100" dirty="0"/>
              <a:t>http://www.fbi.gov/stats-services/publications/law-enforcement-bulletin/2013/May/active-shooter</a:t>
            </a:r>
          </a:p>
        </p:txBody>
      </p:sp>
    </p:spTree>
    <p:extLst>
      <p:ext uri="{BB962C8B-B14F-4D97-AF65-F5344CB8AC3E}">
        <p14:creationId xmlns:p14="http://schemas.microsoft.com/office/powerpoint/2010/main" val="485324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Statistics</a:t>
            </a:r>
          </a:p>
        </p:txBody>
      </p:sp>
      <p:sp>
        <p:nvSpPr>
          <p:cNvPr id="3" name="Content Placeholder 2"/>
          <p:cNvSpPr>
            <a:spLocks noGrp="1"/>
          </p:cNvSpPr>
          <p:nvPr>
            <p:ph idx="1"/>
          </p:nvPr>
        </p:nvSpPr>
        <p:spPr/>
        <p:txBody>
          <a:bodyPr>
            <a:normAutofit/>
          </a:bodyPr>
          <a:lstStyle/>
          <a:p>
            <a:pPr marL="0" indent="0">
              <a:buNone/>
            </a:pPr>
            <a:endParaRPr lang="en-US" baseline="30000" dirty="0"/>
          </a:p>
          <a:p>
            <a:r>
              <a:rPr lang="en-US" sz="3200" dirty="0"/>
              <a:t>Overwhelmingly, the offender is a single shooter (98 percent), primarily male (97 percent). In 40 percent of the instances, they kill themselves.</a:t>
            </a:r>
          </a:p>
          <a:p>
            <a:endParaRPr lang="en-US" sz="3200" dirty="0"/>
          </a:p>
          <a:p>
            <a:r>
              <a:rPr lang="en-US" sz="3200" dirty="0"/>
              <a:t>2021 – 60/61 FBI Mass Shootings - Male 98%</a:t>
            </a:r>
            <a:br>
              <a:rPr lang="en-US" sz="3200" dirty="0"/>
            </a:br>
            <a:endParaRPr lang="en-US" sz="3200" dirty="0"/>
          </a:p>
          <a:p>
            <a:endParaRPr lang="en-US" dirty="0"/>
          </a:p>
        </p:txBody>
      </p:sp>
      <p:sp>
        <p:nvSpPr>
          <p:cNvPr id="4" name="Rectangle 3"/>
          <p:cNvSpPr/>
          <p:nvPr/>
        </p:nvSpPr>
        <p:spPr>
          <a:xfrm>
            <a:off x="457200" y="6324600"/>
            <a:ext cx="8229600" cy="261610"/>
          </a:xfrm>
          <a:prstGeom prst="rect">
            <a:avLst/>
          </a:prstGeom>
        </p:spPr>
        <p:txBody>
          <a:bodyPr wrap="square">
            <a:spAutoFit/>
          </a:bodyPr>
          <a:lstStyle/>
          <a:p>
            <a:pPr algn="ctr"/>
            <a:r>
              <a:rPr lang="en-US" sz="1100" dirty="0"/>
              <a:t>http://www.fbi.gov/stats-services/publications/law-enforcement-bulletin/2013/May/active-shooter</a:t>
            </a:r>
          </a:p>
        </p:txBody>
      </p:sp>
    </p:spTree>
    <p:extLst>
      <p:ext uri="{BB962C8B-B14F-4D97-AF65-F5344CB8AC3E}">
        <p14:creationId xmlns:p14="http://schemas.microsoft.com/office/powerpoint/2010/main" val="1709824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Discussion </a:t>
            </a:r>
          </a:p>
        </p:txBody>
      </p:sp>
      <p:sp>
        <p:nvSpPr>
          <p:cNvPr id="3" name="Content Placeholder 2"/>
          <p:cNvSpPr>
            <a:spLocks noGrp="1"/>
          </p:cNvSpPr>
          <p:nvPr>
            <p:ph idx="1"/>
          </p:nvPr>
        </p:nvSpPr>
        <p:spPr/>
        <p:txBody>
          <a:bodyPr>
            <a:normAutofit/>
          </a:bodyPr>
          <a:lstStyle/>
          <a:p>
            <a:r>
              <a:rPr lang="en-US" sz="5400" dirty="0"/>
              <a:t>Why is there almost always </a:t>
            </a:r>
            <a:r>
              <a:rPr lang="en-US" sz="5400" u="sng" dirty="0"/>
              <a:t>one</a:t>
            </a:r>
            <a:r>
              <a:rPr lang="en-US" sz="5400" dirty="0"/>
              <a:t> </a:t>
            </a:r>
            <a:r>
              <a:rPr lang="en-US" sz="5400" u="sng" dirty="0"/>
              <a:t>male</a:t>
            </a:r>
            <a:r>
              <a:rPr lang="en-US" sz="5400" dirty="0"/>
              <a:t> shooter?</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495800"/>
            <a:ext cx="3076575"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5788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Mass Shootings</a:t>
            </a:r>
          </a:p>
        </p:txBody>
      </p:sp>
      <p:sp>
        <p:nvSpPr>
          <p:cNvPr id="3" name="Content Placeholder 2"/>
          <p:cNvSpPr>
            <a:spLocks noGrp="1"/>
          </p:cNvSpPr>
          <p:nvPr>
            <p:ph idx="1"/>
          </p:nvPr>
        </p:nvSpPr>
        <p:spPr>
          <a:xfrm>
            <a:off x="-34954" y="1828800"/>
            <a:ext cx="9144000" cy="4419600"/>
          </a:xfrm>
        </p:spPr>
        <p:txBody>
          <a:bodyPr>
            <a:normAutofit fontScale="25000" lnSpcReduction="20000"/>
          </a:bodyPr>
          <a:lstStyle/>
          <a:p>
            <a:r>
              <a:rPr lang="en-US" sz="16000" dirty="0"/>
              <a:t>2017-	348</a:t>
            </a:r>
          </a:p>
          <a:p>
            <a:r>
              <a:rPr lang="en-US" sz="16000" dirty="0"/>
              <a:t>2018- 	336</a:t>
            </a:r>
          </a:p>
          <a:p>
            <a:r>
              <a:rPr lang="en-US" sz="16000" dirty="0"/>
              <a:t>2019- 	417</a:t>
            </a:r>
          </a:p>
          <a:p>
            <a:r>
              <a:rPr lang="en-US" sz="16000" dirty="0"/>
              <a:t>2020- 	611</a:t>
            </a:r>
          </a:p>
          <a:p>
            <a:r>
              <a:rPr lang="en-US" sz="16000" dirty="0"/>
              <a:t>2021-	690</a:t>
            </a:r>
          </a:p>
          <a:p>
            <a:r>
              <a:rPr lang="en-US" sz="14400" dirty="0"/>
              <a:t>2022- 	647</a:t>
            </a:r>
          </a:p>
          <a:p>
            <a:r>
              <a:rPr lang="en-US" sz="14400" dirty="0"/>
              <a:t>2023-     546 – as of today</a:t>
            </a:r>
            <a:endParaRPr lang="en-US" dirty="0"/>
          </a:p>
          <a:p>
            <a:pPr marL="0" indent="0">
              <a:buNone/>
            </a:pPr>
            <a:endParaRPr lang="en-US" sz="6200" dirty="0"/>
          </a:p>
          <a:p>
            <a:endParaRPr lang="en-US" dirty="0"/>
          </a:p>
          <a:p>
            <a:endParaRPr lang="en-US" dirty="0"/>
          </a:p>
          <a:p>
            <a:endParaRPr lang="en-US" dirty="0"/>
          </a:p>
          <a:p>
            <a:pPr marL="0" indent="0">
              <a:buNone/>
            </a:pPr>
            <a:r>
              <a:rPr lang="en-US" sz="5600" dirty="0">
                <a:hlinkClick r:id="rId2"/>
              </a:rPr>
              <a:t>http://www.gunviolencearchive.org/past-tolls</a:t>
            </a:r>
            <a:r>
              <a:rPr lang="en-US" sz="5600" dirty="0"/>
              <a:t> and MassShootingTracker</a:t>
            </a:r>
          </a:p>
        </p:txBody>
      </p:sp>
    </p:spTree>
    <p:extLst>
      <p:ext uri="{BB962C8B-B14F-4D97-AF65-F5344CB8AC3E}">
        <p14:creationId xmlns:p14="http://schemas.microsoft.com/office/powerpoint/2010/main" val="26519190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1">
      <a:dk1>
        <a:sysClr val="windowText" lastClr="000000"/>
      </a:dk1>
      <a:lt1>
        <a:sysClr val="window" lastClr="FFFFFF"/>
      </a:lt1>
      <a:dk2>
        <a:srgbClr val="04617B"/>
      </a:dk2>
      <a:lt2>
        <a:srgbClr val="DBF5F9"/>
      </a:lt2>
      <a:accent1>
        <a:srgbClr val="0F6FC6"/>
      </a:accent1>
      <a:accent2>
        <a:srgbClr val="59A9F2"/>
      </a:accent2>
      <a:accent3>
        <a:srgbClr val="0F6FC6"/>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12835</TotalTime>
  <Words>1818</Words>
  <Application>Microsoft Office PowerPoint</Application>
  <PresentationFormat>On-screen Show (4:3)</PresentationFormat>
  <Paragraphs>257</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Calibri</vt:lpstr>
      <vt:lpstr>Constantia</vt:lpstr>
      <vt:lpstr>Wingdings 2</vt:lpstr>
      <vt:lpstr>Flow</vt:lpstr>
      <vt:lpstr> How Much Security is Enough? Active Shooter &amp; Workplace Violence Prevention Training</vt:lpstr>
      <vt:lpstr>PowerPoint Presentation</vt:lpstr>
      <vt:lpstr>2021- Denver CO</vt:lpstr>
      <vt:lpstr>Activity</vt:lpstr>
      <vt:lpstr>Security</vt:lpstr>
      <vt:lpstr>Statistics</vt:lpstr>
      <vt:lpstr>Statistics</vt:lpstr>
      <vt:lpstr>Discussion </vt:lpstr>
      <vt:lpstr>U.S. Mass Shootings</vt:lpstr>
      <vt:lpstr>FBI Active Shooters</vt:lpstr>
      <vt:lpstr>PowerPoint Presentation</vt:lpstr>
      <vt:lpstr>Emergencies</vt:lpstr>
      <vt:lpstr>Statistics</vt:lpstr>
      <vt:lpstr>Statistics</vt:lpstr>
      <vt:lpstr>After incident is over now what?</vt:lpstr>
      <vt:lpstr>    Pathway to Violence  </vt:lpstr>
      <vt:lpstr>Common Grievances</vt:lpstr>
      <vt:lpstr>Common Motives</vt:lpstr>
      <vt:lpstr>Common Motives  (continued)</vt:lpstr>
      <vt:lpstr>How much security is enough?</vt:lpstr>
      <vt:lpstr>5 Elements to Prepare </vt:lpstr>
      <vt:lpstr>Training to Prevent</vt:lpstr>
      <vt:lpstr>FBI Pre-Attack Behaviors</vt:lpstr>
      <vt:lpstr>Secret Service January 2023</vt:lpstr>
      <vt:lpstr>Training to Prevent  (Continued)</vt:lpstr>
      <vt:lpstr>PowerPoint Presentation</vt:lpstr>
      <vt:lpstr>The Joint Commission</vt:lpstr>
      <vt:lpstr>Conducting an active shooter drill</vt:lpstr>
      <vt:lpstr>Conducting an active shooter drill</vt:lpstr>
      <vt:lpstr>“Hospital, APD simulate active shooter situation”</vt:lpstr>
      <vt:lpstr>What are the 4 A’s</vt:lpstr>
      <vt:lpstr>  Components of Training</vt:lpstr>
      <vt:lpstr>  Components of Training</vt:lpstr>
      <vt:lpstr>Components of Training</vt:lpstr>
      <vt:lpstr>  Components of Training</vt:lpstr>
      <vt:lpstr>“Security is incident driven, but it doesn’t have to be.”</vt:lpstr>
      <vt:lpstr>PowerPoint Presentation</vt:lpstr>
      <vt:lpstr>Stephen Covey Quote</vt:lpstr>
      <vt:lpstr>PowerPoint Presentation</vt:lpstr>
    </vt:vector>
  </TitlesOfParts>
  <Company>ksp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james.stephens</dc:creator>
  <cp:lastModifiedBy>Lisa Carver</cp:lastModifiedBy>
  <cp:revision>439</cp:revision>
  <cp:lastPrinted>2017-11-14T15:16:06Z</cp:lastPrinted>
  <dcterms:created xsi:type="dcterms:W3CDTF">2013-11-12T02:48:53Z</dcterms:created>
  <dcterms:modified xsi:type="dcterms:W3CDTF">2023-08-30T14:39:42Z</dcterms:modified>
</cp:coreProperties>
</file>