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99" r:id="rId2"/>
  </p:sldMasterIdLst>
  <p:notesMasterIdLst>
    <p:notesMasterId r:id="rId17"/>
  </p:notesMasterIdLst>
  <p:handoutMasterIdLst>
    <p:handoutMasterId r:id="rId18"/>
  </p:handoutMasterIdLst>
  <p:sldIdLst>
    <p:sldId id="257" r:id="rId3"/>
    <p:sldId id="1224" r:id="rId4"/>
    <p:sldId id="1193" r:id="rId5"/>
    <p:sldId id="1199" r:id="rId6"/>
    <p:sldId id="1211" r:id="rId7"/>
    <p:sldId id="1225" r:id="rId8"/>
    <p:sldId id="1214" r:id="rId9"/>
    <p:sldId id="1215" r:id="rId10"/>
    <p:sldId id="1219" r:id="rId11"/>
    <p:sldId id="1220" r:id="rId12"/>
    <p:sldId id="1221" r:id="rId13"/>
    <p:sldId id="1222" r:id="rId14"/>
    <p:sldId id="1223" r:id="rId15"/>
    <p:sldId id="11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2E6739-AD43-478F-9DDE-08F8F67588F7}">
          <p14:sldIdLst>
            <p14:sldId id="257"/>
            <p14:sldId id="1224"/>
            <p14:sldId id="1193"/>
          </p14:sldIdLst>
        </p14:section>
        <p14:section name="Untitled Section" id="{2855FA3D-BEC4-4528-AB50-F7F68A3C82BE}">
          <p14:sldIdLst>
            <p14:sldId id="1199"/>
            <p14:sldId id="1211"/>
            <p14:sldId id="1225"/>
            <p14:sldId id="1214"/>
            <p14:sldId id="1215"/>
            <p14:sldId id="1219"/>
            <p14:sldId id="1220"/>
            <p14:sldId id="1221"/>
            <p14:sldId id="1222"/>
            <p14:sldId id="1223"/>
            <p14:sldId id="11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79045" autoAdjust="0"/>
  </p:normalViewPr>
  <p:slideViewPr>
    <p:cSldViewPr>
      <p:cViewPr varScale="1">
        <p:scale>
          <a:sx n="86" d="100"/>
          <a:sy n="86" d="100"/>
        </p:scale>
        <p:origin x="18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41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/>
          <a:lstStyle>
            <a:lvl1pPr algn="r">
              <a:defRPr sz="1200"/>
            </a:lvl1pPr>
          </a:lstStyle>
          <a:p>
            <a:fld id="{793E4B0E-FCFA-4BFF-AD45-B927135CC64E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 anchor="b"/>
          <a:lstStyle>
            <a:lvl1pPr algn="r">
              <a:defRPr sz="1200"/>
            </a:lvl1pPr>
          </a:lstStyle>
          <a:p>
            <a:fld id="{A563659C-95DA-4821-8E86-9E9CD9FCB6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776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2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/>
          <a:lstStyle>
            <a:lvl1pPr algn="r">
              <a:defRPr sz="1200"/>
            </a:lvl1pPr>
          </a:lstStyle>
          <a:p>
            <a:fld id="{CE13A931-414F-4BE9-B875-86946CB30C76}" type="datetimeFigureOut">
              <a:rPr lang="en-US" smtClean="0"/>
              <a:t>11/2/2021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9513" y="696913"/>
            <a:ext cx="4651375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5" tIns="46578" rIns="93155" bIns="465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55" tIns="46578" rIns="93155" bIns="4657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4820"/>
          </a:xfrm>
          <a:prstGeom prst="rect">
            <a:avLst/>
          </a:prstGeom>
        </p:spPr>
        <p:txBody>
          <a:bodyPr vert="horz" lIns="93155" tIns="46578" rIns="93155" bIns="46578" rtlCol="0" anchor="b"/>
          <a:lstStyle>
            <a:lvl1pPr algn="r">
              <a:defRPr sz="1200"/>
            </a:lvl1pPr>
          </a:lstStyle>
          <a:p>
            <a:fld id="{5F687C2E-4E2A-4B60-99AD-30C1A3C80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3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9513" y="696913"/>
            <a:ext cx="4651375" cy="34877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99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7172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29480" indent="-280568" defTabSz="90717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22276" indent="-224454" defTabSz="907172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71186" indent="-224454" defTabSz="907172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20094" indent="-224454" defTabSz="907172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69006" indent="-224454" defTabSz="907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17915" indent="-224454" defTabSz="907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6825" indent="-224454" defTabSz="907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5735" indent="-224454" defTabSz="9071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D6D6B717-4881-496A-9966-C44CB0BDE873}" type="slidenum">
              <a:rPr lang="en-US">
                <a:solidFill>
                  <a:prstClr val="black"/>
                </a:solidFill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6913"/>
            <a:ext cx="4651375" cy="348773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0531D3-7747-4C3E-BF6B-BBB00B95A4E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949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18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68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03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69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09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19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87C2E-4E2A-4B60-99AD-30C1A3C8088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484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C:\WINNT\Profiles\jbr\Desktop\LMPV logo\desk manual picture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5" y="2364885"/>
            <a:ext cx="9086851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4927" y="4419600"/>
            <a:ext cx="9074151" cy="2393950"/>
            <a:chOff x="0" y="2640"/>
            <a:chExt cx="5760" cy="1680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21506" y="21908"/>
            <a:ext cx="9094305" cy="2288743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-55060" y="-58973"/>
            <a:ext cx="9252519" cy="6955072"/>
            <a:chOff x="-25" y="-16"/>
            <a:chExt cx="5780" cy="4332"/>
          </a:xfrm>
        </p:grpSpPr>
        <p:sp>
          <p:nvSpPr>
            <p:cNvPr id="3093" name="AutoShape 21"/>
            <p:cNvSpPr>
              <a:spLocks noChangeArrowheads="1"/>
            </p:cNvSpPr>
            <p:nvPr userDrawn="1"/>
          </p:nvSpPr>
          <p:spPr bwMode="gray">
            <a:xfrm>
              <a:off x="0" y="6"/>
              <a:ext cx="5728" cy="4284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-23" y="-16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gray">
            <a:xfrm rot="16200000">
              <a:off x="-72" y="4024"/>
              <a:ext cx="336" cy="242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gray">
            <a:xfrm rot="10769190">
              <a:off x="5510" y="4019"/>
              <a:ext cx="240" cy="297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 rot="5400000">
              <a:off x="5467" y="-16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1AEC88-820D-4E1F-BD79-CACDE89B61CB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5881"/>
          <a:stretch/>
        </p:blipFill>
        <p:spPr>
          <a:xfrm>
            <a:off x="304802" y="5638802"/>
            <a:ext cx="1068097" cy="9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8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07C9B-C854-426D-9D48-4DA988381586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90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6EEF7-C81B-49BC-84ED-F81E5C0C4770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32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2"/>
            <a:ext cx="8229600" cy="494982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2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9BC75D7-6FBE-4ACE-A940-9E4AF8A73A7B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6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2" name="Picture 30" descr="C:\WINNT\Profiles\jbr\Desktop\LMPV logo\desk manual picture.jpg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2362200"/>
            <a:ext cx="9086851" cy="201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34927" y="4419600"/>
            <a:ext cx="9074151" cy="2393950"/>
            <a:chOff x="0" y="2640"/>
            <a:chExt cx="5760" cy="1680"/>
          </a:xfrm>
        </p:grpSpPr>
        <p:sp>
          <p:nvSpPr>
            <p:cNvPr id="3089" name="Rectangle 17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34927" y="44452"/>
            <a:ext cx="9074151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grpSp>
        <p:nvGrpSpPr>
          <p:cNvPr id="3092" name="Group 20"/>
          <p:cNvGrpSpPr>
            <a:grpSpLocks/>
          </p:cNvGrpSpPr>
          <p:nvPr/>
        </p:nvGrpSpPr>
        <p:grpSpPr bwMode="auto">
          <a:xfrm>
            <a:off x="-4763" y="2"/>
            <a:ext cx="9148763" cy="6856413"/>
            <a:chOff x="-3" y="0"/>
            <a:chExt cx="5763" cy="4319"/>
          </a:xfrm>
        </p:grpSpPr>
        <p:sp>
          <p:nvSpPr>
            <p:cNvPr id="3093" name="AutoShape 21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4" name="Freeform 22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5" name="Freeform 23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6" name="Freeform 24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3097" name="Freeform 25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48 h 384"/>
                <a:gd name="T2" fmla="*/ 0 w 336"/>
                <a:gd name="T3" fmla="*/ 384 h 384"/>
                <a:gd name="T4" fmla="*/ 96 w 336"/>
                <a:gd name="T5" fmla="*/ 192 h 384"/>
                <a:gd name="T6" fmla="*/ 192 w 336"/>
                <a:gd name="T7" fmla="*/ 48 h 384"/>
                <a:gd name="T8" fmla="*/ 336 w 336"/>
                <a:gd name="T9" fmla="*/ 0 h 384"/>
                <a:gd name="T10" fmla="*/ 0 w 336"/>
                <a:gd name="T11" fmla="*/ 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ltGray">
          <a:xfrm>
            <a:off x="762000" y="990600"/>
            <a:ext cx="7772400" cy="1066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1AEC88-820D-4E1F-BD79-CACDE89B61CB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  <p:pic>
        <p:nvPicPr>
          <p:cNvPr id="3106" name="Picture 34" descr="D:\LMPV logo\LMV 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64" y="5854701"/>
            <a:ext cx="960437" cy="77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469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7E6F8-1F6B-4E0D-8AED-77D8490038B0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688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3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A8A4E-0457-4E38-B1B3-294818D178F5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2268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2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2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ADD9A-46EF-41C9-A9D1-4435689A5A54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37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1440-DFB8-431A-BFF5-F34DA7A28527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02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4A620-A98B-4231-B02C-728068544972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329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24BCE-8058-4033-AAD8-A3DF1D29E8D3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7E6F8-1F6B-4E0D-8AED-77D8490038B0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499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C5702-C111-4316-B6CA-5C6E96010A1E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5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E512-82CA-44E6-812A-304E28D1D968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6499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07C9B-C854-426D-9D48-4DA988381586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915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122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6122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6EEF7-C81B-49BC-84ED-F81E5C0C4770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8421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74638"/>
            <a:ext cx="6629400" cy="8683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2"/>
            <a:ext cx="8229600" cy="494982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77002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77002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19BC75D7-6FBE-4ACE-A940-9E4AF8A73A7B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953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6122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0C536-F5DC-4458-84CB-282AC6C3AF79}" type="slidenum">
              <a:rPr lang="en-US">
                <a:solidFill>
                  <a:srgbClr val="1D528D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4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78" indent="0">
              <a:buNone/>
              <a:defRPr sz="1800"/>
            </a:lvl2pPr>
            <a:lvl3pPr marL="914354" indent="0">
              <a:buNone/>
              <a:defRPr sz="1600"/>
            </a:lvl3pPr>
            <a:lvl4pPr marL="1371532" indent="0">
              <a:buNone/>
              <a:defRPr sz="1400"/>
            </a:lvl4pPr>
            <a:lvl5pPr marL="1828709" indent="0">
              <a:buNone/>
              <a:defRPr sz="1400"/>
            </a:lvl5pPr>
            <a:lvl6pPr marL="2285886" indent="0">
              <a:buNone/>
              <a:defRPr sz="1400"/>
            </a:lvl6pPr>
            <a:lvl7pPr marL="2743063" indent="0">
              <a:buNone/>
              <a:defRPr sz="1400"/>
            </a:lvl7pPr>
            <a:lvl8pPr marL="3200240" indent="0">
              <a:buNone/>
              <a:defRPr sz="1400"/>
            </a:lvl8pPr>
            <a:lvl9pPr marL="365741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A8A4E-0457-4E38-B1B3-294818D178F5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5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2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2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ADD9A-46EF-41C9-A9D1-4435689A5A54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0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1440-DFB8-431A-BFF5-F34DA7A28527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0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4A620-A98B-4231-B02C-728068544972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24BCE-8058-4033-AAD8-A3DF1D29E8D3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7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C5702-C111-4316-B6CA-5C6E96010A1E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05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1E512-82CA-44E6-812A-304E28D1D968}" type="slidenum">
              <a:rPr lang="en-US">
                <a:solidFill>
                  <a:srgbClr val="1D528D"/>
                </a:solidFill>
              </a:rPr>
              <a:pPr/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897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2" y="285752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3"/>
              <a:ext cx="3702" cy="311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7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2"/>
            <a:ext cx="82296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2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31936E-1EA1-4E75-A029-22A8A76D951C}" type="slidenum">
              <a:rPr lang="en-US">
                <a:solidFill>
                  <a:srgbClr val="1D528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5881"/>
          <a:stretch/>
        </p:blipFill>
        <p:spPr>
          <a:xfrm>
            <a:off x="228600" y="394875"/>
            <a:ext cx="822960" cy="6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95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883" indent="-34288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42" indent="-22858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20" indent="-2285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297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74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52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28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06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2" y="285752"/>
            <a:ext cx="9156700" cy="911225"/>
            <a:chOff x="-1" y="196"/>
            <a:chExt cx="5768" cy="635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1037" name="Freeform 13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gray">
            <a:xfrm>
              <a:off x="-1" y="513"/>
              <a:ext cx="3702" cy="311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srgbClr val="1D528D"/>
                </a:solidFill>
              </a:endParaRPr>
            </a:p>
          </p:txBody>
        </p:sp>
      </p:grp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12700" y="1235077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1D528D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66294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2"/>
            <a:ext cx="8229600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2"/>
            <a:ext cx="2895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2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31936E-1EA1-4E75-A029-22A8A76D951C}" type="slidenum">
              <a:rPr lang="en-US">
                <a:solidFill>
                  <a:srgbClr val="1D528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1D528D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FFCD46C-FD58-4FBF-9A5C-66CBADB3425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4" r="5881"/>
          <a:stretch/>
        </p:blipFill>
        <p:spPr>
          <a:xfrm>
            <a:off x="228600" y="394875"/>
            <a:ext cx="822960" cy="6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0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</a:defRPr>
      </a:lvl9pPr>
    </p:titleStyle>
    <p:bodyStyle>
      <a:lvl1pPr marL="342883" indent="-342883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942" indent="-228588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120" indent="-228588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297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474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52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28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06" indent="-228588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lajos@lehrmiddlebrooks.co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05496" y="1066800"/>
            <a:ext cx="7924800" cy="1066800"/>
          </a:xfrm>
        </p:spPr>
        <p:txBody>
          <a:bodyPr/>
          <a:lstStyle/>
          <a:p>
            <a:r>
              <a:rPr lang="en-US" sz="4000" b="1" dirty="0"/>
              <a:t>EMPLOYER RIGHTS REVIEW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1367496" y="4526281"/>
            <a:ext cx="6400800" cy="1676400"/>
          </a:xfrm>
        </p:spPr>
        <p:txBody>
          <a:bodyPr/>
          <a:lstStyle/>
          <a:p>
            <a:pPr>
              <a:lnSpc>
                <a:spcPts val="2000"/>
              </a:lnSpc>
            </a:pPr>
            <a:r>
              <a:rPr lang="en-US" sz="1600" i="1" dirty="0">
                <a:solidFill>
                  <a:schemeClr val="accent4"/>
                </a:solidFill>
              </a:rPr>
              <a:t>Presented by</a:t>
            </a: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accent4"/>
                </a:solidFill>
              </a:rPr>
              <a:t>Richard I. Lehr</a:t>
            </a:r>
          </a:p>
          <a:p>
            <a:pPr>
              <a:lnSpc>
                <a:spcPts val="2000"/>
              </a:lnSpc>
            </a:pPr>
            <a:r>
              <a:rPr lang="en-US" sz="2000" b="1" dirty="0">
                <a:solidFill>
                  <a:schemeClr val="accent4"/>
                </a:solidFill>
              </a:rPr>
              <a:t>Lehr Middlebrooks Vreeland &amp; Thompson, P.C.</a:t>
            </a:r>
          </a:p>
          <a:p>
            <a:pPr>
              <a:lnSpc>
                <a:spcPts val="2000"/>
              </a:lnSpc>
            </a:pPr>
            <a:r>
              <a:rPr lang="en-US" sz="1800" b="1" dirty="0">
                <a:solidFill>
                  <a:schemeClr val="accent4"/>
                </a:solidFill>
              </a:rPr>
              <a:t>November 17, 2021</a:t>
            </a:r>
          </a:p>
          <a:p>
            <a:pPr>
              <a:lnSpc>
                <a:spcPts val="2000"/>
              </a:lnSpc>
            </a:pPr>
            <a:r>
              <a:rPr lang="en-US" sz="1800" dirty="0">
                <a:solidFill>
                  <a:schemeClr val="accent4"/>
                </a:solidFill>
              </a:rPr>
              <a:t>Your Workplace is our Work® </a:t>
            </a:r>
          </a:p>
          <a:p>
            <a:pPr>
              <a:lnSpc>
                <a:spcPts val="2400"/>
              </a:lnSpc>
            </a:pPr>
            <a:endParaRPr lang="en-US" sz="1800" b="1" i="1" dirty="0">
              <a:solidFill>
                <a:srgbClr val="163F6C"/>
              </a:solidFill>
            </a:endParaRPr>
          </a:p>
          <a:p>
            <a:pPr>
              <a:lnSpc>
                <a:spcPts val="2400"/>
              </a:lnSpc>
            </a:pPr>
            <a:endParaRPr lang="en-US" sz="2000" b="1" i="1" dirty="0">
              <a:solidFill>
                <a:srgbClr val="163F6C"/>
              </a:solidFill>
            </a:endParaRPr>
          </a:p>
          <a:p>
            <a:pPr>
              <a:lnSpc>
                <a:spcPts val="2400"/>
              </a:lnSpc>
            </a:pPr>
            <a:endParaRPr lang="en-US" sz="2000" b="1" i="1" dirty="0">
              <a:solidFill>
                <a:srgbClr val="163F6C"/>
              </a:solidFill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557996" y="6227803"/>
            <a:ext cx="60198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000" b="1" dirty="0">
                <a:solidFill>
                  <a:srgbClr val="000000"/>
                </a:solidFill>
              </a:rPr>
              <a:t>Copyright 2021 Lehr Middlebrooks Vreeland &amp; Thompson, P.C.  All rights reserved.  Reproduction or use of these materials, </a:t>
            </a:r>
            <a:r>
              <a:rPr lang="en-US" sz="1000" b="1" i="1" dirty="0">
                <a:solidFill>
                  <a:srgbClr val="000000"/>
                </a:solidFill>
              </a:rPr>
              <a:t>including for in-house training</a:t>
            </a:r>
            <a:r>
              <a:rPr lang="en-US" sz="1000" b="1" dirty="0">
                <a:solidFill>
                  <a:srgbClr val="000000"/>
                </a:solidFill>
              </a:rPr>
              <a:t>, without authorization of the authors is prohibited. </a:t>
            </a: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BAE63D27-D638-49BA-A78E-A2F00AFEFC68}"/>
              </a:ext>
            </a:extLst>
          </p:cNvPr>
          <p:cNvSpPr txBox="1">
            <a:spLocks noChangeArrowheads="1"/>
          </p:cNvSpPr>
          <p:nvPr/>
        </p:nvSpPr>
        <p:spPr bwMode="ltGray">
          <a:xfrm>
            <a:off x="762000" y="136045"/>
            <a:ext cx="7924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5pPr>
            <a:lvl6pPr marL="457178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6pPr>
            <a:lvl7pPr marL="914354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7pPr>
            <a:lvl8pPr marL="1371532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8pPr>
            <a:lvl9pPr marL="1828709" algn="l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Arial" charset="0"/>
              </a:defRPr>
            </a:lvl9pPr>
          </a:lstStyle>
          <a:p>
            <a:r>
              <a:rPr lang="en-US" sz="3200" kern="0" dirty="0"/>
              <a:t>Manufacture Alabama HR Safety and Environmental Conference</a:t>
            </a:r>
          </a:p>
        </p:txBody>
      </p:sp>
    </p:spTree>
    <p:extLst>
      <p:ext uri="{BB962C8B-B14F-4D97-AF65-F5344CB8AC3E}">
        <p14:creationId xmlns:p14="http://schemas.microsoft.com/office/powerpoint/2010/main" val="150339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57A-67CF-49CA-988B-DA7DB165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74638"/>
            <a:ext cx="7620000" cy="868362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Union Election Results Nationally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7048-D7A2-4F79-B1A2-D5AAB558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9827"/>
          </a:xfrm>
        </p:spPr>
        <p:txBody>
          <a:bodyPr/>
          <a:lstStyle/>
          <a:p>
            <a:r>
              <a:rPr lang="en-US" dirty="0"/>
              <a:t>YTD: Unions won 76% of all elections (350/463)</a:t>
            </a:r>
          </a:p>
          <a:p>
            <a:r>
              <a:rPr lang="en-US" dirty="0" err="1"/>
              <a:t>Decerts</a:t>
            </a:r>
            <a:r>
              <a:rPr lang="en-US" dirty="0"/>
              <a:t> up 30% (46/69)</a:t>
            </a:r>
          </a:p>
          <a:p>
            <a:r>
              <a:rPr lang="en-US" dirty="0"/>
              <a:t>Past five years:</a:t>
            </a:r>
          </a:p>
          <a:p>
            <a:pPr lvl="1"/>
            <a:r>
              <a:rPr lang="en-US" dirty="0"/>
              <a:t>250,000 new members</a:t>
            </a:r>
          </a:p>
          <a:p>
            <a:pPr lvl="1"/>
            <a:r>
              <a:rPr lang="en-US" dirty="0"/>
              <a:t>Won 4,400/6,100 elections (72.1%)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64B81-768C-4E6D-A202-E780923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10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42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57A-67CF-49CA-988B-DA7DB165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74638"/>
            <a:ext cx="7620000" cy="868362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Union Election Results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7048-D7A2-4F79-B1A2-D5AAB558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9827"/>
          </a:xfrm>
        </p:spPr>
        <p:txBody>
          <a:bodyPr/>
          <a:lstStyle/>
          <a:p>
            <a:r>
              <a:rPr lang="en-US" dirty="0"/>
              <a:t>Manufacturing unions since 1/1/2019</a:t>
            </a:r>
          </a:p>
          <a:p>
            <a:pPr lvl="1"/>
            <a:r>
              <a:rPr lang="en-US" dirty="0"/>
              <a:t>Machinists: 201/259 (77.69%)</a:t>
            </a:r>
          </a:p>
          <a:p>
            <a:pPr lvl="1"/>
            <a:r>
              <a:rPr lang="en-US" dirty="0"/>
              <a:t>USW: 52/104 (50%)</a:t>
            </a:r>
          </a:p>
          <a:p>
            <a:pPr lvl="1"/>
            <a:r>
              <a:rPr lang="en-US" dirty="0"/>
              <a:t>UAW 53/80 (66.2%)</a:t>
            </a:r>
          </a:p>
          <a:p>
            <a:r>
              <a:rPr lang="en-US" dirty="0"/>
              <a:t>Alabama elections since 1/1/2019</a:t>
            </a:r>
          </a:p>
          <a:p>
            <a:pPr lvl="1"/>
            <a:r>
              <a:rPr lang="en-US" dirty="0"/>
              <a:t>7/18 (38.8%)</a:t>
            </a:r>
          </a:p>
          <a:p>
            <a:pPr lvl="1"/>
            <a:r>
              <a:rPr lang="en-US" dirty="0"/>
              <a:t>5 </a:t>
            </a:r>
            <a:r>
              <a:rPr lang="en-US" dirty="0" err="1"/>
              <a:t>decertifications</a:t>
            </a:r>
            <a:endParaRPr lang="en-US" dirty="0"/>
          </a:p>
          <a:p>
            <a:pPr lvl="1"/>
            <a:r>
              <a:rPr lang="en-US" dirty="0"/>
              <a:t>3 USW </a:t>
            </a:r>
            <a:r>
              <a:rPr lang="en-US" dirty="0" err="1"/>
              <a:t>decerts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64B81-768C-4E6D-A202-E780923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11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223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57A-67CF-49CA-988B-DA7DB165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638"/>
            <a:ext cx="7467600" cy="868362"/>
          </a:xfrm>
        </p:spPr>
        <p:txBody>
          <a:bodyPr/>
          <a:lstStyle/>
          <a:p>
            <a:r>
              <a:rPr lang="en-US" sz="4400" dirty="0">
                <a:latin typeface="Franklin Gothic Book" panose="020B0503020102020204" pitchFamily="34" charset="0"/>
              </a:rPr>
              <a:t>Social/Labor Unrest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7048-D7A2-4F79-B1A2-D5AAB558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9827"/>
          </a:xfrm>
        </p:spPr>
        <p:txBody>
          <a:bodyPr/>
          <a:lstStyle/>
          <a:p>
            <a:r>
              <a:rPr lang="en-US" sz="3000" dirty="0"/>
              <a:t>Almost 190 strikes YTD</a:t>
            </a:r>
          </a:p>
          <a:p>
            <a:r>
              <a:rPr lang="en-US" sz="3000" dirty="0"/>
              <a:t>100,000 employees affected</a:t>
            </a:r>
          </a:p>
          <a:p>
            <a:r>
              <a:rPr lang="en-US" sz="3000" dirty="0"/>
              <a:t>Economic/supply chain turmoil</a:t>
            </a:r>
          </a:p>
          <a:p>
            <a:r>
              <a:rPr lang="en-US" sz="3000" dirty="0"/>
              <a:t>Pandemic anxieties</a:t>
            </a:r>
          </a:p>
          <a:p>
            <a:r>
              <a:rPr lang="en-US" sz="3000" dirty="0"/>
              <a:t>Threatens economic recovery</a:t>
            </a:r>
          </a:p>
          <a:p>
            <a:r>
              <a:rPr lang="en-US" sz="3000" dirty="0"/>
              <a:t>Scheduling</a:t>
            </a:r>
          </a:p>
          <a:p>
            <a:r>
              <a:rPr lang="en-US" sz="3000" dirty="0"/>
              <a:t>Safety</a:t>
            </a:r>
          </a:p>
          <a:p>
            <a:r>
              <a:rPr lang="en-US" sz="3000" dirty="0"/>
              <a:t>Are we “in this together?”</a:t>
            </a:r>
          </a:p>
          <a:p>
            <a:r>
              <a:rPr lang="en-US" sz="3000" dirty="0"/>
              <a:t>Race/workplace justice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64B81-768C-4E6D-A202-E780923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12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705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F157A-67CF-49CA-988B-DA7DB165D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638"/>
            <a:ext cx="7467600" cy="868362"/>
          </a:xfrm>
        </p:spPr>
        <p:txBody>
          <a:bodyPr/>
          <a:lstStyle/>
          <a:p>
            <a:r>
              <a:rPr lang="en-US" sz="4100" dirty="0">
                <a:latin typeface="Franklin Gothic Book" panose="020B0503020102020204" pitchFamily="34" charset="0"/>
              </a:rPr>
              <a:t>NLRB/General Counsel Abruzzo</a:t>
            </a:r>
            <a:endParaRPr lang="en-US" sz="41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7048-D7A2-4F79-B1A2-D5AAB5586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49827"/>
          </a:xfrm>
        </p:spPr>
        <p:txBody>
          <a:bodyPr/>
          <a:lstStyle/>
          <a:p>
            <a:r>
              <a:rPr lang="en-US" dirty="0"/>
              <a:t>Social activism is protected, concerted activity</a:t>
            </a:r>
          </a:p>
          <a:p>
            <a:r>
              <a:rPr lang="en-US" dirty="0"/>
              <a:t>“Full” remedies for unfair labor practices</a:t>
            </a:r>
          </a:p>
          <a:p>
            <a:r>
              <a:rPr lang="en-US" dirty="0"/>
              <a:t>Electronic voting</a:t>
            </a:r>
          </a:p>
          <a:p>
            <a:r>
              <a:rPr lang="en-US" dirty="0"/>
              <a:t>Employer policies</a:t>
            </a:r>
          </a:p>
          <a:p>
            <a:r>
              <a:rPr lang="en-US" dirty="0"/>
              <a:t>PRO Act fails – NLRB implements:</a:t>
            </a:r>
          </a:p>
          <a:p>
            <a:pPr lvl="1"/>
            <a:r>
              <a:rPr lang="en-US" dirty="0"/>
              <a:t>Return to micro-units</a:t>
            </a:r>
          </a:p>
          <a:p>
            <a:pPr lvl="1"/>
            <a:r>
              <a:rPr lang="en-US" dirty="0"/>
              <a:t>Quick elections</a:t>
            </a:r>
          </a:p>
          <a:p>
            <a:pPr lvl="1"/>
            <a:r>
              <a:rPr lang="en-US" dirty="0"/>
              <a:t>Joint employer issues</a:t>
            </a:r>
          </a:p>
          <a:p>
            <a:endParaRPr lang="en-US" sz="35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64B81-768C-4E6D-A202-E7809239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13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616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343151" y="3371851"/>
            <a:ext cx="44577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A1D32"/>
                    </a:gs>
                    <a:gs pos="100000">
                      <a:srgbClr val="163F6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500" b="1" dirty="0">
                <a:solidFill>
                  <a:srgbClr val="000000"/>
                </a:solidFill>
                <a:latin typeface="Arial"/>
              </a:rPr>
              <a:t>Your Workplace is our Work® 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163826" y="3714751"/>
            <a:ext cx="2800351" cy="300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A1D32"/>
                    </a:gs>
                    <a:gs pos="100000">
                      <a:srgbClr val="163F6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351" b="1" i="1" u="sng" dirty="0">
                <a:solidFill>
                  <a:srgbClr val="000000"/>
                </a:solidFill>
                <a:latin typeface="Arial"/>
              </a:rPr>
              <a:t>www.lehrmiddlebrooks.com</a:t>
            </a:r>
            <a:r>
              <a:rPr lang="en-US" sz="1351" b="1" i="1" u="sng" dirty="0">
                <a:solidFill>
                  <a:srgbClr val="1D528D"/>
                </a:solidFill>
                <a:latin typeface="Arial"/>
              </a:rPr>
              <a:t> 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343151" y="5004768"/>
            <a:ext cx="4457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A1D32"/>
                    </a:gs>
                    <a:gs pos="100000">
                      <a:srgbClr val="163F6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b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i="1" dirty="0">
                <a:solidFill>
                  <a:srgbClr val="1D528D"/>
                </a:solidFill>
                <a:latin typeface="Arial"/>
              </a:rPr>
              <a:t>To subscribe to our email news alerts, e-mail </a:t>
            </a:r>
            <a:r>
              <a:rPr lang="en-US" sz="1600" i="1" u="sng" dirty="0">
                <a:solidFill>
                  <a:srgbClr val="1D528D"/>
                </a:solidFill>
                <a:latin typeface="Arial"/>
                <a:hlinkClick r:id="rId3"/>
              </a:rPr>
              <a:t>dlajos@lehrmiddlebrooks.com</a:t>
            </a:r>
            <a:r>
              <a:rPr lang="en-US" sz="1600" i="1" dirty="0">
                <a:solidFill>
                  <a:srgbClr val="1D528D"/>
                </a:solidFill>
                <a:latin typeface="Arial"/>
              </a:rPr>
              <a:t> with “subscribe” in the subject line.</a:t>
            </a:r>
            <a:endParaRPr lang="en-US" sz="1600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43151" y="1994344"/>
            <a:ext cx="4457700" cy="1154813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00374" y="4120756"/>
            <a:ext cx="3143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A1D32"/>
                    </a:gs>
                    <a:gs pos="100000">
                      <a:srgbClr val="163F6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/>
              </a:rPr>
              <a:t>Richard I. Lehr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/>
              </a:rPr>
              <a:t>rlehr@lehrmiddlebrooks.com</a:t>
            </a:r>
            <a:r>
              <a:rPr lang="en-US" sz="1600" b="1" i="1" u="sng" dirty="0">
                <a:solidFill>
                  <a:srgbClr val="1D528D"/>
                </a:solidFill>
                <a:latin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502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2B126-4941-4B10-B091-9520290D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2</a:t>
            </a:fld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7B91DB4-4C92-4CD9-BA9F-470B078900D4}"/>
              </a:ext>
            </a:extLst>
          </p:cNvPr>
          <p:cNvSpPr txBox="1">
            <a:spLocks/>
          </p:cNvSpPr>
          <p:nvPr/>
        </p:nvSpPr>
        <p:spPr>
          <a:xfrm>
            <a:off x="457201" y="3124200"/>
            <a:ext cx="8229598" cy="3230565"/>
          </a:xfrm>
          <a:prstGeom prst="rect">
            <a:avLst/>
          </a:prstGeom>
        </p:spPr>
        <p:txBody>
          <a:bodyPr/>
          <a:lstStyle>
            <a:lvl1pPr marL="342883" indent="-34288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4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20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297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474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65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828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006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4800" b="1" kern="0" dirty="0">
                <a:latin typeface="+mj-lt"/>
                <a:cs typeface="Aharoni" panose="020B0604020202020204" pitchFamily="2" charset="-79"/>
              </a:rPr>
              <a:t>THE U.S. WORKFORCE</a:t>
            </a:r>
          </a:p>
        </p:txBody>
      </p:sp>
    </p:spTree>
    <p:extLst>
      <p:ext uri="{BB962C8B-B14F-4D97-AF65-F5344CB8AC3E}">
        <p14:creationId xmlns:p14="http://schemas.microsoft.com/office/powerpoint/2010/main" val="607645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4FA39-C347-46CD-A900-669D63908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74638"/>
            <a:ext cx="6858000" cy="868362"/>
          </a:xfrm>
        </p:spPr>
        <p:txBody>
          <a:bodyPr/>
          <a:lstStyle/>
          <a:p>
            <a:r>
              <a:rPr lang="en-US" sz="3600" dirty="0"/>
              <a:t>Review Of The U.S. Workforce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985B-E44F-4499-8E6E-83E4EDF1B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/>
              <a:t>August 2021: 61% of adults participated in the workforce.</a:t>
            </a:r>
          </a:p>
          <a:p>
            <a:r>
              <a:rPr lang="en-US" sz="2900" dirty="0"/>
              <a:t>August 2011: 64.7% </a:t>
            </a:r>
          </a:p>
          <a:p>
            <a:r>
              <a:rPr lang="en-US" sz="2900" dirty="0"/>
              <a:t>August 2001: 66.5%</a:t>
            </a:r>
          </a:p>
          <a:p>
            <a:r>
              <a:rPr lang="en-US" sz="2900" dirty="0"/>
              <a:t>The highest participation rate was in 1990 (66.7%). The lowest participation rate was in 1955 (58.4%). </a:t>
            </a:r>
          </a:p>
          <a:p>
            <a:r>
              <a:rPr lang="en-US" sz="2900" dirty="0"/>
              <a:t>August 2021: 4.3 million U.S. workers quit their jobs – nearly 3% of all workers. Highest in 21 years.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024F9-6D1B-48A8-B299-381D089A3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3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65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0AE6-6ACD-4369-BBD0-3BA2337A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7467600" cy="868362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A Healthy Workforce?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EF514-F019-4762-8BF7-329FD436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50" dirty="0"/>
              <a:t>42.4% of American adults are obese </a:t>
            </a:r>
          </a:p>
          <a:p>
            <a:r>
              <a:rPr lang="en-US" sz="2850" dirty="0"/>
              <a:t>18.6% difficulty walking and climbing steps</a:t>
            </a:r>
          </a:p>
          <a:p>
            <a:r>
              <a:rPr lang="en-US" sz="2850" dirty="0"/>
              <a:t>20.5% suffer from chronic pain</a:t>
            </a:r>
          </a:p>
          <a:p>
            <a:r>
              <a:rPr lang="en-US" sz="2850" dirty="0"/>
              <a:t>20.1% have high cholesterol</a:t>
            </a:r>
          </a:p>
          <a:p>
            <a:r>
              <a:rPr lang="en-US" sz="2850" dirty="0"/>
              <a:t>11.7% take drugs for nervousness and anxiety</a:t>
            </a:r>
          </a:p>
          <a:p>
            <a:r>
              <a:rPr lang="en-US" sz="2850" dirty="0"/>
              <a:t>9.1% take drugs for depression</a:t>
            </a:r>
          </a:p>
          <a:p>
            <a:r>
              <a:rPr lang="en-US" sz="2850" dirty="0"/>
              <a:t>44.6% of teens have unhealthy weights</a:t>
            </a:r>
          </a:p>
          <a:p>
            <a:r>
              <a:rPr lang="en-US" sz="2850" dirty="0"/>
              <a:t>21.2% of teens (ages 12 to 19) are obese. In 1994, it was 10.9%.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13F0-F04F-4983-8FF0-AB62581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4</a:t>
            </a:fld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8225F2-CFEC-4F42-9666-9852AE5FEBE6}"/>
              </a:ext>
            </a:extLst>
          </p:cNvPr>
          <p:cNvSpPr txBox="1"/>
          <p:nvPr/>
        </p:nvSpPr>
        <p:spPr>
          <a:xfrm>
            <a:off x="457200" y="6157033"/>
            <a:ext cx="784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Sources:  Centers for Disease Control and Prevention; National Center for Health Statistics.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5661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0AE6-6ACD-4369-BBD0-3BA2337A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7467600" cy="868362"/>
          </a:xfrm>
        </p:spPr>
        <p:txBody>
          <a:bodyPr/>
          <a:lstStyle/>
          <a:p>
            <a:r>
              <a:rPr lang="en-US" dirty="0">
                <a:latin typeface="Franklin Gothic Book" panose="020B0503020102020204" pitchFamily="34" charset="0"/>
              </a:rPr>
              <a:t>What Matters To Employees?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EF514-F019-4762-8BF7-329FD436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/>
              <a:t>Time off (“life is backward”) – credit toward PTO for prior experience?</a:t>
            </a:r>
          </a:p>
          <a:p>
            <a:r>
              <a:rPr lang="en-US" sz="2900" dirty="0"/>
              <a:t>Workplace amenities</a:t>
            </a:r>
          </a:p>
          <a:p>
            <a:r>
              <a:rPr lang="en-US" sz="2900" dirty="0"/>
              <a:t>An entrepreneurial opportunity – not waiting for “seniority”</a:t>
            </a:r>
          </a:p>
          <a:p>
            <a:r>
              <a:rPr lang="en-US" sz="2900" dirty="0"/>
              <a:t>An engaging culture – “people, values and a sense of accomplishment”</a:t>
            </a:r>
          </a:p>
          <a:p>
            <a:r>
              <a:rPr lang="en-US" sz="2900" dirty="0"/>
              <a:t>Flexible scheduling</a:t>
            </a:r>
          </a:p>
          <a:p>
            <a:r>
              <a:rPr lang="en-US" sz="2900" dirty="0"/>
              <a:t>More small pay increases rather than infrequent larger ones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13F0-F04F-4983-8FF0-AB62581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5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76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2B126-4941-4B10-B091-9520290D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6</a:t>
            </a:fld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7B91DB4-4C92-4CD9-BA9F-470B078900D4}"/>
              </a:ext>
            </a:extLst>
          </p:cNvPr>
          <p:cNvSpPr txBox="1">
            <a:spLocks/>
          </p:cNvSpPr>
          <p:nvPr/>
        </p:nvSpPr>
        <p:spPr>
          <a:xfrm>
            <a:off x="457201" y="3124200"/>
            <a:ext cx="8229598" cy="3230565"/>
          </a:xfrm>
          <a:prstGeom prst="rect">
            <a:avLst/>
          </a:prstGeom>
        </p:spPr>
        <p:txBody>
          <a:bodyPr/>
          <a:lstStyle>
            <a:lvl1pPr marL="342883" indent="-34288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4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20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297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474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65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828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006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4800" b="1" kern="0" dirty="0">
                <a:latin typeface="+mj-lt"/>
                <a:cs typeface="Aharoni" panose="020B0604020202020204" pitchFamily="2" charset="-79"/>
              </a:rPr>
              <a:t>EMPLOYEE DISPUTES</a:t>
            </a:r>
          </a:p>
        </p:txBody>
      </p:sp>
    </p:spTree>
    <p:extLst>
      <p:ext uri="{BB962C8B-B14F-4D97-AF65-F5344CB8AC3E}">
        <p14:creationId xmlns:p14="http://schemas.microsoft.com/office/powerpoint/2010/main" val="216135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0AE6-6ACD-4369-BBD0-3BA2337A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868362"/>
          </a:xfrm>
        </p:spPr>
        <p:txBody>
          <a:bodyPr/>
          <a:lstStyle/>
          <a:p>
            <a:r>
              <a:rPr lang="en-US" sz="3400" dirty="0">
                <a:latin typeface="Franklin Gothic Book" panose="020B0503020102020204" pitchFamily="34" charset="0"/>
              </a:rPr>
              <a:t>Employee Disputes Most Likely to Occur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EF514-F019-4762-8BF7-329FD436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/>
              <a:t>Retaliation</a:t>
            </a:r>
          </a:p>
          <a:p>
            <a:pPr lvl="1"/>
            <a:r>
              <a:rPr lang="en-US" sz="2500" dirty="0"/>
              <a:t>FY 2002: 26% of all discrimination charges alleged retaliation</a:t>
            </a:r>
          </a:p>
          <a:p>
            <a:pPr lvl="1"/>
            <a:r>
              <a:rPr lang="en-US" sz="2500" dirty="0"/>
              <a:t>FY 2020 (September 30): 55.8%</a:t>
            </a:r>
          </a:p>
          <a:p>
            <a:r>
              <a:rPr lang="en-US" sz="2900" dirty="0"/>
              <a:t>Disability</a:t>
            </a:r>
          </a:p>
          <a:p>
            <a:pPr lvl="1"/>
            <a:r>
              <a:rPr lang="en-US" sz="2500" dirty="0"/>
              <a:t>FY 2008: 20.4%</a:t>
            </a:r>
          </a:p>
          <a:p>
            <a:pPr lvl="1"/>
            <a:r>
              <a:rPr lang="en-US" sz="2500" dirty="0"/>
              <a:t>FY 2020: 36.1%</a:t>
            </a:r>
          </a:p>
          <a:p>
            <a:r>
              <a:rPr lang="en-US" sz="2900" dirty="0"/>
              <a:t>Harassment</a:t>
            </a:r>
          </a:p>
          <a:p>
            <a:pPr lvl="1"/>
            <a:r>
              <a:rPr lang="en-US" sz="2500" dirty="0"/>
              <a:t>67,448 charges filed for FY 2020 - 24,221 of those charges alleged some form of harassment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13F0-F04F-4983-8FF0-AB62581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7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00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50AE6-6ACD-4369-BBD0-3BA2337A6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4638"/>
            <a:ext cx="7620000" cy="868362"/>
          </a:xfrm>
        </p:spPr>
        <p:txBody>
          <a:bodyPr/>
          <a:lstStyle/>
          <a:p>
            <a:r>
              <a:rPr lang="en-US" sz="3400" dirty="0">
                <a:latin typeface="Franklin Gothic Book" panose="020B0503020102020204" pitchFamily="34" charset="0"/>
              </a:rPr>
              <a:t>Employee Disputes Most Likely to Occur</a:t>
            </a:r>
            <a:endParaRPr lang="en-US" sz="3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EF514-F019-4762-8BF7-329FD4364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2"/>
            <a:ext cx="8763000" cy="4949825"/>
          </a:xfrm>
        </p:spPr>
        <p:txBody>
          <a:bodyPr/>
          <a:lstStyle/>
          <a:p>
            <a:r>
              <a:rPr lang="en-US" sz="2600" dirty="0"/>
              <a:t>Of all harassment charges, only 2.9% had cause, a percentage that has declined every year since FY 2010</a:t>
            </a:r>
          </a:p>
          <a:p>
            <a:r>
              <a:rPr lang="en-US" sz="2600" dirty="0"/>
              <a:t>Wage and hour litigation</a:t>
            </a:r>
          </a:p>
          <a:p>
            <a:pPr lvl="1"/>
            <a:r>
              <a:rPr lang="en-US" sz="2300" dirty="0"/>
              <a:t>Unpaid or improperly calculated overtime</a:t>
            </a:r>
          </a:p>
          <a:p>
            <a:pPr lvl="1"/>
            <a:r>
              <a:rPr lang="en-US" sz="2300" dirty="0"/>
              <a:t>Mistakes regarding meal breaks, deductions </a:t>
            </a:r>
          </a:p>
          <a:p>
            <a:pPr lvl="1"/>
            <a:r>
              <a:rPr lang="en-US" sz="2300" dirty="0"/>
              <a:t>Inappropriate deductions from exempt employees</a:t>
            </a:r>
          </a:p>
          <a:p>
            <a:pPr lvl="1"/>
            <a:r>
              <a:rPr lang="en-US" sz="2300" dirty="0"/>
              <a:t>Misclassification of employees as exempt or as independent contractors</a:t>
            </a:r>
          </a:p>
          <a:p>
            <a:pPr lvl="1"/>
            <a:r>
              <a:rPr lang="en-US" sz="2300" dirty="0"/>
              <a:t>Rarely do wage and hour cases involve just one employee</a:t>
            </a:r>
          </a:p>
          <a:p>
            <a:pPr lvl="1"/>
            <a:r>
              <a:rPr lang="en-US" sz="2300" dirty="0"/>
              <a:t>Deductions for uniforms, accidents, failure to return laptop/cell phone, damaged/lost tools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9A13F0-F04F-4983-8FF0-AB6258174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8</a:t>
            </a:fld>
            <a:endParaRPr lang="en-US" dirty="0">
              <a:solidFill>
                <a:srgbClr val="1D52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42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12B126-4941-4B10-B091-9520290D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7E6F8-1F6B-4E0D-8AED-77D8490038B0}" type="slidenum">
              <a:rPr lang="en-US" smtClean="0">
                <a:solidFill>
                  <a:srgbClr val="1D528D"/>
                </a:solidFill>
              </a:rPr>
              <a:pPr/>
              <a:t>9</a:t>
            </a:fld>
            <a:endParaRPr lang="en-US" dirty="0">
              <a:solidFill>
                <a:srgbClr val="1D528D"/>
              </a:solidFill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57B91DB4-4C92-4CD9-BA9F-470B078900D4}"/>
              </a:ext>
            </a:extLst>
          </p:cNvPr>
          <p:cNvSpPr txBox="1">
            <a:spLocks/>
          </p:cNvSpPr>
          <p:nvPr/>
        </p:nvSpPr>
        <p:spPr>
          <a:xfrm>
            <a:off x="457201" y="2895600"/>
            <a:ext cx="8229598" cy="3306765"/>
          </a:xfrm>
          <a:prstGeom prst="rect">
            <a:avLst/>
          </a:prstGeom>
        </p:spPr>
        <p:txBody>
          <a:bodyPr/>
          <a:lstStyle>
            <a:lvl1pPr marL="342883" indent="-34288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13" indent="-285737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294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120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297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474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652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8828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006" indent="-228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en-US" sz="4800" b="1" kern="0" dirty="0">
                <a:latin typeface="+mj-lt"/>
                <a:cs typeface="Aharoni" panose="020B0604020202020204" pitchFamily="2" charset="-79"/>
              </a:rPr>
              <a:t>NLRB AND LABOR DEVELOPMENTS </a:t>
            </a:r>
          </a:p>
        </p:txBody>
      </p:sp>
    </p:spTree>
    <p:extLst>
      <p:ext uri="{BB962C8B-B14F-4D97-AF65-F5344CB8AC3E}">
        <p14:creationId xmlns:p14="http://schemas.microsoft.com/office/powerpoint/2010/main" val="1728672642"/>
      </p:ext>
    </p:extLst>
  </p:cSld>
  <p:clrMapOvr>
    <a:masterClrMapping/>
  </p:clrMapOvr>
</p:sld>
</file>

<file path=ppt/theme/theme1.xml><?xml version="1.0" encoding="utf-8"?>
<a:theme xmlns:a="http://schemas.openxmlformats.org/drawingml/2006/main" name="LMV master">
  <a:themeElements>
    <a:clrScheme name="Office Theme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LMV master">
  <a:themeElements>
    <a:clrScheme name="Office Theme 1">
      <a:dk1>
        <a:srgbClr val="1D528D"/>
      </a:dk1>
      <a:lt1>
        <a:srgbClr val="FFFFFF"/>
      </a:lt1>
      <a:dk2>
        <a:srgbClr val="000000"/>
      </a:dk2>
      <a:lt2>
        <a:srgbClr val="CACACA"/>
      </a:lt2>
      <a:accent1>
        <a:srgbClr val="0099CC"/>
      </a:accent1>
      <a:accent2>
        <a:srgbClr val="BFA907"/>
      </a:accent2>
      <a:accent3>
        <a:srgbClr val="FFFFFF"/>
      </a:accent3>
      <a:accent4>
        <a:srgbClr val="174578"/>
      </a:accent4>
      <a:accent5>
        <a:srgbClr val="AACAE2"/>
      </a:accent5>
      <a:accent6>
        <a:srgbClr val="AD9906"/>
      </a:accent6>
      <a:hlink>
        <a:srgbClr val="6E81E0"/>
      </a:hlink>
      <a:folHlink>
        <a:srgbClr val="00999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651</Words>
  <Application>Microsoft Office PowerPoint</Application>
  <PresentationFormat>On-screen Show (4:3)</PresentationFormat>
  <Paragraphs>114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Franklin Gothic Book</vt:lpstr>
      <vt:lpstr>LMV master</vt:lpstr>
      <vt:lpstr>3_LMV master</vt:lpstr>
      <vt:lpstr>EMPLOYER RIGHTS REVIEW</vt:lpstr>
      <vt:lpstr>PowerPoint Presentation</vt:lpstr>
      <vt:lpstr>Review Of The U.S. Workforce</vt:lpstr>
      <vt:lpstr>A Healthy Workforce?</vt:lpstr>
      <vt:lpstr>What Matters To Employees?</vt:lpstr>
      <vt:lpstr>PowerPoint Presentation</vt:lpstr>
      <vt:lpstr>Employee Disputes Most Likely to Occur</vt:lpstr>
      <vt:lpstr>Employee Disputes Most Likely to Occur</vt:lpstr>
      <vt:lpstr>PowerPoint Presentation</vt:lpstr>
      <vt:lpstr>Union Election Results Nationally</vt:lpstr>
      <vt:lpstr>Union Election Results</vt:lpstr>
      <vt:lpstr>Social/Labor Unrest</vt:lpstr>
      <vt:lpstr>NLRB/General Counsel Abruzzo</vt:lpstr>
      <vt:lpstr>PowerPoint Presentation</vt:lpstr>
    </vt:vector>
  </TitlesOfParts>
  <Company>Lehr Middlebrooks &amp; Vreeland,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Leesa J. Martin</dc:creator>
  <cp:lastModifiedBy>Dora Lajos</cp:lastModifiedBy>
  <cp:revision>171</cp:revision>
  <cp:lastPrinted>2021-04-12T20:59:43Z</cp:lastPrinted>
  <dcterms:created xsi:type="dcterms:W3CDTF">2013-03-01T17:07:08Z</dcterms:created>
  <dcterms:modified xsi:type="dcterms:W3CDTF">2021-11-02T15:48:20Z</dcterms:modified>
</cp:coreProperties>
</file>