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6" r:id="rId2"/>
  </p:sldMasterIdLst>
  <p:notesMasterIdLst>
    <p:notesMasterId r:id="rId63"/>
  </p:notesMasterIdLst>
  <p:handoutMasterIdLst>
    <p:handoutMasterId r:id="rId64"/>
  </p:handoutMasterIdLst>
  <p:sldIdLst>
    <p:sldId id="1242" r:id="rId3"/>
    <p:sldId id="257" r:id="rId4"/>
    <p:sldId id="270" r:id="rId5"/>
    <p:sldId id="282" r:id="rId6"/>
    <p:sldId id="281" r:id="rId7"/>
    <p:sldId id="280" r:id="rId8"/>
    <p:sldId id="292" r:id="rId9"/>
    <p:sldId id="291" r:id="rId10"/>
    <p:sldId id="290" r:id="rId11"/>
    <p:sldId id="294" r:id="rId12"/>
    <p:sldId id="295" r:id="rId13"/>
    <p:sldId id="293" r:id="rId14"/>
    <p:sldId id="296" r:id="rId15"/>
    <p:sldId id="297" r:id="rId16"/>
    <p:sldId id="298" r:id="rId17"/>
    <p:sldId id="289" r:id="rId18"/>
    <p:sldId id="288" r:id="rId19"/>
    <p:sldId id="287" r:id="rId20"/>
    <p:sldId id="314" r:id="rId21"/>
    <p:sldId id="286" r:id="rId22"/>
    <p:sldId id="315" r:id="rId23"/>
    <p:sldId id="299" r:id="rId24"/>
    <p:sldId id="358" r:id="rId25"/>
    <p:sldId id="310" r:id="rId26"/>
    <p:sldId id="324" r:id="rId27"/>
    <p:sldId id="325" r:id="rId28"/>
    <p:sldId id="326" r:id="rId29"/>
    <p:sldId id="327" r:id="rId30"/>
    <p:sldId id="328" r:id="rId31"/>
    <p:sldId id="313" r:id="rId32"/>
    <p:sldId id="312" r:id="rId33"/>
    <p:sldId id="316" r:id="rId34"/>
    <p:sldId id="329" r:id="rId35"/>
    <p:sldId id="330" r:id="rId36"/>
    <p:sldId id="317" r:id="rId37"/>
    <p:sldId id="320" r:id="rId38"/>
    <p:sldId id="331" r:id="rId39"/>
    <p:sldId id="332" r:id="rId40"/>
    <p:sldId id="334" r:id="rId41"/>
    <p:sldId id="321" r:id="rId42"/>
    <p:sldId id="335" r:id="rId43"/>
    <p:sldId id="309" r:id="rId44"/>
    <p:sldId id="279" r:id="rId45"/>
    <p:sldId id="338" r:id="rId46"/>
    <p:sldId id="350" r:id="rId47"/>
    <p:sldId id="339" r:id="rId48"/>
    <p:sldId id="340" r:id="rId49"/>
    <p:sldId id="341" r:id="rId50"/>
    <p:sldId id="351" r:id="rId51"/>
    <p:sldId id="352" r:id="rId52"/>
    <p:sldId id="353" r:id="rId53"/>
    <p:sldId id="354" r:id="rId54"/>
    <p:sldId id="355" r:id="rId55"/>
    <p:sldId id="356" r:id="rId56"/>
    <p:sldId id="357" r:id="rId57"/>
    <p:sldId id="359" r:id="rId58"/>
    <p:sldId id="278" r:id="rId59"/>
    <p:sldId id="349" r:id="rId60"/>
    <p:sldId id="300" r:id="rId61"/>
    <p:sldId id="267" r:id="rId6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80692" autoAdjust="0"/>
  </p:normalViewPr>
  <p:slideViewPr>
    <p:cSldViewPr>
      <p:cViewPr varScale="1">
        <p:scale>
          <a:sx n="104" d="100"/>
          <a:sy n="104" d="100"/>
        </p:scale>
        <p:origin x="464" y="2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793E4B0E-FCFA-4BFF-AD45-B927135CC64E}" type="datetimeFigureOut">
              <a:rPr lang="en-US" smtClean="0"/>
              <a:t>11/17/21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563659C-95DA-4821-8E86-9E9CD9FCB65A}" type="slidenum">
              <a:rPr lang="en-US" smtClean="0"/>
              <a:t>‹#›</a:t>
            </a:fld>
            <a:endParaRPr lang="en-US" dirty="0"/>
          </a:p>
        </p:txBody>
      </p:sp>
    </p:spTree>
    <p:extLst>
      <p:ext uri="{BB962C8B-B14F-4D97-AF65-F5344CB8AC3E}">
        <p14:creationId xmlns:p14="http://schemas.microsoft.com/office/powerpoint/2010/main" val="1284776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CE13A931-414F-4BE9-B875-86946CB30C76}" type="datetimeFigureOut">
              <a:rPr lang="en-US" smtClean="0"/>
              <a:t>11/17/21</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5F687C2E-4E2A-4B60-99AD-30C1A3C80887}" type="slidenum">
              <a:rPr lang="en-US" smtClean="0"/>
              <a:t>‹#›</a:t>
            </a:fld>
            <a:endParaRPr lang="en-US" dirty="0"/>
          </a:p>
        </p:txBody>
      </p:sp>
    </p:spTree>
    <p:extLst>
      <p:ext uri="{BB962C8B-B14F-4D97-AF65-F5344CB8AC3E}">
        <p14:creationId xmlns:p14="http://schemas.microsoft.com/office/powerpoint/2010/main" val="57793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87C2E-4E2A-4B60-99AD-30C1A3C808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214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10</a:t>
            </a:fld>
            <a:endParaRPr lang="en-US" dirty="0"/>
          </a:p>
        </p:txBody>
      </p:sp>
    </p:spTree>
    <p:extLst>
      <p:ext uri="{BB962C8B-B14F-4D97-AF65-F5344CB8AC3E}">
        <p14:creationId xmlns:p14="http://schemas.microsoft.com/office/powerpoint/2010/main" val="346664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11</a:t>
            </a:fld>
            <a:endParaRPr lang="en-US" dirty="0"/>
          </a:p>
        </p:txBody>
      </p:sp>
    </p:spTree>
    <p:extLst>
      <p:ext uri="{BB962C8B-B14F-4D97-AF65-F5344CB8AC3E}">
        <p14:creationId xmlns:p14="http://schemas.microsoft.com/office/powerpoint/2010/main" val="99661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12</a:t>
            </a:fld>
            <a:endParaRPr lang="en-US" dirty="0"/>
          </a:p>
        </p:txBody>
      </p:sp>
    </p:spTree>
    <p:extLst>
      <p:ext uri="{BB962C8B-B14F-4D97-AF65-F5344CB8AC3E}">
        <p14:creationId xmlns:p14="http://schemas.microsoft.com/office/powerpoint/2010/main" val="300889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13</a:t>
            </a:fld>
            <a:endParaRPr lang="en-US" dirty="0"/>
          </a:p>
        </p:txBody>
      </p:sp>
    </p:spTree>
    <p:extLst>
      <p:ext uri="{BB962C8B-B14F-4D97-AF65-F5344CB8AC3E}">
        <p14:creationId xmlns:p14="http://schemas.microsoft.com/office/powerpoint/2010/main" val="116200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14</a:t>
            </a:fld>
            <a:endParaRPr lang="en-US" dirty="0"/>
          </a:p>
        </p:txBody>
      </p:sp>
    </p:spTree>
    <p:extLst>
      <p:ext uri="{BB962C8B-B14F-4D97-AF65-F5344CB8AC3E}">
        <p14:creationId xmlns:p14="http://schemas.microsoft.com/office/powerpoint/2010/main" val="357480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15</a:t>
            </a:fld>
            <a:endParaRPr lang="en-US" dirty="0"/>
          </a:p>
        </p:txBody>
      </p:sp>
    </p:spTree>
    <p:extLst>
      <p:ext uri="{BB962C8B-B14F-4D97-AF65-F5344CB8AC3E}">
        <p14:creationId xmlns:p14="http://schemas.microsoft.com/office/powerpoint/2010/main" val="120570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16</a:t>
            </a:fld>
            <a:endParaRPr lang="en-US" dirty="0"/>
          </a:p>
        </p:txBody>
      </p:sp>
    </p:spTree>
    <p:extLst>
      <p:ext uri="{BB962C8B-B14F-4D97-AF65-F5344CB8AC3E}">
        <p14:creationId xmlns:p14="http://schemas.microsoft.com/office/powerpoint/2010/main" val="355044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17</a:t>
            </a:fld>
            <a:endParaRPr lang="en-US" dirty="0"/>
          </a:p>
        </p:txBody>
      </p:sp>
    </p:spTree>
    <p:extLst>
      <p:ext uri="{BB962C8B-B14F-4D97-AF65-F5344CB8AC3E}">
        <p14:creationId xmlns:p14="http://schemas.microsoft.com/office/powerpoint/2010/main" val="70684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18</a:t>
            </a:fld>
            <a:endParaRPr lang="en-US" dirty="0"/>
          </a:p>
        </p:txBody>
      </p:sp>
    </p:spTree>
    <p:extLst>
      <p:ext uri="{BB962C8B-B14F-4D97-AF65-F5344CB8AC3E}">
        <p14:creationId xmlns:p14="http://schemas.microsoft.com/office/powerpoint/2010/main" val="143651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19</a:t>
            </a:fld>
            <a:endParaRPr lang="en-US" dirty="0"/>
          </a:p>
        </p:txBody>
      </p:sp>
    </p:spTree>
    <p:extLst>
      <p:ext uri="{BB962C8B-B14F-4D97-AF65-F5344CB8AC3E}">
        <p14:creationId xmlns:p14="http://schemas.microsoft.com/office/powerpoint/2010/main" val="263811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2</a:t>
            </a:fld>
            <a:endParaRPr lang="en-US" dirty="0"/>
          </a:p>
        </p:txBody>
      </p:sp>
    </p:spTree>
    <p:extLst>
      <p:ext uri="{BB962C8B-B14F-4D97-AF65-F5344CB8AC3E}">
        <p14:creationId xmlns:p14="http://schemas.microsoft.com/office/powerpoint/2010/main" val="64439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20</a:t>
            </a:fld>
            <a:endParaRPr lang="en-US" dirty="0"/>
          </a:p>
        </p:txBody>
      </p:sp>
    </p:spTree>
    <p:extLst>
      <p:ext uri="{BB962C8B-B14F-4D97-AF65-F5344CB8AC3E}">
        <p14:creationId xmlns:p14="http://schemas.microsoft.com/office/powerpoint/2010/main" val="4197816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21</a:t>
            </a:fld>
            <a:endParaRPr lang="en-US" dirty="0"/>
          </a:p>
        </p:txBody>
      </p:sp>
    </p:spTree>
    <p:extLst>
      <p:ext uri="{BB962C8B-B14F-4D97-AF65-F5344CB8AC3E}">
        <p14:creationId xmlns:p14="http://schemas.microsoft.com/office/powerpoint/2010/main" val="1337305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22</a:t>
            </a:fld>
            <a:endParaRPr lang="en-US" dirty="0"/>
          </a:p>
        </p:txBody>
      </p:sp>
    </p:spTree>
    <p:extLst>
      <p:ext uri="{BB962C8B-B14F-4D97-AF65-F5344CB8AC3E}">
        <p14:creationId xmlns:p14="http://schemas.microsoft.com/office/powerpoint/2010/main" val="1977002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23</a:t>
            </a:fld>
            <a:endParaRPr lang="en-US" dirty="0"/>
          </a:p>
        </p:txBody>
      </p:sp>
    </p:spTree>
    <p:extLst>
      <p:ext uri="{BB962C8B-B14F-4D97-AF65-F5344CB8AC3E}">
        <p14:creationId xmlns:p14="http://schemas.microsoft.com/office/powerpoint/2010/main" val="476376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24</a:t>
            </a:fld>
            <a:endParaRPr lang="en-US" dirty="0"/>
          </a:p>
        </p:txBody>
      </p:sp>
    </p:spTree>
    <p:extLst>
      <p:ext uri="{BB962C8B-B14F-4D97-AF65-F5344CB8AC3E}">
        <p14:creationId xmlns:p14="http://schemas.microsoft.com/office/powerpoint/2010/main" val="2951057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25</a:t>
            </a:fld>
            <a:endParaRPr lang="en-US" dirty="0"/>
          </a:p>
        </p:txBody>
      </p:sp>
    </p:spTree>
    <p:extLst>
      <p:ext uri="{BB962C8B-B14F-4D97-AF65-F5344CB8AC3E}">
        <p14:creationId xmlns:p14="http://schemas.microsoft.com/office/powerpoint/2010/main" val="2820412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26</a:t>
            </a:fld>
            <a:endParaRPr lang="en-US" dirty="0"/>
          </a:p>
        </p:txBody>
      </p:sp>
    </p:spTree>
    <p:extLst>
      <p:ext uri="{BB962C8B-B14F-4D97-AF65-F5344CB8AC3E}">
        <p14:creationId xmlns:p14="http://schemas.microsoft.com/office/powerpoint/2010/main" val="320863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27</a:t>
            </a:fld>
            <a:endParaRPr lang="en-US" dirty="0"/>
          </a:p>
        </p:txBody>
      </p:sp>
    </p:spTree>
    <p:extLst>
      <p:ext uri="{BB962C8B-B14F-4D97-AF65-F5344CB8AC3E}">
        <p14:creationId xmlns:p14="http://schemas.microsoft.com/office/powerpoint/2010/main" val="389999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28</a:t>
            </a:fld>
            <a:endParaRPr lang="en-US" dirty="0"/>
          </a:p>
        </p:txBody>
      </p:sp>
    </p:spTree>
    <p:extLst>
      <p:ext uri="{BB962C8B-B14F-4D97-AF65-F5344CB8AC3E}">
        <p14:creationId xmlns:p14="http://schemas.microsoft.com/office/powerpoint/2010/main" val="192521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29</a:t>
            </a:fld>
            <a:endParaRPr lang="en-US" dirty="0"/>
          </a:p>
        </p:txBody>
      </p:sp>
    </p:spTree>
    <p:extLst>
      <p:ext uri="{BB962C8B-B14F-4D97-AF65-F5344CB8AC3E}">
        <p14:creationId xmlns:p14="http://schemas.microsoft.com/office/powerpoint/2010/main" val="163580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a:t>
            </a:fld>
            <a:endParaRPr lang="en-US" dirty="0"/>
          </a:p>
        </p:txBody>
      </p:sp>
    </p:spTree>
    <p:extLst>
      <p:ext uri="{BB962C8B-B14F-4D97-AF65-F5344CB8AC3E}">
        <p14:creationId xmlns:p14="http://schemas.microsoft.com/office/powerpoint/2010/main" val="2008271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30</a:t>
            </a:fld>
            <a:endParaRPr lang="en-US" dirty="0"/>
          </a:p>
        </p:txBody>
      </p:sp>
    </p:spTree>
    <p:extLst>
      <p:ext uri="{BB962C8B-B14F-4D97-AF65-F5344CB8AC3E}">
        <p14:creationId xmlns:p14="http://schemas.microsoft.com/office/powerpoint/2010/main" val="3349975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31</a:t>
            </a:fld>
            <a:endParaRPr lang="en-US" dirty="0"/>
          </a:p>
        </p:txBody>
      </p:sp>
    </p:spTree>
    <p:extLst>
      <p:ext uri="{BB962C8B-B14F-4D97-AF65-F5344CB8AC3E}">
        <p14:creationId xmlns:p14="http://schemas.microsoft.com/office/powerpoint/2010/main" val="2733314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32</a:t>
            </a:fld>
            <a:endParaRPr lang="en-US" dirty="0"/>
          </a:p>
        </p:txBody>
      </p:sp>
    </p:spTree>
    <p:extLst>
      <p:ext uri="{BB962C8B-B14F-4D97-AF65-F5344CB8AC3E}">
        <p14:creationId xmlns:p14="http://schemas.microsoft.com/office/powerpoint/2010/main" val="2440597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33</a:t>
            </a:fld>
            <a:endParaRPr lang="en-US" dirty="0"/>
          </a:p>
        </p:txBody>
      </p:sp>
    </p:spTree>
    <p:extLst>
      <p:ext uri="{BB962C8B-B14F-4D97-AF65-F5344CB8AC3E}">
        <p14:creationId xmlns:p14="http://schemas.microsoft.com/office/powerpoint/2010/main" val="2379003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34</a:t>
            </a:fld>
            <a:endParaRPr lang="en-US" dirty="0"/>
          </a:p>
        </p:txBody>
      </p:sp>
    </p:spTree>
    <p:extLst>
      <p:ext uri="{BB962C8B-B14F-4D97-AF65-F5344CB8AC3E}">
        <p14:creationId xmlns:p14="http://schemas.microsoft.com/office/powerpoint/2010/main" val="76284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35</a:t>
            </a:fld>
            <a:endParaRPr lang="en-US" dirty="0"/>
          </a:p>
        </p:txBody>
      </p:sp>
    </p:spTree>
    <p:extLst>
      <p:ext uri="{BB962C8B-B14F-4D97-AF65-F5344CB8AC3E}">
        <p14:creationId xmlns:p14="http://schemas.microsoft.com/office/powerpoint/2010/main" val="4201638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36</a:t>
            </a:fld>
            <a:endParaRPr lang="en-US" dirty="0"/>
          </a:p>
        </p:txBody>
      </p:sp>
    </p:spTree>
    <p:extLst>
      <p:ext uri="{BB962C8B-B14F-4D97-AF65-F5344CB8AC3E}">
        <p14:creationId xmlns:p14="http://schemas.microsoft.com/office/powerpoint/2010/main" val="3477072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37</a:t>
            </a:fld>
            <a:endParaRPr lang="en-US" dirty="0"/>
          </a:p>
        </p:txBody>
      </p:sp>
    </p:spTree>
    <p:extLst>
      <p:ext uri="{BB962C8B-B14F-4D97-AF65-F5344CB8AC3E}">
        <p14:creationId xmlns:p14="http://schemas.microsoft.com/office/powerpoint/2010/main" val="95497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38</a:t>
            </a:fld>
            <a:endParaRPr lang="en-US" dirty="0"/>
          </a:p>
        </p:txBody>
      </p:sp>
    </p:spTree>
    <p:extLst>
      <p:ext uri="{BB962C8B-B14F-4D97-AF65-F5344CB8AC3E}">
        <p14:creationId xmlns:p14="http://schemas.microsoft.com/office/powerpoint/2010/main" val="493400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39</a:t>
            </a:fld>
            <a:endParaRPr lang="en-US" dirty="0"/>
          </a:p>
        </p:txBody>
      </p:sp>
    </p:spTree>
    <p:extLst>
      <p:ext uri="{BB962C8B-B14F-4D97-AF65-F5344CB8AC3E}">
        <p14:creationId xmlns:p14="http://schemas.microsoft.com/office/powerpoint/2010/main" val="344202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a:t>
            </a:fld>
            <a:endParaRPr lang="en-US" dirty="0"/>
          </a:p>
        </p:txBody>
      </p:sp>
    </p:spTree>
    <p:extLst>
      <p:ext uri="{BB962C8B-B14F-4D97-AF65-F5344CB8AC3E}">
        <p14:creationId xmlns:p14="http://schemas.microsoft.com/office/powerpoint/2010/main" val="4249687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40</a:t>
            </a:fld>
            <a:endParaRPr lang="en-US" dirty="0"/>
          </a:p>
        </p:txBody>
      </p:sp>
    </p:spTree>
    <p:extLst>
      <p:ext uri="{BB962C8B-B14F-4D97-AF65-F5344CB8AC3E}">
        <p14:creationId xmlns:p14="http://schemas.microsoft.com/office/powerpoint/2010/main" val="2152219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41</a:t>
            </a:fld>
            <a:endParaRPr lang="en-US" dirty="0"/>
          </a:p>
        </p:txBody>
      </p:sp>
    </p:spTree>
    <p:extLst>
      <p:ext uri="{BB962C8B-B14F-4D97-AF65-F5344CB8AC3E}">
        <p14:creationId xmlns:p14="http://schemas.microsoft.com/office/powerpoint/2010/main" val="3803284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42</a:t>
            </a:fld>
            <a:endParaRPr lang="en-US" dirty="0"/>
          </a:p>
        </p:txBody>
      </p:sp>
    </p:spTree>
    <p:extLst>
      <p:ext uri="{BB962C8B-B14F-4D97-AF65-F5344CB8AC3E}">
        <p14:creationId xmlns:p14="http://schemas.microsoft.com/office/powerpoint/2010/main" val="3005821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43</a:t>
            </a:fld>
            <a:endParaRPr lang="en-US" dirty="0"/>
          </a:p>
        </p:txBody>
      </p:sp>
    </p:spTree>
    <p:extLst>
      <p:ext uri="{BB962C8B-B14F-4D97-AF65-F5344CB8AC3E}">
        <p14:creationId xmlns:p14="http://schemas.microsoft.com/office/powerpoint/2010/main" val="1419223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44</a:t>
            </a:fld>
            <a:endParaRPr lang="en-US" dirty="0"/>
          </a:p>
        </p:txBody>
      </p:sp>
    </p:spTree>
    <p:extLst>
      <p:ext uri="{BB962C8B-B14F-4D97-AF65-F5344CB8AC3E}">
        <p14:creationId xmlns:p14="http://schemas.microsoft.com/office/powerpoint/2010/main" val="867537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45</a:t>
            </a:fld>
            <a:endParaRPr lang="en-US" dirty="0"/>
          </a:p>
        </p:txBody>
      </p:sp>
    </p:spTree>
    <p:extLst>
      <p:ext uri="{BB962C8B-B14F-4D97-AF65-F5344CB8AC3E}">
        <p14:creationId xmlns:p14="http://schemas.microsoft.com/office/powerpoint/2010/main" val="306837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46</a:t>
            </a:fld>
            <a:endParaRPr lang="en-US" dirty="0"/>
          </a:p>
        </p:txBody>
      </p:sp>
    </p:spTree>
    <p:extLst>
      <p:ext uri="{BB962C8B-B14F-4D97-AF65-F5344CB8AC3E}">
        <p14:creationId xmlns:p14="http://schemas.microsoft.com/office/powerpoint/2010/main" val="3320895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47</a:t>
            </a:fld>
            <a:endParaRPr lang="en-US" dirty="0"/>
          </a:p>
        </p:txBody>
      </p:sp>
    </p:spTree>
    <p:extLst>
      <p:ext uri="{BB962C8B-B14F-4D97-AF65-F5344CB8AC3E}">
        <p14:creationId xmlns:p14="http://schemas.microsoft.com/office/powerpoint/2010/main" val="3910731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48</a:t>
            </a:fld>
            <a:endParaRPr lang="en-US" dirty="0"/>
          </a:p>
        </p:txBody>
      </p:sp>
    </p:spTree>
    <p:extLst>
      <p:ext uri="{BB962C8B-B14F-4D97-AF65-F5344CB8AC3E}">
        <p14:creationId xmlns:p14="http://schemas.microsoft.com/office/powerpoint/2010/main" val="12158643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49</a:t>
            </a:fld>
            <a:endParaRPr lang="en-US" dirty="0"/>
          </a:p>
        </p:txBody>
      </p:sp>
    </p:spTree>
    <p:extLst>
      <p:ext uri="{BB962C8B-B14F-4D97-AF65-F5344CB8AC3E}">
        <p14:creationId xmlns:p14="http://schemas.microsoft.com/office/powerpoint/2010/main" val="279091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5</a:t>
            </a:fld>
            <a:endParaRPr lang="en-US" dirty="0"/>
          </a:p>
        </p:txBody>
      </p:sp>
    </p:spTree>
    <p:extLst>
      <p:ext uri="{BB962C8B-B14F-4D97-AF65-F5344CB8AC3E}">
        <p14:creationId xmlns:p14="http://schemas.microsoft.com/office/powerpoint/2010/main" val="1075951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50</a:t>
            </a:fld>
            <a:endParaRPr lang="en-US" dirty="0"/>
          </a:p>
        </p:txBody>
      </p:sp>
    </p:spTree>
    <p:extLst>
      <p:ext uri="{BB962C8B-B14F-4D97-AF65-F5344CB8AC3E}">
        <p14:creationId xmlns:p14="http://schemas.microsoft.com/office/powerpoint/2010/main" val="3947917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51</a:t>
            </a:fld>
            <a:endParaRPr lang="en-US" dirty="0"/>
          </a:p>
        </p:txBody>
      </p:sp>
    </p:spTree>
    <p:extLst>
      <p:ext uri="{BB962C8B-B14F-4D97-AF65-F5344CB8AC3E}">
        <p14:creationId xmlns:p14="http://schemas.microsoft.com/office/powerpoint/2010/main" val="557483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52</a:t>
            </a:fld>
            <a:endParaRPr lang="en-US" dirty="0"/>
          </a:p>
        </p:txBody>
      </p:sp>
    </p:spTree>
    <p:extLst>
      <p:ext uri="{BB962C8B-B14F-4D97-AF65-F5344CB8AC3E}">
        <p14:creationId xmlns:p14="http://schemas.microsoft.com/office/powerpoint/2010/main" val="3841728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53</a:t>
            </a:fld>
            <a:endParaRPr lang="en-US" dirty="0"/>
          </a:p>
        </p:txBody>
      </p:sp>
    </p:spTree>
    <p:extLst>
      <p:ext uri="{BB962C8B-B14F-4D97-AF65-F5344CB8AC3E}">
        <p14:creationId xmlns:p14="http://schemas.microsoft.com/office/powerpoint/2010/main" val="3938674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54</a:t>
            </a:fld>
            <a:endParaRPr lang="en-US" dirty="0"/>
          </a:p>
        </p:txBody>
      </p:sp>
    </p:spTree>
    <p:extLst>
      <p:ext uri="{BB962C8B-B14F-4D97-AF65-F5344CB8AC3E}">
        <p14:creationId xmlns:p14="http://schemas.microsoft.com/office/powerpoint/2010/main" val="1562814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55</a:t>
            </a:fld>
            <a:endParaRPr lang="en-US" dirty="0"/>
          </a:p>
        </p:txBody>
      </p:sp>
    </p:spTree>
    <p:extLst>
      <p:ext uri="{BB962C8B-B14F-4D97-AF65-F5344CB8AC3E}">
        <p14:creationId xmlns:p14="http://schemas.microsoft.com/office/powerpoint/2010/main" val="1086360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56</a:t>
            </a:fld>
            <a:endParaRPr lang="en-US" dirty="0"/>
          </a:p>
        </p:txBody>
      </p:sp>
    </p:spTree>
    <p:extLst>
      <p:ext uri="{BB962C8B-B14F-4D97-AF65-F5344CB8AC3E}">
        <p14:creationId xmlns:p14="http://schemas.microsoft.com/office/powerpoint/2010/main" val="33832480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57</a:t>
            </a:fld>
            <a:endParaRPr lang="en-US" dirty="0"/>
          </a:p>
        </p:txBody>
      </p:sp>
    </p:spTree>
    <p:extLst>
      <p:ext uri="{BB962C8B-B14F-4D97-AF65-F5344CB8AC3E}">
        <p14:creationId xmlns:p14="http://schemas.microsoft.com/office/powerpoint/2010/main" val="1827148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58</a:t>
            </a:fld>
            <a:endParaRPr lang="en-US" dirty="0"/>
          </a:p>
        </p:txBody>
      </p:sp>
    </p:spTree>
    <p:extLst>
      <p:ext uri="{BB962C8B-B14F-4D97-AF65-F5344CB8AC3E}">
        <p14:creationId xmlns:p14="http://schemas.microsoft.com/office/powerpoint/2010/main" val="517143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687C2E-4E2A-4B60-99AD-30C1A3C80887}" type="slidenum">
              <a:rPr lang="en-US" smtClean="0"/>
              <a:t>59</a:t>
            </a:fld>
            <a:endParaRPr lang="en-US" dirty="0"/>
          </a:p>
        </p:txBody>
      </p:sp>
    </p:spTree>
    <p:extLst>
      <p:ext uri="{BB962C8B-B14F-4D97-AF65-F5344CB8AC3E}">
        <p14:creationId xmlns:p14="http://schemas.microsoft.com/office/powerpoint/2010/main" val="425402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6</a:t>
            </a:fld>
            <a:endParaRPr lang="en-US" dirty="0"/>
          </a:p>
        </p:txBody>
      </p:sp>
    </p:spTree>
    <p:extLst>
      <p:ext uri="{BB962C8B-B14F-4D97-AF65-F5344CB8AC3E}">
        <p14:creationId xmlns:p14="http://schemas.microsoft.com/office/powerpoint/2010/main" val="12088878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76597" eaLnBrk="0" hangingPunct="0">
              <a:defRPr>
                <a:solidFill>
                  <a:schemeClr val="tx1"/>
                </a:solidFill>
                <a:latin typeface="Arial" charset="0"/>
              </a:defRPr>
            </a:lvl1pPr>
            <a:lvl2pPr marL="785305" indent="-302040" defTabSz="976597" eaLnBrk="0" hangingPunct="0">
              <a:defRPr>
                <a:solidFill>
                  <a:schemeClr val="tx1"/>
                </a:solidFill>
                <a:latin typeface="Arial" charset="0"/>
              </a:defRPr>
            </a:lvl2pPr>
            <a:lvl3pPr marL="1208161" indent="-241632" defTabSz="976597" eaLnBrk="0" hangingPunct="0">
              <a:defRPr>
                <a:solidFill>
                  <a:schemeClr val="tx1"/>
                </a:solidFill>
                <a:latin typeface="Arial" charset="0"/>
              </a:defRPr>
            </a:lvl3pPr>
            <a:lvl4pPr marL="1691426" indent="-241632" defTabSz="976597" eaLnBrk="0" hangingPunct="0">
              <a:defRPr>
                <a:solidFill>
                  <a:schemeClr val="tx1"/>
                </a:solidFill>
                <a:latin typeface="Arial" charset="0"/>
              </a:defRPr>
            </a:lvl4pPr>
            <a:lvl5pPr marL="2174690" indent="-241632" defTabSz="976597" eaLnBrk="0" hangingPunct="0">
              <a:defRPr>
                <a:solidFill>
                  <a:schemeClr val="tx1"/>
                </a:solidFill>
                <a:latin typeface="Arial" charset="0"/>
              </a:defRPr>
            </a:lvl5pPr>
            <a:lvl6pPr marL="2657954" indent="-241632" defTabSz="976597" eaLnBrk="0" fontAlgn="base" hangingPunct="0">
              <a:spcBef>
                <a:spcPct val="0"/>
              </a:spcBef>
              <a:spcAft>
                <a:spcPct val="0"/>
              </a:spcAft>
              <a:defRPr>
                <a:solidFill>
                  <a:schemeClr val="tx1"/>
                </a:solidFill>
                <a:latin typeface="Arial" charset="0"/>
              </a:defRPr>
            </a:lvl6pPr>
            <a:lvl7pPr marL="3141218" indent="-241632" defTabSz="976597" eaLnBrk="0" fontAlgn="base" hangingPunct="0">
              <a:spcBef>
                <a:spcPct val="0"/>
              </a:spcBef>
              <a:spcAft>
                <a:spcPct val="0"/>
              </a:spcAft>
              <a:defRPr>
                <a:solidFill>
                  <a:schemeClr val="tx1"/>
                </a:solidFill>
                <a:latin typeface="Arial" charset="0"/>
              </a:defRPr>
            </a:lvl7pPr>
            <a:lvl8pPr marL="3624483" indent="-241632" defTabSz="976597" eaLnBrk="0" fontAlgn="base" hangingPunct="0">
              <a:spcBef>
                <a:spcPct val="0"/>
              </a:spcBef>
              <a:spcAft>
                <a:spcPct val="0"/>
              </a:spcAft>
              <a:defRPr>
                <a:solidFill>
                  <a:schemeClr val="tx1"/>
                </a:solidFill>
                <a:latin typeface="Arial" charset="0"/>
              </a:defRPr>
            </a:lvl8pPr>
            <a:lvl9pPr marL="4107747" indent="-241632" defTabSz="976597" eaLnBrk="0" fontAlgn="base" hangingPunct="0">
              <a:spcBef>
                <a:spcPct val="0"/>
              </a:spcBef>
              <a:spcAft>
                <a:spcPct val="0"/>
              </a:spcAft>
              <a:defRPr>
                <a:solidFill>
                  <a:schemeClr val="tx1"/>
                </a:solidFill>
                <a:latin typeface="Arial" charset="0"/>
              </a:defRPr>
            </a:lvl9pPr>
          </a:lstStyle>
          <a:p>
            <a:pPr eaLnBrk="1" hangingPunct="1"/>
            <a:fld id="{D6D6B717-4881-496A-9966-C44CB0BDE873}" type="slidenum">
              <a:rPr lang="en-US" smtClean="0">
                <a:solidFill>
                  <a:prstClr val="black"/>
                </a:solidFill>
              </a:rPr>
              <a:pPr eaLnBrk="1" hangingPunct="1"/>
              <a:t>60</a:t>
            </a:fld>
            <a:endParaRPr lang="en-US" dirty="0">
              <a:solidFill>
                <a:prstClr val="black"/>
              </a:solidFill>
            </a:endParaRPr>
          </a:p>
        </p:txBody>
      </p:sp>
      <p:sp>
        <p:nvSpPr>
          <p:cNvPr id="56323" name="Rectangle 2"/>
          <p:cNvSpPr>
            <a:spLocks noGrp="1" noRot="1" noChangeAspect="1" noChangeArrowheads="1" noTextEdit="1"/>
          </p:cNvSpPr>
          <p:nvPr>
            <p:ph type="sldImg"/>
          </p:nvPr>
        </p:nvSpPr>
        <p:spPr>
          <a:xfrm>
            <a:off x="457200" y="719138"/>
            <a:ext cx="6400800" cy="3600450"/>
          </a:xfrm>
          <a:ln/>
        </p:spPr>
      </p:sp>
      <p:sp>
        <p:nvSpPr>
          <p:cNvPr id="5632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7</a:t>
            </a:fld>
            <a:endParaRPr lang="en-US" dirty="0"/>
          </a:p>
        </p:txBody>
      </p:sp>
    </p:spTree>
    <p:extLst>
      <p:ext uri="{BB962C8B-B14F-4D97-AF65-F5344CB8AC3E}">
        <p14:creationId xmlns:p14="http://schemas.microsoft.com/office/powerpoint/2010/main" val="63460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8</a:t>
            </a:fld>
            <a:endParaRPr lang="en-US" dirty="0"/>
          </a:p>
        </p:txBody>
      </p:sp>
    </p:spTree>
    <p:extLst>
      <p:ext uri="{BB962C8B-B14F-4D97-AF65-F5344CB8AC3E}">
        <p14:creationId xmlns:p14="http://schemas.microsoft.com/office/powerpoint/2010/main" val="397888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687C2E-4E2A-4B60-99AD-30C1A3C80887}" type="slidenum">
              <a:rPr lang="en-US" smtClean="0"/>
              <a:t>9</a:t>
            </a:fld>
            <a:endParaRPr lang="en-US" dirty="0"/>
          </a:p>
        </p:txBody>
      </p:sp>
    </p:spTree>
    <p:extLst>
      <p:ext uri="{BB962C8B-B14F-4D97-AF65-F5344CB8AC3E}">
        <p14:creationId xmlns:p14="http://schemas.microsoft.com/office/powerpoint/2010/main" val="4160334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102" name="Picture 30" descr="C:\WINNT\Profiles\jbr\Desktop\LMPV logo\desk manual picture.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85" y="2364883"/>
            <a:ext cx="12115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8" name="Group 16"/>
          <p:cNvGrpSpPr>
            <a:grpSpLocks/>
          </p:cNvGrpSpPr>
          <p:nvPr/>
        </p:nvGrpSpPr>
        <p:grpSpPr bwMode="auto">
          <a:xfrm>
            <a:off x="46567" y="4419600"/>
            <a:ext cx="12098867" cy="2393950"/>
            <a:chOff x="0" y="2640"/>
            <a:chExt cx="5760" cy="1680"/>
          </a:xfrm>
        </p:grpSpPr>
        <p:sp>
          <p:nvSpPr>
            <p:cNvPr id="3089"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sp>
          <p:nvSpPr>
            <p:cNvPr id="3090" name="Rectangle 18"/>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grpSp>
      <p:sp>
        <p:nvSpPr>
          <p:cNvPr id="3091" name="Rectangle 19"/>
          <p:cNvSpPr>
            <a:spLocks noChangeArrowheads="1"/>
          </p:cNvSpPr>
          <p:nvPr/>
        </p:nvSpPr>
        <p:spPr bwMode="gray">
          <a:xfrm>
            <a:off x="28671" y="21907"/>
            <a:ext cx="12125740" cy="2288743"/>
          </a:xfrm>
          <a:prstGeom prst="rect">
            <a:avLst/>
          </a:prstGeom>
          <a:gradFill rotWithShape="0">
            <a:gsLst>
              <a:gs pos="0">
                <a:schemeClr val="tx1"/>
              </a:gs>
              <a:gs pos="100000">
                <a:schemeClr val="tx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grpSp>
        <p:nvGrpSpPr>
          <p:cNvPr id="3092" name="Group 20"/>
          <p:cNvGrpSpPr>
            <a:grpSpLocks/>
          </p:cNvGrpSpPr>
          <p:nvPr/>
        </p:nvGrpSpPr>
        <p:grpSpPr bwMode="auto">
          <a:xfrm>
            <a:off x="-73414" y="-58973"/>
            <a:ext cx="12336691" cy="6955072"/>
            <a:chOff x="-25" y="-16"/>
            <a:chExt cx="5780" cy="4332"/>
          </a:xfrm>
        </p:grpSpPr>
        <p:sp>
          <p:nvSpPr>
            <p:cNvPr id="3093" name="AutoShape 21"/>
            <p:cNvSpPr>
              <a:spLocks noChangeArrowheads="1"/>
            </p:cNvSpPr>
            <p:nvPr userDrawn="1"/>
          </p:nvSpPr>
          <p:spPr bwMode="gray">
            <a:xfrm>
              <a:off x="0" y="6"/>
              <a:ext cx="5728" cy="4284"/>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sp>
          <p:nvSpPr>
            <p:cNvPr id="3094" name="Freeform 22"/>
            <p:cNvSpPr>
              <a:spLocks/>
            </p:cNvSpPr>
            <p:nvPr userDrawn="1"/>
          </p:nvSpPr>
          <p:spPr bwMode="gray">
            <a:xfrm>
              <a:off x="-23" y="-16"/>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dirty="0">
                <a:solidFill>
                  <a:srgbClr val="1D528D"/>
                </a:solidFill>
              </a:endParaRPr>
            </a:p>
          </p:txBody>
        </p:sp>
        <p:sp>
          <p:nvSpPr>
            <p:cNvPr id="3095" name="Freeform 23"/>
            <p:cNvSpPr>
              <a:spLocks/>
            </p:cNvSpPr>
            <p:nvPr userDrawn="1"/>
          </p:nvSpPr>
          <p:spPr bwMode="gray">
            <a:xfrm rot="16200000">
              <a:off x="-72" y="4024"/>
              <a:ext cx="336" cy="242"/>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dirty="0">
                <a:solidFill>
                  <a:srgbClr val="1D528D"/>
                </a:solidFill>
              </a:endParaRPr>
            </a:p>
          </p:txBody>
        </p:sp>
        <p:sp>
          <p:nvSpPr>
            <p:cNvPr id="3096" name="Freeform 24"/>
            <p:cNvSpPr>
              <a:spLocks/>
            </p:cNvSpPr>
            <p:nvPr userDrawn="1"/>
          </p:nvSpPr>
          <p:spPr bwMode="gray">
            <a:xfrm rot="10769190">
              <a:off x="5510" y="4019"/>
              <a:ext cx="240" cy="297"/>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dirty="0">
                <a:solidFill>
                  <a:srgbClr val="1D528D"/>
                </a:solidFill>
              </a:endParaRPr>
            </a:p>
          </p:txBody>
        </p:sp>
        <p:sp>
          <p:nvSpPr>
            <p:cNvPr id="3097" name="Freeform 25"/>
            <p:cNvSpPr>
              <a:spLocks/>
            </p:cNvSpPr>
            <p:nvPr userDrawn="1"/>
          </p:nvSpPr>
          <p:spPr bwMode="gray">
            <a:xfrm rot="5400000">
              <a:off x="5467" y="-16"/>
              <a:ext cx="288" cy="288"/>
            </a:xfrm>
            <a:custGeom>
              <a:avLst/>
              <a:gdLst>
                <a:gd name="T0" fmla="*/ 0 w 336"/>
                <a:gd name="T1" fmla="*/ 48 h 384"/>
                <a:gd name="T2" fmla="*/ 0 w 336"/>
                <a:gd name="T3" fmla="*/ 384 h 384"/>
                <a:gd name="T4" fmla="*/ 96 w 336"/>
                <a:gd name="T5" fmla="*/ 192 h 384"/>
                <a:gd name="T6" fmla="*/ 192 w 336"/>
                <a:gd name="T7" fmla="*/ 48 h 384"/>
                <a:gd name="T8" fmla="*/ 336 w 336"/>
                <a:gd name="T9" fmla="*/ 0 h 384"/>
                <a:gd name="T10" fmla="*/ 0 w 336"/>
                <a:gd name="T11" fmla="*/ 0 h 384"/>
              </a:gdLst>
              <a:ahLst/>
              <a:cxnLst>
                <a:cxn ang="0">
                  <a:pos x="T0" y="T1"/>
                </a:cxn>
                <a:cxn ang="0">
                  <a:pos x="T2" y="T3"/>
                </a:cxn>
                <a:cxn ang="0">
                  <a:pos x="T4" y="T5"/>
                </a:cxn>
                <a:cxn ang="0">
                  <a:pos x="T6" y="T7"/>
                </a:cxn>
                <a:cxn ang="0">
                  <a:pos x="T8" y="T9"/>
                </a:cxn>
                <a:cxn ang="0">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dirty="0">
                <a:solidFill>
                  <a:srgbClr val="1D528D"/>
                </a:solidFill>
              </a:endParaRPr>
            </a:p>
          </p:txBody>
        </p:sp>
      </p:grpSp>
      <p:sp>
        <p:nvSpPr>
          <p:cNvPr id="3074" name="Rectangle 2"/>
          <p:cNvSpPr>
            <a:spLocks noGrp="1" noChangeArrowheads="1"/>
          </p:cNvSpPr>
          <p:nvPr>
            <p:ph type="ctrTitle"/>
          </p:nvPr>
        </p:nvSpPr>
        <p:spPr bwMode="ltGray">
          <a:xfrm>
            <a:off x="1016000" y="990600"/>
            <a:ext cx="103632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noProof="0"/>
              <a:t>Click to edit Master title style</a:t>
            </a:r>
          </a:p>
        </p:txBody>
      </p:sp>
      <p:sp>
        <p:nvSpPr>
          <p:cNvPr id="3075" name="Rectangle 3"/>
          <p:cNvSpPr>
            <a:spLocks noGrp="1" noChangeArrowheads="1"/>
          </p:cNvSpPr>
          <p:nvPr>
            <p:ph type="subTitle" idx="1"/>
          </p:nvPr>
        </p:nvSpPr>
        <p:spPr>
          <a:xfrm>
            <a:off x="1828800" y="4953000"/>
            <a:ext cx="8534400" cy="533400"/>
          </a:xfrm>
        </p:spPr>
        <p:txBody>
          <a:bodyPr/>
          <a:lstStyle>
            <a:lvl1pPr marL="0" indent="0" algn="ctr">
              <a:buFontTx/>
              <a:buNone/>
              <a:defRPr sz="2800">
                <a:solidFill>
                  <a:schemeClr val="tx2"/>
                </a:solidFill>
              </a:defRPr>
            </a:lvl1pPr>
          </a:lstStyle>
          <a:p>
            <a:pPr lvl="0"/>
            <a:r>
              <a:rPr lang="en-US" noProof="0" dirty="0"/>
              <a:t>Click to edit Master subtitle style</a:t>
            </a:r>
          </a:p>
        </p:txBody>
      </p:sp>
      <p:sp>
        <p:nvSpPr>
          <p:cNvPr id="3077" name="Rectangle 5"/>
          <p:cNvSpPr>
            <a:spLocks noGrp="1" noChangeArrowheads="1"/>
          </p:cNvSpPr>
          <p:nvPr>
            <p:ph type="ftr" sz="quarter" idx="3"/>
          </p:nvPr>
        </p:nvSpPr>
        <p:spPr>
          <a:xfrm>
            <a:off x="4165600" y="6245225"/>
            <a:ext cx="3860800" cy="476250"/>
          </a:xfrm>
        </p:spPr>
        <p:txBody>
          <a:bodyPr/>
          <a:lstStyle>
            <a:lvl1pPr>
              <a:defRPr/>
            </a:lvl1pPr>
          </a:lstStyle>
          <a:p>
            <a:endParaRPr lang="en-US" dirty="0">
              <a:solidFill>
                <a:srgbClr val="1D528D"/>
              </a:solidFill>
            </a:endParaRPr>
          </a:p>
        </p:txBody>
      </p:sp>
      <p:sp>
        <p:nvSpPr>
          <p:cNvPr id="3078" name="Rectangle 6"/>
          <p:cNvSpPr>
            <a:spLocks noGrp="1" noChangeArrowheads="1"/>
          </p:cNvSpPr>
          <p:nvPr>
            <p:ph type="sldNum" sz="quarter" idx="4"/>
          </p:nvPr>
        </p:nvSpPr>
        <p:spPr>
          <a:xfrm>
            <a:off x="8737600" y="6245225"/>
            <a:ext cx="2844800" cy="476250"/>
          </a:xfrm>
        </p:spPr>
        <p:txBody>
          <a:bodyPr/>
          <a:lstStyle>
            <a:lvl1pPr>
              <a:defRPr/>
            </a:lvl1pPr>
          </a:lstStyle>
          <a:p>
            <a:fld id="{451AEC88-820D-4E1F-BD79-CACDE89B61CB}" type="slidenum">
              <a:rPr lang="en-US">
                <a:solidFill>
                  <a:srgbClr val="1D528D"/>
                </a:solidFill>
              </a:rPr>
              <a:pPr/>
              <a:t>‹#›</a:t>
            </a:fld>
            <a:endParaRPr lang="en-US" dirty="0">
              <a:solidFill>
                <a:srgbClr val="1D528D"/>
              </a:solidFill>
            </a:endParaRPr>
          </a:p>
        </p:txBody>
      </p:sp>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l="8824" r="5881"/>
          <a:stretch/>
        </p:blipFill>
        <p:spPr>
          <a:xfrm>
            <a:off x="304797" y="5422076"/>
            <a:ext cx="1727203" cy="1207325"/>
          </a:xfrm>
          <a:prstGeom prst="rect">
            <a:avLst/>
          </a:prstGeom>
        </p:spPr>
      </p:pic>
    </p:spTree>
    <p:extLst>
      <p:ext uri="{BB962C8B-B14F-4D97-AF65-F5344CB8AC3E}">
        <p14:creationId xmlns:p14="http://schemas.microsoft.com/office/powerpoint/2010/main" val="42923850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45807C9B-C854-426D-9D48-4DA988381586}"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63459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4626EEF7-C81B-49BC-84ED-F81E5C0C4770}"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80823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8839200" cy="868362"/>
          </a:xfrm>
        </p:spPr>
        <p:txBody>
          <a:bodyPr/>
          <a:lstStyle/>
          <a:p>
            <a:r>
              <a:rPr lang="en-US"/>
              <a:t>Click to edit Master title style</a:t>
            </a:r>
          </a:p>
        </p:txBody>
      </p:sp>
      <p:sp>
        <p:nvSpPr>
          <p:cNvPr id="3" name="Table Placeholder 2"/>
          <p:cNvSpPr>
            <a:spLocks noGrp="1"/>
          </p:cNvSpPr>
          <p:nvPr>
            <p:ph type="tbl" idx="1"/>
          </p:nvPr>
        </p:nvSpPr>
        <p:spPr>
          <a:xfrm>
            <a:off x="609600" y="1447801"/>
            <a:ext cx="10972800" cy="4949825"/>
          </a:xfrm>
        </p:spPr>
        <p:txBody>
          <a:bodyPr/>
          <a:lstStyle/>
          <a:p>
            <a:r>
              <a:rPr lang="en-US" dirty="0"/>
              <a:t>Click icon to add table</a:t>
            </a:r>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dirty="0">
              <a:solidFill>
                <a:srgbClr val="1D528D"/>
              </a:solidFill>
            </a:endParaRPr>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19BC75D7-6FBE-4ACE-A940-9E4AF8A73A7B}"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3403260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3_Layout">
  <p:cSld name="23_Layout">
    <p:spTree>
      <p:nvGrpSpPr>
        <p:cNvPr id="1" name="Shape 25"/>
        <p:cNvGrpSpPr/>
        <p:nvPr/>
      </p:nvGrpSpPr>
      <p:grpSpPr>
        <a:xfrm>
          <a:off x="0" y="0"/>
          <a:ext cx="0" cy="0"/>
          <a:chOff x="0" y="0"/>
          <a:chExt cx="0" cy="0"/>
        </a:xfrm>
      </p:grpSpPr>
      <p:sp>
        <p:nvSpPr>
          <p:cNvPr id="26" name="Google Shape;26;p7"/>
          <p:cNvSpPr txBox="1">
            <a:spLocks noGrp="1"/>
          </p:cNvSpPr>
          <p:nvPr>
            <p:ph type="body" idx="1"/>
          </p:nvPr>
        </p:nvSpPr>
        <p:spPr>
          <a:xfrm>
            <a:off x="609600" y="1917965"/>
            <a:ext cx="10972800" cy="3671887"/>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SzPts val="2200"/>
              <a:buNone/>
              <a:defRPr/>
            </a:lvl1pPr>
            <a:lvl2pPr marL="514350" lvl="1" indent="-128588" algn="l">
              <a:lnSpc>
                <a:spcPct val="90000"/>
              </a:lnSpc>
              <a:spcBef>
                <a:spcPts val="281"/>
              </a:spcBef>
              <a:spcAft>
                <a:spcPts val="0"/>
              </a:spcAft>
              <a:buSzPts val="2000"/>
              <a:buNone/>
              <a:defRPr/>
            </a:lvl2pPr>
            <a:lvl3pPr marL="771525" lvl="2" indent="-192881" algn="l">
              <a:lnSpc>
                <a:spcPct val="90000"/>
              </a:lnSpc>
              <a:spcBef>
                <a:spcPts val="281"/>
              </a:spcBef>
              <a:spcAft>
                <a:spcPts val="0"/>
              </a:spcAft>
              <a:buSzPts val="1800"/>
              <a:buChar char="•"/>
              <a:defRPr/>
            </a:lvl3pPr>
            <a:lvl4pPr marL="1028700" lvl="3" indent="-185738" algn="l">
              <a:lnSpc>
                <a:spcPct val="90000"/>
              </a:lnSpc>
              <a:spcBef>
                <a:spcPts val="281"/>
              </a:spcBef>
              <a:spcAft>
                <a:spcPts val="0"/>
              </a:spcAft>
              <a:buSzPts val="1600"/>
              <a:buChar char="•"/>
              <a:defRPr/>
            </a:lvl4pPr>
            <a:lvl5pPr marL="1285875" lvl="4" indent="-185738" algn="l">
              <a:lnSpc>
                <a:spcPct val="90000"/>
              </a:lnSpc>
              <a:spcBef>
                <a:spcPts val="281"/>
              </a:spcBef>
              <a:spcAft>
                <a:spcPts val="0"/>
              </a:spcAft>
              <a:buSzPts val="1600"/>
              <a:buChar char="•"/>
              <a:defRPr/>
            </a:lvl5pPr>
            <a:lvl6pPr marL="1543050" lvl="5" indent="-192881" algn="l">
              <a:lnSpc>
                <a:spcPct val="90000"/>
              </a:lnSpc>
              <a:spcBef>
                <a:spcPts val="281"/>
              </a:spcBef>
              <a:spcAft>
                <a:spcPts val="0"/>
              </a:spcAft>
              <a:buSzPts val="1800"/>
              <a:buChar char="•"/>
              <a:defRPr/>
            </a:lvl6pPr>
            <a:lvl7pPr marL="1800225" lvl="6" indent="-192881" algn="l">
              <a:lnSpc>
                <a:spcPct val="90000"/>
              </a:lnSpc>
              <a:spcBef>
                <a:spcPts val="281"/>
              </a:spcBef>
              <a:spcAft>
                <a:spcPts val="0"/>
              </a:spcAft>
              <a:buSzPts val="1800"/>
              <a:buChar char="•"/>
              <a:defRPr/>
            </a:lvl7pPr>
            <a:lvl8pPr marL="2057400" lvl="7" indent="-192881" algn="l">
              <a:lnSpc>
                <a:spcPct val="90000"/>
              </a:lnSpc>
              <a:spcBef>
                <a:spcPts val="281"/>
              </a:spcBef>
              <a:spcAft>
                <a:spcPts val="0"/>
              </a:spcAft>
              <a:buSzPts val="1800"/>
              <a:buChar char="•"/>
              <a:defRPr/>
            </a:lvl8pPr>
            <a:lvl9pPr marL="2314575" lvl="8" indent="-192881" algn="l">
              <a:lnSpc>
                <a:spcPct val="90000"/>
              </a:lnSpc>
              <a:spcBef>
                <a:spcPts val="281"/>
              </a:spcBef>
              <a:spcAft>
                <a:spcPts val="0"/>
              </a:spcAft>
              <a:buSzPts val="1800"/>
              <a:buChar char="•"/>
              <a:defRPr/>
            </a:lvl9pPr>
          </a:lstStyle>
          <a:p>
            <a:endParaRPr/>
          </a:p>
        </p:txBody>
      </p:sp>
    </p:spTree>
    <p:extLst>
      <p:ext uri="{BB962C8B-B14F-4D97-AF65-F5344CB8AC3E}">
        <p14:creationId xmlns:p14="http://schemas.microsoft.com/office/powerpoint/2010/main" val="2328611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612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0"/>
          <p:cNvSpPr>
            <a:spLocks noGrp="1" noChangeArrowheads="1"/>
          </p:cNvSpPr>
          <p:nvPr>
            <p:ph type="dt" sz="half" idx="10"/>
          </p:nvPr>
        </p:nvSpPr>
        <p:spPr>
          <a:ln/>
        </p:spPr>
        <p:txBody>
          <a:bodyPr/>
          <a:lstStyle>
            <a:lvl1pPr>
              <a:defRPr/>
            </a:lvl1pPr>
          </a:lstStyle>
          <a:p>
            <a:pPr>
              <a:defRPr/>
            </a:pPr>
            <a:endParaRPr lang="en-US" dirty="0">
              <a:solidFill>
                <a:srgbClr val="1D528D"/>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solidFill>
                <a:srgbClr val="1D528D"/>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F90C536-F5DC-4458-84CB-282AC6C3AF79}" type="slidenum">
              <a:rPr lang="en-US">
                <a:solidFill>
                  <a:srgbClr val="1D528D"/>
                </a:solidFill>
              </a:rPr>
              <a:pPr>
                <a:defRPr/>
              </a:pPr>
              <a:t>‹#›</a:t>
            </a:fld>
            <a:endParaRPr lang="en-US" dirty="0">
              <a:solidFill>
                <a:srgbClr val="1D528D"/>
              </a:solidFill>
            </a:endParaRPr>
          </a:p>
        </p:txBody>
      </p:sp>
    </p:spTree>
    <p:extLst>
      <p:ext uri="{BB962C8B-B14F-4D97-AF65-F5344CB8AC3E}">
        <p14:creationId xmlns:p14="http://schemas.microsoft.com/office/powerpoint/2010/main" val="40957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A357E6F8-1F6B-4E0D-8AED-77D8490038B0}"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119894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1D528D"/>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1D528D"/>
              </a:solidFill>
            </a:endParaRPr>
          </a:p>
        </p:txBody>
      </p:sp>
      <p:sp>
        <p:nvSpPr>
          <p:cNvPr id="6" name="Slide Number Placeholder 5"/>
          <p:cNvSpPr>
            <a:spLocks noGrp="1"/>
          </p:cNvSpPr>
          <p:nvPr>
            <p:ph type="sldNum" sz="quarter" idx="12"/>
          </p:nvPr>
        </p:nvSpPr>
        <p:spPr/>
        <p:txBody>
          <a:bodyPr/>
          <a:lstStyle>
            <a:lvl1pPr>
              <a:defRPr/>
            </a:lvl1pPr>
          </a:lstStyle>
          <a:p>
            <a:fld id="{702A8A4E-0457-4E38-B1B3-294818D178F5}"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58475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1"/>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1"/>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831ADD9A-46EF-41C9-A9D1-4435689A5A54}"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85090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1D528D"/>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1D528D"/>
              </a:solidFill>
            </a:endParaRPr>
          </a:p>
        </p:txBody>
      </p:sp>
      <p:sp>
        <p:nvSpPr>
          <p:cNvPr id="9" name="Slide Number Placeholder 8"/>
          <p:cNvSpPr>
            <a:spLocks noGrp="1"/>
          </p:cNvSpPr>
          <p:nvPr>
            <p:ph type="sldNum" sz="quarter" idx="12"/>
          </p:nvPr>
        </p:nvSpPr>
        <p:spPr/>
        <p:txBody>
          <a:bodyPr/>
          <a:lstStyle>
            <a:lvl1pPr>
              <a:defRPr/>
            </a:lvl1pPr>
          </a:lstStyle>
          <a:p>
            <a:fld id="{7D641440-DFB8-431A-BFF5-F34DA7A28527}"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5780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1D528D"/>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1D528D"/>
              </a:solidFill>
            </a:endParaRPr>
          </a:p>
        </p:txBody>
      </p:sp>
      <p:sp>
        <p:nvSpPr>
          <p:cNvPr id="5" name="Slide Number Placeholder 4"/>
          <p:cNvSpPr>
            <a:spLocks noGrp="1"/>
          </p:cNvSpPr>
          <p:nvPr>
            <p:ph type="sldNum" sz="quarter" idx="12"/>
          </p:nvPr>
        </p:nvSpPr>
        <p:spPr/>
        <p:txBody>
          <a:bodyPr/>
          <a:lstStyle>
            <a:lvl1pPr>
              <a:defRPr/>
            </a:lvl1pPr>
          </a:lstStyle>
          <a:p>
            <a:fld id="{8BE4A620-A98B-4231-B02C-728068544972}"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3955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1D528D"/>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1D528D"/>
              </a:solidFill>
            </a:endParaRPr>
          </a:p>
        </p:txBody>
      </p:sp>
      <p:sp>
        <p:nvSpPr>
          <p:cNvPr id="4" name="Slide Number Placeholder 3"/>
          <p:cNvSpPr>
            <a:spLocks noGrp="1"/>
          </p:cNvSpPr>
          <p:nvPr>
            <p:ph type="sldNum" sz="quarter" idx="12"/>
          </p:nvPr>
        </p:nvSpPr>
        <p:spPr/>
        <p:txBody>
          <a:bodyPr/>
          <a:lstStyle>
            <a:lvl1pPr>
              <a:defRPr/>
            </a:lvl1pPr>
          </a:lstStyle>
          <a:p>
            <a:fld id="{C9624BCE-8058-4033-AAD8-A3DF1D29E8D3}"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01287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046C5702-C111-4316-B6CA-5C6E96010A1E}"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39802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1D528D"/>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1D528D"/>
              </a:solidFill>
            </a:endParaRPr>
          </a:p>
        </p:txBody>
      </p:sp>
      <p:sp>
        <p:nvSpPr>
          <p:cNvPr id="7" name="Slide Number Placeholder 6"/>
          <p:cNvSpPr>
            <a:spLocks noGrp="1"/>
          </p:cNvSpPr>
          <p:nvPr>
            <p:ph type="sldNum" sz="quarter" idx="12"/>
          </p:nvPr>
        </p:nvSpPr>
        <p:spPr/>
        <p:txBody>
          <a:bodyPr/>
          <a:lstStyle>
            <a:lvl1pPr>
              <a:defRPr/>
            </a:lvl1pPr>
          </a:lstStyle>
          <a:p>
            <a:fld id="{9CA1E512-82CA-44E6-812A-304E28D1D968}" type="slidenum">
              <a:rPr lang="en-US">
                <a:solidFill>
                  <a:srgbClr val="1D528D"/>
                </a:solidFill>
              </a:rPr>
              <a:pPr/>
              <a:t>‹#›</a:t>
            </a:fld>
            <a:endParaRPr lang="en-US" dirty="0">
              <a:solidFill>
                <a:srgbClr val="1D528D"/>
              </a:solidFill>
            </a:endParaRPr>
          </a:p>
        </p:txBody>
      </p:sp>
    </p:spTree>
    <p:extLst>
      <p:ext uri="{BB962C8B-B14F-4D97-AF65-F5344CB8AC3E}">
        <p14:creationId xmlns:p14="http://schemas.microsoft.com/office/powerpoint/2010/main" val="218389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1"/>
            <a:ext cx="12208933"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dirty="0">
                <a:solidFill>
                  <a:srgbClr val="1D528D"/>
                </a:solidFill>
              </a:endParaRPr>
            </a:p>
          </p:txBody>
        </p:sp>
        <p:sp>
          <p:nvSpPr>
            <p:cNvPr id="1038" name="Freeform 14"/>
            <p:cNvSpPr>
              <a:spLocks/>
            </p:cNvSpPr>
            <p:nvPr userDrawn="1"/>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dirty="0">
                <a:solidFill>
                  <a:srgbClr val="1D528D"/>
                </a:solidFill>
              </a:endParaRPr>
            </a:p>
          </p:txBody>
        </p:sp>
      </p:grpSp>
      <p:sp>
        <p:nvSpPr>
          <p:cNvPr id="1039" name="Rectangle 15"/>
          <p:cNvSpPr>
            <a:spLocks noChangeArrowheads="1"/>
          </p:cNvSpPr>
          <p:nvPr/>
        </p:nvSpPr>
        <p:spPr bwMode="gray">
          <a:xfrm>
            <a:off x="2117" y="0"/>
            <a:ext cx="12192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sp>
        <p:nvSpPr>
          <p:cNvPr id="1040" name="Rectangle 16"/>
          <p:cNvSpPr>
            <a:spLocks noChangeArrowheads="1"/>
          </p:cNvSpPr>
          <p:nvPr/>
        </p:nvSpPr>
        <p:spPr bwMode="gray">
          <a:xfrm>
            <a:off x="16933" y="1235075"/>
            <a:ext cx="12177184"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sp>
        <p:nvSpPr>
          <p:cNvPr id="1026" name="Rectangle 2"/>
          <p:cNvSpPr>
            <a:spLocks noGrp="1" noChangeArrowheads="1"/>
          </p:cNvSpPr>
          <p:nvPr>
            <p:ph type="title"/>
          </p:nvPr>
        </p:nvSpPr>
        <p:spPr bwMode="gray">
          <a:xfrm>
            <a:off x="2235200" y="274638"/>
            <a:ext cx="88392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447801"/>
            <a:ext cx="109728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4770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1D528D"/>
              </a:solidFill>
            </a:endParaRPr>
          </a:p>
        </p:txBody>
      </p:sp>
      <p:sp>
        <p:nvSpPr>
          <p:cNvPr id="1029" name="Rectangle 5"/>
          <p:cNvSpPr>
            <a:spLocks noGrp="1" noChangeArrowheads="1"/>
          </p:cNvSpPr>
          <p:nvPr>
            <p:ph type="ftr" sz="quarter" idx="3"/>
          </p:nvPr>
        </p:nvSpPr>
        <p:spPr bwMode="auto">
          <a:xfrm>
            <a:off x="4165600" y="6477001"/>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1D528D"/>
              </a:solidFill>
            </a:endParaRPr>
          </a:p>
        </p:txBody>
      </p:sp>
      <p:sp>
        <p:nvSpPr>
          <p:cNvPr id="1030" name="Rectangle 6"/>
          <p:cNvSpPr>
            <a:spLocks noGrp="1" noChangeArrowheads="1"/>
          </p:cNvSpPr>
          <p:nvPr>
            <p:ph type="sldNum" sz="quarter" idx="4"/>
          </p:nvPr>
        </p:nvSpPr>
        <p:spPr bwMode="auto">
          <a:xfrm>
            <a:off x="8737600" y="64770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831936E-1EA1-4E75-A029-22A8A76D951C}" type="slidenum">
              <a:rPr lang="en-US">
                <a:solidFill>
                  <a:srgbClr val="1D528D"/>
                </a:solidFill>
              </a:rPr>
              <a:pPr fontAlgn="base">
                <a:spcBef>
                  <a:spcPct val="0"/>
                </a:spcBef>
                <a:spcAft>
                  <a:spcPct val="0"/>
                </a:spcAft>
              </a:pPr>
              <a:t>‹#›</a:t>
            </a:fld>
            <a:endParaRPr lang="en-US" dirty="0">
              <a:solidFill>
                <a:srgbClr val="1D528D"/>
              </a:solidFill>
            </a:endParaRPr>
          </a:p>
        </p:txBody>
      </p:sp>
      <p:pic>
        <p:nvPicPr>
          <p:cNvPr id="14" name="Picture 13"/>
          <p:cNvPicPr>
            <a:picLocks noChangeAspect="1"/>
          </p:cNvPicPr>
          <p:nvPr userDrawn="1"/>
        </p:nvPicPr>
        <p:blipFill rotWithShape="1">
          <a:blip r:embed="rId15">
            <a:extLst>
              <a:ext uri="{28A0092B-C50C-407E-A947-70E740481C1C}">
                <a14:useLocalDpi xmlns:a14="http://schemas.microsoft.com/office/drawing/2010/main" val="0"/>
              </a:ext>
            </a:extLst>
          </a:blip>
          <a:srcRect l="8824" r="5881"/>
          <a:stretch/>
        </p:blipFill>
        <p:spPr>
          <a:xfrm>
            <a:off x="304800" y="394874"/>
            <a:ext cx="1097280" cy="681071"/>
          </a:xfrm>
          <a:prstGeom prst="rect">
            <a:avLst/>
          </a:prstGeom>
        </p:spPr>
      </p:pic>
    </p:spTree>
    <p:extLst>
      <p:ext uri="{BB962C8B-B14F-4D97-AF65-F5344CB8AC3E}">
        <p14:creationId xmlns:p14="http://schemas.microsoft.com/office/powerpoint/2010/main" val="2772195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9" r:id="rId13"/>
  </p:sldLayoutIdLst>
  <p:hf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defRPr>
      </a:lvl2pPr>
      <a:lvl3pPr algn="l" rtl="0" eaLnBrk="1" fontAlgn="base" hangingPunct="1">
        <a:spcBef>
          <a:spcPct val="0"/>
        </a:spcBef>
        <a:spcAft>
          <a:spcPct val="0"/>
        </a:spcAft>
        <a:defRPr sz="4000">
          <a:solidFill>
            <a:schemeClr val="bg1"/>
          </a:solidFill>
          <a:latin typeface="Arial" charset="0"/>
        </a:defRPr>
      </a:lvl3pPr>
      <a:lvl4pPr algn="l" rtl="0" eaLnBrk="1" fontAlgn="base" hangingPunct="1">
        <a:spcBef>
          <a:spcPct val="0"/>
        </a:spcBef>
        <a:spcAft>
          <a:spcPct val="0"/>
        </a:spcAft>
        <a:defRPr sz="4000">
          <a:solidFill>
            <a:schemeClr val="bg1"/>
          </a:solidFill>
          <a:latin typeface="Arial" charset="0"/>
        </a:defRPr>
      </a:lvl4pPr>
      <a:lvl5pPr algn="l" rtl="0" eaLnBrk="1" fontAlgn="base" hangingPunct="1">
        <a:spcBef>
          <a:spcPct val="0"/>
        </a:spcBef>
        <a:spcAft>
          <a:spcPct val="0"/>
        </a:spcAft>
        <a:defRPr sz="4000">
          <a:solidFill>
            <a:schemeClr val="bg1"/>
          </a:solidFill>
          <a:latin typeface="Arial" charset="0"/>
        </a:defRPr>
      </a:lvl5pPr>
      <a:lvl6pPr marL="457200" algn="l" rtl="0" eaLnBrk="1" fontAlgn="base" hangingPunct="1">
        <a:spcBef>
          <a:spcPct val="0"/>
        </a:spcBef>
        <a:spcAft>
          <a:spcPct val="0"/>
        </a:spcAft>
        <a:defRPr sz="4000">
          <a:solidFill>
            <a:schemeClr val="bg1"/>
          </a:solidFill>
          <a:latin typeface="Arial" charset="0"/>
        </a:defRPr>
      </a:lvl6pPr>
      <a:lvl7pPr marL="914400" algn="l" rtl="0" eaLnBrk="1" fontAlgn="base" hangingPunct="1">
        <a:spcBef>
          <a:spcPct val="0"/>
        </a:spcBef>
        <a:spcAft>
          <a:spcPct val="0"/>
        </a:spcAft>
        <a:defRPr sz="4000">
          <a:solidFill>
            <a:schemeClr val="bg1"/>
          </a:solidFill>
          <a:latin typeface="Arial" charset="0"/>
        </a:defRPr>
      </a:lvl7pPr>
      <a:lvl8pPr marL="1371600" algn="l" rtl="0" eaLnBrk="1" fontAlgn="base" hangingPunct="1">
        <a:spcBef>
          <a:spcPct val="0"/>
        </a:spcBef>
        <a:spcAft>
          <a:spcPct val="0"/>
        </a:spcAft>
        <a:defRPr sz="4000">
          <a:solidFill>
            <a:schemeClr val="bg1"/>
          </a:solidFill>
          <a:latin typeface="Arial" charset="0"/>
        </a:defRPr>
      </a:lvl8pPr>
      <a:lvl9pPr marL="1828800" algn="l" rtl="0" eaLnBrk="1" fontAlgn="base" hangingPunct="1">
        <a:spcBef>
          <a:spcPct val="0"/>
        </a:spcBef>
        <a:spcAft>
          <a:spcPct val="0"/>
        </a:spcAft>
        <a:defRPr sz="40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85751"/>
            <a:ext cx="12208933" cy="911225"/>
            <a:chOff x="-1" y="196"/>
            <a:chExt cx="5768" cy="635"/>
          </a:xfrm>
        </p:grpSpPr>
        <p:sp>
          <p:nvSpPr>
            <p:cNvPr id="1035" name="Rectangle 3"/>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dirty="0">
                <a:solidFill>
                  <a:srgbClr val="1D528D"/>
                </a:solidFill>
              </a:endParaRPr>
            </a:p>
          </p:txBody>
        </p:sp>
        <p:sp>
          <p:nvSpPr>
            <p:cNvPr id="3076" name="Freeform 4"/>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800" dirty="0">
                <a:solidFill>
                  <a:srgbClr val="1D528D"/>
                </a:solidFill>
              </a:endParaRPr>
            </a:p>
          </p:txBody>
        </p:sp>
        <p:sp>
          <p:nvSpPr>
            <p:cNvPr id="3077" name="Freeform 5"/>
            <p:cNvSpPr>
              <a:spLocks/>
            </p:cNvSpPr>
            <p:nvPr userDrawn="1"/>
          </p:nvSpPr>
          <p:spPr bwMode="gray">
            <a:xfrm>
              <a:off x="-1" y="514"/>
              <a:ext cx="3702" cy="312"/>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800" dirty="0">
                <a:solidFill>
                  <a:srgbClr val="1D528D"/>
                </a:solidFill>
              </a:endParaRPr>
            </a:p>
          </p:txBody>
        </p:sp>
      </p:grpSp>
      <p:sp>
        <p:nvSpPr>
          <p:cNvPr id="3078" name="Rectangle 6"/>
          <p:cNvSpPr>
            <a:spLocks noChangeArrowheads="1"/>
          </p:cNvSpPr>
          <p:nvPr/>
        </p:nvSpPr>
        <p:spPr bwMode="gray">
          <a:xfrm>
            <a:off x="2117" y="0"/>
            <a:ext cx="12192000" cy="241300"/>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800" dirty="0">
              <a:solidFill>
                <a:srgbClr val="1D528D"/>
              </a:solidFill>
            </a:endParaRPr>
          </a:p>
        </p:txBody>
      </p:sp>
      <p:sp>
        <p:nvSpPr>
          <p:cNvPr id="3079" name="Rectangle 7"/>
          <p:cNvSpPr>
            <a:spLocks noChangeArrowheads="1"/>
          </p:cNvSpPr>
          <p:nvPr/>
        </p:nvSpPr>
        <p:spPr bwMode="gray">
          <a:xfrm>
            <a:off x="16933" y="1235075"/>
            <a:ext cx="12177184"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800" dirty="0">
              <a:solidFill>
                <a:srgbClr val="1D528D"/>
              </a:solidFill>
            </a:endParaRPr>
          </a:p>
        </p:txBody>
      </p:sp>
      <p:sp>
        <p:nvSpPr>
          <p:cNvPr id="1029" name="Rectangle 8"/>
          <p:cNvSpPr>
            <a:spLocks noGrp="1" noChangeArrowheads="1"/>
          </p:cNvSpPr>
          <p:nvPr>
            <p:ph type="title"/>
          </p:nvPr>
        </p:nvSpPr>
        <p:spPr bwMode="gray">
          <a:xfrm>
            <a:off x="2235200" y="274638"/>
            <a:ext cx="88392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9"/>
          <p:cNvSpPr>
            <a:spLocks noGrp="1" noChangeArrowheads="1"/>
          </p:cNvSpPr>
          <p:nvPr>
            <p:ph type="body" idx="1"/>
          </p:nvPr>
        </p:nvSpPr>
        <p:spPr bwMode="auto">
          <a:xfrm>
            <a:off x="609600" y="1447801"/>
            <a:ext cx="109728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2" name="Rectangle 10"/>
          <p:cNvSpPr>
            <a:spLocks noGrp="1" noChangeArrowheads="1"/>
          </p:cNvSpPr>
          <p:nvPr>
            <p:ph type="dt" sz="half" idx="2"/>
          </p:nvPr>
        </p:nvSpPr>
        <p:spPr bwMode="auto">
          <a:xfrm>
            <a:off x="609600" y="64770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1D528D"/>
              </a:solidFill>
            </a:endParaRPr>
          </a:p>
        </p:txBody>
      </p:sp>
      <p:sp>
        <p:nvSpPr>
          <p:cNvPr id="3083" name="Rectangle 11"/>
          <p:cNvSpPr>
            <a:spLocks noGrp="1" noChangeArrowheads="1"/>
          </p:cNvSpPr>
          <p:nvPr>
            <p:ph type="ftr" sz="quarter" idx="3"/>
          </p:nvPr>
        </p:nvSpPr>
        <p:spPr bwMode="auto">
          <a:xfrm>
            <a:off x="4165600" y="6477001"/>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1D528D"/>
              </a:solidFill>
            </a:endParaRPr>
          </a:p>
        </p:txBody>
      </p:sp>
      <p:sp>
        <p:nvSpPr>
          <p:cNvPr id="3084" name="Rectangle 12"/>
          <p:cNvSpPr>
            <a:spLocks noGrp="1" noChangeArrowheads="1"/>
          </p:cNvSpPr>
          <p:nvPr>
            <p:ph type="sldNum" sz="quarter" idx="4"/>
          </p:nvPr>
        </p:nvSpPr>
        <p:spPr bwMode="auto">
          <a:xfrm>
            <a:off x="8737600" y="64770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0FC10A9-E264-4329-9A56-482A43C7B390}" type="slidenum">
              <a:rPr lang="en-US">
                <a:solidFill>
                  <a:srgbClr val="1D528D"/>
                </a:solidFill>
              </a:rPr>
              <a:pPr fontAlgn="base">
                <a:spcBef>
                  <a:spcPct val="0"/>
                </a:spcBef>
                <a:spcAft>
                  <a:spcPct val="0"/>
                </a:spcAft>
                <a:defRPr/>
              </a:pPr>
              <a:t>‹#›</a:t>
            </a:fld>
            <a:endParaRPr lang="en-US" dirty="0">
              <a:solidFill>
                <a:srgbClr val="1D528D"/>
              </a:solidFill>
            </a:endParaRPr>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8824" r="5881"/>
          <a:stretch/>
        </p:blipFill>
        <p:spPr>
          <a:xfrm>
            <a:off x="304800" y="394874"/>
            <a:ext cx="1097280" cy="681071"/>
          </a:xfrm>
          <a:prstGeom prst="rect">
            <a:avLst/>
          </a:prstGeom>
        </p:spPr>
      </p:pic>
    </p:spTree>
    <p:extLst>
      <p:ext uri="{BB962C8B-B14F-4D97-AF65-F5344CB8AC3E}">
        <p14:creationId xmlns:p14="http://schemas.microsoft.com/office/powerpoint/2010/main" val="3243697929"/>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vaccines/&#8204;&#8204;keythingstoknow.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dlajos@lehrmiddlebrooks.com" TargetMode="External"/><Relationship Id="rId2" Type="http://schemas.openxmlformats.org/officeDocument/2006/relationships/notesSlide" Target="../notesSlides/notesSlide60.xml"/><Relationship Id="rId1" Type="http://schemas.openxmlformats.org/officeDocument/2006/relationships/slideLayout" Target="../slideLayouts/slideLayout14.xml"/><Relationship Id="rId5" Type="http://schemas.openxmlformats.org/officeDocument/2006/relationships/image" Target="../media/image4.em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89A6C-0E94-BF43-A2D0-1C0C061D7150}"/>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F77E7169-B376-9442-BE7E-BE84CD5F2224}"/>
              </a:ext>
            </a:extLst>
          </p:cNvPr>
          <p:cNvPicPr>
            <a:picLocks noChangeAspect="1"/>
          </p:cNvPicPr>
          <p:nvPr/>
        </p:nvPicPr>
        <p:blipFill>
          <a:blip r:embed="rId3"/>
          <a:stretch>
            <a:fillRect/>
          </a:stretch>
        </p:blipFill>
        <p:spPr>
          <a:xfrm>
            <a:off x="190500" y="0"/>
            <a:ext cx="11811000" cy="6862725"/>
          </a:xfrm>
          <a:prstGeom prst="rect">
            <a:avLst/>
          </a:prstGeom>
        </p:spPr>
      </p:pic>
    </p:spTree>
    <p:extLst>
      <p:ext uri="{BB962C8B-B14F-4D97-AF65-F5344CB8AC3E}">
        <p14:creationId xmlns:p14="http://schemas.microsoft.com/office/powerpoint/2010/main" val="753753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must maintain -- </a:t>
            </a:r>
          </a:p>
          <a:p>
            <a:pPr lvl="1"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Proof of vaccination for all fully or partially vaccinated employees</a:t>
            </a:r>
          </a:p>
          <a:p>
            <a:pPr lvl="1"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A roster of each employee’s vaccination status (whether vaccinated or not)</a:t>
            </a:r>
          </a:p>
          <a:p>
            <a:pPr lvl="1"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Must be treated as confidential in separate, secured files</a:t>
            </a:r>
          </a:p>
          <a:p>
            <a:pPr lvl="1"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As long as the ETS remains in effect</a:t>
            </a:r>
          </a:p>
          <a:p>
            <a:pPr lvl="1"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No obligation to obtain or maintain records related to booster shots</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10</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Recordkeeping Requirements</a:t>
            </a:r>
          </a:p>
        </p:txBody>
      </p:sp>
    </p:spTree>
    <p:extLst>
      <p:ext uri="{BB962C8B-B14F-4D97-AF65-F5344CB8AC3E}">
        <p14:creationId xmlns:p14="http://schemas.microsoft.com/office/powerpoint/2010/main" val="65936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must provide employees with a “reasonable amount” of paid time off to obtain a vaccination.  </a:t>
            </a:r>
          </a:p>
          <a:p>
            <a:pPr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Up to a maximum of 4 hours per dose (including travel) for vaccine during working hours</a:t>
            </a:r>
          </a:p>
          <a:p>
            <a:pPr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Cannot be deducted from existing sick or PTO time </a:t>
            </a:r>
          </a:p>
          <a:p>
            <a:pPr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Does not apply for vaccinations outside of working hours</a:t>
            </a:r>
          </a:p>
          <a:p>
            <a:pPr algn="just">
              <a:spcBef>
                <a:spcPts val="0"/>
              </a:spcBef>
              <a:spcAft>
                <a:spcPts val="1200"/>
              </a:spcAft>
              <a:buFont typeface="Arial" panose="020B0604020202020204" pitchFamily="34" charset="0"/>
              <a:buChar char="•"/>
              <a:tabLst>
                <a:tab pos="9144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Required even if employer allows testing alternative to vaccination</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11</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Paid Time Off - Vaccination</a:t>
            </a:r>
          </a:p>
        </p:txBody>
      </p:sp>
    </p:spTree>
    <p:extLst>
      <p:ext uri="{BB962C8B-B14F-4D97-AF65-F5344CB8AC3E}">
        <p14:creationId xmlns:p14="http://schemas.microsoft.com/office/powerpoint/2010/main" val="40570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In addition to paid time for vaccination, the employer must allow reasonable time off (up to two days) to recover from the side effects of the vaccine (but </a:t>
            </a:r>
            <a:r>
              <a:rPr lang="en-US" sz="2400" u="sng" dirty="0">
                <a:latin typeface="Arial" panose="020B0604020202020204" pitchFamily="34" charset="0"/>
                <a:ea typeface="Times New Roman" panose="02020603050405020304" pitchFamily="18" charset="0"/>
                <a:cs typeface="Times New Roman" panose="02020603050405020304" pitchFamily="18" charset="0"/>
              </a:rPr>
              <a:t>not</a:t>
            </a:r>
            <a:r>
              <a:rPr lang="en-US" sz="2400" dirty="0">
                <a:latin typeface="Arial" panose="020B0604020202020204" pitchFamily="34" charset="0"/>
                <a:ea typeface="Times New Roman" panose="02020603050405020304" pitchFamily="18" charset="0"/>
                <a:cs typeface="Times New Roman" panose="02020603050405020304" pitchFamily="18" charset="0"/>
              </a:rPr>
              <a:t> because of a diagnosis of COVID-19 or positive test).</a:t>
            </a:r>
          </a:p>
          <a:p>
            <a:pPr algn="just">
              <a:spcBef>
                <a:spcPts val="0"/>
              </a:spcBef>
              <a:spcAft>
                <a:spcPts val="1200"/>
              </a:spcAft>
              <a:buFont typeface="Arial" panose="020B0604020202020204" pitchFamily="34" charset="0"/>
              <a:buChar char="•"/>
              <a:tabLst>
                <a:tab pos="9144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This time can be deducted from available sick time or paid time off, but cannot be charged against vacation time. </a:t>
            </a:r>
          </a:p>
          <a:p>
            <a:pPr algn="just">
              <a:spcBef>
                <a:spcPts val="0"/>
              </a:spcBef>
              <a:spcAft>
                <a:spcPts val="1200"/>
              </a:spcAft>
              <a:buFont typeface="Arial" panose="020B0604020202020204" pitchFamily="34" charset="0"/>
              <a:buChar char="•"/>
              <a:tabLst>
                <a:tab pos="9144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If employee does not have paid time available, employer must still provide paid time off and cannot charge a negative leave balance. </a:t>
            </a:r>
          </a:p>
          <a:p>
            <a:pPr algn="just">
              <a:spcBef>
                <a:spcPts val="0"/>
              </a:spcBef>
              <a:spcAft>
                <a:spcPts val="1200"/>
              </a:spcAft>
              <a:buFont typeface="Arial" panose="020B0604020202020204" pitchFamily="34" charset="0"/>
              <a:buChar char="•"/>
              <a:tabLst>
                <a:tab pos="9144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Must be provided even if testing alternative is offered.</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12</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Paid Time Off – Side Effects</a:t>
            </a:r>
          </a:p>
        </p:txBody>
      </p:sp>
    </p:spTree>
    <p:extLst>
      <p:ext uri="{BB962C8B-B14F-4D97-AF65-F5344CB8AC3E}">
        <p14:creationId xmlns:p14="http://schemas.microsoft.com/office/powerpoint/2010/main" val="406251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have the </a:t>
            </a:r>
            <a:r>
              <a:rPr lang="en-US" sz="2400" u="sng" dirty="0">
                <a:latin typeface="Arial" panose="020B0604020202020204" pitchFamily="34" charset="0"/>
                <a:ea typeface="Times New Roman" panose="02020603050405020304" pitchFamily="18" charset="0"/>
                <a:cs typeface="Times New Roman" panose="02020603050405020304" pitchFamily="18" charset="0"/>
              </a:rPr>
              <a:t>option</a:t>
            </a:r>
            <a:r>
              <a:rPr lang="en-US" sz="2400" dirty="0">
                <a:latin typeface="Arial" panose="020B0604020202020204" pitchFamily="34" charset="0"/>
                <a:ea typeface="Times New Roman" panose="02020603050405020304" pitchFamily="18" charset="0"/>
                <a:cs typeface="Times New Roman" panose="02020603050405020304" pitchFamily="18" charset="0"/>
              </a:rPr>
              <a:t> of offering employees the option of testing and masking instead of vaccination.</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Each employee who is not fully vaccinated and reports to a workplace with others present (co-workers or customers) must be tested at least every 7 days and provide proof of the most recent result within 7 days.</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Exception: Employees who test positive or are diagnosed with COVID-19 are not required to provide test results for 90 days.</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13</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Testing and Masking Option</a:t>
            </a:r>
          </a:p>
        </p:txBody>
      </p:sp>
    </p:spTree>
    <p:extLst>
      <p:ext uri="{BB962C8B-B14F-4D97-AF65-F5344CB8AC3E}">
        <p14:creationId xmlns:p14="http://schemas.microsoft.com/office/powerpoint/2010/main" val="326521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algn="just">
              <a:spcBef>
                <a:spcPts val="0"/>
              </a:spcBef>
              <a:spcAft>
                <a:spcPts val="1200"/>
              </a:spcAft>
              <a:buFont typeface="Arial" panose="020B0604020202020204" pitchFamily="34" charset="0"/>
              <a:buChar char="•"/>
              <a:tabLst>
                <a:tab pos="4572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Tests authorized by the FDA to detect current infection of SARS-CoV-2 </a:t>
            </a:r>
          </a:p>
          <a:p>
            <a:pPr lvl="1" algn="just">
              <a:spcBef>
                <a:spcPts val="0"/>
              </a:spcBef>
              <a:spcAft>
                <a:spcPts val="1200"/>
              </a:spcAft>
              <a:buFont typeface="Arial" panose="020B0604020202020204" pitchFamily="34" charset="0"/>
              <a:buChar char="–"/>
              <a:tabLst>
                <a:tab pos="9144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Nucleic acid amplification tests (NAAT) and antigen (ex: PCR) tests</a:t>
            </a:r>
          </a:p>
          <a:p>
            <a:pPr lvl="1" algn="just">
              <a:spcBef>
                <a:spcPts val="0"/>
              </a:spcBef>
              <a:spcAft>
                <a:spcPts val="1200"/>
              </a:spcAft>
              <a:buFont typeface="Arial" panose="020B0604020202020204" pitchFamily="34" charset="0"/>
              <a:buChar char="–"/>
              <a:tabLst>
                <a:tab pos="9144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Antibody tests do </a:t>
            </a:r>
            <a:r>
              <a:rPr lang="en-US" sz="2000" u="sng" dirty="0">
                <a:latin typeface="Arial" panose="020B0604020202020204" pitchFamily="34" charset="0"/>
                <a:ea typeface="Times New Roman" panose="02020603050405020304" pitchFamily="18" charset="0"/>
                <a:cs typeface="Times New Roman" panose="02020603050405020304" pitchFamily="18" charset="0"/>
              </a:rPr>
              <a:t>not</a:t>
            </a:r>
            <a:r>
              <a:rPr lang="en-US" sz="2000" dirty="0">
                <a:latin typeface="Arial" panose="020B0604020202020204" pitchFamily="34" charset="0"/>
                <a:ea typeface="Times New Roman" panose="02020603050405020304" pitchFamily="18" charset="0"/>
                <a:cs typeface="Times New Roman" panose="02020603050405020304" pitchFamily="18" charset="0"/>
              </a:rPr>
              <a:t> satisfy the testing requirement</a:t>
            </a:r>
          </a:p>
          <a:p>
            <a:pPr algn="just">
              <a:spcBef>
                <a:spcPts val="0"/>
              </a:spcBef>
              <a:spcAft>
                <a:spcPts val="1200"/>
              </a:spcAft>
              <a:buFont typeface="Arial" panose="020B0604020202020204" pitchFamily="34" charset="0"/>
              <a:buChar char="•"/>
              <a:tabLst>
                <a:tab pos="4572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Must be administered in accordance with authorized instructions </a:t>
            </a:r>
          </a:p>
          <a:p>
            <a:pPr algn="just">
              <a:spcBef>
                <a:spcPts val="0"/>
              </a:spcBef>
              <a:spcAft>
                <a:spcPts val="1200"/>
              </a:spcAft>
              <a:buFont typeface="Arial" panose="020B0604020202020204" pitchFamily="34" charset="0"/>
              <a:buChar char="•"/>
              <a:tabLst>
                <a:tab pos="4572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Self-administered and self-read test are </a:t>
            </a:r>
            <a:r>
              <a:rPr lang="en-US" sz="2200" u="sng" dirty="0">
                <a:latin typeface="Arial" panose="020B0604020202020204" pitchFamily="34" charset="0"/>
                <a:ea typeface="Times New Roman" panose="02020603050405020304" pitchFamily="18" charset="0"/>
                <a:cs typeface="Times New Roman" panose="02020603050405020304" pitchFamily="18" charset="0"/>
              </a:rPr>
              <a:t>not</a:t>
            </a:r>
            <a:r>
              <a:rPr lang="en-US" sz="2200" dirty="0">
                <a:latin typeface="Arial" panose="020B0604020202020204" pitchFamily="34" charset="0"/>
                <a:ea typeface="Times New Roman" panose="02020603050405020304" pitchFamily="18" charset="0"/>
                <a:cs typeface="Times New Roman" panose="02020603050405020304" pitchFamily="18" charset="0"/>
              </a:rPr>
              <a:t> acceptable unless observed by an employer representative or an “authorized telehealth proctor”</a:t>
            </a:r>
          </a:p>
          <a:p>
            <a:pPr algn="just">
              <a:spcBef>
                <a:spcPts val="0"/>
              </a:spcBef>
              <a:spcAft>
                <a:spcPts val="1200"/>
              </a:spcAft>
              <a:buFont typeface="Arial" panose="020B0604020202020204" pitchFamily="34" charset="0"/>
              <a:buChar char="•"/>
              <a:tabLst>
                <a:tab pos="4572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Pooled tests are permissible</a:t>
            </a:r>
          </a:p>
          <a:p>
            <a:pPr algn="just">
              <a:spcBef>
                <a:spcPts val="0"/>
              </a:spcBef>
              <a:spcAft>
                <a:spcPts val="1200"/>
              </a:spcAft>
              <a:buFont typeface="Arial" panose="020B0604020202020204" pitchFamily="34" charset="0"/>
              <a:buChar char="•"/>
              <a:tabLst>
                <a:tab pos="457200" algn="l"/>
              </a:tabLst>
            </a:pPr>
            <a:r>
              <a:rPr lang="en-US" sz="2200" dirty="0">
                <a:latin typeface="Arial" panose="020B0604020202020204" pitchFamily="34" charset="0"/>
                <a:ea typeface="Times New Roman" panose="02020603050405020304" pitchFamily="18" charset="0"/>
                <a:cs typeface="Times New Roman" panose="02020603050405020304" pitchFamily="18" charset="0"/>
              </a:rPr>
              <a:t>Same recordkeeping requirements as vaccination records apply (including confidentiality).</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14</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What tests are approved?</a:t>
            </a:r>
          </a:p>
        </p:txBody>
      </p:sp>
    </p:spTree>
    <p:extLst>
      <p:ext uri="{BB962C8B-B14F-4D97-AF65-F5344CB8AC3E}">
        <p14:creationId xmlns:p14="http://schemas.microsoft.com/office/powerpoint/2010/main" val="95922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algn="just">
              <a:spcBef>
                <a:spcPts val="0"/>
              </a:spcBef>
              <a:spcAft>
                <a:spcPts val="1200"/>
              </a:spcAft>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The </a:t>
            </a:r>
            <a:r>
              <a:rPr lang="en-US" sz="2400" u="sng" dirty="0">
                <a:latin typeface="Arial" panose="020B0604020202020204" pitchFamily="34" charset="0"/>
                <a:ea typeface="Times New Roman" panose="02020603050405020304" pitchFamily="18" charset="0"/>
                <a:cs typeface="Times New Roman" panose="02020603050405020304" pitchFamily="18" charset="0"/>
              </a:rPr>
              <a:t>OSHA ETS</a:t>
            </a:r>
            <a:r>
              <a:rPr lang="en-US" sz="2400" dirty="0">
                <a:latin typeface="Arial" panose="020B0604020202020204" pitchFamily="34" charset="0"/>
                <a:ea typeface="Times New Roman" panose="02020603050405020304" pitchFamily="18" charset="0"/>
                <a:cs typeface="Times New Roman" panose="02020603050405020304" pitchFamily="18" charset="0"/>
              </a:rPr>
              <a:t> expressly states that it does not require employers to pay for testing.  </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Expect some to argue that testing time is compensable under the FLSA as “integral and indispensable” to the job.</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A few states require that employers pay for certain medical tests if required by the employer.  But is it really required by the employer?</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Some Collective Bargaining Agreements may require employers to pay for any required testing.</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15</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Who pays for testing?</a:t>
            </a:r>
          </a:p>
        </p:txBody>
      </p:sp>
    </p:spTree>
    <p:extLst>
      <p:ext uri="{BB962C8B-B14F-4D97-AF65-F5344CB8AC3E}">
        <p14:creationId xmlns:p14="http://schemas.microsoft.com/office/powerpoint/2010/main" val="23021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The ETS requires employees who are not fully vaccinated to wear face coverings over their nose and mouth when working indoors or in a vehicle with another person.</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The employer is not required to pay for masks but must ensure that they are in good condition.</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Exceptions:  when alone in an enclosed room; when eating or drinking; when necessary for safety or security; when wearing a respirator; when doing so would create a greater safety hazard</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16</a:t>
            </a:fld>
            <a:endParaRPr lang="en-US" dirty="0">
              <a:solidFill>
                <a:srgbClr val="1D528D"/>
              </a:solidFill>
            </a:endParaRPr>
          </a:p>
        </p:txBody>
      </p:sp>
      <p:sp>
        <p:nvSpPr>
          <p:cNvPr id="5" name="Rectangle 1026">
            <a:extLst>
              <a:ext uri="{FF2B5EF4-FFF2-40B4-BE49-F238E27FC236}">
                <a16:creationId xmlns:a16="http://schemas.microsoft.com/office/drawing/2014/main" id="{40AA8BE9-D890-4B2D-B9B9-9162BE3B6C98}"/>
              </a:ext>
            </a:extLst>
          </p:cNvPr>
          <p:cNvSpPr>
            <a:spLocks noGrp="1" noChangeArrowheads="1"/>
          </p:cNvSpPr>
          <p:nvPr>
            <p:ph type="title"/>
          </p:nvPr>
        </p:nvSpPr>
        <p:spPr>
          <a:xfrm>
            <a:off x="2743200" y="332366"/>
            <a:ext cx="7772400" cy="868362"/>
          </a:xfrm>
        </p:spPr>
        <p:txBody>
          <a:bodyPr/>
          <a:lstStyle/>
          <a:p>
            <a:r>
              <a:rPr lang="en-US" sz="3600" dirty="0"/>
              <a:t>What are the masking requirements?</a:t>
            </a:r>
          </a:p>
        </p:txBody>
      </p:sp>
    </p:spTree>
    <p:extLst>
      <p:ext uri="{BB962C8B-B14F-4D97-AF65-F5344CB8AC3E}">
        <p14:creationId xmlns:p14="http://schemas.microsoft.com/office/powerpoint/2010/main" val="23916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Employees must be required to immediately notify the employer of a positive test or diagnosis of COVID-19.</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An employee testing positive must be immediately removed from the workplace and cannot be allowed to return until: </a:t>
            </a:r>
          </a:p>
          <a:p>
            <a:pPr lvl="1"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They receive a negative NAAT test;</a:t>
            </a:r>
          </a:p>
          <a:p>
            <a:pPr lvl="1"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The employee meets the CDC’s return to work criteria; OR</a:t>
            </a:r>
          </a:p>
          <a:p>
            <a:pPr lvl="1"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They receive approval from a licensed healthcare provider.</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An unvaccinated employee who does not provide the required weekly test results must be removed from the workplace immediately until they comply.</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17</a:t>
            </a:fld>
            <a:endParaRPr lang="en-US" dirty="0">
              <a:solidFill>
                <a:srgbClr val="1D528D"/>
              </a:solidFill>
            </a:endParaRPr>
          </a:p>
        </p:txBody>
      </p:sp>
      <p:sp>
        <p:nvSpPr>
          <p:cNvPr id="5" name="Rectangle 1026">
            <a:extLst>
              <a:ext uri="{FF2B5EF4-FFF2-40B4-BE49-F238E27FC236}">
                <a16:creationId xmlns:a16="http://schemas.microsoft.com/office/drawing/2014/main" id="{500CD3D4-5156-4AF4-834E-F124D932F931}"/>
              </a:ext>
            </a:extLst>
          </p:cNvPr>
          <p:cNvSpPr>
            <a:spLocks noGrp="1" noChangeArrowheads="1"/>
          </p:cNvSpPr>
          <p:nvPr>
            <p:ph type="title"/>
          </p:nvPr>
        </p:nvSpPr>
        <p:spPr>
          <a:xfrm>
            <a:off x="2895600" y="332366"/>
            <a:ext cx="7620000" cy="868362"/>
          </a:xfrm>
        </p:spPr>
        <p:txBody>
          <a:bodyPr/>
          <a:lstStyle/>
          <a:p>
            <a:r>
              <a:rPr lang="en-US" sz="3600" dirty="0"/>
              <a:t>Employee Notification and Removal</a:t>
            </a:r>
          </a:p>
        </p:txBody>
      </p:sp>
    </p:spTree>
    <p:extLst>
      <p:ext uri="{BB962C8B-B14F-4D97-AF65-F5344CB8AC3E}">
        <p14:creationId xmlns:p14="http://schemas.microsoft.com/office/powerpoint/2010/main" val="309627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752600" y="1447801"/>
            <a:ext cx="8763000" cy="4949825"/>
          </a:xfrm>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must provide employees with:</a:t>
            </a:r>
          </a:p>
          <a:p>
            <a:pPr algn="just">
              <a:spcBef>
                <a:spcPts val="0"/>
              </a:spcBef>
              <a:spcAft>
                <a:spcPts val="1200"/>
              </a:spcAft>
              <a:buFont typeface="Arial" panose="020B0604020202020204" pitchFamily="34" charset="0"/>
              <a:buChar char="•"/>
              <a:tabLst>
                <a:tab pos="457200" algn="l"/>
              </a:tabLst>
            </a:pPr>
            <a:r>
              <a:rPr lang="en-US" sz="2100" dirty="0">
                <a:latin typeface="Arial" panose="020B0604020202020204" pitchFamily="34" charset="0"/>
                <a:ea typeface="Times New Roman" panose="02020603050405020304" pitchFamily="18" charset="0"/>
                <a:cs typeface="Times New Roman" panose="02020603050405020304" pitchFamily="18" charset="0"/>
              </a:rPr>
              <a:t>Information about the requirements of the ETS and the employer’s policies and procedures established to implement the ETS;</a:t>
            </a:r>
          </a:p>
          <a:p>
            <a:pPr>
              <a:spcBef>
                <a:spcPts val="0"/>
              </a:spcBef>
              <a:spcAft>
                <a:spcPts val="1200"/>
              </a:spcAft>
              <a:buFont typeface="Arial" panose="020B0604020202020204" pitchFamily="34" charset="0"/>
              <a:buChar char="•"/>
              <a:tabLst>
                <a:tab pos="457200" algn="l"/>
              </a:tabLst>
            </a:pPr>
            <a:r>
              <a:rPr lang="en-US" sz="2100" dirty="0">
                <a:latin typeface="Arial" panose="020B0604020202020204" pitchFamily="34" charset="0"/>
                <a:ea typeface="Times New Roman" panose="02020603050405020304" pitchFamily="18" charset="0"/>
                <a:cs typeface="Times New Roman" panose="02020603050405020304" pitchFamily="18" charset="0"/>
              </a:rPr>
              <a:t>The CDC document “Key Things to Know About COVID-19 Vaccines” </a:t>
            </a: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1700" dirty="0">
                <a:latin typeface="Arial" panose="020B0604020202020204" pitchFamily="34" charset="0"/>
                <a:ea typeface="Times New Roman" panose="02020603050405020304" pitchFamily="18" charset="0"/>
                <a:cs typeface="Times New Roman" panose="02020603050405020304" pitchFamily="18" charset="0"/>
              </a:rPr>
              <a:t>see </a:t>
            </a:r>
            <a:r>
              <a:rPr lang="en-US" sz="17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https://www.cdc.gov/coronavirus/2019-ncov/vaccines/‌‌keythingstoknow.html</a:t>
            </a:r>
            <a:r>
              <a:rPr lang="en-US" sz="1700" dirty="0">
                <a:latin typeface="Arial" panose="020B0604020202020204" pitchFamily="34" charset="0"/>
                <a:ea typeface="Times New Roman" panose="02020603050405020304" pitchFamily="18" charset="0"/>
                <a:cs typeface="Times New Roman" panose="02020603050405020304" pitchFamily="18" charset="0"/>
              </a:rPr>
              <a:t>);</a:t>
            </a:r>
          </a:p>
          <a:p>
            <a:pPr algn="just">
              <a:spcBef>
                <a:spcPts val="0"/>
              </a:spcBef>
              <a:spcAft>
                <a:spcPts val="1200"/>
              </a:spcAft>
              <a:buFont typeface="Arial" panose="020B0604020202020204" pitchFamily="34" charset="0"/>
              <a:buChar char="•"/>
              <a:tabLst>
                <a:tab pos="457200" algn="l"/>
              </a:tabLst>
            </a:pPr>
            <a:r>
              <a:rPr lang="en-US" sz="2100" dirty="0">
                <a:latin typeface="Arial" panose="020B0604020202020204" pitchFamily="34" charset="0"/>
                <a:ea typeface="Times New Roman" panose="02020603050405020304" pitchFamily="18" charset="0"/>
                <a:cs typeface="Times New Roman" panose="02020603050405020304" pitchFamily="18" charset="0"/>
              </a:rPr>
              <a:t>Information about protections against retaliation and discrimination; and</a:t>
            </a:r>
          </a:p>
          <a:p>
            <a:pPr algn="just">
              <a:spcBef>
                <a:spcPts val="0"/>
              </a:spcBef>
              <a:spcAft>
                <a:spcPts val="1200"/>
              </a:spcAft>
              <a:buFont typeface="Arial" panose="020B0604020202020204" pitchFamily="34" charset="0"/>
              <a:buChar char="•"/>
              <a:tabLst>
                <a:tab pos="457200" algn="l"/>
              </a:tabLst>
            </a:pPr>
            <a:r>
              <a:rPr lang="en-US" sz="2100" dirty="0">
                <a:latin typeface="Arial" panose="020B0604020202020204" pitchFamily="34" charset="0"/>
                <a:ea typeface="Times New Roman" panose="02020603050405020304" pitchFamily="18" charset="0"/>
                <a:cs typeface="Times New Roman" panose="02020603050405020304" pitchFamily="18" charset="0"/>
              </a:rPr>
              <a:t>Information about laws that provide for criminal penalties for knowingly supplying false statements or documentation.</a:t>
            </a:r>
          </a:p>
          <a:p>
            <a:pPr marL="0" indent="0" algn="just">
              <a:spcBef>
                <a:spcPts val="0"/>
              </a:spcBef>
              <a:spcAft>
                <a:spcPts val="1200"/>
              </a:spcAft>
              <a:buNone/>
              <a:tabLst>
                <a:tab pos="457200" algn="l"/>
              </a:tabLst>
            </a:pPr>
            <a:r>
              <a:rPr lang="en-US" sz="2100" dirty="0">
                <a:latin typeface="Arial" panose="020B0604020202020204" pitchFamily="34" charset="0"/>
                <a:ea typeface="Times New Roman" panose="02020603050405020304" pitchFamily="18" charset="0"/>
                <a:cs typeface="Times New Roman" panose="02020603050405020304" pitchFamily="18" charset="0"/>
              </a:rPr>
              <a:t>This information must be provided in a language and at a literacy level the employees understand.</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18</a:t>
            </a:fld>
            <a:endParaRPr lang="en-US" dirty="0">
              <a:solidFill>
                <a:srgbClr val="1D528D"/>
              </a:solidFill>
            </a:endParaRPr>
          </a:p>
        </p:txBody>
      </p:sp>
      <p:sp>
        <p:nvSpPr>
          <p:cNvPr id="5" name="Rectangle 1026">
            <a:extLst>
              <a:ext uri="{FF2B5EF4-FFF2-40B4-BE49-F238E27FC236}">
                <a16:creationId xmlns:a16="http://schemas.microsoft.com/office/drawing/2014/main" id="{81916378-3762-4395-B038-8B80F9BC982D}"/>
              </a:ext>
            </a:extLst>
          </p:cNvPr>
          <p:cNvSpPr>
            <a:spLocks noGrp="1" noChangeArrowheads="1"/>
          </p:cNvSpPr>
          <p:nvPr>
            <p:ph type="title"/>
          </p:nvPr>
        </p:nvSpPr>
        <p:spPr>
          <a:xfrm>
            <a:off x="2971800" y="332366"/>
            <a:ext cx="7543800" cy="868362"/>
          </a:xfrm>
        </p:spPr>
        <p:txBody>
          <a:bodyPr/>
          <a:lstStyle/>
          <a:p>
            <a:r>
              <a:rPr lang="en-US" sz="3600" dirty="0"/>
              <a:t>Information Requirements</a:t>
            </a:r>
          </a:p>
        </p:txBody>
      </p:sp>
    </p:spTree>
    <p:extLst>
      <p:ext uri="{BB962C8B-B14F-4D97-AF65-F5344CB8AC3E}">
        <p14:creationId xmlns:p14="http://schemas.microsoft.com/office/powerpoint/2010/main" val="320048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41AC2-7E66-48CD-8F79-764A42EF6F69}"/>
              </a:ext>
            </a:extLst>
          </p:cNvPr>
          <p:cNvSpPr>
            <a:spLocks noGrp="1"/>
          </p:cNvSpPr>
          <p:nvPr>
            <p:ph idx="1"/>
          </p:nvPr>
        </p:nvSpPr>
        <p:spPr/>
        <p:txBody>
          <a:bodyPr/>
          <a:lstStyle/>
          <a:p>
            <a:pPr>
              <a:spcAft>
                <a:spcPts val="1800"/>
              </a:spcAft>
            </a:pPr>
            <a:r>
              <a:rPr lang="en-US" sz="2400" dirty="0"/>
              <a:t>If requested, an employer must provide an employee (or their representative) access to their own vaccination and testing records by the end of the next business day.</a:t>
            </a:r>
          </a:p>
          <a:p>
            <a:pPr>
              <a:spcBef>
                <a:spcPts val="0"/>
              </a:spcBef>
              <a:spcAft>
                <a:spcPts val="1800"/>
              </a:spcAft>
            </a:pPr>
            <a:r>
              <a:rPr lang="en-US" sz="2400" dirty="0">
                <a:ea typeface="Calibri" panose="020F0502020204030204" pitchFamily="34" charset="0"/>
              </a:rPr>
              <a:t>If requested, by the end of the next business day, an employer must provide an employee (or employee representative) with the number of employees vaccinated and the total number of employees at that workplace.</a:t>
            </a:r>
          </a:p>
          <a:p>
            <a:pPr>
              <a:spcBef>
                <a:spcPts val="0"/>
              </a:spcBef>
              <a:spcAft>
                <a:spcPts val="0"/>
              </a:spcAft>
            </a:pPr>
            <a:r>
              <a:rPr lang="en-US" sz="2400" dirty="0">
                <a:ea typeface="Calibri" panose="020F0502020204030204" pitchFamily="34" charset="0"/>
              </a:rPr>
              <a:t>If OSHA comes knocking, you must provide your written plan and total COVID numbers within 4 hours and all other records required by the ETS by the end of the next business day.</a:t>
            </a:r>
          </a:p>
          <a:p>
            <a:pPr marL="0" indent="0">
              <a:spcBef>
                <a:spcPts val="0"/>
              </a:spcBef>
              <a:spcAft>
                <a:spcPts val="0"/>
              </a:spcAft>
              <a:buNone/>
            </a:pPr>
            <a:endParaRPr lang="en-US" sz="18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9F193C19-FF6A-4D92-9E34-73FBB530A001}"/>
              </a:ext>
            </a:extLst>
          </p:cNvPr>
          <p:cNvSpPr>
            <a:spLocks noGrp="1"/>
          </p:cNvSpPr>
          <p:nvPr>
            <p:ph type="sldNum" sz="quarter" idx="12"/>
          </p:nvPr>
        </p:nvSpPr>
        <p:spPr/>
        <p:txBody>
          <a:bodyPr/>
          <a:lstStyle/>
          <a:p>
            <a:fld id="{A357E6F8-1F6B-4E0D-8AED-77D8490038B0}" type="slidenum">
              <a:rPr lang="en-US" smtClean="0">
                <a:solidFill>
                  <a:srgbClr val="1D528D"/>
                </a:solidFill>
              </a:rPr>
              <a:pPr/>
              <a:t>19</a:t>
            </a:fld>
            <a:endParaRPr lang="en-US" dirty="0">
              <a:solidFill>
                <a:srgbClr val="1D528D"/>
              </a:solidFill>
            </a:endParaRPr>
          </a:p>
        </p:txBody>
      </p:sp>
      <p:sp>
        <p:nvSpPr>
          <p:cNvPr id="5" name="Rectangle 1026">
            <a:extLst>
              <a:ext uri="{FF2B5EF4-FFF2-40B4-BE49-F238E27FC236}">
                <a16:creationId xmlns:a16="http://schemas.microsoft.com/office/drawing/2014/main" id="{41A5FBF8-1F8D-46C6-AFFF-1DA040DA015C}"/>
              </a:ext>
            </a:extLst>
          </p:cNvPr>
          <p:cNvSpPr>
            <a:spLocks noGrp="1" noChangeArrowheads="1"/>
          </p:cNvSpPr>
          <p:nvPr>
            <p:ph type="title"/>
          </p:nvPr>
        </p:nvSpPr>
        <p:spPr>
          <a:xfrm>
            <a:off x="2971800" y="332366"/>
            <a:ext cx="7543800" cy="868362"/>
          </a:xfrm>
        </p:spPr>
        <p:txBody>
          <a:bodyPr/>
          <a:lstStyle/>
          <a:p>
            <a:r>
              <a:rPr lang="en-US" sz="3600" dirty="0"/>
              <a:t>More Information (on Request)</a:t>
            </a:r>
          </a:p>
        </p:txBody>
      </p:sp>
    </p:spTree>
    <p:extLst>
      <p:ext uri="{BB962C8B-B14F-4D97-AF65-F5344CB8AC3E}">
        <p14:creationId xmlns:p14="http://schemas.microsoft.com/office/powerpoint/2010/main" val="242056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Rectangle 15"/>
          <p:cNvSpPr>
            <a:spLocks noGrp="1" noChangeArrowheads="1"/>
          </p:cNvSpPr>
          <p:nvPr>
            <p:ph type="ctrTitle"/>
          </p:nvPr>
        </p:nvSpPr>
        <p:spPr>
          <a:xfrm>
            <a:off x="2057400" y="76200"/>
            <a:ext cx="8458200" cy="1219200"/>
          </a:xfrm>
        </p:spPr>
        <p:txBody>
          <a:bodyPr/>
          <a:lstStyle/>
          <a:p>
            <a:r>
              <a:rPr lang="en-US" sz="4000" b="1" dirty="0"/>
              <a:t>Legal and Labor Update:</a:t>
            </a:r>
            <a:br>
              <a:rPr lang="en-US" sz="4000" b="1" dirty="0"/>
            </a:br>
            <a:r>
              <a:rPr lang="en-US" sz="4000" b="1" dirty="0"/>
              <a:t>Vaccine Mandates</a:t>
            </a:r>
          </a:p>
        </p:txBody>
      </p:sp>
      <p:sp>
        <p:nvSpPr>
          <p:cNvPr id="7184" name="Rectangle 16"/>
          <p:cNvSpPr>
            <a:spLocks noGrp="1" noChangeArrowheads="1"/>
          </p:cNvSpPr>
          <p:nvPr>
            <p:ph type="subTitle" idx="1"/>
          </p:nvPr>
        </p:nvSpPr>
        <p:spPr>
          <a:xfrm>
            <a:off x="2891496" y="4526281"/>
            <a:ext cx="6400800" cy="1676400"/>
          </a:xfrm>
        </p:spPr>
        <p:txBody>
          <a:bodyPr/>
          <a:lstStyle/>
          <a:p>
            <a:pPr>
              <a:lnSpc>
                <a:spcPts val="2000"/>
              </a:lnSpc>
            </a:pPr>
            <a:r>
              <a:rPr lang="en-US" sz="1600" i="1" dirty="0">
                <a:solidFill>
                  <a:schemeClr val="accent4"/>
                </a:solidFill>
              </a:rPr>
              <a:t>Presented by</a:t>
            </a:r>
          </a:p>
          <a:p>
            <a:pPr>
              <a:lnSpc>
                <a:spcPts val="2000"/>
              </a:lnSpc>
            </a:pPr>
            <a:r>
              <a:rPr lang="en-US" sz="1900" b="1" dirty="0">
                <a:solidFill>
                  <a:schemeClr val="accent4"/>
                </a:solidFill>
              </a:rPr>
              <a:t>Whitney Brown</a:t>
            </a:r>
          </a:p>
          <a:p>
            <a:pPr>
              <a:lnSpc>
                <a:spcPts val="2000"/>
              </a:lnSpc>
            </a:pPr>
            <a:r>
              <a:rPr lang="en-US" sz="1200" dirty="0">
                <a:solidFill>
                  <a:schemeClr val="accent4"/>
                </a:solidFill>
              </a:rPr>
              <a:t>wbrown@lehrmiddlebrooks.com</a:t>
            </a:r>
          </a:p>
          <a:p>
            <a:pPr>
              <a:lnSpc>
                <a:spcPts val="2000"/>
              </a:lnSpc>
            </a:pPr>
            <a:r>
              <a:rPr lang="en-US" sz="1800" b="1" dirty="0">
                <a:solidFill>
                  <a:schemeClr val="accent4"/>
                </a:solidFill>
              </a:rPr>
              <a:t>Lehr Middlebrooks Vreeland &amp; Thompson, P.C.</a:t>
            </a:r>
          </a:p>
          <a:p>
            <a:pPr>
              <a:lnSpc>
                <a:spcPts val="2000"/>
              </a:lnSpc>
            </a:pPr>
            <a:r>
              <a:rPr lang="en-US" sz="1800" b="1" dirty="0">
                <a:solidFill>
                  <a:schemeClr val="accent4"/>
                </a:solidFill>
              </a:rPr>
              <a:t>November 18, 2021</a:t>
            </a:r>
          </a:p>
          <a:p>
            <a:pPr>
              <a:lnSpc>
                <a:spcPts val="2000"/>
              </a:lnSpc>
            </a:pPr>
            <a:r>
              <a:rPr lang="en-US" sz="1800" dirty="0">
                <a:solidFill>
                  <a:schemeClr val="accent4"/>
                </a:solidFill>
              </a:rPr>
              <a:t>Your Workplace is our Work® </a:t>
            </a:r>
          </a:p>
          <a:p>
            <a:pPr>
              <a:lnSpc>
                <a:spcPts val="2400"/>
              </a:lnSpc>
            </a:pPr>
            <a:endParaRPr lang="en-US" sz="1800" b="1" i="1" dirty="0">
              <a:solidFill>
                <a:srgbClr val="163F6C"/>
              </a:solidFill>
            </a:endParaRPr>
          </a:p>
          <a:p>
            <a:pPr>
              <a:lnSpc>
                <a:spcPts val="2400"/>
              </a:lnSpc>
            </a:pPr>
            <a:endParaRPr lang="en-US" sz="2000" b="1" i="1" dirty="0">
              <a:solidFill>
                <a:srgbClr val="163F6C"/>
              </a:solidFill>
            </a:endParaRPr>
          </a:p>
          <a:p>
            <a:pPr>
              <a:lnSpc>
                <a:spcPts val="2400"/>
              </a:lnSpc>
            </a:pPr>
            <a:endParaRPr lang="en-US" sz="2000" b="1" i="1" dirty="0">
              <a:solidFill>
                <a:srgbClr val="163F6C"/>
              </a:solidFill>
            </a:endParaRPr>
          </a:p>
        </p:txBody>
      </p:sp>
      <p:sp>
        <p:nvSpPr>
          <p:cNvPr id="7185" name="Text Box 17"/>
          <p:cNvSpPr txBox="1">
            <a:spLocks noChangeArrowheads="1"/>
          </p:cNvSpPr>
          <p:nvPr/>
        </p:nvSpPr>
        <p:spPr bwMode="auto">
          <a:xfrm>
            <a:off x="3081995" y="6304002"/>
            <a:ext cx="6019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1000" b="1" dirty="0">
                <a:solidFill>
                  <a:srgbClr val="000000"/>
                </a:solidFill>
              </a:rPr>
              <a:t>Copyright 2021 Lehr Middlebrooks Vreeland &amp; Thompson, P.C.  All rights reserved.  Reproduction or use of these materials, </a:t>
            </a:r>
            <a:r>
              <a:rPr lang="en-US" sz="1000" b="1" i="1" dirty="0">
                <a:solidFill>
                  <a:srgbClr val="000000"/>
                </a:solidFill>
              </a:rPr>
              <a:t>including for in-house training</a:t>
            </a:r>
            <a:r>
              <a:rPr lang="en-US" sz="1000" b="1" dirty="0">
                <a:solidFill>
                  <a:srgbClr val="000000"/>
                </a:solidFill>
              </a:rPr>
              <a:t>, without authorization of the authors is prohibited. </a:t>
            </a:r>
          </a:p>
        </p:txBody>
      </p:sp>
      <p:pic>
        <p:nvPicPr>
          <p:cNvPr id="3" name="Picture 2">
            <a:extLst>
              <a:ext uri="{FF2B5EF4-FFF2-40B4-BE49-F238E27FC236}">
                <a16:creationId xmlns:a16="http://schemas.microsoft.com/office/drawing/2014/main" id="{D35CA306-6B68-4438-ACEE-6DDAFBE4B44B}"/>
              </a:ext>
            </a:extLst>
          </p:cNvPr>
          <p:cNvPicPr>
            <a:picLocks noChangeAspect="1"/>
          </p:cNvPicPr>
          <p:nvPr/>
        </p:nvPicPr>
        <p:blipFill>
          <a:blip r:embed="rId3"/>
          <a:stretch>
            <a:fillRect/>
          </a:stretch>
        </p:blipFill>
        <p:spPr>
          <a:xfrm>
            <a:off x="4420575" y="1264919"/>
            <a:ext cx="3342643" cy="1066801"/>
          </a:xfrm>
          <a:prstGeom prst="rect">
            <a:avLst/>
          </a:prstGeom>
        </p:spPr>
      </p:pic>
    </p:spTree>
    <p:extLst>
      <p:ext uri="{BB962C8B-B14F-4D97-AF65-F5344CB8AC3E}">
        <p14:creationId xmlns:p14="http://schemas.microsoft.com/office/powerpoint/2010/main" val="1503390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must report workplace related COVID-19 </a:t>
            </a:r>
            <a:r>
              <a:rPr lang="en-US" sz="2400" u="sng" dirty="0">
                <a:latin typeface="Arial" panose="020B0604020202020204" pitchFamily="34" charset="0"/>
                <a:ea typeface="Times New Roman" panose="02020603050405020304" pitchFamily="18" charset="0"/>
                <a:cs typeface="Times New Roman" panose="02020603050405020304" pitchFamily="18" charset="0"/>
              </a:rPr>
              <a:t>fatalities</a:t>
            </a:r>
            <a:r>
              <a:rPr lang="en-US" sz="2400" dirty="0">
                <a:latin typeface="Arial" panose="020B0604020202020204" pitchFamily="34" charset="0"/>
                <a:ea typeface="Times New Roman" panose="02020603050405020304" pitchFamily="18" charset="0"/>
                <a:cs typeface="Times New Roman" panose="02020603050405020304" pitchFamily="18" charset="0"/>
              </a:rPr>
              <a:t> within 8 hours of learning of the fatality.</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must report workplace related COVID-19 </a:t>
            </a:r>
            <a:r>
              <a:rPr lang="en-US" sz="2400" u="sng" dirty="0">
                <a:latin typeface="Arial" panose="020B0604020202020204" pitchFamily="34" charset="0"/>
                <a:ea typeface="Times New Roman" panose="02020603050405020304" pitchFamily="18" charset="0"/>
                <a:cs typeface="Times New Roman" panose="02020603050405020304" pitchFamily="18" charset="0"/>
              </a:rPr>
              <a:t>hospitalizations</a:t>
            </a:r>
            <a:r>
              <a:rPr lang="en-US" sz="2400" dirty="0">
                <a:latin typeface="Arial" panose="020B0604020202020204" pitchFamily="34" charset="0"/>
                <a:ea typeface="Times New Roman" panose="02020603050405020304" pitchFamily="18" charset="0"/>
                <a:cs typeface="Times New Roman" panose="02020603050405020304" pitchFamily="18" charset="0"/>
              </a:rPr>
              <a:t> within 24 hours of learning of the hospitalization.</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Employer must make a good-faith evaluation whether an employee’s COVID-19 infection was likely work-related.  This will include assessment of exposure risks to other employees and the public, duration of potential exposure and mitigation measures in place.</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20</a:t>
            </a:fld>
            <a:endParaRPr lang="en-US" dirty="0">
              <a:solidFill>
                <a:srgbClr val="1D528D"/>
              </a:solidFill>
            </a:endParaRPr>
          </a:p>
        </p:txBody>
      </p:sp>
      <p:sp>
        <p:nvSpPr>
          <p:cNvPr id="5" name="Rectangle 1026">
            <a:extLst>
              <a:ext uri="{FF2B5EF4-FFF2-40B4-BE49-F238E27FC236}">
                <a16:creationId xmlns:a16="http://schemas.microsoft.com/office/drawing/2014/main" id="{5BEAF24C-0332-4D9C-9218-4852A3BC5048}"/>
              </a:ext>
            </a:extLst>
          </p:cNvPr>
          <p:cNvSpPr>
            <a:spLocks noGrp="1" noChangeArrowheads="1"/>
          </p:cNvSpPr>
          <p:nvPr>
            <p:ph type="title"/>
          </p:nvPr>
        </p:nvSpPr>
        <p:spPr>
          <a:xfrm>
            <a:off x="2971800" y="332366"/>
            <a:ext cx="7543800" cy="868362"/>
          </a:xfrm>
        </p:spPr>
        <p:txBody>
          <a:bodyPr/>
          <a:lstStyle/>
          <a:p>
            <a:r>
              <a:rPr lang="en-US" sz="3600" dirty="0"/>
              <a:t>Reporting Requirements</a:t>
            </a:r>
          </a:p>
        </p:txBody>
      </p:sp>
    </p:spTree>
    <p:extLst>
      <p:ext uri="{BB962C8B-B14F-4D97-AF65-F5344CB8AC3E}">
        <p14:creationId xmlns:p14="http://schemas.microsoft.com/office/powerpoint/2010/main" val="203864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B83F-9A27-4DAB-B6AE-8781CB5E97F2}"/>
              </a:ext>
            </a:extLst>
          </p:cNvPr>
          <p:cNvSpPr>
            <a:spLocks noGrp="1"/>
          </p:cNvSpPr>
          <p:nvPr>
            <p:ph type="title"/>
          </p:nvPr>
        </p:nvSpPr>
        <p:spPr>
          <a:xfrm>
            <a:off x="2971800" y="331382"/>
            <a:ext cx="6858000" cy="868362"/>
          </a:xfrm>
        </p:spPr>
        <p:txBody>
          <a:bodyPr/>
          <a:lstStyle/>
          <a:p>
            <a:r>
              <a:rPr lang="en-US" sz="3600" dirty="0">
                <a:solidFill>
                  <a:srgbClr val="FFFFFF"/>
                </a:solidFill>
                <a:latin typeface="Arial"/>
              </a:rPr>
              <a:t>Unionized Employers</a:t>
            </a:r>
            <a:endParaRPr lang="en-US" dirty="0"/>
          </a:p>
        </p:txBody>
      </p:sp>
      <p:sp>
        <p:nvSpPr>
          <p:cNvPr id="3" name="Content Placeholder 2">
            <a:extLst>
              <a:ext uri="{FF2B5EF4-FFF2-40B4-BE49-F238E27FC236}">
                <a16:creationId xmlns:a16="http://schemas.microsoft.com/office/drawing/2014/main" id="{F3CE57BD-5DDD-4454-B605-3D0A5A8D4633}"/>
              </a:ext>
            </a:extLst>
          </p:cNvPr>
          <p:cNvSpPr>
            <a:spLocks noGrp="1"/>
          </p:cNvSpPr>
          <p:nvPr>
            <p:ph idx="1"/>
          </p:nvPr>
        </p:nvSpPr>
        <p:spPr>
          <a:xfrm>
            <a:off x="1981200" y="1831976"/>
            <a:ext cx="8229600" cy="4797425"/>
          </a:xfrm>
        </p:spPr>
        <p:txBody>
          <a:bodyPr/>
          <a:lstStyle/>
          <a:p>
            <a:pPr marL="0" indent="0" algn="just">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THE NLRB General Counsel issued an advisory Memorandum on November 10</a:t>
            </a:r>
            <a:r>
              <a:rPr lang="en-US" sz="2400" baseline="30000" dirty="0">
                <a:latin typeface="Arial" panose="020B0604020202020204" pitchFamily="34" charset="0"/>
                <a:ea typeface="Calibri" panose="020F0502020204030204" pitchFamily="34" charset="0"/>
                <a:cs typeface="Arial" panose="020B0604020202020204" pitchFamily="34" charset="0"/>
              </a:rPr>
              <a:t>th</a:t>
            </a:r>
            <a:r>
              <a:rPr lang="en-US" sz="2400" dirty="0">
                <a:latin typeface="Arial" panose="020B0604020202020204" pitchFamily="34" charset="0"/>
                <a:ea typeface="Calibri" panose="020F0502020204030204" pitchFamily="34" charset="0"/>
                <a:cs typeface="Arial" panose="020B0604020202020204" pitchFamily="34" charset="0"/>
              </a:rPr>
              <a:t> – taking the position that employers covered by the ETS have a duty to bargain over any choices made under alternatives available under the standard – imposing a blanket vaccination requirement or offering the alternative of masking and testing.</a:t>
            </a:r>
          </a:p>
          <a:p>
            <a:pPr marL="0" indent="0" algn="just">
              <a:spcBef>
                <a:spcPts val="0"/>
              </a:spcBef>
              <a:spcAft>
                <a:spcPts val="0"/>
              </a:spcAft>
              <a:buNone/>
            </a:pPr>
            <a:endParaRPr lang="en-US" sz="2400" dirty="0">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spcAft>
                <a:spcPts val="0"/>
              </a:spcAft>
              <a:buNone/>
            </a:pPr>
            <a:r>
              <a:rPr lang="en-US" sz="2400" dirty="0">
                <a:latin typeface="Arial" panose="020B0604020202020204" pitchFamily="34" charset="0"/>
                <a:ea typeface="Calibri" panose="020F0502020204030204" pitchFamily="34" charset="0"/>
                <a:cs typeface="Arial" panose="020B0604020202020204" pitchFamily="34" charset="0"/>
              </a:rPr>
              <a:t>Even where there is no employer option, the  General Counsel takes the position that employers have a duty to bargain over the effects – which likely includes costs of testing and masks and time off for positive tests. </a:t>
            </a:r>
          </a:p>
          <a:p>
            <a:pPr marL="0" indent="0">
              <a:buNone/>
            </a:pPr>
            <a:endParaRPr lang="en-US" dirty="0"/>
          </a:p>
        </p:txBody>
      </p:sp>
      <p:sp>
        <p:nvSpPr>
          <p:cNvPr id="4" name="Slide Number Placeholder 3">
            <a:extLst>
              <a:ext uri="{FF2B5EF4-FFF2-40B4-BE49-F238E27FC236}">
                <a16:creationId xmlns:a16="http://schemas.microsoft.com/office/drawing/2014/main" id="{F3E72DB9-9D38-4F65-8ED5-9485F8E0F25B}"/>
              </a:ext>
            </a:extLst>
          </p:cNvPr>
          <p:cNvSpPr>
            <a:spLocks noGrp="1"/>
          </p:cNvSpPr>
          <p:nvPr>
            <p:ph type="sldNum" sz="quarter" idx="12"/>
          </p:nvPr>
        </p:nvSpPr>
        <p:spPr/>
        <p:txBody>
          <a:bodyPr/>
          <a:lstStyle/>
          <a:p>
            <a:fld id="{A357E6F8-1F6B-4E0D-8AED-77D8490038B0}" type="slidenum">
              <a:rPr lang="en-US" smtClean="0">
                <a:solidFill>
                  <a:srgbClr val="1D528D"/>
                </a:solidFill>
              </a:rPr>
              <a:pPr/>
              <a:t>21</a:t>
            </a:fld>
            <a:endParaRPr lang="en-US" dirty="0">
              <a:solidFill>
                <a:srgbClr val="1D528D"/>
              </a:solidFill>
            </a:endParaRPr>
          </a:p>
        </p:txBody>
      </p:sp>
    </p:spTree>
    <p:extLst>
      <p:ext uri="{BB962C8B-B14F-4D97-AF65-F5344CB8AC3E}">
        <p14:creationId xmlns:p14="http://schemas.microsoft.com/office/powerpoint/2010/main" val="88876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u="sng" dirty="0">
                <a:latin typeface="Arial" panose="020B0604020202020204" pitchFamily="34" charset="0"/>
                <a:ea typeface="Times New Roman" panose="02020603050405020304" pitchFamily="18" charset="0"/>
                <a:cs typeface="Times New Roman" panose="02020603050405020304" pitchFamily="18" charset="0"/>
              </a:rPr>
              <a:t>December 5, 2021</a:t>
            </a:r>
            <a:r>
              <a:rPr lang="en-US" sz="2400" dirty="0">
                <a:latin typeface="Arial" panose="020B0604020202020204" pitchFamily="34" charset="0"/>
                <a:ea typeface="Times New Roman" panose="02020603050405020304" pitchFamily="18" charset="0"/>
                <a:cs typeface="Times New Roman" panose="02020603050405020304" pitchFamily="18" charset="0"/>
              </a:rPr>
              <a:t>: All provisions except the testing requirement for unvaccinated employees.</a:t>
            </a:r>
          </a:p>
          <a:p>
            <a:pPr marL="0" indent="0" algn="just">
              <a:spcBef>
                <a:spcPts val="0"/>
              </a:spcBef>
              <a:spcAft>
                <a:spcPts val="1200"/>
              </a:spcAft>
              <a:buNone/>
            </a:pPr>
            <a:endParaRPr lang="en-US" sz="1200" u="sng"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u="sng" dirty="0">
                <a:latin typeface="Arial" panose="020B0604020202020204" pitchFamily="34" charset="0"/>
                <a:ea typeface="Times New Roman" panose="02020603050405020304" pitchFamily="18" charset="0"/>
                <a:cs typeface="Times New Roman" panose="02020603050405020304" pitchFamily="18" charset="0"/>
              </a:rPr>
              <a:t>January 4, 2022</a:t>
            </a:r>
            <a:r>
              <a:rPr lang="en-US" sz="2400" dirty="0">
                <a:latin typeface="Arial" panose="020B0604020202020204" pitchFamily="34" charset="0"/>
                <a:ea typeface="Times New Roman" panose="02020603050405020304" pitchFamily="18" charset="0"/>
                <a:cs typeface="Times New Roman" panose="02020603050405020304" pitchFamily="18" charset="0"/>
              </a:rPr>
              <a:t>:  Employees have completed second shot…employees who have completed the second shot but not the two-week post-shot “curing” process don’t have to be tested, but other employees who aren’t fully vaccinated or in the “curing” process must be tested (if employer exercising the option).</a:t>
            </a:r>
          </a:p>
          <a:p>
            <a:pPr marL="0" indent="0" algn="just">
              <a:spcBef>
                <a:spcPts val="0"/>
              </a:spcBef>
              <a:spcAft>
                <a:spcPts val="1200"/>
              </a:spcAft>
              <a:buNone/>
            </a:pPr>
            <a:endParaRPr lang="en-US" sz="1200" u="sng"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22</a:t>
            </a:fld>
            <a:endParaRPr lang="en-US" dirty="0">
              <a:solidFill>
                <a:srgbClr val="1D528D"/>
              </a:solidFill>
            </a:endParaRPr>
          </a:p>
        </p:txBody>
      </p:sp>
      <p:sp>
        <p:nvSpPr>
          <p:cNvPr id="5" name="Rectangle 1026">
            <a:extLst>
              <a:ext uri="{FF2B5EF4-FFF2-40B4-BE49-F238E27FC236}">
                <a16:creationId xmlns:a16="http://schemas.microsoft.com/office/drawing/2014/main" id="{5BEAF24C-0332-4D9C-9218-4852A3BC5048}"/>
              </a:ext>
            </a:extLst>
          </p:cNvPr>
          <p:cNvSpPr>
            <a:spLocks noGrp="1" noChangeArrowheads="1"/>
          </p:cNvSpPr>
          <p:nvPr>
            <p:ph type="title"/>
          </p:nvPr>
        </p:nvSpPr>
        <p:spPr>
          <a:xfrm>
            <a:off x="2971800" y="332366"/>
            <a:ext cx="7543800" cy="868362"/>
          </a:xfrm>
        </p:spPr>
        <p:txBody>
          <a:bodyPr/>
          <a:lstStyle/>
          <a:p>
            <a:r>
              <a:rPr lang="en-US" sz="3600" dirty="0"/>
              <a:t>When does the ETS take effect?</a:t>
            </a:r>
          </a:p>
        </p:txBody>
      </p:sp>
    </p:spTree>
    <p:extLst>
      <p:ext uri="{BB962C8B-B14F-4D97-AF65-F5344CB8AC3E}">
        <p14:creationId xmlns:p14="http://schemas.microsoft.com/office/powerpoint/2010/main" val="121084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ctr">
              <a:spcBef>
                <a:spcPts val="0"/>
              </a:spcBef>
              <a:spcAft>
                <a:spcPts val="1200"/>
              </a:spcAft>
              <a:buNone/>
            </a:pPr>
            <a:r>
              <a:rPr lang="en-US" u="sng" dirty="0">
                <a:effectLst/>
                <a:latin typeface="Arial" panose="020B0604020202020204" pitchFamily="34" charset="0"/>
                <a:ea typeface="Times New Roman" panose="02020603050405020304" pitchFamily="18" charset="0"/>
                <a:cs typeface="Times New Roman" panose="02020603050405020304" pitchFamily="18" charset="0"/>
              </a:rPr>
              <a:t>Court Watch</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The mandate has been </a:t>
            </a:r>
            <a:r>
              <a:rPr lang="en-US" sz="2400" i="1" dirty="0">
                <a:latin typeface="Arial" panose="020B0604020202020204" pitchFamily="34" charset="0"/>
                <a:ea typeface="Times New Roman" panose="02020603050405020304" pitchFamily="18" charset="0"/>
                <a:cs typeface="Times New Roman" panose="02020603050405020304" pitchFamily="18" charset="0"/>
              </a:rPr>
              <a:t>temporarily</a:t>
            </a:r>
            <a:r>
              <a:rPr lang="en-US" sz="2400" dirty="0">
                <a:latin typeface="Arial" panose="020B0604020202020204" pitchFamily="34" charset="0"/>
                <a:ea typeface="Times New Roman" panose="02020603050405020304" pitchFamily="18" charset="0"/>
                <a:cs typeface="Times New Roman" panose="02020603050405020304" pitchFamily="18" charset="0"/>
              </a:rPr>
              <a:t> stayed by the Fifth Circuit Court of Appeals. The panel had somewhat immediately frozen the action, then invited OSHA and the challengers to a round of briefing, then on November 12 the panel affirmed its decision to stay the action.</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By rule, when there’s challenges in multiple venues, the federal court’s multidistrict litigation panel holds a lottery to consolidate the challenges with, in this case, a single U.S. Court of Appeals.</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The lottery “winner” was the Sixth Circuit Court of Appeals (TN, KY, OH, MI).</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23</a:t>
            </a:fld>
            <a:endParaRPr lang="en-US" dirty="0">
              <a:solidFill>
                <a:srgbClr val="1D528D"/>
              </a:solidFill>
            </a:endParaRPr>
          </a:p>
        </p:txBody>
      </p:sp>
      <p:sp>
        <p:nvSpPr>
          <p:cNvPr id="5" name="Rectangle 1026">
            <a:extLst>
              <a:ext uri="{FF2B5EF4-FFF2-40B4-BE49-F238E27FC236}">
                <a16:creationId xmlns:a16="http://schemas.microsoft.com/office/drawing/2014/main" id="{5BEAF24C-0332-4D9C-9218-4852A3BC5048}"/>
              </a:ext>
            </a:extLst>
          </p:cNvPr>
          <p:cNvSpPr>
            <a:spLocks noGrp="1" noChangeArrowheads="1"/>
          </p:cNvSpPr>
          <p:nvPr>
            <p:ph type="title"/>
          </p:nvPr>
        </p:nvSpPr>
        <p:spPr>
          <a:xfrm>
            <a:off x="2971800" y="332366"/>
            <a:ext cx="7543800" cy="868362"/>
          </a:xfrm>
        </p:spPr>
        <p:txBody>
          <a:bodyPr/>
          <a:lstStyle/>
          <a:p>
            <a:r>
              <a:rPr lang="en-US" sz="3600" dirty="0"/>
              <a:t>When does the ETS take effect?</a:t>
            </a:r>
          </a:p>
        </p:txBody>
      </p:sp>
    </p:spTree>
    <p:extLst>
      <p:ext uri="{BB962C8B-B14F-4D97-AF65-F5344CB8AC3E}">
        <p14:creationId xmlns:p14="http://schemas.microsoft.com/office/powerpoint/2010/main" val="90110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295400"/>
            <a:ext cx="8229600" cy="487680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FEDERAL CONTRACTOR GUIDELINES </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24</a:t>
            </a:fld>
            <a:endParaRPr lang="en-US" dirty="0">
              <a:solidFill>
                <a:srgbClr val="1D528D"/>
              </a:solidFill>
            </a:endParaRPr>
          </a:p>
        </p:txBody>
      </p:sp>
    </p:spTree>
    <p:extLst>
      <p:ext uri="{BB962C8B-B14F-4D97-AF65-F5344CB8AC3E}">
        <p14:creationId xmlns:p14="http://schemas.microsoft.com/office/powerpoint/2010/main" val="166850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971800" y="332366"/>
            <a:ext cx="7543800" cy="868362"/>
          </a:xfrm>
        </p:spPr>
        <p:txBody>
          <a:bodyPr/>
          <a:lstStyle/>
          <a:p>
            <a:r>
              <a:rPr lang="en-US" sz="3600" dirty="0"/>
              <a:t>Which employers are covered?</a:t>
            </a:r>
          </a:p>
        </p:txBody>
      </p:sp>
      <p:sp>
        <p:nvSpPr>
          <p:cNvPr id="36867" name="Rectangle 1027"/>
          <p:cNvSpPr>
            <a:spLocks noGrp="1" noChangeArrowheads="1"/>
          </p:cNvSpPr>
          <p:nvPr>
            <p:ph type="body" idx="1"/>
          </p:nvPr>
        </p:nvSpPr>
        <p:spPr/>
        <p:txBody>
          <a:bodyPr/>
          <a:lstStyle/>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Federal Contractors and Subcontractors at any tier.</a:t>
            </a:r>
          </a:p>
          <a:p>
            <a:pPr lvl="1" algn="just">
              <a:spcBef>
                <a:spcPts val="0"/>
              </a:spcBef>
              <a:spcAft>
                <a:spcPts val="120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Contracts must be for services, construction, or a leasehold interest in real property. Coverage is to be synonymous with the federal contractor minimum wage proposed final rule (issued pursuant to E.O. 14026).</a:t>
            </a:r>
          </a:p>
          <a:p>
            <a:pPr lvl="2" algn="just">
              <a:spcBef>
                <a:spcPts val="0"/>
              </a:spcBef>
              <a:spcAft>
                <a:spcPts val="1200"/>
              </a:spcAft>
              <a:buFont typeface="Arial" panose="020B0604020202020204" pitchFamily="34" charset="0"/>
              <a:buChar char="•"/>
            </a:pPr>
            <a:r>
              <a:rPr lang="en-US" sz="1800" dirty="0">
                <a:latin typeface="Arial" panose="020B0604020202020204" pitchFamily="34" charset="0"/>
                <a:ea typeface="Times New Roman" panose="02020603050405020304" pitchFamily="18" charset="0"/>
                <a:cs typeface="Times New Roman" panose="02020603050405020304" pitchFamily="18" charset="0"/>
              </a:rPr>
              <a:t>The proposed rule to put E.O. 14026 in effect defines contracts for services as contracts covered by the SCA.</a:t>
            </a:r>
          </a:p>
          <a:p>
            <a:pPr lvl="1" algn="just">
              <a:spcBef>
                <a:spcPts val="0"/>
              </a:spcBef>
              <a:spcAft>
                <a:spcPts val="1200"/>
              </a:spcAft>
              <a:buFont typeface="Arial" panose="020B0604020202020204" pitchFamily="34" charset="0"/>
              <a:buChar char="•"/>
            </a:pPr>
            <a:r>
              <a:rPr lang="en-US" sz="2200" dirty="0">
                <a:latin typeface="Arial" panose="020B0604020202020204" pitchFamily="34" charset="0"/>
                <a:ea typeface="Times New Roman" panose="02020603050405020304" pitchFamily="18" charset="0"/>
                <a:cs typeface="Times New Roman" panose="02020603050405020304" pitchFamily="18" charset="0"/>
              </a:rPr>
              <a:t>Extends to all areas, buildings, and facilities unless a building/facility is 100% clear of interactions with covered contractor employees.</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Large employer federal contractors must comply with these guidelines and not the OSHA Large Employer ETS.</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25</a:t>
            </a:fld>
            <a:endParaRPr lang="en-US" dirty="0">
              <a:solidFill>
                <a:srgbClr val="1D528D"/>
              </a:solidFill>
            </a:endParaRPr>
          </a:p>
        </p:txBody>
      </p:sp>
    </p:spTree>
    <p:extLst>
      <p:ext uri="{BB962C8B-B14F-4D97-AF65-F5344CB8AC3E}">
        <p14:creationId xmlns:p14="http://schemas.microsoft.com/office/powerpoint/2010/main" val="417564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447801"/>
            <a:ext cx="8077200" cy="4949825"/>
          </a:xfrm>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800" b="1" dirty="0"/>
              <a:t>Are any covered contractor employees excluded?</a:t>
            </a:r>
            <a:endParaRPr lang="en-US" sz="2800" b="1"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Generally, no. The Guidelines apply to:</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Covered contractor employees who work exclusively from home; </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Outdoor contractor and subcontractor workplace locations.</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26</a:t>
            </a:fld>
            <a:endParaRPr lang="en-US" dirty="0">
              <a:solidFill>
                <a:srgbClr val="1D528D"/>
              </a:solidFill>
            </a:endParaRPr>
          </a:p>
        </p:txBody>
      </p:sp>
      <p:sp>
        <p:nvSpPr>
          <p:cNvPr id="6" name="Rectangle 1026">
            <a:extLst>
              <a:ext uri="{FF2B5EF4-FFF2-40B4-BE49-F238E27FC236}">
                <a16:creationId xmlns:a16="http://schemas.microsoft.com/office/drawing/2014/main" id="{97932B39-A478-4EB7-91E6-DF086A7AB897}"/>
              </a:ext>
            </a:extLst>
          </p:cNvPr>
          <p:cNvSpPr>
            <a:spLocks noGrp="1" noChangeArrowheads="1"/>
          </p:cNvSpPr>
          <p:nvPr>
            <p:ph type="title"/>
          </p:nvPr>
        </p:nvSpPr>
        <p:spPr>
          <a:xfrm>
            <a:off x="2743200" y="332366"/>
            <a:ext cx="7772400" cy="868362"/>
          </a:xfrm>
        </p:spPr>
        <p:txBody>
          <a:bodyPr/>
          <a:lstStyle/>
          <a:p>
            <a:r>
              <a:rPr lang="en-US" sz="3600" dirty="0"/>
              <a:t>Which K-or employees are covered?</a:t>
            </a:r>
          </a:p>
        </p:txBody>
      </p:sp>
    </p:spTree>
    <p:extLst>
      <p:ext uri="{BB962C8B-B14F-4D97-AF65-F5344CB8AC3E}">
        <p14:creationId xmlns:p14="http://schemas.microsoft.com/office/powerpoint/2010/main" val="3210844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Executive Departments and Agencies must ensure that covered contracts include a clause that K-</a:t>
            </a:r>
            <a:r>
              <a:rPr lang="en-US" sz="2400" dirty="0" err="1">
                <a:latin typeface="Arial" panose="020B0604020202020204" pitchFamily="34" charset="0"/>
                <a:ea typeface="Times New Roman" panose="02020603050405020304" pitchFamily="18" charset="0"/>
                <a:cs typeface="Times New Roman" panose="02020603050405020304" pitchFamily="18" charset="0"/>
              </a:rPr>
              <a:t>ors</a:t>
            </a:r>
            <a:r>
              <a:rPr lang="en-US" sz="2400" dirty="0">
                <a:latin typeface="Arial" panose="020B0604020202020204" pitchFamily="34" charset="0"/>
                <a:ea typeface="Times New Roman" panose="02020603050405020304" pitchFamily="18" charset="0"/>
                <a:cs typeface="Times New Roman" panose="02020603050405020304" pitchFamily="18" charset="0"/>
              </a:rPr>
              <a:t> and sub-K-</a:t>
            </a:r>
            <a:r>
              <a:rPr lang="en-US" sz="2400" dirty="0" err="1">
                <a:latin typeface="Arial" panose="020B0604020202020204" pitchFamily="34" charset="0"/>
                <a:ea typeface="Times New Roman" panose="02020603050405020304" pitchFamily="18" charset="0"/>
                <a:cs typeface="Times New Roman" panose="02020603050405020304" pitchFamily="18" charset="0"/>
              </a:rPr>
              <a:t>ors</a:t>
            </a:r>
            <a:r>
              <a:rPr lang="en-US" sz="2400" dirty="0">
                <a:latin typeface="Arial" panose="020B0604020202020204" pitchFamily="34" charset="0"/>
                <a:ea typeface="Times New Roman" panose="02020603050405020304" pitchFamily="18" charset="0"/>
                <a:cs typeface="Times New Roman" panose="02020603050405020304" pitchFamily="18" charset="0"/>
              </a:rPr>
              <a:t> must comply with the Safer Federal Workforce Task Force Guidelines. Essentially that:</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All employees must be fully vaccinated; unless the employee is entitled to an accommodation (medical or religious) or Federal agency grants a 60 day exception due to urgent, mission-critical need;</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All employees or visitors must comply with masking and distancing requirements in covered contractor workplaces;</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Covered contractor designates point person(s) to coordinate COVID-19 safety efforts.</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27</a:t>
            </a:fld>
            <a:endParaRPr lang="en-US" dirty="0">
              <a:solidFill>
                <a:srgbClr val="1D528D"/>
              </a:solidFill>
            </a:endParaRPr>
          </a:p>
        </p:txBody>
      </p:sp>
      <p:sp>
        <p:nvSpPr>
          <p:cNvPr id="8" name="Rectangle 1026">
            <a:extLst>
              <a:ext uri="{FF2B5EF4-FFF2-40B4-BE49-F238E27FC236}">
                <a16:creationId xmlns:a16="http://schemas.microsoft.com/office/drawing/2014/main" id="{7C2BBA9F-00E9-423E-956E-FDDC9D3F08E3}"/>
              </a:ext>
            </a:extLst>
          </p:cNvPr>
          <p:cNvSpPr>
            <a:spLocks noGrp="1" noChangeArrowheads="1"/>
          </p:cNvSpPr>
          <p:nvPr>
            <p:ph type="title"/>
          </p:nvPr>
        </p:nvSpPr>
        <p:spPr>
          <a:xfrm>
            <a:off x="2819400" y="332366"/>
            <a:ext cx="7696200" cy="868362"/>
          </a:xfrm>
        </p:spPr>
        <p:txBody>
          <a:bodyPr/>
          <a:lstStyle/>
          <a:p>
            <a:r>
              <a:rPr lang="en-US" sz="3600" dirty="0"/>
              <a:t>What do the Federal Contractor Guidelines require?</a:t>
            </a:r>
          </a:p>
        </p:txBody>
      </p:sp>
    </p:spTree>
    <p:extLst>
      <p:ext uri="{BB962C8B-B14F-4D97-AF65-F5344CB8AC3E}">
        <p14:creationId xmlns:p14="http://schemas.microsoft.com/office/powerpoint/2010/main" val="34640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Two weeks after completing primary vaccination with a COVID-19 vaccine with, if applicable, at least the minimum recommended interval between doses in accordance with the approval, authorization, or listing that is</a:t>
            </a:r>
          </a:p>
          <a:p>
            <a:pPr algn="just">
              <a:spcBef>
                <a:spcPts val="0"/>
              </a:spcBef>
              <a:spcAft>
                <a:spcPts val="1200"/>
              </a:spcAft>
              <a:buFont typeface="Arial" panose="020B0604020202020204" pitchFamily="34" charset="0"/>
              <a:buChar char="•"/>
              <a:tabLst>
                <a:tab pos="4572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Approved or authorized for emergency use by the FDA;</a:t>
            </a:r>
          </a:p>
          <a:p>
            <a:pPr algn="just">
              <a:spcBef>
                <a:spcPts val="0"/>
              </a:spcBef>
              <a:spcAft>
                <a:spcPts val="1200"/>
              </a:spcAft>
              <a:buFont typeface="Arial" panose="020B0604020202020204" pitchFamily="34" charset="0"/>
              <a:buChar char="•"/>
              <a:tabLst>
                <a:tab pos="4572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Listed for emergency use by the World Health Organization; or</a:t>
            </a:r>
          </a:p>
          <a:p>
            <a:pPr algn="just">
              <a:spcBef>
                <a:spcPts val="0"/>
              </a:spcBef>
              <a:spcAft>
                <a:spcPts val="1200"/>
              </a:spcAft>
              <a:buFont typeface="Arial" panose="020B0604020202020204" pitchFamily="34" charset="0"/>
              <a:buChar char="•"/>
              <a:tabLst>
                <a:tab pos="4572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Administered as part of a clinical trial at a U.S. site (with certain additional requirements).</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28</a:t>
            </a:fld>
            <a:endParaRPr lang="en-US" dirty="0">
              <a:solidFill>
                <a:srgbClr val="1D528D"/>
              </a:solidFill>
            </a:endParaRPr>
          </a:p>
        </p:txBody>
      </p:sp>
      <p:sp>
        <p:nvSpPr>
          <p:cNvPr id="6" name="Rectangle 1026">
            <a:extLst>
              <a:ext uri="{FF2B5EF4-FFF2-40B4-BE49-F238E27FC236}">
                <a16:creationId xmlns:a16="http://schemas.microsoft.com/office/drawing/2014/main" id="{82E2E191-1805-4286-B0AC-34D5FCAAB8D1}"/>
              </a:ext>
            </a:extLst>
          </p:cNvPr>
          <p:cNvSpPr>
            <a:spLocks noGrp="1" noChangeArrowheads="1"/>
          </p:cNvSpPr>
          <p:nvPr>
            <p:ph type="title"/>
          </p:nvPr>
        </p:nvSpPr>
        <p:spPr>
          <a:xfrm>
            <a:off x="2971800" y="332366"/>
            <a:ext cx="7543800" cy="868362"/>
          </a:xfrm>
        </p:spPr>
        <p:txBody>
          <a:bodyPr/>
          <a:lstStyle/>
          <a:p>
            <a:r>
              <a:rPr lang="en-US" sz="3600" dirty="0"/>
              <a:t>What qualifies as fully vaccinated?</a:t>
            </a:r>
          </a:p>
        </p:txBody>
      </p:sp>
    </p:spTree>
    <p:extLst>
      <p:ext uri="{BB962C8B-B14F-4D97-AF65-F5344CB8AC3E}">
        <p14:creationId xmlns:p14="http://schemas.microsoft.com/office/powerpoint/2010/main" val="1305020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are required to determine the vaccination status of all employees and must retain documentation of vaccination status.  Acceptable proof:</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Vaccination card; </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Copy of medical records documenting vaccination;</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Documents from government immunization system;</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Other official document verifying vaccination with vaccine name, date(s) of administration, and name of health care provider or clinic site. </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Employers may accept digital or scanned copies.</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Personal attestation is </a:t>
            </a:r>
            <a:r>
              <a:rPr lang="en-US" sz="2200" u="sng" dirty="0">
                <a:latin typeface="Arial" panose="020B0604020202020204" pitchFamily="34" charset="0"/>
                <a:ea typeface="Times New Roman" panose="02020603050405020304" pitchFamily="18" charset="0"/>
                <a:cs typeface="Times New Roman" panose="02020603050405020304" pitchFamily="18" charset="0"/>
              </a:rPr>
              <a:t>not</a:t>
            </a:r>
            <a:r>
              <a:rPr lang="en-US" sz="2200" dirty="0">
                <a:latin typeface="Arial" panose="020B0604020202020204" pitchFamily="34" charset="0"/>
                <a:ea typeface="Times New Roman" panose="02020603050405020304" pitchFamily="18" charset="0"/>
                <a:cs typeface="Times New Roman" panose="02020603050405020304" pitchFamily="18" charset="0"/>
              </a:rPr>
              <a:t> allowed.</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29</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Proof of Vaccination</a:t>
            </a:r>
          </a:p>
        </p:txBody>
      </p:sp>
    </p:spTree>
    <p:extLst>
      <p:ext uri="{BB962C8B-B14F-4D97-AF65-F5344CB8AC3E}">
        <p14:creationId xmlns:p14="http://schemas.microsoft.com/office/powerpoint/2010/main" val="411799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r>
              <a:rPr lang="en-US" dirty="0"/>
              <a:t>Today’s Topics</a:t>
            </a:r>
          </a:p>
        </p:txBody>
      </p:sp>
      <p:sp>
        <p:nvSpPr>
          <p:cNvPr id="36867" name="Rectangle 1027"/>
          <p:cNvSpPr>
            <a:spLocks noGrp="1" noChangeArrowheads="1"/>
          </p:cNvSpPr>
          <p:nvPr>
            <p:ph type="body" idx="1"/>
          </p:nvPr>
        </p:nvSpPr>
        <p:spPr/>
        <p:txBody>
          <a:bodyPr/>
          <a:lstStyle/>
          <a:p>
            <a:pPr marL="514350" indent="-514350">
              <a:spcAft>
                <a:spcPts val="600"/>
              </a:spcAft>
              <a:buFont typeface="+mj-lt"/>
              <a:buAutoNum type="arabicPeriod"/>
            </a:pPr>
            <a:r>
              <a:rPr lang="en-US" sz="2800" dirty="0"/>
              <a:t>OSHA’s Emergency Temporary Standard:  What’s the current status; what does it require (if effective)?</a:t>
            </a:r>
          </a:p>
          <a:p>
            <a:pPr marL="514350" indent="-514350">
              <a:spcAft>
                <a:spcPts val="600"/>
              </a:spcAft>
              <a:buFont typeface="+mj-lt"/>
              <a:buAutoNum type="arabicPeriod"/>
            </a:pPr>
            <a:r>
              <a:rPr lang="en-US" sz="2800" dirty="0"/>
              <a:t>Other mandates: Healthcare ETS, Federal Contractor Guidelines, CMS Omnibus Vaccination Rule</a:t>
            </a:r>
          </a:p>
          <a:p>
            <a:pPr marL="514350" indent="-514350">
              <a:spcAft>
                <a:spcPts val="600"/>
              </a:spcAft>
              <a:buFont typeface="+mj-lt"/>
              <a:buAutoNum type="arabicPeriod"/>
            </a:pPr>
            <a:r>
              <a:rPr lang="en-US" sz="2800" dirty="0"/>
              <a:t>Accommodation/Exemptions: What may be required </a:t>
            </a:r>
          </a:p>
          <a:p>
            <a:pPr marL="514350" indent="-514350">
              <a:spcAft>
                <a:spcPts val="600"/>
              </a:spcAft>
              <a:buFont typeface="+mj-lt"/>
              <a:buAutoNum type="arabicPeriod"/>
            </a:pPr>
            <a:r>
              <a:rPr lang="en-US" sz="2800" dirty="0"/>
              <a:t>Alabama’s vaccine exemption law</a:t>
            </a:r>
          </a:p>
          <a:p>
            <a:pPr marL="514350" indent="-514350">
              <a:spcAft>
                <a:spcPts val="600"/>
              </a:spcAft>
              <a:buFont typeface="+mj-lt"/>
              <a:buAutoNum type="arabicPeriod"/>
            </a:pPr>
            <a:r>
              <a:rPr lang="en-US" sz="2800" dirty="0"/>
              <a:t>Trying to follow two laws in conflict</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a:t>
            </a:fld>
            <a:endParaRPr lang="en-US" dirty="0">
              <a:solidFill>
                <a:srgbClr val="1D528D"/>
              </a:solidFill>
            </a:endParaRPr>
          </a:p>
        </p:txBody>
      </p:sp>
    </p:spTree>
    <p:extLst>
      <p:ext uri="{BB962C8B-B14F-4D97-AF65-F5344CB8AC3E}">
        <p14:creationId xmlns:p14="http://schemas.microsoft.com/office/powerpoint/2010/main" val="267113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r>
              <a:rPr lang="en-US" dirty="0"/>
              <a:t>Federal K-or Guidelines</a:t>
            </a:r>
          </a:p>
        </p:txBody>
      </p:sp>
      <p:sp>
        <p:nvSpPr>
          <p:cNvPr id="36867" name="Rectangle 1027"/>
          <p:cNvSpPr>
            <a:spLocks noGrp="1" noChangeArrowheads="1"/>
          </p:cNvSpPr>
          <p:nvPr>
            <p:ph type="body" idx="1"/>
          </p:nvPr>
        </p:nvSpPr>
        <p:spPr/>
        <p:txBody>
          <a:bodyPr/>
          <a:lstStyle/>
          <a:p>
            <a:r>
              <a:rPr lang="en-US" sz="2800" dirty="0"/>
              <a:t>No PTO requirements.</a:t>
            </a:r>
          </a:p>
          <a:p>
            <a:r>
              <a:rPr lang="en-US" sz="2800" dirty="0"/>
              <a:t>When the federal government issued the large employer ETS and the CMS rules, it also announced that the deadline for federal contractor employees to be fully compliant would mirror those rules, or that employees would have until January 4, 2022, to complete the vaccination series.</a:t>
            </a:r>
          </a:p>
          <a:p>
            <a:pPr marL="0" indent="0">
              <a:buNone/>
            </a:pPr>
            <a:endParaRPr lang="en-US" sz="2800"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30</a:t>
            </a:fld>
            <a:endParaRPr lang="en-US" dirty="0">
              <a:solidFill>
                <a:srgbClr val="1D528D"/>
              </a:solidFill>
            </a:endParaRPr>
          </a:p>
        </p:txBody>
      </p:sp>
    </p:spTree>
    <p:extLst>
      <p:ext uri="{BB962C8B-B14F-4D97-AF65-F5344CB8AC3E}">
        <p14:creationId xmlns:p14="http://schemas.microsoft.com/office/powerpoint/2010/main" val="2083354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r>
              <a:rPr lang="en-US" dirty="0"/>
              <a:t>Non-compliant employees</a:t>
            </a:r>
          </a:p>
        </p:txBody>
      </p:sp>
      <p:sp>
        <p:nvSpPr>
          <p:cNvPr id="36867" name="Rectangle 1027"/>
          <p:cNvSpPr>
            <a:spLocks noGrp="1" noChangeArrowheads="1"/>
          </p:cNvSpPr>
          <p:nvPr>
            <p:ph type="body" idx="1"/>
          </p:nvPr>
        </p:nvSpPr>
        <p:spPr/>
        <p:txBody>
          <a:bodyPr/>
          <a:lstStyle/>
          <a:p>
            <a:r>
              <a:rPr lang="en-US" sz="2800" dirty="0"/>
              <a:t>The Safer Federal Workforce FAQ specifically discusses an enforcement model of counseling, education, the “additional disciplinary measures as necessary” prior to removal.</a:t>
            </a:r>
          </a:p>
          <a:p>
            <a:r>
              <a:rPr lang="en-US" sz="2800" dirty="0"/>
              <a:t>Safer Federal Workforce Guidance issued in September 2021.</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31</a:t>
            </a:fld>
            <a:endParaRPr lang="en-US" dirty="0">
              <a:solidFill>
                <a:srgbClr val="1D528D"/>
              </a:solidFill>
            </a:endParaRPr>
          </a:p>
        </p:txBody>
      </p:sp>
    </p:spTree>
    <p:extLst>
      <p:ext uri="{BB962C8B-B14F-4D97-AF65-F5344CB8AC3E}">
        <p14:creationId xmlns:p14="http://schemas.microsoft.com/office/powerpoint/2010/main" val="3401257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295400"/>
            <a:ext cx="8229600" cy="487680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THE OTHER FEDERAL MANDATES:</a:t>
            </a:r>
          </a:p>
          <a:p>
            <a:pPr marL="0" indent="0" algn="ctr">
              <a:buNone/>
            </a:pPr>
            <a:r>
              <a:rPr lang="en-US" sz="4000" b="1" dirty="0"/>
              <a:t>HEALTHCARE ETS</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32</a:t>
            </a:fld>
            <a:endParaRPr lang="en-US" dirty="0">
              <a:solidFill>
                <a:srgbClr val="1D528D"/>
              </a:solidFill>
            </a:endParaRPr>
          </a:p>
        </p:txBody>
      </p:sp>
    </p:spTree>
    <p:extLst>
      <p:ext uri="{BB962C8B-B14F-4D97-AF65-F5344CB8AC3E}">
        <p14:creationId xmlns:p14="http://schemas.microsoft.com/office/powerpoint/2010/main" val="3810554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971800" y="332366"/>
            <a:ext cx="7543800" cy="868362"/>
          </a:xfrm>
        </p:spPr>
        <p:txBody>
          <a:bodyPr/>
          <a:lstStyle/>
          <a:p>
            <a:r>
              <a:rPr lang="en-US" sz="3600" dirty="0"/>
              <a:t>Which employers are covered?</a:t>
            </a:r>
          </a:p>
        </p:txBody>
      </p:sp>
      <p:sp>
        <p:nvSpPr>
          <p:cNvPr id="36867" name="Rectangle 1027"/>
          <p:cNvSpPr>
            <a:spLocks noGrp="1" noChangeArrowheads="1"/>
          </p:cNvSpPr>
          <p:nvPr>
            <p:ph type="body" idx="1"/>
          </p:nvPr>
        </p:nvSpPr>
        <p:spPr/>
        <p:txBody>
          <a:bodyPr/>
          <a:lstStyle/>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Most settings where healthcare services or healthcare support services are provided. Exceptions:</a:t>
            </a:r>
          </a:p>
          <a:p>
            <a:pPr lvl="1"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First aid by non-licensed health care providers;</a:t>
            </a:r>
          </a:p>
          <a:p>
            <a:pPr lvl="1"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Home healthcare where all employees are fully vaccinated and all visitors are screened;</a:t>
            </a:r>
          </a:p>
          <a:p>
            <a:pPr lvl="1"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Retail pharmacy;</a:t>
            </a:r>
          </a:p>
          <a:p>
            <a:pPr lvl="1"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Non-hospital ambulatory care where individuals who might have COVID-19 can’t enter;</a:t>
            </a:r>
          </a:p>
          <a:p>
            <a:pPr lvl="1"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Some hospital ambulatory care settings that are separate and where all employees are vaccinated and all employees screened;</a:t>
            </a:r>
          </a:p>
          <a:p>
            <a:pPr lvl="1"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Off-site services adjacent to healthcare.</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33</a:t>
            </a:fld>
            <a:endParaRPr lang="en-US" dirty="0">
              <a:solidFill>
                <a:srgbClr val="1D528D"/>
              </a:solidFill>
            </a:endParaRPr>
          </a:p>
        </p:txBody>
      </p:sp>
    </p:spTree>
    <p:extLst>
      <p:ext uri="{BB962C8B-B14F-4D97-AF65-F5344CB8AC3E}">
        <p14:creationId xmlns:p14="http://schemas.microsoft.com/office/powerpoint/2010/main" val="2545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Vaccination Encouragement</a:t>
            </a:r>
          </a:p>
          <a:p>
            <a:pPr lvl="1"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Paid time off for vaccination and recovery from side effects</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Medical Removal Protection Benefits</a:t>
            </a:r>
          </a:p>
          <a:p>
            <a:pPr lvl="1"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In most circumstances where an employee is diagnosed with, has symptoms of COVID-19 and consents to PCR testing, or a COVID-19 workplace exposure (if unvaccinated and not wearing PPE), paid leave up to $1,400/week until employee no longer infectious.</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No retaliation</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Notification of Exposure</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Recordkeeping/COVID-19 log</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COVID-19 Plan</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Other safety and PPE requirements.</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34</a:t>
            </a:fld>
            <a:endParaRPr lang="en-US" dirty="0">
              <a:solidFill>
                <a:srgbClr val="1D528D"/>
              </a:solidFill>
            </a:endParaRPr>
          </a:p>
        </p:txBody>
      </p:sp>
      <p:sp>
        <p:nvSpPr>
          <p:cNvPr id="8" name="Rectangle 1026">
            <a:extLst>
              <a:ext uri="{FF2B5EF4-FFF2-40B4-BE49-F238E27FC236}">
                <a16:creationId xmlns:a16="http://schemas.microsoft.com/office/drawing/2014/main" id="{7C2BBA9F-00E9-423E-956E-FDDC9D3F08E3}"/>
              </a:ext>
            </a:extLst>
          </p:cNvPr>
          <p:cNvSpPr>
            <a:spLocks noGrp="1" noChangeArrowheads="1"/>
          </p:cNvSpPr>
          <p:nvPr>
            <p:ph type="title"/>
          </p:nvPr>
        </p:nvSpPr>
        <p:spPr>
          <a:xfrm>
            <a:off x="2819400" y="332366"/>
            <a:ext cx="7696200" cy="868362"/>
          </a:xfrm>
        </p:spPr>
        <p:txBody>
          <a:bodyPr/>
          <a:lstStyle/>
          <a:p>
            <a:r>
              <a:rPr lang="en-US" sz="3600" dirty="0"/>
              <a:t>What does the Healthcare ETS require?</a:t>
            </a:r>
          </a:p>
        </p:txBody>
      </p:sp>
    </p:spTree>
    <p:extLst>
      <p:ext uri="{BB962C8B-B14F-4D97-AF65-F5344CB8AC3E}">
        <p14:creationId xmlns:p14="http://schemas.microsoft.com/office/powerpoint/2010/main" val="3595422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r>
              <a:rPr lang="en-US" dirty="0"/>
              <a:t>Healthcare ETS</a:t>
            </a:r>
          </a:p>
        </p:txBody>
      </p:sp>
      <p:sp>
        <p:nvSpPr>
          <p:cNvPr id="36867" name="Rectangle 1027"/>
          <p:cNvSpPr>
            <a:spLocks noGrp="1" noChangeArrowheads="1"/>
          </p:cNvSpPr>
          <p:nvPr>
            <p:ph type="body" idx="1"/>
          </p:nvPr>
        </p:nvSpPr>
        <p:spPr/>
        <p:txBody>
          <a:bodyPr/>
          <a:lstStyle/>
          <a:p>
            <a:r>
              <a:rPr lang="en-US" dirty="0"/>
              <a:t>Went into effect in June/July 2021</a:t>
            </a:r>
          </a:p>
          <a:p>
            <a:r>
              <a:rPr lang="en-US" dirty="0"/>
              <a:t>Employers subject to Healthcare ETS do not have to comply with Large Employer ETS while Healthcare ETS is in effect.</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35</a:t>
            </a:fld>
            <a:endParaRPr lang="en-US" dirty="0">
              <a:solidFill>
                <a:srgbClr val="1D528D"/>
              </a:solidFill>
            </a:endParaRPr>
          </a:p>
        </p:txBody>
      </p:sp>
    </p:spTree>
    <p:extLst>
      <p:ext uri="{BB962C8B-B14F-4D97-AF65-F5344CB8AC3E}">
        <p14:creationId xmlns:p14="http://schemas.microsoft.com/office/powerpoint/2010/main" val="3521008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295400"/>
            <a:ext cx="8229600" cy="487680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THE OTHER FEDERAL MANDATES:</a:t>
            </a:r>
          </a:p>
          <a:p>
            <a:pPr marL="0" indent="0" algn="ctr">
              <a:buNone/>
            </a:pPr>
            <a:r>
              <a:rPr lang="en-US" sz="4000" b="1" dirty="0"/>
              <a:t>CMS OMNIBUS STAFF VACCINATION RULE</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36</a:t>
            </a:fld>
            <a:endParaRPr lang="en-US" dirty="0">
              <a:solidFill>
                <a:srgbClr val="1D528D"/>
              </a:solidFill>
            </a:endParaRPr>
          </a:p>
        </p:txBody>
      </p:sp>
    </p:spTree>
    <p:extLst>
      <p:ext uri="{BB962C8B-B14F-4D97-AF65-F5344CB8AC3E}">
        <p14:creationId xmlns:p14="http://schemas.microsoft.com/office/powerpoint/2010/main" val="142083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971800" y="332366"/>
            <a:ext cx="7543800" cy="868362"/>
          </a:xfrm>
        </p:spPr>
        <p:txBody>
          <a:bodyPr/>
          <a:lstStyle/>
          <a:p>
            <a:r>
              <a:rPr lang="en-US" sz="3600" dirty="0"/>
              <a:t>Which employers are covered?</a:t>
            </a:r>
          </a:p>
        </p:txBody>
      </p:sp>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b="1" dirty="0">
                <a:ea typeface="Calibri" panose="020F0502020204030204" pitchFamily="34" charset="0"/>
              </a:rPr>
              <a:t>Certain Medicare and Medicaid-certified providers and suppliers</a:t>
            </a:r>
            <a:r>
              <a:rPr lang="en-US" sz="2400" dirty="0">
                <a:ea typeface="Calibri" panose="020F0502020204030204" pitchFamily="34" charset="0"/>
              </a:rPr>
              <a:t>: </a:t>
            </a:r>
          </a:p>
          <a:p>
            <a:pPr marL="0" indent="0" algn="just">
              <a:spcBef>
                <a:spcPts val="0"/>
              </a:spcBef>
              <a:spcAft>
                <a:spcPts val="1200"/>
              </a:spcAft>
              <a:buNone/>
            </a:pPr>
            <a:r>
              <a:rPr lang="en-US" sz="2000" dirty="0">
                <a:ea typeface="Calibri" panose="020F0502020204030204" pitchFamily="34" charset="0"/>
              </a:rPr>
              <a:t>Ambulatory Surgery Centers, Community Mental Health Centers, Comprehensive Outpatient Rehabilitation Facilities, Critical Access Hospitals, End-Stage Renal Disease Facilities, Home Health Agencies, Home Infusion Therapy Suppliers, Hospices, Hospitals, Intermediate Care Facilities for Individuals with Intellectual Disabilities, Clinics, Rehabilitation Agencies, and Public Health Agencies as Providers of Outpatient Physical Therapy and Speech-Language Pathology Services, Psychiatric Residential Treatment Facilities (PRTFs), Programs for All-Inclusive Care for the Elderly Organizations (PACE), Rural Health Clinics/Federally Qualified Health Centers, and Long Term Care facilities. </a:t>
            </a:r>
            <a:endParaRPr lang="en-US" sz="2000" dirty="0">
              <a:ea typeface="Times New Roman" panose="02020603050405020304" pitchFamily="18" charset="0"/>
              <a:cs typeface="Times New Roman" panose="02020603050405020304" pitchFamily="18"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37</a:t>
            </a:fld>
            <a:endParaRPr lang="en-US" dirty="0">
              <a:solidFill>
                <a:srgbClr val="1D528D"/>
              </a:solidFill>
            </a:endParaRPr>
          </a:p>
        </p:txBody>
      </p:sp>
    </p:spTree>
    <p:extLst>
      <p:ext uri="{BB962C8B-B14F-4D97-AF65-F5344CB8AC3E}">
        <p14:creationId xmlns:p14="http://schemas.microsoft.com/office/powerpoint/2010/main" val="636943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Covered facilities must develop and implement policies and procedures to ensure that:</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All scheduled staff have received first or only shot by December 5, 2021, and second shot by Jan. 4, 2022, prior to providing services;</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process to ensure mitigating measures for those not fully vaccinated;</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process to track and secure documentation of vaccination and booster status;</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process by which exemption may be granted based on federal standards;</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process to track and secure documentation of exemption requests;</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process to ensure that medical exemption requests are supported by specific medical evidence and signed by a licensed practitioner.</a:t>
            </a:r>
          </a:p>
          <a:p>
            <a:pPr algn="just">
              <a:spcBef>
                <a:spcPts val="0"/>
              </a:spcBef>
              <a:spcAft>
                <a:spcPts val="1200"/>
              </a:spcAft>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38</a:t>
            </a:fld>
            <a:endParaRPr lang="en-US" dirty="0">
              <a:solidFill>
                <a:srgbClr val="1D528D"/>
              </a:solidFill>
            </a:endParaRPr>
          </a:p>
        </p:txBody>
      </p:sp>
      <p:sp>
        <p:nvSpPr>
          <p:cNvPr id="8" name="Rectangle 1026">
            <a:extLst>
              <a:ext uri="{FF2B5EF4-FFF2-40B4-BE49-F238E27FC236}">
                <a16:creationId xmlns:a16="http://schemas.microsoft.com/office/drawing/2014/main" id="{7C2BBA9F-00E9-423E-956E-FDDC9D3F08E3}"/>
              </a:ext>
            </a:extLst>
          </p:cNvPr>
          <p:cNvSpPr>
            <a:spLocks noGrp="1" noChangeArrowheads="1"/>
          </p:cNvSpPr>
          <p:nvPr>
            <p:ph type="title"/>
          </p:nvPr>
        </p:nvSpPr>
        <p:spPr>
          <a:xfrm>
            <a:off x="2819400" y="332366"/>
            <a:ext cx="7696200" cy="868362"/>
          </a:xfrm>
        </p:spPr>
        <p:txBody>
          <a:bodyPr/>
          <a:lstStyle/>
          <a:p>
            <a:r>
              <a:rPr lang="en-US" sz="3600" dirty="0"/>
              <a:t>What does the CMS Rule require?</a:t>
            </a:r>
          </a:p>
        </p:txBody>
      </p:sp>
    </p:spTree>
    <p:extLst>
      <p:ext uri="{BB962C8B-B14F-4D97-AF65-F5344CB8AC3E}">
        <p14:creationId xmlns:p14="http://schemas.microsoft.com/office/powerpoint/2010/main" val="56380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Covered facilities must develop and implement policies and procedures to ensure that:</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process for tracking and securing documentation for vaccination status for those who must be delayed in receiving COVID-19 vaccinations, in accordance with CDC guidelines;</a:t>
            </a:r>
          </a:p>
          <a:p>
            <a:pPr algn="just">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Contingency plans for staff that aren’t fully vaccinated.</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39</a:t>
            </a:fld>
            <a:endParaRPr lang="en-US" dirty="0">
              <a:solidFill>
                <a:srgbClr val="1D528D"/>
              </a:solidFill>
            </a:endParaRPr>
          </a:p>
        </p:txBody>
      </p:sp>
      <p:sp>
        <p:nvSpPr>
          <p:cNvPr id="8" name="Rectangle 1026">
            <a:extLst>
              <a:ext uri="{FF2B5EF4-FFF2-40B4-BE49-F238E27FC236}">
                <a16:creationId xmlns:a16="http://schemas.microsoft.com/office/drawing/2014/main" id="{7C2BBA9F-00E9-423E-956E-FDDC9D3F08E3}"/>
              </a:ext>
            </a:extLst>
          </p:cNvPr>
          <p:cNvSpPr>
            <a:spLocks noGrp="1" noChangeArrowheads="1"/>
          </p:cNvSpPr>
          <p:nvPr>
            <p:ph type="title"/>
          </p:nvPr>
        </p:nvSpPr>
        <p:spPr>
          <a:xfrm>
            <a:off x="2819400" y="332366"/>
            <a:ext cx="7696200" cy="868362"/>
          </a:xfrm>
        </p:spPr>
        <p:txBody>
          <a:bodyPr/>
          <a:lstStyle/>
          <a:p>
            <a:r>
              <a:rPr lang="en-US" sz="3600" dirty="0"/>
              <a:t>What does the CMS Rule require?</a:t>
            </a:r>
          </a:p>
        </p:txBody>
      </p:sp>
    </p:spTree>
    <p:extLst>
      <p:ext uri="{BB962C8B-B14F-4D97-AF65-F5344CB8AC3E}">
        <p14:creationId xmlns:p14="http://schemas.microsoft.com/office/powerpoint/2010/main" val="304966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228929"/>
            <a:ext cx="8229600" cy="4949825"/>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OSHA VACCINATON ETS </a:t>
            </a:r>
          </a:p>
          <a:p>
            <a:pPr marL="0" indent="0" algn="ctr">
              <a:spcBef>
                <a:spcPts val="0"/>
              </a:spcBef>
              <a:buNone/>
            </a:pPr>
            <a:r>
              <a:rPr lang="en-US" sz="4000" b="1" dirty="0"/>
              <a:t>FOR LARGE EMPLOYERS</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a:t>
            </a:fld>
            <a:endParaRPr lang="en-US" dirty="0">
              <a:solidFill>
                <a:srgbClr val="1D528D"/>
              </a:solidFill>
            </a:endParaRPr>
          </a:p>
        </p:txBody>
      </p:sp>
    </p:spTree>
    <p:extLst>
      <p:ext uri="{BB962C8B-B14F-4D97-AF65-F5344CB8AC3E}">
        <p14:creationId xmlns:p14="http://schemas.microsoft.com/office/powerpoint/2010/main" val="74476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743200" y="274638"/>
            <a:ext cx="7620000" cy="868362"/>
          </a:xfrm>
        </p:spPr>
        <p:txBody>
          <a:bodyPr/>
          <a:lstStyle/>
          <a:p>
            <a:r>
              <a:rPr lang="en-US" dirty="0"/>
              <a:t>Which employees are covered? </a:t>
            </a:r>
          </a:p>
        </p:txBody>
      </p:sp>
      <p:sp>
        <p:nvSpPr>
          <p:cNvPr id="36867" name="Rectangle 1027"/>
          <p:cNvSpPr>
            <a:spLocks noGrp="1" noChangeArrowheads="1"/>
          </p:cNvSpPr>
          <p:nvPr>
            <p:ph type="body" idx="1"/>
          </p:nvPr>
        </p:nvSpPr>
        <p:spPr/>
        <p:txBody>
          <a:bodyPr/>
          <a:lstStyle/>
          <a:p>
            <a:pPr marL="0" indent="0">
              <a:buNone/>
            </a:pPr>
            <a:r>
              <a:rPr lang="en-US" dirty="0">
                <a:latin typeface="Arial" panose="020B0604020202020204" pitchFamily="34" charset="0"/>
                <a:ea typeface="Times New Roman" panose="02020603050405020304" pitchFamily="18" charset="0"/>
                <a:cs typeface="Times New Roman" panose="02020603050405020304" pitchFamily="18" charset="0"/>
              </a:rPr>
              <a:t>All covered facility staff are covered, except those providing telehealth or telemedicine or support services with no contact with patients or covered staff.</a:t>
            </a: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40</a:t>
            </a:fld>
            <a:endParaRPr lang="en-US" dirty="0">
              <a:solidFill>
                <a:srgbClr val="1D528D"/>
              </a:solidFill>
            </a:endParaRPr>
          </a:p>
        </p:txBody>
      </p:sp>
    </p:spTree>
    <p:extLst>
      <p:ext uri="{BB962C8B-B14F-4D97-AF65-F5344CB8AC3E}">
        <p14:creationId xmlns:p14="http://schemas.microsoft.com/office/powerpoint/2010/main" val="3902157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r>
              <a:rPr lang="en-US" dirty="0"/>
              <a:t>CMS Rule</a:t>
            </a:r>
          </a:p>
        </p:txBody>
      </p:sp>
      <p:sp>
        <p:nvSpPr>
          <p:cNvPr id="36867" name="Rectangle 1027"/>
          <p:cNvSpPr>
            <a:spLocks noGrp="1" noChangeArrowheads="1"/>
          </p:cNvSpPr>
          <p:nvPr>
            <p:ph type="body" idx="1"/>
          </p:nvPr>
        </p:nvSpPr>
        <p:spPr/>
        <p:txBody>
          <a:bodyPr/>
          <a:lstStyle/>
          <a:p>
            <a:r>
              <a:rPr lang="en-US" sz="2800" dirty="0"/>
              <a:t>No PTO requirements.</a:t>
            </a:r>
          </a:p>
          <a:p>
            <a:r>
              <a:rPr lang="en-US" sz="2800" dirty="0"/>
              <a:t>Employers may be subject to CMS Rule and OSHA’s Healthcare ETS Rule.</a:t>
            </a:r>
          </a:p>
          <a:p>
            <a:pPr marL="0" indent="0">
              <a:buNone/>
            </a:pPr>
            <a:endParaRPr lang="en-US" sz="2800"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41</a:t>
            </a:fld>
            <a:endParaRPr lang="en-US" dirty="0">
              <a:solidFill>
                <a:srgbClr val="1D528D"/>
              </a:solidFill>
            </a:endParaRPr>
          </a:p>
        </p:txBody>
      </p:sp>
    </p:spTree>
    <p:extLst>
      <p:ext uri="{BB962C8B-B14F-4D97-AF65-F5344CB8AC3E}">
        <p14:creationId xmlns:p14="http://schemas.microsoft.com/office/powerpoint/2010/main" val="2693043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295400"/>
            <a:ext cx="8229600" cy="487680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ACCOMMODATIONS AND EXEMPTIONS</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42</a:t>
            </a:fld>
            <a:endParaRPr lang="en-US" dirty="0">
              <a:solidFill>
                <a:srgbClr val="1D528D"/>
              </a:solidFill>
            </a:endParaRPr>
          </a:p>
        </p:txBody>
      </p:sp>
    </p:spTree>
    <p:extLst>
      <p:ext uri="{BB962C8B-B14F-4D97-AF65-F5344CB8AC3E}">
        <p14:creationId xmlns:p14="http://schemas.microsoft.com/office/powerpoint/2010/main" val="1617218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200400" y="274638"/>
            <a:ext cx="7239000" cy="868362"/>
          </a:xfrm>
        </p:spPr>
        <p:txBody>
          <a:bodyPr/>
          <a:lstStyle/>
          <a:p>
            <a:r>
              <a:rPr lang="en-US" dirty="0"/>
              <a:t>Accommodations/Exemptions</a:t>
            </a:r>
          </a:p>
        </p:txBody>
      </p:sp>
      <p:sp>
        <p:nvSpPr>
          <p:cNvPr id="36867" name="Rectangle 1027"/>
          <p:cNvSpPr>
            <a:spLocks noGrp="1" noChangeArrowheads="1"/>
          </p:cNvSpPr>
          <p:nvPr>
            <p:ph type="body" idx="1"/>
          </p:nvPr>
        </p:nvSpPr>
        <p:spPr/>
        <p:txBody>
          <a:bodyPr/>
          <a:lstStyle/>
          <a:p>
            <a:pPr marL="0" indent="0">
              <a:buNone/>
            </a:pPr>
            <a:r>
              <a:rPr lang="en-US" b="1" dirty="0"/>
              <a:t>Governing Laws:</a:t>
            </a:r>
          </a:p>
          <a:p>
            <a:pPr marL="0" indent="0">
              <a:buNone/>
            </a:pPr>
            <a:r>
              <a:rPr lang="en-US" sz="2800" u="sng" dirty="0"/>
              <a:t>The Oldies and Goodies</a:t>
            </a:r>
          </a:p>
          <a:p>
            <a:r>
              <a:rPr lang="en-US" sz="2400" dirty="0"/>
              <a:t>Title VII (religious accommodation): an employer must provide reasonable accommodations related to an employee’s sincerely held religious belief or practice, as long as it does not impose more than a </a:t>
            </a:r>
            <a:r>
              <a:rPr lang="en-US" sz="2400" i="1" dirty="0"/>
              <a:t>de minimis </a:t>
            </a:r>
            <a:r>
              <a:rPr lang="en-US" sz="2400" dirty="0"/>
              <a:t>cost.</a:t>
            </a:r>
          </a:p>
          <a:p>
            <a:r>
              <a:rPr lang="en-US" sz="2400" dirty="0"/>
              <a:t>ADA (disability accommodation): an employer must provide reasonable accommodations that would permit an employee to perform his or her essential job functions, as long as it does not impose an undue hardship on the employer/workforce.</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43</a:t>
            </a:fld>
            <a:endParaRPr lang="en-US" dirty="0">
              <a:solidFill>
                <a:srgbClr val="1D528D"/>
              </a:solidFill>
            </a:endParaRPr>
          </a:p>
        </p:txBody>
      </p:sp>
    </p:spTree>
    <p:extLst>
      <p:ext uri="{BB962C8B-B14F-4D97-AF65-F5344CB8AC3E}">
        <p14:creationId xmlns:p14="http://schemas.microsoft.com/office/powerpoint/2010/main" val="11133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200400" y="274638"/>
            <a:ext cx="7239000" cy="868362"/>
          </a:xfrm>
        </p:spPr>
        <p:txBody>
          <a:bodyPr/>
          <a:lstStyle/>
          <a:p>
            <a:r>
              <a:rPr lang="en-US" dirty="0"/>
              <a:t>Accommodations/Exemptions</a:t>
            </a:r>
          </a:p>
        </p:txBody>
      </p:sp>
      <p:sp>
        <p:nvSpPr>
          <p:cNvPr id="36867" name="Rectangle 1027"/>
          <p:cNvSpPr>
            <a:spLocks noGrp="1" noChangeArrowheads="1"/>
          </p:cNvSpPr>
          <p:nvPr>
            <p:ph type="body" idx="1"/>
          </p:nvPr>
        </p:nvSpPr>
        <p:spPr/>
        <p:txBody>
          <a:bodyPr/>
          <a:lstStyle/>
          <a:p>
            <a:pPr marL="0" indent="0">
              <a:buNone/>
            </a:pPr>
            <a:r>
              <a:rPr lang="en-US" b="1" dirty="0"/>
              <a:t>Governing Laws:</a:t>
            </a:r>
            <a:endParaRPr lang="en-US" dirty="0"/>
          </a:p>
          <a:p>
            <a:r>
              <a:rPr lang="en-US" sz="2200" dirty="0"/>
              <a:t>It has long been recognized under both Title VII and ADA than an employer may inquire as to the existence of the underlying belief or disability; and, with respect to the ADA, seek medical certification and dialogue as to the benefit of a proposed accommodation, relationship of proposed accommodation and disability, and the existence of alternative accommodations. </a:t>
            </a:r>
          </a:p>
          <a:p>
            <a:r>
              <a:rPr lang="en-US" sz="2200" dirty="0"/>
              <a:t>The EEOC October 25, 2021, update to the What You Should Know about COVID-19 page added a whole section on Vaccinations – Title VII and ADA Objections which affirmed these rights.</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44</a:t>
            </a:fld>
            <a:endParaRPr lang="en-US" dirty="0">
              <a:solidFill>
                <a:srgbClr val="1D528D"/>
              </a:solidFill>
            </a:endParaRPr>
          </a:p>
        </p:txBody>
      </p:sp>
    </p:spTree>
    <p:extLst>
      <p:ext uri="{BB962C8B-B14F-4D97-AF65-F5344CB8AC3E}">
        <p14:creationId xmlns:p14="http://schemas.microsoft.com/office/powerpoint/2010/main" val="1085968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200400" y="274638"/>
            <a:ext cx="7239000" cy="868362"/>
          </a:xfrm>
        </p:spPr>
        <p:txBody>
          <a:bodyPr/>
          <a:lstStyle/>
          <a:p>
            <a:r>
              <a:rPr lang="en-US" dirty="0"/>
              <a:t>Accommodations/Exemptions</a:t>
            </a:r>
          </a:p>
        </p:txBody>
      </p:sp>
      <p:sp>
        <p:nvSpPr>
          <p:cNvPr id="36867" name="Rectangle 1027"/>
          <p:cNvSpPr>
            <a:spLocks noGrp="1" noChangeArrowheads="1"/>
          </p:cNvSpPr>
          <p:nvPr>
            <p:ph type="body" idx="1"/>
          </p:nvPr>
        </p:nvSpPr>
        <p:spPr/>
        <p:txBody>
          <a:bodyPr/>
          <a:lstStyle/>
          <a:p>
            <a:pPr marL="0" indent="0">
              <a:buNone/>
            </a:pPr>
            <a:r>
              <a:rPr lang="en-US" b="1" dirty="0"/>
              <a:t>Governing Laws:</a:t>
            </a:r>
            <a:endParaRPr lang="en-US" dirty="0"/>
          </a:p>
          <a:p>
            <a:r>
              <a:rPr lang="en-US" sz="2200" dirty="0"/>
              <a:t>However, while an employer can ask its employee about a religious belief or practice, it can’t require the belief/practice be part of or endorsed by a recognized religion or religious leader. Employees can have sincerely held religious beliefs that are entirely self-developed or even in conflict with their denomination.</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45</a:t>
            </a:fld>
            <a:endParaRPr lang="en-US" dirty="0">
              <a:solidFill>
                <a:srgbClr val="1D528D"/>
              </a:solidFill>
            </a:endParaRPr>
          </a:p>
        </p:txBody>
      </p:sp>
    </p:spTree>
    <p:extLst>
      <p:ext uri="{BB962C8B-B14F-4D97-AF65-F5344CB8AC3E}">
        <p14:creationId xmlns:p14="http://schemas.microsoft.com/office/powerpoint/2010/main" val="1630869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200400" y="274638"/>
            <a:ext cx="7239000" cy="868362"/>
          </a:xfrm>
        </p:spPr>
        <p:txBody>
          <a:bodyPr/>
          <a:lstStyle/>
          <a:p>
            <a:r>
              <a:rPr lang="en-US" dirty="0"/>
              <a:t>Accommodations/Exemptions</a:t>
            </a:r>
          </a:p>
        </p:txBody>
      </p:sp>
      <p:sp>
        <p:nvSpPr>
          <p:cNvPr id="36867" name="Rectangle 1027"/>
          <p:cNvSpPr>
            <a:spLocks noGrp="1" noChangeArrowheads="1"/>
          </p:cNvSpPr>
          <p:nvPr>
            <p:ph type="body" idx="1"/>
          </p:nvPr>
        </p:nvSpPr>
        <p:spPr/>
        <p:txBody>
          <a:bodyPr/>
          <a:lstStyle/>
          <a:p>
            <a:pPr marL="0" indent="0">
              <a:buNone/>
            </a:pPr>
            <a:r>
              <a:rPr lang="en-US" b="1" dirty="0"/>
              <a:t>Governing Laws:</a:t>
            </a:r>
          </a:p>
          <a:p>
            <a:pPr marL="0" indent="0">
              <a:buNone/>
            </a:pPr>
            <a:r>
              <a:rPr lang="en-US" sz="2800" u="sng" dirty="0"/>
              <a:t>The New Stuff</a:t>
            </a:r>
          </a:p>
          <a:p>
            <a:r>
              <a:rPr lang="en-US" sz="2400" dirty="0"/>
              <a:t>Of the four COVID-related federal mandates, one imposes strict rules about the level of documentation an employer must receive: the CMS Omnibus Staff Vaccination Rule. It requires that a licensed practitioner, who is not the employee seeking accommodation, and who is acting in their scope of practice to certify:</a:t>
            </a:r>
          </a:p>
          <a:p>
            <a:pPr lvl="1"/>
            <a:r>
              <a:rPr lang="en-US" sz="2000" dirty="0"/>
              <a:t> </a:t>
            </a:r>
            <a:r>
              <a:rPr lang="en-US" sz="2000" u="sng" dirty="0"/>
              <a:t>All</a:t>
            </a:r>
            <a:r>
              <a:rPr lang="en-US" sz="2000" dirty="0"/>
              <a:t> information supporting contraindication for the staff member to be vaccinated;</a:t>
            </a:r>
          </a:p>
          <a:p>
            <a:pPr lvl="1"/>
            <a:r>
              <a:rPr lang="en-US" sz="2000" dirty="0"/>
              <a:t>Statement by practitioner that practitioner recommends staff member be exempted from requirements.</a:t>
            </a:r>
          </a:p>
          <a:p>
            <a:pPr lvl="1"/>
            <a:r>
              <a:rPr lang="en-US" sz="2000" dirty="0"/>
              <a:t>Signed and dated.</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46</a:t>
            </a:fld>
            <a:endParaRPr lang="en-US" dirty="0">
              <a:solidFill>
                <a:srgbClr val="1D528D"/>
              </a:solidFill>
            </a:endParaRPr>
          </a:p>
        </p:txBody>
      </p:sp>
    </p:spTree>
    <p:extLst>
      <p:ext uri="{BB962C8B-B14F-4D97-AF65-F5344CB8AC3E}">
        <p14:creationId xmlns:p14="http://schemas.microsoft.com/office/powerpoint/2010/main" val="1417163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200400" y="274638"/>
            <a:ext cx="7239000" cy="868362"/>
          </a:xfrm>
        </p:spPr>
        <p:txBody>
          <a:bodyPr/>
          <a:lstStyle/>
          <a:p>
            <a:r>
              <a:rPr lang="en-US" dirty="0"/>
              <a:t>Accommodations/Exemptions</a:t>
            </a:r>
          </a:p>
        </p:txBody>
      </p:sp>
      <p:sp>
        <p:nvSpPr>
          <p:cNvPr id="36867" name="Rectangle 1027"/>
          <p:cNvSpPr>
            <a:spLocks noGrp="1" noChangeArrowheads="1"/>
          </p:cNvSpPr>
          <p:nvPr>
            <p:ph type="body" idx="1"/>
          </p:nvPr>
        </p:nvSpPr>
        <p:spPr/>
        <p:txBody>
          <a:bodyPr/>
          <a:lstStyle/>
          <a:p>
            <a:pPr marL="0" indent="0">
              <a:buNone/>
            </a:pPr>
            <a:r>
              <a:rPr lang="en-US" b="1" dirty="0"/>
              <a:t>Governing Laws:</a:t>
            </a:r>
          </a:p>
          <a:p>
            <a:pPr marL="0" indent="0">
              <a:buNone/>
            </a:pPr>
            <a:r>
              <a:rPr lang="en-US" sz="2800" u="sng" dirty="0"/>
              <a:t>The New Stuff</a:t>
            </a:r>
          </a:p>
          <a:p>
            <a:r>
              <a:rPr lang="en-US" sz="2400" dirty="0"/>
              <a:t>CMS also recommended—but didn’t require—that employers consult the federal agency religious accommodation form when administering religious accommodation requests.</a:t>
            </a:r>
            <a:endParaRPr lang="en-US" sz="2000"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47</a:t>
            </a:fld>
            <a:endParaRPr lang="en-US" dirty="0">
              <a:solidFill>
                <a:srgbClr val="1D528D"/>
              </a:solidFill>
            </a:endParaRPr>
          </a:p>
        </p:txBody>
      </p:sp>
    </p:spTree>
    <p:extLst>
      <p:ext uri="{BB962C8B-B14F-4D97-AF65-F5344CB8AC3E}">
        <p14:creationId xmlns:p14="http://schemas.microsoft.com/office/powerpoint/2010/main" val="1552864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200400" y="274638"/>
            <a:ext cx="7239000" cy="868362"/>
          </a:xfrm>
        </p:spPr>
        <p:txBody>
          <a:bodyPr/>
          <a:lstStyle/>
          <a:p>
            <a:r>
              <a:rPr lang="en-US" dirty="0"/>
              <a:t>Accommodations/Exemptions</a:t>
            </a:r>
          </a:p>
        </p:txBody>
      </p:sp>
      <p:sp>
        <p:nvSpPr>
          <p:cNvPr id="36867" name="Rectangle 1027"/>
          <p:cNvSpPr>
            <a:spLocks noGrp="1" noChangeArrowheads="1"/>
          </p:cNvSpPr>
          <p:nvPr>
            <p:ph type="body" idx="1"/>
          </p:nvPr>
        </p:nvSpPr>
        <p:spPr/>
        <p:txBody>
          <a:bodyPr/>
          <a:lstStyle/>
          <a:p>
            <a:pPr marL="0" indent="0">
              <a:buNone/>
            </a:pPr>
            <a:r>
              <a:rPr lang="en-US" b="1" dirty="0"/>
              <a:t>Governing Laws:</a:t>
            </a:r>
          </a:p>
          <a:p>
            <a:pPr marL="0" indent="0">
              <a:buNone/>
            </a:pPr>
            <a:r>
              <a:rPr lang="en-US" sz="2800" u="sng" dirty="0"/>
              <a:t>The New Stuff</a:t>
            </a:r>
          </a:p>
          <a:p>
            <a:r>
              <a:rPr lang="en-US" sz="2400" dirty="0"/>
              <a:t>Some state and local laws undercut the long-recognized federal employer rights to substantiate and directly conflict with the CMS Omnibus Staff Vaccination Rule.</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48</a:t>
            </a:fld>
            <a:endParaRPr lang="en-US" dirty="0">
              <a:solidFill>
                <a:srgbClr val="1D528D"/>
              </a:solidFill>
            </a:endParaRPr>
          </a:p>
        </p:txBody>
      </p:sp>
    </p:spTree>
    <p:extLst>
      <p:ext uri="{BB962C8B-B14F-4D97-AF65-F5344CB8AC3E}">
        <p14:creationId xmlns:p14="http://schemas.microsoft.com/office/powerpoint/2010/main" val="3146178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295400"/>
            <a:ext cx="8229600" cy="487680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ALABAMA’S VACCINE EXEMPTION LAW </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49</a:t>
            </a:fld>
            <a:endParaRPr lang="en-US" dirty="0">
              <a:solidFill>
                <a:srgbClr val="1D528D"/>
              </a:solidFill>
            </a:endParaRPr>
          </a:p>
        </p:txBody>
      </p:sp>
    </p:spTree>
    <p:extLst>
      <p:ext uri="{BB962C8B-B14F-4D97-AF65-F5344CB8AC3E}">
        <p14:creationId xmlns:p14="http://schemas.microsoft.com/office/powerpoint/2010/main" val="225092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971800" y="332366"/>
            <a:ext cx="7543800" cy="868362"/>
          </a:xfrm>
        </p:spPr>
        <p:txBody>
          <a:bodyPr/>
          <a:lstStyle/>
          <a:p>
            <a:r>
              <a:rPr lang="en-US" sz="3600" dirty="0"/>
              <a:t>Which employers are covered?</a:t>
            </a:r>
          </a:p>
        </p:txBody>
      </p:sp>
      <p:sp>
        <p:nvSpPr>
          <p:cNvPr id="36867" name="Rectangle 1027"/>
          <p:cNvSpPr>
            <a:spLocks noGrp="1" noChangeArrowheads="1"/>
          </p:cNvSpPr>
          <p:nvPr>
            <p:ph type="body" idx="1"/>
          </p:nvPr>
        </p:nvSpPr>
        <p:spPr/>
        <p:txBody>
          <a:bodyPr/>
          <a:lstStyle/>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with 100 or more employees </a:t>
            </a:r>
          </a:p>
          <a:p>
            <a:pPr lvl="1" algn="just">
              <a:spcBef>
                <a:spcPts val="0"/>
              </a:spcBef>
              <a:spcAft>
                <a:spcPts val="120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Both full-time and part-time </a:t>
            </a:r>
          </a:p>
          <a:p>
            <a:pPr lvl="1" algn="just">
              <a:spcBef>
                <a:spcPts val="0"/>
              </a:spcBef>
              <a:spcAft>
                <a:spcPts val="120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Across all U.S. locations</a:t>
            </a:r>
          </a:p>
          <a:p>
            <a:pPr lvl="1" algn="just">
              <a:spcBef>
                <a:spcPts val="0"/>
              </a:spcBef>
              <a:spcAft>
                <a:spcPts val="120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Not including staffing agency employees</a:t>
            </a:r>
          </a:p>
          <a:p>
            <a:pPr marL="0" indent="0" algn="just">
              <a:spcBef>
                <a:spcPts val="0"/>
              </a:spcBef>
              <a:spcAft>
                <a:spcPts val="1200"/>
              </a:spcAft>
              <a:buNone/>
            </a:pPr>
            <a:r>
              <a:rPr lang="en-US" sz="2400" u="sng" dirty="0">
                <a:latin typeface="Arial" panose="020B0604020202020204" pitchFamily="34" charset="0"/>
                <a:ea typeface="Times New Roman" panose="02020603050405020304" pitchFamily="18" charset="0"/>
                <a:cs typeface="Times New Roman" panose="02020603050405020304" pitchFamily="18" charset="0"/>
              </a:rPr>
              <a:t>But</a:t>
            </a:r>
            <a:r>
              <a:rPr lang="en-US" sz="2400" dirty="0">
                <a:latin typeface="Arial" panose="020B0604020202020204" pitchFamily="34" charset="0"/>
                <a:ea typeface="Times New Roman" panose="02020603050405020304" pitchFamily="18" charset="0"/>
                <a:cs typeface="Times New Roman" panose="02020603050405020304" pitchFamily="18" charset="0"/>
              </a:rPr>
              <a:t>: Excluding employers already covered by the OSHA Healthcare ETS and Executive Order on government contractors</a:t>
            </a:r>
          </a:p>
          <a:p>
            <a:pPr marL="0" indent="0" algn="just">
              <a:spcBef>
                <a:spcPts val="0"/>
              </a:spcBef>
              <a:spcAft>
                <a:spcPts val="1200"/>
              </a:spcAft>
              <a:buNone/>
            </a:pPr>
            <a:r>
              <a:rPr lang="en-US" sz="2400" u="sng" dirty="0">
                <a:latin typeface="Arial" panose="020B0604020202020204" pitchFamily="34" charset="0"/>
                <a:ea typeface="Times New Roman" panose="02020603050405020304" pitchFamily="18" charset="0"/>
                <a:cs typeface="Times New Roman" panose="02020603050405020304" pitchFamily="18" charset="0"/>
              </a:rPr>
              <a:t>But:</a:t>
            </a:r>
            <a:r>
              <a:rPr lang="en-US" sz="2400" dirty="0">
                <a:latin typeface="Arial" panose="020B0604020202020204" pitchFamily="34" charset="0"/>
                <a:ea typeface="Times New Roman" panose="02020603050405020304" pitchFamily="18" charset="0"/>
                <a:cs typeface="Times New Roman" panose="02020603050405020304" pitchFamily="18" charset="0"/>
              </a:rPr>
              <a:t> The ETS does not cover states with state plans -- which must adopt their own version by December 5th</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5</a:t>
            </a:fld>
            <a:endParaRPr lang="en-US" dirty="0">
              <a:solidFill>
                <a:srgbClr val="1D528D"/>
              </a:solidFill>
            </a:endParaRPr>
          </a:p>
        </p:txBody>
      </p:sp>
    </p:spTree>
    <p:extLst>
      <p:ext uri="{BB962C8B-B14F-4D97-AF65-F5344CB8AC3E}">
        <p14:creationId xmlns:p14="http://schemas.microsoft.com/office/powerpoint/2010/main" val="720668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0E3C-A342-4CFE-951E-A3CD481168E0}"/>
              </a:ext>
            </a:extLst>
          </p:cNvPr>
          <p:cNvSpPr>
            <a:spLocks noGrp="1"/>
          </p:cNvSpPr>
          <p:nvPr>
            <p:ph type="title"/>
          </p:nvPr>
        </p:nvSpPr>
        <p:spPr>
          <a:xfrm>
            <a:off x="2667000" y="274638"/>
            <a:ext cx="7772400" cy="868362"/>
          </a:xfrm>
        </p:spPr>
        <p:txBody>
          <a:bodyPr/>
          <a:lstStyle/>
          <a:p>
            <a:r>
              <a:rPr lang="en-US" sz="3600" dirty="0"/>
              <a:t>Alabama’s Vaccine Exemption Law</a:t>
            </a:r>
          </a:p>
        </p:txBody>
      </p:sp>
      <p:sp>
        <p:nvSpPr>
          <p:cNvPr id="3" name="Content Placeholder 2">
            <a:extLst>
              <a:ext uri="{FF2B5EF4-FFF2-40B4-BE49-F238E27FC236}">
                <a16:creationId xmlns:a16="http://schemas.microsoft.com/office/drawing/2014/main" id="{20F0CE3C-18B1-48B3-A9E9-49FA0BD379EC}"/>
              </a:ext>
            </a:extLst>
          </p:cNvPr>
          <p:cNvSpPr>
            <a:spLocks noGrp="1"/>
          </p:cNvSpPr>
          <p:nvPr>
            <p:ph idx="1"/>
          </p:nvPr>
        </p:nvSpPr>
        <p:spPr/>
        <p:txBody>
          <a:bodyPr/>
          <a:lstStyle/>
          <a:p>
            <a:r>
              <a:rPr lang="en-US" sz="2800" dirty="0"/>
              <a:t>On November 5, 2021, Governor Ivey signed Alabama Senate Bill 9 into law. It was effective immediately.</a:t>
            </a:r>
          </a:p>
          <a:p>
            <a:r>
              <a:rPr lang="en-US" sz="2800" dirty="0"/>
              <a:t>SB 9 established:</a:t>
            </a:r>
          </a:p>
          <a:p>
            <a:pPr lvl="1"/>
            <a:r>
              <a:rPr lang="en-US" sz="2400" dirty="0"/>
              <a:t>If an employer mandated COVID-19 vaccination as a condition of employment, it had to offer exemptions for medical or religious reasons.</a:t>
            </a:r>
          </a:p>
          <a:p>
            <a:pPr lvl="1"/>
            <a:r>
              <a:rPr lang="en-US" sz="2400" dirty="0"/>
              <a:t>It established a mandatory form for employees to request exemption.</a:t>
            </a:r>
          </a:p>
          <a:p>
            <a:pPr lvl="1"/>
            <a:r>
              <a:rPr lang="en-US" sz="2400" dirty="0"/>
              <a:t>In addition to the largely self-certifying form, employers were advised to construe employee exemption requests liberally in favor of the employee.</a:t>
            </a:r>
          </a:p>
          <a:p>
            <a:endParaRPr lang="en-US" dirty="0"/>
          </a:p>
        </p:txBody>
      </p:sp>
      <p:sp>
        <p:nvSpPr>
          <p:cNvPr id="4" name="Slide Number Placeholder 3">
            <a:extLst>
              <a:ext uri="{FF2B5EF4-FFF2-40B4-BE49-F238E27FC236}">
                <a16:creationId xmlns:a16="http://schemas.microsoft.com/office/drawing/2014/main" id="{282CF61A-7E30-4189-96D5-730A0EE91426}"/>
              </a:ext>
            </a:extLst>
          </p:cNvPr>
          <p:cNvSpPr>
            <a:spLocks noGrp="1"/>
          </p:cNvSpPr>
          <p:nvPr>
            <p:ph type="sldNum" sz="quarter" idx="12"/>
          </p:nvPr>
        </p:nvSpPr>
        <p:spPr/>
        <p:txBody>
          <a:bodyPr/>
          <a:lstStyle/>
          <a:p>
            <a:fld id="{A357E6F8-1F6B-4E0D-8AED-77D8490038B0}" type="slidenum">
              <a:rPr lang="en-US" smtClean="0">
                <a:solidFill>
                  <a:srgbClr val="1D528D"/>
                </a:solidFill>
              </a:rPr>
              <a:pPr/>
              <a:t>50</a:t>
            </a:fld>
            <a:endParaRPr lang="en-US" dirty="0">
              <a:solidFill>
                <a:srgbClr val="1D528D"/>
              </a:solidFill>
            </a:endParaRPr>
          </a:p>
        </p:txBody>
      </p:sp>
    </p:spTree>
    <p:extLst>
      <p:ext uri="{BB962C8B-B14F-4D97-AF65-F5344CB8AC3E}">
        <p14:creationId xmlns:p14="http://schemas.microsoft.com/office/powerpoint/2010/main" val="1321046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0E3C-A342-4CFE-951E-A3CD481168E0}"/>
              </a:ext>
            </a:extLst>
          </p:cNvPr>
          <p:cNvSpPr>
            <a:spLocks noGrp="1"/>
          </p:cNvSpPr>
          <p:nvPr>
            <p:ph type="title"/>
          </p:nvPr>
        </p:nvSpPr>
        <p:spPr>
          <a:xfrm>
            <a:off x="2667000" y="274638"/>
            <a:ext cx="7772400" cy="868362"/>
          </a:xfrm>
        </p:spPr>
        <p:txBody>
          <a:bodyPr/>
          <a:lstStyle/>
          <a:p>
            <a:r>
              <a:rPr lang="en-US" sz="3600" dirty="0"/>
              <a:t>Alabama’s Vaccine Exemption Law</a:t>
            </a:r>
          </a:p>
        </p:txBody>
      </p:sp>
      <p:sp>
        <p:nvSpPr>
          <p:cNvPr id="3" name="Content Placeholder 2">
            <a:extLst>
              <a:ext uri="{FF2B5EF4-FFF2-40B4-BE49-F238E27FC236}">
                <a16:creationId xmlns:a16="http://schemas.microsoft.com/office/drawing/2014/main" id="{20F0CE3C-18B1-48B3-A9E9-49FA0BD379EC}"/>
              </a:ext>
            </a:extLst>
          </p:cNvPr>
          <p:cNvSpPr>
            <a:spLocks noGrp="1"/>
          </p:cNvSpPr>
          <p:nvPr>
            <p:ph idx="1"/>
          </p:nvPr>
        </p:nvSpPr>
        <p:spPr/>
        <p:txBody>
          <a:bodyPr/>
          <a:lstStyle/>
          <a:p>
            <a:r>
              <a:rPr lang="en-US" sz="2800" dirty="0"/>
              <a:t>SB 9 established an appeal procedure and rule against termination if exemption request denied.</a:t>
            </a:r>
          </a:p>
          <a:p>
            <a:pPr lvl="1"/>
            <a:r>
              <a:rPr lang="en-US" sz="2000" dirty="0"/>
              <a:t>Alabama Department of Labor to publish Rules by 11/26/2021 setting appellate procedure, but must comply with following:</a:t>
            </a:r>
          </a:p>
          <a:p>
            <a:pPr lvl="1"/>
            <a:r>
              <a:rPr lang="en-US" sz="2000" dirty="0"/>
              <a:t>Employee has seven calendar days to appeal.</a:t>
            </a:r>
          </a:p>
          <a:p>
            <a:pPr lvl="1"/>
            <a:r>
              <a:rPr lang="en-US" sz="2000" dirty="0"/>
              <a:t>Administrative Law Judge has 30 calendar days to rule on appeal.</a:t>
            </a:r>
          </a:p>
          <a:p>
            <a:pPr lvl="1"/>
            <a:r>
              <a:rPr lang="en-US" sz="2000" dirty="0"/>
              <a:t>If denial of exemption is upheld by ALJ, employee may appeal into court within 14 calendar days.</a:t>
            </a:r>
          </a:p>
          <a:p>
            <a:pPr lvl="1"/>
            <a:r>
              <a:rPr lang="en-US" sz="2000" dirty="0"/>
              <a:t>Employer cannot terminate employee until time for appeal has run or, if appeal(s) filed, until ALJ or applicable court rules in its favor.</a:t>
            </a:r>
          </a:p>
          <a:p>
            <a:pPr lvl="1"/>
            <a:r>
              <a:rPr lang="en-US" sz="2000" dirty="0"/>
              <a:t>Employer must compensate employee during 7 day appeal period and, if appeal filed, while ALJ considering appeal.</a:t>
            </a:r>
          </a:p>
          <a:p>
            <a:endParaRPr lang="en-US" dirty="0"/>
          </a:p>
        </p:txBody>
      </p:sp>
      <p:sp>
        <p:nvSpPr>
          <p:cNvPr id="4" name="Slide Number Placeholder 3">
            <a:extLst>
              <a:ext uri="{FF2B5EF4-FFF2-40B4-BE49-F238E27FC236}">
                <a16:creationId xmlns:a16="http://schemas.microsoft.com/office/drawing/2014/main" id="{282CF61A-7E30-4189-96D5-730A0EE91426}"/>
              </a:ext>
            </a:extLst>
          </p:cNvPr>
          <p:cNvSpPr>
            <a:spLocks noGrp="1"/>
          </p:cNvSpPr>
          <p:nvPr>
            <p:ph type="sldNum" sz="quarter" idx="12"/>
          </p:nvPr>
        </p:nvSpPr>
        <p:spPr/>
        <p:txBody>
          <a:bodyPr/>
          <a:lstStyle/>
          <a:p>
            <a:fld id="{A357E6F8-1F6B-4E0D-8AED-77D8490038B0}" type="slidenum">
              <a:rPr lang="en-US" smtClean="0">
                <a:solidFill>
                  <a:srgbClr val="1D528D"/>
                </a:solidFill>
              </a:rPr>
              <a:pPr/>
              <a:t>51</a:t>
            </a:fld>
            <a:endParaRPr lang="en-US" dirty="0">
              <a:solidFill>
                <a:srgbClr val="1D528D"/>
              </a:solidFill>
            </a:endParaRPr>
          </a:p>
        </p:txBody>
      </p:sp>
    </p:spTree>
    <p:extLst>
      <p:ext uri="{BB962C8B-B14F-4D97-AF65-F5344CB8AC3E}">
        <p14:creationId xmlns:p14="http://schemas.microsoft.com/office/powerpoint/2010/main" val="2822653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0E3C-A342-4CFE-951E-A3CD481168E0}"/>
              </a:ext>
            </a:extLst>
          </p:cNvPr>
          <p:cNvSpPr>
            <a:spLocks noGrp="1"/>
          </p:cNvSpPr>
          <p:nvPr>
            <p:ph type="title"/>
          </p:nvPr>
        </p:nvSpPr>
        <p:spPr>
          <a:xfrm>
            <a:off x="2667000" y="274638"/>
            <a:ext cx="7772400" cy="868362"/>
          </a:xfrm>
        </p:spPr>
        <p:txBody>
          <a:bodyPr/>
          <a:lstStyle/>
          <a:p>
            <a:r>
              <a:rPr lang="en-US" sz="3600" dirty="0"/>
              <a:t>Alabama’s Vaccine Exemption Law</a:t>
            </a:r>
          </a:p>
        </p:txBody>
      </p:sp>
      <p:sp>
        <p:nvSpPr>
          <p:cNvPr id="3" name="Content Placeholder 2">
            <a:extLst>
              <a:ext uri="{FF2B5EF4-FFF2-40B4-BE49-F238E27FC236}">
                <a16:creationId xmlns:a16="http://schemas.microsoft.com/office/drawing/2014/main" id="{20F0CE3C-18B1-48B3-A9E9-49FA0BD379EC}"/>
              </a:ext>
            </a:extLst>
          </p:cNvPr>
          <p:cNvSpPr>
            <a:spLocks noGrp="1"/>
          </p:cNvSpPr>
          <p:nvPr>
            <p:ph idx="1"/>
          </p:nvPr>
        </p:nvSpPr>
        <p:spPr/>
        <p:txBody>
          <a:bodyPr/>
          <a:lstStyle/>
          <a:p>
            <a:r>
              <a:rPr lang="en-US" sz="2800" dirty="0"/>
              <a:t>SB 9:</a:t>
            </a:r>
          </a:p>
          <a:p>
            <a:pPr lvl="1"/>
            <a:r>
              <a:rPr lang="en-US" sz="2400" dirty="0"/>
              <a:t>Affirms right of employment at will for reasons other than refusal to get vaccinated.</a:t>
            </a:r>
          </a:p>
          <a:p>
            <a:pPr lvl="1"/>
            <a:r>
              <a:rPr lang="en-US" sz="2400" dirty="0"/>
              <a:t>Also stated it was not creating a private right of action for employees who are terminated “after” refusing to receive a vaccine mandated by their employer.</a:t>
            </a:r>
          </a:p>
          <a:p>
            <a:pPr lvl="1"/>
            <a:r>
              <a:rPr lang="en-US" sz="2400" dirty="0"/>
              <a:t>Sunsets on May 1, 2023.</a:t>
            </a:r>
          </a:p>
        </p:txBody>
      </p:sp>
      <p:sp>
        <p:nvSpPr>
          <p:cNvPr id="4" name="Slide Number Placeholder 3">
            <a:extLst>
              <a:ext uri="{FF2B5EF4-FFF2-40B4-BE49-F238E27FC236}">
                <a16:creationId xmlns:a16="http://schemas.microsoft.com/office/drawing/2014/main" id="{282CF61A-7E30-4189-96D5-730A0EE91426}"/>
              </a:ext>
            </a:extLst>
          </p:cNvPr>
          <p:cNvSpPr>
            <a:spLocks noGrp="1"/>
          </p:cNvSpPr>
          <p:nvPr>
            <p:ph type="sldNum" sz="quarter" idx="12"/>
          </p:nvPr>
        </p:nvSpPr>
        <p:spPr/>
        <p:txBody>
          <a:bodyPr/>
          <a:lstStyle/>
          <a:p>
            <a:fld id="{A357E6F8-1F6B-4E0D-8AED-77D8490038B0}" type="slidenum">
              <a:rPr lang="en-US" smtClean="0">
                <a:solidFill>
                  <a:srgbClr val="1D528D"/>
                </a:solidFill>
              </a:rPr>
              <a:pPr/>
              <a:t>52</a:t>
            </a:fld>
            <a:endParaRPr lang="en-US" dirty="0">
              <a:solidFill>
                <a:srgbClr val="1D528D"/>
              </a:solidFill>
            </a:endParaRPr>
          </a:p>
        </p:txBody>
      </p:sp>
    </p:spTree>
    <p:extLst>
      <p:ext uri="{BB962C8B-B14F-4D97-AF65-F5344CB8AC3E}">
        <p14:creationId xmlns:p14="http://schemas.microsoft.com/office/powerpoint/2010/main" val="1276748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C8-43FC-4439-ABF8-34E72840B177}"/>
              </a:ext>
            </a:extLst>
          </p:cNvPr>
          <p:cNvSpPr>
            <a:spLocks noGrp="1"/>
          </p:cNvSpPr>
          <p:nvPr>
            <p:ph type="title"/>
          </p:nvPr>
        </p:nvSpPr>
        <p:spPr>
          <a:xfrm>
            <a:off x="3200400" y="274638"/>
            <a:ext cx="7291068" cy="868362"/>
          </a:xfrm>
        </p:spPr>
        <p:txBody>
          <a:bodyPr/>
          <a:lstStyle/>
          <a:p>
            <a:r>
              <a:rPr lang="en-US" dirty="0"/>
              <a:t>Mandated Form– Ala SB 9</a:t>
            </a:r>
          </a:p>
        </p:txBody>
      </p:sp>
      <p:sp>
        <p:nvSpPr>
          <p:cNvPr id="4" name="Slide Number Placeholder 3">
            <a:extLst>
              <a:ext uri="{FF2B5EF4-FFF2-40B4-BE49-F238E27FC236}">
                <a16:creationId xmlns:a16="http://schemas.microsoft.com/office/drawing/2014/main" id="{453549DB-4133-40EF-A06C-00441B273174}"/>
              </a:ext>
            </a:extLst>
          </p:cNvPr>
          <p:cNvSpPr>
            <a:spLocks noGrp="1"/>
          </p:cNvSpPr>
          <p:nvPr>
            <p:ph type="sldNum" sz="quarter" idx="12"/>
          </p:nvPr>
        </p:nvSpPr>
        <p:spPr/>
        <p:txBody>
          <a:bodyPr/>
          <a:lstStyle/>
          <a:p>
            <a:fld id="{A357E6F8-1F6B-4E0D-8AED-77D8490038B0}" type="slidenum">
              <a:rPr lang="en-US" smtClean="0">
                <a:solidFill>
                  <a:srgbClr val="1D528D"/>
                </a:solidFill>
              </a:rPr>
              <a:pPr/>
              <a:t>53</a:t>
            </a:fld>
            <a:endParaRPr lang="en-US" dirty="0">
              <a:solidFill>
                <a:srgbClr val="1D528D"/>
              </a:solidFill>
            </a:endParaRPr>
          </a:p>
        </p:txBody>
      </p:sp>
      <p:sp>
        <p:nvSpPr>
          <p:cNvPr id="3" name="TextBox 2">
            <a:extLst>
              <a:ext uri="{FF2B5EF4-FFF2-40B4-BE49-F238E27FC236}">
                <a16:creationId xmlns:a16="http://schemas.microsoft.com/office/drawing/2014/main" id="{7085FC93-F026-4C04-B8FE-A0D76B5235E9}"/>
              </a:ext>
            </a:extLst>
          </p:cNvPr>
          <p:cNvSpPr txBox="1"/>
          <p:nvPr/>
        </p:nvSpPr>
        <p:spPr>
          <a:xfrm>
            <a:off x="1866900" y="1366164"/>
            <a:ext cx="8458200" cy="3139321"/>
          </a:xfrm>
          <a:prstGeom prst="rect">
            <a:avLst/>
          </a:prstGeom>
          <a:noFill/>
        </p:spPr>
        <p:txBody>
          <a:bodyPr wrap="square" rtlCol="0">
            <a:spAutoFit/>
          </a:bodyPr>
          <a:lstStyle/>
          <a:p>
            <a:pPr algn="l"/>
            <a:r>
              <a:rPr lang="en-US" dirty="0"/>
              <a:t>	Any individual in the State of Alabama who is subject to a requirement that he or she receive one or more COVID-19 vaccinations as a condition of employment may claim an exemption for medical reasons, because the vaccination conflicts with sincerely held religious beliefs, or both.</a:t>
            </a:r>
          </a:p>
          <a:p>
            <a:pPr algn="l"/>
            <a:r>
              <a:rPr lang="en-US" dirty="0"/>
              <a:t>	You may request either a medical or a religious exemption from the COVID-19 vaccination by completing this form and submitting the form to your employer. In the event your employer denies this request, you have a right to file an appeal with the Department of Labor within 7 days. Your employer will provide you with information on how to file an appeal.</a:t>
            </a:r>
          </a:p>
          <a:p>
            <a:pPr algn="l"/>
            <a:r>
              <a:rPr lang="en-US" dirty="0"/>
              <a:t>	I am requesting exemption from the COVID-19 vaccine requirements for one of the following reasons: (check all that apply)</a:t>
            </a:r>
          </a:p>
        </p:txBody>
      </p:sp>
    </p:spTree>
    <p:extLst>
      <p:ext uri="{BB962C8B-B14F-4D97-AF65-F5344CB8AC3E}">
        <p14:creationId xmlns:p14="http://schemas.microsoft.com/office/powerpoint/2010/main" val="1863948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C8-43FC-4439-ABF8-34E72840B177}"/>
              </a:ext>
            </a:extLst>
          </p:cNvPr>
          <p:cNvSpPr>
            <a:spLocks noGrp="1"/>
          </p:cNvSpPr>
          <p:nvPr>
            <p:ph type="title"/>
          </p:nvPr>
        </p:nvSpPr>
        <p:spPr>
          <a:xfrm>
            <a:off x="3200400" y="274638"/>
            <a:ext cx="7291068" cy="868362"/>
          </a:xfrm>
        </p:spPr>
        <p:txBody>
          <a:bodyPr/>
          <a:lstStyle/>
          <a:p>
            <a:r>
              <a:rPr lang="en-US" dirty="0"/>
              <a:t>Mandated Form– Ala SB 9</a:t>
            </a:r>
          </a:p>
        </p:txBody>
      </p:sp>
      <p:sp>
        <p:nvSpPr>
          <p:cNvPr id="4" name="Slide Number Placeholder 3">
            <a:extLst>
              <a:ext uri="{FF2B5EF4-FFF2-40B4-BE49-F238E27FC236}">
                <a16:creationId xmlns:a16="http://schemas.microsoft.com/office/drawing/2014/main" id="{453549DB-4133-40EF-A06C-00441B273174}"/>
              </a:ext>
            </a:extLst>
          </p:cNvPr>
          <p:cNvSpPr>
            <a:spLocks noGrp="1"/>
          </p:cNvSpPr>
          <p:nvPr>
            <p:ph type="sldNum" sz="quarter" idx="12"/>
          </p:nvPr>
        </p:nvSpPr>
        <p:spPr/>
        <p:txBody>
          <a:bodyPr/>
          <a:lstStyle/>
          <a:p>
            <a:fld id="{A357E6F8-1F6B-4E0D-8AED-77D8490038B0}" type="slidenum">
              <a:rPr lang="en-US" smtClean="0">
                <a:solidFill>
                  <a:srgbClr val="1D528D"/>
                </a:solidFill>
              </a:rPr>
              <a:pPr/>
              <a:t>54</a:t>
            </a:fld>
            <a:endParaRPr lang="en-US" dirty="0">
              <a:solidFill>
                <a:srgbClr val="1D528D"/>
              </a:solidFill>
            </a:endParaRPr>
          </a:p>
        </p:txBody>
      </p:sp>
      <p:sp>
        <p:nvSpPr>
          <p:cNvPr id="3" name="TextBox 2">
            <a:extLst>
              <a:ext uri="{FF2B5EF4-FFF2-40B4-BE49-F238E27FC236}">
                <a16:creationId xmlns:a16="http://schemas.microsoft.com/office/drawing/2014/main" id="{7085FC93-F026-4C04-B8FE-A0D76B5235E9}"/>
              </a:ext>
            </a:extLst>
          </p:cNvPr>
          <p:cNvSpPr txBox="1"/>
          <p:nvPr/>
        </p:nvSpPr>
        <p:spPr>
          <a:xfrm>
            <a:off x="1866900" y="1366163"/>
            <a:ext cx="8458200" cy="5355312"/>
          </a:xfrm>
          <a:prstGeom prst="rect">
            <a:avLst/>
          </a:prstGeom>
          <a:noFill/>
        </p:spPr>
        <p:txBody>
          <a:bodyPr wrap="square" rtlCol="0">
            <a:spAutoFit/>
          </a:bodyPr>
          <a:lstStyle/>
          <a:p>
            <a:pPr algn="l"/>
            <a:r>
              <a:rPr lang="en-US" dirty="0"/>
              <a:t>___ My health care provider has recommended to me that I refuse the COVID-19 vaccination based on my current health conditions and medications. (NOTE: You must include a licensed health care provider's signature on this form to claim this exemption.)</a:t>
            </a:r>
          </a:p>
          <a:p>
            <a:pPr algn="l"/>
            <a:r>
              <a:rPr lang="en-US" dirty="0"/>
              <a:t>___ I have previously suffered a severe allergic reaction (e.g., anaphylaxis) related to vaccinations in the past.</a:t>
            </a:r>
          </a:p>
          <a:p>
            <a:r>
              <a:rPr lang="en-US" dirty="0"/>
              <a:t>___ I have previously suffered a severe allergic reaction related to receiving polyethylene glycol or products containing polyethylene glycol.</a:t>
            </a:r>
          </a:p>
          <a:p>
            <a:pPr algn="l"/>
            <a:r>
              <a:rPr lang="en-US" dirty="0"/>
              <a:t>___ I have previously suffered a severe allergic reaction related to receiving polysorbate or products containing polysorbate.</a:t>
            </a:r>
          </a:p>
          <a:p>
            <a:pPr algn="l"/>
            <a:r>
              <a:rPr lang="en-US" dirty="0"/>
              <a:t>___ I have received monoclonal antibodies or convalescent plasma as part of a COVID-19 treatment in the past 90 days.</a:t>
            </a:r>
          </a:p>
          <a:p>
            <a:pPr algn="l"/>
            <a:r>
              <a:rPr lang="en-US" dirty="0"/>
              <a:t>___ I have a bleeding disorder or am taking a blood thinner.</a:t>
            </a:r>
          </a:p>
          <a:p>
            <a:pPr algn="l"/>
            <a:r>
              <a:rPr lang="en-US" dirty="0"/>
              <a:t>___ I am severely immunocompromised such that receiving the COVID-19 vaccination creates a risk to my health.</a:t>
            </a:r>
          </a:p>
          <a:p>
            <a:pPr algn="l"/>
            <a:r>
              <a:rPr lang="en-US" dirty="0"/>
              <a:t>___ I have been diagnosed with COVID-19 in the past 12 months.</a:t>
            </a:r>
          </a:p>
          <a:p>
            <a:pPr algn="l"/>
            <a:r>
              <a:rPr lang="en-US" dirty="0"/>
              <a:t>___ Receiving the COVID-19 vaccination conflicts with my sincerely held religious beliefs, practices, or observances.</a:t>
            </a:r>
          </a:p>
          <a:p>
            <a:pPr algn="l"/>
            <a:endParaRPr lang="en-US" dirty="0"/>
          </a:p>
        </p:txBody>
      </p:sp>
    </p:spTree>
    <p:extLst>
      <p:ext uri="{BB962C8B-B14F-4D97-AF65-F5344CB8AC3E}">
        <p14:creationId xmlns:p14="http://schemas.microsoft.com/office/powerpoint/2010/main" val="1343363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C8-43FC-4439-ABF8-34E72840B177}"/>
              </a:ext>
            </a:extLst>
          </p:cNvPr>
          <p:cNvSpPr>
            <a:spLocks noGrp="1"/>
          </p:cNvSpPr>
          <p:nvPr>
            <p:ph type="title"/>
          </p:nvPr>
        </p:nvSpPr>
        <p:spPr>
          <a:xfrm>
            <a:off x="3200400" y="274638"/>
            <a:ext cx="7291068" cy="868362"/>
          </a:xfrm>
        </p:spPr>
        <p:txBody>
          <a:bodyPr/>
          <a:lstStyle/>
          <a:p>
            <a:r>
              <a:rPr lang="en-US" dirty="0"/>
              <a:t>Mandated Form – Ala SB 9</a:t>
            </a:r>
          </a:p>
        </p:txBody>
      </p:sp>
      <p:sp>
        <p:nvSpPr>
          <p:cNvPr id="4" name="Slide Number Placeholder 3">
            <a:extLst>
              <a:ext uri="{FF2B5EF4-FFF2-40B4-BE49-F238E27FC236}">
                <a16:creationId xmlns:a16="http://schemas.microsoft.com/office/drawing/2014/main" id="{453549DB-4133-40EF-A06C-00441B273174}"/>
              </a:ext>
            </a:extLst>
          </p:cNvPr>
          <p:cNvSpPr>
            <a:spLocks noGrp="1"/>
          </p:cNvSpPr>
          <p:nvPr>
            <p:ph type="sldNum" sz="quarter" idx="12"/>
          </p:nvPr>
        </p:nvSpPr>
        <p:spPr/>
        <p:txBody>
          <a:bodyPr/>
          <a:lstStyle/>
          <a:p>
            <a:fld id="{A357E6F8-1F6B-4E0D-8AED-77D8490038B0}" type="slidenum">
              <a:rPr lang="en-US" smtClean="0">
                <a:solidFill>
                  <a:srgbClr val="1D528D"/>
                </a:solidFill>
              </a:rPr>
              <a:pPr/>
              <a:t>55</a:t>
            </a:fld>
            <a:endParaRPr lang="en-US" dirty="0">
              <a:solidFill>
                <a:srgbClr val="1D528D"/>
              </a:solidFill>
            </a:endParaRPr>
          </a:p>
        </p:txBody>
      </p:sp>
      <p:sp>
        <p:nvSpPr>
          <p:cNvPr id="3" name="TextBox 2">
            <a:extLst>
              <a:ext uri="{FF2B5EF4-FFF2-40B4-BE49-F238E27FC236}">
                <a16:creationId xmlns:a16="http://schemas.microsoft.com/office/drawing/2014/main" id="{7085FC93-F026-4C04-B8FE-A0D76B5235E9}"/>
              </a:ext>
            </a:extLst>
          </p:cNvPr>
          <p:cNvSpPr txBox="1"/>
          <p:nvPr/>
        </p:nvSpPr>
        <p:spPr>
          <a:xfrm>
            <a:off x="1905000" y="1600200"/>
            <a:ext cx="8458200" cy="2862322"/>
          </a:xfrm>
          <a:prstGeom prst="rect">
            <a:avLst/>
          </a:prstGeom>
          <a:noFill/>
        </p:spPr>
        <p:txBody>
          <a:bodyPr wrap="square" rtlCol="0">
            <a:spAutoFit/>
          </a:bodyPr>
          <a:lstStyle/>
          <a:p>
            <a:pPr algn="l"/>
            <a:r>
              <a:rPr lang="en-US" dirty="0"/>
              <a:t> I hereby swear or affirm that the information in this request is true and accurate. I understand that providing false or misleading information is grounds for discipline, up to and including termination from employment.</a:t>
            </a:r>
          </a:p>
          <a:p>
            <a:pPr algn="l"/>
            <a:r>
              <a:rPr lang="en-US" dirty="0"/>
              <a:t>___________________</a:t>
            </a:r>
          </a:p>
          <a:p>
            <a:pPr algn="l"/>
            <a:r>
              <a:rPr lang="en-US" dirty="0"/>
              <a:t>Employee's Printed Name</a:t>
            </a:r>
          </a:p>
          <a:p>
            <a:pPr algn="l"/>
            <a:r>
              <a:rPr lang="en-US" dirty="0"/>
              <a:t>___________________</a:t>
            </a:r>
          </a:p>
          <a:p>
            <a:pPr algn="l"/>
            <a:r>
              <a:rPr lang="en-US" dirty="0"/>
              <a:t>Employee's Signature</a:t>
            </a:r>
          </a:p>
          <a:p>
            <a:pPr algn="l"/>
            <a:r>
              <a:rPr lang="en-US" dirty="0"/>
              <a:t>___________________</a:t>
            </a:r>
          </a:p>
          <a:p>
            <a:pPr algn="l"/>
            <a:r>
              <a:rPr lang="en-US" dirty="0"/>
              <a:t>Date</a:t>
            </a:r>
          </a:p>
          <a:p>
            <a:pPr algn="l"/>
            <a:endParaRPr lang="en-US" dirty="0"/>
          </a:p>
        </p:txBody>
      </p:sp>
    </p:spTree>
    <p:extLst>
      <p:ext uri="{BB962C8B-B14F-4D97-AF65-F5344CB8AC3E}">
        <p14:creationId xmlns:p14="http://schemas.microsoft.com/office/powerpoint/2010/main" val="3398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4EC8-43FC-4439-ABF8-34E72840B177}"/>
              </a:ext>
            </a:extLst>
          </p:cNvPr>
          <p:cNvSpPr>
            <a:spLocks noGrp="1"/>
          </p:cNvSpPr>
          <p:nvPr>
            <p:ph type="title"/>
          </p:nvPr>
        </p:nvSpPr>
        <p:spPr>
          <a:xfrm>
            <a:off x="3200400" y="274638"/>
            <a:ext cx="7291068" cy="868362"/>
          </a:xfrm>
        </p:spPr>
        <p:txBody>
          <a:bodyPr/>
          <a:lstStyle/>
          <a:p>
            <a:r>
              <a:rPr lang="en-US" dirty="0"/>
              <a:t>Mandated Form – Ala SB 9</a:t>
            </a:r>
          </a:p>
        </p:txBody>
      </p:sp>
      <p:sp>
        <p:nvSpPr>
          <p:cNvPr id="4" name="Slide Number Placeholder 3">
            <a:extLst>
              <a:ext uri="{FF2B5EF4-FFF2-40B4-BE49-F238E27FC236}">
                <a16:creationId xmlns:a16="http://schemas.microsoft.com/office/drawing/2014/main" id="{453549DB-4133-40EF-A06C-00441B273174}"/>
              </a:ext>
            </a:extLst>
          </p:cNvPr>
          <p:cNvSpPr>
            <a:spLocks noGrp="1"/>
          </p:cNvSpPr>
          <p:nvPr>
            <p:ph type="sldNum" sz="quarter" idx="12"/>
          </p:nvPr>
        </p:nvSpPr>
        <p:spPr/>
        <p:txBody>
          <a:bodyPr/>
          <a:lstStyle/>
          <a:p>
            <a:fld id="{A357E6F8-1F6B-4E0D-8AED-77D8490038B0}" type="slidenum">
              <a:rPr lang="en-US" smtClean="0">
                <a:solidFill>
                  <a:srgbClr val="1D528D"/>
                </a:solidFill>
              </a:rPr>
              <a:pPr/>
              <a:t>56</a:t>
            </a:fld>
            <a:endParaRPr lang="en-US" dirty="0">
              <a:solidFill>
                <a:srgbClr val="1D528D"/>
              </a:solidFill>
            </a:endParaRPr>
          </a:p>
        </p:txBody>
      </p:sp>
      <p:sp>
        <p:nvSpPr>
          <p:cNvPr id="3" name="TextBox 2">
            <a:extLst>
              <a:ext uri="{FF2B5EF4-FFF2-40B4-BE49-F238E27FC236}">
                <a16:creationId xmlns:a16="http://schemas.microsoft.com/office/drawing/2014/main" id="{7085FC93-F026-4C04-B8FE-A0D76B5235E9}"/>
              </a:ext>
            </a:extLst>
          </p:cNvPr>
          <p:cNvSpPr txBox="1"/>
          <p:nvPr/>
        </p:nvSpPr>
        <p:spPr>
          <a:xfrm>
            <a:off x="1905000" y="1600201"/>
            <a:ext cx="8458200" cy="3139321"/>
          </a:xfrm>
          <a:prstGeom prst="rect">
            <a:avLst/>
          </a:prstGeom>
          <a:noFill/>
        </p:spPr>
        <p:txBody>
          <a:bodyPr wrap="square" rtlCol="0">
            <a:spAutoFit/>
          </a:bodyPr>
          <a:lstStyle/>
          <a:p>
            <a:pPr algn="l"/>
            <a:r>
              <a:rPr lang="en-US" dirty="0"/>
              <a:t>(Note: The following must be completed ONLY if claiming the first medical exemption listed above.)</a:t>
            </a:r>
          </a:p>
          <a:p>
            <a:pPr algn="l"/>
            <a:endParaRPr lang="en-US" dirty="0"/>
          </a:p>
          <a:p>
            <a:pPr algn="l"/>
            <a:r>
              <a:rPr lang="en-US" dirty="0"/>
              <a:t>Certification by a licensed health care provider as to the accuracy of information provided above:</a:t>
            </a:r>
          </a:p>
          <a:p>
            <a:pPr algn="l"/>
            <a:r>
              <a:rPr lang="en-US" dirty="0"/>
              <a:t>___________________</a:t>
            </a:r>
          </a:p>
          <a:p>
            <a:pPr algn="l"/>
            <a:r>
              <a:rPr lang="en-US" dirty="0"/>
              <a:t>Name of Health Care Provider</a:t>
            </a:r>
          </a:p>
          <a:p>
            <a:pPr algn="l"/>
            <a:r>
              <a:rPr lang="en-US" dirty="0"/>
              <a:t>___________________</a:t>
            </a:r>
          </a:p>
          <a:p>
            <a:pPr algn="l"/>
            <a:r>
              <a:rPr lang="en-US" dirty="0"/>
              <a:t>Signature of Health Care Provider</a:t>
            </a:r>
          </a:p>
          <a:p>
            <a:pPr algn="l"/>
            <a:r>
              <a:rPr lang="en-US" dirty="0"/>
              <a:t>___________________</a:t>
            </a:r>
          </a:p>
          <a:p>
            <a:pPr algn="l"/>
            <a:r>
              <a:rPr lang="en-US" dirty="0"/>
              <a:t>Date</a:t>
            </a:r>
          </a:p>
        </p:txBody>
      </p:sp>
    </p:spTree>
    <p:extLst>
      <p:ext uri="{BB962C8B-B14F-4D97-AF65-F5344CB8AC3E}">
        <p14:creationId xmlns:p14="http://schemas.microsoft.com/office/powerpoint/2010/main" val="1041378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3048000" y="274638"/>
            <a:ext cx="7162800" cy="868362"/>
          </a:xfrm>
        </p:spPr>
        <p:txBody>
          <a:bodyPr/>
          <a:lstStyle/>
          <a:p>
            <a:r>
              <a:rPr lang="en-US" dirty="0"/>
              <a:t>Accommodations/Exemptions</a:t>
            </a:r>
          </a:p>
        </p:txBody>
      </p:sp>
      <p:sp>
        <p:nvSpPr>
          <p:cNvPr id="36867" name="Rectangle 1027"/>
          <p:cNvSpPr>
            <a:spLocks noGrp="1" noChangeArrowheads="1"/>
          </p:cNvSpPr>
          <p:nvPr>
            <p:ph type="body" idx="1"/>
          </p:nvPr>
        </p:nvSpPr>
        <p:spPr/>
        <p:txBody>
          <a:bodyPr/>
          <a:lstStyle/>
          <a:p>
            <a:pPr marL="0" indent="0">
              <a:buNone/>
            </a:pPr>
            <a:r>
              <a:rPr lang="en-US" b="1" dirty="0"/>
              <a:t>What should employers consider for exemption forms:</a:t>
            </a:r>
            <a:endParaRPr lang="en-US" dirty="0"/>
          </a:p>
          <a:p>
            <a:r>
              <a:rPr lang="en-US" sz="2400" dirty="0"/>
              <a:t>Assess applicable law and regulation.</a:t>
            </a:r>
          </a:p>
          <a:p>
            <a:r>
              <a:rPr lang="en-US" sz="2400" dirty="0"/>
              <a:t>Select an introductory statement – the “why” -- to be shared with employees and possibly their religious guides and doctors.</a:t>
            </a:r>
          </a:p>
          <a:p>
            <a:r>
              <a:rPr lang="en-US" sz="2400" dirty="0"/>
              <a:t>Consider internal resources: do you have the quantity and quality of staff to assess accommodation requests and craft follow up inquiries?</a:t>
            </a:r>
          </a:p>
          <a:p>
            <a:r>
              <a:rPr lang="en-US" sz="2400" dirty="0"/>
              <a:t>Consider employee capacity: be clear and direct.</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57</a:t>
            </a:fld>
            <a:endParaRPr lang="en-US" dirty="0">
              <a:solidFill>
                <a:srgbClr val="1D528D"/>
              </a:solidFill>
            </a:endParaRPr>
          </a:p>
        </p:txBody>
      </p:sp>
    </p:spTree>
    <p:extLst>
      <p:ext uri="{BB962C8B-B14F-4D97-AF65-F5344CB8AC3E}">
        <p14:creationId xmlns:p14="http://schemas.microsoft.com/office/powerpoint/2010/main" val="3369243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295400"/>
            <a:ext cx="8229600" cy="487680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MANAGING MULTIPLE APPLICABLE LAWS</a:t>
            </a:r>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58</a:t>
            </a:fld>
            <a:endParaRPr lang="en-US" dirty="0">
              <a:solidFill>
                <a:srgbClr val="1D528D"/>
              </a:solidFill>
            </a:endParaRPr>
          </a:p>
        </p:txBody>
      </p:sp>
    </p:spTree>
    <p:extLst>
      <p:ext uri="{BB962C8B-B14F-4D97-AF65-F5344CB8AC3E}">
        <p14:creationId xmlns:p14="http://schemas.microsoft.com/office/powerpoint/2010/main" val="946405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The Large Employer ETS, CMS Omnibus Staff Vaccination Rule, Federal Contractor Guidelines specifically state that they are intended to preempt inconsistent state and local laws. (The Healthcare ETS says that it does not preempt inconsistent requirements of state or local law).</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Where there is a direct conflict, the federal requirements will prevail over state requirements/limitations.</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However, more stringent state laws would not likely be preempted.</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And because of the alternative structure – testing/masking can be offered – some seemingly contradictory state laws may not in fact be inconsistent.</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59</a:t>
            </a:fld>
            <a:endParaRPr lang="en-US" dirty="0">
              <a:solidFill>
                <a:srgbClr val="1D528D"/>
              </a:solidFill>
            </a:endParaRPr>
          </a:p>
        </p:txBody>
      </p:sp>
      <p:sp>
        <p:nvSpPr>
          <p:cNvPr id="5" name="Rectangle 1026">
            <a:extLst>
              <a:ext uri="{FF2B5EF4-FFF2-40B4-BE49-F238E27FC236}">
                <a16:creationId xmlns:a16="http://schemas.microsoft.com/office/drawing/2014/main" id="{5BEAF24C-0332-4D9C-9218-4852A3BC5048}"/>
              </a:ext>
            </a:extLst>
          </p:cNvPr>
          <p:cNvSpPr>
            <a:spLocks noGrp="1" noChangeArrowheads="1"/>
          </p:cNvSpPr>
          <p:nvPr>
            <p:ph type="title"/>
          </p:nvPr>
        </p:nvSpPr>
        <p:spPr>
          <a:xfrm>
            <a:off x="2971800" y="332366"/>
            <a:ext cx="7543800" cy="868362"/>
          </a:xfrm>
        </p:spPr>
        <p:txBody>
          <a:bodyPr/>
          <a:lstStyle/>
          <a:p>
            <a:pPr>
              <a:lnSpc>
                <a:spcPts val="3600"/>
              </a:lnSpc>
            </a:pPr>
            <a:r>
              <a:rPr lang="en-US" sz="3200" dirty="0"/>
              <a:t>Employers Caught in the Middle:  Conflicting State Laws</a:t>
            </a:r>
          </a:p>
        </p:txBody>
      </p:sp>
    </p:spTree>
    <p:extLst>
      <p:ext uri="{BB962C8B-B14F-4D97-AF65-F5344CB8AC3E}">
        <p14:creationId xmlns:p14="http://schemas.microsoft.com/office/powerpoint/2010/main" val="87092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a:xfrm>
            <a:off x="1981200" y="1447801"/>
            <a:ext cx="8077200" cy="4949825"/>
          </a:xfrm>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Employees are not covered if:</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They do not report to a workplace with other employees or customers; </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They work exclusively from home; </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They work exclusively outdoors.</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6</a:t>
            </a:fld>
            <a:endParaRPr lang="en-US" dirty="0">
              <a:solidFill>
                <a:srgbClr val="1D528D"/>
              </a:solidFill>
            </a:endParaRPr>
          </a:p>
        </p:txBody>
      </p:sp>
      <p:sp>
        <p:nvSpPr>
          <p:cNvPr id="6" name="Rectangle 1026">
            <a:extLst>
              <a:ext uri="{FF2B5EF4-FFF2-40B4-BE49-F238E27FC236}">
                <a16:creationId xmlns:a16="http://schemas.microsoft.com/office/drawing/2014/main" id="{97932B39-A478-4EB7-91E6-DF086A7AB897}"/>
              </a:ext>
            </a:extLst>
          </p:cNvPr>
          <p:cNvSpPr>
            <a:spLocks noGrp="1" noChangeArrowheads="1"/>
          </p:cNvSpPr>
          <p:nvPr>
            <p:ph type="title"/>
          </p:nvPr>
        </p:nvSpPr>
        <p:spPr>
          <a:xfrm>
            <a:off x="3048000" y="332366"/>
            <a:ext cx="7467600" cy="868362"/>
          </a:xfrm>
        </p:spPr>
        <p:txBody>
          <a:bodyPr/>
          <a:lstStyle/>
          <a:p>
            <a:r>
              <a:rPr lang="en-US" sz="3600" dirty="0"/>
              <a:t>Which employees are excluded?</a:t>
            </a:r>
          </a:p>
        </p:txBody>
      </p:sp>
    </p:spTree>
    <p:extLst>
      <p:ext uri="{BB962C8B-B14F-4D97-AF65-F5344CB8AC3E}">
        <p14:creationId xmlns:p14="http://schemas.microsoft.com/office/powerpoint/2010/main" val="1499109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113531" y="2740661"/>
            <a:ext cx="5943600" cy="369332"/>
          </a:xfrm>
          <a:prstGeom prst="rect">
            <a:avLst/>
          </a:prstGeom>
          <a:noFill/>
          <a:ln>
            <a:noFill/>
          </a:ln>
          <a:effectLst/>
          <a:extLst>
            <a:ext uri="{909E8E84-426E-40DD-AFC4-6F175D3DCCD1}">
              <a14:hiddenFill xmlns:a14="http://schemas.microsoft.com/office/drawing/2010/main">
                <a:gradFill rotWithShape="0">
                  <a:gsLst>
                    <a:gs pos="0">
                      <a:srgbClr val="0A1D32"/>
                    </a:gs>
                    <a:gs pos="100000">
                      <a:srgbClr val="163F6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b="1" dirty="0">
                <a:solidFill>
                  <a:srgbClr val="000000"/>
                </a:solidFill>
              </a:rPr>
              <a:t>Your Workplace is our Work® </a:t>
            </a:r>
          </a:p>
        </p:txBody>
      </p:sp>
      <p:sp>
        <p:nvSpPr>
          <p:cNvPr id="33795" name="Rectangle 3"/>
          <p:cNvSpPr>
            <a:spLocks noChangeArrowheads="1"/>
          </p:cNvSpPr>
          <p:nvPr/>
        </p:nvSpPr>
        <p:spPr bwMode="auto">
          <a:xfrm>
            <a:off x="4080623" y="3062954"/>
            <a:ext cx="3733800" cy="338554"/>
          </a:xfrm>
          <a:prstGeom prst="rect">
            <a:avLst/>
          </a:prstGeom>
          <a:noFill/>
          <a:ln>
            <a:noFill/>
          </a:ln>
          <a:effectLst/>
          <a:extLst>
            <a:ext uri="{909E8E84-426E-40DD-AFC4-6F175D3DCCD1}">
              <a14:hiddenFill xmlns:a14="http://schemas.microsoft.com/office/drawing/2010/main">
                <a:gradFill rotWithShape="0">
                  <a:gsLst>
                    <a:gs pos="0">
                      <a:srgbClr val="0A1D32"/>
                    </a:gs>
                    <a:gs pos="100000">
                      <a:srgbClr val="163F6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1600" b="1" i="1" u="sng" dirty="0">
                <a:solidFill>
                  <a:srgbClr val="000000"/>
                </a:solidFill>
              </a:rPr>
              <a:t>www.lehrmiddlebrooks.com</a:t>
            </a:r>
            <a:r>
              <a:rPr lang="en-US" sz="1600" b="1" i="1" u="sng" dirty="0">
                <a:solidFill>
                  <a:srgbClr val="1D528D"/>
                </a:solidFill>
              </a:rPr>
              <a:t> </a:t>
            </a:r>
          </a:p>
        </p:txBody>
      </p:sp>
      <p:sp>
        <p:nvSpPr>
          <p:cNvPr id="33797" name="Rectangle 5"/>
          <p:cNvSpPr>
            <a:spLocks noChangeArrowheads="1"/>
          </p:cNvSpPr>
          <p:nvPr/>
        </p:nvSpPr>
        <p:spPr bwMode="auto">
          <a:xfrm>
            <a:off x="2237231" y="5675907"/>
            <a:ext cx="7696200" cy="923330"/>
          </a:xfrm>
          <a:prstGeom prst="rect">
            <a:avLst/>
          </a:prstGeom>
          <a:noFill/>
          <a:ln>
            <a:noFill/>
          </a:ln>
          <a:effectLst/>
          <a:extLst>
            <a:ext uri="{909E8E84-426E-40DD-AFC4-6F175D3DCCD1}">
              <a14:hiddenFill xmlns:a14="http://schemas.microsoft.com/office/drawing/2010/main">
                <a:gradFill rotWithShape="0">
                  <a:gsLst>
                    <a:gs pos="0">
                      <a:srgbClr val="0A1D32"/>
                    </a:gs>
                    <a:gs pos="100000">
                      <a:srgbClr val="163F6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i="1" dirty="0">
                <a:solidFill>
                  <a:srgbClr val="1D528D"/>
                </a:solidFill>
              </a:rPr>
              <a:t>To subscribe to LMVT’s employment law e-blasts,  </a:t>
            </a:r>
          </a:p>
          <a:p>
            <a:pPr algn="ctr" fontAlgn="base">
              <a:spcBef>
                <a:spcPct val="0"/>
              </a:spcBef>
              <a:spcAft>
                <a:spcPct val="0"/>
              </a:spcAft>
            </a:pPr>
            <a:r>
              <a:rPr lang="en-US" i="1" dirty="0">
                <a:solidFill>
                  <a:srgbClr val="1D528D"/>
                </a:solidFill>
              </a:rPr>
              <a:t>e-mail </a:t>
            </a:r>
            <a:r>
              <a:rPr lang="en-US" i="1" u="sng" dirty="0">
                <a:hlinkClick r:id="rId3"/>
              </a:rPr>
              <a:t>dlajos@lehrmiddlebrooks.com</a:t>
            </a:r>
            <a:r>
              <a:rPr lang="en-US" i="1" dirty="0">
                <a:solidFill>
                  <a:srgbClr val="1D528D"/>
                </a:solidFill>
              </a:rPr>
              <a:t> </a:t>
            </a:r>
          </a:p>
          <a:p>
            <a:pPr algn="ctr" fontAlgn="base">
              <a:spcBef>
                <a:spcPct val="0"/>
              </a:spcBef>
              <a:spcAft>
                <a:spcPct val="0"/>
              </a:spcAft>
            </a:pPr>
            <a:r>
              <a:rPr lang="en-US" i="1" dirty="0">
                <a:solidFill>
                  <a:srgbClr val="1D528D"/>
                </a:solidFill>
              </a:rPr>
              <a:t>with “subscribe” in the subject line.</a:t>
            </a:r>
            <a:r>
              <a:rPr lang="en-US" dirty="0">
                <a:solidFill>
                  <a:srgbClr val="000000"/>
                </a:solidFill>
              </a:rPr>
              <a:t> </a:t>
            </a:r>
          </a:p>
        </p:txBody>
      </p:sp>
      <p:sp>
        <p:nvSpPr>
          <p:cNvPr id="2" name="Slide Number Placeholder 1"/>
          <p:cNvSpPr>
            <a:spLocks noGrp="1"/>
          </p:cNvSpPr>
          <p:nvPr>
            <p:ph type="sldNum" sz="quarter" idx="12"/>
          </p:nvPr>
        </p:nvSpPr>
        <p:spPr/>
        <p:txBody>
          <a:bodyPr/>
          <a:lstStyle/>
          <a:p>
            <a:pPr>
              <a:defRPr/>
            </a:pPr>
            <a:fld id="{1F90C536-F5DC-4458-84CB-282AC6C3AF79}" type="slidenum">
              <a:rPr lang="en-US" smtClean="0">
                <a:solidFill>
                  <a:srgbClr val="1D528D"/>
                </a:solidFill>
              </a:rPr>
              <a:pPr>
                <a:defRPr/>
              </a:pPr>
              <a:t>60</a:t>
            </a:fld>
            <a:endParaRPr lang="en-US" dirty="0">
              <a:solidFill>
                <a:srgbClr val="1D528D"/>
              </a:solidFill>
            </a:endParaRPr>
          </a:p>
        </p:txBody>
      </p:sp>
      <p:pic>
        <p:nvPicPr>
          <p:cNvPr id="5" name="Picture 4" descr="A picture containing text&#10;&#10;Description automatically generated">
            <a:extLst>
              <a:ext uri="{FF2B5EF4-FFF2-40B4-BE49-F238E27FC236}">
                <a16:creationId xmlns:a16="http://schemas.microsoft.com/office/drawing/2014/main" id="{1D042824-7CAA-4AD6-817C-DF19AB3BE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0623" y="1491698"/>
            <a:ext cx="4009416" cy="1038681"/>
          </a:xfrm>
          <a:prstGeom prst="rect">
            <a:avLst/>
          </a:prstGeom>
        </p:spPr>
      </p:pic>
      <p:pic>
        <p:nvPicPr>
          <p:cNvPr id="7" name="Picture 6">
            <a:extLst>
              <a:ext uri="{FF2B5EF4-FFF2-40B4-BE49-F238E27FC236}">
                <a16:creationId xmlns:a16="http://schemas.microsoft.com/office/drawing/2014/main" id="{06FBFEBB-06AD-4457-9823-5366B6059895}"/>
              </a:ext>
            </a:extLst>
          </p:cNvPr>
          <p:cNvPicPr>
            <a:picLocks noChangeAspect="1"/>
          </p:cNvPicPr>
          <p:nvPr/>
        </p:nvPicPr>
        <p:blipFill>
          <a:blip r:embed="rId5"/>
          <a:stretch>
            <a:fillRect/>
          </a:stretch>
        </p:blipFill>
        <p:spPr>
          <a:xfrm>
            <a:off x="3677292" y="3880811"/>
            <a:ext cx="4616662" cy="1473403"/>
          </a:xfrm>
          <a:prstGeom prst="rect">
            <a:avLst/>
          </a:prstGeom>
        </p:spPr>
      </p:pic>
      <p:sp>
        <p:nvSpPr>
          <p:cNvPr id="3" name="TextBox 2">
            <a:extLst>
              <a:ext uri="{FF2B5EF4-FFF2-40B4-BE49-F238E27FC236}">
                <a16:creationId xmlns:a16="http://schemas.microsoft.com/office/drawing/2014/main" id="{7D961A04-235C-468A-9DDE-93A8231706CD}"/>
              </a:ext>
            </a:extLst>
          </p:cNvPr>
          <p:cNvSpPr txBox="1"/>
          <p:nvPr/>
        </p:nvSpPr>
        <p:spPr>
          <a:xfrm>
            <a:off x="5034516" y="3456493"/>
            <a:ext cx="1905000" cy="369332"/>
          </a:xfrm>
          <a:prstGeom prst="rect">
            <a:avLst/>
          </a:prstGeom>
          <a:noFill/>
        </p:spPr>
        <p:txBody>
          <a:bodyPr wrap="square" rtlCol="0">
            <a:spAutoFit/>
          </a:bodyPr>
          <a:lstStyle/>
          <a:p>
            <a:pPr algn="ctr"/>
            <a:r>
              <a:rPr lang="en-US" dirty="0">
                <a:solidFill>
                  <a:schemeClr val="tx2"/>
                </a:solidFill>
              </a:rPr>
              <a:t>For</a:t>
            </a:r>
          </a:p>
        </p:txBody>
      </p:sp>
    </p:spTree>
    <p:extLst>
      <p:ext uri="{BB962C8B-B14F-4D97-AF65-F5344CB8AC3E}">
        <p14:creationId xmlns:p14="http://schemas.microsoft.com/office/powerpoint/2010/main" val="314962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must adopt and enforce a </a:t>
            </a:r>
            <a:r>
              <a:rPr lang="en-US" sz="2400" u="sng" dirty="0">
                <a:latin typeface="Arial" panose="020B0604020202020204" pitchFamily="34" charset="0"/>
                <a:ea typeface="Times New Roman" panose="02020603050405020304" pitchFamily="18" charset="0"/>
                <a:cs typeface="Times New Roman" panose="02020603050405020304" pitchFamily="18" charset="0"/>
              </a:rPr>
              <a:t>written</a:t>
            </a:r>
            <a:r>
              <a:rPr lang="en-US" sz="2400" dirty="0">
                <a:latin typeface="Arial" panose="020B0604020202020204" pitchFamily="34" charset="0"/>
                <a:ea typeface="Times New Roman" panose="02020603050405020304" pitchFamily="18" charset="0"/>
                <a:cs typeface="Times New Roman" panose="02020603050405020304" pitchFamily="18" charset="0"/>
              </a:rPr>
              <a:t> policy which requires either:</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All employees must be fully vaccinated; or </a:t>
            </a:r>
          </a:p>
          <a:p>
            <a:pPr algn="just">
              <a:spcBef>
                <a:spcPts val="0"/>
              </a:spcBef>
              <a:spcAft>
                <a:spcPts val="120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Unvaccinated employees must be subject to weekly testing and wear a face covering in the workplace. </a:t>
            </a:r>
          </a:p>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Exceptions: Medical conditions, ADA disability, sincerely-held religious belief.</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7</a:t>
            </a:fld>
            <a:endParaRPr lang="en-US" dirty="0">
              <a:solidFill>
                <a:srgbClr val="1D528D"/>
              </a:solidFill>
            </a:endParaRPr>
          </a:p>
        </p:txBody>
      </p:sp>
      <p:sp>
        <p:nvSpPr>
          <p:cNvPr id="8" name="Rectangle 1026">
            <a:extLst>
              <a:ext uri="{FF2B5EF4-FFF2-40B4-BE49-F238E27FC236}">
                <a16:creationId xmlns:a16="http://schemas.microsoft.com/office/drawing/2014/main" id="{7C2BBA9F-00E9-423E-956E-FDDC9D3F08E3}"/>
              </a:ext>
            </a:extLst>
          </p:cNvPr>
          <p:cNvSpPr>
            <a:spLocks noGrp="1" noChangeArrowheads="1"/>
          </p:cNvSpPr>
          <p:nvPr>
            <p:ph type="title"/>
          </p:nvPr>
        </p:nvSpPr>
        <p:spPr>
          <a:xfrm>
            <a:off x="2971800" y="332366"/>
            <a:ext cx="7543800" cy="868362"/>
          </a:xfrm>
        </p:spPr>
        <p:txBody>
          <a:bodyPr/>
          <a:lstStyle/>
          <a:p>
            <a:r>
              <a:rPr lang="en-US" sz="3600" dirty="0"/>
              <a:t>What does the ETS require?</a:t>
            </a:r>
          </a:p>
        </p:txBody>
      </p:sp>
    </p:spTree>
    <p:extLst>
      <p:ext uri="{BB962C8B-B14F-4D97-AF65-F5344CB8AC3E}">
        <p14:creationId xmlns:p14="http://schemas.microsoft.com/office/powerpoint/2010/main" val="246158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Two weeks after completing primary vaccination with a COVID-19 vaccine with, if applicable, at least the minimum recommended interval between doses in accordance with the approval, authorization, or listing that is</a:t>
            </a:r>
          </a:p>
          <a:p>
            <a:pPr algn="just">
              <a:spcBef>
                <a:spcPts val="0"/>
              </a:spcBef>
              <a:spcAft>
                <a:spcPts val="1200"/>
              </a:spcAft>
              <a:buFont typeface="Arial" panose="020B0604020202020204" pitchFamily="34" charset="0"/>
              <a:buChar char="•"/>
              <a:tabLst>
                <a:tab pos="4572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Approved or authorized for emergency use by the FDA;</a:t>
            </a:r>
          </a:p>
          <a:p>
            <a:pPr algn="just">
              <a:spcBef>
                <a:spcPts val="0"/>
              </a:spcBef>
              <a:spcAft>
                <a:spcPts val="1200"/>
              </a:spcAft>
              <a:buFont typeface="Arial" panose="020B0604020202020204" pitchFamily="34" charset="0"/>
              <a:buChar char="•"/>
              <a:tabLst>
                <a:tab pos="4572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Listed for emergency use by the World Health Organization; or</a:t>
            </a:r>
          </a:p>
          <a:p>
            <a:pPr algn="just">
              <a:spcBef>
                <a:spcPts val="0"/>
              </a:spcBef>
              <a:spcAft>
                <a:spcPts val="1200"/>
              </a:spcAft>
              <a:buFont typeface="Arial" panose="020B0604020202020204" pitchFamily="34" charset="0"/>
              <a:buChar char="•"/>
              <a:tabLst>
                <a:tab pos="457200" algn="l"/>
              </a:tabLst>
            </a:pPr>
            <a:r>
              <a:rPr lang="en-US" sz="2400" dirty="0">
                <a:latin typeface="Arial" panose="020B0604020202020204" pitchFamily="34" charset="0"/>
                <a:ea typeface="Times New Roman" panose="02020603050405020304" pitchFamily="18" charset="0"/>
                <a:cs typeface="Times New Roman" panose="02020603050405020304" pitchFamily="18" charset="0"/>
              </a:rPr>
              <a:t>Administered as part of a clinical trial at a U.S. site (with certain additional requirements)</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8</a:t>
            </a:fld>
            <a:endParaRPr lang="en-US" dirty="0">
              <a:solidFill>
                <a:srgbClr val="1D528D"/>
              </a:solidFill>
            </a:endParaRPr>
          </a:p>
        </p:txBody>
      </p:sp>
      <p:sp>
        <p:nvSpPr>
          <p:cNvPr id="6" name="Rectangle 1026">
            <a:extLst>
              <a:ext uri="{FF2B5EF4-FFF2-40B4-BE49-F238E27FC236}">
                <a16:creationId xmlns:a16="http://schemas.microsoft.com/office/drawing/2014/main" id="{82E2E191-1805-4286-B0AC-34D5FCAAB8D1}"/>
              </a:ext>
            </a:extLst>
          </p:cNvPr>
          <p:cNvSpPr>
            <a:spLocks noGrp="1" noChangeArrowheads="1"/>
          </p:cNvSpPr>
          <p:nvPr>
            <p:ph type="title"/>
          </p:nvPr>
        </p:nvSpPr>
        <p:spPr>
          <a:xfrm>
            <a:off x="2971800" y="332366"/>
            <a:ext cx="7543800" cy="868362"/>
          </a:xfrm>
        </p:spPr>
        <p:txBody>
          <a:bodyPr/>
          <a:lstStyle/>
          <a:p>
            <a:r>
              <a:rPr lang="en-US" sz="3600" dirty="0"/>
              <a:t>What qualifies as fully vaccinated?</a:t>
            </a:r>
          </a:p>
        </p:txBody>
      </p:sp>
    </p:spTree>
    <p:extLst>
      <p:ext uri="{BB962C8B-B14F-4D97-AF65-F5344CB8AC3E}">
        <p14:creationId xmlns:p14="http://schemas.microsoft.com/office/powerpoint/2010/main" val="376953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type="body" idx="1"/>
          </p:nvPr>
        </p:nvSpPr>
        <p:spPr/>
        <p:txBody>
          <a:bodyPr/>
          <a:lstStyle/>
          <a:p>
            <a:pPr marL="0" indent="0" algn="just">
              <a:spcBef>
                <a:spcPts val="0"/>
              </a:spcBef>
              <a:spcAft>
                <a:spcPts val="12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Employers are required to determine the vaccination status of all employees and must retain documentation of vaccination status.  Acceptable proof:</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Vaccination card; </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Official documents from healthcare provider or government health agency; </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Documents from government immunization system. </a:t>
            </a:r>
          </a:p>
          <a:p>
            <a:pPr algn="just">
              <a:spcBef>
                <a:spcPts val="0"/>
              </a:spcBef>
              <a:spcAft>
                <a:spcPts val="1200"/>
              </a:spcAft>
            </a:pPr>
            <a:r>
              <a:rPr lang="en-US" sz="2200" dirty="0">
                <a:latin typeface="Arial" panose="020B0604020202020204" pitchFamily="34" charset="0"/>
                <a:ea typeface="Times New Roman" panose="02020603050405020304" pitchFamily="18" charset="0"/>
                <a:cs typeface="Times New Roman" panose="02020603050405020304" pitchFamily="18" charset="0"/>
              </a:rPr>
              <a:t>If an employee does not have any of these, they may submit a sworn statement attesting that they cannot obtain the documentation and stating the details of their vaccination (date, provider, type of vaccine).</a:t>
            </a:r>
          </a:p>
          <a:p>
            <a:pPr marL="0" indent="0">
              <a:buNone/>
            </a:pPr>
            <a:endParaRPr lang="en-US" dirty="0"/>
          </a:p>
        </p:txBody>
      </p:sp>
      <p:sp>
        <p:nvSpPr>
          <p:cNvPr id="2" name="Slide Number Placeholder 1"/>
          <p:cNvSpPr>
            <a:spLocks noGrp="1"/>
          </p:cNvSpPr>
          <p:nvPr>
            <p:ph type="sldNum" sz="quarter" idx="12"/>
          </p:nvPr>
        </p:nvSpPr>
        <p:spPr/>
        <p:txBody>
          <a:bodyPr/>
          <a:lstStyle/>
          <a:p>
            <a:fld id="{A357E6F8-1F6B-4E0D-8AED-77D8490038B0}" type="slidenum">
              <a:rPr lang="en-US" smtClean="0">
                <a:solidFill>
                  <a:srgbClr val="1D528D"/>
                </a:solidFill>
              </a:rPr>
              <a:pPr/>
              <a:t>9</a:t>
            </a:fld>
            <a:endParaRPr lang="en-US" dirty="0">
              <a:solidFill>
                <a:srgbClr val="1D528D"/>
              </a:solidFill>
            </a:endParaRPr>
          </a:p>
        </p:txBody>
      </p:sp>
      <p:sp>
        <p:nvSpPr>
          <p:cNvPr id="5" name="Rectangle 1026">
            <a:extLst>
              <a:ext uri="{FF2B5EF4-FFF2-40B4-BE49-F238E27FC236}">
                <a16:creationId xmlns:a16="http://schemas.microsoft.com/office/drawing/2014/main" id="{895DC4EA-A83A-4E00-9498-76ACB3C7494D}"/>
              </a:ext>
            </a:extLst>
          </p:cNvPr>
          <p:cNvSpPr>
            <a:spLocks noGrp="1" noChangeArrowheads="1"/>
          </p:cNvSpPr>
          <p:nvPr>
            <p:ph type="title"/>
          </p:nvPr>
        </p:nvSpPr>
        <p:spPr>
          <a:xfrm>
            <a:off x="2971800" y="332366"/>
            <a:ext cx="7543800" cy="868362"/>
          </a:xfrm>
        </p:spPr>
        <p:txBody>
          <a:bodyPr/>
          <a:lstStyle/>
          <a:p>
            <a:r>
              <a:rPr lang="en-US" sz="3600" dirty="0"/>
              <a:t>Proof of Vaccination</a:t>
            </a:r>
          </a:p>
        </p:txBody>
      </p:sp>
    </p:spTree>
    <p:extLst>
      <p:ext uri="{BB962C8B-B14F-4D97-AF65-F5344CB8AC3E}">
        <p14:creationId xmlns:p14="http://schemas.microsoft.com/office/powerpoint/2010/main" val="2896169087"/>
      </p:ext>
    </p:extLst>
  </p:cSld>
  <p:clrMapOvr>
    <a:masterClrMapping/>
  </p:clrMapOvr>
</p:sld>
</file>

<file path=ppt/theme/theme1.xml><?xml version="1.0" encoding="utf-8"?>
<a:theme xmlns:a="http://schemas.openxmlformats.org/drawingml/2006/main" name="LMV master">
  <a:themeElements>
    <a:clrScheme name="Office Theme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Office Theme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Office Theme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MV master">
  <a:themeElements>
    <a:clrScheme name="LMV master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LMV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MV master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LMV master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LMV master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4234</Words>
  <Application>Microsoft Macintosh PowerPoint</Application>
  <PresentationFormat>Widescreen</PresentationFormat>
  <Paragraphs>447</Paragraphs>
  <Slides>60</Slides>
  <Notes>60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60</vt:i4>
      </vt:variant>
    </vt:vector>
  </HeadingPairs>
  <TitlesOfParts>
    <vt:vector size="64" baseType="lpstr">
      <vt:lpstr>Arial</vt:lpstr>
      <vt:lpstr>Calibri</vt:lpstr>
      <vt:lpstr>LMV master</vt:lpstr>
      <vt:lpstr>1_LMV master</vt:lpstr>
      <vt:lpstr>PowerPoint Presentation</vt:lpstr>
      <vt:lpstr>Legal and Labor Update: Vaccine Mandates</vt:lpstr>
      <vt:lpstr>Today’s Topics</vt:lpstr>
      <vt:lpstr>PowerPoint Presentation</vt:lpstr>
      <vt:lpstr>Which employers are covered?</vt:lpstr>
      <vt:lpstr>Which employees are excluded?</vt:lpstr>
      <vt:lpstr>What does the ETS require?</vt:lpstr>
      <vt:lpstr>What qualifies as fully vaccinated?</vt:lpstr>
      <vt:lpstr>Proof of Vaccination</vt:lpstr>
      <vt:lpstr>Recordkeeping Requirements</vt:lpstr>
      <vt:lpstr>Paid Time Off - Vaccination</vt:lpstr>
      <vt:lpstr>Paid Time Off – Side Effects</vt:lpstr>
      <vt:lpstr>Testing and Masking Option</vt:lpstr>
      <vt:lpstr>What tests are approved?</vt:lpstr>
      <vt:lpstr>Who pays for testing?</vt:lpstr>
      <vt:lpstr>What are the masking requirements?</vt:lpstr>
      <vt:lpstr>Employee Notification and Removal</vt:lpstr>
      <vt:lpstr>Information Requirements</vt:lpstr>
      <vt:lpstr>More Information (on Request)</vt:lpstr>
      <vt:lpstr>Reporting Requirements</vt:lpstr>
      <vt:lpstr>Unionized Employers</vt:lpstr>
      <vt:lpstr>When does the ETS take effect?</vt:lpstr>
      <vt:lpstr>When does the ETS take effect?</vt:lpstr>
      <vt:lpstr>PowerPoint Presentation</vt:lpstr>
      <vt:lpstr>Which employers are covered?</vt:lpstr>
      <vt:lpstr>Which K-or employees are covered?</vt:lpstr>
      <vt:lpstr>What do the Federal Contractor Guidelines require?</vt:lpstr>
      <vt:lpstr>What qualifies as fully vaccinated?</vt:lpstr>
      <vt:lpstr>Proof of Vaccination</vt:lpstr>
      <vt:lpstr>Federal K-or Guidelines</vt:lpstr>
      <vt:lpstr>Non-compliant employees</vt:lpstr>
      <vt:lpstr>PowerPoint Presentation</vt:lpstr>
      <vt:lpstr>Which employers are covered?</vt:lpstr>
      <vt:lpstr>What does the Healthcare ETS require?</vt:lpstr>
      <vt:lpstr>Healthcare ETS</vt:lpstr>
      <vt:lpstr>PowerPoint Presentation</vt:lpstr>
      <vt:lpstr>Which employers are covered?</vt:lpstr>
      <vt:lpstr>What does the CMS Rule require?</vt:lpstr>
      <vt:lpstr>What does the CMS Rule require?</vt:lpstr>
      <vt:lpstr>Which employees are covered? </vt:lpstr>
      <vt:lpstr>CMS Rule</vt:lpstr>
      <vt:lpstr>PowerPoint Presentation</vt:lpstr>
      <vt:lpstr>Accommodations/Exemptions</vt:lpstr>
      <vt:lpstr>Accommodations/Exemptions</vt:lpstr>
      <vt:lpstr>Accommodations/Exemptions</vt:lpstr>
      <vt:lpstr>Accommodations/Exemptions</vt:lpstr>
      <vt:lpstr>Accommodations/Exemptions</vt:lpstr>
      <vt:lpstr>Accommodations/Exemptions</vt:lpstr>
      <vt:lpstr>PowerPoint Presentation</vt:lpstr>
      <vt:lpstr>Alabama’s Vaccine Exemption Law</vt:lpstr>
      <vt:lpstr>Alabama’s Vaccine Exemption Law</vt:lpstr>
      <vt:lpstr>Alabama’s Vaccine Exemption Law</vt:lpstr>
      <vt:lpstr>Mandated Form– Ala SB 9</vt:lpstr>
      <vt:lpstr>Mandated Form– Ala SB 9</vt:lpstr>
      <vt:lpstr>Mandated Form – Ala SB 9</vt:lpstr>
      <vt:lpstr>Mandated Form – Ala SB 9</vt:lpstr>
      <vt:lpstr>Accommodations/Exemptions</vt:lpstr>
      <vt:lpstr>PowerPoint Presentation</vt:lpstr>
      <vt:lpstr>Employers Caught in the Middle:  Conflicting State Laws</vt:lpstr>
      <vt:lpstr>PowerPoint Presentation</vt:lpstr>
    </vt:vector>
  </TitlesOfParts>
  <Company>Lehr Middlebrooks &amp; Vreeland,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Leesa J. Martin</dc:creator>
  <cp:lastModifiedBy>Amanda Salazar</cp:lastModifiedBy>
  <cp:revision>85</cp:revision>
  <cp:lastPrinted>2021-11-12T17:58:15Z</cp:lastPrinted>
  <dcterms:created xsi:type="dcterms:W3CDTF">2013-03-01T17:07:08Z</dcterms:created>
  <dcterms:modified xsi:type="dcterms:W3CDTF">2021-11-17T21:12:29Z</dcterms:modified>
</cp:coreProperties>
</file>