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3" r:id="rId1"/>
  </p:sldMasterIdLst>
  <p:notesMasterIdLst>
    <p:notesMasterId r:id="rId23"/>
  </p:notesMasterIdLst>
  <p:handoutMasterIdLst>
    <p:handoutMasterId r:id="rId24"/>
  </p:handoutMasterIdLst>
  <p:sldIdLst>
    <p:sldId id="298" r:id="rId2"/>
    <p:sldId id="297" r:id="rId3"/>
    <p:sldId id="357" r:id="rId4"/>
    <p:sldId id="359" r:id="rId5"/>
    <p:sldId id="289" r:id="rId6"/>
    <p:sldId id="339" r:id="rId7"/>
    <p:sldId id="334" r:id="rId8"/>
    <p:sldId id="351" r:id="rId9"/>
    <p:sldId id="263" r:id="rId10"/>
    <p:sldId id="267" r:id="rId11"/>
    <p:sldId id="356" r:id="rId12"/>
    <p:sldId id="343" r:id="rId13"/>
    <p:sldId id="362" r:id="rId14"/>
    <p:sldId id="296" r:id="rId15"/>
    <p:sldId id="361" r:id="rId16"/>
    <p:sldId id="336" r:id="rId17"/>
    <p:sldId id="314" r:id="rId18"/>
    <p:sldId id="345" r:id="rId19"/>
    <p:sldId id="330" r:id="rId20"/>
    <p:sldId id="270" r:id="rId21"/>
    <p:sldId id="338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67629" autoAdjust="0"/>
  </p:normalViewPr>
  <p:slideViewPr>
    <p:cSldViewPr>
      <p:cViewPr varScale="1">
        <p:scale>
          <a:sx n="72" d="100"/>
          <a:sy n="72" d="100"/>
        </p:scale>
        <p:origin x="16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FE1C53-9CED-4455-8D5F-74456235A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7E8AB1-557B-4B1D-9D08-6274AEFD9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E8AB1-557B-4B1D-9D08-6274AEFD9A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7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eaLnBrk="1" hangingPunct="1"/>
            <a:fld id="{ED6088BE-3DC5-4335-BCCD-5316981FD3A7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/>
              <a:t>Choose wisely.</a:t>
            </a:r>
          </a:p>
          <a:p>
            <a:pPr eaLnBrk="1" hangingPunct="1"/>
            <a:r>
              <a:rPr lang="en-US" dirty="0"/>
              <a:t>Avoid family members. Uncle Bob with your same last name and President of the Bank also not a good idea.</a:t>
            </a:r>
          </a:p>
          <a:p>
            <a:pPr eaLnBrk="1" hangingPunct="1"/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Start gathering now.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Minimum of 3 references good start.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Keep references separate from a resume. “References Available Upon Request” no longer best practice to put on resume.</a:t>
            </a:r>
          </a:p>
          <a:p>
            <a:pPr eaLnBrk="1" hangingPunct="1"/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Heading should match your resume heading in case it gets separated from your resume. Document meant to compliment your resume. </a:t>
            </a:r>
          </a:p>
          <a:p>
            <a:pPr eaLnBrk="1" hangingPunct="1"/>
            <a:endParaRPr lang="en-US" dirty="0"/>
          </a:p>
          <a:p>
            <a:pPr>
              <a:spcBef>
                <a:spcPct val="40000"/>
              </a:spcBef>
              <a:spcAft>
                <a:spcPct val="30000"/>
              </a:spcAft>
            </a:pPr>
            <a:r>
              <a:rPr lang="en-US" sz="1200" dirty="0">
                <a:latin typeface="Arial" charset="0"/>
                <a:cs typeface="Arial" charset="0"/>
              </a:rPr>
              <a:t>If you ask a reference for a letter of recommendation, always provide them with a copy of your resume to reference.</a:t>
            </a:r>
          </a:p>
          <a:p>
            <a:pPr>
              <a:spcBef>
                <a:spcPct val="40000"/>
              </a:spcBef>
              <a:spcAft>
                <a:spcPct val="30000"/>
              </a:spcAft>
            </a:pPr>
            <a:r>
              <a:rPr lang="en-US" sz="1200" dirty="0">
                <a:latin typeface="Arial" charset="0"/>
                <a:cs typeface="Arial" charset="0"/>
              </a:rPr>
              <a:t>Recommendation letters need to be originals.</a:t>
            </a:r>
          </a:p>
          <a:p>
            <a:pPr>
              <a:spcBef>
                <a:spcPct val="40000"/>
              </a:spcBef>
              <a:spcAft>
                <a:spcPct val="30000"/>
              </a:spcAft>
            </a:pPr>
            <a:endParaRPr lang="en-US" sz="1200" dirty="0">
              <a:latin typeface="Arial" charset="0"/>
              <a:cs typeface="Arial" charset="0"/>
            </a:endParaRPr>
          </a:p>
          <a:p>
            <a:pPr>
              <a:spcBef>
                <a:spcPct val="40000"/>
              </a:spcBef>
              <a:spcAft>
                <a:spcPct val="30000"/>
              </a:spcAft>
            </a:pPr>
            <a:r>
              <a:rPr lang="en-US" sz="1200" b="1" dirty="0">
                <a:latin typeface="Arial" charset="0"/>
                <a:cs typeface="Arial" charset="0"/>
              </a:rPr>
              <a:t>SAMPLE ON NEXT SLIDE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25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Use the bullets or other symbols to highlight accomplishments.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This breaks up the key information and pulls out selling points that could be missed otherwise.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Refrain from using “I,” “the,” and “an.”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Use a ruler to carefully proofread each line.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Ask peers review/critique to gain a variety of opinions. </a:t>
            </a:r>
          </a:p>
          <a:p>
            <a:pPr eaLnBrk="1" hangingPunct="1"/>
            <a:r>
              <a:rPr lang="en-US" b="1" i="1" u="sng" dirty="0"/>
              <a:t>Ask these people specific questions:</a:t>
            </a:r>
          </a:p>
          <a:p>
            <a:pPr marL="228600" indent="-228600" eaLnBrk="1" hangingPunct="1">
              <a:buAutoNum type="arabicPeriod"/>
            </a:pPr>
            <a:r>
              <a:rPr lang="en-US" dirty="0"/>
              <a:t>Do you have any ideas how to make this a stronger document? </a:t>
            </a:r>
          </a:p>
          <a:p>
            <a:pPr marL="228600" indent="-228600" eaLnBrk="1" hangingPunct="1">
              <a:buAutoNum type="arabicPeriod"/>
            </a:pPr>
            <a:r>
              <a:rPr lang="en-US" dirty="0"/>
              <a:t>Could you look for any errors in this?</a:t>
            </a:r>
          </a:p>
          <a:p>
            <a:pPr marL="228600" indent="-228600" eaLnBrk="1" hangingPunct="1">
              <a:buAutoNum type="arabicPeriod"/>
            </a:pPr>
            <a:r>
              <a:rPr lang="en-US" dirty="0"/>
              <a:t>Does this look well-organized and is it easy to follow? Not – How do you like this?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Take feedback in stride and incorporate only those items you feel are appropriate.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E8AB1-557B-4B1D-9D08-6274AEFD9AA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10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eaLnBrk="1" hangingPunct="1"/>
            <a:fld id="{01E311A3-8052-4262-BF05-31C95B472836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A resume also highlights your written communication skills, so make sure it is error-free.</a:t>
            </a:r>
          </a:p>
          <a:p>
            <a:pPr eaLnBrk="1" hangingPunct="1"/>
            <a:endParaRPr lang="en-US" b="1" u="sng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Don’t use unusual fonts that may be hard to read – even if you like the looks of them – KEEP IT SIMPLE.</a:t>
            </a:r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3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E8AB1-557B-4B1D-9D08-6274AEFD9AA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3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E8AB1-557B-4B1D-9D08-6274AEFD9A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6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eaLnBrk="1" hangingPunct="1"/>
            <a:fld id="{ED6088BE-3DC5-4335-BCCD-5316981FD3A7}" type="slidenum">
              <a:rPr lang="en-US" smtClean="0">
                <a:latin typeface="Arial" charset="0"/>
              </a:rPr>
              <a:pPr eaLnBrk="1" hangingPunct="1"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eaLnBrk="1" hangingPunct="1"/>
            <a:fld id="{451DA220-3138-46B3-9716-C85FDAA7AE31}" type="slidenum">
              <a:rPr lang="en-US" smtClean="0">
                <a:latin typeface="Arial" charset="0"/>
              </a:rPr>
              <a:pPr eaLnBrk="1" hangingPunct="1"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Set a reminder on your phone to update quarterly or once a year.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Helps you get your foot in the door.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Once you are in the door, your interview performance will secure the opportunity.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goal of your resume should help you gain traction. If it’s not accomplishing that, you need to re-evaluate how it’s set up.</a:t>
            </a:r>
          </a:p>
        </p:txBody>
      </p:sp>
    </p:spTree>
    <p:extLst>
      <p:ext uri="{BB962C8B-B14F-4D97-AF65-F5344CB8AC3E}">
        <p14:creationId xmlns:p14="http://schemas.microsoft.com/office/powerpoint/2010/main" val="193732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E8AB1-557B-4B1D-9D08-6274AEFD9A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2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Just acknowledging 3 types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Today’s focus - chronological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Most people like this format best. 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 #1 Who are you? #2 Where are you?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Other formats put suspicion in mind of person reading – what are you trying to hide?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Gaps in employment are okay! Explain/ Communicate WHY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There are strategic ways to keep it chronological and avoid red flags if gaps or career transition.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E8AB1-557B-4B1D-9D08-6274AEFD9A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/>
              <a:t>Think about the number of resumes most companies receive ....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/>
              <a:t>250 – average number resumes per job opening, 4-6 interviews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/>
              <a:t>Resumes aren’t typically read like a book (left, right from beginning to end).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200" dirty="0"/>
              <a:t>Know what your audience is looking for and give context for them to pick this up in a nanosecond.</a:t>
            </a:r>
          </a:p>
          <a:p>
            <a:r>
              <a:rPr lang="en-US" sz="1200" dirty="0"/>
              <a:t>You never know who on the other end is reading your resume.</a:t>
            </a:r>
            <a:endParaRPr lang="en-US" dirty="0"/>
          </a:p>
          <a:p>
            <a:r>
              <a:rPr lang="en-US" dirty="0"/>
              <a:t>Ladders job board study - hiring managers reported average time less than 2 minutes reading a resume, if resume makes it through 30-second scan.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/>
            <a:r>
              <a:rPr lang="en-US" dirty="0"/>
              <a:t>Avoid the Wild and Crazy attention-getting resume – recruiters dislike them.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Things that are unusual attract attention – but if you don’t know how the reader will react, why run the risk of rejection unnecessarily?</a:t>
            </a:r>
          </a:p>
          <a:p>
            <a:pPr eaLnBrk="1" hangingPunct="1"/>
            <a:r>
              <a:rPr lang="en-US" dirty="0"/>
              <a:t>Keep your resume in good taste.</a:t>
            </a:r>
          </a:p>
          <a:p>
            <a:pPr eaLnBrk="1" hangingPunct="1"/>
            <a:endParaRPr lang="en-US" dirty="0"/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E8AB1-557B-4B1D-9D08-6274AEFD9AA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E8AB1-557B-4B1D-9D08-6274AEFD9A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8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Easy to read, easy to skim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More white space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Great headers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Shapes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Conservative with color pallet (grays, blues, black, green)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Match what audient is looking for; marketing may need more pop vs. finance or conservative industry.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E8AB1-557B-4B1D-9D08-6274AEFD9A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9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Samples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1. Look at top of each resume sample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2. Think about how they make you feel</a:t>
            </a:r>
          </a:p>
          <a:p>
            <a:r>
              <a:rPr lang="en-US" dirty="0"/>
              <a:t>3. John Smith – Put me to sleep. Probably not going to read the bullet points. </a:t>
            </a:r>
          </a:p>
          <a:p>
            <a:r>
              <a:rPr lang="en-US" dirty="0"/>
              <a:t>4. Jane Doe – Better idea what she has to offer. I want to keep reading to see what she is about.</a:t>
            </a:r>
          </a:p>
          <a:p>
            <a:r>
              <a:rPr lang="en-US" dirty="0"/>
              <a:t>5. You get to control the narrative – John Smith or Jane Doe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E8AB1-557B-4B1D-9D08-6274AEFD9A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18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eaLnBrk="1" hangingPunct="1"/>
            <a:fld id="{F96740D6-0019-405A-AB0A-4F6307D052D8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summary shows your best accomplishments that fit the job.</a:t>
            </a:r>
            <a:endParaRPr lang="en-US" b="0" dirty="0"/>
          </a:p>
          <a:p>
            <a:pPr eaLnBrk="1" hangingPunct="1"/>
            <a:r>
              <a:rPr lang="en-US" b="0" dirty="0"/>
              <a:t>Tie this all to the job you are targeting.</a:t>
            </a:r>
          </a:p>
          <a:p>
            <a:pPr eaLnBrk="1" hangingPunct="1"/>
            <a:r>
              <a:rPr lang="en-US" b="0" dirty="0"/>
              <a:t>Write a summary that connects your skills to the specific target job and easier for the resume reviewer to see</a:t>
            </a:r>
          </a:p>
        </p:txBody>
      </p:sp>
    </p:spTree>
    <p:extLst>
      <p:ext uri="{BB962C8B-B14F-4D97-AF65-F5344CB8AC3E}">
        <p14:creationId xmlns:p14="http://schemas.microsoft.com/office/powerpoint/2010/main" val="613727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itchFamily="82" charset="0"/>
              </a:defRPr>
            </a:lvl9pPr>
          </a:lstStyle>
          <a:p>
            <a:pPr eaLnBrk="1" hangingPunct="1"/>
            <a:fld id="{127DCF9E-8066-4C03-9F26-C2FF491F8173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Include resume extras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like conferences, publications, and additional activities. They’ll strengthen your case for changing careers.</a:t>
            </a:r>
          </a:p>
          <a:p>
            <a:pPr eaLnBrk="1" hangingPunct="1">
              <a:lnSpc>
                <a:spcPct val="9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107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B0BC3F-E107-4C44-9D1E-0427F502D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5CD146-438C-4D78-A24A-CD44B8180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1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0F02BE6-0507-404F-B369-2B3D48957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56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076A-71F2-4B90-9268-DAE9DF8D8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03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3829-1587-455A-9612-77D0CBD2D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4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Arial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7370-2598-47FF-A1EB-6EAD0E55C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8E47-9508-4AFC-80FF-662669C3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7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5784-9892-4603-B8FC-E50D8E60C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4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D1281E-135D-46E3-80A3-8138A1308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10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F7B041-E040-4725-9A34-90348C1CA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12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263B2E-364D-4142-8B99-1E2F51650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96FE1-FFAF-403E-B9C0-C98154F24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DAEB-478E-42D1-B9A0-2AE3D318E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6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48965D0F-0FF3-4920-A44B-261150290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4" r:id="rId2"/>
    <p:sldLayoutId id="2147484295" r:id="rId3"/>
    <p:sldLayoutId id="2147484296" r:id="rId4"/>
    <p:sldLayoutId id="2147484301" r:id="rId5"/>
    <p:sldLayoutId id="2147484302" r:id="rId6"/>
    <p:sldLayoutId id="2147484303" r:id="rId7"/>
    <p:sldLayoutId id="2147484304" r:id="rId8"/>
    <p:sldLayoutId id="2147484297" r:id="rId9"/>
    <p:sldLayoutId id="2147484305" r:id="rId10"/>
    <p:sldLayoutId id="2147484306" r:id="rId11"/>
    <p:sldLayoutId id="2147484298" r:id="rId12"/>
    <p:sldLayoutId id="214748429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resumesbyrandi.com*" TargetMode="External"/><Relationship Id="rId2" Type="http://schemas.openxmlformats.org/officeDocument/2006/relationships/hyperlink" Target="http://www.resumesbyrandi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yourna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Bu7y9ShG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33FEDF-2F0C-DF41-A9A0-2453E769B350}"/>
              </a:ext>
            </a:extLst>
          </p:cNvPr>
          <p:cNvSpPr txBox="1"/>
          <p:nvPr/>
        </p:nvSpPr>
        <p:spPr>
          <a:xfrm>
            <a:off x="381000" y="990600"/>
            <a:ext cx="8610600" cy="119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Your Resume and Online Presence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Strategic Foundation and Understanding Behind-the-Scenes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1FAC634-D794-1B46-8F57-43E9B3F25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338899"/>
            <a:ext cx="4724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Randi Rhone, CPRW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Résumés by Randi, LLC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205-796-7496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esumesbyrandi.com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</a:t>
            </a: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sumesbyrandi.com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7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</a:t>
            </a:r>
            <a:endParaRPr kumimoji="0" lang="en-US" altLang="en-US" sz="8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docs.google.com/uc?export=download&amp;id=14ARuTzxRLVxLwMmwqK-xWT0tFDJYaASs&amp;revid=0B2mJvH60JbaGTDhuN256Z1RpaVBoQXpNREpUTENocWFYeTdVPQ">
            <a:extLst>
              <a:ext uri="{FF2B5EF4-FFF2-40B4-BE49-F238E27FC236}">
                <a16:creationId xmlns:a16="http://schemas.microsoft.com/office/drawing/2014/main" id="{8FECB62F-EC39-C54D-B4A4-BA91B6D0A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00600"/>
            <a:ext cx="25400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711993" y="1066800"/>
            <a:ext cx="7813675" cy="474438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Company Name / Description / Job Title / Dates Employed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Start each bullet with an action verb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Tie examples to target job to connect with reader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Avoid only listing duties and responsibilities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Be specific and communicate results: numbers, %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Focus on Your Accomplishments and Benefits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i="1" dirty="0"/>
              <a:t>Ask Yourself: “How did I add value?” to each duty / responsibility listed.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It’s not just good showing what you did BUT what happened as a result of what you did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Explain changes in your job history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258763"/>
            <a:ext cx="7373937" cy="11287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n-US" sz="3100" b="0" dirty="0">
                <a:solidFill>
                  <a:srgbClr val="FFC000"/>
                </a:solidFill>
              </a:rPr>
            </a:br>
            <a:r>
              <a:rPr lang="en-US" sz="4400" b="0" dirty="0">
                <a:solidFill>
                  <a:srgbClr val="FFC000"/>
                </a:solidFill>
              </a:rPr>
              <a:t>Professional Experience</a:t>
            </a:r>
            <a:br>
              <a:rPr lang="en-US" sz="4400" b="0" dirty="0">
                <a:solidFill>
                  <a:srgbClr val="FFC000"/>
                </a:solidFill>
                <a:latin typeface="Arial" charset="0"/>
                <a:cs typeface="Arial" charset="0"/>
              </a:rPr>
            </a:br>
            <a:endParaRPr lang="en-US" sz="4200" b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95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55B4422-FB9E-3544-9376-FC5C1667595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  <a:extLst/>
          </a:lstStyle>
          <a:p>
            <a:pPr algn="ctr"/>
            <a:r>
              <a:rPr lang="en-US" b="0" dirty="0">
                <a:solidFill>
                  <a:srgbClr val="FFC000"/>
                </a:solidFill>
              </a:rPr>
              <a:t>Sample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b="0" dirty="0">
                <a:solidFill>
                  <a:srgbClr val="FFC000"/>
                </a:solidFill>
              </a:rPr>
              <a:t>Work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0" dirty="0">
                <a:solidFill>
                  <a:srgbClr val="FFC000"/>
                </a:solidFill>
              </a:rPr>
              <a:t>Experience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2D558A-937E-E64F-AEBB-FC41063DB571}"/>
              </a:ext>
            </a:extLst>
          </p:cNvPr>
          <p:cNvSpPr/>
          <p:nvPr/>
        </p:nvSpPr>
        <p:spPr>
          <a:xfrm>
            <a:off x="457200" y="1066800"/>
            <a:ext cx="8229600" cy="568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#1 – Manage Customer Service department with 10 employees.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okay, but here’s what is missing ....</a:t>
            </a:r>
          </a:p>
          <a:p>
            <a:pPr marL="1657350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a good manager?</a:t>
            </a:r>
          </a:p>
          <a:p>
            <a:pPr marL="1657350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people get promoted?</a:t>
            </a:r>
          </a:p>
          <a:p>
            <a:pPr marL="1657350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people like you?</a:t>
            </a:r>
          </a:p>
          <a:p>
            <a:pPr marL="1657350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your customers happy?</a:t>
            </a:r>
          </a:p>
          <a:p>
            <a:pPr marL="1657350" lvl="3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done anything to streamline processes?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#2 – Raised customer satisfaction 33% by designing and implementing processes that reduced time to answer customer inquires by 50%. </a:t>
            </a: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better! You put something in place to make a happier client!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1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8902DA-C07D-B94E-B05C-8F075A1DE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Volunteer experiences can give weight to your skill set and add to resume. </a:t>
            </a:r>
          </a:p>
          <a:p>
            <a:pPr marL="109537" indent="0"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Getting involved in helping others can really add meaning to your work and help you meet potential customers or employers.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28DE3D-4DB9-A54D-915D-828DB6B0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rgbClr val="FFC000"/>
                </a:solidFill>
              </a:rPr>
              <a:t>Community Leadership</a:t>
            </a:r>
          </a:p>
        </p:txBody>
      </p:sp>
    </p:spTree>
    <p:extLst>
      <p:ext uri="{BB962C8B-B14F-4D97-AF65-F5344CB8AC3E}">
        <p14:creationId xmlns:p14="http://schemas.microsoft.com/office/powerpoint/2010/main" val="209964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661275" cy="4724400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Choose wisely</a:t>
            </a:r>
          </a:p>
          <a:p>
            <a:pPr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List references on a separate page</a:t>
            </a:r>
          </a:p>
          <a:p>
            <a:pPr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Ask permission to use your reference and share for what purpose</a:t>
            </a:r>
          </a:p>
          <a:p>
            <a:pPr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If you ask a reference for a letter of recommendation, always provide them with a copy of your resume to reference</a:t>
            </a:r>
          </a:p>
          <a:p>
            <a:pPr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cs typeface="Arial" charset="0"/>
              </a:rPr>
              <a:t>Recommendation letters need to be originals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152400"/>
            <a:ext cx="7373937" cy="10525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200" b="0" dirty="0">
                <a:solidFill>
                  <a:srgbClr val="FFC000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216608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A372C4-5A6E-314E-ADC0-43B0C1E25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85903"/>
            <a:ext cx="6629400" cy="5991097"/>
          </a:xfrm>
        </p:spPr>
      </p:pic>
    </p:spTree>
    <p:extLst>
      <p:ext uri="{BB962C8B-B14F-4D97-AF65-F5344CB8AC3E}">
        <p14:creationId xmlns:p14="http://schemas.microsoft.com/office/powerpoint/2010/main" val="2633234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8902DA-C07D-B94E-B05C-8F075A1DE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9200"/>
            <a:ext cx="8229600" cy="4525962"/>
          </a:xfrm>
        </p:spPr>
        <p:txBody>
          <a:bodyPr/>
          <a:lstStyle/>
          <a:p>
            <a:pPr>
              <a:spcBef>
                <a:spcPct val="450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Explain employment gaps / changes in jobs</a:t>
            </a:r>
          </a:p>
          <a:p>
            <a:pPr>
              <a:spcBef>
                <a:spcPct val="45000"/>
              </a:spcBef>
              <a:buFont typeface="Wingdings" pitchFamily="2" charset="2"/>
              <a:buChar char="§"/>
            </a:pPr>
            <a:r>
              <a:rPr lang="en-US" sz="1800" i="1" dirty="0">
                <a:latin typeface="Arial" charset="0"/>
                <a:cs typeface="Arial" charset="0"/>
              </a:rPr>
              <a:t>Recruited to ..... </a:t>
            </a:r>
            <a:r>
              <a:rPr lang="en-US" sz="1800" dirty="0">
                <a:latin typeface="Arial" charset="0"/>
                <a:cs typeface="Arial" charset="0"/>
              </a:rPr>
              <a:t>/  </a:t>
            </a:r>
            <a:r>
              <a:rPr lang="en-US" sz="1800" i="1" dirty="0">
                <a:latin typeface="Arial" charset="0"/>
                <a:cs typeface="Arial" charset="0"/>
              </a:rPr>
              <a:t>Laid off ..... / </a:t>
            </a:r>
          </a:p>
          <a:p>
            <a:pPr>
              <a:spcBef>
                <a:spcPct val="450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Keep your resume to one page if possible</a:t>
            </a:r>
          </a:p>
          <a:p>
            <a:pPr>
              <a:spcBef>
                <a:spcPct val="450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Always use a professional email address – </a:t>
            </a:r>
            <a:r>
              <a:rPr lang="en-US" sz="2400" dirty="0" err="1">
                <a:latin typeface="Arial" charset="0"/>
                <a:cs typeface="Arial" charset="0"/>
              </a:rPr>
              <a:t>gmail</a:t>
            </a:r>
            <a:endParaRPr lang="en-US" sz="2400" dirty="0">
              <a:latin typeface="Arial" charset="0"/>
              <a:cs typeface="Arial" charset="0"/>
            </a:endParaRPr>
          </a:p>
          <a:p>
            <a:pPr>
              <a:spcBef>
                <a:spcPct val="450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Make Headers / Contact Info Larger than body of resume</a:t>
            </a:r>
          </a:p>
          <a:p>
            <a:pPr>
              <a:spcBef>
                <a:spcPct val="450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Keep a consistent format</a:t>
            </a:r>
          </a:p>
          <a:p>
            <a:pPr>
              <a:spcBef>
                <a:spcPct val="450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Use easy-to-read fonts and colors: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Arial, Times New Roman, Tahoma, Verdana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Black, Blue, Gray, Green</a:t>
            </a:r>
            <a:endParaRPr lang="en-US" sz="2400" dirty="0">
              <a:latin typeface="Arial" charset="0"/>
              <a:cs typeface="Arial" charset="0"/>
            </a:endParaRPr>
          </a:p>
          <a:p>
            <a:pPr>
              <a:spcBef>
                <a:spcPct val="45000"/>
              </a:spcBef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Save / email / share your resume as a PDF</a:t>
            </a:r>
            <a:endParaRPr lang="en-US" sz="1800" dirty="0">
              <a:latin typeface="Arial" charset="0"/>
              <a:cs typeface="Arial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28DE3D-4DB9-A54D-915D-828DB6B0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rgbClr val="FFC000"/>
                </a:solidFill>
              </a:rPr>
              <a:t>Resume Do’s</a:t>
            </a:r>
          </a:p>
        </p:txBody>
      </p:sp>
    </p:spTree>
    <p:extLst>
      <p:ext uri="{BB962C8B-B14F-4D97-AF65-F5344CB8AC3E}">
        <p14:creationId xmlns:p14="http://schemas.microsoft.com/office/powerpoint/2010/main" val="275799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741362" y="1600200"/>
            <a:ext cx="7661275" cy="434340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latin typeface="Arial" charset="0"/>
                <a:cs typeface="Arial" charset="0"/>
              </a:rPr>
              <a:t>Spelling Errors, Typos, Poor Grammar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latin typeface="Arial" charset="0"/>
                <a:cs typeface="Arial" charset="0"/>
              </a:rPr>
              <a:t>Poor Presentation (poor formatting, wordy, incorrect information)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latin typeface="Arial" charset="0"/>
                <a:cs typeface="Arial" charset="0"/>
              </a:rPr>
              <a:t>Unprofessional Email Address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>
                <a:latin typeface="Arial" charset="0"/>
                <a:cs typeface="Arial" charset="0"/>
              </a:rPr>
              <a:t>Unqualified for the Job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200" b="0" dirty="0">
                <a:solidFill>
                  <a:srgbClr val="FFC000"/>
                </a:solidFill>
              </a:rPr>
              <a:t>Resume Killers</a:t>
            </a:r>
          </a:p>
        </p:txBody>
      </p:sp>
    </p:spTree>
    <p:extLst>
      <p:ext uri="{BB962C8B-B14F-4D97-AF65-F5344CB8AC3E}">
        <p14:creationId xmlns:p14="http://schemas.microsoft.com/office/powerpoint/2010/main" val="12135098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D256C-1536-3544-9DF8-3943EDBCA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You can become a commodity in the marketplace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Have a disadvantage compared to others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Lose significant career opportunities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Limit your reach</a:t>
            </a:r>
          </a:p>
          <a:p>
            <a:pPr marL="109537" indent="0">
              <a:buNone/>
            </a:pPr>
            <a:endParaRPr lang="en-US" dirty="0"/>
          </a:p>
          <a:p>
            <a:pPr marL="623887" indent="-514350">
              <a:buFont typeface="Wingdings 3" pitchFamily="18" charset="2"/>
              <a:buAutoNum type="arabicPeriod"/>
            </a:pPr>
            <a:endParaRPr lang="en-US" dirty="0"/>
          </a:p>
          <a:p>
            <a:pPr marL="623887" indent="-514350">
              <a:buFont typeface="Wingdings 3" pitchFamily="18" charset="2"/>
              <a:buAutoNum type="arabicPeriod"/>
            </a:pPr>
            <a:endParaRPr lang="en-US" dirty="0"/>
          </a:p>
          <a:p>
            <a:pPr marL="623887" indent="-514350"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06AD6A-BF44-EE45-8158-1F379C02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0" dirty="0">
                <a:solidFill>
                  <a:srgbClr val="FFC000"/>
                </a:solidFill>
              </a:rPr>
              <a:t>Without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0" dirty="0">
                <a:solidFill>
                  <a:srgbClr val="FFC000"/>
                </a:solidFill>
              </a:rPr>
              <a:t>Enhancing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0" dirty="0">
                <a:solidFill>
                  <a:srgbClr val="FFC000"/>
                </a:solidFill>
              </a:rPr>
              <a:t>Your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0" dirty="0">
                <a:solidFill>
                  <a:srgbClr val="FFC000"/>
                </a:solidFill>
              </a:rPr>
              <a:t>Resume ...</a:t>
            </a:r>
          </a:p>
        </p:txBody>
      </p:sp>
    </p:spTree>
    <p:extLst>
      <p:ext uri="{BB962C8B-B14F-4D97-AF65-F5344CB8AC3E}">
        <p14:creationId xmlns:p14="http://schemas.microsoft.com/office/powerpoint/2010/main" val="1192982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4AC851-1CD7-5049-B9A3-3C66FB8E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/>
              <a:t> </a:t>
            </a:r>
            <a:r>
              <a:rPr lang="en-US" b="0" dirty="0">
                <a:solidFill>
                  <a:srgbClr val="FFC000"/>
                </a:solidFill>
              </a:rPr>
              <a:t>LinkedIn: What is it? Why use 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DC1E2-3A14-4C4B-A8F4-DB66E57B0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ea typeface="Calibri" panose="020F0502020204030204" pitchFamily="34" charset="0"/>
              </a:rPr>
              <a:t>875 million members; 75 million+ business have LinkedIn accounts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ea typeface="Calibri" panose="020F0502020204030204" pitchFamily="34" charset="0"/>
              </a:rPr>
              <a:t>The United States has the most LinkedIn members, followed by India and China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Your online reputation is becoming increasingly important!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Arial" charset="0"/>
                <a:cs typeface="Arial" charset="0"/>
              </a:rPr>
              <a:t>People are going to check you out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Arial" charset="0"/>
                <a:cs typeface="Arial" charset="0"/>
              </a:rPr>
              <a:t>Control the online community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ea typeface="Calibri" panose="020F0502020204030204" pitchFamily="34" charset="0"/>
              </a:rPr>
              <a:t>Create an Internet Presence with a Virtual Resume, Network, Jobs</a:t>
            </a:r>
          </a:p>
        </p:txBody>
      </p:sp>
    </p:spTree>
    <p:extLst>
      <p:ext uri="{BB962C8B-B14F-4D97-AF65-F5344CB8AC3E}">
        <p14:creationId xmlns:p14="http://schemas.microsoft.com/office/powerpoint/2010/main" val="276426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4AC851-1CD7-5049-B9A3-3C66FB8E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0" dirty="0"/>
              <a:t> </a:t>
            </a:r>
            <a:r>
              <a:rPr lang="en-US" sz="3100" b="0" dirty="0">
                <a:solidFill>
                  <a:srgbClr val="FFC000"/>
                </a:solidFill>
              </a:rPr>
              <a:t>Strategic Guidelines to Enhance Your Profile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0132DA-D4C8-7444-8771-14417C83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219200"/>
            <a:ext cx="8229600" cy="4525962"/>
          </a:xfrm>
        </p:spPr>
        <p:txBody>
          <a:bodyPr/>
          <a:lstStyle/>
          <a:p>
            <a:pPr fontAlgn="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All Star Profile</a:t>
            </a:r>
          </a:p>
          <a:p>
            <a:pPr fontAlgn="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Photo – professional, headshot, rename photo for SEO before uploading</a:t>
            </a:r>
          </a:p>
          <a:p>
            <a:pPr fontAlgn="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Add Profile Section - What You Do for Your Company?</a:t>
            </a:r>
          </a:p>
          <a:p>
            <a:pPr fontAlgn="auto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Headline:  Descriptive vs. Job Title</a:t>
            </a:r>
          </a:p>
          <a:p>
            <a:pPr fontAlgn="auto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Add Contact Information to About Section too</a:t>
            </a:r>
          </a:p>
          <a:p>
            <a:pPr fontAlgn="auto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Brand Your Profile </a:t>
            </a:r>
            <a:r>
              <a:rPr lang="en-US" sz="1800" i="1" u="sng" dirty="0">
                <a:hlinkClick r:id="rId3"/>
              </a:rPr>
              <a:t>www.linkedin.com/yourname</a:t>
            </a:r>
            <a:endParaRPr lang="en-US" sz="1800" dirty="0"/>
          </a:p>
          <a:p>
            <a:pPr fontAlgn="auto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Utilize the Skills Section and other key words</a:t>
            </a:r>
          </a:p>
          <a:p>
            <a:pPr fontAlgn="auto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Build a Network of Connections</a:t>
            </a:r>
          </a:p>
          <a:p>
            <a:pPr fontAlgn="auto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Recommendations: People LOVE to see what others have to say about you</a:t>
            </a:r>
          </a:p>
          <a:p>
            <a:pPr fontAlgn="auto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Follow Target Companies		</a:t>
            </a:r>
          </a:p>
          <a:p>
            <a:pPr fontAlgn="auto">
              <a:lnSpc>
                <a:spcPct val="150000"/>
              </a:lnSpc>
              <a:buFont typeface="Wingdings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023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94101D6-1032-E84D-8453-7992DFDE887E}"/>
              </a:ext>
            </a:extLst>
          </p:cNvPr>
          <p:cNvSpPr txBox="1">
            <a:spLocks/>
          </p:cNvSpPr>
          <p:nvPr/>
        </p:nvSpPr>
        <p:spPr>
          <a:xfrm>
            <a:off x="228600" y="914400"/>
            <a:ext cx="8458200" cy="4525962"/>
          </a:xfrm>
          <a:prstGeom prst="rect">
            <a:avLst/>
          </a:prstGeom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dirty="0"/>
          </a:p>
          <a:p>
            <a:pPr marL="623887" indent="-514350">
              <a:buFont typeface="Wingdings 3" pitchFamily="18" charset="2"/>
              <a:buAutoNum type="arabicPeriod"/>
            </a:pPr>
            <a:endParaRPr lang="en-US" dirty="0"/>
          </a:p>
          <a:p>
            <a:pPr marL="623887" indent="-514350">
              <a:buFont typeface="Wingdings 3" pitchFamily="18" charset="2"/>
              <a:buAutoNum type="arabicPeriod"/>
            </a:pPr>
            <a:endParaRPr lang="en-US" dirty="0"/>
          </a:p>
          <a:p>
            <a:pPr marL="623887" indent="-514350">
              <a:buFont typeface="Wingdings 3" pitchFamily="18" charset="2"/>
              <a:buAutoNum type="arabicPeriod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555B9-04A6-154B-A40E-DAB666D5BAE4}"/>
              </a:ext>
            </a:extLst>
          </p:cNvPr>
          <p:cNvSpPr/>
          <p:nvPr/>
        </p:nvSpPr>
        <p:spPr>
          <a:xfrm>
            <a:off x="2870374" y="2808049"/>
            <a:ext cx="3174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en-US" dirty="0">
                <a:hlinkClick r:id="rId3"/>
              </a:rPr>
              <a:t>https://youtu.be/pBu7y9ShGaU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65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661275" cy="4724400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Schedule time for managing your online presence</a:t>
            </a:r>
          </a:p>
          <a:p>
            <a:pPr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“Google yourself” or set up a Google Alert</a:t>
            </a:r>
          </a:p>
          <a:p>
            <a:pPr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Update Resume / LinkedIn Experience regularly</a:t>
            </a:r>
          </a:p>
          <a:p>
            <a:pPr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Ask for LinkedIn Recommendations (2-3 recent) </a:t>
            </a:r>
          </a:p>
          <a:p>
            <a:pPr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Take advantage of LinkedIn Learning / Quizzes</a:t>
            </a:r>
          </a:p>
          <a:p>
            <a:pPr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Follow, engage, and respond to people on LinkedIn</a:t>
            </a:r>
          </a:p>
          <a:p>
            <a:pPr lvl="1"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1800" dirty="0">
                <a:latin typeface="Arial" charset="0"/>
                <a:cs typeface="Arial" charset="0"/>
              </a:rPr>
              <a:t>Produce helpful and informative content tied to your professional expertise.</a:t>
            </a:r>
            <a:endParaRPr lang="en-US" sz="2000" dirty="0">
              <a:latin typeface="Arial" charset="0"/>
              <a:cs typeface="Arial" charset="0"/>
            </a:endParaRPr>
          </a:p>
          <a:p>
            <a:pPr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Recognize when you need help — and ask for it</a:t>
            </a:r>
            <a:endParaRPr lang="en-US" sz="1800" dirty="0">
              <a:latin typeface="Arial" charset="0"/>
              <a:cs typeface="Arial" charset="0"/>
            </a:endParaRPr>
          </a:p>
          <a:p>
            <a:pPr lvl="1"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152400"/>
            <a:ext cx="7373937" cy="105251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0" dirty="0">
                <a:solidFill>
                  <a:srgbClr val="FFC000"/>
                </a:solidFill>
              </a:rPr>
              <a:t>Maintain Your Online Presence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30000"/>
              </a:spcBef>
              <a:buFont typeface="Wingdings" pitchFamily="2" charset="2"/>
              <a:buChar char="§"/>
              <a:tabLst>
                <a:tab pos="4572000" algn="l"/>
              </a:tabLst>
            </a:pPr>
            <a:r>
              <a:rPr lang="en-US" sz="2400" dirty="0">
                <a:latin typeface="Arial" charset="0"/>
                <a:cs typeface="Arial" charset="0"/>
              </a:rPr>
              <a:t>Resumes (history, achievements) evolve over time</a:t>
            </a:r>
          </a:p>
          <a:p>
            <a:pPr>
              <a:lnSpc>
                <a:spcPct val="150000"/>
              </a:lnSpc>
              <a:spcBef>
                <a:spcPct val="30000"/>
              </a:spcBef>
              <a:buFont typeface="Wingdings" pitchFamily="2" charset="2"/>
              <a:buChar char="§"/>
              <a:tabLst>
                <a:tab pos="4572000" algn="l"/>
              </a:tabLst>
            </a:pPr>
            <a:r>
              <a:rPr lang="en-US" sz="2400" dirty="0">
                <a:latin typeface="Arial" charset="0"/>
                <a:cs typeface="Arial" charset="0"/>
              </a:rPr>
              <a:t>A strategic resume will help you gain traction – if not, it’s time to re-evaluate</a:t>
            </a:r>
          </a:p>
          <a:p>
            <a:pPr>
              <a:lnSpc>
                <a:spcPct val="150000"/>
              </a:lnSpc>
              <a:spcBef>
                <a:spcPct val="30000"/>
              </a:spcBef>
              <a:buFont typeface="Wingdings" pitchFamily="2" charset="2"/>
              <a:buChar char="§"/>
              <a:tabLst>
                <a:tab pos="4572000" algn="l"/>
              </a:tabLst>
            </a:pPr>
            <a:r>
              <a:rPr lang="en-US" sz="2400" dirty="0">
                <a:latin typeface="Arial" charset="0"/>
                <a:cs typeface="Arial" charset="0"/>
              </a:rPr>
              <a:t>A good resume /  LinkedIn Profile will provide you with new opportunities, connections, and/or conversations</a:t>
            </a:r>
          </a:p>
          <a:p>
            <a:pPr>
              <a:lnSpc>
                <a:spcPct val="150000"/>
              </a:lnSpc>
              <a:spcBef>
                <a:spcPct val="30000"/>
              </a:spcBef>
              <a:buFont typeface="Wingdings" pitchFamily="2" charset="2"/>
              <a:buChar char="§"/>
              <a:tabLst>
                <a:tab pos="4572000" algn="l"/>
              </a:tabLst>
            </a:pPr>
            <a:r>
              <a:rPr lang="en-US" sz="2400" dirty="0">
                <a:latin typeface="Arial" charset="0"/>
                <a:cs typeface="Arial" charset="0"/>
              </a:rPr>
              <a:t>Your interview “performance” secures the job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228600"/>
            <a:ext cx="7373937" cy="12049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200" b="0" dirty="0">
                <a:solidFill>
                  <a:srgbClr val="FFC00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498684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9F074B-A8F9-D543-AA95-921EDA836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320690"/>
              </p:ext>
            </p:extLst>
          </p:nvPr>
        </p:nvGraphicFramePr>
        <p:xfrm>
          <a:off x="304800" y="1828800"/>
          <a:ext cx="8229600" cy="2057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96419841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43188353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Vitae (CV)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1486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limit of 1-2 pages.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length limit.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783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meaning “to sum up”.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 for “course of life”.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05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Summarizes skills and experience.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 entire course of career.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06429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4E5AE25-B38E-4445-BE84-33F6812D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C000"/>
                </a:solidFill>
              </a:rPr>
              <a:t>Resume vs. Curriculum Vitae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52807D-56F4-2245-BC36-1E0E58E88989}"/>
              </a:ext>
            </a:extLst>
          </p:cNvPr>
          <p:cNvSpPr/>
          <p:nvPr/>
        </p:nvSpPr>
        <p:spPr>
          <a:xfrm>
            <a:off x="389792" y="4191000"/>
            <a:ext cx="8364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Resume or CV is the main tool that compares and reveals how you stand out to others.</a:t>
            </a:r>
          </a:p>
        </p:txBody>
      </p:sp>
    </p:spTree>
    <p:extLst>
      <p:ext uri="{BB962C8B-B14F-4D97-AF65-F5344CB8AC3E}">
        <p14:creationId xmlns:p14="http://schemas.microsoft.com/office/powerpoint/2010/main" val="257102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E5AE25-B38E-4445-BE84-33F6812D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rgbClr val="FFC000"/>
                </a:solidFill>
              </a:rPr>
              <a:t>Three Types of Resumes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39B9E-39BC-9D45-A6F5-2DD9F9944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7638"/>
            <a:ext cx="8229600" cy="5376862"/>
          </a:xfrm>
        </p:spPr>
        <p:txBody>
          <a:bodyPr/>
          <a:lstStyle/>
          <a:p>
            <a:pPr marL="109537" indent="0">
              <a:buNone/>
            </a:pPr>
            <a:r>
              <a:rPr lang="en-US" sz="2400" dirty="0"/>
              <a:t>1. Chronological</a:t>
            </a:r>
          </a:p>
          <a:p>
            <a:pPr lvl="1"/>
            <a:r>
              <a:rPr lang="en-US" sz="2000" dirty="0"/>
              <a:t>Lists most recent position first</a:t>
            </a:r>
          </a:p>
          <a:p>
            <a:pPr lvl="2"/>
            <a:r>
              <a:rPr lang="en-US" dirty="0"/>
              <a:t>Company Name / What does company do / Title Responsibilities – Dates employed</a:t>
            </a:r>
          </a:p>
          <a:p>
            <a:pPr lvl="1"/>
            <a:r>
              <a:rPr lang="en-US" sz="2000" dirty="0"/>
              <a:t>Preferred by employers</a:t>
            </a:r>
          </a:p>
          <a:p>
            <a:pPr lvl="1"/>
            <a:r>
              <a:rPr lang="en-US" sz="2000" dirty="0"/>
              <a:t>Most common resume type</a:t>
            </a:r>
          </a:p>
          <a:p>
            <a:pPr marL="109537" indent="0">
              <a:buNone/>
            </a:pPr>
            <a:endParaRPr lang="en-US" sz="2000" dirty="0"/>
          </a:p>
          <a:p>
            <a:pPr marL="109537" indent="0">
              <a:buNone/>
            </a:pPr>
            <a:r>
              <a:rPr lang="en-US" sz="2400" dirty="0"/>
              <a:t>2. Functional</a:t>
            </a:r>
          </a:p>
          <a:p>
            <a:pPr lvl="1"/>
            <a:r>
              <a:rPr lang="en-US" sz="2000" dirty="0"/>
              <a:t>Focuses on skills and experience</a:t>
            </a:r>
          </a:p>
          <a:p>
            <a:pPr lvl="1"/>
            <a:r>
              <a:rPr lang="en-US" sz="2000" dirty="0"/>
              <a:t>Used by people changing careers or gaps in history</a:t>
            </a:r>
          </a:p>
          <a:p>
            <a:endParaRPr lang="en-US" sz="2000" dirty="0"/>
          </a:p>
          <a:p>
            <a:pPr marL="109537" indent="0">
              <a:buNone/>
            </a:pPr>
            <a:r>
              <a:rPr lang="en-US" sz="2400" dirty="0"/>
              <a:t>3. Combination</a:t>
            </a:r>
          </a:p>
          <a:p>
            <a:pPr lvl="1"/>
            <a:r>
              <a:rPr lang="en-US" sz="2000" dirty="0"/>
              <a:t>List skills and qualifications first, followed by work history.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1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2494B0-76AF-404F-AA90-630BE7304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1828800"/>
            <a:ext cx="8229600" cy="3048000"/>
          </a:xfrm>
        </p:spPr>
        <p:txBody>
          <a:bodyPr anchor="ctr"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Know Your Audience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Employer? Recruiter? HR Representative? (don’t understand acronyms)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&lt; 30 seconds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Applicant Tracking System (don’t like graphics, acronyms)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/>
              <a:t>You’re not the only person sharing your resume = 250 average per job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Target your resume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Arial" charset="0"/>
              </a:rPr>
              <a:t>Keep it concise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Arial" charset="0"/>
              </a:rPr>
              <a:t>Make it visually appealing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739CD-08F9-8D40-8571-7A171B56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35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rgbClr val="FFC000"/>
                </a:solidFill>
              </a:rPr>
              <a:t>How to Make a Resume Standout</a:t>
            </a:r>
          </a:p>
        </p:txBody>
      </p:sp>
    </p:spTree>
    <p:extLst>
      <p:ext uri="{BB962C8B-B14F-4D97-AF65-F5344CB8AC3E}">
        <p14:creationId xmlns:p14="http://schemas.microsoft.com/office/powerpoint/2010/main" val="219793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3A3FE-CC4F-5840-B88A-E92D8FE97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1596"/>
            <a:ext cx="8229600" cy="4876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Get to know what exactly makes you great and learn to communicate it!</a:t>
            </a:r>
            <a:endParaRPr lang="en-US" sz="2000" b="1" dirty="0"/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Personally and professionally it is important to know what makes you different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/>
              <a:t>Stumped? </a:t>
            </a:r>
          </a:p>
          <a:p>
            <a:pPr lvl="1">
              <a:spcBef>
                <a:spcPct val="50000"/>
              </a:spcBef>
            </a:pPr>
            <a:r>
              <a:rPr lang="en-US" sz="1400" dirty="0"/>
              <a:t>Personality Assessments</a:t>
            </a:r>
          </a:p>
          <a:p>
            <a:pPr marL="630238" lvl="2" indent="0">
              <a:buNone/>
            </a:pPr>
            <a:r>
              <a:rPr lang="en-US" sz="1400" u="sng" dirty="0"/>
              <a:t>Myers-Briggs Type Indicator (MBTI) Career Aptitude Test</a:t>
            </a:r>
            <a:r>
              <a:rPr lang="en-US" sz="1400" dirty="0"/>
              <a:t>: $15 to $40</a:t>
            </a:r>
          </a:p>
          <a:p>
            <a:pPr marL="630238" lvl="2" indent="0">
              <a:buNone/>
            </a:pPr>
            <a:r>
              <a:rPr lang="en-US" sz="1400" u="sng" dirty="0" err="1"/>
              <a:t>DiSC</a:t>
            </a:r>
            <a:r>
              <a:rPr lang="en-US" sz="1400" u="sng" dirty="0"/>
              <a:t> Behavior Inventory</a:t>
            </a:r>
            <a:r>
              <a:rPr lang="en-US" sz="1400" dirty="0"/>
              <a:t>: $64.50</a:t>
            </a:r>
          </a:p>
          <a:p>
            <a:pPr marL="630238" lvl="2" indent="0">
              <a:buNone/>
            </a:pPr>
            <a:r>
              <a:rPr lang="en-US" sz="1400" u="sng" dirty="0" err="1"/>
              <a:t>CliftonStrength</a:t>
            </a:r>
            <a:r>
              <a:rPr lang="en-US" sz="1400" u="sng" dirty="0"/>
              <a:t> Assessment</a:t>
            </a:r>
            <a:r>
              <a:rPr lang="en-US" sz="1400" dirty="0"/>
              <a:t>:  $19.99 and learn your top 5 strengths</a:t>
            </a:r>
            <a:endParaRPr lang="en-US" sz="2000" dirty="0"/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Compare, match, and communicate your strengths and experiences to the target job on your resume</a:t>
            </a:r>
          </a:p>
          <a:p>
            <a:pPr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en-US" sz="2400" dirty="0"/>
          </a:p>
          <a:p>
            <a:pPr marL="109537" indent="0">
              <a:buNone/>
            </a:pPr>
            <a:endParaRPr lang="en-US" sz="1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27BF0-B149-D749-AA19-F4C7391C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rgbClr val="FFC000"/>
                </a:solidFill>
              </a:rPr>
              <a:t>How to Make a Resume Standout</a:t>
            </a:r>
          </a:p>
        </p:txBody>
      </p:sp>
    </p:spTree>
    <p:extLst>
      <p:ext uri="{BB962C8B-B14F-4D97-AF65-F5344CB8AC3E}">
        <p14:creationId xmlns:p14="http://schemas.microsoft.com/office/powerpoint/2010/main" val="241785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3A3FE-CC4F-5840-B88A-E92D8FE97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962400"/>
          </a:xfrm>
        </p:spPr>
        <p:txBody>
          <a:bodyPr/>
          <a:lstStyle/>
          <a:p>
            <a:pPr marL="109537" indent="0">
              <a:buNone/>
            </a:pPr>
            <a:endParaRPr lang="en-US" sz="500" b="1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Top, Center of Resume is the MOST important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Summary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Work History / Experience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Professional Affiliations / Community Leadership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License / Certifications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Education </a:t>
            </a:r>
          </a:p>
          <a:p>
            <a:pPr marL="109537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27BF0-B149-D749-AA19-F4C7391C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C000"/>
                </a:solidFill>
              </a:rPr>
              <a:t>Organizing</a:t>
            </a:r>
            <a:r>
              <a:rPr lang="en-US" dirty="0"/>
              <a:t> </a:t>
            </a:r>
            <a:r>
              <a:rPr lang="en-US" b="0" dirty="0">
                <a:solidFill>
                  <a:srgbClr val="FFC000"/>
                </a:solidFill>
              </a:rPr>
              <a:t>Your</a:t>
            </a:r>
            <a:r>
              <a:rPr lang="en-US" dirty="0"/>
              <a:t> </a:t>
            </a:r>
            <a:r>
              <a:rPr lang="en-US" b="0" dirty="0">
                <a:solidFill>
                  <a:srgbClr val="FFC000"/>
                </a:solidFill>
              </a:rPr>
              <a:t>Resume</a:t>
            </a:r>
          </a:p>
        </p:txBody>
      </p:sp>
    </p:spTree>
    <p:extLst>
      <p:ext uri="{BB962C8B-B14F-4D97-AF65-F5344CB8AC3E}">
        <p14:creationId xmlns:p14="http://schemas.microsoft.com/office/powerpoint/2010/main" val="13020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5228658-127F-2A46-9C88-0092FF965461}"/>
              </a:ext>
            </a:extLst>
          </p:cNvPr>
          <p:cNvSpPr txBox="1">
            <a:spLocks/>
          </p:cNvSpPr>
          <p:nvPr/>
        </p:nvSpPr>
        <p:spPr>
          <a:xfrm>
            <a:off x="466165" y="283603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  <a:extLst/>
          </a:lstStyle>
          <a:p>
            <a:pPr algn="ctr"/>
            <a:r>
              <a:rPr lang="en-US" b="0" dirty="0">
                <a:solidFill>
                  <a:srgbClr val="FFC000"/>
                </a:solidFill>
              </a:rPr>
              <a:t>Sample: Top, Center of Resume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2B61048-FC03-4447-922C-6E35AAED385F}"/>
              </a:ext>
            </a:extLst>
          </p:cNvPr>
          <p:cNvSpPr txBox="1">
            <a:spLocks/>
          </p:cNvSpPr>
          <p:nvPr/>
        </p:nvSpPr>
        <p:spPr>
          <a:xfrm>
            <a:off x="466165" y="1390744"/>
            <a:ext cx="8458200" cy="4525962"/>
          </a:xfrm>
          <a:prstGeom prst="rect">
            <a:avLst/>
          </a:prstGeom>
        </p:spPr>
        <p:txBody>
          <a:bodyPr/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dirty="0"/>
          </a:p>
          <a:p>
            <a:pPr marL="623887" indent="-514350">
              <a:buFont typeface="Wingdings 3" pitchFamily="18" charset="2"/>
              <a:buAutoNum type="arabicPeriod"/>
            </a:pPr>
            <a:endParaRPr lang="en-US" dirty="0"/>
          </a:p>
          <a:p>
            <a:pPr marL="623887" indent="-514350">
              <a:buFont typeface="Wingdings 3" pitchFamily="18" charset="2"/>
              <a:buAutoNum type="arabicPeriod"/>
            </a:pPr>
            <a:endParaRPr lang="en-US" dirty="0"/>
          </a:p>
          <a:p>
            <a:pPr marL="623887" indent="-514350">
              <a:buFont typeface="Wingdings 3" pitchFamily="18" charset="2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97CCB-6D71-F748-B65A-DBD302EF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16" y="1282641"/>
            <a:ext cx="7252284" cy="47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5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42131" y="1371600"/>
            <a:ext cx="8153400" cy="4572000"/>
          </a:xfrm>
        </p:spPr>
        <p:txBody>
          <a:bodyPr/>
          <a:lstStyle/>
          <a:p>
            <a:pPr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2400" dirty="0"/>
              <a:t>Define your goals clearly and concisely</a:t>
            </a:r>
          </a:p>
          <a:p>
            <a:pPr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2400" dirty="0"/>
              <a:t>What are your top 1-2 skills that apply?</a:t>
            </a:r>
          </a:p>
          <a:p>
            <a:pPr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2400" dirty="0"/>
              <a:t>How will you contribute and make an impact? </a:t>
            </a:r>
          </a:p>
          <a:p>
            <a:pPr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2400" dirty="0"/>
              <a:t>Briefly describe the position you seek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2400" dirty="0"/>
              <a:t>Simple formula: </a:t>
            </a:r>
          </a:p>
          <a:p>
            <a:pPr marL="109537" indent="0" algn="just">
              <a:spcBef>
                <a:spcPct val="40000"/>
              </a:spcBef>
              <a:buNone/>
            </a:pPr>
            <a:r>
              <a:rPr lang="en-US" sz="2000" b="1" dirty="0"/>
              <a:t>One adjective </a:t>
            </a:r>
            <a:r>
              <a:rPr lang="en-US" sz="2000" dirty="0"/>
              <a:t>(</a:t>
            </a:r>
            <a:r>
              <a:rPr lang="en-US" sz="2000" i="1" dirty="0"/>
              <a:t>energetic, hard-working, efficient</a:t>
            </a:r>
            <a:r>
              <a:rPr lang="en-US" sz="2000" dirty="0"/>
              <a:t>) </a:t>
            </a:r>
            <a:r>
              <a:rPr lang="en-US" sz="2000" b="1" dirty="0"/>
              <a:t>+ Job title </a:t>
            </a:r>
            <a:r>
              <a:rPr lang="en-US" sz="2000" dirty="0"/>
              <a:t>(</a:t>
            </a:r>
            <a:r>
              <a:rPr lang="en-US" sz="2000" i="1" dirty="0"/>
              <a:t>Manufacturing Engineer, Finance Manager</a:t>
            </a:r>
            <a:r>
              <a:rPr lang="en-US" sz="2000" dirty="0"/>
              <a:t>) </a:t>
            </a:r>
            <a:r>
              <a:rPr lang="en-US" sz="2000" b="1" dirty="0"/>
              <a:t>+ Years of industry experience /  </a:t>
            </a:r>
            <a:r>
              <a:rPr lang="en-US" sz="2000" dirty="0"/>
              <a:t>(</a:t>
            </a:r>
            <a:r>
              <a:rPr lang="en-US" sz="2000" i="1" dirty="0"/>
              <a:t>2+, 7+) </a:t>
            </a:r>
            <a:r>
              <a:rPr lang="en-US" sz="2000" b="1" dirty="0"/>
              <a:t>+ How you’ll help </a:t>
            </a:r>
            <a:r>
              <a:rPr lang="en-US" sz="2000" dirty="0"/>
              <a:t>(</a:t>
            </a:r>
            <a:r>
              <a:rPr lang="en-US" sz="2000" i="1" dirty="0"/>
              <a:t>provide expert XYZ .... Tie this to what job description is also communicating</a:t>
            </a:r>
            <a:r>
              <a:rPr lang="en-US" sz="2000" dirty="0"/>
              <a:t>) </a:t>
            </a:r>
            <a:r>
              <a:rPr lang="en-US" sz="2000" b="1" dirty="0"/>
              <a:t>+ Top achievement</a:t>
            </a:r>
            <a:r>
              <a:rPr lang="en-US" sz="2000" b="1" i="1" dirty="0"/>
              <a:t> </a:t>
            </a:r>
            <a:r>
              <a:rPr lang="en-US" sz="2000" i="1" dirty="0"/>
              <a:t>(...streamlined manufacturing process, which boosted productivity and saving $[Amount].).</a:t>
            </a:r>
            <a:endParaRPr lang="en-US" b="1" i="1" dirty="0">
              <a:latin typeface="Arial" charset="0"/>
              <a:cs typeface="Arial" charset="0"/>
            </a:endParaRPr>
          </a:p>
          <a:p>
            <a:pPr>
              <a:spcBef>
                <a:spcPct val="40000"/>
              </a:spcBef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425450"/>
            <a:ext cx="7373937" cy="9763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200" b="0" dirty="0">
                <a:solidFill>
                  <a:srgbClr val="FFC00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054428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esumes that ROCK!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Why a Resume that ROCKS?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Definition of Resume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 Purpose of a Resume&amp;quot;&quot;/&gt;&lt;property id=&quot;20307&quot; value=&quot;276&quot;/&gt;&lt;/object&gt;&lt;object type=&quot;3&quot; unique_id=&quot;10008&quot;&gt;&lt;property id=&quot;20148&quot; value=&quot;5&quot;/&gt;&lt;property id=&quot;20300&quot; value=&quot;Slide 5 - &amp;quot;What does a resume include?&amp;quot;&quot;/&gt;&lt;property id=&quot;20307&quot; value=&quot;277&quot;/&gt;&lt;/object&gt;&lt;object type=&quot;3&quot; unique_id=&quot;10009&quot;&gt;&lt;property id=&quot;20148&quot; value=&quot;5&quot;/&gt;&lt;property id=&quot;20300&quot; value=&quot;Slide 6 - &amp;quot;ROCKing Resume Contents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No one-size-fits-all Resume&amp;quot;&quot;/&gt;&lt;property id=&quot;20307&quot; value=&quot;258&quot;/&gt;&lt;/object&gt;&lt;object type=&quot;3&quot; unique_id=&quot;10011&quot;&gt;&lt;property id=&quot;20148&quot; value=&quot;5&quot;/&gt;&lt;property id=&quot;20300&quot; value=&quot;Slide 8 - &amp;quot;An Effective Resume&amp;quot;&quot;/&gt;&lt;property id=&quot;20307&quot; value=&quot;275&quot;/&gt;&lt;/object&gt;&lt;object type=&quot;3&quot; unique_id=&quot;10012&quot;&gt;&lt;property id=&quot;20148&quot; value=&quot;5&quot;/&gt;&lt;property id=&quot;20300&quot; value=&quot;Slide 9 - &amp;quot;Resume Writing Steps&amp;quot;&quot;/&gt;&lt;property id=&quot;20307&quot; value=&quot;266&quot;/&gt;&lt;/object&gt;&lt;object type=&quot;3&quot; unique_id=&quot;10013&quot;&gt;&lt;property id=&quot;20148&quot; value=&quot;5&quot;/&gt;&lt;property id=&quot;20300&quot; value=&quot;Slide 10 - &amp;quot;Choose a Resume Format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Objective&amp;quot;&quot;/&gt;&lt;property id=&quot;20307&quot; value=&quot;263&quot;/&gt;&lt;/object&gt;&lt;object type=&quot;3&quot; unique_id=&quot;10016&quot;&gt;&lt;property id=&quot;20148&quot; value=&quot;5&quot;/&gt;&lt;property id=&quot;20300&quot; value=&quot;Slide 12 - &amp;quot;Experience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Skills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Activities and Honors&amp;quot;&quot;/&gt;&lt;property id=&quot;20307&quot; value=&quot;269&quot;/&gt;&lt;/object&gt;&lt;object type=&quot;3&quot; unique_id=&quot;10019&quot;&gt;&lt;property id=&quot;20148&quot; value=&quot;5&quot;/&gt;&lt;property id=&quot;20300&quot; value=&quot;Slide 16 - &amp;quot;Resume Do’s&amp;quot;&quot;/&gt;&lt;property id=&quot;20307&quot; value=&quot;271&quot;/&gt;&lt;/object&gt;&lt;object type=&quot;3&quot; unique_id=&quot;10020&quot;&gt;&lt;property id=&quot;20148&quot; value=&quot;5&quot;/&gt;&lt;property id=&quot;20300&quot; value=&quot;Slide 17 - &amp;quot;Resume Killers&amp;quot;&quot;/&gt;&lt;property id=&quot;20307&quot; value=&quot;272&quot;/&gt;&lt;/object&gt;&lt;object type=&quot;3&quot; unique_id=&quot;10021&quot;&gt;&lt;property id=&quot;20148&quot; value=&quot;5&quot;/&gt;&lt;property id=&quot;20300&quot; value=&quot;Slide 18 - &amp;quot;References&amp;quot;&quot;/&gt;&lt;property id=&quot;20307&quot; value=&quot;270&quot;/&gt;&lt;/object&gt;&lt;object type=&quot;3&quot; unique_id=&quot;10023&quot;&gt;&lt;property id=&quot;20148&quot; value=&quot;5&quot;/&gt;&lt;property id=&quot;20300&quot; value=&quot;Slide 19 - &amp;quot;Conclusion&amp;quot;&quot;/&gt;&lt;property id=&quot;20307&quot; value=&quot;274&quot;/&gt;&lt;/object&gt;&lt;object type=&quot;3&quot; unique_id=&quot;10044&quot;&gt;&lt;property id=&quot;20148&quot; value=&quot;5&quot;/&gt;&lt;property id=&quot;20300&quot; value=&quot;Slide 13 - &amp;quot;Education&amp;amp;#x09;&amp;quot;&quot;/&gt;&lt;property id=&quot;20307&quot; value=&quot;27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9258</TotalTime>
  <Words>1892</Words>
  <Application>Microsoft Macintosh PowerPoint</Application>
  <PresentationFormat>On-screen Show (4:3)</PresentationFormat>
  <Paragraphs>243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Algerian</vt:lpstr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Resume vs. Curriculum Vitae</vt:lpstr>
      <vt:lpstr>Three Types of Resumes</vt:lpstr>
      <vt:lpstr>How to Make a Resume Standout</vt:lpstr>
      <vt:lpstr>How to Make a Resume Standout</vt:lpstr>
      <vt:lpstr>Organizing Your Resume</vt:lpstr>
      <vt:lpstr>PowerPoint Presentation</vt:lpstr>
      <vt:lpstr>Summary</vt:lpstr>
      <vt:lpstr> Professional Experience </vt:lpstr>
      <vt:lpstr>PowerPoint Presentation</vt:lpstr>
      <vt:lpstr>Community Leadership</vt:lpstr>
      <vt:lpstr>References</vt:lpstr>
      <vt:lpstr>PowerPoint Presentation</vt:lpstr>
      <vt:lpstr>Resume Do’s</vt:lpstr>
      <vt:lpstr>Resume Killers</vt:lpstr>
      <vt:lpstr> Without Enhancing Your Resume ...</vt:lpstr>
      <vt:lpstr> LinkedIn: What is it? Why use it?</vt:lpstr>
      <vt:lpstr> Strategic Guidelines to Enhance Your Profile</vt:lpstr>
      <vt:lpstr>Maintain Your Online Presence</vt:lpstr>
      <vt:lpstr>Conclusion</vt:lpstr>
    </vt:vector>
  </TitlesOfParts>
  <Company>4-H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Resumes That ROCK!</dc:title>
  <dc:creator>jamies13@anr.msu.edu</dc:creator>
  <cp:lastModifiedBy>Randi Rhone</cp:lastModifiedBy>
  <cp:revision>387</cp:revision>
  <cp:lastPrinted>2012-11-01T19:44:16Z</cp:lastPrinted>
  <dcterms:created xsi:type="dcterms:W3CDTF">2006-03-15T16:26:15Z</dcterms:created>
  <dcterms:modified xsi:type="dcterms:W3CDTF">2023-03-20T20:34:06Z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SQFVHHRZPTN4-642-146</vt:lpwstr>
  </property>
  <property fmtid="{D5CDD505-2E9C-101B-9397-08002B2CF9AE}" pid="3" name="_dlc_DocIdItemGuid">
    <vt:lpwstr>963a93f0-f41b-4bde-8ea8-cb753550bbb6</vt:lpwstr>
  </property>
  <property fmtid="{D5CDD505-2E9C-101B-9397-08002B2CF9AE}" pid="4" name="_dlc_DocIdUrl">
    <vt:lpwstr>https://share.anr.msu.edu/MSUE/chldnyth/CareerExplorationWorkforcePreparation/CareerExplor/_layouts/DocIdRedir.aspx?ID=SQFVHHRZPTN4-642-146, SQFVHHRZPTN4-642-146</vt:lpwstr>
  </property>
</Properties>
</file>