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63" r:id="rId2"/>
    <p:sldId id="264" r:id="rId3"/>
    <p:sldId id="265" r:id="rId4"/>
    <p:sldId id="266" r:id="rId5"/>
    <p:sldId id="267" r:id="rId6"/>
    <p:sldId id="269" r:id="rId7"/>
    <p:sldId id="276" r:id="rId8"/>
    <p:sldId id="270" r:id="rId9"/>
    <p:sldId id="271" r:id="rId10"/>
    <p:sldId id="272" r:id="rId11"/>
    <p:sldId id="273" r:id="rId12"/>
    <p:sldId id="288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5" r:id="rId23"/>
    <p:sldId id="286" r:id="rId24"/>
    <p:sldId id="291" r:id="rId25"/>
    <p:sldId id="289" r:id="rId26"/>
    <p:sldId id="293" r:id="rId27"/>
    <p:sldId id="294" r:id="rId28"/>
    <p:sldId id="296" r:id="rId29"/>
    <p:sldId id="297" r:id="rId30"/>
    <p:sldId id="292" r:id="rId31"/>
    <p:sldId id="290" r:id="rId32"/>
    <p:sldId id="295" r:id="rId33"/>
    <p:sldId id="298" r:id="rId34"/>
    <p:sldId id="299" r:id="rId35"/>
    <p:sldId id="301" r:id="rId36"/>
    <p:sldId id="300" r:id="rId37"/>
    <p:sldId id="302" r:id="rId38"/>
    <p:sldId id="303" r:id="rId39"/>
    <p:sldId id="304" r:id="rId40"/>
    <p:sldId id="305" r:id="rId41"/>
    <p:sldId id="306" r:id="rId42"/>
    <p:sldId id="287" r:id="rId43"/>
    <p:sldId id="259" r:id="rId44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E67"/>
    <a:srgbClr val="182C83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7"/>
    <p:restoredTop sz="82256" autoAdjust="0"/>
  </p:normalViewPr>
  <p:slideViewPr>
    <p:cSldViewPr>
      <p:cViewPr varScale="1">
        <p:scale>
          <a:sx n="52" d="100"/>
          <a:sy n="52" d="100"/>
        </p:scale>
        <p:origin x="1332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current OSHA regulations </a:t>
            </a:r>
          </a:p>
          <a:p>
            <a:r>
              <a:rPr lang="en-US" dirty="0"/>
              <a:t>5a1 – </a:t>
            </a:r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employers are required to provide their employees with a place of employment that is “free from recognized hazards that are causing or are likely to cause death or serious physical harm”.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63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 measures may depend in the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95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546350" y="876300"/>
            <a:ext cx="4203700" cy="2365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59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546350" y="876300"/>
            <a:ext cx="4203700" cy="2365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0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7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70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1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3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09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65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62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cc02.safelinks.protection.outlook.com/?url=http%3A%2F%2Fwww.osha.gov%2Fheat-exposure%2Frulemaking&amp;data=05%7C01%7CDarby.Kimberly%40dol.gov%7C25232e8da7944143651f08dbbf9f66ba%7C75a6305472044e0c9126adab971d4aca%7C0%7C0%7C638314463578230093%7CUnknown%7CTWFpbGZsb3d8eyJWIjoiMC4wLjAwMDAiLCJQIjoiV2luMzIiLCJBTiI6Ik1haWwiLCJXVCI6Mn0%3D%7C3000%7C%7C%7C&amp;sdata=D9tnyuM3jJpqcJU0YiGulM7QiwfcR01g6NfNkuKz1%2BA%3D&amp;reserved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281D-945F-C336-6EF1-96598DC65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OSHA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F927D-08EA-2617-BCF9-E6C348F636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50"/>
              </a:spcAft>
              <a:defRPr/>
            </a:pP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Tanya K. Parker</a:t>
            </a:r>
          </a:p>
          <a:p>
            <a:pPr algn="ctr">
              <a:spcBef>
                <a:spcPts val="0"/>
              </a:spcBef>
              <a:spcAft>
                <a:spcPts val="1350"/>
              </a:spcAft>
              <a:defRPr/>
            </a:pPr>
            <a:r>
              <a:rPr lang="en-US" altLang="en-US" sz="1800" b="1" dirty="0">
                <a:latin typeface="Calibri" pitchFamily="34" charset="0"/>
              </a:rPr>
              <a:t>Industrial Hygienist</a:t>
            </a:r>
            <a:br>
              <a:rPr lang="en-US" altLang="en-US" sz="1800" b="1" dirty="0">
                <a:latin typeface="Calibri" pitchFamily="34" charset="0"/>
              </a:rPr>
            </a:br>
            <a:r>
              <a:rPr lang="en-US" altLang="en-US" sz="1800" b="1" dirty="0">
                <a:latin typeface="Calibri" pitchFamily="34" charset="0"/>
              </a:rPr>
              <a:t>Occupational Safety and Health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744155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5058-BFF9-E286-116F-E0FA8599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Tracking of Workplace Injuries and Illnesses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B4C2-5EC0-BB84-2FDE-B30CBD144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Key dates:</a:t>
            </a:r>
          </a:p>
          <a:p>
            <a:endParaRPr lang="en-US" sz="800" dirty="0"/>
          </a:p>
          <a:p>
            <a:pPr lvl="1"/>
            <a:r>
              <a:rPr lang="en-US" sz="2400" dirty="0"/>
              <a:t>Rule takes effect Jan. 1, 2024.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CY2023 records can be electronically submitted beginning Jan. 2, 2024.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CY2023 records must be electronically submitted by March 2, 2024</a:t>
            </a:r>
          </a:p>
        </p:txBody>
      </p:sp>
    </p:spTree>
    <p:extLst>
      <p:ext uri="{BB962C8B-B14F-4D97-AF65-F5344CB8AC3E}">
        <p14:creationId xmlns:p14="http://schemas.microsoft.com/office/powerpoint/2010/main" val="3880821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D220-ECE1-DCB5-72A4-7BA4541B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 Fit Rulemaking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AE439-E46F-8B64-E9C2-91F42D998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/>
          </a:p>
          <a:p>
            <a:r>
              <a:rPr lang="en-US" sz="2400" dirty="0"/>
              <a:t>Issued NPRM on July 17, 2023, to revise PPE standard in construction that requires PPE must fit workers properly. </a:t>
            </a:r>
          </a:p>
          <a:p>
            <a:endParaRPr lang="en-US" sz="800" dirty="0"/>
          </a:p>
          <a:p>
            <a:r>
              <a:rPr lang="en-US" sz="2400" dirty="0"/>
              <a:t>Improperly fitting PPE is particularly important for construction workers of various sizes, including some women.</a:t>
            </a:r>
          </a:p>
          <a:p>
            <a:endParaRPr lang="en-US" sz="800" dirty="0"/>
          </a:p>
          <a:p>
            <a:r>
              <a:rPr lang="en-US" sz="2400" dirty="0"/>
              <a:t>Revision would make construction standard consistent with general industry and maritime standards.</a:t>
            </a:r>
          </a:p>
        </p:txBody>
      </p:sp>
    </p:spTree>
    <p:extLst>
      <p:ext uri="{BB962C8B-B14F-4D97-AF65-F5344CB8AC3E}">
        <p14:creationId xmlns:p14="http://schemas.microsoft.com/office/powerpoint/2010/main" val="71207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80C6-3698-EC29-EE21-C82C0646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Silica Exposure in Engineered Stone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9C2B-B91E-FFC1-10BF-20EACDD13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Launched initiative in September to focus enforcement and compliance assistance efforts on workers in the engineered stone fabrication and installation industries.</a:t>
            </a:r>
          </a:p>
          <a:p>
            <a:r>
              <a:rPr lang="en-US" sz="2800" dirty="0"/>
              <a:t>Prioritizes inspections of covered industries where workers are exposed to high levels of silica.</a:t>
            </a:r>
          </a:p>
          <a:p>
            <a:r>
              <a:rPr lang="en-US" sz="2800" dirty="0"/>
              <a:t>Inhaling small crystalline silica particles can cause silicosis, a debilitating and sometimes fatal, lung disease.</a:t>
            </a:r>
          </a:p>
        </p:txBody>
      </p:sp>
    </p:spTree>
    <p:extLst>
      <p:ext uri="{BB962C8B-B14F-4D97-AF65-F5344CB8AC3E}">
        <p14:creationId xmlns:p14="http://schemas.microsoft.com/office/powerpoint/2010/main" val="357121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09D3-5977-64D4-CA31-5D2094B3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0CE42-CFC1-CAB0-705D-76661EF6F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Mental health, workplace stress and suicide are real, work-related hazards.</a:t>
            </a:r>
          </a:p>
          <a:p>
            <a:endParaRPr lang="en-US" sz="800" dirty="0"/>
          </a:p>
          <a:p>
            <a:r>
              <a:rPr lang="en-US" sz="2400" dirty="0"/>
              <a:t>Suicide is among the leading causes of death among working-age adults in the U.S.</a:t>
            </a:r>
          </a:p>
          <a:p>
            <a:endParaRPr lang="en-US" sz="800" dirty="0"/>
          </a:p>
          <a:p>
            <a:r>
              <a:rPr lang="en-US" sz="2400" dirty="0"/>
              <a:t>Suicide rate among construction workers is 3 ½ times higher than the general population.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8588-3859-2237-9133-516B452E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OSHA and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61115-312B-12E6-6431-931EAE475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/>
          </a:p>
          <a:p>
            <a:r>
              <a:rPr lang="en-US" sz="2400" dirty="0"/>
              <a:t>Published a suicide awareness publication in English and Spanish on what to do if a co-worker may be at risk of suicide.</a:t>
            </a:r>
          </a:p>
          <a:p>
            <a:endParaRPr lang="en-US" sz="800" dirty="0"/>
          </a:p>
          <a:p>
            <a:r>
              <a:rPr lang="en-US" sz="2400" dirty="0"/>
              <a:t>Mental health is the focus of this year’s Safe + Sound Campaign.</a:t>
            </a:r>
          </a:p>
          <a:p>
            <a:endParaRPr lang="en-US" sz="800" dirty="0"/>
          </a:p>
          <a:p>
            <a:r>
              <a:rPr lang="en-US" sz="2400" dirty="0"/>
              <a:t>Developed partnerships and alliances to help workers and employers prevent suicides.</a:t>
            </a:r>
          </a:p>
          <a:p>
            <a:endParaRPr lang="en-US" sz="800" dirty="0"/>
          </a:p>
          <a:p>
            <a:r>
              <a:rPr lang="en-US" sz="2400" dirty="0"/>
              <a:t>Training, guidance, other resources available on OSHA’s page on workplace stress  - osha.gov/workplace-stress.  </a:t>
            </a:r>
          </a:p>
          <a:p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85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220A-5FE2-7FDC-14FA-7ADE0C31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8847-2F94-3205-A45A-4B3C22592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By law, every worker has the right to:</a:t>
            </a:r>
          </a:p>
          <a:p>
            <a:endParaRPr lang="en-US" sz="800" dirty="0"/>
          </a:p>
          <a:p>
            <a:pPr lvl="1"/>
            <a:r>
              <a:rPr lang="en-US" sz="2400" dirty="0"/>
              <a:t>A safe workplace.</a:t>
            </a:r>
          </a:p>
          <a:p>
            <a:pPr lvl="1"/>
            <a:r>
              <a:rPr lang="en-US" sz="2400" dirty="0"/>
              <a:t>Speak up about safety and health concerns without fear of retaliation.</a:t>
            </a:r>
          </a:p>
          <a:p>
            <a:pPr lvl="1"/>
            <a:r>
              <a:rPr lang="en-US" sz="2400" dirty="0"/>
              <a:t>Receive training in a language they understand.</a:t>
            </a:r>
          </a:p>
          <a:p>
            <a:pPr lvl="1"/>
            <a:r>
              <a:rPr lang="en-US" sz="2400" dirty="0"/>
              <a:t>Required safety equipment.</a:t>
            </a:r>
          </a:p>
          <a:p>
            <a:pPr lvl="1"/>
            <a:r>
              <a:rPr lang="en-US" sz="2400" dirty="0"/>
              <a:t>Report an injury or illness, request an OSHA inspection and speak to the inspector.</a:t>
            </a:r>
          </a:p>
        </p:txBody>
      </p:sp>
    </p:spTree>
    <p:extLst>
      <p:ext uri="{BB962C8B-B14F-4D97-AF65-F5344CB8AC3E}">
        <p14:creationId xmlns:p14="http://schemas.microsoft.com/office/powerpoint/2010/main" val="2824842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924D-3728-9DB9-B2DA-A57C58A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A5EB3-F63C-3D53-B5D4-2351D01EB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/>
          </a:p>
          <a:p>
            <a:r>
              <a:rPr lang="en-US" sz="2400" dirty="0"/>
              <a:t>Provide a workplace free of known safety and health hazards.</a:t>
            </a:r>
          </a:p>
          <a:p>
            <a:endParaRPr lang="en-US" sz="800" dirty="0"/>
          </a:p>
          <a:p>
            <a:r>
              <a:rPr lang="en-US" sz="2400" dirty="0"/>
              <a:t>Train workers in a language they understand.</a:t>
            </a:r>
          </a:p>
          <a:p>
            <a:endParaRPr lang="en-US" sz="800" dirty="0"/>
          </a:p>
          <a:p>
            <a:r>
              <a:rPr lang="en-US" sz="2400" dirty="0"/>
              <a:t>Prominently display the OSHA poster, “Job Safety and Health: It’s the Law.” 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sz="2400" dirty="0"/>
              <a:t>Many employers with more than 10 workers are required to keep a record of serious work-related injuries and illnesses.</a:t>
            </a:r>
          </a:p>
          <a:p>
            <a:endParaRPr lang="en-US" sz="800" dirty="0"/>
          </a:p>
          <a:p>
            <a:pPr marL="457200" lvl="1" indent="0">
              <a:buNone/>
            </a:pP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0999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FBAC-56C6-8C43-ADBD-3E2C9A2A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Whistleblower Protections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13FA1-3CF1-73A5-5EB5-A6200302E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/>
          </a:p>
          <a:p>
            <a:r>
              <a:rPr lang="en-US" sz="2400" dirty="0"/>
              <a:t>OSHA enforces more than 20 whistleblower statutes that protect workers from retaliation for reporting violations. </a:t>
            </a:r>
            <a:br>
              <a:rPr lang="en-US" sz="2400" dirty="0"/>
            </a:br>
            <a:endParaRPr lang="en-US" sz="800" dirty="0"/>
          </a:p>
          <a:p>
            <a:r>
              <a:rPr lang="en-US" sz="2400" dirty="0"/>
              <a:t>Employers cannot retaliate against workers for engaging in activities protected by whistleblower laws. </a:t>
            </a:r>
          </a:p>
          <a:p>
            <a:pPr lvl="1"/>
            <a:r>
              <a:rPr lang="en-US" sz="2400" dirty="0"/>
              <a:t>Examples: firing, laying off, demoting, denying overtime or promotion, or reducing pay or hours. </a:t>
            </a:r>
          </a:p>
        </p:txBody>
      </p:sp>
    </p:spTree>
    <p:extLst>
      <p:ext uri="{BB962C8B-B14F-4D97-AF65-F5344CB8AC3E}">
        <p14:creationId xmlns:p14="http://schemas.microsoft.com/office/powerpoint/2010/main" val="2344012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A5BFC-D48B-F16A-7C46-5691A214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Ways to File a Whistleblower Complaint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D20DD-B687-6FA1-4051-E83D7D460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01"/>
            <a:ext cx="10972800" cy="3840164"/>
          </a:xfrm>
        </p:spPr>
        <p:txBody>
          <a:bodyPr/>
          <a:lstStyle/>
          <a:p>
            <a:endParaRPr lang="en-US" sz="800" dirty="0"/>
          </a:p>
          <a:p>
            <a:r>
              <a:rPr lang="en-US" sz="2400" dirty="0"/>
              <a:t>Online Whistleblower Compliant Form</a:t>
            </a:r>
          </a:p>
          <a:p>
            <a:r>
              <a:rPr lang="en-US" sz="2400" dirty="0"/>
              <a:t>Fax/Mail/Email</a:t>
            </a:r>
          </a:p>
          <a:p>
            <a:r>
              <a:rPr lang="en-US" sz="2400" dirty="0"/>
              <a:t>Telephone</a:t>
            </a:r>
          </a:p>
          <a:p>
            <a:r>
              <a:rPr lang="en-US" sz="2400" dirty="0"/>
              <a:t>In person</a:t>
            </a:r>
          </a:p>
          <a:p>
            <a:pPr marL="0" indent="0">
              <a:buNone/>
            </a:pPr>
            <a:br>
              <a:rPr lang="en-US" sz="1200" dirty="0"/>
            </a:br>
            <a:r>
              <a:rPr lang="en-US" sz="2400" dirty="0"/>
              <a:t>* OSHA accepts complaints in any language. Contact your local OSHA regional or area office for assistance. Visit whistleblowers.gov for more information. </a:t>
            </a:r>
          </a:p>
          <a:p>
            <a:pPr marL="0" indent="0">
              <a:buNone/>
            </a:pP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4226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7F95-E469-F901-2E37-3E57B5EE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8E27-B107-D2FF-6535-E6181BEDF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00"/>
            <a:ext cx="10972800" cy="3763963"/>
          </a:xfrm>
        </p:spPr>
        <p:txBody>
          <a:bodyPr/>
          <a:lstStyle/>
          <a:p>
            <a:r>
              <a:rPr lang="en-US" sz="2400" dirty="0"/>
              <a:t>Many OSHA standards require training.</a:t>
            </a:r>
          </a:p>
          <a:p>
            <a:endParaRPr lang="en-US" sz="800" dirty="0"/>
          </a:p>
          <a:p>
            <a:r>
              <a:rPr lang="en-US" sz="2400" dirty="0"/>
              <a:t>Employers must train workers in a language they understand.</a:t>
            </a:r>
          </a:p>
          <a:p>
            <a:endParaRPr lang="en-US" sz="800" dirty="0"/>
          </a:p>
          <a:p>
            <a:r>
              <a:rPr lang="en-US" sz="2400" dirty="0"/>
              <a:t>Outreach Training 10- and 30-hour courses – basic hazard awareness classes delivered by OSHA-authorized trainers.</a:t>
            </a:r>
          </a:p>
          <a:p>
            <a:endParaRPr lang="en-US" sz="800" dirty="0"/>
          </a:p>
          <a:p>
            <a:r>
              <a:rPr lang="en-US" sz="2400" dirty="0"/>
              <a:t>OSHA Training Institute Education Centers – deliver training to public and private sectors in all industries.</a:t>
            </a:r>
          </a:p>
          <a:p>
            <a:endParaRPr lang="en-US" sz="800" dirty="0"/>
          </a:p>
          <a:p>
            <a:r>
              <a:rPr lang="en-US" sz="2400" dirty="0"/>
              <a:t>Susan Harwood Training Grants – awarded to non-profit organizations to develop training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4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AD0D-8355-7EE0-0F52-1E45E24C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OSHA’s Vision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8C5BF-8099-0552-2A89-6F9CF041A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38400"/>
            <a:ext cx="10972800" cy="3763963"/>
          </a:xfrm>
        </p:spPr>
        <p:txBody>
          <a:bodyPr/>
          <a:lstStyle/>
          <a:p>
            <a:r>
              <a:rPr lang="en-US" sz="2400" dirty="0"/>
              <a:t>Safety as a Core Value</a:t>
            </a:r>
          </a:p>
          <a:p>
            <a:endParaRPr lang="en-US" sz="800" dirty="0"/>
          </a:p>
          <a:p>
            <a:pPr lvl="1"/>
            <a:r>
              <a:rPr lang="en-US" sz="2400" dirty="0"/>
              <a:t>We want to see safety and health as a core value in every workplace.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Safety is a fundamental right for every worker.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Safety must be an enterprise-wide value.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1900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3AC4-A72B-0FDF-B609-75D05246D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92DB1-51E2-1C88-E1C7-773835D9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38400"/>
            <a:ext cx="10972800" cy="3763963"/>
          </a:xfrm>
        </p:spPr>
        <p:txBody>
          <a:bodyPr/>
          <a:lstStyle/>
          <a:p>
            <a:r>
              <a:rPr lang="en-US" sz="2400" dirty="0"/>
              <a:t>On-Site Consultation Program offers small businesses </a:t>
            </a:r>
            <a:r>
              <a:rPr lang="en-US" sz="2400" u="sng" dirty="0"/>
              <a:t>confidential</a:t>
            </a:r>
            <a:r>
              <a:rPr lang="en-US" sz="2400" dirty="0"/>
              <a:t> occupational safety and health services.</a:t>
            </a:r>
          </a:p>
          <a:p>
            <a:endParaRPr lang="en-US" sz="800" dirty="0"/>
          </a:p>
          <a:p>
            <a:pPr lvl="1"/>
            <a:r>
              <a:rPr lang="en-US" sz="2400" dirty="0"/>
              <a:t>Consultants help employers find and fix workplace hazards.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Get advice on complying with OSHA standards.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Help establish/improve safety and health programs and train workers.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Separate from enforcement; no penalties or citations issued.</a:t>
            </a:r>
          </a:p>
        </p:txBody>
      </p:sp>
    </p:spTree>
    <p:extLst>
      <p:ext uri="{BB962C8B-B14F-4D97-AF65-F5344CB8AC3E}">
        <p14:creationId xmlns:p14="http://schemas.microsoft.com/office/powerpoint/2010/main" val="3781360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0BBD-A447-DB72-D8B5-4A4EACA3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3424-0693-A61F-5DE4-F42DBA1A1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8" y="2667000"/>
            <a:ext cx="5384800" cy="3763963"/>
          </a:xfrm>
        </p:spPr>
        <p:txBody>
          <a:bodyPr/>
          <a:lstStyle/>
          <a:p>
            <a:r>
              <a:rPr lang="en-US" sz="2400" dirty="0"/>
              <a:t>On-Site Consultation Program</a:t>
            </a:r>
          </a:p>
          <a:p>
            <a:endParaRPr lang="en-US" sz="800" dirty="0"/>
          </a:p>
          <a:p>
            <a:r>
              <a:rPr lang="en-US" sz="2400" dirty="0"/>
              <a:t>Safety and Health Achievement Recognition Program (SHARP)</a:t>
            </a:r>
          </a:p>
          <a:p>
            <a:endParaRPr lang="en-US" sz="800" dirty="0"/>
          </a:p>
          <a:p>
            <a:r>
              <a:rPr lang="en-US" sz="2400" dirty="0"/>
              <a:t>Alliance Program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9A079-F511-6D77-290A-E74C3D007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4" y="2666999"/>
            <a:ext cx="5384800" cy="3763963"/>
          </a:xfrm>
        </p:spPr>
        <p:txBody>
          <a:bodyPr/>
          <a:lstStyle/>
          <a:p>
            <a:r>
              <a:rPr lang="en-US" sz="2400" dirty="0"/>
              <a:t>Strategic Partnership Program</a:t>
            </a:r>
          </a:p>
          <a:p>
            <a:endParaRPr lang="en-US" sz="800" dirty="0"/>
          </a:p>
          <a:p>
            <a:r>
              <a:rPr lang="en-US" sz="2400" dirty="0"/>
              <a:t>Voluntary Protection Programs (VPP)</a:t>
            </a:r>
          </a:p>
          <a:p>
            <a:endParaRPr lang="en-US" sz="800" dirty="0"/>
          </a:p>
          <a:p>
            <a:r>
              <a:rPr lang="en-US" sz="2400" dirty="0"/>
              <a:t>OSHA Challenge</a:t>
            </a:r>
          </a:p>
        </p:txBody>
      </p:sp>
    </p:spTree>
    <p:extLst>
      <p:ext uri="{BB962C8B-B14F-4D97-AF65-F5344CB8AC3E}">
        <p14:creationId xmlns:p14="http://schemas.microsoft.com/office/powerpoint/2010/main" val="3526476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43B2A-6084-AA42-CFBB-69D5131D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Assistance Specialists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03B2A-0D00-5456-93E1-A7ED52175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2514600"/>
            <a:ext cx="10972800" cy="3763963"/>
          </a:xfrm>
        </p:spPr>
        <p:txBody>
          <a:bodyPr/>
          <a:lstStyle/>
          <a:p>
            <a:r>
              <a:rPr lang="en-US" sz="2400" dirty="0"/>
              <a:t>Help employers comply with OSHA standards, understand employer responsibilities and workers’ rights.</a:t>
            </a:r>
          </a:p>
          <a:p>
            <a:endParaRPr lang="en-US" sz="800" dirty="0"/>
          </a:p>
          <a:p>
            <a:r>
              <a:rPr lang="en-US" sz="2400" dirty="0"/>
              <a:t>They are available for seminars, workshops, and speaking events.</a:t>
            </a:r>
          </a:p>
          <a:p>
            <a:endParaRPr lang="en-US" sz="800" dirty="0"/>
          </a:p>
          <a:p>
            <a:r>
              <a:rPr lang="en-US" sz="2400" dirty="0"/>
              <a:t>Raise awareness of OSHA initiatives.</a:t>
            </a:r>
          </a:p>
          <a:p>
            <a:endParaRPr lang="en-US" sz="800" dirty="0"/>
          </a:p>
          <a:p>
            <a:r>
              <a:rPr lang="en-US" sz="2400" dirty="0"/>
              <a:t>Help implement OSHA’s cooperative programs.</a:t>
            </a:r>
          </a:p>
          <a:p>
            <a:endParaRPr lang="en-US" sz="800" dirty="0"/>
          </a:p>
          <a:p>
            <a:r>
              <a:rPr lang="en-US" sz="2400" dirty="0"/>
              <a:t>Visit osha.gov/complianceassistance/</a:t>
            </a:r>
            <a:r>
              <a:rPr lang="en-US" sz="2400" dirty="0" err="1"/>
              <a:t>cas</a:t>
            </a:r>
            <a:r>
              <a:rPr lang="en-US" sz="2400" dirty="0"/>
              <a:t> to find nearest CAS. </a:t>
            </a:r>
          </a:p>
        </p:txBody>
      </p:sp>
    </p:spTree>
    <p:extLst>
      <p:ext uri="{BB962C8B-B14F-4D97-AF65-F5344CB8AC3E}">
        <p14:creationId xmlns:p14="http://schemas.microsoft.com/office/powerpoint/2010/main" val="405101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2F07-4529-BB01-D41B-D6E068CA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Liaisons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25755-1CDC-DACD-2136-C01EDCD7E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OSHA region has a labor liaison.</a:t>
            </a:r>
          </a:p>
          <a:p>
            <a:endParaRPr lang="en-US" sz="800" dirty="0"/>
          </a:p>
          <a:p>
            <a:r>
              <a:rPr lang="en-US" sz="2400" dirty="0"/>
              <a:t>Help workers and worker advocates:</a:t>
            </a:r>
          </a:p>
          <a:p>
            <a:endParaRPr lang="en-US" sz="800" dirty="0"/>
          </a:p>
          <a:p>
            <a:pPr lvl="1"/>
            <a:r>
              <a:rPr lang="en-US" sz="2400" dirty="0"/>
              <a:t>Establish a relationship with OSHA.</a:t>
            </a:r>
          </a:p>
          <a:p>
            <a:pPr lvl="1"/>
            <a:r>
              <a:rPr lang="en-US" sz="2400" dirty="0"/>
              <a:t>Establish or update a workplace safety and health program.</a:t>
            </a:r>
          </a:p>
          <a:p>
            <a:pPr lvl="1"/>
            <a:endParaRPr lang="en-US" sz="800" dirty="0"/>
          </a:p>
          <a:p>
            <a:pPr marL="400050">
              <a:buFont typeface="Wingdings" panose="05000000000000000000" pitchFamily="2" charset="2"/>
              <a:buChar char="§"/>
            </a:pPr>
            <a:r>
              <a:rPr lang="en-US" sz="2400" dirty="0"/>
              <a:t>Visit osha.gov/workers/liaisons to find a Labor Liaison in your region.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83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F6936-A9B9-FB41-50B9-1AD03671C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Combustible Dust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80AC6-3128-B954-9395-C1F8DF82B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Emphasis Program</a:t>
            </a:r>
          </a:p>
          <a:p>
            <a:pPr lvl="1"/>
            <a:r>
              <a:rPr lang="en-US" dirty="0"/>
              <a:t>Revised Combustible Dust National Emphasis Program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DIRECTIVE NUMBER: CPL 03-00-008</a:t>
            </a:r>
          </a:p>
          <a:p>
            <a:endParaRPr lang="en-US" dirty="0"/>
          </a:p>
          <a:p>
            <a:r>
              <a:rPr lang="en-US" dirty="0"/>
              <a:t>Effective 1/30/23</a:t>
            </a:r>
          </a:p>
        </p:txBody>
      </p:sp>
    </p:spTree>
    <p:extLst>
      <p:ext uri="{BB962C8B-B14F-4D97-AF65-F5344CB8AC3E}">
        <p14:creationId xmlns:p14="http://schemas.microsoft.com/office/powerpoint/2010/main" val="1527226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9632-0F33-AD95-CE9E-E11F3A89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Combustible Dust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5DB95-AFC5-575E-4D9F-FC1E483C9E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Combustible material that can burn rapidly when in a finely divided form</a:t>
            </a:r>
          </a:p>
          <a:p>
            <a:r>
              <a:rPr lang="en-US" dirty="0"/>
              <a:t>Suspended in air (under certain conditions)</a:t>
            </a:r>
          </a:p>
          <a:p>
            <a:r>
              <a:rPr lang="en-US" dirty="0"/>
              <a:t>Can be explosive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A6772-FA48-A751-D30A-09E0E55A22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Wide variety of materials</a:t>
            </a:r>
          </a:p>
          <a:p>
            <a:r>
              <a:rPr lang="en-US" dirty="0"/>
              <a:t>Food – sugar, flour, spices</a:t>
            </a:r>
          </a:p>
          <a:p>
            <a:r>
              <a:rPr lang="en-US" dirty="0"/>
              <a:t>Grain, wood, paper</a:t>
            </a:r>
          </a:p>
          <a:p>
            <a:r>
              <a:rPr lang="en-US" dirty="0"/>
              <a:t>Metals – aluminum, iron, zinc</a:t>
            </a:r>
          </a:p>
        </p:txBody>
      </p:sp>
    </p:spTree>
    <p:extLst>
      <p:ext uri="{BB962C8B-B14F-4D97-AF65-F5344CB8AC3E}">
        <p14:creationId xmlns:p14="http://schemas.microsoft.com/office/powerpoint/2010/main" val="2174534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F76E7-EF2A-F004-72A5-5A18925B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2854"/>
            <a:ext cx="8636000" cy="1143000"/>
          </a:xfrm>
        </p:spPr>
        <p:txBody>
          <a:bodyPr/>
          <a:lstStyle/>
          <a:p>
            <a:r>
              <a:rPr lang="en-US" dirty="0"/>
              <a:t>Combustible Dust Hazards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31CBD-5541-F96D-0059-B3AA75BD3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59" y="2057400"/>
            <a:ext cx="10972800" cy="3763963"/>
          </a:xfrm>
        </p:spPr>
        <p:txBody>
          <a:bodyPr/>
          <a:lstStyle/>
          <a:p>
            <a:r>
              <a:rPr lang="en-US" dirty="0"/>
              <a:t>Fire</a:t>
            </a:r>
          </a:p>
          <a:p>
            <a:pPr lvl="1"/>
            <a:r>
              <a:rPr lang="en-US" dirty="0"/>
              <a:t>Combustible dust in contact with an ignition source of sufficient energy</a:t>
            </a:r>
          </a:p>
          <a:p>
            <a:pPr lvl="1"/>
            <a:r>
              <a:rPr lang="en-US" dirty="0"/>
              <a:t>Mechanical heating, hot work, electrical equipment, open flames</a:t>
            </a:r>
          </a:p>
          <a:p>
            <a:r>
              <a:rPr lang="en-US" dirty="0"/>
              <a:t>Flash Fire</a:t>
            </a:r>
          </a:p>
          <a:p>
            <a:pPr lvl="1"/>
            <a:r>
              <a:rPr lang="en-US" dirty="0"/>
              <a:t>Occurs when combustible dust in the proper concentration is dispersed in a cloud, and then ignited, </a:t>
            </a:r>
          </a:p>
          <a:p>
            <a:pPr lvl="1"/>
            <a:r>
              <a:rPr lang="en-US" dirty="0"/>
              <a:t>Occur both inside and outside process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17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46A7-4260-93E3-FCCD-A7582C16A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Combustible Dust Hazards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DFE14-D678-6F93-52E1-414BBA36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Deflagration</a:t>
            </a:r>
          </a:p>
          <a:p>
            <a:pPr lvl="1"/>
            <a:r>
              <a:rPr lang="en-US" dirty="0"/>
              <a:t>Type of flash fire strong enough to cause damage to equipment/structures</a:t>
            </a:r>
          </a:p>
          <a:p>
            <a:pPr lvl="1"/>
            <a:r>
              <a:rPr lang="en-US" dirty="0"/>
              <a:t>Inside and outside process equipment</a:t>
            </a:r>
          </a:p>
          <a:p>
            <a:r>
              <a:rPr lang="en-US" dirty="0"/>
              <a:t>Explosion</a:t>
            </a:r>
          </a:p>
          <a:p>
            <a:pPr lvl="1"/>
            <a:r>
              <a:rPr lang="en-US" dirty="0"/>
              <a:t>Caused when a flash fire is confined, the pressure that develops </a:t>
            </a:r>
          </a:p>
          <a:p>
            <a:pPr lvl="1"/>
            <a:r>
              <a:rPr lang="en-US" dirty="0"/>
              <a:t>Bursting or rupture of an enclosure or container</a:t>
            </a:r>
          </a:p>
        </p:txBody>
      </p:sp>
    </p:spTree>
    <p:extLst>
      <p:ext uri="{BB962C8B-B14F-4D97-AF65-F5344CB8AC3E}">
        <p14:creationId xmlns:p14="http://schemas.microsoft.com/office/powerpoint/2010/main" val="3019082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371-6BF0-5B22-2172-BC84A9C64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Hazards*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20B8E-27C1-3EBC-6200-6AC5726F6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Housekeeping – 29 CFR 1910.22</a:t>
            </a:r>
          </a:p>
          <a:p>
            <a:r>
              <a:rPr lang="en-US" dirty="0"/>
              <a:t>Ventilation – 29 CFR 1910.94</a:t>
            </a:r>
          </a:p>
          <a:p>
            <a:r>
              <a:rPr lang="en-US" dirty="0"/>
              <a:t>PPE – 29 CFR 1910.132</a:t>
            </a:r>
          </a:p>
          <a:p>
            <a:r>
              <a:rPr lang="en-US" dirty="0"/>
              <a:t>Storage areas (housekeeping) – 29 CFR 1910.176</a:t>
            </a:r>
          </a:p>
          <a:p>
            <a:r>
              <a:rPr lang="en-US" dirty="0"/>
              <a:t>Electrical – 29 CFR 1910.307</a:t>
            </a:r>
          </a:p>
          <a:p>
            <a:r>
              <a:rPr lang="en-US" dirty="0"/>
              <a:t>Powered Industrial Truck – 29 CFR 1910.178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7680A-B5E1-28B4-3249-287F561FAEF1}"/>
              </a:ext>
            </a:extLst>
          </p:cNvPr>
          <p:cNvSpPr txBox="1"/>
          <p:nvPr/>
        </p:nvSpPr>
        <p:spPr>
          <a:xfrm>
            <a:off x="685800" y="6226387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*Not all-inclusive</a:t>
            </a:r>
          </a:p>
        </p:txBody>
      </p:sp>
    </p:spTree>
    <p:extLst>
      <p:ext uri="{BB962C8B-B14F-4D97-AF65-F5344CB8AC3E}">
        <p14:creationId xmlns:p14="http://schemas.microsoft.com/office/powerpoint/2010/main" val="628554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371-6BF0-5B22-2172-BC84A9C64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Hazards*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20B8E-27C1-3EBC-6200-6AC5726F6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Welding, Cutting &amp; Brazing – 29 CFR 1910.252 - 254</a:t>
            </a:r>
          </a:p>
          <a:p>
            <a:r>
              <a:rPr lang="en-US" dirty="0"/>
              <a:t>Warning signs – 29 CFR 1910.145</a:t>
            </a:r>
          </a:p>
          <a:p>
            <a:r>
              <a:rPr lang="en-US" dirty="0"/>
              <a:t>Hazard Communication – 29 CFR 1910.1200</a:t>
            </a:r>
          </a:p>
          <a:p>
            <a:r>
              <a:rPr lang="en-US" dirty="0"/>
              <a:t>Egress – 29 CFR 1910.33 - 37</a:t>
            </a:r>
          </a:p>
          <a:p>
            <a:r>
              <a:rPr lang="en-US" dirty="0"/>
              <a:t>Fire Safety – 29 CFR 1910.156 - 157</a:t>
            </a:r>
          </a:p>
          <a:p>
            <a:r>
              <a:rPr lang="en-US" dirty="0"/>
              <a:t>Spray Finishing – 29 CFR 1910.107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7680A-B5E1-28B4-3249-287F561FAEF1}"/>
              </a:ext>
            </a:extLst>
          </p:cNvPr>
          <p:cNvSpPr txBox="1"/>
          <p:nvPr/>
        </p:nvSpPr>
        <p:spPr>
          <a:xfrm>
            <a:off x="685800" y="6226387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*Not all-inclusive</a:t>
            </a:r>
          </a:p>
        </p:txBody>
      </p:sp>
    </p:spTree>
    <p:extLst>
      <p:ext uri="{BB962C8B-B14F-4D97-AF65-F5344CB8AC3E}">
        <p14:creationId xmlns:p14="http://schemas.microsoft.com/office/powerpoint/2010/main" val="126580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A5F3-55AF-87B6-2334-FC241918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OSHA’s Vision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54D9E-9F60-891E-61A0-00F9C05D8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2057400"/>
            <a:ext cx="10972800" cy="3763963"/>
          </a:xfrm>
        </p:spPr>
        <p:txBody>
          <a:bodyPr/>
          <a:lstStyle/>
          <a:p>
            <a:r>
              <a:rPr lang="en-US" sz="2400" dirty="0"/>
              <a:t>Equity</a:t>
            </a:r>
          </a:p>
          <a:p>
            <a:endParaRPr lang="en-US" sz="400" dirty="0"/>
          </a:p>
          <a:p>
            <a:pPr lvl="1"/>
            <a:r>
              <a:rPr lang="en-US" sz="2400" dirty="0"/>
              <a:t>Embedding equity in everything we do.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Ensure OSHA protections apply equally to all workers.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Help ensure underserved workers are in safe, healthy environments and feel safe in their work environment.</a:t>
            </a:r>
          </a:p>
        </p:txBody>
      </p:sp>
      <p:pic>
        <p:nvPicPr>
          <p:cNvPr id="5" name="Picture 4" descr="Shadow images of a group of people in different colors&#10;">
            <a:extLst>
              <a:ext uri="{FF2B5EF4-FFF2-40B4-BE49-F238E27FC236}">
                <a16:creationId xmlns:a16="http://schemas.microsoft.com/office/drawing/2014/main" id="{A00B3B6A-52F0-E116-1AE4-6CCFC0C14A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495800"/>
            <a:ext cx="6532932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6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3624-8529-F59A-4894-445ACCF5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Combustible Dust Hazard Analysis (DHA)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B00B3-9B93-8583-7001-DA0B61BFB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Fire Prevention Association (NFPA 652-2019) Annex B</a:t>
            </a:r>
          </a:p>
          <a:p>
            <a:r>
              <a:rPr lang="en-US" dirty="0"/>
              <a:t>Decisions</a:t>
            </a:r>
          </a:p>
          <a:p>
            <a:pPr lvl="1"/>
            <a:r>
              <a:rPr lang="en-US" dirty="0"/>
              <a:t>Housekeeping procedures</a:t>
            </a:r>
          </a:p>
          <a:p>
            <a:pPr lvl="1"/>
            <a:r>
              <a:rPr lang="en-US" dirty="0"/>
              <a:t>Engineering controls</a:t>
            </a:r>
          </a:p>
          <a:p>
            <a:pPr lvl="1"/>
            <a:r>
              <a:rPr lang="en-US" dirty="0"/>
              <a:t>Administrative controls</a:t>
            </a:r>
          </a:p>
          <a:p>
            <a:pPr lvl="1"/>
            <a:r>
              <a:rPr lang="en-US" dirty="0"/>
              <a:t>PPE specifications</a:t>
            </a:r>
          </a:p>
          <a:p>
            <a:pPr lvl="1"/>
            <a:r>
              <a:rPr lang="en-US" dirty="0"/>
              <a:t>Employee training 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32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369E-79BC-AA95-0C1C-84E350A88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8552"/>
            <a:ext cx="8636000" cy="1143000"/>
          </a:xfrm>
        </p:spPr>
        <p:txBody>
          <a:bodyPr/>
          <a:lstStyle/>
          <a:p>
            <a:r>
              <a:rPr lang="en-US" dirty="0"/>
              <a:t>Combustible Dust Hazard Analysis (DHA)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1006061-4B62-0F48-6407-15EE3C40A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10972800" cy="3763963"/>
          </a:xfrm>
        </p:spPr>
        <p:txBody>
          <a:bodyPr/>
          <a:lstStyle/>
          <a:p>
            <a:pPr lvl="0"/>
            <a:r>
              <a:rPr lang="en-US" dirty="0"/>
              <a:t>Determine the material and properties</a:t>
            </a:r>
          </a:p>
          <a:p>
            <a:pPr lvl="1"/>
            <a:r>
              <a:rPr lang="en-US" dirty="0"/>
              <a:t>Is there any combustible material present?</a:t>
            </a:r>
          </a:p>
          <a:p>
            <a:pPr lvl="1"/>
            <a:r>
              <a:rPr lang="en-US" dirty="0"/>
              <a:t>Where are the material present?</a:t>
            </a:r>
          </a:p>
          <a:p>
            <a:pPr lvl="0"/>
            <a:r>
              <a:rPr lang="en-US" dirty="0"/>
              <a:t>Evaluate the hazard</a:t>
            </a:r>
          </a:p>
          <a:p>
            <a:pPr lvl="1"/>
            <a:r>
              <a:rPr lang="en-US" dirty="0"/>
              <a:t>Is it present in areas or conditions that could lead to fire/explosion</a:t>
            </a:r>
          </a:p>
          <a:p>
            <a:pPr lvl="1"/>
            <a:r>
              <a:rPr lang="en-US" dirty="0"/>
              <a:t>Accumulation – horizontal and vertical surfaces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56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1A10-3F5F-836A-CFB9-805AA02D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Combustible Dust Hazard Analysis (DHA)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2A232-2523-80AA-871A-9F5290E7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implement safeguards</a:t>
            </a:r>
          </a:p>
          <a:p>
            <a:pPr lvl="1"/>
            <a:r>
              <a:rPr lang="en-US" dirty="0"/>
              <a:t>How to prevent and mitigate a dust explosion/fire</a:t>
            </a:r>
          </a:p>
          <a:p>
            <a:pPr lvl="2"/>
            <a:r>
              <a:rPr lang="en-US" dirty="0"/>
              <a:t>Fire hazard controls</a:t>
            </a:r>
          </a:p>
          <a:p>
            <a:pPr lvl="2"/>
            <a:r>
              <a:rPr lang="en-US" dirty="0"/>
              <a:t>Dust collection </a:t>
            </a:r>
          </a:p>
          <a:p>
            <a:pPr lvl="2"/>
            <a:r>
              <a:rPr lang="en-US" dirty="0"/>
              <a:t>Housekeeping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Document DHA</a:t>
            </a:r>
          </a:p>
        </p:txBody>
      </p:sp>
    </p:spTree>
    <p:extLst>
      <p:ext uri="{BB962C8B-B14F-4D97-AF65-F5344CB8AC3E}">
        <p14:creationId xmlns:p14="http://schemas.microsoft.com/office/powerpoint/2010/main" val="1811145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A452-5251-78DE-1FC8-142A4EC7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Violence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DCBA5-E4CD-1CD7-3A5D-774E7AA0F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Enforcement Procedures and Scheduling for Occupational Exposure to Workplace Violence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CPL 02-01-058</a:t>
            </a:r>
          </a:p>
          <a:p>
            <a:endParaRPr lang="en-US" dirty="0"/>
          </a:p>
          <a:p>
            <a:r>
              <a:rPr lang="en-US" dirty="0"/>
              <a:t>Effective Jan 10,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38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29D7-97C1-0595-D273-7E90B429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F6299-90AA-BDA4-1B09-EBDDC2297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act or threat of violence, </a:t>
            </a:r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harassment, intimidation, or other threatening disruptive behavior that occurs at the work site. </a:t>
            </a:r>
          </a:p>
          <a:p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Bureau of Labor Statistics</a:t>
            </a:r>
          </a:p>
          <a:p>
            <a:pPr lvl="1"/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761 fatalities - increase by 7.9% from 2020 to 2021. </a:t>
            </a:r>
          </a:p>
          <a:p>
            <a:pPr lvl="1"/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Intentional injuries by person (self inflicted and other person)</a:t>
            </a:r>
          </a:p>
          <a:p>
            <a:pPr lvl="1"/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481 fatalities – homicides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735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9B9A19-00FE-8977-63F7-E0CF3DF7FD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627"/>
          <a:stretch/>
        </p:blipFill>
        <p:spPr>
          <a:xfrm>
            <a:off x="675551" y="1031477"/>
            <a:ext cx="5294716" cy="4795046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5147A57-414F-5C2E-1D9D-41306F47DE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221734" y="1180070"/>
            <a:ext cx="5294715" cy="4381376"/>
          </a:xfrm>
          <a:prstGeom prst="rect">
            <a:avLst/>
          </a:prstGeom>
        </p:spPr>
      </p:pic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C39D7671-3DFD-976B-D3CD-761A70815D6C}"/>
              </a:ext>
            </a:extLst>
          </p:cNvPr>
          <p:cNvSpPr/>
          <p:nvPr/>
        </p:nvSpPr>
        <p:spPr>
          <a:xfrm>
            <a:off x="3733800" y="3124200"/>
            <a:ext cx="990600" cy="243724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3BB23A78-4FEA-917C-678F-21D112FCBF5C}"/>
              </a:ext>
            </a:extLst>
          </p:cNvPr>
          <p:cNvSpPr/>
          <p:nvPr/>
        </p:nvSpPr>
        <p:spPr>
          <a:xfrm>
            <a:off x="6556971" y="1981200"/>
            <a:ext cx="2471545" cy="33528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19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A94BD-464F-9656-DDA1-DC1BE1D91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1DF1-F051-2BE3-3B79-6740195BC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risk industries</a:t>
            </a:r>
          </a:p>
          <a:p>
            <a:pPr lvl="1"/>
            <a:r>
              <a:rPr lang="en-US" dirty="0"/>
              <a:t>Health Care and Social Services</a:t>
            </a:r>
          </a:p>
          <a:p>
            <a:pPr lvl="1"/>
            <a:r>
              <a:rPr lang="en-US" dirty="0"/>
              <a:t>Late night retail</a:t>
            </a:r>
          </a:p>
          <a:p>
            <a:pPr lvl="1"/>
            <a:r>
              <a:rPr lang="en-US" dirty="0"/>
              <a:t>Taxi Drivers</a:t>
            </a:r>
          </a:p>
          <a:p>
            <a:pPr lvl="1"/>
            <a:r>
              <a:rPr lang="en-US" dirty="0"/>
              <a:t>Correctional officers</a:t>
            </a:r>
          </a:p>
        </p:txBody>
      </p:sp>
    </p:spTree>
    <p:extLst>
      <p:ext uri="{BB962C8B-B14F-4D97-AF65-F5344CB8AC3E}">
        <p14:creationId xmlns:p14="http://schemas.microsoft.com/office/powerpoint/2010/main" val="74106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2499-F48D-3CD7-5644-9BBBB062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Violence – Classifications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824CC-01A6-7166-9001-BDDC87D96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1 – Criminal Intent </a:t>
            </a:r>
          </a:p>
          <a:p>
            <a:pPr lvl="1"/>
            <a:r>
              <a:rPr lang="en-US" dirty="0"/>
              <a:t>violent acts by people entering to commit a crime</a:t>
            </a:r>
          </a:p>
          <a:p>
            <a:pPr lvl="1"/>
            <a:r>
              <a:rPr lang="en-US" dirty="0"/>
              <a:t>Late night establishments</a:t>
            </a:r>
          </a:p>
          <a:p>
            <a:r>
              <a:rPr lang="en-US" dirty="0"/>
              <a:t>Type 2 – Customer/Client/Patient	</a:t>
            </a:r>
          </a:p>
          <a:p>
            <a:pPr lvl="1"/>
            <a:r>
              <a:rPr lang="en-US" dirty="0"/>
              <a:t>Violence directed at employees by customer, clients, inmates, patients, etc.</a:t>
            </a:r>
          </a:p>
          <a:p>
            <a:pPr lvl="1"/>
            <a:r>
              <a:rPr lang="en-US" dirty="0"/>
              <a:t>Healthcare, detention centers, prison, taxi transport</a:t>
            </a:r>
          </a:p>
        </p:txBody>
      </p:sp>
    </p:spTree>
    <p:extLst>
      <p:ext uri="{BB962C8B-B14F-4D97-AF65-F5344CB8AC3E}">
        <p14:creationId xmlns:p14="http://schemas.microsoft.com/office/powerpoint/2010/main" val="1908725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49EB-8548-C2D0-7766-387595D6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Violence – Classifications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855E-0C19-E3A0-5BEF-AEBCA13F2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3 – Co-worker</a:t>
            </a:r>
          </a:p>
          <a:p>
            <a:pPr lvl="1"/>
            <a:r>
              <a:rPr lang="en-US" dirty="0"/>
              <a:t>Violence targeted towards co-workers, supervisors or management by current or former employee, supervisor or manager.</a:t>
            </a:r>
          </a:p>
          <a:p>
            <a:r>
              <a:rPr lang="en-US" dirty="0"/>
              <a:t>Type 4 – Personal</a:t>
            </a:r>
          </a:p>
          <a:p>
            <a:pPr lvl="1"/>
            <a:r>
              <a:rPr lang="en-US" dirty="0"/>
              <a:t>Violence by non-employee who knows or has a personal relationship with an employee at the workplace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854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CDC29-72BF-5A62-C88B-CDCFE19FA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EE975-AC67-31D9-0AE6-081745084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5(a)(1) – General Duty Clause of OSH Act of 1970</a:t>
            </a:r>
          </a:p>
          <a:p>
            <a:r>
              <a:rPr lang="en-US" dirty="0"/>
              <a:t>Recordkeeping – 29 CFR 1904</a:t>
            </a:r>
          </a:p>
          <a:p>
            <a:r>
              <a:rPr lang="en-US" dirty="0"/>
              <a:t>Medical Services – 29 CFR 1910.151</a:t>
            </a:r>
          </a:p>
          <a:p>
            <a:r>
              <a:rPr lang="en-US" dirty="0"/>
              <a:t>First Aid &amp; Medical Attention – 29 CFR 1926.23</a:t>
            </a:r>
          </a:p>
          <a:p>
            <a:r>
              <a:rPr lang="en-US" dirty="0"/>
              <a:t>Employee Emergency Action Plan – 29 CFR 1926.35</a:t>
            </a:r>
          </a:p>
        </p:txBody>
      </p:sp>
    </p:spTree>
    <p:extLst>
      <p:ext uri="{BB962C8B-B14F-4D97-AF65-F5344CB8AC3E}">
        <p14:creationId xmlns:p14="http://schemas.microsoft.com/office/powerpoint/2010/main" val="313175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BD26E-E0D9-3D4A-4D55-FCB393999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(Current Actions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CFF4-6566-41A8-818D-869DF2C1C4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Updated Severe Violator Enforcement Program</a:t>
            </a:r>
          </a:p>
          <a:p>
            <a:endParaRPr lang="en-US" sz="1000" dirty="0"/>
          </a:p>
          <a:p>
            <a:pPr lvl="1"/>
            <a:r>
              <a:rPr lang="en-US" dirty="0"/>
              <a:t>Strengthens enforcement, improves compliance, reduces injuries and illnesses</a:t>
            </a:r>
          </a:p>
          <a:p>
            <a:pPr lvl="1"/>
            <a:r>
              <a:rPr lang="en-US" dirty="0"/>
              <a:t>Includes all hazards and OSHA standards, focuses on repeat offenders in all industries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B78C4-F859-7051-42C0-AC755C4EC1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Trenching</a:t>
            </a:r>
          </a:p>
          <a:p>
            <a:endParaRPr lang="en-US" sz="1000" dirty="0"/>
          </a:p>
          <a:p>
            <a:pPr lvl="1"/>
            <a:r>
              <a:rPr lang="en-US" dirty="0"/>
              <a:t>39 fatalities in 2022, compared to 15 in 2021</a:t>
            </a:r>
          </a:p>
          <a:p>
            <a:pPr lvl="1"/>
            <a:r>
              <a:rPr lang="en-US" dirty="0"/>
              <a:t>Implemented enhanced enforcement initiative in July 2022</a:t>
            </a:r>
          </a:p>
          <a:p>
            <a:pPr lvl="1"/>
            <a:r>
              <a:rPr lang="en-US" dirty="0"/>
              <a:t>Will issue criminal referrals when and where appropriate</a:t>
            </a:r>
          </a:p>
        </p:txBody>
      </p:sp>
    </p:spTree>
    <p:extLst>
      <p:ext uri="{BB962C8B-B14F-4D97-AF65-F5344CB8AC3E}">
        <p14:creationId xmlns:p14="http://schemas.microsoft.com/office/powerpoint/2010/main" val="851806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759B5-4900-BB2D-6DF5-DA0F8B3E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1EC60-1AD1-DCDD-FD31-648F41AEB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3763963"/>
          </a:xfrm>
        </p:spPr>
        <p:txBody>
          <a:bodyPr/>
          <a:lstStyle/>
          <a:p>
            <a:r>
              <a:rPr lang="en-US" dirty="0"/>
              <a:t>Workplace Violence Prevention Program</a:t>
            </a:r>
          </a:p>
          <a:p>
            <a:r>
              <a:rPr lang="en-US" dirty="0"/>
              <a:t>OSHA Publication 3148</a:t>
            </a:r>
          </a:p>
          <a:p>
            <a:pPr lvl="1"/>
            <a:r>
              <a:rPr lang="en-US" dirty="0"/>
              <a:t>Healthcare and Social Services Facilities</a:t>
            </a:r>
          </a:p>
          <a:p>
            <a:r>
              <a:rPr lang="en-US" dirty="0"/>
              <a:t>OSHA Publication 3153</a:t>
            </a:r>
          </a:p>
          <a:p>
            <a:pPr lvl="1"/>
            <a:r>
              <a:rPr lang="en-US" dirty="0"/>
              <a:t>Late-Night Retail Establishments</a:t>
            </a:r>
          </a:p>
          <a:p>
            <a:r>
              <a:rPr lang="en-US" dirty="0"/>
              <a:t>OSHA Fact Sheet, Preventing Violence Against Taxi and For-Hire Drivers</a:t>
            </a:r>
          </a:p>
          <a:p>
            <a:pPr marL="0" indent="0">
              <a:buNone/>
            </a:pPr>
            <a:r>
              <a:rPr lang="en-US" sz="2000" dirty="0"/>
              <a:t>*Not all - inclusive</a:t>
            </a:r>
          </a:p>
        </p:txBody>
      </p:sp>
    </p:spTree>
    <p:extLst>
      <p:ext uri="{BB962C8B-B14F-4D97-AF65-F5344CB8AC3E}">
        <p14:creationId xmlns:p14="http://schemas.microsoft.com/office/powerpoint/2010/main" val="138514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DCC85-EF87-4D6E-3AFF-EB139F346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8F0C2-1DF0-4643-3D20-7928C282E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OSHA Publication 3976</a:t>
            </a:r>
          </a:p>
          <a:p>
            <a:pPr lvl="1"/>
            <a:r>
              <a:rPr lang="en-US" dirty="0"/>
              <a:t>Taxi Drivers – How to Prevent Robbery and Violence</a:t>
            </a:r>
          </a:p>
          <a:p>
            <a:r>
              <a:rPr lang="en-US" dirty="0"/>
              <a:t>OSHA Fact Sheet (2002)</a:t>
            </a:r>
          </a:p>
          <a:p>
            <a:pPr lvl="1"/>
            <a:r>
              <a:rPr lang="en-US" dirty="0"/>
              <a:t>Workplace Violence</a:t>
            </a:r>
          </a:p>
          <a:p>
            <a:r>
              <a:rPr lang="en-US" dirty="0"/>
              <a:t>OSHA </a:t>
            </a:r>
            <a:r>
              <a:rPr lang="en-US" dirty="0" err="1"/>
              <a:t>eTool</a:t>
            </a:r>
            <a:r>
              <a:rPr lang="en-US" dirty="0"/>
              <a:t> – Hospital</a:t>
            </a:r>
          </a:p>
          <a:p>
            <a:r>
              <a:rPr lang="en-US" dirty="0"/>
              <a:t>OSHA Safety and Health Topics </a:t>
            </a:r>
          </a:p>
        </p:txBody>
      </p:sp>
    </p:spTree>
    <p:extLst>
      <p:ext uri="{BB962C8B-B14F-4D97-AF65-F5344CB8AC3E}">
        <p14:creationId xmlns:p14="http://schemas.microsoft.com/office/powerpoint/2010/main" val="435425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OSHA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C72D4-CC3B-D9C0-A919-C1307595BC76}"/>
              </a:ext>
            </a:extLst>
          </p:cNvPr>
          <p:cNvSpPr txBox="1"/>
          <p:nvPr/>
        </p:nvSpPr>
        <p:spPr>
          <a:xfrm>
            <a:off x="457200" y="304800"/>
            <a:ext cx="632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 Us! </a:t>
            </a:r>
          </a:p>
        </p:txBody>
      </p:sp>
      <p:pic>
        <p:nvPicPr>
          <p:cNvPr id="4" name="Picture 3" descr="QR code to subscribe to QuickTakes&#10;">
            <a:extLst>
              <a:ext uri="{FF2B5EF4-FFF2-40B4-BE49-F238E27FC236}">
                <a16:creationId xmlns:a16="http://schemas.microsoft.com/office/drawing/2014/main" id="{FBA9DD21-0399-2C8B-9E33-28C0F1839FF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834" y="2743200"/>
            <a:ext cx="2213498" cy="2213498"/>
          </a:xfrm>
          <a:prstGeom prst="rect">
            <a:avLst/>
          </a:prstGeom>
        </p:spPr>
      </p:pic>
      <p:pic>
        <p:nvPicPr>
          <p:cNvPr id="6" name="Picture 5" descr="QR code to follow OSHA on Twitter">
            <a:extLst>
              <a:ext uri="{FF2B5EF4-FFF2-40B4-BE49-F238E27FC236}">
                <a16:creationId xmlns:a16="http://schemas.microsoft.com/office/drawing/2014/main" id="{546BA973-4D9C-9BE8-CB18-CB3D8DFA16F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251" y="2743200"/>
            <a:ext cx="2213498" cy="2213498"/>
          </a:xfrm>
          <a:prstGeom prst="rect">
            <a:avLst/>
          </a:prstGeom>
        </p:spPr>
      </p:pic>
      <p:pic>
        <p:nvPicPr>
          <p:cNvPr id="9" name="Picture 8" descr="QR code to follow us on LinkedIn&#10;">
            <a:extLst>
              <a:ext uri="{FF2B5EF4-FFF2-40B4-BE49-F238E27FC236}">
                <a16:creationId xmlns:a16="http://schemas.microsoft.com/office/drawing/2014/main" id="{AD6F9347-8893-1682-EB87-1C7E1BF7526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668" y="2743200"/>
            <a:ext cx="2213498" cy="221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487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73038"/>
            <a:ext cx="152400" cy="152400"/>
          </a:xfrm>
          <a:prstGeom prst="rect">
            <a:avLst/>
          </a:prstGeom>
        </p:spPr>
        <p:txBody>
          <a:bodyPr/>
          <a:lstStyle/>
          <a:p>
            <a:r>
              <a:rPr lang="en-US" sz="100" dirty="0"/>
              <a:t>OSHAT</a:t>
            </a:r>
          </a:p>
        </p:txBody>
      </p:sp>
      <p:pic>
        <p:nvPicPr>
          <p:cNvPr id="4" name="Picture 3" title="OSHA logo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388" y="3269784"/>
            <a:ext cx="2955227" cy="8529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 bwMode="auto">
          <a:xfrm>
            <a:off x="2916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6680-1EAF-85EA-1B3D-1BC5B3DD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(Current Actions 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D33E5-32DD-4068-1DEC-D0A6BDF06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1" y="2362200"/>
            <a:ext cx="5384800" cy="3763963"/>
          </a:xfrm>
        </p:spPr>
        <p:txBody>
          <a:bodyPr/>
          <a:lstStyle/>
          <a:p>
            <a:r>
              <a:rPr lang="en-US" dirty="0"/>
              <a:t>Heat</a:t>
            </a:r>
          </a:p>
          <a:p>
            <a:endParaRPr lang="en-US" sz="1000" dirty="0"/>
          </a:p>
          <a:p>
            <a:pPr lvl="1"/>
            <a:r>
              <a:rPr lang="en-US" dirty="0"/>
              <a:t>Launched Heat NEP in April 2022. 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Allows inspectors to preemptively inspect in more than 70 industries.</a:t>
            </a:r>
          </a:p>
          <a:p>
            <a:pPr marL="457200" lvl="1" indent="0">
              <a:buNone/>
            </a:pPr>
            <a:r>
              <a:rPr lang="en-US" sz="800" dirty="0"/>
              <a:t> </a:t>
            </a:r>
          </a:p>
          <a:p>
            <a:pPr lvl="1"/>
            <a:r>
              <a:rPr lang="en-US" dirty="0"/>
              <a:t>A total of 4,575 heat-related inspections opened between 4/8/22 – 9/30/23.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48F87-E250-464B-75C5-4E7388A91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1" y="2362199"/>
            <a:ext cx="5384800" cy="3763963"/>
          </a:xfrm>
        </p:spPr>
        <p:txBody>
          <a:bodyPr/>
          <a:lstStyle/>
          <a:p>
            <a:r>
              <a:rPr lang="en-US" dirty="0"/>
              <a:t>Falls NEP</a:t>
            </a:r>
          </a:p>
          <a:p>
            <a:endParaRPr lang="en-US" sz="1000" dirty="0"/>
          </a:p>
          <a:p>
            <a:pPr lvl="1"/>
            <a:r>
              <a:rPr lang="en-US" dirty="0"/>
              <a:t>Prevent falls for people working at heights in all industries – including  tree trimming, utility line work and window cleaning. 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Allows inspections whenever they observe someone working at heights.</a:t>
            </a:r>
          </a:p>
        </p:txBody>
      </p:sp>
    </p:spTree>
    <p:extLst>
      <p:ext uri="{BB962C8B-B14F-4D97-AF65-F5344CB8AC3E}">
        <p14:creationId xmlns:p14="http://schemas.microsoft.com/office/powerpoint/2010/main" val="72653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C1D5-7090-84B9-8153-0EAA5A8D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(Types of Inspections)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7748F-3AEF-EA91-4139-3241D26BFF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Programmed Inspections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DE2E3-9EFE-05B7-B166-2CD40F7B29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1000" dirty="0"/>
          </a:p>
          <a:p>
            <a:r>
              <a:rPr lang="en-US" dirty="0"/>
              <a:t>High-hazard workplaces and recalcitrant owners and employers</a:t>
            </a:r>
          </a:p>
          <a:p>
            <a:r>
              <a:rPr lang="en-US" dirty="0"/>
              <a:t>Based on neutral criteria</a:t>
            </a:r>
          </a:p>
          <a:p>
            <a:r>
              <a:rPr lang="en-US" dirty="0"/>
              <a:t>Local, regional and national special emphasis programs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905C9-EF6C-CE65-7766-A76BE9995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Unprogrammed Inspections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307AB-8EC3-F498-10FC-F86D7E1457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1000" dirty="0"/>
          </a:p>
          <a:p>
            <a:r>
              <a:rPr lang="en-US" dirty="0"/>
              <a:t>Initiated in response to: </a:t>
            </a:r>
          </a:p>
          <a:p>
            <a:pPr lvl="1"/>
            <a:r>
              <a:rPr lang="en-US" sz="2400" dirty="0"/>
              <a:t>Imminent danger situations</a:t>
            </a:r>
          </a:p>
          <a:p>
            <a:pPr lvl="1"/>
            <a:r>
              <a:rPr lang="en-US" sz="2400" dirty="0"/>
              <a:t>Fatalities and catastrophes</a:t>
            </a:r>
          </a:p>
          <a:p>
            <a:pPr lvl="1"/>
            <a:r>
              <a:rPr lang="en-US" sz="2400" dirty="0"/>
              <a:t>Worker complaints</a:t>
            </a:r>
          </a:p>
          <a:p>
            <a:pPr lvl="1"/>
            <a:r>
              <a:rPr lang="en-US" sz="2400" dirty="0"/>
              <a:t>Referrals</a:t>
            </a:r>
          </a:p>
        </p:txBody>
      </p:sp>
    </p:spTree>
    <p:extLst>
      <p:ext uri="{BB962C8B-B14F-4D97-AF65-F5344CB8AC3E}">
        <p14:creationId xmlns:p14="http://schemas.microsoft.com/office/powerpoint/2010/main" val="422032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B937B-D817-36A4-94CE-A95353A4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E89D1-0648-1971-2978-7ED8DEE6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Phases of an inspection:</a:t>
            </a:r>
          </a:p>
          <a:p>
            <a:pPr lvl="1"/>
            <a:r>
              <a:rPr lang="en-US" sz="2400" dirty="0"/>
              <a:t>Present credentials</a:t>
            </a:r>
          </a:p>
          <a:p>
            <a:pPr lvl="1"/>
            <a:r>
              <a:rPr lang="en-US" sz="2400" dirty="0"/>
              <a:t>Opening conference</a:t>
            </a:r>
          </a:p>
          <a:p>
            <a:pPr lvl="1"/>
            <a:r>
              <a:rPr lang="en-US" sz="2400" dirty="0"/>
              <a:t>Walkaround</a:t>
            </a:r>
          </a:p>
          <a:p>
            <a:pPr lvl="1"/>
            <a:r>
              <a:rPr lang="en-US" sz="2400" dirty="0"/>
              <a:t>Closing conference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sz="2800" dirty="0"/>
              <a:t>Results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sz="2800" dirty="0"/>
              <a:t>Appeals</a:t>
            </a:r>
          </a:p>
        </p:txBody>
      </p:sp>
    </p:spTree>
    <p:extLst>
      <p:ext uri="{BB962C8B-B14F-4D97-AF65-F5344CB8AC3E}">
        <p14:creationId xmlns:p14="http://schemas.microsoft.com/office/powerpoint/2010/main" val="53495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6C87A-F1CA-2365-6131-FF7B9F7C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Rulemaking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44211-A9B3-E3C6-0E4B-6328A9A5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Potential standard addresses indoor and outdoor work environments.</a:t>
            </a:r>
          </a:p>
          <a:p>
            <a:endParaRPr lang="en-US" sz="800" dirty="0"/>
          </a:p>
          <a:p>
            <a:r>
              <a:rPr lang="en-US" sz="2400" dirty="0"/>
              <a:t>Applies to general industry, construction, maritime and agriculture. </a:t>
            </a:r>
          </a:p>
          <a:p>
            <a:endParaRPr lang="en-US" sz="800" dirty="0"/>
          </a:p>
          <a:p>
            <a:r>
              <a:rPr lang="en-US" sz="2400" dirty="0"/>
              <a:t>OSHA held SBREFA panels in September 2023 to gather views on potential effects on small businesses. The agency is reviewing comments received.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Updates on the heat rulemaking will be available at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www.osha.gov/heat-exposure/rulemaking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069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0BB13-07D3-9ED2-C186-9C9EFBF7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Tracking of Workplace Injuries and Illnesses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9F14-C89B-18E9-2F58-5862DF41A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3601"/>
            <a:ext cx="10972800" cy="3992564"/>
          </a:xfrm>
        </p:spPr>
        <p:txBody>
          <a:bodyPr/>
          <a:lstStyle/>
          <a:p>
            <a:r>
              <a:rPr lang="en-US" sz="3000" dirty="0"/>
              <a:t>What’s new: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Establishments with 100 or more employees in specific high-hazard </a:t>
            </a:r>
            <a:br>
              <a:rPr lang="en-US" sz="2400" dirty="0"/>
            </a:br>
            <a:r>
              <a:rPr lang="en-US" sz="2400" dirty="0"/>
              <a:t>industries </a:t>
            </a:r>
            <a:r>
              <a:rPr lang="en-US" sz="2400" dirty="0">
                <a:sym typeface="Wingdings" panose="05000000000000000000" pitchFamily="2" charset="2"/>
              </a:rPr>
              <a:t>must submit more detailed information from Form 300 – 		     Log of Work-related Injuries and Illnesses Incident Report.</a:t>
            </a:r>
          </a:p>
          <a:p>
            <a:pPr lvl="1"/>
            <a:endParaRPr lang="en-US" sz="800" dirty="0"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Establishments must include their legal company name when making electronic submissions.</a:t>
            </a:r>
          </a:p>
          <a:p>
            <a:pPr lvl="1"/>
            <a:endParaRPr lang="en-US" sz="800" dirty="0"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More injury data publicly available – personally identifiable information </a:t>
            </a:r>
            <a:r>
              <a:rPr lang="en-US" sz="2400" u="sng" dirty="0">
                <a:sym typeface="Wingdings" panose="05000000000000000000" pitchFamily="2" charset="2"/>
              </a:rPr>
              <a:t>will not </a:t>
            </a:r>
            <a:r>
              <a:rPr lang="en-US" sz="2400" dirty="0">
                <a:sym typeface="Wingdings" panose="05000000000000000000" pitchFamily="2" charset="2"/>
              </a:rPr>
              <a:t>be published.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09803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7332</TotalTime>
  <Words>1915</Words>
  <Application>Microsoft Office PowerPoint</Application>
  <PresentationFormat>Widescreen</PresentationFormat>
  <Paragraphs>336</Paragraphs>
  <Slides>43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Source Sans Pro</vt:lpstr>
      <vt:lpstr>Wingdings</vt:lpstr>
      <vt:lpstr>Default Design</vt:lpstr>
      <vt:lpstr>OSHA Update</vt:lpstr>
      <vt:lpstr>OSHA’s Vision (1)</vt:lpstr>
      <vt:lpstr>OSHA’s Vision (2)</vt:lpstr>
      <vt:lpstr>Enforcement (Current Actions )</vt:lpstr>
      <vt:lpstr>Enforcement (Current Actions continued)</vt:lpstr>
      <vt:lpstr>Enforcement (Types of Inspections)</vt:lpstr>
      <vt:lpstr>Inspection Process</vt:lpstr>
      <vt:lpstr>Heat Rulemaking</vt:lpstr>
      <vt:lpstr>Improved Tracking of Workplace Injuries and Illnesses (1)</vt:lpstr>
      <vt:lpstr>Improved Tracking of Workplace Injuries and Illnesses (2)</vt:lpstr>
      <vt:lpstr>Personal Protective Equipment Fit Rulemaking</vt:lpstr>
      <vt:lpstr>Silica Exposure in Engineered Stone Industry</vt:lpstr>
      <vt:lpstr>Mental Health</vt:lpstr>
      <vt:lpstr>OSHA and Mental Health</vt:lpstr>
      <vt:lpstr>Worker Rights</vt:lpstr>
      <vt:lpstr>Employer Responsibilities</vt:lpstr>
      <vt:lpstr>Whistleblower Protections</vt:lpstr>
      <vt:lpstr>Ways to File a Whistleblower Complaint</vt:lpstr>
      <vt:lpstr>Training</vt:lpstr>
      <vt:lpstr>Compliance Assistance</vt:lpstr>
      <vt:lpstr>Cooperative Programs</vt:lpstr>
      <vt:lpstr>Compliance Assistance Specialists</vt:lpstr>
      <vt:lpstr>Labor Liaisons</vt:lpstr>
      <vt:lpstr>Combustible Dust </vt:lpstr>
      <vt:lpstr>Combustible Dust</vt:lpstr>
      <vt:lpstr>Combustible Dust Hazards</vt:lpstr>
      <vt:lpstr>Combustible Dust Hazards</vt:lpstr>
      <vt:lpstr>Additional Hazards* </vt:lpstr>
      <vt:lpstr>Additional Hazards* </vt:lpstr>
      <vt:lpstr>Combustible Dust Hazard Analysis (DHA)</vt:lpstr>
      <vt:lpstr>Combustible Dust Hazard Analysis (DHA)</vt:lpstr>
      <vt:lpstr>Combustible Dust Hazard Analysis (DHA)</vt:lpstr>
      <vt:lpstr>Workplace Violence </vt:lpstr>
      <vt:lpstr>Workplace Violence</vt:lpstr>
      <vt:lpstr>PowerPoint Presentation</vt:lpstr>
      <vt:lpstr>Workplace Violence</vt:lpstr>
      <vt:lpstr>Workplace Violence – Classifications </vt:lpstr>
      <vt:lpstr>Workplace Violence – Classifications</vt:lpstr>
      <vt:lpstr>Standard Requirements</vt:lpstr>
      <vt:lpstr>What Can You Do?</vt:lpstr>
      <vt:lpstr>What Can You Do?</vt:lpstr>
      <vt:lpstr>OSHA</vt:lpstr>
      <vt:lpstr>OSHAT</vt:lpstr>
    </vt:vector>
  </TitlesOfParts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creator>Office of Communications</dc:creator>
  <cp:lastModifiedBy>Parker, Tanya K. - OSHA</cp:lastModifiedBy>
  <cp:revision>81</cp:revision>
  <cp:lastPrinted>2018-12-07T14:42:03Z</cp:lastPrinted>
  <dcterms:created xsi:type="dcterms:W3CDTF">2006-10-02T15:43:52Z</dcterms:created>
  <dcterms:modified xsi:type="dcterms:W3CDTF">2023-11-10T18:23:54Z</dcterms:modified>
</cp:coreProperties>
</file>