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8" r:id="rId4"/>
    <p:sldId id="260" r:id="rId5"/>
    <p:sldId id="277" r:id="rId6"/>
    <p:sldId id="278" r:id="rId7"/>
    <p:sldId id="279" r:id="rId8"/>
    <p:sldId id="284" r:id="rId9"/>
    <p:sldId id="285" r:id="rId10"/>
    <p:sldId id="280" r:id="rId11"/>
    <p:sldId id="286" r:id="rId12"/>
    <p:sldId id="290" r:id="rId13"/>
    <p:sldId id="276" r:id="rId14"/>
    <p:sldId id="263" r:id="rId15"/>
    <p:sldId id="288" r:id="rId16"/>
    <p:sldId id="289" r:id="rId17"/>
    <p:sldId id="287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9C49"/>
    <a:srgbClr val="0067B4"/>
    <a:srgbClr val="D07832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35"/>
    <p:restoredTop sz="95878"/>
  </p:normalViewPr>
  <p:slideViewPr>
    <p:cSldViewPr snapToGrid="0" snapToObjects="1">
      <p:cViewPr varScale="1">
        <p:scale>
          <a:sx n="110" d="100"/>
          <a:sy n="110" d="100"/>
        </p:scale>
        <p:origin x="3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E2D519-F05F-4CAA-8FD1-8C35D18328B9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C64335-69EB-4BE0-8E7D-65E42C1B9A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5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657C64-C70D-E84C-96D6-13CC41C85772}" type="datetimeFigureOut">
              <a:rPr lang="en-US" smtClean="0"/>
              <a:t>11/14/2023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059DE3C-79B4-5C4F-BBA2-10E591A3A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16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9DE3C-79B4-5C4F-BBA2-10E591A3A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772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59DE3C-79B4-5C4F-BBA2-10E591A3AA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88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3F13-D3AB-1649-AA4B-8AD0536BB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1752600"/>
            <a:ext cx="8915399" cy="2262781"/>
          </a:xfrm>
        </p:spPr>
        <p:txBody>
          <a:bodyPr>
            <a:normAutofit/>
          </a:bodyPr>
          <a:lstStyle/>
          <a:p>
            <a:r>
              <a:rPr lang="en-US" sz="8000" cap="small" dirty="0" smtClean="0">
                <a:solidFill>
                  <a:srgbClr val="3E9C49"/>
                </a:solidFill>
              </a:rPr>
              <a:t>Water Update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7B040-82FB-7B43-B5FC-635062E65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4" y="4148731"/>
            <a:ext cx="7796446" cy="1805578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accent6"/>
                </a:solidFill>
              </a:rPr>
              <a:t>Tom DeLawrence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2400" dirty="0"/>
              <a:t>Balch &amp; Bingham LLP</a:t>
            </a:r>
          </a:p>
          <a:p>
            <a:r>
              <a:rPr lang="en-US" sz="2400" dirty="0" smtClean="0"/>
              <a:t>tdelawrence@balch.com</a:t>
            </a:r>
            <a:endParaRPr lang="en-US" sz="2400" dirty="0"/>
          </a:p>
          <a:p>
            <a:r>
              <a:rPr lang="en-US" sz="2400" dirty="0"/>
              <a:t>(205) </a:t>
            </a:r>
            <a:r>
              <a:rPr lang="en-US" sz="2400" dirty="0" smtClean="0"/>
              <a:t>226-3434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3018" y="3792134"/>
            <a:ext cx="217170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829050" y="142875"/>
            <a:ext cx="8296275" cy="64960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Conforming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WOTUS 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Rule 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484" y="792480"/>
            <a:ext cx="7039406" cy="6032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3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1252537" y="247378"/>
            <a:ext cx="8296275" cy="649605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Legal Challenges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6" y="1419497"/>
            <a:ext cx="6153831" cy="43107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7257" y="9117"/>
            <a:ext cx="5770762" cy="684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3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4105291" y="241588"/>
            <a:ext cx="7637530" cy="1196078"/>
          </a:xfrm>
        </p:spPr>
        <p:txBody>
          <a:bodyPr vert="horz" lIns="91440" tIns="45720" rIns="91440" bIns="45720" rtlCol="0" anchor="b">
            <a:normAutofit fontScale="2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400" i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County of Maui, Hawaii v. Hawaii Wildlife Fund   </a:t>
            </a:r>
            <a:r>
              <a:rPr lang="en-US" sz="144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(USSC 2020)</a:t>
            </a:r>
            <a:endParaRPr lang="en-US" sz="1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47539" y="1188483"/>
            <a:ext cx="7627905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b="1" dirty="0" smtClean="0">
                <a:solidFill>
                  <a:srgbClr val="3E9C49"/>
                </a:solidFill>
                <a:ea typeface="Times New Roman" panose="02020603050405020304" pitchFamily="18" charset="0"/>
              </a:rPr>
              <a:t>Non-exhaustive 7-factor test</a:t>
            </a:r>
          </a:p>
          <a:p>
            <a:pPr marL="800100" lvl="1" indent="-342900" algn="just">
              <a:spcAft>
                <a:spcPts val="1800"/>
              </a:spcAft>
              <a:buAutoNum type="arabicParenBoth"/>
            </a:pPr>
            <a:r>
              <a:rPr lang="en-US" u="sng" dirty="0" smtClean="0">
                <a:ea typeface="Times New Roman" panose="02020603050405020304" pitchFamily="18" charset="0"/>
              </a:rPr>
              <a:t>Transit time</a:t>
            </a:r>
          </a:p>
          <a:p>
            <a:pPr marL="800100" lvl="1" indent="-342900" algn="just">
              <a:spcAft>
                <a:spcPts val="1800"/>
              </a:spcAft>
              <a:buAutoNum type="arabicParenBoth"/>
            </a:pPr>
            <a:r>
              <a:rPr lang="en-US" u="sng" dirty="0" smtClean="0">
                <a:ea typeface="Times New Roman" panose="02020603050405020304" pitchFamily="18" charset="0"/>
              </a:rPr>
              <a:t>Distance traveled</a:t>
            </a:r>
          </a:p>
          <a:p>
            <a:pPr marL="800100" lvl="1" indent="-342900" algn="just">
              <a:spcAft>
                <a:spcPts val="1800"/>
              </a:spcAft>
              <a:buAutoNum type="arabicParenBoth"/>
            </a:pPr>
            <a:r>
              <a:rPr lang="en-US" dirty="0" smtClean="0">
                <a:ea typeface="Times New Roman" panose="02020603050405020304" pitchFamily="18" charset="0"/>
              </a:rPr>
              <a:t>The nature of the material through which the pollutant travels</a:t>
            </a:r>
          </a:p>
          <a:p>
            <a:pPr marL="800100" lvl="1" indent="-342900" algn="just">
              <a:spcAft>
                <a:spcPts val="1800"/>
              </a:spcAft>
              <a:buAutoNum type="arabicParenBoth"/>
            </a:pPr>
            <a:r>
              <a:rPr lang="en-US" dirty="0" smtClean="0">
                <a:ea typeface="Times New Roman" panose="02020603050405020304" pitchFamily="18" charset="0"/>
              </a:rPr>
              <a:t>The extent to which the pollutant is diluted or chemically changed as it travels</a:t>
            </a:r>
          </a:p>
          <a:p>
            <a:pPr marL="800100" lvl="1" indent="-342900" algn="just">
              <a:spcAft>
                <a:spcPts val="1800"/>
              </a:spcAft>
              <a:buAutoNum type="arabicParenBoth"/>
            </a:pPr>
            <a:r>
              <a:rPr lang="en-US" dirty="0" smtClean="0">
                <a:ea typeface="Times New Roman" panose="02020603050405020304" pitchFamily="18" charset="0"/>
              </a:rPr>
              <a:t>The amount of pollutant entering the navigable waters relative to the amount of the pollutant that leaves the point source</a:t>
            </a:r>
          </a:p>
          <a:p>
            <a:pPr marL="800100" lvl="1" indent="-342900" algn="just">
              <a:spcAft>
                <a:spcPts val="1800"/>
              </a:spcAft>
              <a:buAutoNum type="arabicParenBoth"/>
            </a:pPr>
            <a:r>
              <a:rPr lang="en-US" dirty="0" smtClean="0">
                <a:ea typeface="Times New Roman" panose="02020603050405020304" pitchFamily="18" charset="0"/>
              </a:rPr>
              <a:t>The manner by or area in which the pollutant enters the navigable waters</a:t>
            </a:r>
          </a:p>
          <a:p>
            <a:pPr marL="800100" lvl="1" indent="-342900" algn="just">
              <a:spcAft>
                <a:spcPts val="1800"/>
              </a:spcAft>
              <a:buAutoNum type="arabicParenBoth"/>
            </a:pPr>
            <a:r>
              <a:rPr lang="en-US" dirty="0" smtClean="0">
                <a:ea typeface="Times New Roman" panose="02020603050405020304" pitchFamily="18" charset="0"/>
              </a:rPr>
              <a:t>The degree to which the pollution (at that point) has maintained its specific identity </a:t>
            </a:r>
            <a:endParaRPr lang="en-US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3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4105292" y="119668"/>
            <a:ext cx="7916662" cy="1196078"/>
          </a:xfr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r>
              <a:rPr lang="en-US" sz="8400" i="1" dirty="0" smtClean="0">
                <a:solidFill>
                  <a:srgbClr val="0070C0"/>
                </a:solidFill>
              </a:rPr>
              <a:t>Maui</a:t>
            </a:r>
            <a:r>
              <a:rPr lang="en-US" sz="8400" dirty="0" smtClean="0">
                <a:solidFill>
                  <a:srgbClr val="0070C0"/>
                </a:solidFill>
              </a:rPr>
              <a:t> – Subsequent Activity</a:t>
            </a:r>
            <a:endParaRPr lang="en-US" sz="8400" dirty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05292" y="1004414"/>
            <a:ext cx="7847798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1"/>
                </a:solidFill>
                <a:latin typeface="+mj-lt"/>
              </a:rPr>
              <a:t>Maui 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remand (D. Hi. 2021): Functional equivalent discharge (FED) found; NPDES permit needed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+mj-lt"/>
              </a:rPr>
              <a:t>BWRK v. Drummond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(D.C. Ala. 2022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): FED found on summary judgment; no appeal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+mj-lt"/>
              </a:rPr>
              <a:t>Stone v. High Mt. Mining Co., Ltd. </a:t>
            </a:r>
            <a:r>
              <a:rPr lang="en-US" sz="2000" i="1" dirty="0" err="1">
                <a:solidFill>
                  <a:schemeClr val="accent1"/>
                </a:solidFill>
                <a:latin typeface="+mj-lt"/>
              </a:rPr>
              <a:t>Liab</a:t>
            </a:r>
            <a:r>
              <a:rPr lang="en-US" sz="2000" i="1" dirty="0">
                <a:solidFill>
                  <a:schemeClr val="accent1"/>
                </a:solidFill>
                <a:latin typeface="+mj-lt"/>
              </a:rPr>
              <a:t>. Co.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(D. Colo. 2022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): FED found after bench trial; appealed to 10</a:t>
            </a:r>
            <a:r>
              <a:rPr lang="en-US" sz="2000" baseline="30000" dirty="0" smtClean="0">
                <a:solidFill>
                  <a:schemeClr val="accent1"/>
                </a:solidFill>
                <a:latin typeface="+mj-lt"/>
              </a:rPr>
              <a:t>th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Cir.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+mj-lt"/>
              </a:rPr>
              <a:t>Cottonwood </a:t>
            </a:r>
            <a:r>
              <a:rPr lang="en-US" sz="2000" i="1" dirty="0" err="1">
                <a:solidFill>
                  <a:schemeClr val="accent1"/>
                </a:solidFill>
                <a:latin typeface="+mj-lt"/>
              </a:rPr>
              <a:t>Envtl</a:t>
            </a:r>
            <a:r>
              <a:rPr lang="en-US" sz="2000" i="1" dirty="0">
                <a:solidFill>
                  <a:schemeClr val="accent1"/>
                </a:solidFill>
                <a:latin typeface="+mj-lt"/>
              </a:rPr>
              <a:t>. Law Ctr. V. Edwards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(D. Mont. 2021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): FED </a:t>
            </a:r>
            <a:r>
              <a:rPr lang="en-US" sz="2000" b="1" u="sng" dirty="0" smtClean="0">
                <a:solidFill>
                  <a:schemeClr val="accent1"/>
                </a:solidFill>
                <a:latin typeface="+mj-lt"/>
              </a:rPr>
              <a:t>not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found after jury trial; appealed to 9</a:t>
            </a:r>
            <a:r>
              <a:rPr lang="en-US" sz="2000" baseline="30000" dirty="0" smtClean="0">
                <a:solidFill>
                  <a:schemeClr val="accent1"/>
                </a:solidFill>
                <a:latin typeface="+mj-lt"/>
              </a:rPr>
              <a:t>th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 Cir.</a:t>
            </a:r>
            <a:endParaRPr lang="en-US" sz="2000" dirty="0">
              <a:solidFill>
                <a:schemeClr val="accent1"/>
              </a:solidFill>
              <a:latin typeface="+mj-lt"/>
            </a:endParaRP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accent1"/>
                </a:solidFill>
                <a:latin typeface="+mj-lt"/>
              </a:rPr>
              <a:t>Conservation Law Found., Inc. v. Town of Barnstable </a:t>
            </a:r>
            <a:r>
              <a:rPr lang="en-US" sz="2000" dirty="0">
                <a:solidFill>
                  <a:schemeClr val="accent1"/>
                </a:solidFill>
                <a:latin typeface="+mj-lt"/>
              </a:rPr>
              <a:t>(D. Mass. 2022</a:t>
            </a:r>
            <a:r>
              <a:rPr lang="en-US" sz="2000" dirty="0" smtClean="0">
                <a:solidFill>
                  <a:schemeClr val="accent1"/>
                </a:solidFill>
                <a:latin typeface="+mj-lt"/>
              </a:rPr>
              <a:t>); Defendant’s motion to dismiss granted; No FED; no appeal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EPA/States? NPDES permits?</a:t>
            </a:r>
          </a:p>
          <a:p>
            <a:pPr marL="285750" lvl="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i="1" dirty="0" err="1" smtClean="0">
                <a:solidFill>
                  <a:schemeClr val="accent1"/>
                </a:solidFill>
              </a:rPr>
              <a:t>Sackett</a:t>
            </a:r>
            <a:r>
              <a:rPr lang="en-US" sz="2000" dirty="0" smtClean="0">
                <a:solidFill>
                  <a:schemeClr val="accent1"/>
                </a:solidFill>
              </a:rPr>
              <a:t> impact?</a:t>
            </a:r>
          </a:p>
        </p:txBody>
      </p:sp>
    </p:spTree>
    <p:extLst>
      <p:ext uri="{BB962C8B-B14F-4D97-AF65-F5344CB8AC3E}">
        <p14:creationId xmlns:p14="http://schemas.microsoft.com/office/powerpoint/2010/main" val="337873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948538" y="-185132"/>
            <a:ext cx="7916662" cy="128485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 smtClean="0">
                <a:solidFill>
                  <a:srgbClr val="0070C0"/>
                </a:solidFill>
              </a:rPr>
              <a:t>PFAS – Quick Overview</a:t>
            </a:r>
            <a:endParaRPr lang="en-US" sz="4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5292" y="1259618"/>
            <a:ext cx="79386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3E9C49"/>
                </a:solidFill>
              </a:rPr>
              <a:t>Water Infrastructure Finance and Innovation Act (WIFIA) </a:t>
            </a:r>
            <a:endParaRPr lang="en-US" sz="2000" dirty="0" smtClean="0">
              <a:solidFill>
                <a:srgbClr val="3E9C49"/>
              </a:solidFill>
            </a:endParaRP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9C49"/>
                </a:solidFill>
              </a:rPr>
              <a:t>Sept. 2023: $7.5B in program financing available; 7</a:t>
            </a:r>
            <a:r>
              <a:rPr lang="en-US" baseline="30000" dirty="0" smtClean="0">
                <a:solidFill>
                  <a:srgbClr val="3E9C49"/>
                </a:solidFill>
              </a:rPr>
              <a:t>th</a:t>
            </a:r>
            <a:r>
              <a:rPr lang="en-US" dirty="0" smtClean="0">
                <a:solidFill>
                  <a:srgbClr val="3E9C49"/>
                </a:solidFill>
              </a:rPr>
              <a:t> round of funding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E9C49"/>
                </a:solidFill>
              </a:rPr>
              <a:t>Bipartisan Infrastructure Law funds still available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E9C49"/>
                </a:solidFill>
              </a:rPr>
              <a:t>Toxic </a:t>
            </a:r>
            <a:r>
              <a:rPr lang="en-US" sz="2000" dirty="0">
                <a:solidFill>
                  <a:srgbClr val="3E9C49"/>
                </a:solidFill>
              </a:rPr>
              <a:t>Pollutants and Priority </a:t>
            </a:r>
            <a:r>
              <a:rPr lang="en-US" sz="2000" dirty="0" smtClean="0">
                <a:solidFill>
                  <a:srgbClr val="3E9C49"/>
                </a:solidFill>
              </a:rPr>
              <a:t>Pollutants 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9C49"/>
                </a:solidFill>
              </a:rPr>
              <a:t>NGOs Petitioned EPA to update its list for the first time in 47 years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9C49"/>
                </a:solidFill>
              </a:rPr>
              <a:t>Requested addition of 1,000+ toxic chemicals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E9C49"/>
                </a:solidFill>
              </a:rPr>
              <a:t>Discharge Monitoring (Dec. 2022 EPA Memorandum)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9C49"/>
                </a:solidFill>
              </a:rPr>
              <a:t>NPDES Monitoring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3E9C49"/>
                </a:solidFill>
              </a:rPr>
              <a:t>POTW Monitoring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3E9C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948538" y="-185132"/>
            <a:ext cx="7916662" cy="1284856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r>
              <a:rPr lang="en-US" sz="7000" dirty="0" smtClean="0">
                <a:solidFill>
                  <a:srgbClr val="0070C0"/>
                </a:solidFill>
              </a:rPr>
              <a:t>PFAS – Quick Overview</a:t>
            </a:r>
            <a:endParaRPr lang="en-US" sz="70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105292" y="1259618"/>
            <a:ext cx="7938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E9C49"/>
                </a:solidFill>
              </a:rPr>
              <a:t>Proposed PFAS National Primary Drinking Water Regulation</a:t>
            </a:r>
            <a:endParaRPr lang="en-US" sz="2000" dirty="0">
              <a:solidFill>
                <a:srgbClr val="3E9C4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1087" y="1819622"/>
            <a:ext cx="6507071" cy="27210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013" y="4609772"/>
            <a:ext cx="5820727" cy="207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4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63F13-D3AB-1649-AA4B-8AD0536BB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4" y="942703"/>
            <a:ext cx="8915399" cy="2262781"/>
          </a:xfrm>
        </p:spPr>
        <p:txBody>
          <a:bodyPr>
            <a:normAutofit/>
          </a:bodyPr>
          <a:lstStyle/>
          <a:p>
            <a:pPr algn="ctr"/>
            <a:r>
              <a:rPr lang="en-US" sz="8000" cap="small" dirty="0" smtClean="0">
                <a:solidFill>
                  <a:srgbClr val="3E9C49"/>
                </a:solidFill>
              </a:rPr>
              <a:t>Questions?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87B040-82FB-7B43-B5FC-635062E651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4" y="4148731"/>
            <a:ext cx="7796446" cy="1805578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>
                <a:solidFill>
                  <a:schemeClr val="accent6"/>
                </a:solidFill>
              </a:rPr>
              <a:t>Tom DeLawrence</a:t>
            </a:r>
            <a:endParaRPr lang="en-US" sz="1400" dirty="0">
              <a:solidFill>
                <a:schemeClr val="accent6"/>
              </a:solidFill>
            </a:endParaRPr>
          </a:p>
          <a:p>
            <a:r>
              <a:rPr lang="en-US" sz="2400" dirty="0"/>
              <a:t>Balch &amp; Bingham LLP</a:t>
            </a:r>
          </a:p>
          <a:p>
            <a:r>
              <a:rPr lang="en-US" sz="2400" dirty="0" smtClean="0"/>
              <a:t>tdelawrence@balch.com</a:t>
            </a:r>
            <a:endParaRPr lang="en-US" sz="2400" dirty="0"/>
          </a:p>
          <a:p>
            <a:r>
              <a:rPr lang="en-US" sz="2400" dirty="0"/>
              <a:t>(205) </a:t>
            </a:r>
            <a:r>
              <a:rPr lang="en-US" sz="2400" dirty="0" smtClean="0"/>
              <a:t>226-3434</a:t>
            </a:r>
            <a:endParaRPr lang="en-US" sz="2400" dirty="0"/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637" y="3969386"/>
            <a:ext cx="2176461" cy="216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17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00362" y="1347536"/>
            <a:ext cx="787346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0067B4"/>
                </a:solidFill>
              </a:rPr>
              <a:t>1. Waters </a:t>
            </a:r>
            <a:r>
              <a:rPr lang="en-US" sz="2800" dirty="0" smtClean="0">
                <a:solidFill>
                  <a:srgbClr val="0067B4"/>
                </a:solidFill>
              </a:rPr>
              <a:t>of the United States (“WOTUS”)</a:t>
            </a:r>
          </a:p>
          <a:p>
            <a:pPr>
              <a:spcAft>
                <a:spcPts val="1200"/>
              </a:spcAft>
            </a:pPr>
            <a:endParaRPr lang="en-US" sz="2800" i="1" dirty="0" smtClean="0">
              <a:solidFill>
                <a:srgbClr val="0067B4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i="1" dirty="0">
                <a:solidFill>
                  <a:srgbClr val="0067B4"/>
                </a:solidFill>
              </a:rPr>
              <a:t>2</a:t>
            </a:r>
            <a:r>
              <a:rPr lang="en-US" sz="2800" i="1" dirty="0" smtClean="0">
                <a:solidFill>
                  <a:srgbClr val="0067B4"/>
                </a:solidFill>
              </a:rPr>
              <a:t>. </a:t>
            </a:r>
            <a:r>
              <a:rPr lang="en-US" sz="2800" i="1" dirty="0" smtClean="0">
                <a:solidFill>
                  <a:srgbClr val="0067B4"/>
                </a:solidFill>
              </a:rPr>
              <a:t>County </a:t>
            </a:r>
            <a:r>
              <a:rPr lang="en-US" sz="2800" i="1" dirty="0">
                <a:solidFill>
                  <a:srgbClr val="0067B4"/>
                </a:solidFill>
              </a:rPr>
              <a:t>of Maui v. Hawaii Wildlife </a:t>
            </a:r>
            <a:r>
              <a:rPr lang="en-US" sz="2800" i="1" dirty="0" smtClean="0">
                <a:solidFill>
                  <a:srgbClr val="0067B4"/>
                </a:solidFill>
              </a:rPr>
              <a:t>Fund</a:t>
            </a:r>
            <a:r>
              <a:rPr lang="en-US" sz="2800" dirty="0">
                <a:solidFill>
                  <a:srgbClr val="0067B4"/>
                </a:solidFill>
              </a:rPr>
              <a:t> </a:t>
            </a:r>
            <a:r>
              <a:rPr lang="en-US" sz="2800" dirty="0" smtClean="0">
                <a:solidFill>
                  <a:srgbClr val="0067B4"/>
                </a:solidFill>
              </a:rPr>
              <a:t>(Functional </a:t>
            </a:r>
            <a:r>
              <a:rPr lang="en-US" sz="2800" dirty="0" smtClean="0">
                <a:solidFill>
                  <a:srgbClr val="0067B4"/>
                </a:solidFill>
              </a:rPr>
              <a:t>Equivalent </a:t>
            </a:r>
            <a:r>
              <a:rPr lang="en-US" sz="2800" dirty="0" smtClean="0">
                <a:solidFill>
                  <a:srgbClr val="0067B4"/>
                </a:solidFill>
              </a:rPr>
              <a:t>Test</a:t>
            </a:r>
            <a:r>
              <a:rPr lang="en-US" sz="2800" dirty="0" smtClean="0">
                <a:solidFill>
                  <a:srgbClr val="0067B4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endParaRPr lang="en-US" sz="2800" dirty="0">
              <a:solidFill>
                <a:srgbClr val="0067B4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0067B4"/>
                </a:solidFill>
              </a:rPr>
              <a:t>3. Per-and </a:t>
            </a:r>
            <a:r>
              <a:rPr lang="en-US" sz="2800" dirty="0" err="1">
                <a:solidFill>
                  <a:srgbClr val="0067B4"/>
                </a:solidFill>
              </a:rPr>
              <a:t>polyfluoroalkyl</a:t>
            </a:r>
            <a:r>
              <a:rPr lang="en-US" sz="2800" dirty="0">
                <a:solidFill>
                  <a:srgbClr val="0067B4"/>
                </a:solidFill>
              </a:rPr>
              <a:t> substances (PFAS) </a:t>
            </a:r>
            <a:endParaRPr lang="en-US" sz="2800" dirty="0">
              <a:solidFill>
                <a:srgbClr val="0067B4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4252017" y="373591"/>
            <a:ext cx="7570153" cy="1196078"/>
          </a:xfr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2800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77471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4105291" y="450593"/>
            <a:ext cx="7637530" cy="1196078"/>
          </a:xfrm>
        </p:spPr>
        <p:txBody>
          <a:bodyPr vert="horz" lIns="91440" tIns="45720" rIns="91440" bIns="45720" rtlCol="0" anchor="b">
            <a:normAutofit fontScale="550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12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WOTUS</a:t>
            </a:r>
            <a:endParaRPr lang="en-US" sz="3200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0151" y="1525302"/>
            <a:ext cx="7722669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Jan. 18, 2023: EPA/Corps issue Revised Definition of WOTUS rule</a:t>
            </a:r>
          </a:p>
          <a:p>
            <a:pPr marR="0" lvl="0" algn="just"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May </a:t>
            </a: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25, 2023:</a:t>
            </a:r>
            <a:r>
              <a:rPr lang="en-US" sz="3200" i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sz="3200" i="1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Sackett</a:t>
            </a:r>
            <a:r>
              <a:rPr lang="en-US" sz="3200" i="1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v. </a:t>
            </a:r>
            <a:r>
              <a:rPr lang="en-US" sz="3200" i="1" dirty="0">
                <a:solidFill>
                  <a:schemeClr val="accent1"/>
                </a:solidFill>
                <a:ea typeface="Times New Roman" panose="02020603050405020304" pitchFamily="18" charset="0"/>
              </a:rPr>
              <a:t>EPA</a:t>
            </a:r>
            <a:r>
              <a:rPr lang="en-US" sz="3200" dirty="0">
                <a:solidFill>
                  <a:schemeClr val="accent1"/>
                </a:solidFill>
                <a:ea typeface="Times New Roman" panose="02020603050405020304" pitchFamily="18" charset="0"/>
              </a:rPr>
              <a:t>, 143 S</a:t>
            </a: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. Ct</a:t>
            </a:r>
            <a:r>
              <a:rPr lang="en-US" sz="3200" dirty="0">
                <a:solidFill>
                  <a:schemeClr val="accent1"/>
                </a:solidFill>
                <a:ea typeface="Times New Roman" panose="02020603050405020304" pitchFamily="18" charset="0"/>
              </a:rPr>
              <a:t>. 1322 (2023</a:t>
            </a: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)</a:t>
            </a:r>
          </a:p>
          <a:p>
            <a:pPr marR="0" lvl="0" algn="just">
              <a:spcBef>
                <a:spcPts val="0"/>
              </a:spcBef>
              <a:spcAft>
                <a:spcPts val="600"/>
              </a:spcAft>
            </a:pPr>
            <a:endParaRPr lang="en-US" sz="3200" dirty="0" smtClean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R="0" lvl="0" algn="just">
              <a:spcBef>
                <a:spcPts val="0"/>
              </a:spcBef>
              <a:spcAft>
                <a:spcPts val="600"/>
              </a:spcAft>
            </a:pP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Aug</a:t>
            </a: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. 29, 2023: EPA/Corps issue “conforming” WOTUS rule</a:t>
            </a:r>
            <a:endParaRPr lang="en-US" sz="32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3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829050" y="0"/>
            <a:ext cx="8296275" cy="97284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Sackett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- SCOTUS Concerns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0151" y="1255271"/>
            <a:ext cx="7722669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“Crushing consequences”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Civil penalties - $60,000+/day/violation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Criminal penalties/imprisonment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States’ rights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Vagueness</a:t>
            </a: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</a:p>
          <a:p>
            <a:pPr marL="914400" lvl="1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“most laws do not require the hiring of expert consultants to determine if they even apply to you”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Limited ability to obtain clarity (AJDs)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Expense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Time </a:t>
            </a:r>
          </a:p>
        </p:txBody>
      </p:sp>
    </p:spTree>
    <p:extLst>
      <p:ext uri="{BB962C8B-B14F-4D97-AF65-F5344CB8AC3E}">
        <p14:creationId xmlns:p14="http://schemas.microsoft.com/office/powerpoint/2010/main" val="25152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829050" y="142875"/>
            <a:ext cx="8296275" cy="97284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Sackett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– At Issue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20151" y="1363377"/>
            <a:ext cx="7722669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Idaho wetland &gt; 30-ft road &gt; unnamed tributary &gt; non-navigable creek &gt; Priest Lake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What constitutes a jurisdictional wetland?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What are “the waters” of the U.S.? </a:t>
            </a:r>
          </a:p>
        </p:txBody>
      </p:sp>
    </p:spTree>
    <p:extLst>
      <p:ext uri="{BB962C8B-B14F-4D97-AF65-F5344CB8AC3E}">
        <p14:creationId xmlns:p14="http://schemas.microsoft.com/office/powerpoint/2010/main" val="3931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829050" y="142875"/>
            <a:ext cx="8296275" cy="628320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Sackett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- Wetlands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53501" y="789932"/>
            <a:ext cx="7971824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Significant nexus – eliminated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Certain wetlands are “</a:t>
            </a:r>
            <a:r>
              <a:rPr lang="en-US" sz="2800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includ</a:t>
            </a: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[</a:t>
            </a:r>
            <a:r>
              <a:rPr lang="en-US" sz="2800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ed</a:t>
            </a: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]” in the WOTUS definition (§ 1344(g)(1))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Adjacent=continuous surface connection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“indistinguishable from WOTUS”; no clear demarcation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“difficult to determine where the ‘water’ ends and the ‘wetland’ begins”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“temporary interruptions” in surface connection may sometimes occur </a:t>
            </a: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 low tides or dry spells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Note: Illegally constructed barrier</a:t>
            </a:r>
            <a:endParaRPr lang="en-US" sz="2800" dirty="0" smtClean="0">
              <a:solidFill>
                <a:schemeClr val="accent1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86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829050" y="-66675"/>
            <a:ext cx="8296275" cy="97284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Sackett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- Waters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91275" y="1082525"/>
            <a:ext cx="7971824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Significant nexus - eliminated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Sackett</a:t>
            </a: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: “[W]e conclude </a:t>
            </a: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that the </a:t>
            </a:r>
            <a:r>
              <a:rPr lang="en-US" sz="2400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Rapanos</a:t>
            </a: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plurality was correct: the </a:t>
            </a: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CWA’s use </a:t>
            </a: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of “waters” encompasses “only those relatively permanent, standing or continuously flowing bodies of </a:t>
            </a: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water ‘</a:t>
            </a: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forming geographic[al] features’ that are described in ordinary parlance as ‘streams, oceans, rivers, and lakes</a:t>
            </a: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.’”</a:t>
            </a:r>
            <a:endParaRPr lang="en-US" sz="2400" dirty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457200" indent="-457200" algn="just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i="1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Rapanos</a:t>
            </a: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: “All </a:t>
            </a: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of these terms connote </a:t>
            </a:r>
            <a:r>
              <a:rPr lang="en-US" sz="2400" u="sng" dirty="0">
                <a:solidFill>
                  <a:schemeClr val="accent1"/>
                </a:solidFill>
                <a:ea typeface="Times New Roman" panose="02020603050405020304" pitchFamily="18" charset="0"/>
              </a:rPr>
              <a:t>continuously present</a:t>
            </a: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, fixed bodies of water, as opposed to ordinarily dry channels through which water occasionally or </a:t>
            </a:r>
            <a:r>
              <a:rPr lang="en-US" sz="2400" u="sng" dirty="0">
                <a:solidFill>
                  <a:schemeClr val="accent1"/>
                </a:solidFill>
                <a:ea typeface="Times New Roman" panose="02020603050405020304" pitchFamily="18" charset="0"/>
              </a:rPr>
              <a:t>intermittently</a:t>
            </a:r>
            <a:r>
              <a:rPr lang="en-US" sz="2400" dirty="0">
                <a:solidFill>
                  <a:schemeClr val="accent1"/>
                </a:solidFill>
                <a:ea typeface="Times New Roman" panose="02020603050405020304" pitchFamily="18" charset="0"/>
              </a:rPr>
              <a:t> flows</a:t>
            </a:r>
            <a:r>
              <a:rPr lang="en-US" sz="2400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.”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US" sz="2800" dirty="0" smtClean="0">
              <a:solidFill>
                <a:srgbClr val="3E9C49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9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829050" y="-66675"/>
            <a:ext cx="8296275" cy="97284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i="1" dirty="0" err="1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Sackett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– Waters (cont’d)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20151" y="908834"/>
            <a:ext cx="7971824" cy="604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FN5: “By </a:t>
            </a:r>
            <a:r>
              <a:rPr lang="en-US" dirty="0">
                <a:solidFill>
                  <a:schemeClr val="accent1"/>
                </a:solidFill>
              </a:rPr>
              <a:t>describing “waters” as “relatively permanent,” we do not necessarily exclude streams, rivers, or lakes that might dry up in </a:t>
            </a:r>
            <a:r>
              <a:rPr lang="en-US" u="sng" dirty="0">
                <a:solidFill>
                  <a:schemeClr val="accent1"/>
                </a:solidFill>
              </a:rPr>
              <a:t>extraordinary circumstances</a:t>
            </a:r>
            <a:r>
              <a:rPr lang="en-US" dirty="0">
                <a:solidFill>
                  <a:schemeClr val="accent1"/>
                </a:solidFill>
              </a:rPr>
              <a:t>, such as </a:t>
            </a:r>
            <a:r>
              <a:rPr lang="en-US" u="sng" dirty="0">
                <a:solidFill>
                  <a:schemeClr val="accent1"/>
                </a:solidFill>
              </a:rPr>
              <a:t>drought</a:t>
            </a:r>
            <a:r>
              <a:rPr lang="en-US" dirty="0">
                <a:solidFill>
                  <a:schemeClr val="accent1"/>
                </a:solidFill>
              </a:rPr>
              <a:t>. We also do not necessarily exclude </a:t>
            </a:r>
            <a:r>
              <a:rPr lang="en-US" i="1" u="sng" dirty="0">
                <a:solidFill>
                  <a:schemeClr val="accent1"/>
                </a:solidFill>
              </a:rPr>
              <a:t>seasonal</a:t>
            </a:r>
            <a:r>
              <a:rPr lang="en-US" u="sng" dirty="0">
                <a:solidFill>
                  <a:schemeClr val="accent1"/>
                </a:solidFill>
              </a:rPr>
              <a:t> rivers</a:t>
            </a:r>
            <a:r>
              <a:rPr lang="en-US" dirty="0">
                <a:solidFill>
                  <a:schemeClr val="accent1"/>
                </a:solidFill>
              </a:rPr>
              <a:t>, which contain continuous flow during some months of the year but no flow during dry months—such as the </a:t>
            </a:r>
            <a:r>
              <a:rPr lang="en-US" u="sng" dirty="0">
                <a:solidFill>
                  <a:schemeClr val="accent1"/>
                </a:solidFill>
              </a:rPr>
              <a:t>290-day, continuously flowing stream </a:t>
            </a:r>
            <a:r>
              <a:rPr lang="en-US" dirty="0">
                <a:solidFill>
                  <a:schemeClr val="accent1"/>
                </a:solidFill>
              </a:rPr>
              <a:t>postulated by </a:t>
            </a:r>
            <a:r>
              <a:rPr lang="en-US" dirty="0" smtClean="0">
                <a:solidFill>
                  <a:schemeClr val="accent1"/>
                </a:solidFill>
              </a:rPr>
              <a:t>[the</a:t>
            </a:r>
            <a:r>
              <a:rPr lang="en-US" dirty="0">
                <a:solidFill>
                  <a:schemeClr val="accent1"/>
                </a:solidFill>
              </a:rPr>
              <a:t>] dissent. Common sense and common usage distinguish between a wash and seasonal </a:t>
            </a:r>
            <a:r>
              <a:rPr lang="en-US" dirty="0" smtClean="0">
                <a:solidFill>
                  <a:schemeClr val="accent1"/>
                </a:solidFill>
              </a:rPr>
              <a:t>river.”</a:t>
            </a:r>
            <a:endParaRPr lang="en-US" sz="2800" dirty="0" smtClean="0">
              <a:solidFill>
                <a:schemeClr val="accent1"/>
              </a:solidFill>
              <a:ea typeface="Times New Roman" panose="02020603050405020304" pitchFamily="18" charset="0"/>
            </a:endParaRP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“[C]</a:t>
            </a:r>
            <a:r>
              <a:rPr lang="en-US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hannels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containing permanent flow are plainly within the definition, and 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. . . 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the dissent’s “</a:t>
            </a:r>
            <a:r>
              <a:rPr lang="en-US" u="sng" dirty="0">
                <a:solidFill>
                  <a:schemeClr val="accent1"/>
                </a:solidFill>
                <a:ea typeface="Times New Roman" panose="02020603050405020304" pitchFamily="18" charset="0"/>
              </a:rPr>
              <a:t>intermittent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” and “ephemeral” 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streams—that 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is, streams whose flow is “</a:t>
            </a:r>
            <a:r>
              <a:rPr lang="en-US" u="sng" dirty="0">
                <a:solidFill>
                  <a:schemeClr val="accent1"/>
                </a:solidFill>
                <a:ea typeface="Times New Roman" panose="02020603050405020304" pitchFamily="18" charset="0"/>
              </a:rPr>
              <a:t>[c]</a:t>
            </a:r>
            <a:r>
              <a:rPr lang="en-US" u="sng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oming</a:t>
            </a:r>
            <a:r>
              <a:rPr lang="en-US" u="sng" dirty="0">
                <a:solidFill>
                  <a:schemeClr val="accent1"/>
                </a:solidFill>
                <a:ea typeface="Times New Roman" panose="02020603050405020304" pitchFamily="18" charset="0"/>
              </a:rPr>
              <a:t> and going at intervals … [b]</a:t>
            </a:r>
            <a:r>
              <a:rPr lang="en-US" u="sng" dirty="0" err="1">
                <a:solidFill>
                  <a:schemeClr val="accent1"/>
                </a:solidFill>
                <a:ea typeface="Times New Roman" panose="02020603050405020304" pitchFamily="18" charset="0"/>
              </a:rPr>
              <a:t>roken</a:t>
            </a:r>
            <a:r>
              <a:rPr lang="en-US" u="sng" dirty="0">
                <a:solidFill>
                  <a:schemeClr val="accent1"/>
                </a:solidFill>
                <a:ea typeface="Times New Roman" panose="02020603050405020304" pitchFamily="18" charset="0"/>
              </a:rPr>
              <a:t>, fitful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,” 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or 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“existing only, or no longer than, a day; diurnal … 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short-lived”—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are not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.”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FN6: “Stream” definition = continuous or steady flow; continued current</a:t>
            </a:r>
          </a:p>
          <a:p>
            <a:pPr marL="457200" marR="0" lvl="0" indent="-457200" algn="just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Intermittent and ephemeral waters constitute “streams” </a:t>
            </a:r>
            <a:r>
              <a:rPr lang="en-US" u="sng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when flowing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“[b]</a:t>
            </a:r>
            <a:r>
              <a:rPr lang="en-US" dirty="0" err="1" smtClean="0">
                <a:solidFill>
                  <a:schemeClr val="accent1"/>
                </a:solidFill>
                <a:ea typeface="Times New Roman" panose="02020603050405020304" pitchFamily="18" charset="0"/>
              </a:rPr>
              <a:t>ut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accent1"/>
                </a:solidFill>
                <a:ea typeface="Times New Roman" panose="02020603050405020304" pitchFamily="18" charset="0"/>
              </a:rPr>
              <a:t>no one contends that federal jurisdiction appears and evaporates along with the water in such regularly dry </a:t>
            </a:r>
            <a:r>
              <a:rPr lang="en-US" dirty="0" smtClean="0">
                <a:solidFill>
                  <a:schemeClr val="accent1"/>
                </a:solidFill>
                <a:ea typeface="Times New Roman" panose="02020603050405020304" pitchFamily="18" charset="0"/>
              </a:rPr>
              <a:t>channels.”</a:t>
            </a:r>
          </a:p>
        </p:txBody>
      </p:sp>
    </p:spTree>
    <p:extLst>
      <p:ext uri="{BB962C8B-B14F-4D97-AF65-F5344CB8AC3E}">
        <p14:creationId xmlns:p14="http://schemas.microsoft.com/office/powerpoint/2010/main" val="328255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F6A8FA9-4C24-E248-AC03-3A07E79A1C74}"/>
              </a:ext>
            </a:extLst>
          </p:cNvPr>
          <p:cNvSpPr txBox="1"/>
          <p:nvPr/>
        </p:nvSpPr>
        <p:spPr>
          <a:xfrm>
            <a:off x="3829050" y="142875"/>
            <a:ext cx="8296275" cy="97284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Conforming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 WOTUS </a:t>
            </a:r>
            <a:r>
              <a:rPr lang="en-US" sz="4400" i="1" dirty="0" smtClean="0">
                <a:solidFill>
                  <a:srgbClr val="0067B4"/>
                </a:solidFill>
                <a:latin typeface="+mj-lt"/>
                <a:ea typeface="+mj-ea"/>
                <a:cs typeface="+mj-cs"/>
              </a:rPr>
              <a:t>Rule </a:t>
            </a:r>
            <a:endParaRPr lang="en-US" sz="4400" i="1" dirty="0">
              <a:solidFill>
                <a:srgbClr val="0067B4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Aerial photo of the river flowing through the forest">
            <a:extLst>
              <a:ext uri="{FF2B5EF4-FFF2-40B4-BE49-F238E27FC236}">
                <a16:creationId xmlns:a16="http://schemas.microsoft.com/office/drawing/2014/main" id="{5F394FBF-A48B-9C40-B25C-094CF82F8E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959" r="20785"/>
          <a:stretch/>
        </p:blipFill>
        <p:spPr>
          <a:xfrm>
            <a:off x="-2650" y="10"/>
            <a:ext cx="3681047" cy="68579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8962D02-EC70-DC4F-B99E-9F2946E89C3F}"/>
              </a:ext>
            </a:extLst>
          </p:cNvPr>
          <p:cNvSpPr txBox="1"/>
          <p:nvPr/>
        </p:nvSpPr>
        <p:spPr>
          <a:xfrm>
            <a:off x="5400675" y="49291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224" y="1248183"/>
            <a:ext cx="77819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6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p r o p e r t i e s   x m l n s = " h t t p : / / w w w . i m a n a g e . c o m / w o r k / x m l s c h e m a " >  
     < d o c u m e n t i d > B a l c h ! 1 6 9 1 6 7 9 6 . 3 < / d o c u m e n t i d >  
     < s e n d e r i d > T C A S E Y < / s e n d e r i d >  
     < s e n d e r e m a i l > T C A S E Y @ B A L C H . C O M < / s e n d e r e m a i l >  
     < l a s t m o d i f i e d > 2 0 2 3 - 0 8 - 1 8 T 1 0 : 1 2 : 2 0 . 0 0 0 0 0 0 0 - 0 5 : 0 0 < / l a s t m o d i f i e d >  
     < d a t a b a s e > B a l c h < / d a t a b a s e >  
 < / p r o p e r t i e s > 
</file>

<file path=customXml/itemProps1.xml><?xml version="1.0" encoding="utf-8"?>
<ds:datastoreItem xmlns:ds="http://schemas.openxmlformats.org/officeDocument/2006/customXml" ds:itemID="{76076331-D117-4F75-9D23-059BB9056EAF}">
  <ds:schemaRefs>
    <ds:schemaRef ds:uri="http://www.imanage.com/work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{615F69C5-A750-2C44-B158-26926238CD4B}tf16401378</Template>
  <TotalTime>20379</TotalTime>
  <Words>891</Words>
  <Application>Microsoft Office PowerPoint</Application>
  <PresentationFormat>Widescreen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Century Gothic</vt:lpstr>
      <vt:lpstr>Symbol</vt:lpstr>
      <vt:lpstr>Times New Roman</vt:lpstr>
      <vt:lpstr>Wingdings</vt:lpstr>
      <vt:lpstr>Wingdings 3</vt:lpstr>
      <vt:lpstr>Wisp</vt:lpstr>
      <vt:lpstr>Water Update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Developments in Environmental Law</dc:title>
  <dc:creator>Tippetts, Aaron R</dc:creator>
  <cp:lastModifiedBy>Tom DeLawrence</cp:lastModifiedBy>
  <cp:revision>94</cp:revision>
  <cp:lastPrinted>2023-11-10T20:15:14Z</cp:lastPrinted>
  <dcterms:created xsi:type="dcterms:W3CDTF">2022-01-13T21:54:36Z</dcterms:created>
  <dcterms:modified xsi:type="dcterms:W3CDTF">2023-11-14T21:23:49Z</dcterms:modified>
</cp:coreProperties>
</file>