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4"/>
    <p:sldMasterId id="2147483651" r:id="rId5"/>
  </p:sldMasterIdLst>
  <p:notesMasterIdLst>
    <p:notesMasterId r:id="rId18"/>
  </p:notesMasterIdLst>
  <p:handoutMasterIdLst>
    <p:handoutMasterId r:id="rId19"/>
  </p:handoutMasterIdLst>
  <p:sldIdLst>
    <p:sldId id="527" r:id="rId6"/>
    <p:sldId id="414" r:id="rId7"/>
    <p:sldId id="534" r:id="rId8"/>
    <p:sldId id="536" r:id="rId9"/>
    <p:sldId id="447" r:id="rId10"/>
    <p:sldId id="444" r:id="rId11"/>
    <p:sldId id="386" r:id="rId12"/>
    <p:sldId id="445" r:id="rId13"/>
    <p:sldId id="448" r:id="rId14"/>
    <p:sldId id="442" r:id="rId15"/>
    <p:sldId id="440" r:id="rId16"/>
    <p:sldId id="436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6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4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40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b="1" i="0" u="none" strike="noStrike" baseline="0" dirty="0">
                <a:solidFill>
                  <a:srgbClr val="333333"/>
                </a:solidFill>
                <a:latin typeface="Calibri" charset="0"/>
              </a:rPr>
              <a:t>AL Emissions from Major Sources (tons)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b="1" i="0" u="none" strike="noStrike" baseline="0" dirty="0">
                <a:solidFill>
                  <a:srgbClr val="333333"/>
                </a:solidFill>
                <a:latin typeface="Calibri" charset="0"/>
              </a:rPr>
              <a:t>1990-2022</a:t>
            </a:r>
          </a:p>
        </c:rich>
      </c:tx>
      <c:layout>
        <c:manualLayout>
          <c:xMode val="edge"/>
          <c:yMode val="edge"/>
          <c:x val="0.25702843007455922"/>
          <c:y val="1.50958134164253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885884092074698"/>
          <c:y val="0.18381215985600394"/>
          <c:w val="0.76091930318690892"/>
          <c:h val="0.69489951690000928"/>
        </c:manualLayout>
      </c:layout>
      <c:lineChart>
        <c:grouping val="standard"/>
        <c:varyColors val="0"/>
        <c:ser>
          <c:idx val="4"/>
          <c:order val="0"/>
          <c:tx>
            <c:strRef>
              <c:f>'[Chart in Microsoft PowerPoint]Sheet2'!$A$2</c:f>
              <c:strCache>
                <c:ptCount val="1"/>
                <c:pt idx="0">
                  <c:v>SO2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PowerPoint]Sheet2'!$B$2:$AF$2</c:f>
              <c:numCache>
                <c:formatCode>_(* #,##0_);_(* \(#,##0\);_(* "-"??_);_(@_)</c:formatCode>
                <c:ptCount val="31"/>
                <c:pt idx="0">
                  <c:v>560429.96200000006</c:v>
                </c:pt>
                <c:pt idx="1">
                  <c:v>547486.96200000006</c:v>
                </c:pt>
                <c:pt idx="2">
                  <c:v>559166.76199999987</c:v>
                </c:pt>
                <c:pt idx="3">
                  <c:v>571389.14600000007</c:v>
                </c:pt>
                <c:pt idx="4">
                  <c:v>556859.80560000055</c:v>
                </c:pt>
                <c:pt idx="5">
                  <c:v>552130.2561000007</c:v>
                </c:pt>
                <c:pt idx="6">
                  <c:v>613827.82794610062</c:v>
                </c:pt>
                <c:pt idx="7">
                  <c:v>603673.38711170189</c:v>
                </c:pt>
                <c:pt idx="8">
                  <c:v>601938.84332290175</c:v>
                </c:pt>
                <c:pt idx="9">
                  <c:v>570596.01108989213</c:v>
                </c:pt>
                <c:pt idx="10">
                  <c:v>553609.75628079078</c:v>
                </c:pt>
                <c:pt idx="11">
                  <c:v>518145.03903002467</c:v>
                </c:pt>
                <c:pt idx="12">
                  <c:v>494526.51193389366</c:v>
                </c:pt>
                <c:pt idx="13">
                  <c:v>495304.75341024436</c:v>
                </c:pt>
                <c:pt idx="14">
                  <c:v>447246.53557449399</c:v>
                </c:pt>
                <c:pt idx="15">
                  <c:v>479808.72565707617</c:v>
                </c:pt>
                <c:pt idx="16">
                  <c:v>469612.77211398416</c:v>
                </c:pt>
                <c:pt idx="17">
                  <c:v>463231.5619838555</c:v>
                </c:pt>
                <c:pt idx="18">
                  <c:v>373132.58417346037</c:v>
                </c:pt>
                <c:pt idx="19">
                  <c:v>280703.48745867424</c:v>
                </c:pt>
                <c:pt idx="20">
                  <c:v>243121.36824745347</c:v>
                </c:pt>
                <c:pt idx="21">
                  <c:v>239982.84311105034</c:v>
                </c:pt>
                <c:pt idx="22">
                  <c:v>188370.96478459038</c:v>
                </c:pt>
                <c:pt idx="23">
                  <c:v>151350.6101360686</c:v>
                </c:pt>
                <c:pt idx="24">
                  <c:v>168868.46172428998</c:v>
                </c:pt>
                <c:pt idx="25">
                  <c:v>143074.33613814009</c:v>
                </c:pt>
                <c:pt idx="26">
                  <c:v>65378.367285999964</c:v>
                </c:pt>
                <c:pt idx="27">
                  <c:v>49156.805537999979</c:v>
                </c:pt>
                <c:pt idx="28">
                  <c:v>54252</c:v>
                </c:pt>
                <c:pt idx="29">
                  <c:v>44242</c:v>
                </c:pt>
                <c:pt idx="30">
                  <c:v>22191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14-415D-BF42-2247582ACC40}"/>
            </c:ext>
          </c:extLst>
        </c:ser>
        <c:ser>
          <c:idx val="1"/>
          <c:order val="1"/>
          <c:tx>
            <c:strRef>
              <c:f>'[Chart in Microsoft PowerPoint]Sheet2'!$A$3</c:f>
              <c:strCache>
                <c:ptCount val="1"/>
                <c:pt idx="0">
                  <c:v>NOX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PowerPoint]Sheet2'!$B$3:$AF$3</c:f>
              <c:numCache>
                <c:formatCode>_(* #,##0_);_(* \(#,##0\);_(* "-"??_);_(@_)</c:formatCode>
                <c:ptCount val="31"/>
                <c:pt idx="0">
                  <c:v>335085.9040000001</c:v>
                </c:pt>
                <c:pt idx="1">
                  <c:v>335547.23400000017</c:v>
                </c:pt>
                <c:pt idx="2">
                  <c:v>312440.18400000018</c:v>
                </c:pt>
                <c:pt idx="3">
                  <c:v>322048.12400000024</c:v>
                </c:pt>
                <c:pt idx="4">
                  <c:v>281752.30640000023</c:v>
                </c:pt>
                <c:pt idx="5">
                  <c:v>260371.60169000016</c:v>
                </c:pt>
                <c:pt idx="6">
                  <c:v>270248.80012999976</c:v>
                </c:pt>
                <c:pt idx="7">
                  <c:v>256636.67459500016</c:v>
                </c:pt>
                <c:pt idx="8">
                  <c:v>245842.70075000045</c:v>
                </c:pt>
                <c:pt idx="9">
                  <c:v>246425.99109000005</c:v>
                </c:pt>
                <c:pt idx="10">
                  <c:v>239040.85477999988</c:v>
                </c:pt>
                <c:pt idx="11">
                  <c:v>222934.9945699996</c:v>
                </c:pt>
                <c:pt idx="12">
                  <c:v>214540.01805109967</c:v>
                </c:pt>
                <c:pt idx="13">
                  <c:v>211864.30164742991</c:v>
                </c:pt>
                <c:pt idx="14">
                  <c:v>185953.64510214995</c:v>
                </c:pt>
                <c:pt idx="15">
                  <c:v>185862.2145333754</c:v>
                </c:pt>
                <c:pt idx="16">
                  <c:v>171686.33273900015</c:v>
                </c:pt>
                <c:pt idx="17">
                  <c:v>171113.73625499944</c:v>
                </c:pt>
                <c:pt idx="18">
                  <c:v>161276.5194299999</c:v>
                </c:pt>
                <c:pt idx="19">
                  <c:v>105250.85841100014</c:v>
                </c:pt>
                <c:pt idx="20">
                  <c:v>114536.15008499999</c:v>
                </c:pt>
                <c:pt idx="21">
                  <c:v>108991.11142500014</c:v>
                </c:pt>
                <c:pt idx="22">
                  <c:v>93423.87214366009</c:v>
                </c:pt>
                <c:pt idx="23">
                  <c:v>89579.506401899998</c:v>
                </c:pt>
                <c:pt idx="24">
                  <c:v>94494.86082799999</c:v>
                </c:pt>
                <c:pt idx="25">
                  <c:v>87802.870320675851</c:v>
                </c:pt>
                <c:pt idx="26">
                  <c:v>69193.03172900014</c:v>
                </c:pt>
                <c:pt idx="27">
                  <c:v>62475.813105000037</c:v>
                </c:pt>
                <c:pt idx="28">
                  <c:v>69911</c:v>
                </c:pt>
                <c:pt idx="29">
                  <c:v>59402.871851799988</c:v>
                </c:pt>
                <c:pt idx="30">
                  <c:v>48552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14-415D-BF42-2247582ACC40}"/>
            </c:ext>
          </c:extLst>
        </c:ser>
        <c:ser>
          <c:idx val="0"/>
          <c:order val="2"/>
          <c:tx>
            <c:strRef>
              <c:f>'[Chart in Microsoft PowerPoint]Sheet2'!$A$4</c:f>
              <c:strCache>
                <c:ptCount val="1"/>
                <c:pt idx="0">
                  <c:v>CO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PowerPoint]Sheet2'!$B$4:$AF$4</c:f>
              <c:numCache>
                <c:formatCode>_(* #,##0_);_(* \(#,##0\);_(* "-"??_);_(@_)</c:formatCode>
                <c:ptCount val="31"/>
                <c:pt idx="0">
                  <c:v>218277.29100000003</c:v>
                </c:pt>
                <c:pt idx="1">
                  <c:v>221228.83100000003</c:v>
                </c:pt>
                <c:pt idx="2">
                  <c:v>218517.66100000002</c:v>
                </c:pt>
                <c:pt idx="3">
                  <c:v>230558.37100000001</c:v>
                </c:pt>
                <c:pt idx="4">
                  <c:v>152349.1844</c:v>
                </c:pt>
                <c:pt idx="5">
                  <c:v>169942.03254999989</c:v>
                </c:pt>
                <c:pt idx="6">
                  <c:v>157793.81517999998</c:v>
                </c:pt>
                <c:pt idx="7">
                  <c:v>158540.66097530015</c:v>
                </c:pt>
                <c:pt idx="8">
                  <c:v>149582.01951500023</c:v>
                </c:pt>
                <c:pt idx="9">
                  <c:v>122800.8298084999</c:v>
                </c:pt>
                <c:pt idx="10">
                  <c:v>121814.23276409971</c:v>
                </c:pt>
                <c:pt idx="11">
                  <c:v>128875.78389500003</c:v>
                </c:pt>
                <c:pt idx="12">
                  <c:v>108316.72846989993</c:v>
                </c:pt>
                <c:pt idx="13">
                  <c:v>112588.76169031991</c:v>
                </c:pt>
                <c:pt idx="14">
                  <c:v>108580.63285055793</c:v>
                </c:pt>
                <c:pt idx="15">
                  <c:v>82298.307606995149</c:v>
                </c:pt>
                <c:pt idx="16">
                  <c:v>82426.199115399824</c:v>
                </c:pt>
                <c:pt idx="17">
                  <c:v>79389.063123399741</c:v>
                </c:pt>
                <c:pt idx="18">
                  <c:v>65847.542463999984</c:v>
                </c:pt>
                <c:pt idx="19">
                  <c:v>57898.002116600008</c:v>
                </c:pt>
                <c:pt idx="20">
                  <c:v>64281.248298919993</c:v>
                </c:pt>
                <c:pt idx="21">
                  <c:v>65573.409867000039</c:v>
                </c:pt>
                <c:pt idx="22">
                  <c:v>60982.32074584005</c:v>
                </c:pt>
                <c:pt idx="23">
                  <c:v>63686.457919199966</c:v>
                </c:pt>
                <c:pt idx="24">
                  <c:v>68779.887939050052</c:v>
                </c:pt>
                <c:pt idx="25">
                  <c:v>65296.697578475971</c:v>
                </c:pt>
                <c:pt idx="26">
                  <c:v>60985.791050999913</c:v>
                </c:pt>
                <c:pt idx="27">
                  <c:v>64234.678067999892</c:v>
                </c:pt>
                <c:pt idx="28">
                  <c:v>66494</c:v>
                </c:pt>
                <c:pt idx="29">
                  <c:v>61353.658000819996</c:v>
                </c:pt>
                <c:pt idx="30">
                  <c:v>51656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14-415D-BF42-2247582ACC40}"/>
            </c:ext>
          </c:extLst>
        </c:ser>
        <c:ser>
          <c:idx val="5"/>
          <c:order val="3"/>
          <c:tx>
            <c:strRef>
              <c:f>'[Chart in Microsoft PowerPoint]Sheet2'!$A$5</c:f>
              <c:strCache>
                <c:ptCount val="1"/>
                <c:pt idx="0">
                  <c:v>VOC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PowerPoint]Sheet2'!$B$5:$AF$5</c:f>
              <c:numCache>
                <c:formatCode>_(* #,##0_);_(* \(#,##0\);_(* "-"??_);_(@_)</c:formatCode>
                <c:ptCount val="31"/>
                <c:pt idx="0">
                  <c:v>80580.974999999977</c:v>
                </c:pt>
                <c:pt idx="1">
                  <c:v>72467.705000000016</c:v>
                </c:pt>
                <c:pt idx="2">
                  <c:v>71530.508000000031</c:v>
                </c:pt>
                <c:pt idx="3">
                  <c:v>78057.457000000024</c:v>
                </c:pt>
                <c:pt idx="4">
                  <c:v>84871.214700000084</c:v>
                </c:pt>
                <c:pt idx="5">
                  <c:v>81211.920679999952</c:v>
                </c:pt>
                <c:pt idx="6">
                  <c:v>70819.301902000065</c:v>
                </c:pt>
                <c:pt idx="7">
                  <c:v>56148.519201000032</c:v>
                </c:pt>
                <c:pt idx="8">
                  <c:v>45037.247084000017</c:v>
                </c:pt>
                <c:pt idx="9">
                  <c:v>41554.008680139981</c:v>
                </c:pt>
                <c:pt idx="10">
                  <c:v>41785.575565599902</c:v>
                </c:pt>
                <c:pt idx="11">
                  <c:v>43849.271845199924</c:v>
                </c:pt>
                <c:pt idx="12">
                  <c:v>37739.912743755965</c:v>
                </c:pt>
                <c:pt idx="13">
                  <c:v>38330.643287234656</c:v>
                </c:pt>
                <c:pt idx="14">
                  <c:v>37938.217687326818</c:v>
                </c:pt>
                <c:pt idx="15">
                  <c:v>36939.227389510954</c:v>
                </c:pt>
                <c:pt idx="16">
                  <c:v>36867.986604480015</c:v>
                </c:pt>
                <c:pt idx="17">
                  <c:v>40534.539440679866</c:v>
                </c:pt>
                <c:pt idx="18">
                  <c:v>31706.428398049989</c:v>
                </c:pt>
                <c:pt idx="19">
                  <c:v>26998.940041459984</c:v>
                </c:pt>
                <c:pt idx="20">
                  <c:v>28496.147159141012</c:v>
                </c:pt>
                <c:pt idx="21">
                  <c:v>27599.661359279988</c:v>
                </c:pt>
                <c:pt idx="22">
                  <c:v>23233.389058354973</c:v>
                </c:pt>
                <c:pt idx="23">
                  <c:v>24649.841596619957</c:v>
                </c:pt>
                <c:pt idx="24">
                  <c:v>25937.320950849942</c:v>
                </c:pt>
                <c:pt idx="25">
                  <c:v>25834.102900079946</c:v>
                </c:pt>
                <c:pt idx="26">
                  <c:v>25332.265511999954</c:v>
                </c:pt>
                <c:pt idx="27">
                  <c:v>25625.494628000004</c:v>
                </c:pt>
                <c:pt idx="28">
                  <c:v>26239</c:v>
                </c:pt>
                <c:pt idx="29">
                  <c:v>25738</c:v>
                </c:pt>
                <c:pt idx="30">
                  <c:v>24946.565574000033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14-415D-BF42-2247582ACC40}"/>
            </c:ext>
          </c:extLst>
        </c:ser>
        <c:ser>
          <c:idx val="3"/>
          <c:order val="4"/>
          <c:tx>
            <c:strRef>
              <c:f>'[Chart in Microsoft PowerPoint]Sheet2'!$A$6</c:f>
              <c:strCache>
                <c:ptCount val="1"/>
                <c:pt idx="0">
                  <c:v>PM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PowerPoint]Sheet2'!$B$6:$AF$6</c:f>
              <c:numCache>
                <c:formatCode>_(* #,##0_);_(* \(#,##0\);_(* "-"??_);_(@_)</c:formatCode>
                <c:ptCount val="31"/>
                <c:pt idx="0">
                  <c:v>38358.919999999991</c:v>
                </c:pt>
                <c:pt idx="1">
                  <c:v>34341.625999999997</c:v>
                </c:pt>
                <c:pt idx="2">
                  <c:v>37962.984999999986</c:v>
                </c:pt>
                <c:pt idx="3">
                  <c:v>38731.415999999983</c:v>
                </c:pt>
                <c:pt idx="4">
                  <c:v>39424.010730000002</c:v>
                </c:pt>
                <c:pt idx="5">
                  <c:v>44180.768630000035</c:v>
                </c:pt>
                <c:pt idx="6">
                  <c:v>43243.562430000027</c:v>
                </c:pt>
                <c:pt idx="7">
                  <c:v>43386.895350000079</c:v>
                </c:pt>
                <c:pt idx="8">
                  <c:v>42041.713405999915</c:v>
                </c:pt>
                <c:pt idx="9">
                  <c:v>38975.871953000009</c:v>
                </c:pt>
                <c:pt idx="10">
                  <c:v>37480.721186000017</c:v>
                </c:pt>
                <c:pt idx="11">
                  <c:v>34841.973178200104</c:v>
                </c:pt>
                <c:pt idx="12">
                  <c:v>33265.871088369997</c:v>
                </c:pt>
                <c:pt idx="13">
                  <c:v>35757.303859071078</c:v>
                </c:pt>
                <c:pt idx="14">
                  <c:v>30452.338573874007</c:v>
                </c:pt>
                <c:pt idx="15">
                  <c:v>27443.765470544029</c:v>
                </c:pt>
                <c:pt idx="16">
                  <c:v>27600.420592503953</c:v>
                </c:pt>
                <c:pt idx="17">
                  <c:v>37179.56425269389</c:v>
                </c:pt>
                <c:pt idx="18">
                  <c:v>25890.401704094016</c:v>
                </c:pt>
                <c:pt idx="19">
                  <c:v>21879.626714152928</c:v>
                </c:pt>
                <c:pt idx="20">
                  <c:v>22496.484848754139</c:v>
                </c:pt>
                <c:pt idx="21">
                  <c:v>23354.054282239947</c:v>
                </c:pt>
                <c:pt idx="22">
                  <c:v>18104.147550117072</c:v>
                </c:pt>
                <c:pt idx="23">
                  <c:v>18353.219693061645</c:v>
                </c:pt>
                <c:pt idx="24">
                  <c:v>17495.897580280034</c:v>
                </c:pt>
                <c:pt idx="25">
                  <c:v>18515.839903974062</c:v>
                </c:pt>
                <c:pt idx="26">
                  <c:v>15071.458083000032</c:v>
                </c:pt>
                <c:pt idx="27">
                  <c:v>14098.145567000054</c:v>
                </c:pt>
                <c:pt idx="28">
                  <c:v>20293</c:v>
                </c:pt>
                <c:pt idx="29">
                  <c:v>18397</c:v>
                </c:pt>
                <c:pt idx="30">
                  <c:v>17589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14-415D-BF42-2247582ACC40}"/>
            </c:ext>
          </c:extLst>
        </c:ser>
        <c:ser>
          <c:idx val="2"/>
          <c:order val="5"/>
          <c:tx>
            <c:strRef>
              <c:f>'[Chart in Microsoft PowerPoint]Sheet2'!$A$7</c:f>
              <c:strCache>
                <c:ptCount val="1"/>
                <c:pt idx="0">
                  <c:v>Pb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PowerPoint]Sheet2'!$B$1:$AF$1</c:f>
              <c:strCache>
                <c:ptCount val="3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</c:strCache>
            </c:strRef>
          </c:cat>
          <c:val>
            <c:numRef>
              <c:f>'[Chart in Microsoft PowerPoint]Sheet2'!$B$7:$AF$7</c:f>
              <c:numCache>
                <c:formatCode>_(* #,##0_);_(* \(#,##0\);_(* "-"??_);_(@_)</c:formatCode>
                <c:ptCount val="31"/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59</c:v>
                </c:pt>
                <c:pt idx="5">
                  <c:v>4.9600000000000009</c:v>
                </c:pt>
                <c:pt idx="6">
                  <c:v>5.42</c:v>
                </c:pt>
                <c:pt idx="7">
                  <c:v>11.750345759999998</c:v>
                </c:pt>
                <c:pt idx="8">
                  <c:v>16.093999999999994</c:v>
                </c:pt>
                <c:pt idx="9">
                  <c:v>21.116130719399997</c:v>
                </c:pt>
                <c:pt idx="10">
                  <c:v>17.931384199999993</c:v>
                </c:pt>
                <c:pt idx="11">
                  <c:v>20.086030803</c:v>
                </c:pt>
                <c:pt idx="12">
                  <c:v>31.280867742661027</c:v>
                </c:pt>
                <c:pt idx="13">
                  <c:v>20.894209914003643</c:v>
                </c:pt>
                <c:pt idx="14">
                  <c:v>20.126791216899989</c:v>
                </c:pt>
                <c:pt idx="15">
                  <c:v>12.852040452459995</c:v>
                </c:pt>
                <c:pt idx="16">
                  <c:v>12.024808716800003</c:v>
                </c:pt>
                <c:pt idx="17">
                  <c:v>21.442765144490007</c:v>
                </c:pt>
                <c:pt idx="18">
                  <c:v>10.016288389999994</c:v>
                </c:pt>
                <c:pt idx="19">
                  <c:v>5.6885774679999956</c:v>
                </c:pt>
                <c:pt idx="20">
                  <c:v>7.2595737499999959</c:v>
                </c:pt>
                <c:pt idx="21">
                  <c:v>9.0730881699999912</c:v>
                </c:pt>
                <c:pt idx="22">
                  <c:v>5.3986425859999958</c:v>
                </c:pt>
                <c:pt idx="23">
                  <c:v>4.6205582255000017</c:v>
                </c:pt>
                <c:pt idx="24">
                  <c:v>4.228190699999999</c:v>
                </c:pt>
                <c:pt idx="25">
                  <c:v>4.0546406000000017</c:v>
                </c:pt>
                <c:pt idx="26">
                  <c:v>3.0221889999999991</c:v>
                </c:pt>
                <c:pt idx="27">
                  <c:v>2.742691999999999</c:v>
                </c:pt>
                <c:pt idx="28">
                  <c:v>3</c:v>
                </c:pt>
                <c:pt idx="29">
                  <c:v>3</c:v>
                </c:pt>
                <c:pt idx="3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14-415D-BF42-2247582AC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3248303"/>
        <c:axId val="1"/>
      </c:lineChart>
      <c:catAx>
        <c:axId val="101324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3248303"/>
        <c:crosses val="autoZero"/>
        <c:crossBetween val="between"/>
      </c:valAx>
      <c:spPr>
        <a:noFill/>
        <a:ln>
          <a:solidFill>
            <a:schemeClr val="accent1">
              <a:lumMod val="7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88041282770688145"/>
          <c:y val="0.37954814443755786"/>
          <c:w val="9.7320932709498278E-2"/>
          <c:h val="0.23704055118110237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8F58FDA6-2D45-A9EB-DC93-C886139102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6F9A8F1-F8C4-2DD9-0DC5-70D5B19DF4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3129AE70-ABDC-D94F-C67C-DC7471ED7B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C4EC0C25-C72B-F6FB-AFCB-BE0A025F9C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9794D8-C146-DC40-8429-C7C9B7CF5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776B73D-7D29-4E93-2477-EEB9E3E0AC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BB47B37-AC7B-6890-A46B-E199D01064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2752F8E-5A4F-99D9-8D35-C390B52BE40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4DD3276C-AC94-EBDE-9B03-590E7F94B2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2EB3CFC-3737-A9A8-AB52-1D0618CA4B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02CC4632-8A88-C0D7-A466-1A3B62C01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28E442CF-F417-504C-90B6-4FAFFCFB3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07F05B8-3CB4-DE59-9DF5-53833C426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D59A93-F4F6-4A49-8B2B-1A1EE607C74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FD568AC-7F96-F8AD-7D12-BB1CF72660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E32E2C1-CAD1-675E-D1C0-AF5646469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lueL">
            <a:extLst>
              <a:ext uri="{FF2B5EF4-FFF2-40B4-BE49-F238E27FC236}">
                <a16:creationId xmlns:a16="http://schemas.microsoft.com/office/drawing/2014/main" id="{F0AA2052-E658-40FB-5DA0-6D9197C46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65"/>
          <a:stretch>
            <a:fillRect/>
          </a:stretch>
        </p:blipFill>
        <p:spPr bwMode="auto">
          <a:xfrm>
            <a:off x="0" y="0"/>
            <a:ext cx="2422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90800" y="1371600"/>
            <a:ext cx="63246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886200"/>
            <a:ext cx="5257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927D75-B013-1F9A-5210-C510A7B4E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172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CDBBF5-3CAB-EBBA-1ED9-6E1D73512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172200"/>
            <a:ext cx="24384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89A051-F661-DB1C-C9D5-3BC100BAE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628C-75A9-064D-8851-8D23253FF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30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51EB19-61D5-AE3D-2B2A-0C70EFF0C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6EDCF9-532F-D720-7CB0-B0027D703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76AE5A4-3B0B-743E-14F2-27A0B5483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00CCC-71DB-584B-A47A-3DEE1C049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8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37BB13-FB36-32A1-A2A5-C26DB19AB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89DAA6-F89A-C874-2AD0-528AFD030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FC690FB-400D-8D76-AFCC-592466459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46A4F-E2C3-464F-A1BB-449189880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24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68615-3498-719B-CA01-4D988EDF8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EFBFB6-5DE8-6FE4-37E7-97644BB32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14417E3-B031-FB82-3016-B61D27180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82E3-37D9-2B49-A196-D954B56B0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47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9DFBDA-E7CF-4D3F-A5BD-CEC2E4793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CD0FAD-A8B6-9F14-5801-DAA659BE8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65D506-07C7-DBAD-843A-432927ADA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BE691-279C-1546-B3DE-067C370D8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40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KGreen">
            <a:extLst>
              <a:ext uri="{FF2B5EF4-FFF2-40B4-BE49-F238E27FC236}">
                <a16:creationId xmlns:a16="http://schemas.microsoft.com/office/drawing/2014/main" id="{E36F5F2D-89E9-7E0B-F288-FFD759EF7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90800" y="1371600"/>
            <a:ext cx="6324600" cy="1470025"/>
          </a:xfrm>
          <a:effectLst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886200"/>
            <a:ext cx="5257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2BF5D3-15CB-C935-6F35-BB3CB35E3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172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F682CC-1A60-0572-D4D5-6A558B4F1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172200"/>
            <a:ext cx="2286000" cy="47625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60615A-3E66-B259-840F-BC073CEF6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5337-586C-044D-A8DC-0A929F4DA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5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A48617-65E2-EC5D-232A-EE7A12722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F3B985-2E03-6842-A328-2A16CC96A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76C1B88-17A5-1B2D-B230-EFD3D1BAF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283C-70EB-FE48-8E7A-7329F0EA9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387D02-9D8D-50A3-0666-FF496764D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EFDFF3-B427-E94D-2F5D-08102579E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1A63B14-2F1D-5951-A4B3-62852E1B3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44F3B-673A-194C-901A-AE6DF0D5C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71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C2D5F6-80FC-0835-6DBF-6F6447BE0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17C975-2CA7-EB5E-1D46-42E181F24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AF18DB2-21AF-682E-1147-4F54644BB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9EB6-E8F8-A34D-812C-089E70EB7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902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3FC824E-6C47-05D6-D777-A1C8388AB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6EE9FA8-7FA1-CF43-D60F-470E2F7D6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F2EC998-B3B2-C038-151A-D6006DCF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B2BB-26E3-784E-961D-DD34E3FEEF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309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8FE5B8-87CE-3A07-4E20-FC9AB1226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ED6468-407F-7FFB-EE31-6FDE37786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3CD076-A562-73DB-672C-05B172C69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F7E3A-07D7-1E43-AC2D-57408C6F7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7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EE832F-9A62-F047-26E5-C2F5E92746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5A4A28-15ED-A636-8E8F-A261E2763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842B8AA-0394-9DAA-5AB3-876E73AC8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2D3E-4A12-6A48-85CC-34BF84B68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484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6781F43-35E8-46F5-AE55-3344EE455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A44F41C-B14D-96F2-B225-DE5150301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DBCEDE2-4FE0-CAF8-B2E5-A6C32810D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044C-97A9-E649-9B7B-F43963E0E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03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E79A3B-19F3-AC34-3930-FFB5B9EC6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89B1B-F2F7-D27C-8F5C-BDC6F47B3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94F7AF2-3A98-F520-F043-629F46748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BFE5E-8361-5740-81B3-55DDD2D05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919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A211C-9BBF-872B-BB7C-8CDA76B30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A6642-A281-DDDB-80CD-6D65C80AC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733845-3008-AF50-8B1B-61DA85C40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5857-500C-3E49-BD38-BC975D81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981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4F0D9F-C6DF-8BA1-41F0-589A947C8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7538BF-06C8-50A6-D47D-CE1216E89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719F21-D10F-4013-3122-DE32D2883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5C1C-C33B-5F42-B715-60318A267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16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AE0AFF-E386-A08C-1298-5BE4D553E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9F0840-8F2F-1B62-5DC4-7C00E6D49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2D4982E-4B6D-D7BA-FC58-0E1EC64B0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B6B31-A6DC-D646-87B5-AD0D52B68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1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5D1D7F-DCCB-241D-674D-5DF706247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74EB2A-03F5-E60C-F3E6-EBD090DFA6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57A44D-5B3E-E55C-8DB8-7E7B0A51F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6FC7-0AE9-584F-995E-A42A9358B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83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6921B0-FC9D-EE60-A01A-4CA3E0E84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404B15-7881-FA1F-6FEF-2B4ED1A9B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E70F037-A22B-3795-1F7B-7B6D767C0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8C34-D58E-6944-819C-E27108865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50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003F3B-D3B2-509E-B69E-576576F67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2DFDEB9-A012-4CF8-E0A4-1A1BE982F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040F1E6-DF39-3C0B-6904-C7A0583990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6517-563E-1F44-A0D8-2E99ECEB1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1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99B6E4-384D-EE77-6900-52C744E5B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2ADCCA-6EE9-7BAA-EDA7-4F0082B3A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90254B-6FC6-F5BE-03FE-275ED5897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56A1-CF6A-AE4F-9046-97182DA7B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16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CCAF5C0-4D31-63DA-8F87-ABC9E58B6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978972F-6B07-E1DD-6333-05F3A9778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0EEFFBE-33B6-DE6F-99C2-D1B7CA031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C2559-835F-1C48-A899-19A0B78E5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79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14F701-B2EE-7C63-5A6F-D6BBF06C5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589A5F-3378-9BA8-37CA-BDD6908F6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5D9C231-579D-CF53-FFEB-179202785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B5342-FF27-A743-943E-9739A28F0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93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CCE3E-C283-8E5C-BD6B-CBAF66606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14BA74-DEC3-676F-B313-38D42FF63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456CA5F-FB59-3E38-3C81-21FEE8D76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B039-3DD2-3A49-A865-FE86F1E7F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1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ue">
            <a:extLst>
              <a:ext uri="{FF2B5EF4-FFF2-40B4-BE49-F238E27FC236}">
                <a16:creationId xmlns:a16="http://schemas.microsoft.com/office/drawing/2014/main" id="{FE117033-1556-ABA5-E6C3-34DBD97CA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EFECBCE2-2A55-5550-2823-78389056F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B4A37F-8221-8E28-1435-8C37BA3CC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A50EA10-CE1C-0344-55C8-A1BE2EB886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2AC40A69-CC6D-FA99-8F83-229FC7E1AA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0C792888-7D7A-DF94-F177-A3BCFA87A0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B63F42D-9791-D945-A311-6FFB6A67A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  <p:sldLayoutId id="2147484348" r:id="rId12"/>
    <p:sldLayoutId id="21474843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kGreen">
            <a:extLst>
              <a:ext uri="{FF2B5EF4-FFF2-40B4-BE49-F238E27FC236}">
                <a16:creationId xmlns:a16="http://schemas.microsoft.com/office/drawing/2014/main" id="{0866DD62-2206-C948-0882-65EA27659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C79E5ED-46AC-9D80-04EE-0FA895F12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4921D3-86E1-405D-A59C-A9A67B791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0B5672DB-AF8A-0E38-A7C2-F96E064260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4" name="Rectangle 6">
            <a:extLst>
              <a:ext uri="{FF2B5EF4-FFF2-40B4-BE49-F238E27FC236}">
                <a16:creationId xmlns:a16="http://schemas.microsoft.com/office/drawing/2014/main" id="{0DC36436-878D-B983-2707-275B1942E2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Myriad Pro" pitchFamily="34" charset="0"/>
              </a:defRPr>
            </a:lvl1pPr>
          </a:lstStyle>
          <a:p>
            <a:pPr>
              <a:defRPr/>
            </a:pPr>
            <a:r>
              <a:rPr lang="en-US"/>
              <a:t>adem.alabama.gov</a:t>
            </a:r>
          </a:p>
        </p:txBody>
      </p:sp>
      <p:sp>
        <p:nvSpPr>
          <p:cNvPr id="145415" name="Rectangle 7">
            <a:extLst>
              <a:ext uri="{FF2B5EF4-FFF2-40B4-BE49-F238E27FC236}">
                <a16:creationId xmlns:a16="http://schemas.microsoft.com/office/drawing/2014/main" id="{288430D3-11D8-C58D-7188-9FED083268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1566009-1242-8849-9D04-286C7837F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8" descr="ADEM_White">
            <a:extLst>
              <a:ext uri="{FF2B5EF4-FFF2-40B4-BE49-F238E27FC236}">
                <a16:creationId xmlns:a16="http://schemas.microsoft.com/office/drawing/2014/main" id="{EC187C18-5F65-9723-E78B-B6FA86977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7200"/>
            <a:ext cx="19621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50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7A566996-0DF8-90D4-BE60-D6EA60256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adem.alabama.gov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71B2FFD-4F1B-147D-29C4-B140124FB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8600"/>
            <a:ext cx="62880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Alabama Department  Of Environmental Management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A4CDF9D-94FD-9266-6B10-0BD322AE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738" y="1981200"/>
            <a:ext cx="70866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Report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Manufacture Alabama HR, Safety &amp; Environmental Conference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November 16, 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734198A2-08FF-7F2F-6436-CE5A3FE8BFAA}"/>
              </a:ext>
            </a:extLst>
          </p:cNvPr>
          <p:cNvGraphicFramePr>
            <a:graphicFrameLocks/>
          </p:cNvGraphicFramePr>
          <p:nvPr/>
        </p:nvGraphicFramePr>
        <p:xfrm>
          <a:off x="152400" y="1524000"/>
          <a:ext cx="8915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TextBox 3">
            <a:extLst>
              <a:ext uri="{FF2B5EF4-FFF2-40B4-BE49-F238E27FC236}">
                <a16:creationId xmlns:a16="http://schemas.microsoft.com/office/drawing/2014/main" id="{0D177073-7734-4AD3-28A5-026ADD354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52400"/>
            <a:ext cx="647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 (Headings)"/>
              </a:rPr>
              <a:t>Alabama Department Of Environmental Management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44F5260-B871-1AEC-6897-8B517205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C38CA-EC80-493C-AE51-A66319A03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ADEM Relationship with EPA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2800" dirty="0"/>
              <a:t>New and questionable interpretations of laws &amp; regulations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r>
              <a:rPr lang="en-US" sz="2800" dirty="0"/>
              <a:t>Two important appeals against EPA:</a:t>
            </a:r>
          </a:p>
          <a:p>
            <a:pPr>
              <a:defRPr/>
            </a:pPr>
            <a:endParaRPr lang="en-US" sz="600" dirty="0"/>
          </a:p>
          <a:p>
            <a:pPr lvl="1">
              <a:defRPr/>
            </a:pPr>
            <a:r>
              <a:rPr lang="en-US" sz="2400" dirty="0"/>
              <a:t>Both based on arbitrary administrative actions</a:t>
            </a:r>
          </a:p>
          <a:p>
            <a:pPr lvl="1">
              <a:defRPr/>
            </a:pPr>
            <a:endParaRPr lang="en-US" sz="600" dirty="0"/>
          </a:p>
          <a:p>
            <a:pPr lvl="1">
              <a:defRPr/>
            </a:pPr>
            <a:r>
              <a:rPr lang="en-US" sz="2400" dirty="0"/>
              <a:t>Ozone Transport: reversal of SIP approval, new modeling flawed</a:t>
            </a:r>
          </a:p>
          <a:p>
            <a:pPr lvl="1">
              <a:defRPr/>
            </a:pPr>
            <a:endParaRPr lang="en-US" sz="600" dirty="0"/>
          </a:p>
          <a:p>
            <a:pPr lvl="1">
              <a:defRPr/>
            </a:pPr>
            <a:r>
              <a:rPr lang="en-US" sz="2400" dirty="0"/>
              <a:t>CCR: EPA inaction, proposed denial, ADEM issued permits</a:t>
            </a:r>
          </a:p>
          <a:p>
            <a:pPr lvl="1">
              <a:defRPr/>
            </a:pPr>
            <a:endParaRPr lang="en-US" sz="6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1F53AE9-9594-0CD5-99E5-E23DD10C2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051F-CA9F-FBA6-2200-5936F5A0D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Implementation of AEPACS Automation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2800" dirty="0"/>
              <a:t>Will affect every regulated entity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Keeps cost down &amp; performance up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Benefits ADEM and regulated industry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NPDES, Coastal, 401 WQC, UST, Recycling, CAFO complete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Air, Solid Waste coming 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All complete by CYE 2024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50F4CFE-D453-F624-5498-F62ADAD99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791C-8B62-DE75-B52C-47E8BE549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Today’s Topics</a:t>
            </a:r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 marL="0" indent="0">
              <a:buFontTx/>
              <a:buNone/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Water Program Funding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Land Programs – recent activities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Air program – recent trends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Relationship with EPA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AEPACS automation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endParaRPr lang="en-US" sz="600" dirty="0"/>
          </a:p>
          <a:p>
            <a:pPr>
              <a:defRPr/>
            </a:pPr>
            <a:endParaRPr lang="en-US" sz="8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2200" b="1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345867C-2753-543B-243D-DE49624F8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DD451-AA3A-8F2C-6745-EEC8F26D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ADEM Water Program Funding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  <a:p>
            <a:pPr>
              <a:defRPr/>
            </a:pPr>
            <a:r>
              <a:rPr lang="en-US" sz="2800" dirty="0"/>
              <a:t>ADEM Water program lacks dedicated supplemental funding necessary to operate vs Air and Land programs.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Water program funding shortfall &gt;$6million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2800" dirty="0"/>
              <a:t>Funding provides competitive advantage in attracting new industry:</a:t>
            </a:r>
          </a:p>
          <a:p>
            <a:pPr lvl="1">
              <a:defRPr/>
            </a:pPr>
            <a:r>
              <a:rPr lang="en-US" sz="2400" dirty="0"/>
              <a:t>Stability of Water regulatory program</a:t>
            </a:r>
          </a:p>
          <a:p>
            <a:pPr lvl="1">
              <a:defRPr/>
            </a:pPr>
            <a:r>
              <a:rPr lang="en-US" sz="2400" dirty="0"/>
              <a:t>Keeps EPA out</a:t>
            </a:r>
          </a:p>
          <a:p>
            <a:pPr lvl="1">
              <a:defRPr/>
            </a:pPr>
            <a:r>
              <a:rPr lang="en-US" sz="2400" dirty="0"/>
              <a:t>Maintains WQ to keep costs down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47922D8-3F6B-90B8-1963-61F849AB4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EAC57DD-6CDC-1F9F-7397-2F0E6ED3C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 u="sng"/>
              <a:t>ADEM Water Program Funding</a:t>
            </a:r>
          </a:p>
          <a:p>
            <a:pPr marL="0" indent="0">
              <a:buFontTx/>
              <a:buNone/>
            </a:pPr>
            <a:endParaRPr lang="en-US" altLang="en-US" sz="2400"/>
          </a:p>
          <a:p>
            <a:pPr marL="0" indent="0"/>
            <a:r>
              <a:rPr lang="en-US" altLang="en-US"/>
              <a:t>2024 Options currently under consideration:</a:t>
            </a:r>
          </a:p>
          <a:p>
            <a:pPr marL="0" indent="0">
              <a:buFontTx/>
              <a:buNone/>
            </a:pPr>
            <a:endParaRPr lang="en-US" altLang="en-US" sz="800"/>
          </a:p>
          <a:p>
            <a:pPr marL="971550" lvl="1" indent="-514350">
              <a:buFontTx/>
              <a:buAutoNum type="arabicParenR"/>
            </a:pPr>
            <a:r>
              <a:rPr lang="en-US" altLang="en-US"/>
              <a:t>Modest monthly fee on drinking water utilities</a:t>
            </a:r>
          </a:p>
          <a:p>
            <a:pPr marL="971550" lvl="1" indent="-514350">
              <a:buFontTx/>
              <a:buAutoNum type="arabicParenR"/>
            </a:pPr>
            <a:endParaRPr lang="en-US" altLang="en-US" sz="800"/>
          </a:p>
          <a:p>
            <a:pPr marL="971550" lvl="1" indent="-514350">
              <a:buFontTx/>
              <a:buAutoNum type="arabicParenR"/>
            </a:pPr>
            <a:r>
              <a:rPr lang="en-US" altLang="en-US"/>
              <a:t>Water Permit Fee Increase of 70-80% </a:t>
            </a:r>
          </a:p>
          <a:p>
            <a:pPr marL="971550" lvl="1" indent="-514350">
              <a:buFontTx/>
              <a:buAutoNum type="arabicParenR"/>
            </a:pPr>
            <a:endParaRPr lang="en-US" altLang="en-US" sz="800"/>
          </a:p>
          <a:p>
            <a:pPr marL="971550" lvl="1" indent="-514350">
              <a:buFontTx/>
              <a:buAutoNum type="arabicParenR"/>
            </a:pPr>
            <a:r>
              <a:rPr lang="en-US" altLang="en-US"/>
              <a:t>Increased General Fund Appropriation</a:t>
            </a:r>
          </a:p>
          <a:p>
            <a:pPr marL="0" indent="0">
              <a:buFontTx/>
              <a:buNone/>
            </a:pPr>
            <a:endParaRPr lang="en-US" altLang="en-US" sz="1600"/>
          </a:p>
          <a:p>
            <a:pPr marL="971550" lvl="1" indent="-514350"/>
            <a:endParaRPr lang="en-US" altLang="en-US" sz="1600"/>
          </a:p>
          <a:p>
            <a:pPr marL="0" indent="0"/>
            <a:endParaRPr lang="en-US" alt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56704E1-5148-3B7D-B859-507703341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0F6E1-5EC7-D669-8DDD-DE8696F10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Land Programs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  <a:p>
            <a:pPr>
              <a:defRPr/>
            </a:pPr>
            <a:r>
              <a:rPr lang="en-US" dirty="0"/>
              <a:t>Brownfields VCP Legislation</a:t>
            </a:r>
          </a:p>
          <a:p>
            <a:pPr>
              <a:defRPr/>
            </a:pPr>
            <a:endParaRPr lang="en-US" sz="800" dirty="0"/>
          </a:p>
          <a:p>
            <a:pPr lvl="1">
              <a:defRPr/>
            </a:pPr>
            <a:r>
              <a:rPr lang="en-US" dirty="0"/>
              <a:t>Remediate large tracts</a:t>
            </a:r>
          </a:p>
          <a:p>
            <a:pPr lvl="1">
              <a:defRPr/>
            </a:pPr>
            <a:endParaRPr lang="en-US" sz="600" dirty="0"/>
          </a:p>
          <a:p>
            <a:pPr lvl="1">
              <a:defRPr/>
            </a:pPr>
            <a:r>
              <a:rPr lang="en-US" dirty="0"/>
              <a:t>Clean up to existing standards</a:t>
            </a:r>
          </a:p>
          <a:p>
            <a:pPr lvl="1">
              <a:defRPr/>
            </a:pPr>
            <a:endParaRPr lang="en-US" sz="600" dirty="0"/>
          </a:p>
          <a:p>
            <a:pPr lvl="1">
              <a:defRPr/>
            </a:pPr>
            <a:r>
              <a:rPr lang="en-US" dirty="0"/>
              <a:t>Limited state liability relief for future clean up costs</a:t>
            </a:r>
          </a:p>
          <a:p>
            <a:pPr lvl="1">
              <a:defRPr/>
            </a:pPr>
            <a:endParaRPr lang="en-US" sz="600" dirty="0"/>
          </a:p>
          <a:p>
            <a:pPr lvl="1">
              <a:defRPr/>
            </a:pPr>
            <a:r>
              <a:rPr lang="en-US" dirty="0"/>
              <a:t>Subsequent owner’s access to clean up funding</a:t>
            </a:r>
          </a:p>
          <a:p>
            <a:pPr marL="0" indent="0">
              <a:buFontTx/>
              <a:buNone/>
              <a:defRPr/>
            </a:pPr>
            <a:endParaRPr lang="en-US" sz="2600" dirty="0"/>
          </a:p>
          <a:p>
            <a:pPr>
              <a:defRPr/>
            </a:pPr>
            <a:endParaRPr lang="en-US" sz="105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4C652B-569B-6E1E-DBF6-873B66198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A641-C4D5-21B4-4CC9-0872F086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Land Programs</a:t>
            </a:r>
          </a:p>
          <a:p>
            <a:pPr marL="0" indent="0">
              <a:buFontTx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Scrap Tire</a:t>
            </a:r>
          </a:p>
          <a:p>
            <a:pPr lvl="1">
              <a:defRPr/>
            </a:pPr>
            <a:r>
              <a:rPr lang="en-US" dirty="0"/>
              <a:t>$1 per tire = $4 million / year</a:t>
            </a:r>
          </a:p>
          <a:p>
            <a:pPr>
              <a:defRPr/>
            </a:pPr>
            <a:endParaRPr lang="en-US" sz="400" dirty="0"/>
          </a:p>
          <a:p>
            <a:pPr lvl="1">
              <a:defRPr/>
            </a:pPr>
            <a:r>
              <a:rPr lang="en-US" dirty="0"/>
              <a:t>20% Marketing – </a:t>
            </a:r>
            <a:r>
              <a:rPr lang="en-US" sz="2000" dirty="0"/>
              <a:t>RMA [State parks, municipalities &amp; counties, Mobile FO], fuel, whole tire resale, mulch, etc.</a:t>
            </a:r>
          </a:p>
          <a:p>
            <a:pPr>
              <a:defRPr/>
            </a:pPr>
            <a:endParaRPr lang="en-US" sz="400" dirty="0"/>
          </a:p>
          <a:p>
            <a:pPr>
              <a:defRPr/>
            </a:pPr>
            <a:endParaRPr lang="en-US" sz="400" dirty="0"/>
          </a:p>
          <a:p>
            <a:pPr lvl="1">
              <a:defRPr/>
            </a:pPr>
            <a:r>
              <a:rPr lang="en-US" dirty="0"/>
              <a:t>50% Cleanup –  </a:t>
            </a:r>
            <a:r>
              <a:rPr lang="en-US" sz="2000" dirty="0"/>
              <a:t>county grants [$50k / yr. x 3 yr., 50 of 67 counties]</a:t>
            </a:r>
          </a:p>
          <a:p>
            <a:pPr marL="0" indent="0">
              <a:buFontTx/>
              <a:buNone/>
              <a:defRPr/>
            </a:pPr>
            <a:endParaRPr lang="en-US" sz="400" dirty="0"/>
          </a:p>
          <a:p>
            <a:pPr lvl="1">
              <a:defRPr/>
            </a:pPr>
            <a:r>
              <a:rPr lang="en-US" dirty="0"/>
              <a:t>30% Admin – </a:t>
            </a:r>
            <a:r>
              <a:rPr lang="en-US" sz="2000" dirty="0"/>
              <a:t>program mgt, tire retailers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6764442-89C9-F9CE-62F3-95CBFC189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1D118-5033-D764-2331-144FD668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>
                <a:cs typeface="Times New Roman" pitchFamily="18" charset="0"/>
              </a:rPr>
              <a:t>Land Programs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Unauthorized Solid Waste Dumps</a:t>
            </a:r>
          </a:p>
          <a:p>
            <a:pPr>
              <a:buFont typeface="Arial" pitchFamily="34" charset="0"/>
              <a:buChar char="•"/>
              <a:defRPr/>
            </a:pPr>
            <a:endParaRPr lang="en-US" sz="400" dirty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/>
              <a:t>$1 per ton landfill waste = $9 million / year</a:t>
            </a:r>
          </a:p>
          <a:p>
            <a:pPr lvl="1">
              <a:defRPr/>
            </a:pPr>
            <a:endParaRPr lang="en-US" sz="400" dirty="0"/>
          </a:p>
          <a:p>
            <a:pPr lvl="1">
              <a:defRPr/>
            </a:pPr>
            <a:r>
              <a:rPr lang="en-US" dirty="0"/>
              <a:t>25% </a:t>
            </a:r>
            <a:r>
              <a:rPr lang="en-US" dirty="0">
                <a:cs typeface="Times New Roman" pitchFamily="18" charset="0"/>
              </a:rPr>
              <a:t>Abatement / remediation </a:t>
            </a:r>
            <a:r>
              <a:rPr lang="en-US" sz="2000" dirty="0">
                <a:cs typeface="Times New Roman" pitchFamily="18" charset="0"/>
              </a:rPr>
              <a:t>[$50k / </a:t>
            </a:r>
            <a:r>
              <a:rPr lang="en-US" sz="2000" dirty="0" err="1">
                <a:cs typeface="Times New Roman" pitchFamily="18" charset="0"/>
              </a:rPr>
              <a:t>yr</a:t>
            </a:r>
            <a:r>
              <a:rPr lang="en-US" sz="2000" dirty="0">
                <a:cs typeface="Times New Roman" pitchFamily="18" charset="0"/>
              </a:rPr>
              <a:t> x 3; 42 of 67]</a:t>
            </a:r>
            <a:endParaRPr lang="en-US" sz="2000" dirty="0"/>
          </a:p>
          <a:p>
            <a:pPr marL="0" indent="0">
              <a:buFontTx/>
              <a:buNone/>
              <a:defRPr/>
            </a:pPr>
            <a:endParaRPr lang="en-US" sz="400" dirty="0"/>
          </a:p>
          <a:p>
            <a:pPr lvl="1">
              <a:defRPr/>
            </a:pPr>
            <a:r>
              <a:rPr lang="en-US" dirty="0"/>
              <a:t>25% </a:t>
            </a:r>
            <a:r>
              <a:rPr lang="en-US" dirty="0">
                <a:cs typeface="Times New Roman" pitchFamily="18" charset="0"/>
              </a:rPr>
              <a:t>Recycling local govt grants</a:t>
            </a:r>
          </a:p>
          <a:p>
            <a:pPr lvl="1">
              <a:defRPr/>
            </a:pPr>
            <a:endParaRPr lang="en-US" sz="400" dirty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cs typeface="Times New Roman" pitchFamily="18" charset="0"/>
              </a:rPr>
              <a:t>45% SW management, waste minimization</a:t>
            </a:r>
          </a:p>
          <a:p>
            <a:pPr lvl="1">
              <a:defRPr/>
            </a:pPr>
            <a:endParaRPr lang="en-US" sz="400" dirty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cs typeface="Times New Roman" pitchFamily="18" charset="0"/>
              </a:rPr>
              <a:t>5% Admin</a:t>
            </a:r>
          </a:p>
          <a:p>
            <a:pPr lvl="1">
              <a:defRPr/>
            </a:pPr>
            <a:endParaRPr lang="en-US" sz="1000" dirty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cs typeface="Times New Roman" pitchFamily="18" charset="0"/>
              </a:rPr>
              <a:t>2,217 UADs remediated 2009 – 2022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marL="914400" lvl="2" indent="0">
              <a:buFontTx/>
              <a:buNone/>
              <a:defRPr/>
            </a:pPr>
            <a:endParaRPr lang="en-US" sz="1100" dirty="0">
              <a:cs typeface="Times New Roman" pitchFamily="18" charset="0"/>
            </a:endParaRPr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3BE7023-9692-4CBD-E686-E59F2F8B0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20DF277-A158-1B6C-DE9F-9E0CB6F357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b="1" u="sng" dirty="0"/>
              <a:t>Land Programs</a:t>
            </a:r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 marL="0" indent="0">
              <a:defRPr/>
            </a:pPr>
            <a:r>
              <a:rPr lang="en-US" altLang="en-US" dirty="0"/>
              <a:t> Recycling</a:t>
            </a:r>
          </a:p>
          <a:p>
            <a:pPr marL="0" indent="0">
              <a:defRPr/>
            </a:pPr>
            <a:endParaRPr lang="en-US" altLang="en-US" sz="800" dirty="0"/>
          </a:p>
          <a:p>
            <a:pPr marL="400050" lvl="1" indent="0">
              <a:defRPr/>
            </a:pPr>
            <a:r>
              <a:rPr lang="en-US" altLang="en-US" dirty="0"/>
              <a:t> 2024 Grants: 27 projects, $6 million</a:t>
            </a:r>
          </a:p>
          <a:p>
            <a:pPr marL="400050" lvl="1" indent="0">
              <a:defRPr/>
            </a:pPr>
            <a:endParaRPr lang="en-US" altLang="en-US" sz="600" dirty="0"/>
          </a:p>
          <a:p>
            <a:pPr marL="400050" lvl="1" indent="0">
              <a:defRPr/>
            </a:pPr>
            <a:r>
              <a:rPr lang="en-US" altLang="en-US" dirty="0"/>
              <a:t> 2009-2024 totals : 283 projects, $30 million</a:t>
            </a:r>
          </a:p>
          <a:p>
            <a:pPr marL="400050" lvl="1" indent="0">
              <a:defRPr/>
            </a:pPr>
            <a:endParaRPr lang="en-US" altLang="en-US" sz="600" dirty="0"/>
          </a:p>
          <a:p>
            <a:pPr marL="400050" lvl="1" indent="0">
              <a:defRPr/>
            </a:pPr>
            <a:r>
              <a:rPr lang="en-US" altLang="en-US" dirty="0"/>
              <a:t> Alabama recycling rate = 25%+</a:t>
            </a:r>
          </a:p>
          <a:p>
            <a:pPr marL="0" indent="0">
              <a:buFontTx/>
              <a:buNone/>
              <a:defRPr/>
            </a:pPr>
            <a:endParaRPr lang="en-US" altLang="en-US" sz="600" dirty="0"/>
          </a:p>
          <a:p>
            <a:pPr marL="0" indent="0">
              <a:buFontTx/>
              <a:buNone/>
              <a:defRPr/>
            </a:pPr>
            <a:endParaRPr lang="en-US" altLang="en-US" sz="1600" dirty="0"/>
          </a:p>
          <a:p>
            <a:pPr marL="971550" lvl="1" indent="-514350">
              <a:defRPr/>
            </a:pPr>
            <a:endParaRPr lang="en-US" altLang="en-US" sz="1600" dirty="0"/>
          </a:p>
          <a:p>
            <a:pPr marL="0" indent="0">
              <a:defRPr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489C112-C9B3-BD9B-976E-602AA1353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Alabama Department Of Environmental Management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951F-403A-9A7C-80FC-AD5B7D187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Air Program 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dirty="0"/>
              <a:t>Recent Trends</a:t>
            </a:r>
          </a:p>
          <a:p>
            <a:pPr>
              <a:defRPr/>
            </a:pPr>
            <a:endParaRPr lang="en-US" sz="600" dirty="0"/>
          </a:p>
          <a:p>
            <a:pPr lvl="1">
              <a:defRPr/>
            </a:pPr>
            <a:r>
              <a:rPr lang="en-US" dirty="0"/>
              <a:t>Petitioning EPA to deny Title V permits</a:t>
            </a:r>
          </a:p>
          <a:p>
            <a:pPr>
              <a:defRPr/>
            </a:pPr>
            <a:endParaRPr lang="en-US" sz="1000" dirty="0"/>
          </a:p>
          <a:p>
            <a:pPr lvl="1">
              <a:defRPr/>
            </a:pPr>
            <a:r>
              <a:rPr lang="en-US" dirty="0"/>
              <a:t>Seeking seat at the table in enforcement actions</a:t>
            </a:r>
          </a:p>
          <a:p>
            <a:pPr lvl="2">
              <a:defRPr/>
            </a:pPr>
            <a:r>
              <a:rPr lang="en-US" dirty="0"/>
              <a:t>Citizen suits (sometimes for unrelated issues)</a:t>
            </a:r>
          </a:p>
          <a:p>
            <a:pPr lvl="2">
              <a:defRPr/>
            </a:pPr>
            <a:r>
              <a:rPr lang="en-US" dirty="0"/>
              <a:t>Seeking to increase penalties</a:t>
            </a:r>
          </a:p>
          <a:p>
            <a:pPr lvl="2">
              <a:defRPr/>
            </a:pPr>
            <a:r>
              <a:rPr lang="en-US" dirty="0"/>
              <a:t>Seeking additional corrective measures</a:t>
            </a:r>
          </a:p>
          <a:p>
            <a:pPr lvl="1"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Solid">
  <a:themeElements>
    <a:clrScheme name="BlueSol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Sol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Sol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ol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ol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ol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ol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ol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ol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eenNoLine507">
  <a:themeElements>
    <a:clrScheme name="GreenNoLine5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NoLine5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eenNoLine5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NoLine5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NoLine5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NoLine5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NoLine5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NoLine5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NoLine5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E22019999ED40A0514CB24F6BC581" ma:contentTypeVersion="11" ma:contentTypeDescription="Create a new document." ma:contentTypeScope="" ma:versionID="d5a34b3f547495f0c04c0e1102d9ada5">
  <xsd:schema xmlns:xsd="http://www.w3.org/2001/XMLSchema" xmlns:xs="http://www.w3.org/2001/XMLSchema" xmlns:p="http://schemas.microsoft.com/office/2006/metadata/properties" xmlns:ns1="http://schemas.microsoft.com/sharepoint/v3" xmlns:ns3="5bb90823-0e13-471d-acf2-2e89cfded27d" targetNamespace="http://schemas.microsoft.com/office/2006/metadata/properties" ma:root="true" ma:fieldsID="3c61fbabd73f212894bb829cff01d6b4" ns1:_="" ns3:_="">
    <xsd:import namespace="http://schemas.microsoft.com/sharepoint/v3"/>
    <xsd:import namespace="5bb90823-0e13-471d-acf2-2e89cfded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90823-0e13-471d-acf2-2e89cfded2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93E576-9CD1-45C9-851A-3960C3FF28AE}">
  <ds:schemaRefs>
    <ds:schemaRef ds:uri="http://schemas.microsoft.com/office/2006/documentManagement/types"/>
    <ds:schemaRef ds:uri="http://www.w3.org/XML/1998/namespace"/>
    <ds:schemaRef ds:uri="http://purl.org/dc/terms/"/>
    <ds:schemaRef ds:uri="5bb90823-0e13-471d-acf2-2e89cfded27d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1F81F2D-CF0B-49C6-9978-DDEBACEAD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b90823-0e13-471d-acf2-2e89cfded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85850-7AF8-49D8-B7C7-CEEFEE766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BlueSolid</Template>
  <TotalTime>244705</TotalTime>
  <Words>495</Words>
  <Application>Microsoft Macintosh PowerPoint</Application>
  <PresentationFormat>On-screen Show (4:3)</PresentationFormat>
  <Paragraphs>154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Myriad Pro</vt:lpstr>
      <vt:lpstr>Times New Roman</vt:lpstr>
      <vt:lpstr>Arial (Headings)</vt:lpstr>
      <vt:lpstr>BlueSolid</vt:lpstr>
      <vt:lpstr>GreenNoLine507</vt:lpstr>
      <vt:lpstr>PowerPoint Presentation</vt:lpstr>
      <vt:lpstr>Alabama Department Of Environmental Management</vt:lpstr>
      <vt:lpstr>Alabama Department Of Environmental Management</vt:lpstr>
      <vt:lpstr>Alabama Department Of Environmental Management</vt:lpstr>
      <vt:lpstr>Alabama Department Of Environmental Management</vt:lpstr>
      <vt:lpstr>Alabama Department Of Environmental Management</vt:lpstr>
      <vt:lpstr>Alabama Department Of Environmental Management</vt:lpstr>
      <vt:lpstr>Alabama Department Of Environmental Management</vt:lpstr>
      <vt:lpstr>Alabama Department Of Environmental Management</vt:lpstr>
      <vt:lpstr>PowerPoint Presentation</vt:lpstr>
      <vt:lpstr>Alabama Department Of Environmental Management</vt:lpstr>
      <vt:lpstr>Alabama Department Of Environmental Management</vt:lpstr>
    </vt:vector>
  </TitlesOfParts>
  <Company>ADEM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SOA</dc:creator>
  <cp:lastModifiedBy>Amanda Salazar</cp:lastModifiedBy>
  <cp:revision>285</cp:revision>
  <cp:lastPrinted>2023-11-13T17:05:31Z</cp:lastPrinted>
  <dcterms:created xsi:type="dcterms:W3CDTF">2006-11-09T14:31:54Z</dcterms:created>
  <dcterms:modified xsi:type="dcterms:W3CDTF">2023-11-14T17:14:10Z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0x010100564E22019999ED40A0514CB24F6BC581</vt:lpwstr>
  </property>
  <property fmtid="{D5CDD505-2E9C-101B-9397-08002B2CF9AE}" pid="3" name="_ip_UnifiedCompliancePolicyUIAction">
    <vt:lpwstr/>
  </property>
  <property fmtid="{D5CDD505-2E9C-101B-9397-08002B2CF9AE}" pid="4" name="_ip_UnifiedCompliancePolicyProperties">
    <vt:lpwstr/>
  </property>
</Properties>
</file>