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4"/>
    <p:sldMasterId id="2147483729" r:id="rId5"/>
    <p:sldMasterId id="2147483741" r:id="rId6"/>
  </p:sldMasterIdLst>
  <p:notesMasterIdLst>
    <p:notesMasterId r:id="rId25"/>
  </p:notesMasterIdLst>
  <p:handoutMasterIdLst>
    <p:handoutMasterId r:id="rId26"/>
  </p:handoutMasterIdLst>
  <p:sldIdLst>
    <p:sldId id="353" r:id="rId7"/>
    <p:sldId id="323" r:id="rId8"/>
    <p:sldId id="451" r:id="rId9"/>
    <p:sldId id="281" r:id="rId10"/>
    <p:sldId id="466" r:id="rId11"/>
    <p:sldId id="418" r:id="rId12"/>
    <p:sldId id="395" r:id="rId13"/>
    <p:sldId id="447" r:id="rId14"/>
    <p:sldId id="468" r:id="rId15"/>
    <p:sldId id="445" r:id="rId16"/>
    <p:sldId id="452" r:id="rId17"/>
    <p:sldId id="423" r:id="rId18"/>
    <p:sldId id="437" r:id="rId19"/>
    <p:sldId id="462" r:id="rId20"/>
    <p:sldId id="469" r:id="rId21"/>
    <p:sldId id="470" r:id="rId22"/>
    <p:sldId id="444" r:id="rId23"/>
    <p:sldId id="380"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19"/>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3037840" cy="466434"/>
          </a:xfrm>
          <a:prstGeom prst="rect">
            <a:avLst/>
          </a:prstGeom>
        </p:spPr>
        <p:txBody>
          <a:bodyPr vert="horz" lIns="92429" tIns="46215" rIns="92429" bIns="46215" rtlCol="0"/>
          <a:lstStyle>
            <a:lvl1pPr algn="l">
              <a:defRPr sz="1200"/>
            </a:lvl1pPr>
          </a:lstStyle>
          <a:p>
            <a:endParaRPr lang="en-US"/>
          </a:p>
        </p:txBody>
      </p:sp>
      <p:sp>
        <p:nvSpPr>
          <p:cNvPr id="3" name="Date Placeholder 2"/>
          <p:cNvSpPr>
            <a:spLocks noGrp="1"/>
          </p:cNvSpPr>
          <p:nvPr>
            <p:ph type="dt" sz="quarter" idx="1"/>
          </p:nvPr>
        </p:nvSpPr>
        <p:spPr>
          <a:xfrm>
            <a:off x="3970941" y="1"/>
            <a:ext cx="3037840" cy="466434"/>
          </a:xfrm>
          <a:prstGeom prst="rect">
            <a:avLst/>
          </a:prstGeom>
        </p:spPr>
        <p:txBody>
          <a:bodyPr vert="horz" lIns="92429" tIns="46215" rIns="92429" bIns="46215" rtlCol="0"/>
          <a:lstStyle>
            <a:lvl1pPr algn="r">
              <a:defRPr sz="1200"/>
            </a:lvl1pPr>
          </a:lstStyle>
          <a:p>
            <a:fld id="{3AB36D0C-FB4E-455A-9C32-76D37DE7ACB8}" type="datetimeFigureOut">
              <a:rPr lang="en-US" smtClean="0"/>
              <a:pPr/>
              <a:t>11/15/2023</a:t>
            </a:fld>
            <a:endParaRPr lang="en-US"/>
          </a:p>
        </p:txBody>
      </p:sp>
      <p:sp>
        <p:nvSpPr>
          <p:cNvPr id="4" name="Footer Placeholder 3"/>
          <p:cNvSpPr>
            <a:spLocks noGrp="1"/>
          </p:cNvSpPr>
          <p:nvPr>
            <p:ph type="ftr" sz="quarter" idx="2"/>
          </p:nvPr>
        </p:nvSpPr>
        <p:spPr>
          <a:xfrm>
            <a:off x="5" y="8829974"/>
            <a:ext cx="3037840" cy="466433"/>
          </a:xfrm>
          <a:prstGeom prst="rect">
            <a:avLst/>
          </a:prstGeom>
        </p:spPr>
        <p:txBody>
          <a:bodyPr vert="horz" lIns="92429" tIns="46215" rIns="92429" bIns="46215" rtlCol="0" anchor="b"/>
          <a:lstStyle>
            <a:lvl1pPr algn="l">
              <a:defRPr sz="1200"/>
            </a:lvl1pPr>
          </a:lstStyle>
          <a:p>
            <a:endParaRPr lang="en-US"/>
          </a:p>
        </p:txBody>
      </p:sp>
      <p:sp>
        <p:nvSpPr>
          <p:cNvPr id="5" name="Slide Number Placeholder 4"/>
          <p:cNvSpPr>
            <a:spLocks noGrp="1"/>
          </p:cNvSpPr>
          <p:nvPr>
            <p:ph type="sldNum" sz="quarter" idx="3"/>
          </p:nvPr>
        </p:nvSpPr>
        <p:spPr>
          <a:xfrm>
            <a:off x="3970941" y="8829974"/>
            <a:ext cx="3037840" cy="466433"/>
          </a:xfrm>
          <a:prstGeom prst="rect">
            <a:avLst/>
          </a:prstGeom>
        </p:spPr>
        <p:txBody>
          <a:bodyPr vert="horz" lIns="92429" tIns="46215" rIns="92429" bIns="46215" rtlCol="0" anchor="b"/>
          <a:lstStyle>
            <a:lvl1pPr algn="r">
              <a:defRPr sz="1200"/>
            </a:lvl1pPr>
          </a:lstStyle>
          <a:p>
            <a:fld id="{39C28719-C183-4409-987F-1366F48958AE}" type="slidenum">
              <a:rPr lang="en-US" smtClean="0"/>
              <a:pPr/>
              <a:t>‹#›</a:t>
            </a:fld>
            <a:endParaRPr lang="en-US"/>
          </a:p>
        </p:txBody>
      </p:sp>
    </p:spTree>
    <p:extLst>
      <p:ext uri="{BB962C8B-B14F-4D97-AF65-F5344CB8AC3E}">
        <p14:creationId xmlns:p14="http://schemas.microsoft.com/office/powerpoint/2010/main" val="4635277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3037840" cy="466434"/>
          </a:xfrm>
          <a:prstGeom prst="rect">
            <a:avLst/>
          </a:prstGeom>
        </p:spPr>
        <p:txBody>
          <a:bodyPr vert="horz" lIns="92429" tIns="46215" rIns="92429" bIns="46215" rtlCol="0"/>
          <a:lstStyle>
            <a:lvl1pPr algn="l">
              <a:defRPr sz="1200"/>
            </a:lvl1pPr>
          </a:lstStyle>
          <a:p>
            <a:endParaRPr lang="en-US"/>
          </a:p>
        </p:txBody>
      </p:sp>
      <p:sp>
        <p:nvSpPr>
          <p:cNvPr id="3" name="Date Placeholder 2"/>
          <p:cNvSpPr>
            <a:spLocks noGrp="1"/>
          </p:cNvSpPr>
          <p:nvPr>
            <p:ph type="dt" idx="1"/>
          </p:nvPr>
        </p:nvSpPr>
        <p:spPr>
          <a:xfrm>
            <a:off x="3970941" y="1"/>
            <a:ext cx="3037840" cy="466434"/>
          </a:xfrm>
          <a:prstGeom prst="rect">
            <a:avLst/>
          </a:prstGeom>
        </p:spPr>
        <p:txBody>
          <a:bodyPr vert="horz" lIns="92429" tIns="46215" rIns="92429" bIns="46215" rtlCol="0"/>
          <a:lstStyle>
            <a:lvl1pPr algn="r">
              <a:defRPr sz="1200"/>
            </a:lvl1pPr>
          </a:lstStyle>
          <a:p>
            <a:fld id="{C77A8111-76F0-46CD-9F27-7AB7BA180AE6}" type="datetimeFigureOut">
              <a:rPr lang="en-US" smtClean="0"/>
              <a:pPr/>
              <a:t>11/15/2023</a:t>
            </a:fld>
            <a:endParaRPr lang="en-US"/>
          </a:p>
        </p:txBody>
      </p:sp>
      <p:sp>
        <p:nvSpPr>
          <p:cNvPr id="4" name="Slide Image Placeholder 3"/>
          <p:cNvSpPr>
            <a:spLocks noGrp="1" noRot="1" noChangeAspect="1"/>
          </p:cNvSpPr>
          <p:nvPr>
            <p:ph type="sldImg" idx="2"/>
          </p:nvPr>
        </p:nvSpPr>
        <p:spPr>
          <a:xfrm>
            <a:off x="1414463" y="1162050"/>
            <a:ext cx="4183062" cy="3136900"/>
          </a:xfrm>
          <a:prstGeom prst="rect">
            <a:avLst/>
          </a:prstGeom>
          <a:noFill/>
          <a:ln w="12700">
            <a:solidFill>
              <a:prstClr val="black"/>
            </a:solidFill>
          </a:ln>
        </p:spPr>
        <p:txBody>
          <a:bodyPr vert="horz" lIns="92429" tIns="46215" rIns="92429" bIns="46215" rtlCol="0" anchor="ctr"/>
          <a:lstStyle/>
          <a:p>
            <a:endParaRPr lang="en-US"/>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2429" tIns="46215" rIns="92429" bIns="462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5" y="8829974"/>
            <a:ext cx="3037840" cy="466433"/>
          </a:xfrm>
          <a:prstGeom prst="rect">
            <a:avLst/>
          </a:prstGeom>
        </p:spPr>
        <p:txBody>
          <a:bodyPr vert="horz" lIns="92429" tIns="46215" rIns="92429" bIns="46215" rtlCol="0" anchor="b"/>
          <a:lstStyle>
            <a:lvl1pPr algn="l">
              <a:defRPr sz="1200"/>
            </a:lvl1pPr>
          </a:lstStyle>
          <a:p>
            <a:endParaRPr lang="en-US"/>
          </a:p>
        </p:txBody>
      </p:sp>
      <p:sp>
        <p:nvSpPr>
          <p:cNvPr id="7" name="Slide Number Placeholder 6"/>
          <p:cNvSpPr>
            <a:spLocks noGrp="1"/>
          </p:cNvSpPr>
          <p:nvPr>
            <p:ph type="sldNum" sz="quarter" idx="5"/>
          </p:nvPr>
        </p:nvSpPr>
        <p:spPr>
          <a:xfrm>
            <a:off x="3970941" y="8829974"/>
            <a:ext cx="3037840" cy="466433"/>
          </a:xfrm>
          <a:prstGeom prst="rect">
            <a:avLst/>
          </a:prstGeom>
        </p:spPr>
        <p:txBody>
          <a:bodyPr vert="horz" lIns="92429" tIns="46215" rIns="92429" bIns="46215" rtlCol="0" anchor="b"/>
          <a:lstStyle>
            <a:lvl1pPr algn="r">
              <a:defRPr sz="1200"/>
            </a:lvl1pPr>
          </a:lstStyle>
          <a:p>
            <a:fld id="{50C25844-8253-487E-85AA-9D35B335834A}" type="slidenum">
              <a:rPr lang="en-US" smtClean="0"/>
              <a:pPr/>
              <a:t>‹#›</a:t>
            </a:fld>
            <a:endParaRPr lang="en-US"/>
          </a:p>
        </p:txBody>
      </p:sp>
    </p:spTree>
    <p:extLst>
      <p:ext uri="{BB962C8B-B14F-4D97-AF65-F5344CB8AC3E}">
        <p14:creationId xmlns:p14="http://schemas.microsoft.com/office/powerpoint/2010/main" val="2483984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pPr defTabSz="930726"/>
            <a:fld id="{272EDDF8-9B05-480A-81E6-008B73D441E8}" type="slidenum">
              <a:rPr lang="en-US" smtClean="0">
                <a:solidFill>
                  <a:srgbClr val="000000"/>
                </a:solidFill>
              </a:rPr>
              <a:pPr defTabSz="930726"/>
              <a:t>1</a:t>
            </a:fld>
            <a:endParaRPr lang="en-US">
              <a:solidFill>
                <a:srgbClr val="000000"/>
              </a:solidFill>
            </a:endParaRPr>
          </a:p>
        </p:txBody>
      </p:sp>
      <p:sp>
        <p:nvSpPr>
          <p:cNvPr id="19458" name="Rectangle 2"/>
          <p:cNvSpPr>
            <a:spLocks noGrp="1" noRot="1" noChangeAspect="1" noChangeArrowheads="1" noTextEdit="1"/>
          </p:cNvSpPr>
          <p:nvPr>
            <p:ph type="sldImg"/>
          </p:nvPr>
        </p:nvSpPr>
        <p:spPr>
          <a:xfrm>
            <a:off x="1157288" y="757238"/>
            <a:ext cx="4648200" cy="3486150"/>
          </a:xfrm>
          <a:ln/>
        </p:spPr>
      </p:sp>
      <p:sp>
        <p:nvSpPr>
          <p:cNvPr id="19459" name="Rectangle 3"/>
          <p:cNvSpPr>
            <a:spLocks noGrp="1" noChangeArrowheads="1"/>
          </p:cNvSpPr>
          <p:nvPr>
            <p:ph type="body" idx="1"/>
          </p:nvPr>
        </p:nvSpPr>
        <p:spPr>
          <a:xfrm>
            <a:off x="675548" y="4495591"/>
            <a:ext cx="5608320" cy="4184016"/>
          </a:xfrm>
          <a:noFill/>
          <a:ln/>
        </p:spPr>
        <p:txBody>
          <a:bodyPr/>
          <a:lstStyle/>
          <a:p>
            <a:pPr eaLnBrk="1" hangingPunct="1"/>
            <a:endParaRPr lang="en-US"/>
          </a:p>
        </p:txBody>
      </p:sp>
    </p:spTree>
    <p:extLst>
      <p:ext uri="{BB962C8B-B14F-4D97-AF65-F5344CB8AC3E}">
        <p14:creationId xmlns:p14="http://schemas.microsoft.com/office/powerpoint/2010/main" val="2072356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C25844-8253-487E-85AA-9D35B335834A}" type="slidenum">
              <a:rPr lang="en-US" smtClean="0"/>
              <a:pPr/>
              <a:t>10</a:t>
            </a:fld>
            <a:endParaRPr lang="en-US"/>
          </a:p>
        </p:txBody>
      </p:sp>
    </p:spTree>
    <p:extLst>
      <p:ext uri="{BB962C8B-B14F-4D97-AF65-F5344CB8AC3E}">
        <p14:creationId xmlns:p14="http://schemas.microsoft.com/office/powerpoint/2010/main" val="20186427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C25844-8253-487E-85AA-9D35B335834A}" type="slidenum">
              <a:rPr lang="en-US" smtClean="0"/>
              <a:pPr/>
              <a:t>11</a:t>
            </a:fld>
            <a:endParaRPr lang="en-US"/>
          </a:p>
        </p:txBody>
      </p:sp>
    </p:spTree>
    <p:extLst>
      <p:ext uri="{BB962C8B-B14F-4D97-AF65-F5344CB8AC3E}">
        <p14:creationId xmlns:p14="http://schemas.microsoft.com/office/powerpoint/2010/main" val="1221008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C25844-8253-487E-85AA-9D35B335834A}" type="slidenum">
              <a:rPr lang="en-US" smtClean="0"/>
              <a:pPr/>
              <a:t>12</a:t>
            </a:fld>
            <a:endParaRPr lang="en-US"/>
          </a:p>
        </p:txBody>
      </p:sp>
    </p:spTree>
    <p:extLst>
      <p:ext uri="{BB962C8B-B14F-4D97-AF65-F5344CB8AC3E}">
        <p14:creationId xmlns:p14="http://schemas.microsoft.com/office/powerpoint/2010/main" val="17780282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C25844-8253-487E-85AA-9D35B335834A}" type="slidenum">
              <a:rPr lang="en-US" smtClean="0"/>
              <a:pPr/>
              <a:t>13</a:t>
            </a:fld>
            <a:endParaRPr lang="en-US"/>
          </a:p>
        </p:txBody>
      </p:sp>
    </p:spTree>
    <p:extLst>
      <p:ext uri="{BB962C8B-B14F-4D97-AF65-F5344CB8AC3E}">
        <p14:creationId xmlns:p14="http://schemas.microsoft.com/office/powerpoint/2010/main" val="18393091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182" y="4473892"/>
            <a:ext cx="5505450" cy="4212908"/>
          </a:xfrm>
        </p:spPr>
        <p:txBody>
          <a:bodyPr/>
          <a:lstStyle/>
          <a:p>
            <a:endParaRPr lang="en-US" sz="1300" baseline="0"/>
          </a:p>
          <a:p>
            <a:endParaRPr lang="en-US"/>
          </a:p>
        </p:txBody>
      </p:sp>
      <p:sp>
        <p:nvSpPr>
          <p:cNvPr id="4" name="Slide Number Placeholder 3"/>
          <p:cNvSpPr>
            <a:spLocks noGrp="1"/>
          </p:cNvSpPr>
          <p:nvPr>
            <p:ph type="sldNum" sz="quarter" idx="10"/>
          </p:nvPr>
        </p:nvSpPr>
        <p:spPr/>
        <p:txBody>
          <a:bodyPr/>
          <a:lstStyle/>
          <a:p>
            <a:fld id="{3CB50420-0120-4C2F-8F15-2AD32B394519}" type="slidenum">
              <a:rPr lang="en-US" smtClean="0"/>
              <a:pPr/>
              <a:t>14</a:t>
            </a:fld>
            <a:endParaRPr lang="en-US"/>
          </a:p>
        </p:txBody>
      </p:sp>
    </p:spTree>
    <p:extLst>
      <p:ext uri="{BB962C8B-B14F-4D97-AF65-F5344CB8AC3E}">
        <p14:creationId xmlns:p14="http://schemas.microsoft.com/office/powerpoint/2010/main" val="3790259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182" y="4473892"/>
            <a:ext cx="5505450" cy="4212908"/>
          </a:xfrm>
        </p:spPr>
        <p:txBody>
          <a:bodyPr/>
          <a:lstStyle/>
          <a:p>
            <a:endParaRPr lang="en-US" sz="1300" baseline="0"/>
          </a:p>
          <a:p>
            <a:endParaRPr lang="en-US"/>
          </a:p>
        </p:txBody>
      </p:sp>
      <p:sp>
        <p:nvSpPr>
          <p:cNvPr id="4" name="Slide Number Placeholder 3"/>
          <p:cNvSpPr>
            <a:spLocks noGrp="1"/>
          </p:cNvSpPr>
          <p:nvPr>
            <p:ph type="sldNum" sz="quarter" idx="10"/>
          </p:nvPr>
        </p:nvSpPr>
        <p:spPr/>
        <p:txBody>
          <a:bodyPr/>
          <a:lstStyle/>
          <a:p>
            <a:fld id="{3CB50420-0120-4C2F-8F15-2AD32B394519}" type="slidenum">
              <a:rPr lang="en-US" smtClean="0"/>
              <a:pPr/>
              <a:t>15</a:t>
            </a:fld>
            <a:endParaRPr lang="en-US"/>
          </a:p>
        </p:txBody>
      </p:sp>
    </p:spTree>
    <p:extLst>
      <p:ext uri="{BB962C8B-B14F-4D97-AF65-F5344CB8AC3E}">
        <p14:creationId xmlns:p14="http://schemas.microsoft.com/office/powerpoint/2010/main" val="1495284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182" y="4473892"/>
            <a:ext cx="5505450" cy="4212908"/>
          </a:xfrm>
        </p:spPr>
        <p:txBody>
          <a:bodyPr/>
          <a:lstStyle/>
          <a:p>
            <a:endParaRPr lang="en-US" sz="1300" baseline="0"/>
          </a:p>
          <a:p>
            <a:endParaRPr lang="en-US"/>
          </a:p>
        </p:txBody>
      </p:sp>
      <p:sp>
        <p:nvSpPr>
          <p:cNvPr id="4" name="Slide Number Placeholder 3"/>
          <p:cNvSpPr>
            <a:spLocks noGrp="1"/>
          </p:cNvSpPr>
          <p:nvPr>
            <p:ph type="sldNum" sz="quarter" idx="10"/>
          </p:nvPr>
        </p:nvSpPr>
        <p:spPr/>
        <p:txBody>
          <a:bodyPr/>
          <a:lstStyle/>
          <a:p>
            <a:fld id="{3CB50420-0120-4C2F-8F15-2AD32B394519}" type="slidenum">
              <a:rPr lang="en-US" smtClean="0"/>
              <a:pPr/>
              <a:t>16</a:t>
            </a:fld>
            <a:endParaRPr lang="en-US"/>
          </a:p>
        </p:txBody>
      </p:sp>
    </p:spTree>
    <p:extLst>
      <p:ext uri="{BB962C8B-B14F-4D97-AF65-F5344CB8AC3E}">
        <p14:creationId xmlns:p14="http://schemas.microsoft.com/office/powerpoint/2010/main" val="35558732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C25844-8253-487E-85AA-9D35B335834A}" type="slidenum">
              <a:rPr lang="en-US" smtClean="0"/>
              <a:pPr/>
              <a:t>17</a:t>
            </a:fld>
            <a:endParaRPr lang="en-US"/>
          </a:p>
        </p:txBody>
      </p:sp>
    </p:spTree>
    <p:extLst>
      <p:ext uri="{BB962C8B-B14F-4D97-AF65-F5344CB8AC3E}">
        <p14:creationId xmlns:p14="http://schemas.microsoft.com/office/powerpoint/2010/main" val="14363818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3062"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C25844-8253-487E-85AA-9D35B335834A}" type="slidenum">
              <a:rPr lang="en-US" smtClean="0"/>
              <a:pPr/>
              <a:t>18</a:t>
            </a:fld>
            <a:endParaRPr lang="en-US"/>
          </a:p>
        </p:txBody>
      </p:sp>
    </p:spTree>
    <p:extLst>
      <p:ext uri="{BB962C8B-B14F-4D97-AF65-F5344CB8AC3E}">
        <p14:creationId xmlns:p14="http://schemas.microsoft.com/office/powerpoint/2010/main" val="2931458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C25844-8253-487E-85AA-9D35B335834A}" type="slidenum">
              <a:rPr lang="en-US" smtClean="0"/>
              <a:pPr/>
              <a:t>2</a:t>
            </a:fld>
            <a:endParaRPr lang="en-US"/>
          </a:p>
        </p:txBody>
      </p:sp>
    </p:spTree>
    <p:extLst>
      <p:ext uri="{BB962C8B-B14F-4D97-AF65-F5344CB8AC3E}">
        <p14:creationId xmlns:p14="http://schemas.microsoft.com/office/powerpoint/2010/main" val="2493415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C25844-8253-487E-85AA-9D35B335834A}" type="slidenum">
              <a:rPr lang="en-US" smtClean="0"/>
              <a:pPr/>
              <a:t>3</a:t>
            </a:fld>
            <a:endParaRPr lang="en-US"/>
          </a:p>
        </p:txBody>
      </p:sp>
    </p:spTree>
    <p:extLst>
      <p:ext uri="{BB962C8B-B14F-4D97-AF65-F5344CB8AC3E}">
        <p14:creationId xmlns:p14="http://schemas.microsoft.com/office/powerpoint/2010/main" val="3844076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3062"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C25844-8253-487E-85AA-9D35B335834A}" type="slidenum">
              <a:rPr lang="en-US" smtClean="0"/>
              <a:pPr/>
              <a:t>4</a:t>
            </a:fld>
            <a:endParaRPr lang="en-US"/>
          </a:p>
        </p:txBody>
      </p:sp>
    </p:spTree>
    <p:extLst>
      <p:ext uri="{BB962C8B-B14F-4D97-AF65-F5344CB8AC3E}">
        <p14:creationId xmlns:p14="http://schemas.microsoft.com/office/powerpoint/2010/main" val="2918726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3062"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C25844-8253-487E-85AA-9D35B335834A}" type="slidenum">
              <a:rPr lang="en-US" smtClean="0"/>
              <a:pPr/>
              <a:t>5</a:t>
            </a:fld>
            <a:endParaRPr lang="en-US" dirty="0"/>
          </a:p>
        </p:txBody>
      </p:sp>
    </p:spTree>
    <p:extLst>
      <p:ext uri="{BB962C8B-B14F-4D97-AF65-F5344CB8AC3E}">
        <p14:creationId xmlns:p14="http://schemas.microsoft.com/office/powerpoint/2010/main" val="787175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 </a:t>
            </a:r>
            <a:endParaRPr lang="en-US"/>
          </a:p>
        </p:txBody>
      </p:sp>
      <p:sp>
        <p:nvSpPr>
          <p:cNvPr id="4" name="Slide Number Placeholder 3"/>
          <p:cNvSpPr>
            <a:spLocks noGrp="1"/>
          </p:cNvSpPr>
          <p:nvPr>
            <p:ph type="sldNum" sz="quarter" idx="10"/>
          </p:nvPr>
        </p:nvSpPr>
        <p:spPr/>
        <p:txBody>
          <a:bodyPr/>
          <a:lstStyle/>
          <a:p>
            <a:fld id="{50C25844-8253-487E-85AA-9D35B335834A}" type="slidenum">
              <a:rPr lang="en-US" smtClean="0"/>
              <a:pPr/>
              <a:t>6</a:t>
            </a:fld>
            <a:endParaRPr lang="en-US"/>
          </a:p>
        </p:txBody>
      </p:sp>
    </p:spTree>
    <p:extLst>
      <p:ext uri="{BB962C8B-B14F-4D97-AF65-F5344CB8AC3E}">
        <p14:creationId xmlns:p14="http://schemas.microsoft.com/office/powerpoint/2010/main" val="966417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182" y="4473892"/>
            <a:ext cx="5505450" cy="4261546"/>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The initial Assessment of Corrective Measures (or ACM) has been submitted for all of the subject facilities.  All of the proposals include the element of source control via capping of the unit.  After closure of the unit is complete, monitored natural attenuation (or MNA) would be the primary remedy.  With MNA, processes that already occur in nature are allowed to take place, while being monitored, so that groundwater is gradually remediated over time.  If remediation goals are not achieved, then the remedy will be revised to address site specific conditions.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After reviewing the initial ACMs, the Department issued comments to the facilities in November of 2019.  The Department’s comments addressed the fact that in many cases the groundwater investigation was still underway, and therefore, selection of a remedy was premature.  In addition, the adaptive technologies provided as part of the proposed remedies were too abstract or vague.  To date, the Department has only received one revised ACM, in part because groundwater investigations were still underway at a number of facilities.  The investigations are expected to be complete in the near future. </a:t>
            </a:r>
          </a:p>
          <a:p>
            <a:endParaRPr lang="en-US"/>
          </a:p>
        </p:txBody>
      </p:sp>
      <p:sp>
        <p:nvSpPr>
          <p:cNvPr id="4" name="Slide Number Placeholder 3"/>
          <p:cNvSpPr>
            <a:spLocks noGrp="1"/>
          </p:cNvSpPr>
          <p:nvPr>
            <p:ph type="sldNum" sz="quarter" idx="10"/>
          </p:nvPr>
        </p:nvSpPr>
        <p:spPr/>
        <p:txBody>
          <a:bodyPr/>
          <a:lstStyle/>
          <a:p>
            <a:fld id="{3CB50420-0120-4C2F-8F15-2AD32B394519}" type="slidenum">
              <a:rPr lang="en-US" smtClean="0"/>
              <a:pPr/>
              <a:t>7</a:t>
            </a:fld>
            <a:endParaRPr lang="en-US"/>
          </a:p>
        </p:txBody>
      </p:sp>
    </p:spTree>
    <p:extLst>
      <p:ext uri="{BB962C8B-B14F-4D97-AF65-F5344CB8AC3E}">
        <p14:creationId xmlns:p14="http://schemas.microsoft.com/office/powerpoint/2010/main" val="362262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C25844-8253-487E-85AA-9D35B335834A}" type="slidenum">
              <a:rPr lang="en-US" smtClean="0"/>
              <a:pPr/>
              <a:t>8</a:t>
            </a:fld>
            <a:endParaRPr lang="en-US"/>
          </a:p>
        </p:txBody>
      </p:sp>
    </p:spTree>
    <p:extLst>
      <p:ext uri="{BB962C8B-B14F-4D97-AF65-F5344CB8AC3E}">
        <p14:creationId xmlns:p14="http://schemas.microsoft.com/office/powerpoint/2010/main" val="3802390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C25844-8253-487E-85AA-9D35B335834A}" type="slidenum">
              <a:rPr lang="en-US" smtClean="0"/>
              <a:pPr/>
              <a:t>9</a:t>
            </a:fld>
            <a:endParaRPr lang="en-US"/>
          </a:p>
        </p:txBody>
      </p:sp>
    </p:spTree>
    <p:extLst>
      <p:ext uri="{BB962C8B-B14F-4D97-AF65-F5344CB8AC3E}">
        <p14:creationId xmlns:p14="http://schemas.microsoft.com/office/powerpoint/2010/main" val="821251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45405E8-36BA-4FCA-B130-C8463F52CB51}"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55294-E0D4-4674-89C4-5BD2D5466BFB}" type="slidenum">
              <a:rPr lang="en-US" smtClean="0"/>
              <a:t>‹#›</a:t>
            </a:fld>
            <a:endParaRPr lang="en-US"/>
          </a:p>
        </p:txBody>
      </p:sp>
    </p:spTree>
    <p:extLst>
      <p:ext uri="{BB962C8B-B14F-4D97-AF65-F5344CB8AC3E}">
        <p14:creationId xmlns:p14="http://schemas.microsoft.com/office/powerpoint/2010/main" val="3016391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5405E8-36BA-4FCA-B130-C8463F52CB51}"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55294-E0D4-4674-89C4-5BD2D5466BFB}" type="slidenum">
              <a:rPr lang="en-US" smtClean="0"/>
              <a:t>‹#›</a:t>
            </a:fld>
            <a:endParaRPr lang="en-US"/>
          </a:p>
        </p:txBody>
      </p:sp>
    </p:spTree>
    <p:extLst>
      <p:ext uri="{BB962C8B-B14F-4D97-AF65-F5344CB8AC3E}">
        <p14:creationId xmlns:p14="http://schemas.microsoft.com/office/powerpoint/2010/main" val="2676524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5405E8-36BA-4FCA-B130-C8463F52CB51}"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55294-E0D4-4674-89C4-5BD2D5466BFB}" type="slidenum">
              <a:rPr lang="en-US" smtClean="0"/>
              <a:t>‹#›</a:t>
            </a:fld>
            <a:endParaRPr lang="en-US"/>
          </a:p>
        </p:txBody>
      </p:sp>
    </p:spTree>
    <p:extLst>
      <p:ext uri="{BB962C8B-B14F-4D97-AF65-F5344CB8AC3E}">
        <p14:creationId xmlns:p14="http://schemas.microsoft.com/office/powerpoint/2010/main" val="2977434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2" name="Picture 10" descr="DKGreen"/>
          <p:cNvPicPr>
            <a:picLocks noChangeAspect="1" noChangeArrowheads="1"/>
          </p:cNvPicPr>
          <p:nvPr/>
        </p:nvPicPr>
        <p:blipFill>
          <a:blip r:embed="rId2" cstate="print"/>
          <a:srcRect/>
          <a:stretch>
            <a:fillRect/>
          </a:stretch>
        </p:blipFill>
        <p:spPr bwMode="auto">
          <a:xfrm>
            <a:off x="0" y="0"/>
            <a:ext cx="2209800" cy="6858000"/>
          </a:xfrm>
          <a:prstGeom prst="rect">
            <a:avLst/>
          </a:prstGeom>
          <a:noFill/>
        </p:spPr>
      </p:pic>
      <p:sp>
        <p:nvSpPr>
          <p:cNvPr id="3074" name="Rectangle 2"/>
          <p:cNvSpPr>
            <a:spLocks noGrp="1" noChangeArrowheads="1"/>
          </p:cNvSpPr>
          <p:nvPr>
            <p:ph type="ctrTitle"/>
          </p:nvPr>
        </p:nvSpPr>
        <p:spPr>
          <a:xfrm>
            <a:off x="2590800" y="1371610"/>
            <a:ext cx="6324600" cy="1470025"/>
          </a:xfrm>
          <a:effectLst/>
        </p:spPr>
        <p:txBody>
          <a:bodyPr/>
          <a:lstStyle>
            <a:lvl1pP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3124200" y="3886200"/>
            <a:ext cx="5257800" cy="1752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3733800" y="6172200"/>
            <a:ext cx="2133600" cy="476250"/>
          </a:xfrm>
        </p:spPr>
        <p:txBody>
          <a:bodyPr/>
          <a:lstStyle>
            <a:lvl1pPr>
              <a:defRPr/>
            </a:lvl1pPr>
          </a:lstStyle>
          <a:p>
            <a:fld id="{045405E8-36BA-4FCA-B130-C8463F52CB51}" type="datetimeFigureOut">
              <a:rPr lang="en-US" smtClean="0"/>
              <a:t>11/15/2023</a:t>
            </a:fld>
            <a:endParaRPr lang="en-US"/>
          </a:p>
        </p:txBody>
      </p:sp>
      <p:sp>
        <p:nvSpPr>
          <p:cNvPr id="3077" name="Rectangle 5"/>
          <p:cNvSpPr>
            <a:spLocks noGrp="1" noChangeArrowheads="1"/>
          </p:cNvSpPr>
          <p:nvPr>
            <p:ph type="ftr" sz="quarter" idx="3"/>
          </p:nvPr>
        </p:nvSpPr>
        <p:spPr>
          <a:xfrm>
            <a:off x="0" y="6172200"/>
            <a:ext cx="2286000" cy="476250"/>
          </a:xfrm>
        </p:spPr>
        <p:txBody>
          <a:bodyPr/>
          <a:lstStyle>
            <a:lvl1pPr>
              <a:defRPr sz="1800">
                <a:solidFill>
                  <a:schemeClr val="bg1"/>
                </a:solidFill>
                <a:latin typeface="+mn-lt"/>
              </a:defRPr>
            </a:lvl1pPr>
          </a:lstStyle>
          <a:p>
            <a:endParaRPr lang="en-US"/>
          </a:p>
        </p:txBody>
      </p:sp>
      <p:sp>
        <p:nvSpPr>
          <p:cNvPr id="3078" name="Rectangle 6"/>
          <p:cNvSpPr>
            <a:spLocks noGrp="1" noChangeArrowheads="1"/>
          </p:cNvSpPr>
          <p:nvPr>
            <p:ph type="sldNum" sz="quarter" idx="4"/>
          </p:nvPr>
        </p:nvSpPr>
        <p:spPr/>
        <p:txBody>
          <a:bodyPr/>
          <a:lstStyle>
            <a:lvl1pPr>
              <a:defRPr/>
            </a:lvl1pPr>
          </a:lstStyle>
          <a:p>
            <a:fld id="{88D55294-E0D4-4674-89C4-5BD2D5466BFB}" type="slidenum">
              <a:rPr lang="en-US" smtClean="0"/>
              <a:t>‹#›</a:t>
            </a:fld>
            <a:endParaRPr lang="en-US"/>
          </a:p>
        </p:txBody>
      </p:sp>
      <p:sp>
        <p:nvSpPr>
          <p:cNvPr id="3083" name="Line 11"/>
          <p:cNvSpPr>
            <a:spLocks noChangeShapeType="1"/>
          </p:cNvSpPr>
          <p:nvPr/>
        </p:nvSpPr>
        <p:spPr bwMode="auto">
          <a:xfrm>
            <a:off x="2209800" y="0"/>
            <a:ext cx="0" cy="6858000"/>
          </a:xfrm>
          <a:prstGeom prst="line">
            <a:avLst/>
          </a:prstGeom>
          <a:noFill/>
          <a:ln w="57150">
            <a:solidFill>
              <a:srgbClr val="996633"/>
            </a:solidFill>
            <a:round/>
            <a:headEnd/>
            <a:tailEnd/>
          </a:ln>
          <a:effectLst>
            <a:outerShdw dist="25400" algn="ctr" rotWithShape="0">
              <a:schemeClr val="bg2"/>
            </a:outerShdw>
          </a:effectLst>
        </p:spPr>
        <p:txBody>
          <a:bodyPr/>
          <a:lstStyle/>
          <a:p>
            <a:pPr fontAlgn="base">
              <a:spcBef>
                <a:spcPct val="0"/>
              </a:spcBef>
              <a:spcAft>
                <a:spcPct val="0"/>
              </a:spcAft>
            </a:pPr>
            <a:endParaRPr lang="en-US" sz="1800">
              <a:solidFill>
                <a:srgbClr val="000000"/>
              </a:solidFill>
            </a:endParaRPr>
          </a:p>
        </p:txBody>
      </p:sp>
    </p:spTree>
    <p:extLst>
      <p:ext uri="{BB962C8B-B14F-4D97-AF65-F5344CB8AC3E}">
        <p14:creationId xmlns:p14="http://schemas.microsoft.com/office/powerpoint/2010/main" val="1899632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45405E8-36BA-4FCA-B130-C8463F52CB51}" type="datetimeFigureOut">
              <a:rPr lang="en-US" smtClean="0"/>
              <a:t>11/15/2023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D55294-E0D4-4674-89C4-5BD2D5466BFB}" type="slidenum">
              <a:rPr lang="en-US" smtClean="0"/>
              <a:t>‹#›</a:t>
            </a:fld>
            <a:endParaRPr lang="en-US"/>
          </a:p>
        </p:txBody>
      </p:sp>
    </p:spTree>
    <p:extLst>
      <p:ext uri="{BB962C8B-B14F-4D97-AF65-F5344CB8AC3E}">
        <p14:creationId xmlns:p14="http://schemas.microsoft.com/office/powerpoint/2010/main" val="1169302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67" indent="0">
              <a:buNone/>
              <a:defRPr sz="1800"/>
            </a:lvl2pPr>
            <a:lvl3pPr marL="914332" indent="0">
              <a:buNone/>
              <a:defRPr sz="1600"/>
            </a:lvl3pPr>
            <a:lvl4pPr marL="1371498" indent="0">
              <a:buNone/>
              <a:defRPr sz="1400"/>
            </a:lvl4pPr>
            <a:lvl5pPr marL="1828664" indent="0">
              <a:buNone/>
              <a:defRPr sz="1400"/>
            </a:lvl5pPr>
            <a:lvl6pPr marL="2285830" indent="0">
              <a:buNone/>
              <a:defRPr sz="1400"/>
            </a:lvl6pPr>
            <a:lvl7pPr marL="2742994" indent="0">
              <a:buNone/>
              <a:defRPr sz="1400"/>
            </a:lvl7pPr>
            <a:lvl8pPr marL="3200160" indent="0">
              <a:buNone/>
              <a:defRPr sz="1400"/>
            </a:lvl8pPr>
            <a:lvl9pPr marL="3657327"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045405E8-36BA-4FCA-B130-C8463F52CB51}" type="datetimeFigureOut">
              <a:rPr lang="en-US" smtClean="0"/>
              <a:t>11/15/2023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D55294-E0D4-4674-89C4-5BD2D5466BFB}" type="slidenum">
              <a:rPr lang="en-US" smtClean="0"/>
              <a:t>‹#›</a:t>
            </a:fld>
            <a:endParaRPr lang="en-US"/>
          </a:p>
        </p:txBody>
      </p:sp>
    </p:spTree>
    <p:extLst>
      <p:ext uri="{BB962C8B-B14F-4D97-AF65-F5344CB8AC3E}">
        <p14:creationId xmlns:p14="http://schemas.microsoft.com/office/powerpoint/2010/main" val="1743211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045405E8-36BA-4FCA-B130-C8463F52CB51}" type="datetimeFigureOut">
              <a:rPr lang="en-US" smtClean="0"/>
              <a:t>11/15/2023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D55294-E0D4-4674-89C4-5BD2D5466BFB}" type="slidenum">
              <a:rPr lang="en-US" smtClean="0"/>
              <a:t>‹#›</a:t>
            </a:fld>
            <a:endParaRPr lang="en-US"/>
          </a:p>
        </p:txBody>
      </p:sp>
    </p:spTree>
    <p:extLst>
      <p:ext uri="{BB962C8B-B14F-4D97-AF65-F5344CB8AC3E}">
        <p14:creationId xmlns:p14="http://schemas.microsoft.com/office/powerpoint/2010/main" val="57868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045405E8-36BA-4FCA-B130-C8463F52CB51}" type="datetimeFigureOut">
              <a:rPr lang="en-US" smtClean="0"/>
              <a:t>11/15/2023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8D55294-E0D4-4674-89C4-5BD2D5466BFB}" type="slidenum">
              <a:rPr lang="en-US" smtClean="0"/>
              <a:t>‹#›</a:t>
            </a:fld>
            <a:endParaRPr lang="en-US"/>
          </a:p>
        </p:txBody>
      </p:sp>
    </p:spTree>
    <p:extLst>
      <p:ext uri="{BB962C8B-B14F-4D97-AF65-F5344CB8AC3E}">
        <p14:creationId xmlns:p14="http://schemas.microsoft.com/office/powerpoint/2010/main" val="39678687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045405E8-36BA-4FCA-B130-C8463F52CB51}" type="datetimeFigureOut">
              <a:rPr lang="en-US" smtClean="0"/>
              <a:t>11/15/2023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8D55294-E0D4-4674-89C4-5BD2D5466BFB}" type="slidenum">
              <a:rPr lang="en-US" smtClean="0"/>
              <a:t>‹#›</a:t>
            </a:fld>
            <a:endParaRPr lang="en-US"/>
          </a:p>
        </p:txBody>
      </p:sp>
    </p:spTree>
    <p:extLst>
      <p:ext uri="{BB962C8B-B14F-4D97-AF65-F5344CB8AC3E}">
        <p14:creationId xmlns:p14="http://schemas.microsoft.com/office/powerpoint/2010/main" val="29212134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45405E8-36BA-4FCA-B130-C8463F52CB51}" type="datetimeFigureOut">
              <a:rPr lang="en-US" smtClean="0"/>
              <a:t>11/15/2023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8D55294-E0D4-4674-89C4-5BD2D5466BFB}" type="slidenum">
              <a:rPr lang="en-US" smtClean="0"/>
              <a:t>‹#›</a:t>
            </a:fld>
            <a:endParaRPr lang="en-US"/>
          </a:p>
        </p:txBody>
      </p:sp>
    </p:spTree>
    <p:extLst>
      <p:ext uri="{BB962C8B-B14F-4D97-AF65-F5344CB8AC3E}">
        <p14:creationId xmlns:p14="http://schemas.microsoft.com/office/powerpoint/2010/main" val="33252804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6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045405E8-36BA-4FCA-B130-C8463F52CB51}" type="datetimeFigureOut">
              <a:rPr lang="en-US" smtClean="0"/>
              <a:t>11/15/2023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D55294-E0D4-4674-89C4-5BD2D5466BFB}" type="slidenum">
              <a:rPr lang="en-US" smtClean="0"/>
              <a:t>‹#›</a:t>
            </a:fld>
            <a:endParaRPr lang="en-US"/>
          </a:p>
        </p:txBody>
      </p:sp>
    </p:spTree>
    <p:extLst>
      <p:ext uri="{BB962C8B-B14F-4D97-AF65-F5344CB8AC3E}">
        <p14:creationId xmlns:p14="http://schemas.microsoft.com/office/powerpoint/2010/main" val="2567809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5405E8-36BA-4FCA-B130-C8463F52CB51}"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55294-E0D4-4674-89C4-5BD2D5466BFB}" type="slidenum">
              <a:rPr lang="en-US" smtClean="0"/>
              <a:t>‹#›</a:t>
            </a:fld>
            <a:endParaRPr lang="en-US"/>
          </a:p>
        </p:txBody>
      </p:sp>
    </p:spTree>
    <p:extLst>
      <p:ext uri="{BB962C8B-B14F-4D97-AF65-F5344CB8AC3E}">
        <p14:creationId xmlns:p14="http://schemas.microsoft.com/office/powerpoint/2010/main" val="39634619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045405E8-36BA-4FCA-B130-C8463F52CB51}" type="datetimeFigureOut">
              <a:rPr lang="en-US" smtClean="0"/>
              <a:t>11/15/2023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D55294-E0D4-4674-89C4-5BD2D5466BFB}" type="slidenum">
              <a:rPr lang="en-US" smtClean="0"/>
              <a:t>‹#›</a:t>
            </a:fld>
            <a:endParaRPr lang="en-US"/>
          </a:p>
        </p:txBody>
      </p:sp>
    </p:spTree>
    <p:extLst>
      <p:ext uri="{BB962C8B-B14F-4D97-AF65-F5344CB8AC3E}">
        <p14:creationId xmlns:p14="http://schemas.microsoft.com/office/powerpoint/2010/main" val="7455288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45405E8-36BA-4FCA-B130-C8463F52CB51}" type="datetimeFigureOut">
              <a:rPr lang="en-US" smtClean="0"/>
              <a:t>11/15/2023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D55294-E0D4-4674-89C4-5BD2D5466BFB}" type="slidenum">
              <a:rPr lang="en-US" smtClean="0"/>
              <a:t>‹#›</a:t>
            </a:fld>
            <a:endParaRPr lang="en-US"/>
          </a:p>
        </p:txBody>
      </p:sp>
    </p:spTree>
    <p:extLst>
      <p:ext uri="{BB962C8B-B14F-4D97-AF65-F5344CB8AC3E}">
        <p14:creationId xmlns:p14="http://schemas.microsoft.com/office/powerpoint/2010/main" val="12285730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52410"/>
            <a:ext cx="2114550" cy="5973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2410"/>
            <a:ext cx="6191250" cy="5973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45405E8-36BA-4FCA-B130-C8463F52CB51}" type="datetimeFigureOut">
              <a:rPr lang="en-US" smtClean="0"/>
              <a:t>11/15/2023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D55294-E0D4-4674-89C4-5BD2D5466BFB}" type="slidenum">
              <a:rPr lang="en-US" smtClean="0"/>
              <a:t>‹#›</a:t>
            </a:fld>
            <a:endParaRPr lang="en-US"/>
          </a:p>
        </p:txBody>
      </p:sp>
    </p:spTree>
    <p:extLst>
      <p:ext uri="{BB962C8B-B14F-4D97-AF65-F5344CB8AC3E}">
        <p14:creationId xmlns:p14="http://schemas.microsoft.com/office/powerpoint/2010/main" val="4300395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45405E8-36BA-4FCA-B130-C8463F52CB51}"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55294-E0D4-4674-89C4-5BD2D5466BFB}" type="slidenum">
              <a:rPr lang="en-US" smtClean="0"/>
              <a:t>‹#›</a:t>
            </a:fld>
            <a:endParaRPr lang="en-US"/>
          </a:p>
        </p:txBody>
      </p:sp>
    </p:spTree>
    <p:extLst>
      <p:ext uri="{BB962C8B-B14F-4D97-AF65-F5344CB8AC3E}">
        <p14:creationId xmlns:p14="http://schemas.microsoft.com/office/powerpoint/2010/main" val="21724512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5405E8-36BA-4FCA-B130-C8463F52CB51}"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55294-E0D4-4674-89C4-5BD2D5466BFB}" type="slidenum">
              <a:rPr lang="en-US" smtClean="0"/>
              <a:t>‹#›</a:t>
            </a:fld>
            <a:endParaRPr lang="en-US"/>
          </a:p>
        </p:txBody>
      </p:sp>
    </p:spTree>
    <p:extLst>
      <p:ext uri="{BB962C8B-B14F-4D97-AF65-F5344CB8AC3E}">
        <p14:creationId xmlns:p14="http://schemas.microsoft.com/office/powerpoint/2010/main" val="24685927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5405E8-36BA-4FCA-B130-C8463F52CB51}"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55294-E0D4-4674-89C4-5BD2D5466BFB}" type="slidenum">
              <a:rPr lang="en-US" smtClean="0"/>
              <a:t>‹#›</a:t>
            </a:fld>
            <a:endParaRPr lang="en-US"/>
          </a:p>
        </p:txBody>
      </p:sp>
    </p:spTree>
    <p:extLst>
      <p:ext uri="{BB962C8B-B14F-4D97-AF65-F5344CB8AC3E}">
        <p14:creationId xmlns:p14="http://schemas.microsoft.com/office/powerpoint/2010/main" val="9207229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5405E8-36BA-4FCA-B130-C8463F52CB51}"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D55294-E0D4-4674-89C4-5BD2D5466BFB}" type="slidenum">
              <a:rPr lang="en-US" smtClean="0"/>
              <a:t>‹#›</a:t>
            </a:fld>
            <a:endParaRPr lang="en-US"/>
          </a:p>
        </p:txBody>
      </p:sp>
    </p:spTree>
    <p:extLst>
      <p:ext uri="{BB962C8B-B14F-4D97-AF65-F5344CB8AC3E}">
        <p14:creationId xmlns:p14="http://schemas.microsoft.com/office/powerpoint/2010/main" val="32977263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5405E8-36BA-4FCA-B130-C8463F52CB51}" type="datetimeFigureOut">
              <a:rPr lang="en-US" smtClean="0"/>
              <a:t>11/15/2023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D55294-E0D4-4674-89C4-5BD2D5466BFB}" type="slidenum">
              <a:rPr lang="en-US" smtClean="0"/>
              <a:t>‹#›</a:t>
            </a:fld>
            <a:endParaRPr lang="en-US"/>
          </a:p>
        </p:txBody>
      </p:sp>
    </p:spTree>
    <p:extLst>
      <p:ext uri="{BB962C8B-B14F-4D97-AF65-F5344CB8AC3E}">
        <p14:creationId xmlns:p14="http://schemas.microsoft.com/office/powerpoint/2010/main" val="16390823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5405E8-36BA-4FCA-B130-C8463F52CB51}" type="datetimeFigureOut">
              <a:rPr lang="en-US" smtClean="0"/>
              <a:t>11/15/2023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D55294-E0D4-4674-89C4-5BD2D5466BFB}" type="slidenum">
              <a:rPr lang="en-US" smtClean="0"/>
              <a:t>‹#›</a:t>
            </a:fld>
            <a:endParaRPr lang="en-US"/>
          </a:p>
        </p:txBody>
      </p:sp>
    </p:spTree>
    <p:extLst>
      <p:ext uri="{BB962C8B-B14F-4D97-AF65-F5344CB8AC3E}">
        <p14:creationId xmlns:p14="http://schemas.microsoft.com/office/powerpoint/2010/main" val="24709567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5405E8-36BA-4FCA-B130-C8463F52CB51}" type="datetimeFigureOut">
              <a:rPr lang="en-US" smtClean="0"/>
              <a:t>11/15/2023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D55294-E0D4-4674-89C4-5BD2D5466BFB}" type="slidenum">
              <a:rPr lang="en-US" smtClean="0"/>
              <a:t>‹#›</a:t>
            </a:fld>
            <a:endParaRPr lang="en-US"/>
          </a:p>
        </p:txBody>
      </p:sp>
    </p:spTree>
    <p:extLst>
      <p:ext uri="{BB962C8B-B14F-4D97-AF65-F5344CB8AC3E}">
        <p14:creationId xmlns:p14="http://schemas.microsoft.com/office/powerpoint/2010/main" val="1764456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5405E8-36BA-4FCA-B130-C8463F52CB51}"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55294-E0D4-4674-89C4-5BD2D5466BFB}" type="slidenum">
              <a:rPr lang="en-US" smtClean="0"/>
              <a:t>‹#›</a:t>
            </a:fld>
            <a:endParaRPr lang="en-US"/>
          </a:p>
        </p:txBody>
      </p:sp>
    </p:spTree>
    <p:extLst>
      <p:ext uri="{BB962C8B-B14F-4D97-AF65-F5344CB8AC3E}">
        <p14:creationId xmlns:p14="http://schemas.microsoft.com/office/powerpoint/2010/main" val="337251029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5405E8-36BA-4FCA-B130-C8463F52CB51}"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D55294-E0D4-4674-89C4-5BD2D5466BFB}" type="slidenum">
              <a:rPr lang="en-US" smtClean="0"/>
              <a:t>‹#›</a:t>
            </a:fld>
            <a:endParaRPr lang="en-US"/>
          </a:p>
        </p:txBody>
      </p:sp>
    </p:spTree>
    <p:extLst>
      <p:ext uri="{BB962C8B-B14F-4D97-AF65-F5344CB8AC3E}">
        <p14:creationId xmlns:p14="http://schemas.microsoft.com/office/powerpoint/2010/main" val="5890002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5405E8-36BA-4FCA-B130-C8463F52CB51}"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D55294-E0D4-4674-89C4-5BD2D5466BFB}" type="slidenum">
              <a:rPr lang="en-US" smtClean="0"/>
              <a:t>‹#›</a:t>
            </a:fld>
            <a:endParaRPr lang="en-US"/>
          </a:p>
        </p:txBody>
      </p:sp>
    </p:spTree>
    <p:extLst>
      <p:ext uri="{BB962C8B-B14F-4D97-AF65-F5344CB8AC3E}">
        <p14:creationId xmlns:p14="http://schemas.microsoft.com/office/powerpoint/2010/main" val="36142795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5405E8-36BA-4FCA-B130-C8463F52CB51}"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55294-E0D4-4674-89C4-5BD2D5466BFB}" type="slidenum">
              <a:rPr lang="en-US" smtClean="0"/>
              <a:t>‹#›</a:t>
            </a:fld>
            <a:endParaRPr lang="en-US"/>
          </a:p>
        </p:txBody>
      </p:sp>
    </p:spTree>
    <p:extLst>
      <p:ext uri="{BB962C8B-B14F-4D97-AF65-F5344CB8AC3E}">
        <p14:creationId xmlns:p14="http://schemas.microsoft.com/office/powerpoint/2010/main" val="26376639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5405E8-36BA-4FCA-B130-C8463F52CB51}"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55294-E0D4-4674-89C4-5BD2D5466BFB}" type="slidenum">
              <a:rPr lang="en-US" smtClean="0"/>
              <a:t>‹#›</a:t>
            </a:fld>
            <a:endParaRPr lang="en-US"/>
          </a:p>
        </p:txBody>
      </p:sp>
    </p:spTree>
    <p:extLst>
      <p:ext uri="{BB962C8B-B14F-4D97-AF65-F5344CB8AC3E}">
        <p14:creationId xmlns:p14="http://schemas.microsoft.com/office/powerpoint/2010/main" val="256279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5405E8-36BA-4FCA-B130-C8463F52CB51}"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D55294-E0D4-4674-89C4-5BD2D5466BFB}" type="slidenum">
              <a:rPr lang="en-US" smtClean="0"/>
              <a:t>‹#›</a:t>
            </a:fld>
            <a:endParaRPr lang="en-US"/>
          </a:p>
        </p:txBody>
      </p:sp>
    </p:spTree>
    <p:extLst>
      <p:ext uri="{BB962C8B-B14F-4D97-AF65-F5344CB8AC3E}">
        <p14:creationId xmlns:p14="http://schemas.microsoft.com/office/powerpoint/2010/main" val="3096087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5405E8-36BA-4FCA-B130-C8463F52CB51}" type="datetimeFigureOut">
              <a:rPr lang="en-US" smtClean="0"/>
              <a:t>11/15/2023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D55294-E0D4-4674-89C4-5BD2D5466BFB}" type="slidenum">
              <a:rPr lang="en-US" smtClean="0"/>
              <a:t>‹#›</a:t>
            </a:fld>
            <a:endParaRPr lang="en-US"/>
          </a:p>
        </p:txBody>
      </p:sp>
    </p:spTree>
    <p:extLst>
      <p:ext uri="{BB962C8B-B14F-4D97-AF65-F5344CB8AC3E}">
        <p14:creationId xmlns:p14="http://schemas.microsoft.com/office/powerpoint/2010/main" val="1222722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5405E8-36BA-4FCA-B130-C8463F52CB51}" type="datetimeFigureOut">
              <a:rPr lang="en-US" smtClean="0"/>
              <a:t>11/15/2023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D55294-E0D4-4674-89C4-5BD2D5466BFB}" type="slidenum">
              <a:rPr lang="en-US" smtClean="0"/>
              <a:t>‹#›</a:t>
            </a:fld>
            <a:endParaRPr lang="en-US"/>
          </a:p>
        </p:txBody>
      </p:sp>
    </p:spTree>
    <p:extLst>
      <p:ext uri="{BB962C8B-B14F-4D97-AF65-F5344CB8AC3E}">
        <p14:creationId xmlns:p14="http://schemas.microsoft.com/office/powerpoint/2010/main" val="2005626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5405E8-36BA-4FCA-B130-C8463F52CB51}" type="datetimeFigureOut">
              <a:rPr lang="en-US" smtClean="0"/>
              <a:t>11/15/2023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D55294-E0D4-4674-89C4-5BD2D5466BFB}" type="slidenum">
              <a:rPr lang="en-US" smtClean="0"/>
              <a:t>‹#›</a:t>
            </a:fld>
            <a:endParaRPr lang="en-US"/>
          </a:p>
        </p:txBody>
      </p:sp>
    </p:spTree>
    <p:extLst>
      <p:ext uri="{BB962C8B-B14F-4D97-AF65-F5344CB8AC3E}">
        <p14:creationId xmlns:p14="http://schemas.microsoft.com/office/powerpoint/2010/main" val="4068014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5405E8-36BA-4FCA-B130-C8463F52CB51}"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D55294-E0D4-4674-89C4-5BD2D5466BFB}" type="slidenum">
              <a:rPr lang="en-US" smtClean="0"/>
              <a:t>‹#›</a:t>
            </a:fld>
            <a:endParaRPr lang="en-US"/>
          </a:p>
        </p:txBody>
      </p:sp>
    </p:spTree>
    <p:extLst>
      <p:ext uri="{BB962C8B-B14F-4D97-AF65-F5344CB8AC3E}">
        <p14:creationId xmlns:p14="http://schemas.microsoft.com/office/powerpoint/2010/main" val="276793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5405E8-36BA-4FCA-B130-C8463F52CB51}"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D55294-E0D4-4674-89C4-5BD2D5466BFB}" type="slidenum">
              <a:rPr lang="en-US" smtClean="0"/>
              <a:t>‹#›</a:t>
            </a:fld>
            <a:endParaRPr lang="en-US"/>
          </a:p>
        </p:txBody>
      </p:sp>
    </p:spTree>
    <p:extLst>
      <p:ext uri="{BB962C8B-B14F-4D97-AF65-F5344CB8AC3E}">
        <p14:creationId xmlns:p14="http://schemas.microsoft.com/office/powerpoint/2010/main" val="3203728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5405E8-36BA-4FCA-B130-C8463F52CB51}" type="datetimeFigureOut">
              <a:rPr lang="en-US" smtClean="0"/>
              <a:t>11/15/2023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D55294-E0D4-4674-89C4-5BD2D5466BFB}" type="slidenum">
              <a:rPr lang="en-US" smtClean="0"/>
              <a:t>‹#›</a:t>
            </a:fld>
            <a:endParaRPr lang="en-US"/>
          </a:p>
        </p:txBody>
      </p:sp>
    </p:spTree>
    <p:extLst>
      <p:ext uri="{BB962C8B-B14F-4D97-AF65-F5344CB8AC3E}">
        <p14:creationId xmlns:p14="http://schemas.microsoft.com/office/powerpoint/2010/main" val="2411179908"/>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5" name="Rectangle 11" descr="DkGreen"/>
          <p:cNvSpPr>
            <a:spLocks noChangeArrowheads="1"/>
          </p:cNvSpPr>
          <p:nvPr/>
        </p:nvSpPr>
        <p:spPr bwMode="auto">
          <a:xfrm>
            <a:off x="0" y="0"/>
            <a:ext cx="9144000" cy="1676400"/>
          </a:xfrm>
          <a:prstGeom prst="rect">
            <a:avLst/>
          </a:prstGeom>
          <a:blipFill dpi="0" rotWithShape="1">
            <a:blip r:embed="rId13" cstate="print"/>
            <a:srcRect/>
            <a:stretch>
              <a:fillRect/>
            </a:stretch>
          </a:blipFill>
          <a:ln w="9525">
            <a:solidFill>
              <a:schemeClr val="tx1"/>
            </a:solidFill>
            <a:miter lim="800000"/>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1026" name="Rectangle 2"/>
          <p:cNvSpPr>
            <a:spLocks noGrp="1" noChangeArrowheads="1"/>
          </p:cNvSpPr>
          <p:nvPr>
            <p:ph type="title"/>
          </p:nvPr>
        </p:nvSpPr>
        <p:spPr bwMode="auto">
          <a:xfrm>
            <a:off x="2438400" y="152400"/>
            <a:ext cx="4772722" cy="114300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045405E8-36BA-4FCA-B130-C8463F52CB51}" type="datetimeFigureOut">
              <a:rPr lang="en-US" smtClean="0"/>
              <a:t>11/15/2023</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a:latin typeface="Myriad Pro" pitchFamily="34" charset="0"/>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8D55294-E0D4-4674-89C4-5BD2D5466BFB}" type="slidenum">
              <a:rPr lang="en-US" smtClean="0"/>
              <a:t>‹#›</a:t>
            </a:fld>
            <a:endParaRPr lang="en-US"/>
          </a:p>
        </p:txBody>
      </p:sp>
      <p:pic>
        <p:nvPicPr>
          <p:cNvPr id="1036" name="Picture 12" descr="ADEM_White"/>
          <p:cNvPicPr>
            <a:picLocks noChangeAspect="1" noChangeArrowheads="1"/>
          </p:cNvPicPr>
          <p:nvPr/>
        </p:nvPicPr>
        <p:blipFill>
          <a:blip r:embed="rId14"/>
          <a:srcRect/>
          <a:stretch>
            <a:fillRect/>
          </a:stretch>
        </p:blipFill>
        <p:spPr bwMode="auto">
          <a:xfrm>
            <a:off x="130563" y="462762"/>
            <a:ext cx="1885950" cy="598488"/>
          </a:xfrm>
          <a:prstGeom prst="rect">
            <a:avLst/>
          </a:prstGeom>
          <a:noFill/>
        </p:spPr>
      </p:pic>
      <p:sp>
        <p:nvSpPr>
          <p:cNvPr id="1037" name="Line 13"/>
          <p:cNvSpPr>
            <a:spLocks noChangeShapeType="1"/>
          </p:cNvSpPr>
          <p:nvPr/>
        </p:nvSpPr>
        <p:spPr bwMode="auto">
          <a:xfrm flipH="1">
            <a:off x="0" y="1676400"/>
            <a:ext cx="9144000" cy="0"/>
          </a:xfrm>
          <a:prstGeom prst="line">
            <a:avLst/>
          </a:prstGeom>
          <a:noFill/>
          <a:ln w="44450">
            <a:solidFill>
              <a:srgbClr val="996633"/>
            </a:solidFill>
            <a:round/>
            <a:headEnd/>
            <a:tailEnd/>
          </a:ln>
          <a:effectLst>
            <a:outerShdw dist="25400" dir="5400000" algn="ctr" rotWithShape="0">
              <a:srgbClr val="777777"/>
            </a:outerShdw>
          </a:effectLst>
        </p:spPr>
        <p:txBody>
          <a:bodyPr/>
          <a:lstStyle/>
          <a:p>
            <a:pPr fontAlgn="base">
              <a:spcBef>
                <a:spcPct val="0"/>
              </a:spcBef>
              <a:spcAft>
                <a:spcPct val="0"/>
              </a:spcAft>
            </a:pPr>
            <a:endParaRPr lang="en-US" sz="1800">
              <a:solidFill>
                <a:srgbClr val="000000"/>
              </a:solidFill>
            </a:endParaRPr>
          </a:p>
        </p:txBody>
      </p:sp>
    </p:spTree>
    <p:extLst>
      <p:ext uri="{BB962C8B-B14F-4D97-AF65-F5344CB8AC3E}">
        <p14:creationId xmlns:p14="http://schemas.microsoft.com/office/powerpoint/2010/main" val="1358192464"/>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ctr" rtl="0" eaLnBrk="1" fontAlgn="base" hangingPunct="1">
        <a:spcBef>
          <a:spcPct val="0"/>
        </a:spcBef>
        <a:spcAft>
          <a:spcPct val="0"/>
        </a:spcAft>
        <a:defRPr sz="4000" b="1">
          <a:solidFill>
            <a:srgbClr val="FFFF00"/>
          </a:solidFill>
          <a:latin typeface="+mj-lt"/>
          <a:ea typeface="+mj-ea"/>
          <a:cs typeface="+mj-cs"/>
        </a:defRPr>
      </a:lvl1pPr>
      <a:lvl2pPr algn="ctr" rtl="0" eaLnBrk="1" fontAlgn="base" hangingPunct="1">
        <a:spcBef>
          <a:spcPct val="0"/>
        </a:spcBef>
        <a:spcAft>
          <a:spcPct val="0"/>
        </a:spcAft>
        <a:defRPr sz="4000" b="1">
          <a:solidFill>
            <a:srgbClr val="FFFF00"/>
          </a:solidFill>
          <a:latin typeface="Arial" charset="0"/>
        </a:defRPr>
      </a:lvl2pPr>
      <a:lvl3pPr algn="ctr" rtl="0" eaLnBrk="1" fontAlgn="base" hangingPunct="1">
        <a:spcBef>
          <a:spcPct val="0"/>
        </a:spcBef>
        <a:spcAft>
          <a:spcPct val="0"/>
        </a:spcAft>
        <a:defRPr sz="4000" b="1">
          <a:solidFill>
            <a:srgbClr val="FFFF00"/>
          </a:solidFill>
          <a:latin typeface="Arial" charset="0"/>
        </a:defRPr>
      </a:lvl3pPr>
      <a:lvl4pPr algn="ctr" rtl="0" eaLnBrk="1" fontAlgn="base" hangingPunct="1">
        <a:spcBef>
          <a:spcPct val="0"/>
        </a:spcBef>
        <a:spcAft>
          <a:spcPct val="0"/>
        </a:spcAft>
        <a:defRPr sz="4000" b="1">
          <a:solidFill>
            <a:srgbClr val="FFFF00"/>
          </a:solidFill>
          <a:latin typeface="Arial" charset="0"/>
        </a:defRPr>
      </a:lvl4pPr>
      <a:lvl5pPr algn="ctr" rtl="0" eaLnBrk="1" fontAlgn="base" hangingPunct="1">
        <a:spcBef>
          <a:spcPct val="0"/>
        </a:spcBef>
        <a:spcAft>
          <a:spcPct val="0"/>
        </a:spcAft>
        <a:defRPr sz="4000" b="1">
          <a:solidFill>
            <a:srgbClr val="FFFF00"/>
          </a:solidFill>
          <a:latin typeface="Arial" charset="0"/>
        </a:defRPr>
      </a:lvl5pPr>
      <a:lvl6pPr marL="457167" algn="ctr" rtl="0" eaLnBrk="1" fontAlgn="base" hangingPunct="1">
        <a:spcBef>
          <a:spcPct val="0"/>
        </a:spcBef>
        <a:spcAft>
          <a:spcPct val="0"/>
        </a:spcAft>
        <a:defRPr sz="4000" b="1">
          <a:solidFill>
            <a:srgbClr val="FFFF00"/>
          </a:solidFill>
          <a:latin typeface="Arial" charset="0"/>
        </a:defRPr>
      </a:lvl6pPr>
      <a:lvl7pPr marL="914332" algn="ctr" rtl="0" eaLnBrk="1" fontAlgn="base" hangingPunct="1">
        <a:spcBef>
          <a:spcPct val="0"/>
        </a:spcBef>
        <a:spcAft>
          <a:spcPct val="0"/>
        </a:spcAft>
        <a:defRPr sz="4000" b="1">
          <a:solidFill>
            <a:srgbClr val="FFFF00"/>
          </a:solidFill>
          <a:latin typeface="Arial" charset="0"/>
        </a:defRPr>
      </a:lvl7pPr>
      <a:lvl8pPr marL="1371498" algn="ctr" rtl="0" eaLnBrk="1" fontAlgn="base" hangingPunct="1">
        <a:spcBef>
          <a:spcPct val="0"/>
        </a:spcBef>
        <a:spcAft>
          <a:spcPct val="0"/>
        </a:spcAft>
        <a:defRPr sz="4000" b="1">
          <a:solidFill>
            <a:srgbClr val="FFFF00"/>
          </a:solidFill>
          <a:latin typeface="Arial" charset="0"/>
        </a:defRPr>
      </a:lvl8pPr>
      <a:lvl9pPr marL="1828664" algn="ctr" rtl="0" eaLnBrk="1" fontAlgn="base" hangingPunct="1">
        <a:spcBef>
          <a:spcPct val="0"/>
        </a:spcBef>
        <a:spcAft>
          <a:spcPct val="0"/>
        </a:spcAft>
        <a:defRPr sz="4000" b="1">
          <a:solidFill>
            <a:srgbClr val="FFFF00"/>
          </a:solidFill>
          <a:latin typeface="Arial" charset="0"/>
        </a:defRPr>
      </a:lvl9pPr>
    </p:titleStyle>
    <p:bodyStyle>
      <a:lvl1pPr marL="342874" indent="-342874" algn="l" rtl="0" eaLnBrk="1" fontAlgn="base" hangingPunct="1">
        <a:spcBef>
          <a:spcPct val="20000"/>
        </a:spcBef>
        <a:spcAft>
          <a:spcPct val="0"/>
        </a:spcAft>
        <a:buChar char="•"/>
        <a:defRPr sz="3200">
          <a:solidFill>
            <a:schemeClr val="tx1"/>
          </a:solidFill>
          <a:latin typeface="+mn-lt"/>
          <a:ea typeface="+mn-ea"/>
          <a:cs typeface="+mn-cs"/>
        </a:defRPr>
      </a:lvl1pPr>
      <a:lvl2pPr marL="742895" indent="-285730" algn="l" rtl="0" eaLnBrk="1" fontAlgn="base" hangingPunct="1">
        <a:spcBef>
          <a:spcPct val="20000"/>
        </a:spcBef>
        <a:spcAft>
          <a:spcPct val="0"/>
        </a:spcAft>
        <a:buChar char="–"/>
        <a:defRPr sz="2800">
          <a:solidFill>
            <a:schemeClr val="tx1"/>
          </a:solidFill>
          <a:latin typeface="+mn-lt"/>
        </a:defRPr>
      </a:lvl2pPr>
      <a:lvl3pPr marL="1142914" indent="-228584" algn="l" rtl="0" eaLnBrk="1" fontAlgn="base" hangingPunct="1">
        <a:spcBef>
          <a:spcPct val="20000"/>
        </a:spcBef>
        <a:spcAft>
          <a:spcPct val="0"/>
        </a:spcAft>
        <a:buChar char="•"/>
        <a:defRPr sz="2400">
          <a:solidFill>
            <a:schemeClr val="tx1"/>
          </a:solidFill>
          <a:latin typeface="+mn-lt"/>
        </a:defRPr>
      </a:lvl3pPr>
      <a:lvl4pPr marL="1600080" indent="-228584" algn="l" rtl="0" eaLnBrk="1" fontAlgn="base" hangingPunct="1">
        <a:spcBef>
          <a:spcPct val="20000"/>
        </a:spcBef>
        <a:spcAft>
          <a:spcPct val="0"/>
        </a:spcAft>
        <a:buChar char="–"/>
        <a:defRPr sz="2000">
          <a:solidFill>
            <a:schemeClr val="tx1"/>
          </a:solidFill>
          <a:latin typeface="+mn-lt"/>
        </a:defRPr>
      </a:lvl4pPr>
      <a:lvl5pPr marL="2057247" indent="-228584" algn="l" rtl="0" eaLnBrk="1" fontAlgn="base" hangingPunct="1">
        <a:spcBef>
          <a:spcPct val="20000"/>
        </a:spcBef>
        <a:spcAft>
          <a:spcPct val="0"/>
        </a:spcAft>
        <a:buChar char="»"/>
        <a:defRPr sz="2000">
          <a:solidFill>
            <a:schemeClr val="tx1"/>
          </a:solidFill>
          <a:latin typeface="+mn-lt"/>
        </a:defRPr>
      </a:lvl5pPr>
      <a:lvl6pPr marL="2514412" indent="-228584" algn="l" rtl="0" eaLnBrk="1" fontAlgn="base" hangingPunct="1">
        <a:spcBef>
          <a:spcPct val="20000"/>
        </a:spcBef>
        <a:spcAft>
          <a:spcPct val="0"/>
        </a:spcAft>
        <a:buChar char="»"/>
        <a:defRPr sz="2000">
          <a:solidFill>
            <a:schemeClr val="tx1"/>
          </a:solidFill>
          <a:latin typeface="+mn-lt"/>
        </a:defRPr>
      </a:lvl6pPr>
      <a:lvl7pPr marL="2971578" indent="-228584" algn="l" rtl="0" eaLnBrk="1" fontAlgn="base" hangingPunct="1">
        <a:spcBef>
          <a:spcPct val="20000"/>
        </a:spcBef>
        <a:spcAft>
          <a:spcPct val="0"/>
        </a:spcAft>
        <a:buChar char="»"/>
        <a:defRPr sz="2000">
          <a:solidFill>
            <a:schemeClr val="tx1"/>
          </a:solidFill>
          <a:latin typeface="+mn-lt"/>
        </a:defRPr>
      </a:lvl7pPr>
      <a:lvl8pPr marL="3428744" indent="-228584" algn="l" rtl="0" eaLnBrk="1" fontAlgn="base" hangingPunct="1">
        <a:spcBef>
          <a:spcPct val="20000"/>
        </a:spcBef>
        <a:spcAft>
          <a:spcPct val="0"/>
        </a:spcAft>
        <a:buChar char="»"/>
        <a:defRPr sz="2000">
          <a:solidFill>
            <a:schemeClr val="tx1"/>
          </a:solidFill>
          <a:latin typeface="+mn-lt"/>
        </a:defRPr>
      </a:lvl8pPr>
      <a:lvl9pPr marL="3885910" indent="-228584"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5405E8-36BA-4FCA-B130-C8463F52CB51}" type="datetimeFigureOut">
              <a:rPr lang="en-US" smtClean="0"/>
              <a:t>11/15/2023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D55294-E0D4-4674-89C4-5BD2D5466BFB}" type="slidenum">
              <a:rPr lang="en-US" smtClean="0"/>
              <a:t>‹#›</a:t>
            </a:fld>
            <a:endParaRPr lang="en-US"/>
          </a:p>
        </p:txBody>
      </p:sp>
    </p:spTree>
    <p:extLst>
      <p:ext uri="{BB962C8B-B14F-4D97-AF65-F5344CB8AC3E}">
        <p14:creationId xmlns:p14="http://schemas.microsoft.com/office/powerpoint/2010/main" val="355656635"/>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15.sv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18.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mailto:jbrigdon@adem.alabama.gov" TargetMode="External"/><Relationship Id="rId2" Type="http://schemas.openxmlformats.org/officeDocument/2006/relationships/notesSlide" Target="../notesSlides/notesSlide5.xml"/><Relationship Id="rId1" Type="http://schemas.openxmlformats.org/officeDocument/2006/relationships/slideLayout" Target="../slideLayouts/slideLayout15.xml"/><Relationship Id="rId6" Type="http://schemas.openxmlformats.org/officeDocument/2006/relationships/hyperlink" Target="mailto:rachael.mcmanus@adem.alabama.gov" TargetMode="External"/><Relationship Id="rId5" Type="http://schemas.openxmlformats.org/officeDocument/2006/relationships/image" Target="../media/image8.sv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10.sv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12.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5"/>
          <p:cNvSpPr>
            <a:spLocks noGrp="1" noChangeArrowheads="1"/>
          </p:cNvSpPr>
          <p:nvPr>
            <p:ph type="subTitle" idx="1"/>
          </p:nvPr>
        </p:nvSpPr>
        <p:spPr>
          <a:xfrm>
            <a:off x="2308486" y="2630773"/>
            <a:ext cx="6835514" cy="4128841"/>
          </a:xfrm>
        </p:spPr>
        <p:txBody>
          <a:bodyPr/>
          <a:lstStyle/>
          <a:p>
            <a:pPr>
              <a:spcBef>
                <a:spcPts val="0"/>
              </a:spcBef>
            </a:pPr>
            <a:r>
              <a:rPr lang="en-US" sz="4000" dirty="0">
                <a:latin typeface="Times New Roman"/>
                <a:cs typeface="Times New Roman"/>
              </a:rPr>
              <a:t>Stephen A. Cobb, Chief</a:t>
            </a:r>
          </a:p>
          <a:p>
            <a:pPr eaLnBrk="1" hangingPunct="1">
              <a:spcBef>
                <a:spcPts val="0"/>
              </a:spcBef>
            </a:pPr>
            <a:r>
              <a:rPr lang="en-US" sz="4000" dirty="0">
                <a:latin typeface="Times New Roman"/>
                <a:cs typeface="Times New Roman"/>
              </a:rPr>
              <a:t>Land Division</a:t>
            </a:r>
          </a:p>
          <a:p>
            <a:r>
              <a:rPr lang="en-US" sz="2800" dirty="0">
                <a:latin typeface="Times New Roman"/>
                <a:cs typeface="Times New Roman"/>
              </a:rPr>
              <a:t>Manufacture Alabama Safety and Environmental Conference</a:t>
            </a:r>
            <a:endParaRPr lang="en-US" sz="2800">
              <a:cs typeface="Arial"/>
            </a:endParaRPr>
          </a:p>
          <a:p>
            <a:pPr>
              <a:spcBef>
                <a:spcPts val="0"/>
              </a:spcBef>
            </a:pPr>
            <a:r>
              <a:rPr lang="en-US" sz="2800">
                <a:latin typeface="Times New Roman"/>
                <a:cs typeface="Times New Roman"/>
              </a:rPr>
              <a:t>November 16, 2023</a:t>
            </a:r>
            <a:endParaRPr lang="en-US" sz="2800">
              <a:latin typeface="Times New Roman" panose="02020603050405020304" pitchFamily="18" charset="0"/>
              <a:cs typeface="Times New Roman" panose="02020603050405020304" pitchFamily="18" charset="0"/>
            </a:endParaRPr>
          </a:p>
          <a:p>
            <a:pPr>
              <a:spcBef>
                <a:spcPts val="0"/>
              </a:spcBef>
            </a:pPr>
            <a:r>
              <a:rPr lang="en-US" sz="2800" dirty="0">
                <a:latin typeface="Times New Roman"/>
                <a:cs typeface="Times New Roman"/>
              </a:rPr>
              <a:t>Ross Bridge Resort</a:t>
            </a:r>
            <a:endParaRPr lang="en-US" sz="28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2308486" y="651535"/>
            <a:ext cx="6835514" cy="830997"/>
          </a:xfrm>
          <a:prstGeom prst="rect">
            <a:avLst/>
          </a:prstGeom>
          <a:noFill/>
        </p:spPr>
        <p:txBody>
          <a:bodyPr wrap="square" rtlCol="0">
            <a:spAutoFit/>
          </a:bodyPr>
          <a:lstStyle/>
          <a:p>
            <a:pPr algn="ctr" fontAlgn="base">
              <a:spcBef>
                <a:spcPct val="0"/>
              </a:spcBef>
              <a:spcAft>
                <a:spcPct val="0"/>
              </a:spcAft>
            </a:pPr>
            <a:r>
              <a:rPr lang="en-US" sz="4400" b="1">
                <a:solidFill>
                  <a:srgbClr val="006600"/>
                </a:solidFill>
                <a:latin typeface="Times New Roman" panose="02020603050405020304" pitchFamily="18" charset="0"/>
                <a:ea typeface="PMingLiU-ExtB" panose="02020500000000000000" pitchFamily="18" charset="-120"/>
                <a:cs typeface="Times New Roman" panose="02020603050405020304" pitchFamily="18" charset="0"/>
              </a:rPr>
              <a:t>Land </a:t>
            </a:r>
            <a:r>
              <a:rPr lang="en-US" sz="4800" b="1">
                <a:solidFill>
                  <a:srgbClr val="006600"/>
                </a:solidFill>
                <a:latin typeface="Times New Roman" panose="02020603050405020304" pitchFamily="18" charset="0"/>
                <a:ea typeface="PMingLiU-ExtB" panose="02020500000000000000" pitchFamily="18" charset="-120"/>
                <a:cs typeface="Times New Roman" panose="02020603050405020304" pitchFamily="18" charset="0"/>
              </a:rPr>
              <a:t>Division</a:t>
            </a:r>
            <a:r>
              <a:rPr lang="en-US" sz="4400" b="1">
                <a:solidFill>
                  <a:srgbClr val="006600"/>
                </a:solidFill>
                <a:latin typeface="Times New Roman" panose="02020603050405020304" pitchFamily="18" charset="0"/>
                <a:ea typeface="PMingLiU-ExtB" panose="02020500000000000000" pitchFamily="18" charset="-120"/>
                <a:cs typeface="Times New Roman" panose="02020603050405020304" pitchFamily="18" charset="0"/>
              </a:rPr>
              <a:t> Update</a:t>
            </a:r>
          </a:p>
        </p:txBody>
      </p:sp>
    </p:spTree>
    <p:extLst>
      <p:ext uri="{BB962C8B-B14F-4D97-AF65-F5344CB8AC3E}">
        <p14:creationId xmlns:p14="http://schemas.microsoft.com/office/powerpoint/2010/main" val="2138155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8905" y="109489"/>
            <a:ext cx="6949598" cy="1353015"/>
          </a:xfrm>
        </p:spPr>
        <p:txBody>
          <a:bodyPr/>
          <a:lstStyle/>
          <a:p>
            <a:r>
              <a:rPr lang="en-US" sz="3800">
                <a:latin typeface="Times New Roman" panose="02020603050405020304" pitchFamily="18" charset="0"/>
                <a:cs typeface="Times New Roman" panose="02020603050405020304" pitchFamily="18" charset="0"/>
              </a:rPr>
              <a:t>Hazardous Waste </a:t>
            </a:r>
            <a:br>
              <a:rPr lang="en-US" sz="3800">
                <a:latin typeface="Times New Roman" panose="02020603050405020304" pitchFamily="18" charset="0"/>
                <a:cs typeface="Times New Roman" panose="02020603050405020304" pitchFamily="18" charset="0"/>
              </a:rPr>
            </a:br>
            <a:r>
              <a:rPr lang="en-US" sz="3800">
                <a:latin typeface="Times New Roman" panose="02020603050405020304" pitchFamily="18" charset="0"/>
                <a:cs typeface="Times New Roman" panose="02020603050405020304" pitchFamily="18" charset="0"/>
              </a:rPr>
              <a:t>Enforcement Update</a:t>
            </a:r>
          </a:p>
        </p:txBody>
      </p:sp>
      <p:sp>
        <p:nvSpPr>
          <p:cNvPr id="3" name="Content Placeholder 2"/>
          <p:cNvSpPr>
            <a:spLocks noGrp="1"/>
          </p:cNvSpPr>
          <p:nvPr>
            <p:ph idx="1"/>
          </p:nvPr>
        </p:nvSpPr>
        <p:spPr>
          <a:xfrm>
            <a:off x="231493" y="1957493"/>
            <a:ext cx="8814535" cy="4788539"/>
          </a:xfrm>
        </p:spPr>
        <p:txBody>
          <a:bodyPr/>
          <a:lstStyle/>
          <a:p>
            <a:pPr marL="0" lvl="0" indent="0">
              <a:spcBef>
                <a:spcPts val="0"/>
              </a:spcBef>
              <a:spcAft>
                <a:spcPts val="1200"/>
              </a:spcAft>
              <a:buNone/>
            </a:pPr>
            <a:r>
              <a:rPr lang="en-US" sz="2600">
                <a:solidFill>
                  <a:srgbClr val="006600"/>
                </a:solidFill>
                <a:latin typeface="Times New Roman" panose="02020603050405020304" pitchFamily="18" charset="0"/>
                <a:cs typeface="Times New Roman" panose="02020603050405020304" pitchFamily="18" charset="0"/>
              </a:rPr>
              <a:t>Various efforts have been employed to reduce the number of significant non-compliers (SNCs) in program</a:t>
            </a:r>
          </a:p>
          <a:p>
            <a:pPr lvl="1">
              <a:spcBef>
                <a:spcPts val="0"/>
              </a:spcBef>
              <a:buFont typeface="Wingdings" panose="05000000000000000000" pitchFamily="2" charset="2"/>
              <a:buChar char="Ø"/>
            </a:pPr>
            <a:r>
              <a:rPr lang="en-US" sz="2200">
                <a:solidFill>
                  <a:srgbClr val="000000"/>
                </a:solidFill>
                <a:latin typeface="Times New Roman" panose="02020603050405020304" pitchFamily="18" charset="0"/>
                <a:cs typeface="Times New Roman" panose="02020603050405020304" pitchFamily="18" charset="0"/>
              </a:rPr>
              <a:t>Quarterly outreach to TSDFs and Large/Small Quantity Generators</a:t>
            </a:r>
          </a:p>
          <a:p>
            <a:pPr lvl="2">
              <a:spcBef>
                <a:spcPts val="0"/>
              </a:spcBef>
              <a:buFont typeface="Arial" panose="020B0604020202020204" pitchFamily="34" charset="0"/>
              <a:buChar char="•"/>
            </a:pPr>
            <a:r>
              <a:rPr lang="en-US" sz="2200">
                <a:solidFill>
                  <a:srgbClr val="000000"/>
                </a:solidFill>
                <a:latin typeface="Times New Roman" panose="02020603050405020304" pitchFamily="18" charset="0"/>
                <a:cs typeface="Times New Roman" panose="02020603050405020304" pitchFamily="18" charset="0"/>
              </a:rPr>
              <a:t> </a:t>
            </a:r>
            <a:r>
              <a:rPr lang="en-US" sz="1800">
                <a:solidFill>
                  <a:srgbClr val="000000"/>
                </a:solidFill>
                <a:latin typeface="Times New Roman" panose="02020603050405020304" pitchFamily="18" charset="0"/>
                <a:cs typeface="Times New Roman" panose="02020603050405020304" pitchFamily="18" charset="0"/>
              </a:rPr>
              <a:t>via email</a:t>
            </a:r>
          </a:p>
          <a:p>
            <a:pPr lvl="1">
              <a:spcBef>
                <a:spcPts val="0"/>
              </a:spcBef>
              <a:buFont typeface="Wingdings" panose="05000000000000000000" pitchFamily="2" charset="2"/>
              <a:buChar char="Ø"/>
            </a:pPr>
            <a:r>
              <a:rPr lang="en-US" sz="2200">
                <a:solidFill>
                  <a:srgbClr val="000000"/>
                </a:solidFill>
                <a:latin typeface="Times New Roman" panose="02020603050405020304" pitchFamily="18" charset="0"/>
                <a:cs typeface="Times New Roman" panose="02020603050405020304" pitchFamily="18" charset="0"/>
              </a:rPr>
              <a:t>Numerous presentations at various conferences around state</a:t>
            </a:r>
          </a:p>
          <a:p>
            <a:pPr lvl="1">
              <a:spcBef>
                <a:spcPts val="0"/>
              </a:spcBef>
              <a:buFont typeface="Wingdings" panose="05000000000000000000" pitchFamily="2" charset="2"/>
              <a:buChar char="Ø"/>
            </a:pPr>
            <a:r>
              <a:rPr lang="en-US" sz="2200">
                <a:solidFill>
                  <a:srgbClr val="000000"/>
                </a:solidFill>
                <a:latin typeface="Times New Roman" panose="02020603050405020304" pitchFamily="18" charset="0"/>
                <a:cs typeface="Times New Roman" panose="02020603050405020304" pitchFamily="18" charset="0"/>
              </a:rPr>
              <a:t>Video calls/discussions</a:t>
            </a:r>
          </a:p>
          <a:p>
            <a:pPr lvl="1">
              <a:spcBef>
                <a:spcPts val="0"/>
              </a:spcBef>
              <a:buFont typeface="Wingdings" panose="05000000000000000000" pitchFamily="2" charset="2"/>
              <a:buChar char="Ø"/>
            </a:pPr>
            <a:r>
              <a:rPr lang="en-US" sz="2200">
                <a:solidFill>
                  <a:srgbClr val="000000"/>
                </a:solidFill>
                <a:latin typeface="Times New Roman" panose="02020603050405020304" pitchFamily="18" charset="0"/>
                <a:cs typeface="Times New Roman" panose="02020603050405020304" pitchFamily="18" charset="0"/>
              </a:rPr>
              <a:t>Development of videos for website posting</a:t>
            </a:r>
          </a:p>
          <a:p>
            <a:pPr lvl="1">
              <a:spcBef>
                <a:spcPts val="0"/>
              </a:spcBef>
              <a:buFont typeface="Wingdings" panose="05000000000000000000" pitchFamily="2" charset="2"/>
              <a:buChar char="Ø"/>
            </a:pPr>
            <a:endParaRPr lang="en-US" sz="2000">
              <a:solidFill>
                <a:srgbClr val="000000"/>
              </a:solidFill>
              <a:latin typeface="Times New Roman" panose="02020603050405020304" pitchFamily="18" charset="0"/>
              <a:cs typeface="Times New Roman" panose="02020603050405020304" pitchFamily="18" charset="0"/>
            </a:endParaRPr>
          </a:p>
          <a:p>
            <a:pPr lvl="0">
              <a:spcBef>
                <a:spcPts val="0"/>
              </a:spcBef>
            </a:pPr>
            <a:r>
              <a:rPr lang="en-US" sz="2400">
                <a:solidFill>
                  <a:srgbClr val="000000"/>
                </a:solidFill>
                <a:latin typeface="Times New Roman" panose="02020603050405020304" pitchFamily="18" charset="0"/>
                <a:cs typeface="Times New Roman" panose="02020603050405020304" pitchFamily="18" charset="0"/>
              </a:rPr>
              <a:t>#1 Common Inspection Finding Leading to SNC Determination</a:t>
            </a:r>
          </a:p>
          <a:p>
            <a:pPr lvl="1">
              <a:spcBef>
                <a:spcPts val="0"/>
              </a:spcBef>
              <a:buFont typeface="Wingdings" panose="05000000000000000000" pitchFamily="2" charset="2"/>
              <a:buChar char="Ø"/>
            </a:pPr>
            <a:r>
              <a:rPr lang="en-US" sz="2000">
                <a:solidFill>
                  <a:srgbClr val="000000"/>
                </a:solidFill>
                <a:latin typeface="Times New Roman" panose="02020603050405020304" pitchFamily="18" charset="0"/>
                <a:cs typeface="Times New Roman" panose="02020603050405020304" pitchFamily="18" charset="0"/>
              </a:rPr>
              <a:t>TSD Storage &gt; 1 year or storage in unpermitted areas</a:t>
            </a:r>
          </a:p>
          <a:p>
            <a:pPr lvl="1">
              <a:spcBef>
                <a:spcPts val="0"/>
              </a:spcBef>
              <a:buFont typeface="Wingdings" panose="05000000000000000000" pitchFamily="2" charset="2"/>
              <a:buChar char="Ø"/>
            </a:pPr>
            <a:r>
              <a:rPr lang="en-US" sz="2000">
                <a:solidFill>
                  <a:srgbClr val="000000"/>
                </a:solidFill>
                <a:latin typeface="Times New Roman" panose="02020603050405020304" pitchFamily="18" charset="0"/>
                <a:cs typeface="Times New Roman" panose="02020603050405020304" pitchFamily="18" charset="0"/>
              </a:rPr>
              <a:t>LQG Storage &gt; 90 days</a:t>
            </a:r>
          </a:p>
          <a:p>
            <a:pPr lvl="1">
              <a:spcBef>
                <a:spcPts val="0"/>
              </a:spcBef>
              <a:buFont typeface="Wingdings" panose="05000000000000000000" pitchFamily="2" charset="2"/>
              <a:buChar char="Ø"/>
            </a:pPr>
            <a:r>
              <a:rPr lang="en-US" sz="2000">
                <a:solidFill>
                  <a:srgbClr val="000000"/>
                </a:solidFill>
                <a:latin typeface="Times New Roman" panose="02020603050405020304" pitchFamily="18" charset="0"/>
                <a:cs typeface="Times New Roman" panose="02020603050405020304" pitchFamily="18" charset="0"/>
              </a:rPr>
              <a:t>SQG Storage &gt; 180 days		</a:t>
            </a:r>
          </a:p>
          <a:p>
            <a:pPr marL="457165" lvl="1" indent="0">
              <a:spcBef>
                <a:spcPts val="0"/>
              </a:spcBef>
              <a:buNone/>
            </a:pPr>
            <a:endParaRPr lang="en-US" sz="2000" b="1">
              <a:solidFill>
                <a:srgbClr val="000000"/>
              </a:solidFill>
              <a:latin typeface="Times New Roman" panose="02020603050405020304" pitchFamily="18" charset="0"/>
              <a:cs typeface="Times New Roman" panose="02020603050405020304" pitchFamily="18" charset="0"/>
            </a:endParaRPr>
          </a:p>
          <a:p>
            <a:pPr lvl="0">
              <a:spcBef>
                <a:spcPts val="0"/>
              </a:spcBef>
            </a:pPr>
            <a:endParaRPr lang="en-US" sz="2400">
              <a:solidFill>
                <a:srgbClr val="000000"/>
              </a:solidFill>
            </a:endParaRPr>
          </a:p>
          <a:p>
            <a:pPr lvl="0">
              <a:spcBef>
                <a:spcPts val="0"/>
              </a:spcBef>
            </a:pPr>
            <a:endParaRPr lang="en-US" sz="2400">
              <a:solidFill>
                <a:srgbClr val="000000"/>
              </a:solidFill>
            </a:endParaRPr>
          </a:p>
          <a:p>
            <a:pPr lvl="0">
              <a:spcBef>
                <a:spcPts val="0"/>
              </a:spcBef>
            </a:pPr>
            <a:endParaRPr lang="en-US" sz="2400">
              <a:solidFill>
                <a:srgbClr val="000000"/>
              </a:solidFill>
            </a:endParaRPr>
          </a:p>
          <a:p>
            <a:pPr marL="457165" lvl="1" indent="0">
              <a:spcBef>
                <a:spcPts val="0"/>
              </a:spcBef>
              <a:buNone/>
            </a:pPr>
            <a:endParaRPr lang="en-US" sz="2000">
              <a:solidFill>
                <a:srgbClr val="000000"/>
              </a:solidFill>
            </a:endParaRPr>
          </a:p>
          <a:p>
            <a:pPr>
              <a:spcBef>
                <a:spcPts val="0"/>
              </a:spcBef>
              <a:buFont typeface="Arial" panose="020B0604020202020204" pitchFamily="34" charset="0"/>
              <a:buChar char="•"/>
            </a:pPr>
            <a:endParaRPr lang="en-US" sz="2000" b="1">
              <a:solidFill>
                <a:srgbClr val="000000"/>
              </a:solidFill>
            </a:endParaRPr>
          </a:p>
        </p:txBody>
      </p:sp>
      <p:sp>
        <p:nvSpPr>
          <p:cNvPr id="7" name="TextBox 6"/>
          <p:cNvSpPr txBox="1"/>
          <p:nvPr/>
        </p:nvSpPr>
        <p:spPr>
          <a:xfrm>
            <a:off x="5332739" y="5764866"/>
            <a:ext cx="3350722" cy="923330"/>
          </a:xfrm>
          <a:prstGeom prst="rect">
            <a:avLst/>
          </a:prstGeom>
          <a:noFill/>
          <a:ln w="28575">
            <a:solidFill>
              <a:schemeClr val="tx1"/>
            </a:solidFill>
          </a:ln>
        </p:spPr>
        <p:txBody>
          <a:bodyPr wrap="square" rtlCol="0">
            <a:spAutoFit/>
          </a:bodyPr>
          <a:lstStyle/>
          <a:p>
            <a:pPr algn="ctr"/>
            <a:r>
              <a:rPr lang="en-US" b="1">
                <a:solidFill>
                  <a:srgbClr val="006600"/>
                </a:solidFill>
              </a:rPr>
              <a:t>Compliance Assistance Videos can be found on ADEM’s website</a:t>
            </a:r>
          </a:p>
        </p:txBody>
      </p:sp>
      <p:pic>
        <p:nvPicPr>
          <p:cNvPr id="8" name="Picture 7"/>
          <p:cNvPicPr>
            <a:picLocks noChangeAspect="1"/>
          </p:cNvPicPr>
          <p:nvPr/>
        </p:nvPicPr>
        <p:blipFill rotWithShape="1">
          <a:blip r:embed="rId3"/>
          <a:srcRect l="21360" t="21615" r="16760" b="25469"/>
          <a:stretch/>
        </p:blipFill>
        <p:spPr>
          <a:xfrm>
            <a:off x="8300545" y="5285434"/>
            <a:ext cx="745483" cy="637485"/>
          </a:xfrm>
          <a:prstGeom prst="rect">
            <a:avLst/>
          </a:prstGeom>
        </p:spPr>
      </p:pic>
    </p:spTree>
    <p:extLst>
      <p:ext uri="{BB962C8B-B14F-4D97-AF65-F5344CB8AC3E}">
        <p14:creationId xmlns:p14="http://schemas.microsoft.com/office/powerpoint/2010/main" val="3994539061"/>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888" y="153249"/>
            <a:ext cx="6735054" cy="1216047"/>
          </a:xfrm>
        </p:spPr>
        <p:txBody>
          <a:bodyPr/>
          <a:lstStyle/>
          <a:p>
            <a:r>
              <a:rPr lang="en-US" sz="3800">
                <a:latin typeface="Times New Roman"/>
                <a:cs typeface="Times New Roman"/>
              </a:rPr>
              <a:t> Solid Waste </a:t>
            </a:r>
            <a:br>
              <a:rPr lang="en-US" sz="3800">
                <a:latin typeface="Times New Roman" panose="02020603050405020304" pitchFamily="18" charset="0"/>
                <a:cs typeface="Times New Roman" panose="02020603050405020304" pitchFamily="18" charset="0"/>
              </a:rPr>
            </a:br>
            <a:r>
              <a:rPr lang="en-US" sz="3800">
                <a:latin typeface="Times New Roman"/>
                <a:cs typeface="Times New Roman"/>
              </a:rPr>
              <a:t>Enforcement Update</a:t>
            </a:r>
          </a:p>
        </p:txBody>
      </p:sp>
      <p:sp>
        <p:nvSpPr>
          <p:cNvPr id="3" name="Content Placeholder 2"/>
          <p:cNvSpPr>
            <a:spLocks noGrp="1"/>
          </p:cNvSpPr>
          <p:nvPr>
            <p:ph idx="1"/>
          </p:nvPr>
        </p:nvSpPr>
        <p:spPr>
          <a:xfrm>
            <a:off x="164732" y="1853321"/>
            <a:ext cx="8814535" cy="4906294"/>
          </a:xfrm>
        </p:spPr>
        <p:txBody>
          <a:bodyPr/>
          <a:lstStyle/>
          <a:p>
            <a:pPr marL="0" lvl="0" indent="0">
              <a:spcBef>
                <a:spcPts val="0"/>
              </a:spcBef>
              <a:spcAft>
                <a:spcPts val="1200"/>
              </a:spcAft>
              <a:buNone/>
            </a:pPr>
            <a:r>
              <a:rPr lang="en-US">
                <a:solidFill>
                  <a:srgbClr val="006600"/>
                </a:solidFill>
                <a:latin typeface="Times New Roman" panose="02020603050405020304" pitchFamily="18" charset="0"/>
                <a:cs typeface="Times New Roman" panose="02020603050405020304" pitchFamily="18" charset="0"/>
              </a:rPr>
              <a:t>SW Compliance Issues </a:t>
            </a:r>
          </a:p>
          <a:p>
            <a:pPr lvl="1">
              <a:spcBef>
                <a:spcPts val="0"/>
              </a:spcBef>
              <a:buFont typeface="Arial" panose="020B0604020202020204" pitchFamily="34" charset="0"/>
              <a:buChar char="•"/>
            </a:pPr>
            <a:r>
              <a:rPr lang="en-US" sz="2400">
                <a:solidFill>
                  <a:srgbClr val="000000"/>
                </a:solidFill>
                <a:latin typeface="Times New Roman" panose="02020603050405020304" pitchFamily="18" charset="0"/>
                <a:cs typeface="Times New Roman" panose="02020603050405020304" pitchFamily="18" charset="0"/>
              </a:rPr>
              <a:t>Failure to Cover</a:t>
            </a:r>
          </a:p>
          <a:p>
            <a:pPr lvl="2">
              <a:spcBef>
                <a:spcPts val="0"/>
              </a:spcBef>
              <a:buFont typeface="Arial" panose="020B0604020202020204" pitchFamily="34" charset="0"/>
              <a:buChar char="•"/>
            </a:pPr>
            <a:r>
              <a:rPr lang="en-US" sz="2000">
                <a:solidFill>
                  <a:srgbClr val="000000"/>
                </a:solidFill>
                <a:latin typeface="Times New Roman" panose="02020603050405020304" pitchFamily="18" charset="0"/>
                <a:cs typeface="Times New Roman" panose="02020603050405020304" pitchFamily="18" charset="0"/>
              </a:rPr>
              <a:t>Lack of over at end of day/week</a:t>
            </a:r>
          </a:p>
          <a:p>
            <a:pPr lvl="2">
              <a:spcBef>
                <a:spcPts val="0"/>
              </a:spcBef>
              <a:buFont typeface="Arial" panose="020B0604020202020204" pitchFamily="34" charset="0"/>
              <a:buChar char="•"/>
            </a:pPr>
            <a:r>
              <a:rPr lang="en-US" sz="2000">
                <a:solidFill>
                  <a:srgbClr val="000000"/>
                </a:solidFill>
                <a:latin typeface="Times New Roman" panose="02020603050405020304" pitchFamily="18" charset="0"/>
                <a:cs typeface="Times New Roman" panose="02020603050405020304" pitchFamily="18" charset="0"/>
              </a:rPr>
              <a:t>Exposing waste during new cell construction/liner tie-in</a:t>
            </a:r>
          </a:p>
          <a:p>
            <a:pPr lvl="1">
              <a:spcBef>
                <a:spcPts val="600"/>
              </a:spcBef>
              <a:buFont typeface="Arial" panose="020B0604020202020204" pitchFamily="34" charset="0"/>
              <a:buChar char="•"/>
            </a:pPr>
            <a:r>
              <a:rPr lang="en-US" sz="2400">
                <a:solidFill>
                  <a:srgbClr val="000000"/>
                </a:solidFill>
                <a:latin typeface="Times New Roman" panose="02020603050405020304" pitchFamily="18" charset="0"/>
                <a:cs typeface="Times New Roman" panose="02020603050405020304" pitchFamily="18" charset="0"/>
              </a:rPr>
              <a:t>Leachate</a:t>
            </a:r>
          </a:p>
          <a:p>
            <a:pPr lvl="2">
              <a:spcBef>
                <a:spcPts val="0"/>
              </a:spcBef>
              <a:buFont typeface="Arial" panose="020B0604020202020204" pitchFamily="34" charset="0"/>
              <a:buChar char="•"/>
            </a:pPr>
            <a:r>
              <a:rPr lang="en-US" sz="2000">
                <a:solidFill>
                  <a:srgbClr val="000000"/>
                </a:solidFill>
                <a:latin typeface="Times New Roman" panose="02020603050405020304" pitchFamily="18" charset="0"/>
                <a:cs typeface="Times New Roman" panose="02020603050405020304" pitchFamily="18" charset="0"/>
              </a:rPr>
              <a:t>Failure to properly collect/dispose</a:t>
            </a:r>
          </a:p>
          <a:p>
            <a:pPr lvl="2">
              <a:spcBef>
                <a:spcPts val="0"/>
              </a:spcBef>
              <a:buFont typeface="Arial" panose="020B0604020202020204" pitchFamily="34" charset="0"/>
              <a:buChar char="•"/>
            </a:pPr>
            <a:r>
              <a:rPr lang="en-US" sz="2000">
                <a:solidFill>
                  <a:srgbClr val="000000"/>
                </a:solidFill>
                <a:latin typeface="Times New Roman" panose="02020603050405020304" pitchFamily="18" charset="0"/>
                <a:cs typeface="Times New Roman" panose="02020603050405020304" pitchFamily="18" charset="0"/>
              </a:rPr>
              <a:t>Depth on liner &gt; 12 inches</a:t>
            </a:r>
          </a:p>
          <a:p>
            <a:pPr lvl="2">
              <a:spcBef>
                <a:spcPts val="0"/>
              </a:spcBef>
              <a:buFont typeface="Arial" panose="020B0604020202020204" pitchFamily="34" charset="0"/>
              <a:buChar char="•"/>
            </a:pPr>
            <a:r>
              <a:rPr lang="en-US" sz="2000">
                <a:solidFill>
                  <a:srgbClr val="000000"/>
                </a:solidFill>
                <a:latin typeface="Times New Roman" panose="02020603050405020304" pitchFamily="18" charset="0"/>
                <a:cs typeface="Times New Roman" panose="02020603050405020304" pitchFamily="18" charset="0"/>
              </a:rPr>
              <a:t>Discharge to a water of the State</a:t>
            </a:r>
          </a:p>
          <a:p>
            <a:pPr lvl="1">
              <a:spcBef>
                <a:spcPts val="600"/>
              </a:spcBef>
              <a:buFont typeface="Arial" panose="020B0604020202020204" pitchFamily="34" charset="0"/>
              <a:buChar char="•"/>
            </a:pPr>
            <a:r>
              <a:rPr lang="en-US" sz="2400">
                <a:solidFill>
                  <a:srgbClr val="000000"/>
                </a:solidFill>
                <a:latin typeface="Times New Roman" panose="02020603050405020304" pitchFamily="18" charset="0"/>
                <a:cs typeface="Times New Roman" panose="02020603050405020304" pitchFamily="18" charset="0"/>
              </a:rPr>
              <a:t>Disposal in Unpermitted area</a:t>
            </a:r>
          </a:p>
          <a:p>
            <a:pPr lvl="2">
              <a:spcBef>
                <a:spcPts val="0"/>
              </a:spcBef>
              <a:buFont typeface="Arial" panose="020B0604020202020204" pitchFamily="34" charset="0"/>
              <a:buChar char="•"/>
            </a:pPr>
            <a:r>
              <a:rPr lang="en-US" sz="2000">
                <a:solidFill>
                  <a:srgbClr val="000000"/>
                </a:solidFill>
                <a:latin typeface="Times New Roman" panose="02020603050405020304" pitchFamily="18" charset="0"/>
                <a:cs typeface="Times New Roman" panose="02020603050405020304" pitchFamily="18" charset="0"/>
              </a:rPr>
              <a:t>Cell certification</a:t>
            </a:r>
          </a:p>
          <a:p>
            <a:pPr lvl="2">
              <a:spcBef>
                <a:spcPts val="0"/>
              </a:spcBef>
              <a:buFont typeface="Arial" panose="020B0604020202020204" pitchFamily="34" charset="0"/>
              <a:buChar char="•"/>
            </a:pPr>
            <a:r>
              <a:rPr lang="en-US" sz="2000">
                <a:solidFill>
                  <a:srgbClr val="000000"/>
                </a:solidFill>
                <a:latin typeface="Times New Roman" panose="02020603050405020304" pitchFamily="18" charset="0"/>
                <a:cs typeface="Times New Roman" panose="02020603050405020304" pitchFamily="18" charset="0"/>
              </a:rPr>
              <a:t>Lack of disposal boundary markers</a:t>
            </a:r>
          </a:p>
          <a:p>
            <a:pPr lvl="1">
              <a:spcBef>
                <a:spcPts val="600"/>
              </a:spcBef>
              <a:buFont typeface="Arial" panose="020B0604020202020204" pitchFamily="34" charset="0"/>
              <a:buChar char="•"/>
            </a:pPr>
            <a:r>
              <a:rPr lang="en-US" sz="2400">
                <a:solidFill>
                  <a:srgbClr val="000000"/>
                </a:solidFill>
                <a:latin typeface="Times New Roman" panose="02020603050405020304" pitchFamily="18" charset="0"/>
                <a:cs typeface="Times New Roman" panose="02020603050405020304" pitchFamily="18" charset="0"/>
              </a:rPr>
              <a:t>Disposal of Hazardous Waste</a:t>
            </a:r>
          </a:p>
          <a:p>
            <a:pPr lvl="1">
              <a:spcBef>
                <a:spcPts val="600"/>
              </a:spcBef>
              <a:buFont typeface="Arial" panose="020B0604020202020204" pitchFamily="34" charset="0"/>
              <a:buChar char="•"/>
            </a:pPr>
            <a:r>
              <a:rPr lang="en-US" sz="2400">
                <a:solidFill>
                  <a:srgbClr val="000000"/>
                </a:solidFill>
                <a:latin typeface="Times New Roman" panose="02020603050405020304" pitchFamily="18" charset="0"/>
                <a:cs typeface="Times New Roman" panose="02020603050405020304" pitchFamily="18" charset="0"/>
              </a:rPr>
              <a:t>Fire</a:t>
            </a:r>
            <a:r>
              <a:rPr lang="en-US" sz="2000">
                <a:solidFill>
                  <a:srgbClr val="000000"/>
                </a:solidFill>
                <a:latin typeface="Times New Roman" panose="02020603050405020304" pitchFamily="18" charset="0"/>
                <a:cs typeface="Times New Roman" panose="02020603050405020304" pitchFamily="18" charset="0"/>
              </a:rPr>
              <a:t>		</a:t>
            </a:r>
          </a:p>
          <a:p>
            <a:pPr marL="457165" lvl="1" indent="0">
              <a:spcBef>
                <a:spcPts val="0"/>
              </a:spcBef>
              <a:buNone/>
            </a:pPr>
            <a:endParaRPr lang="en-US" sz="2000" b="1">
              <a:solidFill>
                <a:srgbClr val="000000"/>
              </a:solidFill>
              <a:latin typeface="Times New Roman" panose="02020603050405020304" pitchFamily="18" charset="0"/>
              <a:cs typeface="Times New Roman" panose="02020603050405020304" pitchFamily="18" charset="0"/>
            </a:endParaRPr>
          </a:p>
          <a:p>
            <a:pPr lvl="0">
              <a:spcBef>
                <a:spcPts val="0"/>
              </a:spcBef>
            </a:pPr>
            <a:endParaRPr lang="en-US" sz="2400">
              <a:solidFill>
                <a:srgbClr val="000000"/>
              </a:solidFill>
            </a:endParaRPr>
          </a:p>
          <a:p>
            <a:pPr lvl="0">
              <a:spcBef>
                <a:spcPts val="0"/>
              </a:spcBef>
            </a:pPr>
            <a:endParaRPr lang="en-US" sz="2400">
              <a:solidFill>
                <a:srgbClr val="000000"/>
              </a:solidFill>
            </a:endParaRPr>
          </a:p>
          <a:p>
            <a:pPr lvl="0">
              <a:spcBef>
                <a:spcPts val="0"/>
              </a:spcBef>
            </a:pPr>
            <a:endParaRPr lang="en-US" sz="2400">
              <a:solidFill>
                <a:srgbClr val="000000"/>
              </a:solidFill>
            </a:endParaRPr>
          </a:p>
          <a:p>
            <a:pPr marL="457165" lvl="1" indent="0">
              <a:spcBef>
                <a:spcPts val="0"/>
              </a:spcBef>
              <a:buNone/>
            </a:pPr>
            <a:endParaRPr lang="en-US" sz="2000">
              <a:solidFill>
                <a:srgbClr val="000000"/>
              </a:solidFill>
            </a:endParaRPr>
          </a:p>
          <a:p>
            <a:pPr>
              <a:spcBef>
                <a:spcPts val="0"/>
              </a:spcBef>
              <a:buFont typeface="Arial" panose="020B0604020202020204" pitchFamily="34" charset="0"/>
              <a:buChar char="•"/>
            </a:pPr>
            <a:endParaRPr lang="en-US" sz="2000" b="1">
              <a:solidFill>
                <a:srgbClr val="000000"/>
              </a:solidFill>
            </a:endParaRPr>
          </a:p>
        </p:txBody>
      </p:sp>
      <p:pic>
        <p:nvPicPr>
          <p:cNvPr id="4" name="Graphic 4" descr="Shield with solid fill">
            <a:extLst>
              <a:ext uri="{FF2B5EF4-FFF2-40B4-BE49-F238E27FC236}">
                <a16:creationId xmlns:a16="http://schemas.microsoft.com/office/drawing/2014/main" id="{414C1F94-E32A-18BA-3889-1C68D06C2F4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472069" y="3429000"/>
            <a:ext cx="3392962" cy="3392962"/>
          </a:xfrm>
          <a:prstGeom prst="rect">
            <a:avLst/>
          </a:prstGeom>
        </p:spPr>
      </p:pic>
    </p:spTree>
    <p:extLst>
      <p:ext uri="{BB962C8B-B14F-4D97-AF65-F5344CB8AC3E}">
        <p14:creationId xmlns:p14="http://schemas.microsoft.com/office/powerpoint/2010/main" val="3307476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6007" y="102"/>
            <a:ext cx="5339537" cy="1496291"/>
          </a:xfrm>
        </p:spPr>
        <p:txBody>
          <a:bodyPr/>
          <a:lstStyle/>
          <a:p>
            <a:r>
              <a:rPr lang="en-US" sz="3800">
                <a:latin typeface="Times New Roman" panose="02020603050405020304" pitchFamily="18" charset="0"/>
                <a:cs typeface="Times New Roman" panose="02020603050405020304" pitchFamily="18" charset="0"/>
              </a:rPr>
              <a:t>Rulemaking Update</a:t>
            </a:r>
          </a:p>
        </p:txBody>
      </p:sp>
      <p:sp>
        <p:nvSpPr>
          <p:cNvPr id="3" name="Content Placeholder 2"/>
          <p:cNvSpPr>
            <a:spLocks noGrp="1"/>
          </p:cNvSpPr>
          <p:nvPr>
            <p:ph idx="1"/>
          </p:nvPr>
        </p:nvSpPr>
        <p:spPr>
          <a:xfrm>
            <a:off x="300942" y="2071868"/>
            <a:ext cx="8678166" cy="4618180"/>
          </a:xfrm>
        </p:spPr>
        <p:txBody>
          <a:bodyPr/>
          <a:lstStyle/>
          <a:p>
            <a:pPr marL="0" lvl="1" indent="0">
              <a:spcBef>
                <a:spcPts val="0"/>
              </a:spcBef>
              <a:spcAft>
                <a:spcPts val="0"/>
              </a:spcAft>
              <a:buNone/>
            </a:pPr>
            <a:endParaRPr lang="en-US" sz="2600" u="sng" dirty="0">
              <a:solidFill>
                <a:srgbClr val="006600"/>
              </a:solidFill>
              <a:latin typeface="Times New Roman" panose="02020603050405020304" pitchFamily="18" charset="0"/>
              <a:cs typeface="Times New Roman" panose="02020603050405020304" pitchFamily="18" charset="0"/>
            </a:endParaRPr>
          </a:p>
          <a:p>
            <a:pPr marL="0" lvl="1" indent="0">
              <a:spcBef>
                <a:spcPts val="0"/>
              </a:spcBef>
              <a:spcAft>
                <a:spcPts val="0"/>
              </a:spcAft>
              <a:buNone/>
            </a:pPr>
            <a:r>
              <a:rPr lang="en-US" sz="2600" u="sng" dirty="0">
                <a:solidFill>
                  <a:srgbClr val="006600"/>
                </a:solidFill>
                <a:latin typeface="Times New Roman" panose="02020603050405020304" pitchFamily="18" charset="0"/>
                <a:cs typeface="Times New Roman" panose="02020603050405020304" pitchFamily="18" charset="0"/>
              </a:rPr>
              <a:t>Hazardous Waste Program (Division 14)</a:t>
            </a:r>
          </a:p>
          <a:p>
            <a:pPr marL="0" lvl="1" indent="0" defTabSz="457200">
              <a:spcBef>
                <a:spcPts val="3000"/>
              </a:spcBef>
              <a:spcAft>
                <a:spcPts val="0"/>
              </a:spcAft>
              <a:buNone/>
            </a:pPr>
            <a:r>
              <a:rPr kumimoji="0" lang="en-US" sz="2600" b="0" i="0" u="sng" strike="noStrike" kern="0" cap="none" spc="0" normalizeH="0" baseline="0" noProof="0" dirty="0">
                <a:ln>
                  <a:noFill/>
                </a:ln>
                <a:solidFill>
                  <a:srgbClr val="006600"/>
                </a:solidFill>
                <a:effectLst/>
                <a:uLnTx/>
                <a:uFillTx/>
                <a:latin typeface="Times New Roman" panose="02020603050405020304" pitchFamily="18" charset="0"/>
                <a:cs typeface="Times New Roman" panose="02020603050405020304" pitchFamily="18" charset="0"/>
              </a:rPr>
              <a:t>Environmental Covenants (Division 5)</a:t>
            </a:r>
          </a:p>
          <a:p>
            <a:pPr marL="0" lvl="1" indent="0" defTabSz="457200">
              <a:spcBef>
                <a:spcPts val="3000"/>
              </a:spcBef>
              <a:spcAft>
                <a:spcPts val="0"/>
              </a:spcAft>
              <a:buNone/>
            </a:pPr>
            <a:r>
              <a:rPr lang="en-US" sz="2600" u="sng" dirty="0">
                <a:solidFill>
                  <a:srgbClr val="006600"/>
                </a:solidFill>
                <a:latin typeface="Times New Roman" panose="02020603050405020304" pitchFamily="18" charset="0"/>
                <a:cs typeface="Times New Roman" panose="02020603050405020304" pitchFamily="18" charset="0"/>
              </a:rPr>
              <a:t>Brownfields (Divisions 1 and 15)</a:t>
            </a:r>
            <a:endParaRPr kumimoji="0" lang="en-US" sz="2600" b="0" i="0" u="sng" strike="noStrike" kern="0" cap="none" spc="0" normalizeH="0" baseline="0" noProof="0" dirty="0">
              <a:ln>
                <a:noFill/>
              </a:ln>
              <a:solidFill>
                <a:srgbClr val="006600"/>
              </a:solidFill>
              <a:effectLst/>
              <a:uLnTx/>
              <a:uFillTx/>
              <a:latin typeface="Times New Roman" panose="02020603050405020304" pitchFamily="18" charset="0"/>
              <a:cs typeface="Times New Roman" panose="02020603050405020304" pitchFamily="18" charset="0"/>
            </a:endParaRPr>
          </a:p>
          <a:p>
            <a:pPr marL="0" lvl="1" indent="0" defTabSz="457200">
              <a:spcBef>
                <a:spcPts val="3000"/>
              </a:spcBef>
              <a:spcAft>
                <a:spcPts val="0"/>
              </a:spcAft>
              <a:buNone/>
            </a:pPr>
            <a:r>
              <a:rPr lang="en-US" sz="2600" u="sng" dirty="0">
                <a:solidFill>
                  <a:srgbClr val="006600"/>
                </a:solidFill>
                <a:latin typeface="Times New Roman" panose="02020603050405020304" pitchFamily="18" charset="0"/>
                <a:cs typeface="Times New Roman" panose="02020603050405020304" pitchFamily="18" charset="0"/>
              </a:rPr>
              <a:t>Future Rulemaking</a:t>
            </a:r>
          </a:p>
          <a:p>
            <a:pPr marL="182880" lvl="1" indent="0" defTabSz="457200">
              <a:spcBef>
                <a:spcPts val="0"/>
              </a:spcBef>
              <a:spcAft>
                <a:spcPts val="0"/>
              </a:spcAft>
              <a:buNone/>
            </a:pPr>
            <a:endParaRPr lang="en-US" sz="2400" dirty="0">
              <a:latin typeface="+mj-lt"/>
            </a:endParaRPr>
          </a:p>
          <a:p>
            <a:pPr marL="525780" lvl="1" indent="-342900" defTabSz="457200">
              <a:spcBef>
                <a:spcPts val="0"/>
              </a:spcBef>
              <a:spcAft>
                <a:spcPts val="0"/>
              </a:spcAft>
              <a:buFont typeface="Wingdings" panose="05000000000000000000" pitchFamily="2" charset="2"/>
              <a:buChar char="q"/>
            </a:pPr>
            <a:endParaRPr lang="en-US" sz="2400" dirty="0">
              <a:latin typeface="+mj-lt"/>
            </a:endParaRPr>
          </a:p>
          <a:p>
            <a:pPr marL="525780" lvl="1" indent="-342900" defTabSz="457200">
              <a:spcBef>
                <a:spcPts val="0"/>
              </a:spcBef>
              <a:spcAft>
                <a:spcPts val="0"/>
              </a:spcAft>
              <a:buFont typeface="Wingdings" panose="05000000000000000000" pitchFamily="2" charset="2"/>
              <a:buChar char="q"/>
            </a:pPr>
            <a:endParaRPr lang="en-US" sz="2400" dirty="0">
              <a:latin typeface="+mj-lt"/>
            </a:endParaRPr>
          </a:p>
          <a:p>
            <a:pPr marL="400021" lvl="1" indent="-217141" defTabSz="457200">
              <a:spcBef>
                <a:spcPts val="1200"/>
              </a:spcBef>
              <a:spcAft>
                <a:spcPts val="1200"/>
              </a:spcAft>
              <a:buNone/>
            </a:pPr>
            <a:r>
              <a:rPr lang="en-US" sz="2400" dirty="0"/>
              <a:t>		</a:t>
            </a:r>
          </a:p>
          <a:p>
            <a:pPr marL="400021" lvl="1" indent="-217141">
              <a:spcBef>
                <a:spcPts val="1200"/>
              </a:spcBef>
              <a:spcAft>
                <a:spcPts val="1200"/>
              </a:spcAft>
              <a:buNone/>
            </a:pPr>
            <a:endParaRPr lang="en-US" sz="2400" dirty="0"/>
          </a:p>
          <a:p>
            <a:pPr marL="400021" lvl="1" indent="-217141">
              <a:spcBef>
                <a:spcPts val="1200"/>
              </a:spcBef>
              <a:spcAft>
                <a:spcPts val="1200"/>
              </a:spcAft>
              <a:buNone/>
            </a:pPr>
            <a:endParaRPr lang="en-US" sz="2400" dirty="0"/>
          </a:p>
          <a:p>
            <a:pPr marL="400021" lvl="1" indent="-217141">
              <a:spcBef>
                <a:spcPts val="0"/>
              </a:spcBef>
              <a:spcAft>
                <a:spcPts val="0"/>
              </a:spcAft>
              <a:buNone/>
            </a:pPr>
            <a:endParaRPr lang="en-US" sz="2400" dirty="0"/>
          </a:p>
          <a:p>
            <a:pPr marL="400021" lvl="1" indent="-217141">
              <a:spcBef>
                <a:spcPts val="0"/>
              </a:spcBef>
              <a:spcAft>
                <a:spcPts val="0"/>
              </a:spcAft>
              <a:buNone/>
            </a:pPr>
            <a:endParaRPr lang="en-US" sz="2400" dirty="0"/>
          </a:p>
          <a:p>
            <a:pPr marL="400021" lvl="1" indent="-217141">
              <a:spcBef>
                <a:spcPts val="0"/>
              </a:spcBef>
              <a:spcAft>
                <a:spcPts val="0"/>
              </a:spcAft>
              <a:buNone/>
            </a:pPr>
            <a:endParaRPr lang="en-US" sz="2400" dirty="0"/>
          </a:p>
          <a:p>
            <a:pPr marL="262910" lvl="1" indent="0">
              <a:spcBef>
                <a:spcPts val="2400"/>
              </a:spcBef>
              <a:spcAft>
                <a:spcPts val="2400"/>
              </a:spcAft>
              <a:buNone/>
            </a:pPr>
            <a:endParaRPr lang="en-US" sz="2400" dirty="0"/>
          </a:p>
        </p:txBody>
      </p:sp>
      <p:pic>
        <p:nvPicPr>
          <p:cNvPr id="4" name="Picture 3"/>
          <p:cNvPicPr>
            <a:picLocks noChangeAspect="1"/>
          </p:cNvPicPr>
          <p:nvPr/>
        </p:nvPicPr>
        <p:blipFill>
          <a:blip r:embed="rId3"/>
          <a:stretch>
            <a:fillRect/>
          </a:stretch>
        </p:blipFill>
        <p:spPr>
          <a:xfrm>
            <a:off x="5028585" y="3785476"/>
            <a:ext cx="3814473" cy="2847187"/>
          </a:xfrm>
          <a:prstGeom prst="rect">
            <a:avLst/>
          </a:prstGeom>
          <a:ln w="28575"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69844154"/>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3292" y="47973"/>
            <a:ext cx="5351813" cy="1394098"/>
          </a:xfrm>
        </p:spPr>
        <p:txBody>
          <a:bodyPr/>
          <a:lstStyle/>
          <a:p>
            <a:r>
              <a:rPr lang="en-US"/>
              <a:t> </a:t>
            </a:r>
            <a:r>
              <a:rPr lang="en-US" sz="3800">
                <a:latin typeface="Times New Roman" panose="02020603050405020304" pitchFamily="18" charset="0"/>
                <a:cs typeface="Times New Roman" panose="02020603050405020304" pitchFamily="18" charset="0"/>
              </a:rPr>
              <a:t>Division 14</a:t>
            </a:r>
            <a:br>
              <a:rPr lang="en-US" sz="3800">
                <a:latin typeface="Times New Roman" panose="02020603050405020304" pitchFamily="18" charset="0"/>
                <a:cs typeface="Times New Roman" panose="02020603050405020304" pitchFamily="18" charset="0"/>
              </a:rPr>
            </a:br>
            <a:r>
              <a:rPr lang="en-US" sz="3800">
                <a:latin typeface="Times New Roman" panose="02020603050405020304" pitchFamily="18" charset="0"/>
                <a:cs typeface="Times New Roman" panose="02020603050405020304" pitchFamily="18" charset="0"/>
              </a:rPr>
              <a:t> (Hazardous Waste)</a:t>
            </a:r>
          </a:p>
        </p:txBody>
      </p:sp>
      <p:sp>
        <p:nvSpPr>
          <p:cNvPr id="3" name="Content Placeholder 2"/>
          <p:cNvSpPr>
            <a:spLocks noGrp="1"/>
          </p:cNvSpPr>
          <p:nvPr>
            <p:ph idx="1"/>
          </p:nvPr>
        </p:nvSpPr>
        <p:spPr>
          <a:xfrm>
            <a:off x="168942" y="1772700"/>
            <a:ext cx="8806115" cy="4919045"/>
          </a:xfrm>
        </p:spPr>
        <p:txBody>
          <a:bodyPr/>
          <a:lstStyle/>
          <a:p>
            <a:pPr>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Rule Effective Date: June 12, 2023</a:t>
            </a:r>
          </a:p>
          <a:p>
            <a:pPr>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Rule adoption included the following FRs:</a:t>
            </a:r>
          </a:p>
          <a:p>
            <a:pPr lvl="1">
              <a:spcBef>
                <a:spcPts val="120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Modernizing Ignitable Liquids Determinations</a:t>
            </a:r>
          </a:p>
          <a:p>
            <a:pPr lvl="2">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85 FR 40594</a:t>
            </a:r>
          </a:p>
          <a:p>
            <a:pPr lvl="2">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Published: July 7, 2020;  Effective: September 8, 2020</a:t>
            </a:r>
          </a:p>
          <a:p>
            <a:pPr lvl="1">
              <a:spcBef>
                <a:spcPts val="0"/>
              </a:spcBef>
              <a:buFont typeface="Wingdings" panose="05000000000000000000" pitchFamily="2" charset="2"/>
              <a:buChar char="Ø"/>
            </a:pPr>
            <a:endParaRPr lang="en-US" sz="2200" dirty="0">
              <a:latin typeface="Times New Roman" panose="02020603050405020304" pitchFamily="18" charset="0"/>
              <a:cs typeface="Times New Roman" panose="02020603050405020304" pitchFamily="18" charset="0"/>
            </a:endParaRPr>
          </a:p>
          <a:p>
            <a:pPr lvl="1">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Conforming Changes to Canada Specific HW Import-Export Recovery and Disposal Operation Codes</a:t>
            </a:r>
          </a:p>
          <a:p>
            <a:pPr lvl="2">
              <a:spcBef>
                <a:spcPts val="0"/>
              </a:spcBef>
              <a:buFont typeface="Arial" panose="020B0604020202020204" pitchFamily="34" charset="0"/>
              <a:buChar char="•"/>
            </a:pPr>
            <a:r>
              <a:rPr lang="en-US" sz="2000" dirty="0">
                <a:solidFill>
                  <a:srgbClr val="000000"/>
                </a:solidFill>
                <a:latin typeface="Times New Roman" panose="02020603050405020304" pitchFamily="18" charset="0"/>
                <a:cs typeface="Times New Roman" panose="02020603050405020304" pitchFamily="18" charset="0"/>
              </a:rPr>
              <a:t>86 FR 54381</a:t>
            </a:r>
          </a:p>
          <a:p>
            <a:pPr lvl="2">
              <a:spcBef>
                <a:spcPts val="0"/>
              </a:spcBef>
              <a:buFont typeface="Arial" panose="020B0604020202020204" pitchFamily="34" charset="0"/>
              <a:buChar char="•"/>
            </a:pPr>
            <a:r>
              <a:rPr lang="en-US" sz="2000" dirty="0">
                <a:solidFill>
                  <a:srgbClr val="000000"/>
                </a:solidFill>
                <a:latin typeface="Times New Roman" panose="02020603050405020304" pitchFamily="18" charset="0"/>
                <a:cs typeface="Times New Roman" panose="02020603050405020304" pitchFamily="18" charset="0"/>
              </a:rPr>
              <a:t>Published: October 1, 2021;  Effective: October 31, 2021</a:t>
            </a:r>
          </a:p>
          <a:p>
            <a:pPr lvl="2">
              <a:spcBef>
                <a:spcPts val="0"/>
              </a:spcBef>
              <a:buFont typeface="Arial" panose="020B0604020202020204" pitchFamily="34" charset="0"/>
              <a:buChar char="•"/>
            </a:pPr>
            <a:endParaRPr lang="en-US" sz="2000" dirty="0">
              <a:solidFill>
                <a:srgbClr val="000000"/>
              </a:solidFill>
              <a:latin typeface="Times New Roman" panose="02020603050405020304" pitchFamily="18" charset="0"/>
              <a:cs typeface="Times New Roman" panose="02020603050405020304" pitchFamily="18" charset="0"/>
            </a:endParaRPr>
          </a:p>
          <a:p>
            <a:pPr lvl="1">
              <a:spcBef>
                <a:spcPts val="0"/>
              </a:spcBef>
              <a:buFont typeface="Wingdings" panose="05000000000000000000" pitchFamily="2" charset="2"/>
              <a:buChar char="Ø"/>
            </a:pPr>
            <a:r>
              <a:rPr lang="en-US" sz="2200" dirty="0">
                <a:solidFill>
                  <a:srgbClr val="000000"/>
                </a:solidFill>
                <a:latin typeface="Times New Roman" panose="02020603050405020304" pitchFamily="18" charset="0"/>
                <a:cs typeface="Times New Roman" panose="02020603050405020304" pitchFamily="18" charset="0"/>
              </a:rPr>
              <a:t>Other updates </a:t>
            </a:r>
          </a:p>
          <a:p>
            <a:pPr lvl="2">
              <a:spcBef>
                <a:spcPts val="0"/>
              </a:spcBef>
              <a:buFont typeface="Arial" panose="020B0604020202020204" pitchFamily="34" charset="0"/>
              <a:buChar char="•"/>
            </a:pPr>
            <a:r>
              <a:rPr lang="en-US" sz="2000" dirty="0">
                <a:solidFill>
                  <a:srgbClr val="000000"/>
                </a:solidFill>
                <a:latin typeface="Times New Roman" panose="02020603050405020304" pitchFamily="18" charset="0"/>
                <a:cs typeface="Times New Roman" panose="02020603050405020304" pitchFamily="18" charset="0"/>
              </a:rPr>
              <a:t>Technical Corrections to existing rules</a:t>
            </a:r>
          </a:p>
          <a:p>
            <a:pPr lvl="2">
              <a:spcBef>
                <a:spcPts val="1200"/>
              </a:spcBef>
              <a:buFont typeface="Wingdings" panose="05000000000000000000" pitchFamily="2" charset="2"/>
              <a:buChar char="Ø"/>
            </a:pPr>
            <a:endParaRPr lang="en-US" sz="1800" dirty="0">
              <a:solidFill>
                <a:srgbClr val="000000"/>
              </a:solidFill>
              <a:latin typeface="Arial" panose="020B0604020202020204" pitchFamily="34" charset="0"/>
              <a:cs typeface="Arial" panose="020B0604020202020204" pitchFamily="34" charset="0"/>
            </a:endParaRPr>
          </a:p>
          <a:p>
            <a:pPr lvl="1">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0" lvl="1" indent="0">
              <a:spcBef>
                <a:spcPts val="0"/>
              </a:spcBef>
              <a:spcAft>
                <a:spcPts val="600"/>
              </a:spcAft>
              <a:buNone/>
            </a:pPr>
            <a:endParaRPr lang="en-US" u="sng" dirty="0"/>
          </a:p>
          <a:p>
            <a:pPr marL="414338" lvl="1" indent="-285750">
              <a:spcBef>
                <a:spcPts val="0"/>
              </a:spcBef>
              <a:spcAft>
                <a:spcPts val="450"/>
              </a:spcAft>
              <a:buFont typeface="Courier New" panose="02070309020205020404" pitchFamily="49" charset="0"/>
              <a:buChar char="o"/>
            </a:pPr>
            <a:endParaRPr lang="en-US" sz="2000" dirty="0"/>
          </a:p>
          <a:p>
            <a:pPr marL="0" indent="0">
              <a:buNone/>
            </a:pPr>
            <a:endParaRPr lang="en-US" dirty="0"/>
          </a:p>
          <a:p>
            <a:pPr marL="0" indent="0">
              <a:buNone/>
            </a:pPr>
            <a:endParaRPr lang="en-US" u="sng" dirty="0"/>
          </a:p>
          <a:p>
            <a:pPr marL="0" indent="0">
              <a:buNone/>
            </a:pPr>
            <a:endParaRPr lang="en-US" dirty="0"/>
          </a:p>
        </p:txBody>
      </p:sp>
    </p:spTree>
    <p:extLst>
      <p:ext uri="{BB962C8B-B14F-4D97-AF65-F5344CB8AC3E}">
        <p14:creationId xmlns:p14="http://schemas.microsoft.com/office/powerpoint/2010/main" val="85414782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4331" y="92254"/>
            <a:ext cx="5400633" cy="1403928"/>
          </a:xfrm>
        </p:spPr>
        <p:txBody>
          <a:bodyPr>
            <a:normAutofit fontScale="90000"/>
          </a:bodyPr>
          <a:lstStyle/>
          <a:p>
            <a:r>
              <a:rPr lang="en-US" sz="3600">
                <a:latin typeface="Times New Roman"/>
                <a:cs typeface="Times New Roman"/>
              </a:rPr>
              <a:t>Division 5</a:t>
            </a:r>
            <a:br>
              <a:rPr lang="en-US" sz="3600">
                <a:latin typeface="Times New Roman" panose="02020603050405020304" pitchFamily="18" charset="0"/>
                <a:cs typeface="Times New Roman" panose="02020603050405020304" pitchFamily="18" charset="0"/>
              </a:rPr>
            </a:br>
            <a:r>
              <a:rPr lang="en-US" sz="3600">
                <a:latin typeface="Times New Roman"/>
                <a:cs typeface="Times New Roman"/>
              </a:rPr>
              <a:t>(Environmental Covenants)</a:t>
            </a:r>
          </a:p>
        </p:txBody>
      </p:sp>
      <p:sp>
        <p:nvSpPr>
          <p:cNvPr id="3" name="Content Placeholder 2"/>
          <p:cNvSpPr>
            <a:spLocks noGrp="1"/>
          </p:cNvSpPr>
          <p:nvPr>
            <p:ph idx="1"/>
          </p:nvPr>
        </p:nvSpPr>
        <p:spPr>
          <a:xfrm>
            <a:off x="254643" y="2085097"/>
            <a:ext cx="8732338" cy="4876800"/>
          </a:xfrm>
        </p:spPr>
        <p:txBody>
          <a:bodyPr/>
          <a:lstStyle/>
          <a:p>
            <a:pPr marL="342265" indent="-342265">
              <a:spcBef>
                <a:spcPts val="1800"/>
              </a:spcBef>
              <a:spcAft>
                <a:spcPts val="1800"/>
              </a:spcAft>
              <a:buFont typeface="Arial" panose="020B0604020202020204" pitchFamily="34" charset="0"/>
              <a:buChar char="•"/>
            </a:pPr>
            <a:r>
              <a:rPr lang="en-US" sz="2800" dirty="0">
                <a:latin typeface="Times New Roman"/>
                <a:cs typeface="Times New Roman"/>
              </a:rPr>
              <a:t>Public Notice August 23, 2023</a:t>
            </a:r>
            <a:endParaRPr lang="en-US" sz="2800" dirty="0"/>
          </a:p>
          <a:p>
            <a:pPr marL="342265" indent="-342265">
              <a:spcBef>
                <a:spcPts val="1800"/>
              </a:spcBef>
              <a:spcAft>
                <a:spcPts val="1800"/>
              </a:spcAft>
              <a:buFont typeface="Arial" panose="020B0604020202020204" pitchFamily="34" charset="0"/>
              <a:buChar char="•"/>
            </a:pPr>
            <a:r>
              <a:rPr lang="en-US" sz="2800" dirty="0">
                <a:latin typeface="Times New Roman"/>
                <a:cs typeface="Times New Roman"/>
              </a:rPr>
              <a:t>Public Hearing held on October 12, 2023</a:t>
            </a:r>
          </a:p>
          <a:p>
            <a:pPr marL="342265" indent="-342265">
              <a:spcBef>
                <a:spcPts val="1800"/>
              </a:spcBef>
              <a:spcAft>
                <a:spcPts val="1800"/>
              </a:spcAft>
              <a:buFont typeface="Arial" panose="020B0604020202020204" pitchFamily="34" charset="0"/>
              <a:buChar char="•"/>
            </a:pPr>
            <a:r>
              <a:rPr lang="en-US" sz="2800" dirty="0">
                <a:latin typeface="Times New Roman"/>
                <a:cs typeface="Times New Roman"/>
              </a:rPr>
              <a:t>Projected EMC Consideration December 2023</a:t>
            </a:r>
          </a:p>
          <a:p>
            <a:pPr marL="342265" indent="-342265">
              <a:spcBef>
                <a:spcPts val="1800"/>
              </a:spcBef>
              <a:spcAft>
                <a:spcPts val="1800"/>
              </a:spcAft>
              <a:buFont typeface="Arial" panose="020B0604020202020204" pitchFamily="34" charset="0"/>
              <a:buChar char="•"/>
            </a:pPr>
            <a:r>
              <a:rPr lang="en-US" sz="2800" dirty="0">
                <a:latin typeface="Times New Roman"/>
                <a:cs typeface="Times New Roman"/>
              </a:rPr>
              <a:t>Proposed Changes: Update language to comply with updated/revised state law</a:t>
            </a:r>
          </a:p>
          <a:p>
            <a:pPr marL="0" indent="0">
              <a:spcBef>
                <a:spcPts val="1800"/>
              </a:spcBef>
              <a:spcAft>
                <a:spcPts val="1800"/>
              </a:spcAft>
              <a:buNone/>
            </a:pPr>
            <a:endParaRPr lang="en-US" sz="2000" dirty="0">
              <a:latin typeface="Times New Roman"/>
              <a:cs typeface="Times New Roman"/>
            </a:endParaRPr>
          </a:p>
        </p:txBody>
      </p:sp>
    </p:spTree>
    <p:extLst>
      <p:ext uri="{BB962C8B-B14F-4D97-AF65-F5344CB8AC3E}">
        <p14:creationId xmlns:p14="http://schemas.microsoft.com/office/powerpoint/2010/main" val="180424328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4331" y="92254"/>
            <a:ext cx="5400633" cy="1403928"/>
          </a:xfrm>
        </p:spPr>
        <p:txBody>
          <a:bodyPr>
            <a:normAutofit/>
          </a:bodyPr>
          <a:lstStyle/>
          <a:p>
            <a:r>
              <a:rPr lang="en-US" sz="3600" dirty="0">
                <a:latin typeface="Times New Roman"/>
                <a:cs typeface="Times New Roman"/>
              </a:rPr>
              <a:t>Division 15</a:t>
            </a:r>
            <a:br>
              <a:rPr lang="en-US" sz="3600" dirty="0">
                <a:latin typeface="Times New Roman" panose="02020603050405020304" pitchFamily="18" charset="0"/>
                <a:cs typeface="Times New Roman" panose="02020603050405020304" pitchFamily="18" charset="0"/>
              </a:rPr>
            </a:br>
            <a:r>
              <a:rPr lang="en-US" sz="3600" dirty="0">
                <a:latin typeface="Times New Roman"/>
                <a:cs typeface="Times New Roman"/>
              </a:rPr>
              <a:t>(Brownfields)</a:t>
            </a:r>
          </a:p>
        </p:txBody>
      </p:sp>
      <p:sp>
        <p:nvSpPr>
          <p:cNvPr id="3" name="Content Placeholder 2"/>
          <p:cNvSpPr>
            <a:spLocks noGrp="1"/>
          </p:cNvSpPr>
          <p:nvPr>
            <p:ph idx="1"/>
          </p:nvPr>
        </p:nvSpPr>
        <p:spPr>
          <a:xfrm>
            <a:off x="254643" y="2085097"/>
            <a:ext cx="8732338" cy="4876800"/>
          </a:xfrm>
        </p:spPr>
        <p:txBody>
          <a:bodyPr/>
          <a:lstStyle/>
          <a:p>
            <a:pPr marL="342265" indent="-342265">
              <a:spcBef>
                <a:spcPts val="1800"/>
              </a:spcBef>
              <a:spcAft>
                <a:spcPts val="1800"/>
              </a:spcAft>
              <a:buFont typeface="Arial" panose="020B0604020202020204" pitchFamily="34" charset="0"/>
              <a:buChar char="•"/>
            </a:pPr>
            <a:r>
              <a:rPr lang="en-US" sz="2800" dirty="0">
                <a:latin typeface="Times New Roman"/>
                <a:cs typeface="Times New Roman"/>
              </a:rPr>
              <a:t>Public Notice October 25, 2023</a:t>
            </a:r>
            <a:endParaRPr lang="en-US" sz="2800" dirty="0"/>
          </a:p>
          <a:p>
            <a:pPr marL="342265" indent="-342265">
              <a:spcBef>
                <a:spcPts val="1800"/>
              </a:spcBef>
              <a:spcAft>
                <a:spcPts val="1800"/>
              </a:spcAft>
              <a:buFont typeface="Arial" panose="020B0604020202020204" pitchFamily="34" charset="0"/>
              <a:buChar char="•"/>
            </a:pPr>
            <a:r>
              <a:rPr lang="en-US" sz="2800" dirty="0">
                <a:latin typeface="Times New Roman"/>
                <a:cs typeface="Times New Roman"/>
              </a:rPr>
              <a:t>Public Hearing scheduled for December 14, 2023</a:t>
            </a:r>
          </a:p>
          <a:p>
            <a:pPr marL="342265" indent="-342265">
              <a:spcBef>
                <a:spcPts val="1800"/>
              </a:spcBef>
              <a:spcAft>
                <a:spcPts val="1800"/>
              </a:spcAft>
              <a:buFont typeface="Arial" panose="020B0604020202020204" pitchFamily="34" charset="0"/>
              <a:buChar char="•"/>
            </a:pPr>
            <a:r>
              <a:rPr lang="en-US" sz="2800" dirty="0">
                <a:latin typeface="Times New Roman"/>
                <a:cs typeface="Times New Roman"/>
              </a:rPr>
              <a:t>Projected EMC Consideration February 2024</a:t>
            </a:r>
          </a:p>
          <a:p>
            <a:pPr marL="342265" indent="-342265">
              <a:spcBef>
                <a:spcPts val="1800"/>
              </a:spcBef>
              <a:spcAft>
                <a:spcPts val="1800"/>
              </a:spcAft>
              <a:buFont typeface="Arial" panose="020B0604020202020204" pitchFamily="34" charset="0"/>
              <a:buChar char="•"/>
            </a:pPr>
            <a:r>
              <a:rPr lang="en-US" sz="2800" dirty="0">
                <a:latin typeface="Times New Roman"/>
                <a:cs typeface="Times New Roman"/>
              </a:rPr>
              <a:t>Proposed Changes: revisions to enhance job creation and economic and to comply with updated/revised state law. </a:t>
            </a:r>
          </a:p>
          <a:p>
            <a:pPr marL="0" indent="0">
              <a:spcBef>
                <a:spcPts val="1800"/>
              </a:spcBef>
              <a:spcAft>
                <a:spcPts val="1800"/>
              </a:spcAft>
              <a:buNone/>
            </a:pPr>
            <a:endParaRPr lang="en-US" sz="2000" dirty="0">
              <a:latin typeface="Times New Roman"/>
              <a:cs typeface="Times New Roman"/>
            </a:endParaRPr>
          </a:p>
        </p:txBody>
      </p:sp>
    </p:spTree>
    <p:extLst>
      <p:ext uri="{BB962C8B-B14F-4D97-AF65-F5344CB8AC3E}">
        <p14:creationId xmlns:p14="http://schemas.microsoft.com/office/powerpoint/2010/main" val="3682169973"/>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4331" y="92254"/>
            <a:ext cx="5400633" cy="1403928"/>
          </a:xfrm>
        </p:spPr>
        <p:txBody>
          <a:bodyPr>
            <a:normAutofit fontScale="90000"/>
          </a:bodyPr>
          <a:lstStyle/>
          <a:p>
            <a:r>
              <a:rPr lang="en-US" sz="3600" dirty="0">
                <a:latin typeface="Times New Roman"/>
                <a:cs typeface="Times New Roman"/>
              </a:rPr>
              <a:t>Division 1</a:t>
            </a:r>
            <a:br>
              <a:rPr lang="en-US" sz="3600" dirty="0">
                <a:latin typeface="Times New Roman" panose="02020603050405020304" pitchFamily="18" charset="0"/>
                <a:cs typeface="Times New Roman" panose="02020603050405020304" pitchFamily="18" charset="0"/>
              </a:rPr>
            </a:br>
            <a:r>
              <a:rPr lang="en-US" sz="3600" dirty="0">
                <a:latin typeface="Times New Roman"/>
                <a:cs typeface="Times New Roman"/>
              </a:rPr>
              <a:t>(Brownfields/General Administration)</a:t>
            </a:r>
          </a:p>
        </p:txBody>
      </p:sp>
      <p:sp>
        <p:nvSpPr>
          <p:cNvPr id="3" name="Content Placeholder 2"/>
          <p:cNvSpPr>
            <a:spLocks noGrp="1"/>
          </p:cNvSpPr>
          <p:nvPr>
            <p:ph idx="1"/>
          </p:nvPr>
        </p:nvSpPr>
        <p:spPr>
          <a:xfrm>
            <a:off x="254643" y="2085097"/>
            <a:ext cx="8732338" cy="4876800"/>
          </a:xfrm>
        </p:spPr>
        <p:txBody>
          <a:bodyPr/>
          <a:lstStyle/>
          <a:p>
            <a:pPr marL="342265" indent="-342265">
              <a:spcBef>
                <a:spcPts val="1800"/>
              </a:spcBef>
              <a:spcAft>
                <a:spcPts val="1800"/>
              </a:spcAft>
              <a:buFont typeface="Arial" panose="020B0604020202020204" pitchFamily="34" charset="0"/>
              <a:buChar char="•"/>
            </a:pPr>
            <a:r>
              <a:rPr lang="en-US" sz="2800" dirty="0">
                <a:latin typeface="Times New Roman"/>
                <a:cs typeface="Times New Roman"/>
              </a:rPr>
              <a:t>Public Notice October 25, 2023</a:t>
            </a:r>
            <a:endParaRPr lang="en-US" sz="2800" dirty="0"/>
          </a:p>
          <a:p>
            <a:pPr marL="342265" indent="-342265">
              <a:spcBef>
                <a:spcPts val="1800"/>
              </a:spcBef>
              <a:spcAft>
                <a:spcPts val="1800"/>
              </a:spcAft>
              <a:buFont typeface="Arial" panose="020B0604020202020204" pitchFamily="34" charset="0"/>
              <a:buChar char="•"/>
            </a:pPr>
            <a:r>
              <a:rPr lang="en-US" sz="2800" dirty="0">
                <a:latin typeface="Times New Roman"/>
                <a:cs typeface="Times New Roman"/>
              </a:rPr>
              <a:t>Public Hearing scheduled for December 14, 2023</a:t>
            </a:r>
          </a:p>
          <a:p>
            <a:pPr marL="342265" indent="-342265">
              <a:spcBef>
                <a:spcPts val="1800"/>
              </a:spcBef>
              <a:spcAft>
                <a:spcPts val="1800"/>
              </a:spcAft>
              <a:buFont typeface="Arial" panose="020B0604020202020204" pitchFamily="34" charset="0"/>
              <a:buChar char="•"/>
            </a:pPr>
            <a:r>
              <a:rPr lang="en-US" sz="2800" dirty="0">
                <a:latin typeface="Times New Roman"/>
                <a:cs typeface="Times New Roman"/>
              </a:rPr>
              <a:t>Projected EMC Consideration February 2024</a:t>
            </a:r>
          </a:p>
          <a:p>
            <a:pPr marL="342265" indent="-342265">
              <a:spcBef>
                <a:spcPts val="1800"/>
              </a:spcBef>
              <a:spcAft>
                <a:spcPts val="1800"/>
              </a:spcAft>
              <a:buFont typeface="Arial" panose="020B0604020202020204" pitchFamily="34" charset="0"/>
              <a:buChar char="•"/>
            </a:pPr>
            <a:r>
              <a:rPr lang="en-US" sz="2800" dirty="0">
                <a:latin typeface="Times New Roman"/>
                <a:cs typeface="Times New Roman"/>
              </a:rPr>
              <a:t>Proposed Changes: revisions to incorporate changes to Fee Schedule H-Brownfield Redevelopment and Voluntary Cleanup Program. These changes are necessary to comply with recent statutory changes. </a:t>
            </a:r>
          </a:p>
          <a:p>
            <a:pPr marL="0" indent="0">
              <a:spcBef>
                <a:spcPts val="1800"/>
              </a:spcBef>
              <a:spcAft>
                <a:spcPts val="1800"/>
              </a:spcAft>
              <a:buNone/>
            </a:pPr>
            <a:endParaRPr lang="en-US" sz="2000" dirty="0">
              <a:latin typeface="Times New Roman"/>
              <a:cs typeface="Times New Roman"/>
            </a:endParaRPr>
          </a:p>
        </p:txBody>
      </p:sp>
    </p:spTree>
    <p:extLst>
      <p:ext uri="{BB962C8B-B14F-4D97-AF65-F5344CB8AC3E}">
        <p14:creationId xmlns:p14="http://schemas.microsoft.com/office/powerpoint/2010/main" val="1568229689"/>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4934" y="187011"/>
            <a:ext cx="5351412" cy="1294435"/>
          </a:xfrm>
        </p:spPr>
        <p:txBody>
          <a:bodyPr/>
          <a:lstStyle/>
          <a:p>
            <a:r>
              <a:rPr lang="en-US" sz="3800">
                <a:latin typeface="Times New Roman" panose="02020603050405020304" pitchFamily="18" charset="0"/>
                <a:cs typeface="Times New Roman" panose="02020603050405020304" pitchFamily="18" charset="0"/>
              </a:rPr>
              <a:t>Future Rulemaking</a:t>
            </a:r>
          </a:p>
        </p:txBody>
      </p:sp>
      <p:sp>
        <p:nvSpPr>
          <p:cNvPr id="3" name="Content Placeholder 2"/>
          <p:cNvSpPr>
            <a:spLocks noGrp="1"/>
          </p:cNvSpPr>
          <p:nvPr>
            <p:ph idx="1"/>
          </p:nvPr>
        </p:nvSpPr>
        <p:spPr>
          <a:xfrm>
            <a:off x="331694" y="1952303"/>
            <a:ext cx="8480611" cy="4637975"/>
          </a:xfrm>
        </p:spPr>
        <p:txBody>
          <a:bodyPr/>
          <a:lstStyle/>
          <a:p>
            <a:pPr marL="0" indent="0">
              <a:buNone/>
            </a:pPr>
            <a:r>
              <a:rPr lang="en-US" sz="2800" b="1" u="sng" dirty="0">
                <a:solidFill>
                  <a:srgbClr val="007635"/>
                </a:solidFill>
                <a:latin typeface="Times New Roman"/>
                <a:cs typeface="Times New Roman"/>
              </a:rPr>
              <a:t>Planned General Updates include:</a:t>
            </a:r>
          </a:p>
          <a:p>
            <a:pPr marL="2971165" lvl="6" indent="-227965"/>
            <a:endParaRPr lang="en-US" sz="1200" u="sng" dirty="0">
              <a:latin typeface="Times New Roman" panose="02020603050405020304" pitchFamily="18" charset="0"/>
              <a:cs typeface="Times New Roman" panose="02020603050405020304" pitchFamily="18" charset="0"/>
            </a:endParaRPr>
          </a:p>
          <a:p>
            <a:pPr marL="342265" indent="-342265">
              <a:spcBef>
                <a:spcPts val="1200"/>
              </a:spcBef>
              <a:spcAft>
                <a:spcPts val="1200"/>
              </a:spcAft>
            </a:pPr>
            <a:r>
              <a:rPr lang="en-US" sz="2800" dirty="0">
                <a:latin typeface="Times New Roman"/>
                <a:cs typeface="Times New Roman"/>
              </a:rPr>
              <a:t>Medical Waste - Div. 335-17</a:t>
            </a:r>
          </a:p>
          <a:p>
            <a:pPr marL="342265" indent="-342265">
              <a:spcBef>
                <a:spcPts val="1200"/>
              </a:spcBef>
              <a:spcAft>
                <a:spcPts val="1200"/>
              </a:spcAft>
            </a:pPr>
            <a:r>
              <a:rPr lang="en-US" sz="2800" dirty="0">
                <a:latin typeface="Times New Roman"/>
                <a:cs typeface="Times New Roman"/>
              </a:rPr>
              <a:t>Scrap Tire Regulations – Div. 335-4</a:t>
            </a:r>
          </a:p>
          <a:p>
            <a:pPr marL="342265" indent="-342265">
              <a:spcBef>
                <a:spcPts val="1200"/>
              </a:spcBef>
              <a:spcAft>
                <a:spcPts val="1200"/>
              </a:spcAft>
            </a:pPr>
            <a:r>
              <a:rPr lang="en-US" sz="2800" dirty="0">
                <a:latin typeface="Times New Roman"/>
                <a:cs typeface="Times New Roman"/>
              </a:rPr>
              <a:t>Recycling Regulations - Div. 335-13</a:t>
            </a:r>
          </a:p>
          <a:p>
            <a:pPr marL="0" indent="0">
              <a:buNone/>
            </a:pPr>
            <a:endParaRPr lang="en-US" sz="2200" dirty="0"/>
          </a:p>
          <a:p>
            <a:pPr marL="342265" indent="-342265">
              <a:spcBef>
                <a:spcPts val="0"/>
              </a:spcBef>
              <a:spcAft>
                <a:spcPts val="0"/>
              </a:spcAft>
              <a:buClr>
                <a:srgbClr val="006600"/>
              </a:buClr>
            </a:pPr>
            <a:endParaRPr lang="en-US" sz="2400" dirty="0">
              <a:cs typeface="Arial"/>
            </a:endParaRPr>
          </a:p>
        </p:txBody>
      </p:sp>
    </p:spTree>
    <p:extLst>
      <p:ext uri="{BB962C8B-B14F-4D97-AF65-F5344CB8AC3E}">
        <p14:creationId xmlns:p14="http://schemas.microsoft.com/office/powerpoint/2010/main" val="36323652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1846" y="128016"/>
            <a:ext cx="5382226" cy="1250463"/>
          </a:xfrm>
        </p:spPr>
        <p:txBody>
          <a:bodyPr/>
          <a:lstStyle/>
          <a:p>
            <a:pPr lvl="1"/>
            <a:r>
              <a:rPr lang="en-US"/>
              <a:t> </a:t>
            </a:r>
            <a:r>
              <a:rPr lang="en-US" sz="3800">
                <a:latin typeface="Times New Roman" panose="02020603050405020304" pitchFamily="18" charset="0"/>
                <a:cs typeface="Times New Roman" panose="02020603050405020304" pitchFamily="18" charset="0"/>
              </a:rPr>
              <a:t>Contact Information</a:t>
            </a:r>
          </a:p>
        </p:txBody>
      </p:sp>
      <p:sp>
        <p:nvSpPr>
          <p:cNvPr id="3" name="Content Placeholder 2"/>
          <p:cNvSpPr>
            <a:spLocks noGrp="1"/>
          </p:cNvSpPr>
          <p:nvPr>
            <p:ph idx="1"/>
          </p:nvPr>
        </p:nvSpPr>
        <p:spPr>
          <a:xfrm>
            <a:off x="189571" y="1836296"/>
            <a:ext cx="8787161" cy="4775526"/>
          </a:xfrm>
        </p:spPr>
        <p:txBody>
          <a:bodyPr anchor="ctr"/>
          <a:lstStyle/>
          <a:p>
            <a:pPr marL="342265" indent="-342265" algn="ctr">
              <a:buNone/>
            </a:pPr>
            <a:r>
              <a:rPr lang="en-US" sz="3600">
                <a:latin typeface="Times New Roman"/>
                <a:cs typeface="Times New Roman"/>
              </a:rPr>
              <a:t>Stephen A. Cobb, Chief</a:t>
            </a:r>
            <a:endParaRPr lang="en-US">
              <a:latin typeface="Times New Roman"/>
              <a:cs typeface="Times New Roman"/>
            </a:endParaRPr>
          </a:p>
          <a:p>
            <a:pPr marL="342265" indent="-342265" algn="ctr" eaLnBrk="1" hangingPunct="1">
              <a:buFontTx/>
              <a:buNone/>
            </a:pPr>
            <a:r>
              <a:rPr lang="en-US" sz="3600">
                <a:latin typeface="Times New Roman"/>
                <a:cs typeface="Times New Roman"/>
              </a:rPr>
              <a:t>Land Division</a:t>
            </a:r>
          </a:p>
          <a:p>
            <a:pPr marL="342265" indent="-342265" algn="ctr" eaLnBrk="1" hangingPunct="1">
              <a:buFontTx/>
              <a:buNone/>
            </a:pPr>
            <a:r>
              <a:rPr lang="en-US" sz="3600">
                <a:latin typeface="Times New Roman"/>
                <a:cs typeface="Times New Roman"/>
              </a:rPr>
              <a:t>(334) 271-7730</a:t>
            </a:r>
          </a:p>
          <a:p>
            <a:pPr marL="342265" indent="-342265" algn="ctr" eaLnBrk="1" hangingPunct="1">
              <a:buFontTx/>
              <a:buNone/>
            </a:pPr>
            <a:r>
              <a:rPr lang="en-US" sz="3600" u="sng">
                <a:solidFill>
                  <a:srgbClr val="006600"/>
                </a:solidFill>
                <a:latin typeface="Times New Roman"/>
                <a:cs typeface="Times New Roman"/>
              </a:rPr>
              <a:t>sac@adem.alabama.gov</a:t>
            </a:r>
            <a:endParaRPr lang="en-US" sz="3600">
              <a:latin typeface="Times New Roman"/>
              <a:cs typeface="Times New Roman"/>
            </a:endParaRPr>
          </a:p>
          <a:p>
            <a:pPr marL="342265" indent="-342265"/>
            <a:endParaRPr lang="en-US">
              <a:cs typeface="Arial"/>
            </a:endParaRPr>
          </a:p>
        </p:txBody>
      </p:sp>
      <p:pic>
        <p:nvPicPr>
          <p:cNvPr id="4" name="Graphic 4" descr="Employee badge with solid fill">
            <a:extLst>
              <a:ext uri="{FF2B5EF4-FFF2-40B4-BE49-F238E27FC236}">
                <a16:creationId xmlns:a16="http://schemas.microsoft.com/office/drawing/2014/main" id="{CDE71EBB-507B-A7F0-4B16-227F2F3D521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815443" y="5112657"/>
            <a:ext cx="1513114" cy="1513114"/>
          </a:xfrm>
          <a:prstGeom prst="rect">
            <a:avLst/>
          </a:prstGeom>
        </p:spPr>
      </p:pic>
    </p:spTree>
    <p:extLst>
      <p:ext uri="{BB962C8B-B14F-4D97-AF65-F5344CB8AC3E}">
        <p14:creationId xmlns:p14="http://schemas.microsoft.com/office/powerpoint/2010/main" val="1548716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0316" y="93405"/>
            <a:ext cx="5392711" cy="1309077"/>
          </a:xfrm>
        </p:spPr>
        <p:txBody>
          <a:bodyPr/>
          <a:lstStyle/>
          <a:p>
            <a:r>
              <a:rPr lang="en-US" sz="3800">
                <a:latin typeface="Times New Roman" panose="02020603050405020304" pitchFamily="18" charset="0"/>
                <a:cs typeface="Times New Roman" panose="02020603050405020304" pitchFamily="18" charset="0"/>
              </a:rPr>
              <a:t>Land Division Update</a:t>
            </a:r>
          </a:p>
        </p:txBody>
      </p:sp>
      <p:sp>
        <p:nvSpPr>
          <p:cNvPr id="3" name="Content Placeholder 2"/>
          <p:cNvSpPr>
            <a:spLocks noGrp="1"/>
          </p:cNvSpPr>
          <p:nvPr>
            <p:ph idx="1"/>
          </p:nvPr>
        </p:nvSpPr>
        <p:spPr>
          <a:xfrm>
            <a:off x="247827" y="1828800"/>
            <a:ext cx="8229600" cy="4724432"/>
          </a:xfrm>
        </p:spPr>
        <p:txBody>
          <a:bodyPr>
            <a:normAutofit/>
          </a:bodyPr>
          <a:lstStyle/>
          <a:p>
            <a:pPr marL="342900" lvl="0" indent="-342900" eaLnBrk="0" hangingPunct="0">
              <a:spcBef>
                <a:spcPts val="1200"/>
              </a:spcBef>
              <a:spcAft>
                <a:spcPts val="1200"/>
              </a:spcAft>
              <a:buClr>
                <a:srgbClr val="006600"/>
              </a:buClr>
            </a:pPr>
            <a:r>
              <a:rPr lang="en-US" sz="2400" dirty="0">
                <a:solidFill>
                  <a:srgbClr val="000000"/>
                </a:solidFill>
                <a:latin typeface="Times New Roman"/>
                <a:cs typeface="Times New Roman"/>
              </a:rPr>
              <a:t>Personnel Update</a:t>
            </a:r>
          </a:p>
          <a:p>
            <a:pPr marL="342900" indent="-342900" eaLnBrk="0" hangingPunct="0">
              <a:spcBef>
                <a:spcPts val="1200"/>
              </a:spcBef>
              <a:spcAft>
                <a:spcPts val="1200"/>
              </a:spcAft>
              <a:buClr>
                <a:srgbClr val="006600"/>
              </a:buClr>
            </a:pPr>
            <a:r>
              <a:rPr lang="en-US" sz="2400" dirty="0">
                <a:solidFill>
                  <a:srgbClr val="000000"/>
                </a:solidFill>
                <a:latin typeface="Times New Roman"/>
                <a:cs typeface="Times New Roman"/>
              </a:rPr>
              <a:t>CCR Update</a:t>
            </a:r>
          </a:p>
          <a:p>
            <a:pPr marL="342900" lvl="0" indent="-342900" eaLnBrk="0" hangingPunct="0">
              <a:spcBef>
                <a:spcPts val="1200"/>
              </a:spcBef>
              <a:spcAft>
                <a:spcPts val="1200"/>
              </a:spcAft>
              <a:buClr>
                <a:srgbClr val="006600"/>
              </a:buClr>
            </a:pPr>
            <a:r>
              <a:rPr lang="en-US" sz="2400" dirty="0">
                <a:solidFill>
                  <a:srgbClr val="000000"/>
                </a:solidFill>
                <a:latin typeface="Times New Roman"/>
                <a:cs typeface="Times New Roman"/>
              </a:rPr>
              <a:t>Program Modernization</a:t>
            </a:r>
          </a:p>
          <a:p>
            <a:pPr marL="342900" indent="-342900" eaLnBrk="0" hangingPunct="0">
              <a:spcBef>
                <a:spcPts val="1200"/>
              </a:spcBef>
              <a:spcAft>
                <a:spcPts val="1200"/>
              </a:spcAft>
              <a:buClr>
                <a:srgbClr val="006600"/>
              </a:buClr>
            </a:pPr>
            <a:r>
              <a:rPr lang="en-US" sz="2400" dirty="0">
                <a:solidFill>
                  <a:srgbClr val="000000"/>
                </a:solidFill>
                <a:latin typeface="Times New Roman"/>
                <a:cs typeface="Times New Roman"/>
              </a:rPr>
              <a:t>Compliance Activities </a:t>
            </a:r>
            <a:endParaRPr lang="en-US" sz="2400" dirty="0">
              <a:solidFill>
                <a:srgbClr val="000000"/>
              </a:solidFill>
              <a:latin typeface="Times New Roman" panose="02020603050405020304" pitchFamily="18" charset="0"/>
              <a:cs typeface="Times New Roman" panose="02020603050405020304" pitchFamily="18" charset="0"/>
            </a:endParaRPr>
          </a:p>
          <a:p>
            <a:pPr marL="342900" indent="-342900">
              <a:spcBef>
                <a:spcPts val="1200"/>
              </a:spcBef>
              <a:spcAft>
                <a:spcPts val="1200"/>
              </a:spcAft>
              <a:buClr>
                <a:srgbClr val="006600"/>
              </a:buClr>
            </a:pPr>
            <a:r>
              <a:rPr lang="en-US" sz="2400" dirty="0">
                <a:solidFill>
                  <a:srgbClr val="000000"/>
                </a:solidFill>
                <a:latin typeface="Times New Roman"/>
                <a:cs typeface="Times New Roman"/>
              </a:rPr>
              <a:t>Rulemaking Update</a:t>
            </a:r>
            <a:endParaRPr lang="en-US" sz="2400" dirty="0">
              <a:solidFill>
                <a:srgbClr val="000000"/>
              </a:solidFill>
              <a:latin typeface="Times New Roman" panose="02020603050405020304" pitchFamily="18" charset="0"/>
              <a:cs typeface="Times New Roman" panose="02020603050405020304" pitchFamily="18" charset="0"/>
            </a:endParaRPr>
          </a:p>
          <a:p>
            <a:pPr marL="342900" indent="-342900" eaLnBrk="0" hangingPunct="0">
              <a:spcBef>
                <a:spcPts val="1200"/>
              </a:spcBef>
              <a:spcAft>
                <a:spcPts val="1200"/>
              </a:spcAft>
              <a:buClr>
                <a:srgbClr val="006600"/>
              </a:buClr>
            </a:pPr>
            <a:endParaRPr lang="en-US" sz="2400" dirty="0">
              <a:latin typeface="Times New Roman" panose="02020603050405020304" pitchFamily="18" charset="0"/>
              <a:cs typeface="Times New Roman" panose="02020603050405020304" pitchFamily="18" charset="0"/>
            </a:endParaRPr>
          </a:p>
          <a:p>
            <a:pPr marL="0" indent="0">
              <a:buNone/>
            </a:pPr>
            <a:endParaRPr lang="en-US" dirty="0">
              <a:cs typeface="Arial"/>
            </a:endParaRPr>
          </a:p>
        </p:txBody>
      </p:sp>
      <p:pic>
        <p:nvPicPr>
          <p:cNvPr id="5" name="Graphic 5" descr="Check In outline">
            <a:extLst>
              <a:ext uri="{FF2B5EF4-FFF2-40B4-BE49-F238E27FC236}">
                <a16:creationId xmlns:a16="http://schemas.microsoft.com/office/drawing/2014/main" id="{FB2C037B-5BBB-9963-5445-52EFB14927B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572000" y="1785624"/>
            <a:ext cx="4810783" cy="4810783"/>
          </a:xfrm>
          <a:prstGeom prst="rect">
            <a:avLst/>
          </a:prstGeom>
        </p:spPr>
      </p:pic>
    </p:spTree>
    <p:extLst>
      <p:ext uri="{BB962C8B-B14F-4D97-AF65-F5344CB8AC3E}">
        <p14:creationId xmlns:p14="http://schemas.microsoft.com/office/powerpoint/2010/main" val="3129112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471" y="78657"/>
            <a:ext cx="5376945" cy="1309077"/>
          </a:xfrm>
        </p:spPr>
        <p:txBody>
          <a:bodyPr/>
          <a:lstStyle/>
          <a:p>
            <a:r>
              <a:rPr lang="en-US" sz="3800">
                <a:latin typeface="Times New Roman" panose="02020603050405020304" pitchFamily="18" charset="0"/>
                <a:cs typeface="Times New Roman" panose="02020603050405020304" pitchFamily="18" charset="0"/>
              </a:rPr>
              <a:t>Land Division</a:t>
            </a:r>
            <a:br>
              <a:rPr lang="en-US" sz="3800">
                <a:latin typeface="Times New Roman" panose="02020603050405020304" pitchFamily="18" charset="0"/>
                <a:cs typeface="Times New Roman" panose="02020603050405020304" pitchFamily="18" charset="0"/>
              </a:rPr>
            </a:br>
            <a:r>
              <a:rPr lang="en-US" sz="3800">
                <a:latin typeface="Times New Roman" panose="02020603050405020304" pitchFamily="18" charset="0"/>
                <a:cs typeface="Times New Roman" panose="02020603050405020304" pitchFamily="18" charset="0"/>
              </a:rPr>
              <a:t> Organizational Chart</a:t>
            </a: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p:blipFill>
        <p:spPr>
          <a:xfrm>
            <a:off x="1017643" y="1848173"/>
            <a:ext cx="7108714" cy="4525963"/>
          </a:xfrm>
        </p:spPr>
      </p:pic>
    </p:spTree>
    <p:extLst>
      <p:ext uri="{BB962C8B-B14F-4D97-AF65-F5344CB8AC3E}">
        <p14:creationId xmlns:p14="http://schemas.microsoft.com/office/powerpoint/2010/main" val="48590711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1645" y="115749"/>
            <a:ext cx="5525614" cy="1340285"/>
          </a:xfrm>
        </p:spPr>
        <p:txBody>
          <a:bodyPr/>
          <a:lstStyle/>
          <a:p>
            <a:r>
              <a:rPr lang="en-US" sz="3800">
                <a:latin typeface="Times New Roman" panose="02020603050405020304" pitchFamily="18" charset="0"/>
                <a:cs typeface="Times New Roman" panose="02020603050405020304" pitchFamily="18" charset="0"/>
              </a:rPr>
              <a:t>Land Division Branch Chiefs</a:t>
            </a:r>
          </a:p>
        </p:txBody>
      </p:sp>
      <p:sp>
        <p:nvSpPr>
          <p:cNvPr id="3" name="Content Placeholder 2"/>
          <p:cNvSpPr>
            <a:spLocks noGrp="1"/>
          </p:cNvSpPr>
          <p:nvPr>
            <p:ph idx="1"/>
          </p:nvPr>
        </p:nvSpPr>
        <p:spPr>
          <a:xfrm>
            <a:off x="243068" y="2106593"/>
            <a:ext cx="8782712" cy="4668303"/>
          </a:xfrm>
        </p:spPr>
        <p:txBody>
          <a:bodyPr/>
          <a:lstStyle/>
          <a:p>
            <a:r>
              <a:rPr lang="en-US" sz="2400">
                <a:latin typeface="Times New Roman" panose="02020603050405020304" pitchFamily="18" charset="0"/>
                <a:cs typeface="Times New Roman" panose="02020603050405020304" pitchFamily="18" charset="0"/>
              </a:rPr>
              <a:t>Clethes Stallworth, Chief – Environmental Services Branch</a:t>
            </a:r>
          </a:p>
          <a:p>
            <a:pPr lvl="1">
              <a:buFont typeface="Wingdings" panose="05000000000000000000" pitchFamily="2" charset="2"/>
              <a:buChar char="Ø"/>
            </a:pPr>
            <a:r>
              <a:rPr lang="en-US" sz="2200">
                <a:latin typeface="Times New Roman" panose="02020603050405020304" pitchFamily="18" charset="0"/>
                <a:cs typeface="Times New Roman" panose="02020603050405020304" pitchFamily="18" charset="0"/>
              </a:rPr>
              <a:t>334-271-7743 – </a:t>
            </a:r>
            <a:r>
              <a:rPr lang="en-US" sz="2200" u="sng">
                <a:solidFill>
                  <a:srgbClr val="008000"/>
                </a:solidFill>
                <a:latin typeface="Times New Roman" panose="02020603050405020304" pitchFamily="18" charset="0"/>
                <a:cs typeface="Times New Roman" panose="02020603050405020304" pitchFamily="18" charset="0"/>
              </a:rPr>
              <a:t>cs@adem.alabama.gov</a:t>
            </a:r>
          </a:p>
          <a:p>
            <a:pPr lvl="0">
              <a:spcBef>
                <a:spcPts val="600"/>
              </a:spcBef>
            </a:pPr>
            <a:r>
              <a:rPr lang="en-US" sz="2400">
                <a:latin typeface="Times New Roman" panose="02020603050405020304" pitchFamily="18" charset="0"/>
                <a:cs typeface="Times New Roman" panose="02020603050405020304" pitchFamily="18" charset="0"/>
              </a:rPr>
              <a:t>Ashley </a:t>
            </a:r>
            <a:r>
              <a:rPr lang="en-US" sz="2400" err="1">
                <a:latin typeface="Times New Roman" panose="02020603050405020304" pitchFamily="18" charset="0"/>
                <a:cs typeface="Times New Roman" panose="02020603050405020304" pitchFamily="18" charset="0"/>
              </a:rPr>
              <a:t>Mastin</a:t>
            </a:r>
            <a:r>
              <a:rPr lang="en-US" sz="2400">
                <a:latin typeface="Times New Roman" panose="02020603050405020304" pitchFamily="18" charset="0"/>
                <a:cs typeface="Times New Roman" panose="02020603050405020304" pitchFamily="18" charset="0"/>
              </a:rPr>
              <a:t> – Governmental Hazardous Waste Branch</a:t>
            </a:r>
          </a:p>
          <a:p>
            <a:pPr lvl="1">
              <a:buFont typeface="Wingdings" panose="05000000000000000000" pitchFamily="2" charset="2"/>
              <a:buChar char="Ø"/>
            </a:pPr>
            <a:r>
              <a:rPr lang="en-US" sz="2200">
                <a:latin typeface="Times New Roman" panose="02020603050405020304" pitchFamily="18" charset="0"/>
                <a:cs typeface="Times New Roman" panose="02020603050405020304" pitchFamily="18" charset="0"/>
              </a:rPr>
              <a:t>334-271-7789 </a:t>
            </a:r>
            <a:r>
              <a:rPr lang="en-US" sz="2200">
                <a:solidFill>
                  <a:srgbClr val="000000"/>
                </a:solidFill>
                <a:latin typeface="Times New Roman" panose="02020603050405020304" pitchFamily="18" charset="0"/>
                <a:cs typeface="Times New Roman" panose="02020603050405020304" pitchFamily="18" charset="0"/>
              </a:rPr>
              <a:t>– </a:t>
            </a:r>
            <a:r>
              <a:rPr lang="en-US" sz="2200" u="sng">
                <a:solidFill>
                  <a:srgbClr val="008000"/>
                </a:solidFill>
                <a:latin typeface="Times New Roman" panose="02020603050405020304" pitchFamily="18" charset="0"/>
                <a:cs typeface="Times New Roman" panose="02020603050405020304" pitchFamily="18" charset="0"/>
              </a:rPr>
              <a:t>atmastin@adem.alabama.gov</a:t>
            </a:r>
          </a:p>
          <a:p>
            <a:pPr>
              <a:spcBef>
                <a:spcPts val="600"/>
              </a:spcBef>
            </a:pPr>
            <a:r>
              <a:rPr lang="en-US" sz="2400">
                <a:latin typeface="Times New Roman" panose="02020603050405020304" pitchFamily="18" charset="0"/>
                <a:cs typeface="Times New Roman" panose="02020603050405020304" pitchFamily="18" charset="0"/>
              </a:rPr>
              <a:t>Chip Crockett, Chief – Groundwater Branch</a:t>
            </a:r>
          </a:p>
          <a:p>
            <a:pPr lvl="1">
              <a:buFont typeface="Wingdings" panose="05000000000000000000" pitchFamily="2" charset="2"/>
              <a:buChar char="Ø"/>
            </a:pPr>
            <a:r>
              <a:rPr lang="en-US" sz="2200">
                <a:latin typeface="Times New Roman" panose="02020603050405020304" pitchFamily="18" charset="0"/>
                <a:cs typeface="Times New Roman" panose="02020603050405020304" pitchFamily="18" charset="0"/>
              </a:rPr>
              <a:t>334-271-7832 – </a:t>
            </a:r>
            <a:r>
              <a:rPr lang="en-US" sz="2200" u="sng">
                <a:solidFill>
                  <a:srgbClr val="008000"/>
                </a:solidFill>
                <a:latin typeface="Times New Roman" panose="02020603050405020304" pitchFamily="18" charset="0"/>
                <a:cs typeface="Times New Roman" panose="02020603050405020304" pitchFamily="18" charset="0"/>
              </a:rPr>
              <a:t>vhc@adem.alabama.gov</a:t>
            </a:r>
          </a:p>
          <a:p>
            <a:pPr>
              <a:spcBef>
                <a:spcPts val="600"/>
              </a:spcBef>
            </a:pPr>
            <a:r>
              <a:rPr lang="en-US" sz="2400">
                <a:latin typeface="Times New Roman" panose="02020603050405020304" pitchFamily="18" charset="0"/>
                <a:cs typeface="Times New Roman" panose="02020603050405020304" pitchFamily="18" charset="0"/>
              </a:rPr>
              <a:t>Sonja Favors, Chief – Industrial Hazardous Waste Branch</a:t>
            </a:r>
          </a:p>
          <a:p>
            <a:pPr lvl="1">
              <a:buFont typeface="Wingdings" panose="05000000000000000000" pitchFamily="2" charset="2"/>
              <a:buChar char="Ø"/>
            </a:pPr>
            <a:r>
              <a:rPr lang="en-US" sz="2200">
                <a:latin typeface="Times New Roman" panose="02020603050405020304" pitchFamily="18" charset="0"/>
                <a:cs typeface="Times New Roman" panose="02020603050405020304" pitchFamily="18" charset="0"/>
              </a:rPr>
              <a:t>334-270-5627 – </a:t>
            </a:r>
            <a:r>
              <a:rPr lang="en-US" sz="2200" u="sng">
                <a:solidFill>
                  <a:srgbClr val="008000"/>
                </a:solidFill>
                <a:latin typeface="Times New Roman" panose="02020603050405020304" pitchFamily="18" charset="0"/>
                <a:cs typeface="Times New Roman" panose="02020603050405020304" pitchFamily="18" charset="0"/>
              </a:rPr>
              <a:t>smb@adem.alabama.gov</a:t>
            </a:r>
          </a:p>
          <a:p>
            <a:pPr>
              <a:spcBef>
                <a:spcPts val="600"/>
              </a:spcBef>
            </a:pPr>
            <a:r>
              <a:rPr lang="en-US" sz="2400">
                <a:latin typeface="Times New Roman" panose="02020603050405020304" pitchFamily="18" charset="0"/>
                <a:cs typeface="Times New Roman" panose="02020603050405020304" pitchFamily="18" charset="0"/>
              </a:rPr>
              <a:t>Jason Wilson, Chief – Solid Waste Branch</a:t>
            </a:r>
          </a:p>
          <a:p>
            <a:pPr lvl="1">
              <a:buFont typeface="Wingdings" panose="05000000000000000000" pitchFamily="2" charset="2"/>
              <a:buChar char="Ø"/>
            </a:pPr>
            <a:r>
              <a:rPr lang="en-US" sz="2200">
                <a:latin typeface="Times New Roman" panose="02020603050405020304" pitchFamily="18" charset="0"/>
                <a:cs typeface="Times New Roman" panose="02020603050405020304" pitchFamily="18" charset="0"/>
              </a:rPr>
              <a:t>334-271-7755 </a:t>
            </a:r>
            <a:r>
              <a:rPr lang="en-US" sz="2200">
                <a:solidFill>
                  <a:srgbClr val="008000"/>
                </a:solidFill>
                <a:latin typeface="Times New Roman" panose="02020603050405020304" pitchFamily="18" charset="0"/>
                <a:cs typeface="Times New Roman" panose="02020603050405020304" pitchFamily="18" charset="0"/>
              </a:rPr>
              <a:t>– </a:t>
            </a:r>
            <a:r>
              <a:rPr lang="en-US" sz="2200" u="sng">
                <a:solidFill>
                  <a:srgbClr val="008000"/>
                </a:solidFill>
                <a:latin typeface="Times New Roman" panose="02020603050405020304" pitchFamily="18" charset="0"/>
                <a:cs typeface="Times New Roman" panose="02020603050405020304" pitchFamily="18" charset="0"/>
              </a:rPr>
              <a:t>jwilson@adem.alabama.gov</a:t>
            </a:r>
          </a:p>
          <a:p>
            <a:pPr marL="0" indent="0">
              <a:buNone/>
            </a:pPr>
            <a:endParaRPr lang="en-US"/>
          </a:p>
        </p:txBody>
      </p:sp>
    </p:spTree>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latin typeface="Times New Roman" panose="02020603050405020304" pitchFamily="18" charset="0"/>
                <a:cs typeface="Times New Roman" panose="02020603050405020304" pitchFamily="18" charset="0"/>
              </a:rPr>
              <a:t>Recent Personnel Changes</a:t>
            </a:r>
          </a:p>
        </p:txBody>
      </p:sp>
      <p:sp>
        <p:nvSpPr>
          <p:cNvPr id="3" name="Content Placeholder 2"/>
          <p:cNvSpPr>
            <a:spLocks noGrp="1"/>
          </p:cNvSpPr>
          <p:nvPr>
            <p:ph sz="half" idx="1"/>
          </p:nvPr>
        </p:nvSpPr>
        <p:spPr>
          <a:xfrm>
            <a:off x="339213" y="1725561"/>
            <a:ext cx="4334943" cy="4525963"/>
          </a:xfrm>
        </p:spPr>
        <p:txBody>
          <a:bodyPr/>
          <a:lstStyle/>
          <a:p>
            <a:endParaRPr lang="en-US" sz="2400" dirty="0"/>
          </a:p>
          <a:p>
            <a:endParaRPr lang="en-US" sz="2400" dirty="0"/>
          </a:p>
          <a:p>
            <a:pPr marL="0" indent="0" algn="ctr">
              <a:buNone/>
            </a:pPr>
            <a:r>
              <a:rPr lang="en-US" dirty="0">
                <a:latin typeface="Times New Roman" panose="02020603050405020304" pitchFamily="18" charset="0"/>
                <a:cs typeface="Times New Roman" panose="02020603050405020304" pitchFamily="18" charset="0"/>
              </a:rPr>
              <a:t>Program Support </a:t>
            </a:r>
          </a:p>
          <a:p>
            <a:pPr marL="0" indent="0" algn="ctr">
              <a:buNone/>
            </a:pPr>
            <a:r>
              <a:rPr lang="en-US" dirty="0">
                <a:latin typeface="Times New Roman" panose="02020603050405020304" pitchFamily="18" charset="0"/>
                <a:cs typeface="Times New Roman" panose="02020603050405020304" pitchFamily="18" charset="0"/>
              </a:rPr>
              <a:t>Unit Chief</a:t>
            </a:r>
          </a:p>
          <a:p>
            <a:pPr marL="0" indent="0" algn="ctr">
              <a:buNone/>
            </a:pPr>
            <a:r>
              <a:rPr lang="en-US" dirty="0">
                <a:latin typeface="Times New Roman" panose="02020603050405020304" pitchFamily="18" charset="0"/>
                <a:cs typeface="Times New Roman" panose="02020603050405020304" pitchFamily="18" charset="0"/>
              </a:rPr>
              <a:t>Otis Todd</a:t>
            </a:r>
          </a:p>
          <a:p>
            <a:pPr marL="0" indent="0" algn="ctr">
              <a:buNone/>
            </a:pPr>
            <a:r>
              <a:rPr lang="en-US" dirty="0">
                <a:latin typeface="Times New Roman" panose="02020603050405020304" pitchFamily="18" charset="0"/>
                <a:cs typeface="Times New Roman" panose="02020603050405020304" pitchFamily="18" charset="0"/>
              </a:rPr>
              <a:t>334-271-7741</a:t>
            </a:r>
            <a:endParaRPr lang="en-US" sz="1800" u="sng" dirty="0">
              <a:solidFill>
                <a:srgbClr val="008000"/>
              </a:solidFill>
              <a:latin typeface="Times New Roman" panose="02020603050405020304" pitchFamily="18" charset="0"/>
              <a:cs typeface="Times New Roman" panose="02020603050405020304" pitchFamily="18" charset="0"/>
            </a:endParaRPr>
          </a:p>
        </p:txBody>
      </p:sp>
      <p:sp>
        <p:nvSpPr>
          <p:cNvPr id="6" name="Content Placeholder 2">
            <a:extLst>
              <a:ext uri="{FF2B5EF4-FFF2-40B4-BE49-F238E27FC236}">
                <a16:creationId xmlns:a16="http://schemas.microsoft.com/office/drawing/2014/main" id="{C57CC133-8BA8-3522-CF6D-5BFEA71A04B0}"/>
              </a:ext>
            </a:extLst>
          </p:cNvPr>
          <p:cNvSpPr>
            <a:spLocks noGrp="1"/>
          </p:cNvSpPr>
          <p:nvPr>
            <p:ph sz="half" idx="2"/>
          </p:nvPr>
        </p:nvSpPr>
        <p:spPr>
          <a:xfrm>
            <a:off x="4674156" y="1725561"/>
            <a:ext cx="4241858" cy="3812458"/>
          </a:xfrm>
        </p:spPr>
        <p:txBody>
          <a:bodyPr/>
          <a:lstStyle/>
          <a:p>
            <a:endParaRPr lang="en-US" sz="2400" dirty="0"/>
          </a:p>
          <a:p>
            <a:endParaRPr lang="en-US" sz="2400" dirty="0"/>
          </a:p>
          <a:p>
            <a:pPr marL="0" indent="0" algn="ctr">
              <a:buNone/>
            </a:pPr>
            <a:r>
              <a:rPr lang="en-US" dirty="0">
                <a:latin typeface="Times New Roman" panose="02020603050405020304" pitchFamily="18" charset="0"/>
                <a:cs typeface="Times New Roman" panose="02020603050405020304" pitchFamily="18" charset="0"/>
              </a:rPr>
              <a:t>Remediation Engineering Section Chief</a:t>
            </a:r>
          </a:p>
          <a:p>
            <a:pPr marL="0" indent="0" algn="ctr">
              <a:buNone/>
            </a:pPr>
            <a:r>
              <a:rPr lang="en-US" dirty="0">
                <a:latin typeface="Times New Roman" panose="02020603050405020304" pitchFamily="18" charset="0"/>
                <a:cs typeface="Times New Roman" panose="02020603050405020304" pitchFamily="18" charset="0"/>
              </a:rPr>
              <a:t>Justin B. Rigdon</a:t>
            </a:r>
          </a:p>
          <a:p>
            <a:pPr marL="0" indent="0" algn="ctr">
              <a:buNone/>
            </a:pPr>
            <a:r>
              <a:rPr lang="en-US" dirty="0">
                <a:latin typeface="Times New Roman" panose="02020603050405020304" pitchFamily="18" charset="0"/>
                <a:cs typeface="Times New Roman" panose="02020603050405020304" pitchFamily="18" charset="0"/>
              </a:rPr>
              <a:t>334-271-7797</a:t>
            </a:r>
          </a:p>
          <a:p>
            <a:pPr marL="457165" lvl="1" indent="0" algn="ctr">
              <a:spcBef>
                <a:spcPts val="2200"/>
              </a:spcBef>
              <a:spcAft>
                <a:spcPts val="600"/>
              </a:spcAft>
              <a:buNone/>
            </a:pPr>
            <a:r>
              <a:rPr lang="en-US" u="sng" dirty="0">
                <a:solidFill>
                  <a:srgbClr val="008000"/>
                </a:solidFill>
                <a:latin typeface="Times New Roman" panose="02020603050405020304" pitchFamily="18" charset="0"/>
                <a:cs typeface="Times New Roman" panose="02020603050405020304" pitchFamily="18" charset="0"/>
                <a:hlinkClick r:id="rId3"/>
              </a:rPr>
              <a:t>jbrigdon@adem.alabama.gov</a:t>
            </a:r>
            <a:endParaRPr lang="en-US" u="sng" dirty="0">
              <a:solidFill>
                <a:srgbClr val="008000"/>
              </a:solidFill>
              <a:latin typeface="Times New Roman" panose="02020603050405020304" pitchFamily="18" charset="0"/>
              <a:cs typeface="Times New Roman" panose="02020603050405020304" pitchFamily="18" charset="0"/>
            </a:endParaRPr>
          </a:p>
        </p:txBody>
      </p:sp>
      <p:pic>
        <p:nvPicPr>
          <p:cNvPr id="4" name="Graphic 4" descr="Hockey Stick Curve Graph with solid fill">
            <a:extLst>
              <a:ext uri="{FF2B5EF4-FFF2-40B4-BE49-F238E27FC236}">
                <a16:creationId xmlns:a16="http://schemas.microsoft.com/office/drawing/2014/main" id="{94ED9D7A-FE07-AC48-3BB4-3F5135618D7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856264" y="5176805"/>
            <a:ext cx="1431471" cy="1431471"/>
          </a:xfrm>
          <a:prstGeom prst="rect">
            <a:avLst/>
          </a:prstGeom>
        </p:spPr>
      </p:pic>
      <p:sp>
        <p:nvSpPr>
          <p:cNvPr id="8" name="TextBox 7">
            <a:extLst>
              <a:ext uri="{FF2B5EF4-FFF2-40B4-BE49-F238E27FC236}">
                <a16:creationId xmlns:a16="http://schemas.microsoft.com/office/drawing/2014/main" id="{74B2D758-D5E4-11E7-6872-1C5050883427}"/>
              </a:ext>
            </a:extLst>
          </p:cNvPr>
          <p:cNvSpPr txBox="1"/>
          <p:nvPr/>
        </p:nvSpPr>
        <p:spPr>
          <a:xfrm>
            <a:off x="770781" y="4758556"/>
            <a:ext cx="3471808" cy="461665"/>
          </a:xfrm>
          <a:prstGeom prst="rect">
            <a:avLst/>
          </a:prstGeom>
          <a:noFill/>
        </p:spPr>
        <p:txBody>
          <a:bodyPr wrap="square" rtlCol="0">
            <a:spAutoFit/>
          </a:bodyPr>
          <a:lstStyle/>
          <a:p>
            <a:r>
              <a:rPr lang="en-US" sz="2400" u="sng" dirty="0">
                <a:solidFill>
                  <a:srgbClr val="008000"/>
                </a:solidFill>
                <a:latin typeface="Times New Roman" panose="02020603050405020304" pitchFamily="18" charset="0"/>
                <a:cs typeface="Times New Roman" panose="02020603050405020304" pitchFamily="18" charset="0"/>
                <a:hlinkClick r:id="rId6"/>
              </a:rPr>
              <a:t>otodd@adem.alabama.gov</a:t>
            </a:r>
            <a:endParaRPr lang="en-US" sz="2400" dirty="0"/>
          </a:p>
        </p:txBody>
      </p:sp>
    </p:spTree>
    <p:extLst>
      <p:ext uri="{BB962C8B-B14F-4D97-AF65-F5344CB8AC3E}">
        <p14:creationId xmlns:p14="http://schemas.microsoft.com/office/powerpoint/2010/main" val="4013795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7611" y="115096"/>
            <a:ext cx="6813423" cy="1331626"/>
          </a:xfrm>
        </p:spPr>
        <p:txBody>
          <a:bodyPr/>
          <a:lstStyle/>
          <a:p>
            <a:pPr marL="457200" lvl="1">
              <a:spcBef>
                <a:spcPts val="2400"/>
              </a:spcBef>
              <a:spcAft>
                <a:spcPts val="0"/>
              </a:spcAft>
            </a:pPr>
            <a:r>
              <a:rPr lang="en-US" sz="3800">
                <a:latin typeface="Times New Roman" panose="02020603050405020304" pitchFamily="18" charset="0"/>
                <a:cs typeface="Times New Roman" panose="02020603050405020304" pitchFamily="18" charset="0"/>
              </a:rPr>
              <a:t>CCR Authorization </a:t>
            </a:r>
            <a:br>
              <a:rPr lang="en-US" sz="3800">
                <a:latin typeface="Times New Roman" panose="02020603050405020304" pitchFamily="18" charset="0"/>
                <a:cs typeface="Times New Roman" panose="02020603050405020304" pitchFamily="18" charset="0"/>
              </a:rPr>
            </a:br>
            <a:r>
              <a:rPr lang="en-US" sz="3800">
                <a:latin typeface="Times New Roman" panose="02020603050405020304" pitchFamily="18" charset="0"/>
                <a:cs typeface="Times New Roman" panose="02020603050405020304" pitchFamily="18" charset="0"/>
              </a:rPr>
              <a:t>Update</a:t>
            </a:r>
          </a:p>
        </p:txBody>
      </p:sp>
      <p:sp>
        <p:nvSpPr>
          <p:cNvPr id="3" name="Content Placeholder 2"/>
          <p:cNvSpPr>
            <a:spLocks noGrp="1"/>
          </p:cNvSpPr>
          <p:nvPr>
            <p:ph idx="1"/>
          </p:nvPr>
        </p:nvSpPr>
        <p:spPr>
          <a:xfrm>
            <a:off x="217356" y="1836295"/>
            <a:ext cx="8701791" cy="4871803"/>
          </a:xfrm>
        </p:spPr>
        <p:txBody>
          <a:bodyPr/>
          <a:lstStyle/>
          <a:p>
            <a:pPr marL="342900" lvl="1" indent="-285115">
              <a:spcBef>
                <a:spcPts val="900"/>
              </a:spcBef>
              <a:spcAft>
                <a:spcPts val="0"/>
              </a:spcAft>
              <a:buFont typeface="Arial" panose="020B0604020202020204" pitchFamily="34" charset="0"/>
              <a:buChar char="•"/>
            </a:pPr>
            <a:r>
              <a:rPr lang="en-US" sz="1800" dirty="0">
                <a:latin typeface="Times New Roman"/>
                <a:cs typeface="Times New Roman"/>
              </a:rPr>
              <a:t>Authorization Package submitted to EPA </a:t>
            </a:r>
            <a:endParaRPr lang="en-US" sz="1800" dirty="0">
              <a:latin typeface="Times New Roman" panose="02020603050405020304" pitchFamily="18" charset="0"/>
              <a:cs typeface="Times New Roman" panose="02020603050405020304" pitchFamily="18" charset="0"/>
            </a:endParaRPr>
          </a:p>
          <a:p>
            <a:pPr marL="320040" lvl="2" indent="0">
              <a:spcBef>
                <a:spcPts val="0"/>
              </a:spcBef>
              <a:spcAft>
                <a:spcPts val="0"/>
              </a:spcAft>
              <a:buNone/>
            </a:pPr>
            <a:r>
              <a:rPr lang="en-US" sz="1800" dirty="0">
                <a:latin typeface="Times New Roman"/>
                <a:cs typeface="Times New Roman"/>
              </a:rPr>
              <a:t>- December 29, 2021</a:t>
            </a:r>
          </a:p>
          <a:p>
            <a:pPr marL="342900" lvl="1" indent="-285115">
              <a:spcBef>
                <a:spcPts val="900"/>
              </a:spcBef>
              <a:spcAft>
                <a:spcPts val="0"/>
              </a:spcAft>
              <a:buFont typeface="Arial" panose="020B0604020202020204" pitchFamily="34" charset="0"/>
              <a:buChar char="•"/>
            </a:pPr>
            <a:r>
              <a:rPr lang="en-US" sz="1800" dirty="0">
                <a:latin typeface="Times New Roman"/>
                <a:cs typeface="Times New Roman"/>
              </a:rPr>
              <a:t>Completeness Determination from EPA Headquarters</a:t>
            </a:r>
          </a:p>
          <a:p>
            <a:pPr marL="320040" lvl="2" indent="0">
              <a:spcBef>
                <a:spcPts val="0"/>
              </a:spcBef>
              <a:spcAft>
                <a:spcPts val="0"/>
              </a:spcAft>
              <a:buNone/>
            </a:pPr>
            <a:r>
              <a:rPr lang="en-US" sz="1800" dirty="0">
                <a:latin typeface="Times New Roman"/>
                <a:cs typeface="Times New Roman"/>
              </a:rPr>
              <a:t>-  Status: Proposed Denial</a:t>
            </a:r>
            <a:endParaRPr lang="en-US" sz="1800" dirty="0">
              <a:latin typeface="Times New Roman" panose="02020603050405020304" pitchFamily="18" charset="0"/>
              <a:cs typeface="Times New Roman" panose="02020603050405020304" pitchFamily="18" charset="0"/>
            </a:endParaRPr>
          </a:p>
          <a:p>
            <a:pPr marL="662940" lvl="2" indent="-342900">
              <a:spcBef>
                <a:spcPts val="0"/>
              </a:spcBef>
              <a:spcAft>
                <a:spcPts val="0"/>
              </a:spcAft>
              <a:buFontTx/>
              <a:buChar char="-"/>
            </a:pPr>
            <a:r>
              <a:rPr lang="en-US" sz="1800" dirty="0">
                <a:latin typeface="Times New Roman"/>
                <a:cs typeface="Times New Roman"/>
              </a:rPr>
              <a:t>ADEM filed suit to compel action on 4/3/2023</a:t>
            </a:r>
          </a:p>
          <a:p>
            <a:pPr marL="662940" lvl="2" indent="-342900">
              <a:spcBef>
                <a:spcPts val="0"/>
              </a:spcBef>
              <a:spcAft>
                <a:spcPts val="0"/>
              </a:spcAft>
              <a:buFontTx/>
              <a:buChar char="-"/>
            </a:pPr>
            <a:r>
              <a:rPr lang="en-US" sz="1800" dirty="0">
                <a:latin typeface="Times New Roman"/>
                <a:cs typeface="Times New Roman"/>
              </a:rPr>
              <a:t>Proposed Denial published in Federal Register on 8/3/2023</a:t>
            </a:r>
          </a:p>
          <a:p>
            <a:pPr marL="662940" lvl="2" indent="-342900">
              <a:spcBef>
                <a:spcPts val="0"/>
              </a:spcBef>
              <a:spcAft>
                <a:spcPts val="0"/>
              </a:spcAft>
              <a:buFontTx/>
              <a:buChar char="-"/>
            </a:pPr>
            <a:r>
              <a:rPr lang="en-US" sz="1800" dirty="0">
                <a:latin typeface="Times New Roman"/>
                <a:cs typeface="Times New Roman"/>
              </a:rPr>
              <a:t>Comment period ended on 10/13/2023</a:t>
            </a:r>
          </a:p>
          <a:p>
            <a:pPr marL="662940" lvl="2" indent="-342900">
              <a:spcBef>
                <a:spcPts val="0"/>
              </a:spcBef>
              <a:spcAft>
                <a:spcPts val="0"/>
              </a:spcAft>
              <a:buFontTx/>
              <a:buChar char="-"/>
            </a:pPr>
            <a:r>
              <a:rPr lang="en-US" sz="1800" dirty="0">
                <a:latin typeface="Times New Roman"/>
                <a:cs typeface="Times New Roman"/>
              </a:rPr>
              <a:t>ADEM response submitted to docket on 10/13/2023</a:t>
            </a:r>
          </a:p>
          <a:p>
            <a:pPr marL="342900" lvl="1" indent="-285115">
              <a:spcBef>
                <a:spcPts val="900"/>
              </a:spcBef>
              <a:spcAft>
                <a:spcPts val="0"/>
              </a:spcAft>
              <a:buFont typeface="Arial" panose="020B0604020202020204" pitchFamily="34" charset="0"/>
              <a:buChar char="•"/>
            </a:pPr>
            <a:r>
              <a:rPr lang="en-US" sz="1800" dirty="0">
                <a:latin typeface="Times New Roman"/>
                <a:cs typeface="Times New Roman"/>
              </a:rPr>
              <a:t>Next Steps</a:t>
            </a:r>
          </a:p>
          <a:p>
            <a:pPr marL="662940" lvl="2" indent="-342900">
              <a:spcBef>
                <a:spcPts val="0"/>
              </a:spcBef>
              <a:spcAft>
                <a:spcPts val="0"/>
              </a:spcAft>
              <a:buFont typeface="Wingdings" panose="05000000000000000000" pitchFamily="2" charset="2"/>
              <a:buChar char="Ø"/>
            </a:pPr>
            <a:r>
              <a:rPr lang="en-US" sz="1800" dirty="0">
                <a:latin typeface="Times New Roman"/>
                <a:cs typeface="Times New Roman"/>
              </a:rPr>
              <a:t>EPA Final Decision on Program Approval</a:t>
            </a:r>
            <a:endParaRPr lang="en-US" sz="1800" dirty="0">
              <a:latin typeface="Arial"/>
              <a:cs typeface="Arial"/>
            </a:endParaRPr>
          </a:p>
          <a:p>
            <a:pPr marL="662940" lvl="2" indent="-342900">
              <a:spcBef>
                <a:spcPts val="0"/>
              </a:spcBef>
              <a:spcAft>
                <a:spcPts val="0"/>
              </a:spcAft>
              <a:buFont typeface="Wingdings" panose="05000000000000000000" pitchFamily="2" charset="2"/>
              <a:buChar char="Ø"/>
            </a:pPr>
            <a:r>
              <a:rPr lang="en-US" sz="1800" dirty="0">
                <a:latin typeface="Times New Roman"/>
                <a:cs typeface="Times New Roman"/>
              </a:rPr>
              <a:t>Continuation of Program Implementation</a:t>
            </a:r>
            <a:endParaRPr lang="en-US" sz="1800" dirty="0">
              <a:latin typeface="Arial"/>
              <a:cs typeface="Arial"/>
            </a:endParaRPr>
          </a:p>
          <a:p>
            <a:pPr marL="342900" marR="0" lvl="1" indent="-285115" algn="l" defTabSz="914400" rtl="0" eaLnBrk="1" fontAlgn="base" latinLnBrk="0" hangingPunct="1">
              <a:lnSpc>
                <a:spcPct val="100000"/>
              </a:lnSpc>
              <a:spcBef>
                <a:spcPts val="1800"/>
              </a:spcBef>
              <a:spcAft>
                <a:spcPts val="0"/>
              </a:spcAft>
              <a:buClrTx/>
              <a:buSzTx/>
              <a:buFont typeface="Arial,Sans-Serif"/>
              <a:buChar char="•"/>
              <a:tabLst/>
              <a:defRPr/>
            </a:pPr>
            <a:r>
              <a:rPr lang="en-US" sz="1800" dirty="0">
                <a:latin typeface="Times New Roman"/>
                <a:cs typeface="Times New Roman"/>
              </a:rPr>
              <a:t>CCR facilities are subject to both state and federal rules</a:t>
            </a:r>
          </a:p>
          <a:p>
            <a:pPr marL="365760" marR="0" lvl="3" indent="0" algn="l" defTabSz="914400" rtl="0" eaLnBrk="1" fontAlgn="base" latinLnBrk="0" hangingPunct="1">
              <a:lnSpc>
                <a:spcPct val="100000"/>
              </a:lnSpc>
              <a:spcBef>
                <a:spcPts val="0"/>
              </a:spcBef>
              <a:spcAft>
                <a:spcPts val="0"/>
              </a:spcAft>
              <a:buClrTx/>
              <a:buSzTx/>
              <a:buFontTx/>
              <a:buNone/>
              <a:tabLst/>
              <a:defRPr/>
            </a:pPr>
            <a:r>
              <a:rPr lang="en-US" sz="1800" dirty="0">
                <a:latin typeface="Times New Roman"/>
                <a:cs typeface="Times New Roman"/>
              </a:rPr>
              <a:t>-   Until Program Approved by EPA</a:t>
            </a:r>
          </a:p>
          <a:p>
            <a:pPr marL="342900" lvl="1" indent="-285115">
              <a:spcBef>
                <a:spcPts val="1800"/>
              </a:spcBef>
              <a:spcAft>
                <a:spcPts val="0"/>
              </a:spcAft>
              <a:buFont typeface="Arial" panose="020B0604020202020204" pitchFamily="34" charset="0"/>
              <a:buChar char="•"/>
            </a:pPr>
            <a:endParaRPr lang="en-US" dirty="0">
              <a:latin typeface="Times New Roman"/>
              <a:cs typeface="Times New Roman"/>
            </a:endParaRPr>
          </a:p>
        </p:txBody>
      </p:sp>
      <p:pic>
        <p:nvPicPr>
          <p:cNvPr id="5" name="Graphic 4" descr="Information with solid fill">
            <a:extLst>
              <a:ext uri="{FF2B5EF4-FFF2-40B4-BE49-F238E27FC236}">
                <a16:creationId xmlns:a16="http://schemas.microsoft.com/office/drawing/2014/main" id="{D2EB1567-8D4E-0D4B-252A-4E569FD21F7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63332" y="3429000"/>
            <a:ext cx="3011021" cy="3011021"/>
          </a:xfrm>
          <a:prstGeom prst="rect">
            <a:avLst/>
          </a:prstGeom>
        </p:spPr>
      </p:pic>
    </p:spTree>
    <p:extLst>
      <p:ext uri="{BB962C8B-B14F-4D97-AF65-F5344CB8AC3E}">
        <p14:creationId xmlns:p14="http://schemas.microsoft.com/office/powerpoint/2010/main" val="653584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6477" y="105164"/>
            <a:ext cx="7281200" cy="1389356"/>
          </a:xfrm>
        </p:spPr>
        <p:txBody>
          <a:bodyPr>
            <a:normAutofit/>
          </a:bodyPr>
          <a:lstStyle/>
          <a:p>
            <a:r>
              <a:rPr lang="en-US" sz="3800">
                <a:latin typeface="Times New Roman"/>
                <a:cs typeface="Times New Roman"/>
              </a:rPr>
              <a:t>CCR Implementation </a:t>
            </a:r>
            <a:br>
              <a:rPr lang="en-US" sz="3800">
                <a:latin typeface="Times New Roman"/>
                <a:cs typeface="Times New Roman"/>
              </a:rPr>
            </a:br>
            <a:r>
              <a:rPr lang="en-US" sz="3800">
                <a:latin typeface="Times New Roman"/>
                <a:cs typeface="Times New Roman"/>
              </a:rPr>
              <a:t>Update </a:t>
            </a:r>
            <a:endParaRPr lang="en-US" sz="380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30819" y="1873188"/>
            <a:ext cx="8673484" cy="4537444"/>
          </a:xfrm>
        </p:spPr>
        <p:txBody>
          <a:bodyPr/>
          <a:lstStyle/>
          <a:p>
            <a:pPr marL="128270" lvl="1" indent="0">
              <a:spcBef>
                <a:spcPts val="0"/>
              </a:spcBef>
              <a:spcAft>
                <a:spcPts val="450"/>
              </a:spcAft>
              <a:buNone/>
            </a:pPr>
            <a:r>
              <a:rPr lang="en-US" b="1" u="sng" dirty="0">
                <a:solidFill>
                  <a:srgbClr val="006600"/>
                </a:solidFill>
                <a:latin typeface="Times New Roman"/>
                <a:cs typeface="Times New Roman"/>
              </a:rPr>
              <a:t>CCR Permitting</a:t>
            </a:r>
          </a:p>
          <a:p>
            <a:pPr marL="342265" marR="0" lvl="0" indent="-342265"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400" b="0" i="0" u="none" strike="noStrike" kern="0" cap="none" spc="0" normalizeH="0" baseline="0" noProof="0" dirty="0">
                <a:ln>
                  <a:noFill/>
                </a:ln>
                <a:solidFill>
                  <a:srgbClr val="000000"/>
                </a:solidFill>
                <a:effectLst/>
                <a:uLnTx/>
                <a:uFillTx/>
                <a:latin typeface="Times New Roman"/>
                <a:ea typeface="+mn-ea"/>
                <a:cs typeface="Times New Roman"/>
              </a:rPr>
              <a:t>CCR Permits for all currently regulated facilities have been issued </a:t>
            </a:r>
            <a:endPar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742315" marR="0" lvl="1" indent="-285115"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0" cap="none" spc="0" normalizeH="0" baseline="0" noProof="0" dirty="0">
                <a:ln>
                  <a:noFill/>
                </a:ln>
                <a:solidFill>
                  <a:srgbClr val="000000"/>
                </a:solidFill>
                <a:effectLst/>
                <a:uLnTx/>
                <a:uFillTx/>
                <a:latin typeface="Times New Roman"/>
                <a:cs typeface="Times New Roman"/>
              </a:rPr>
              <a:t>Closure activities proceeding for all closing CCR Units </a:t>
            </a:r>
          </a:p>
          <a:p>
            <a:pPr marL="128270" lvl="1" indent="0">
              <a:spcBef>
                <a:spcPts val="0"/>
              </a:spcBef>
              <a:spcAft>
                <a:spcPts val="450"/>
              </a:spcAft>
              <a:buNone/>
            </a:pPr>
            <a:endParaRPr lang="en-US" b="1" u="sng" dirty="0">
              <a:solidFill>
                <a:srgbClr val="006600"/>
              </a:solidFill>
              <a:latin typeface="Times New Roman"/>
              <a:cs typeface="Times New Roman"/>
            </a:endParaRPr>
          </a:p>
          <a:p>
            <a:pPr marL="128270" lvl="1" indent="0">
              <a:spcBef>
                <a:spcPts val="0"/>
              </a:spcBef>
              <a:spcAft>
                <a:spcPts val="450"/>
              </a:spcAft>
              <a:buNone/>
            </a:pPr>
            <a:r>
              <a:rPr lang="en-US" b="1" u="sng" dirty="0">
                <a:solidFill>
                  <a:srgbClr val="006600"/>
                </a:solidFill>
                <a:latin typeface="Times New Roman"/>
                <a:cs typeface="Times New Roman"/>
              </a:rPr>
              <a:t>CCR Corrective Measures </a:t>
            </a:r>
            <a:r>
              <a:rPr lang="en-US" sz="2400" dirty="0">
                <a:solidFill>
                  <a:srgbClr val="006600"/>
                </a:solidFill>
                <a:latin typeface="Times New Roman"/>
                <a:cs typeface="Times New Roman"/>
              </a:rPr>
              <a:t>	</a:t>
            </a:r>
            <a:endParaRPr lang="en-US" dirty="0">
              <a:latin typeface="Times New Roman"/>
              <a:cs typeface="Times New Roman"/>
            </a:endParaRPr>
          </a:p>
          <a:p>
            <a:pPr marL="342265" indent="-342265">
              <a:buFont typeface="Arial" panose="020B0604020202020204" pitchFamily="34" charset="0"/>
              <a:buChar char="•"/>
            </a:pPr>
            <a:r>
              <a:rPr lang="en-US" sz="2400" dirty="0">
                <a:latin typeface="Times New Roman"/>
                <a:cs typeface="Times New Roman"/>
              </a:rPr>
              <a:t>Revised ACMs for all facilities have been received </a:t>
            </a:r>
            <a:endParaRPr lang="en-US" sz="2400" dirty="0">
              <a:latin typeface="Times New Roman" panose="02020603050405020304" pitchFamily="18" charset="0"/>
              <a:cs typeface="Times New Roman" panose="02020603050405020304" pitchFamily="18" charset="0"/>
            </a:endParaRPr>
          </a:p>
          <a:p>
            <a:pPr marL="742315" lvl="1" indent="-285115">
              <a:buFont typeface="Arial" panose="020B0604020202020204" pitchFamily="34" charset="0"/>
              <a:buChar char="•"/>
            </a:pPr>
            <a:r>
              <a:rPr lang="en-US" sz="2000" dirty="0">
                <a:latin typeface="Times New Roman"/>
                <a:cs typeface="Times New Roman"/>
              </a:rPr>
              <a:t>ADEM currently working through second review of ACMs</a:t>
            </a:r>
            <a:endParaRPr lang="en-US" sz="2000" dirty="0">
              <a:latin typeface="Times New Roman" panose="02020603050405020304" pitchFamily="18" charset="0"/>
              <a:cs typeface="Times New Roman" panose="02020603050405020304" pitchFamily="18" charset="0"/>
            </a:endParaRPr>
          </a:p>
          <a:p>
            <a:pPr marL="742315" lvl="1" indent="-285115">
              <a:buFont typeface="Arial" panose="020B0604020202020204" pitchFamily="34" charset="0"/>
              <a:buChar char="•"/>
            </a:pPr>
            <a:r>
              <a:rPr lang="en-US" sz="2000" dirty="0">
                <a:latin typeface="Times New Roman"/>
                <a:cs typeface="Times New Roman"/>
              </a:rPr>
              <a:t>G</a:t>
            </a:r>
            <a:r>
              <a:rPr lang="en-US" sz="2000" dirty="0">
                <a:solidFill>
                  <a:srgbClr val="000000"/>
                </a:solidFill>
                <a:latin typeface="Times New Roman"/>
                <a:cs typeface="Times New Roman"/>
              </a:rPr>
              <a:t>roundwater remediation evaluations are ongoing</a:t>
            </a:r>
            <a:endParaRPr lang="en-US" sz="2000" dirty="0">
              <a:latin typeface="Times New Roman"/>
              <a:cs typeface="Times New Roman"/>
            </a:endParaRPr>
          </a:p>
          <a:p>
            <a:pPr marL="456565" lvl="1" indent="0">
              <a:buNone/>
            </a:pPr>
            <a:endParaRPr lang="en-US" sz="1800" dirty="0">
              <a:latin typeface="Times New Roman" panose="02020603050405020304" pitchFamily="18" charset="0"/>
              <a:cs typeface="Times New Roman" panose="02020603050405020304" pitchFamily="18" charset="0"/>
            </a:endParaRPr>
          </a:p>
        </p:txBody>
      </p:sp>
      <p:pic>
        <p:nvPicPr>
          <p:cNvPr id="4" name="Graphic 3" descr="Construction worker female with solid fill">
            <a:extLst>
              <a:ext uri="{FF2B5EF4-FFF2-40B4-BE49-F238E27FC236}">
                <a16:creationId xmlns:a16="http://schemas.microsoft.com/office/drawing/2014/main" id="{FA959D3C-BDAC-1EF7-D8EC-F3AA7A8F911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294904" y="3965548"/>
            <a:ext cx="2448231" cy="2448231"/>
          </a:xfrm>
          <a:prstGeom prst="rect">
            <a:avLst/>
          </a:prstGeom>
        </p:spPr>
      </p:pic>
    </p:spTree>
    <p:extLst>
      <p:ext uri="{BB962C8B-B14F-4D97-AF65-F5344CB8AC3E}">
        <p14:creationId xmlns:p14="http://schemas.microsoft.com/office/powerpoint/2010/main" val="243444811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4569" y="140826"/>
            <a:ext cx="6881326" cy="1405812"/>
          </a:xfrm>
        </p:spPr>
        <p:txBody>
          <a:bodyPr/>
          <a:lstStyle/>
          <a:p>
            <a:r>
              <a:rPr lang="en-US" sz="3600" dirty="0">
                <a:latin typeface="Times New Roman" panose="02020603050405020304" pitchFamily="18" charset="0"/>
                <a:cs typeface="Times New Roman" panose="02020603050405020304" pitchFamily="18" charset="0"/>
              </a:rPr>
              <a:t>Program Modernization: AEPACS</a:t>
            </a:r>
          </a:p>
        </p:txBody>
      </p:sp>
      <p:sp>
        <p:nvSpPr>
          <p:cNvPr id="3" name="Content Placeholder 2"/>
          <p:cNvSpPr>
            <a:spLocks noGrp="1"/>
          </p:cNvSpPr>
          <p:nvPr>
            <p:ph idx="1"/>
          </p:nvPr>
        </p:nvSpPr>
        <p:spPr>
          <a:xfrm>
            <a:off x="254643" y="1990845"/>
            <a:ext cx="8716740" cy="4726329"/>
          </a:xfrm>
        </p:spPr>
        <p:txBody>
          <a:bodyPr/>
          <a:lstStyle/>
          <a:p>
            <a:pPr marL="0" indent="0">
              <a:buNone/>
            </a:pPr>
            <a:r>
              <a:rPr lang="en-US" sz="2600" b="1" u="sng" dirty="0">
                <a:solidFill>
                  <a:srgbClr val="006600"/>
                </a:solidFill>
                <a:latin typeface="Times New Roman"/>
                <a:cs typeface="Times New Roman"/>
              </a:rPr>
              <a:t>Land programs currently operating in AEPACS:</a:t>
            </a:r>
          </a:p>
          <a:p>
            <a:pPr marL="515620" lvl="1" indent="-290195">
              <a:buFont typeface="Arial" panose="020B0604020202020204" pitchFamily="34" charset="0"/>
              <a:buChar char="•"/>
            </a:pPr>
            <a:r>
              <a:rPr lang="en-US" sz="2200" dirty="0">
                <a:solidFill>
                  <a:srgbClr val="000000"/>
                </a:solidFill>
                <a:latin typeface="Times New Roman"/>
                <a:cs typeface="Times New Roman"/>
              </a:rPr>
              <a:t>Recycling Program (Registrations and Grant Fund)</a:t>
            </a:r>
          </a:p>
          <a:p>
            <a:pPr marL="515620" lvl="1" indent="-290195">
              <a:buFont typeface="Arial" panose="020B0604020202020204" pitchFamily="34" charset="0"/>
              <a:buChar char="•"/>
            </a:pPr>
            <a:r>
              <a:rPr lang="en-US" sz="2200" dirty="0">
                <a:solidFill>
                  <a:srgbClr val="000000"/>
                </a:solidFill>
                <a:latin typeface="Times New Roman"/>
                <a:cs typeface="Times New Roman"/>
              </a:rPr>
              <a:t>Scrap Tire Program (Registrations/Permits &amp; Grant Fund)</a:t>
            </a:r>
          </a:p>
          <a:p>
            <a:pPr marL="515620" lvl="1" indent="-290195">
              <a:buFont typeface="Arial" panose="020B0604020202020204" pitchFamily="34" charset="0"/>
              <a:buChar char="•"/>
            </a:pPr>
            <a:r>
              <a:rPr lang="en-US" sz="2200" dirty="0">
                <a:solidFill>
                  <a:srgbClr val="000000"/>
                </a:solidFill>
                <a:latin typeface="Times New Roman"/>
                <a:cs typeface="Times New Roman"/>
              </a:rPr>
              <a:t>Unauthorized Dump/Scrap Tire Sites</a:t>
            </a:r>
          </a:p>
          <a:p>
            <a:pPr marL="515620" lvl="1" indent="-290195">
              <a:buFont typeface="Arial" panose="020B0604020202020204" pitchFamily="34" charset="0"/>
              <a:buChar char="•"/>
            </a:pPr>
            <a:r>
              <a:rPr lang="en-US" sz="2200" dirty="0">
                <a:solidFill>
                  <a:srgbClr val="000000"/>
                </a:solidFill>
                <a:latin typeface="Times New Roman"/>
                <a:cs typeface="Times New Roman"/>
              </a:rPr>
              <a:t>Scrap Tire County Right of Way Program</a:t>
            </a:r>
          </a:p>
          <a:p>
            <a:pPr marL="515620" lvl="1" indent="-290195">
              <a:buFont typeface="Arial" panose="020B0604020202020204" pitchFamily="34" charset="0"/>
              <a:buChar char="•"/>
            </a:pPr>
            <a:r>
              <a:rPr lang="en-US" sz="2200" dirty="0">
                <a:solidFill>
                  <a:srgbClr val="000000"/>
                </a:solidFill>
                <a:latin typeface="Times New Roman"/>
                <a:cs typeface="Times New Roman"/>
              </a:rPr>
              <a:t>Unauthorized Dump County Right of Way Program </a:t>
            </a:r>
            <a:r>
              <a:rPr lang="en-US" sz="2200" dirty="0">
                <a:solidFill>
                  <a:srgbClr val="FF0000"/>
                </a:solidFill>
                <a:latin typeface="Times New Roman"/>
                <a:cs typeface="Times New Roman"/>
              </a:rPr>
              <a:t>(NEW)</a:t>
            </a:r>
          </a:p>
          <a:p>
            <a:pPr marL="515620" lvl="1" indent="-290195">
              <a:buFont typeface="Arial" panose="020B0604020202020204" pitchFamily="34" charset="0"/>
              <a:buChar char="•"/>
            </a:pPr>
            <a:r>
              <a:rPr lang="en-US" sz="2200" dirty="0">
                <a:solidFill>
                  <a:srgbClr val="000000"/>
                </a:solidFill>
                <a:latin typeface="Times New Roman"/>
                <a:cs typeface="Times New Roman"/>
              </a:rPr>
              <a:t>UST Program (Compliance &amp; Corrective Action)</a:t>
            </a:r>
            <a:endParaRPr lang="en-US" sz="2200" dirty="0">
              <a:solidFill>
                <a:srgbClr val="000000"/>
              </a:solidFill>
              <a:latin typeface="Times New Roman" panose="02020603050405020304" pitchFamily="18" charset="0"/>
              <a:cs typeface="Times New Roman" panose="02020603050405020304" pitchFamily="18" charset="0"/>
            </a:endParaRPr>
          </a:p>
          <a:p>
            <a:pPr marL="0" indent="0">
              <a:buNone/>
            </a:pPr>
            <a:r>
              <a:rPr lang="en-US" sz="2600" b="1" u="sng" dirty="0">
                <a:solidFill>
                  <a:srgbClr val="006600"/>
                </a:solidFill>
                <a:latin typeface="Times New Roman"/>
                <a:cs typeface="Times New Roman"/>
              </a:rPr>
              <a:t>Development of other Land program components scheduled for 2023/2024:</a:t>
            </a:r>
          </a:p>
          <a:p>
            <a:pPr marL="514350" lvl="1" indent="-288925">
              <a:buFont typeface="Arial" panose="020B0604020202020204" pitchFamily="34" charset="0"/>
              <a:buChar char="•"/>
            </a:pPr>
            <a:r>
              <a:rPr lang="en-US" sz="2400" dirty="0">
                <a:solidFill>
                  <a:srgbClr val="000000"/>
                </a:solidFill>
                <a:latin typeface="Times New Roman"/>
                <a:cs typeface="Times New Roman"/>
              </a:rPr>
              <a:t>Beneficial Use, rest of Solid Waste, 8700-12, Hazardous Waste Transporters, and Medical Waste.</a:t>
            </a:r>
            <a:endParaRPr lang="en-US" dirty="0"/>
          </a:p>
        </p:txBody>
      </p:sp>
    </p:spTree>
    <p:extLst>
      <p:ext uri="{BB962C8B-B14F-4D97-AF65-F5344CB8AC3E}">
        <p14:creationId xmlns:p14="http://schemas.microsoft.com/office/powerpoint/2010/main" val="1309638799"/>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308" y="303558"/>
            <a:ext cx="6881326" cy="1405812"/>
          </a:xfrm>
        </p:spPr>
        <p:txBody>
          <a:bodyPr/>
          <a:lstStyle/>
          <a:p>
            <a:r>
              <a:rPr lang="en-US" sz="3600" dirty="0">
                <a:latin typeface="Times New Roman" panose="02020603050405020304" pitchFamily="18" charset="0"/>
                <a:cs typeface="Times New Roman" panose="02020603050405020304" pitchFamily="18" charset="0"/>
              </a:rPr>
              <a:t>Program Modernization: </a:t>
            </a:r>
            <a:r>
              <a:rPr lang="en-US" sz="3600" dirty="0" err="1">
                <a:latin typeface="Times New Roman"/>
                <a:cs typeface="Times New Roman"/>
              </a:rPr>
              <a:t>RCRAInfo</a:t>
            </a:r>
            <a:r>
              <a:rPr lang="en-US" sz="3600" dirty="0">
                <a:latin typeface="Times New Roman"/>
                <a:cs typeface="Times New Roman"/>
              </a:rPr>
              <a:t> Industry Application</a:t>
            </a:r>
            <a:br>
              <a:rPr lang="en-US" sz="3200" dirty="0">
                <a:solidFill>
                  <a:srgbClr val="000000"/>
                </a:solidFill>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4643" y="1990845"/>
            <a:ext cx="8716740" cy="4726329"/>
          </a:xfrm>
        </p:spPr>
        <p:txBody>
          <a:bodyPr/>
          <a:lstStyle/>
          <a:p>
            <a:pPr marL="514350" lvl="1" indent="-288925">
              <a:buFont typeface="Arial" panose="020B0604020202020204" pitchFamily="34" charset="0"/>
              <a:buChar char="•"/>
            </a:pPr>
            <a:r>
              <a:rPr lang="en-US" sz="2200" dirty="0">
                <a:solidFill>
                  <a:srgbClr val="000000"/>
                </a:solidFill>
                <a:latin typeface="Times New Roman"/>
                <a:cs typeface="Times New Roman"/>
              </a:rPr>
              <a:t>Current ADEM </a:t>
            </a:r>
            <a:r>
              <a:rPr lang="en-US" sz="2200" dirty="0" err="1">
                <a:solidFill>
                  <a:srgbClr val="000000"/>
                </a:solidFill>
                <a:latin typeface="Times New Roman"/>
                <a:cs typeface="Times New Roman"/>
              </a:rPr>
              <a:t>ePermit</a:t>
            </a:r>
            <a:r>
              <a:rPr lang="en-US" sz="2200" dirty="0">
                <a:solidFill>
                  <a:srgbClr val="000000"/>
                </a:solidFill>
                <a:latin typeface="Times New Roman"/>
                <a:cs typeface="Times New Roman"/>
              </a:rPr>
              <a:t> portal permanently closing on November 30, 2023</a:t>
            </a:r>
          </a:p>
          <a:p>
            <a:pPr marL="514350" lvl="1" indent="-288925">
              <a:buFont typeface="Arial" panose="020B0604020202020204" pitchFamily="34" charset="0"/>
              <a:buChar char="•"/>
            </a:pPr>
            <a:r>
              <a:rPr lang="en-US" sz="2200" dirty="0">
                <a:solidFill>
                  <a:srgbClr val="000000"/>
                </a:solidFill>
                <a:latin typeface="Times New Roman"/>
                <a:cs typeface="Times New Roman"/>
              </a:rPr>
              <a:t>ADEM opted in to the </a:t>
            </a:r>
            <a:r>
              <a:rPr lang="en-US" sz="2200" dirty="0" err="1">
                <a:solidFill>
                  <a:srgbClr val="000000"/>
                </a:solidFill>
                <a:latin typeface="Times New Roman"/>
                <a:cs typeface="Times New Roman"/>
              </a:rPr>
              <a:t>RCRAInfo</a:t>
            </a:r>
            <a:r>
              <a:rPr lang="en-US" sz="2200" dirty="0">
                <a:solidFill>
                  <a:srgbClr val="000000"/>
                </a:solidFill>
                <a:latin typeface="Times New Roman"/>
                <a:cs typeface="Times New Roman"/>
              </a:rPr>
              <a:t> </a:t>
            </a:r>
            <a:r>
              <a:rPr lang="en-US" sz="2200" dirty="0" err="1">
                <a:solidFill>
                  <a:srgbClr val="000000"/>
                </a:solidFill>
                <a:latin typeface="Times New Roman"/>
                <a:cs typeface="Times New Roman"/>
              </a:rPr>
              <a:t>myRCRAid</a:t>
            </a:r>
            <a:r>
              <a:rPr lang="en-US" sz="2200" dirty="0">
                <a:solidFill>
                  <a:srgbClr val="000000"/>
                </a:solidFill>
                <a:latin typeface="Times New Roman"/>
                <a:cs typeface="Times New Roman"/>
              </a:rPr>
              <a:t> Module on October 31, 2023</a:t>
            </a:r>
          </a:p>
          <a:p>
            <a:pPr marL="914369" lvl="2" indent="-288925">
              <a:buFont typeface="Arial" panose="020B0604020202020204" pitchFamily="34" charset="0"/>
              <a:buChar char="•"/>
            </a:pPr>
            <a:r>
              <a:rPr lang="en-US" sz="2000" dirty="0">
                <a:solidFill>
                  <a:srgbClr val="000000"/>
                </a:solidFill>
                <a:latin typeface="Times New Roman"/>
                <a:cs typeface="Times New Roman"/>
              </a:rPr>
              <a:t>National EPA Hazardous Waste Database </a:t>
            </a:r>
          </a:p>
          <a:p>
            <a:pPr marL="514350" lvl="1" indent="-288925">
              <a:buFont typeface="Arial" panose="020B0604020202020204" pitchFamily="34" charset="0"/>
              <a:buChar char="•"/>
            </a:pPr>
            <a:r>
              <a:rPr lang="en-US" sz="2200" dirty="0">
                <a:solidFill>
                  <a:srgbClr val="000000"/>
                </a:solidFill>
                <a:latin typeface="Times New Roman"/>
                <a:cs typeface="Times New Roman"/>
              </a:rPr>
              <a:t>Module will allow external users to electronically submit notifications for regulated waste activity (8700-12)</a:t>
            </a:r>
          </a:p>
          <a:p>
            <a:pPr marL="514350" lvl="1" indent="-288925">
              <a:buFont typeface="Arial" panose="020B0604020202020204" pitchFamily="34" charset="0"/>
              <a:buChar char="•"/>
            </a:pPr>
            <a:r>
              <a:rPr lang="en-US" sz="2200" dirty="0">
                <a:solidFill>
                  <a:srgbClr val="000000"/>
                </a:solidFill>
                <a:latin typeface="Times New Roman"/>
                <a:cs typeface="Times New Roman"/>
              </a:rPr>
              <a:t>External users will create an account to submit:</a:t>
            </a:r>
          </a:p>
          <a:p>
            <a:pPr marL="914369" lvl="2" indent="-288925">
              <a:buFont typeface="Arial" panose="020B0604020202020204" pitchFamily="34" charset="0"/>
              <a:buChar char="•"/>
            </a:pPr>
            <a:r>
              <a:rPr lang="en-US" sz="2000" dirty="0">
                <a:solidFill>
                  <a:srgbClr val="000000"/>
                </a:solidFill>
                <a:latin typeface="Times New Roman"/>
                <a:cs typeface="Times New Roman"/>
              </a:rPr>
              <a:t>8700-12</a:t>
            </a:r>
            <a:r>
              <a:rPr lang="en-US" sz="1600" dirty="0">
                <a:solidFill>
                  <a:srgbClr val="000000"/>
                </a:solidFill>
                <a:latin typeface="Times New Roman"/>
                <a:cs typeface="Times New Roman"/>
              </a:rPr>
              <a:t> </a:t>
            </a:r>
          </a:p>
          <a:p>
            <a:pPr marL="914369" lvl="2" indent="-288925">
              <a:buFont typeface="Arial" panose="020B0604020202020204" pitchFamily="34" charset="0"/>
              <a:buChar char="•"/>
            </a:pPr>
            <a:r>
              <a:rPr lang="en-US" sz="2000" dirty="0">
                <a:solidFill>
                  <a:srgbClr val="000000"/>
                </a:solidFill>
                <a:latin typeface="Times New Roman"/>
                <a:cs typeface="Times New Roman"/>
              </a:rPr>
              <a:t>Biennial Report </a:t>
            </a:r>
          </a:p>
          <a:p>
            <a:pPr marL="914369" lvl="2" indent="-288925">
              <a:buFont typeface="Arial" panose="020B0604020202020204" pitchFamily="34" charset="0"/>
              <a:buChar char="•"/>
            </a:pPr>
            <a:r>
              <a:rPr lang="en-US" sz="2000" dirty="0" err="1">
                <a:solidFill>
                  <a:srgbClr val="000000"/>
                </a:solidFill>
                <a:latin typeface="Times New Roman"/>
                <a:cs typeface="Times New Roman"/>
              </a:rPr>
              <a:t>eManifest</a:t>
            </a:r>
            <a:endParaRPr lang="en-US" sz="2000" dirty="0">
              <a:solidFill>
                <a:srgbClr val="000000"/>
              </a:solidFill>
              <a:latin typeface="Times New Roman"/>
              <a:cs typeface="Times New Roman"/>
            </a:endParaRPr>
          </a:p>
          <a:p>
            <a:pPr marL="225425" lvl="1" indent="0">
              <a:buNone/>
            </a:pPr>
            <a:r>
              <a:rPr lang="en-US" sz="2200" dirty="0">
                <a:solidFill>
                  <a:srgbClr val="008000"/>
                </a:solidFill>
                <a:latin typeface="Times New Roman"/>
                <a:cs typeface="Times New Roman"/>
              </a:rPr>
              <a:t>*If currently using application for Biennial Report or </a:t>
            </a:r>
            <a:r>
              <a:rPr lang="en-US" sz="2200" dirty="0" err="1">
                <a:solidFill>
                  <a:srgbClr val="008000"/>
                </a:solidFill>
                <a:latin typeface="Times New Roman"/>
                <a:cs typeface="Times New Roman"/>
              </a:rPr>
              <a:t>eManifest</a:t>
            </a:r>
            <a:r>
              <a:rPr lang="en-US" sz="2200" dirty="0">
                <a:solidFill>
                  <a:srgbClr val="008000"/>
                </a:solidFill>
                <a:latin typeface="Times New Roman"/>
                <a:cs typeface="Times New Roman"/>
              </a:rPr>
              <a:t>, then an account will not need to be created* </a:t>
            </a:r>
          </a:p>
        </p:txBody>
      </p:sp>
    </p:spTree>
    <p:extLst>
      <p:ext uri="{BB962C8B-B14F-4D97-AF65-F5344CB8AC3E}">
        <p14:creationId xmlns:p14="http://schemas.microsoft.com/office/powerpoint/2010/main" val="801204669"/>
      </p:ext>
    </p:extLst>
  </p:cSld>
  <p:clrMapOvr>
    <a:masterClrMapping/>
  </p:clrMapOvr>
  <p:transition spd="slow">
    <p:push dir="u"/>
  </p:transition>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DEM Theme PPT">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ADEM Theme PPT" id="{0C2BD144-22BE-43E7-8060-223A366F7F2F}" vid="{38548F89-A5E4-4822-A47A-E099C959E02B}"/>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3514397DB47554C90C48041C607949F" ma:contentTypeVersion="5" ma:contentTypeDescription="Create a new document." ma:contentTypeScope="" ma:versionID="6ceace31df297c87977274f6a7af89cb">
  <xsd:schema xmlns:xsd="http://www.w3.org/2001/XMLSchema" xmlns:xs="http://www.w3.org/2001/XMLSchema" xmlns:p="http://schemas.microsoft.com/office/2006/metadata/properties" xmlns:ns3="fdfa376c-e087-4582-b0a1-6b4b38a7ecdd" xmlns:ns4="7ff1f6ba-81a0-48a0-b6d2-ec3a66ca66b6" targetNamespace="http://schemas.microsoft.com/office/2006/metadata/properties" ma:root="true" ma:fieldsID="0d0faf959a063c91fcf350b18df62bef" ns3:_="" ns4:_="">
    <xsd:import namespace="fdfa376c-e087-4582-b0a1-6b4b38a7ecdd"/>
    <xsd:import namespace="7ff1f6ba-81a0-48a0-b6d2-ec3a66ca66b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fa376c-e087-4582-b0a1-6b4b38a7ec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ff1f6ba-81a0-48a0-b6d2-ec3a66ca66b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5BB738-5DBA-4784-ADC4-BA0D050608AE}">
  <ds:schemaRefs>
    <ds:schemaRef ds:uri="http://schemas.microsoft.com/office/2006/metadata/properties"/>
    <ds:schemaRef ds:uri="http://purl.org/dc/dcmitype/"/>
    <ds:schemaRef ds:uri="http://purl.org/dc/terms/"/>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7ff1f6ba-81a0-48a0-b6d2-ec3a66ca66b6"/>
    <ds:schemaRef ds:uri="fdfa376c-e087-4582-b0a1-6b4b38a7ecdd"/>
    <ds:schemaRef ds:uri="http://purl.org/dc/elements/1.1/"/>
  </ds:schemaRefs>
</ds:datastoreItem>
</file>

<file path=customXml/itemProps2.xml><?xml version="1.0" encoding="utf-8"?>
<ds:datastoreItem xmlns:ds="http://schemas.openxmlformats.org/officeDocument/2006/customXml" ds:itemID="{8E2B12F2-723B-4803-A7A0-77E9807E0618}">
  <ds:schemaRefs>
    <ds:schemaRef ds:uri="http://schemas.microsoft.com/sharepoint/v3/contenttype/forms"/>
  </ds:schemaRefs>
</ds:datastoreItem>
</file>

<file path=customXml/itemProps3.xml><?xml version="1.0" encoding="utf-8"?>
<ds:datastoreItem xmlns:ds="http://schemas.openxmlformats.org/officeDocument/2006/customXml" ds:itemID="{5B70A7A0-A77C-45A2-9495-DC9C8CA9A277}">
  <ds:schemaRefs>
    <ds:schemaRef ds:uri="7ff1f6ba-81a0-48a0-b6d2-ec3a66ca66b6"/>
    <ds:schemaRef ds:uri="fdfa376c-e087-4582-b0a1-6b4b38a7ecd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2510</TotalTime>
  <Words>1146</Words>
  <Application>Microsoft Office PowerPoint</Application>
  <PresentationFormat>On-screen Show (4:3)</PresentationFormat>
  <Paragraphs>196</Paragraphs>
  <Slides>18</Slides>
  <Notes>18</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18</vt:i4>
      </vt:variant>
    </vt:vector>
  </HeadingPairs>
  <TitlesOfParts>
    <vt:vector size="29" baseType="lpstr">
      <vt:lpstr>Arial</vt:lpstr>
      <vt:lpstr>Arial,Sans-Serif</vt:lpstr>
      <vt:lpstr>Calibri</vt:lpstr>
      <vt:lpstr>Calibri Light</vt:lpstr>
      <vt:lpstr>Courier New</vt:lpstr>
      <vt:lpstr>Myriad Pro</vt:lpstr>
      <vt:lpstr>Times New Roman</vt:lpstr>
      <vt:lpstr>Wingdings</vt:lpstr>
      <vt:lpstr>Custom Design</vt:lpstr>
      <vt:lpstr>ADEM Theme PPT</vt:lpstr>
      <vt:lpstr>1_Custom Design</vt:lpstr>
      <vt:lpstr>PowerPoint Presentation</vt:lpstr>
      <vt:lpstr>Land Division Update</vt:lpstr>
      <vt:lpstr>Land Division  Organizational Chart</vt:lpstr>
      <vt:lpstr>Land Division Branch Chiefs</vt:lpstr>
      <vt:lpstr>Recent Personnel Changes</vt:lpstr>
      <vt:lpstr>CCR Authorization  Update</vt:lpstr>
      <vt:lpstr>CCR Implementation  Update </vt:lpstr>
      <vt:lpstr>Program Modernization: AEPACS</vt:lpstr>
      <vt:lpstr>Program Modernization: RCRAInfo Industry Application </vt:lpstr>
      <vt:lpstr>Hazardous Waste  Enforcement Update</vt:lpstr>
      <vt:lpstr> Solid Waste  Enforcement Update</vt:lpstr>
      <vt:lpstr>Rulemaking Update</vt:lpstr>
      <vt:lpstr> Division 14  (Hazardous Waste)</vt:lpstr>
      <vt:lpstr>Division 5 (Environmental Covenants)</vt:lpstr>
      <vt:lpstr>Division 15 (Brownfields)</vt:lpstr>
      <vt:lpstr>Division 1 (Brownfields/General Administration)</vt:lpstr>
      <vt:lpstr>Future Rulemaking</vt:lpstr>
      <vt:lpstr>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 Division Update</dc:title>
  <dc:creator>Joshua Roper</dc:creator>
  <cp:lastModifiedBy>Cobb, Stephen</cp:lastModifiedBy>
  <cp:revision>29</cp:revision>
  <cp:lastPrinted>2023-11-08T19:14:40Z</cp:lastPrinted>
  <dcterms:created xsi:type="dcterms:W3CDTF">2015-11-11T02:47:41Z</dcterms:created>
  <dcterms:modified xsi:type="dcterms:W3CDTF">2023-11-15T06:22:06Z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0x010100A3514397DB47554C90C48041C607949F</vt:lpwstr>
  </property>
</Properties>
</file>