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54" r:id="rId3"/>
    <p:sldId id="367" r:id="rId4"/>
    <p:sldId id="358" r:id="rId5"/>
    <p:sldId id="359" r:id="rId6"/>
    <p:sldId id="360" r:id="rId7"/>
    <p:sldId id="355" r:id="rId8"/>
    <p:sldId id="289" r:id="rId9"/>
    <p:sldId id="370" r:id="rId10"/>
    <p:sldId id="371" r:id="rId11"/>
    <p:sldId id="269" r:id="rId12"/>
    <p:sldId id="258" r:id="rId13"/>
    <p:sldId id="366" r:id="rId14"/>
    <p:sldId id="263" r:id="rId15"/>
    <p:sldId id="287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E9F860-541D-D3C6-15D8-C66B676C603E}" name="Hutchison, Tara" initials="HT" userId="S::Tara.Hutchison@labor.alabama.gov::b76cd41e-51db-42bb-ac63-eadd451d3a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on, Donald M" userId="b65e3036-c236-4160-a912-745524f8281a" providerId="ADAL" clId="{581D8B6F-C60F-48A5-84DA-41987E4E3FDC}"/>
    <pc:docChg chg="undo custSel delSld modSld">
      <pc:chgData name="Harrison, Donald M" userId="b65e3036-c236-4160-a912-745524f8281a" providerId="ADAL" clId="{581D8B6F-C60F-48A5-84DA-41987E4E3FDC}" dt="2023-11-15T21:42:07.179" v="3" actId="207"/>
      <pc:docMkLst>
        <pc:docMk/>
      </pc:docMkLst>
      <pc:sldChg chg="del">
        <pc:chgData name="Harrison, Donald M" userId="b65e3036-c236-4160-a912-745524f8281a" providerId="ADAL" clId="{581D8B6F-C60F-48A5-84DA-41987E4E3FDC}" dt="2023-11-15T21:41:26.902" v="1" actId="2696"/>
        <pc:sldMkLst>
          <pc:docMk/>
          <pc:sldMk cId="2587896034" sldId="271"/>
        </pc:sldMkLst>
      </pc:sldChg>
      <pc:sldChg chg="del">
        <pc:chgData name="Harrison, Donald M" userId="b65e3036-c236-4160-a912-745524f8281a" providerId="ADAL" clId="{581D8B6F-C60F-48A5-84DA-41987E4E3FDC}" dt="2023-11-15T21:41:18.018" v="0" actId="2696"/>
        <pc:sldMkLst>
          <pc:docMk/>
          <pc:sldMk cId="116863828" sldId="272"/>
        </pc:sldMkLst>
      </pc:sldChg>
      <pc:sldChg chg="modSp mod">
        <pc:chgData name="Harrison, Donald M" userId="b65e3036-c236-4160-a912-745524f8281a" providerId="ADAL" clId="{581D8B6F-C60F-48A5-84DA-41987E4E3FDC}" dt="2023-11-15T21:42:07.179" v="3" actId="207"/>
        <pc:sldMkLst>
          <pc:docMk/>
          <pc:sldMk cId="4118073880" sldId="371"/>
        </pc:sldMkLst>
        <pc:spChg chg="mod">
          <ac:chgData name="Harrison, Donald M" userId="b65e3036-c236-4160-a912-745524f8281a" providerId="ADAL" clId="{581D8B6F-C60F-48A5-84DA-41987E4E3FDC}" dt="2023-11-15T21:42:07.179" v="3" actId="207"/>
          <ac:spMkLst>
            <pc:docMk/>
            <pc:sldMk cId="4118073880" sldId="371"/>
            <ac:spMk id="2" creationId="{380A329C-4608-2E73-5031-1A578A59AC0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E92740D-A234-4564-AB39-F081B9ED916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A6C702A-1563-4C19-9F71-AD74C613A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34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C702A-1563-4C19-9F71-AD74C613A6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5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6055-226F-FE62-2861-956B8AE29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6E80F-BCAD-E880-74B8-237A83337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A7AC9-7358-098C-0AC5-B13F10161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05EBA-0EC0-EC83-83AB-B083B35F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F945E-1C72-89D3-B374-9A3D5A3D3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FDF50-52B2-543A-682B-F5E32DE3E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7114F0-5DE6-540F-92E2-582145AA1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72A7F-7294-0A09-72E3-B944DD2F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D9EEF-BC34-0E71-758C-3F65EC707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3380D-A415-8BC2-94B4-1AC5F47F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9A06D1-07ED-0971-009D-8B942A7B3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D56737-51A8-0D8F-564A-9B6D7B6F8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0776D-53CB-6380-2C4B-CD65DD782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5AD0C-5519-9386-A27F-BD958D34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2A2C8-CAF0-F644-B5D7-E3074001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1C680-F332-060B-7E95-09F7ECE97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2383" y="219131"/>
            <a:ext cx="1354695" cy="1354695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34972E3-450F-CF4B-6022-A99FAED979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4514" y="1410206"/>
            <a:ext cx="5011737" cy="277812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n-US" sz="1200" kern="1200" spc="300" dirty="0" smtClean="0">
                <a:solidFill>
                  <a:srgbClr val="00A3E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defRPr>
            </a:lvl1pPr>
            <a:lvl2pPr marL="0" algn="l" defTabSz="914400" rtl="0" eaLnBrk="1" latinLnBrk="0" hangingPunct="1">
              <a:defRPr lang="en-US" sz="1200" kern="1200" spc="300" dirty="0" smtClean="0">
                <a:solidFill>
                  <a:srgbClr val="00A3E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defRPr>
            </a:lvl2pPr>
            <a:lvl3pPr marL="0" algn="l" defTabSz="914400" rtl="0" eaLnBrk="1" latinLnBrk="0" hangingPunct="1">
              <a:defRPr lang="en-US" sz="1200" kern="1200" spc="300" dirty="0" smtClean="0">
                <a:solidFill>
                  <a:srgbClr val="00A3E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defRPr>
            </a:lvl3pPr>
            <a:lvl4pPr marL="0" algn="l" defTabSz="914400" rtl="0" eaLnBrk="1" latinLnBrk="0" hangingPunct="1">
              <a:defRPr lang="en-US" sz="1200" kern="1200" spc="300" dirty="0" smtClean="0">
                <a:solidFill>
                  <a:srgbClr val="00A3E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defRPr>
            </a:lvl4pPr>
            <a:lvl5pPr marL="0" algn="l" defTabSz="914400" rtl="0" eaLnBrk="1" latinLnBrk="0" hangingPunct="1">
              <a:defRPr lang="en-US" sz="1200" kern="1200" spc="300" dirty="0">
                <a:solidFill>
                  <a:srgbClr val="00A3E0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3D2A3D2-5537-D606-FE15-AEAD843494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9959" y="850012"/>
            <a:ext cx="7057696" cy="491756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n-US" sz="3200" kern="1200" dirty="0" smtClean="0">
                <a:solidFill>
                  <a:srgbClr val="1D254A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0" algn="l" defTabSz="914400" rtl="0" eaLnBrk="1" latinLnBrk="0" hangingPunct="1">
              <a:defRPr lang="en-US" sz="3200" kern="1200" dirty="0" smtClean="0">
                <a:solidFill>
                  <a:srgbClr val="1D254A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algn="l" defTabSz="914400" rtl="0" eaLnBrk="1" latinLnBrk="0" hangingPunct="1">
              <a:defRPr lang="en-US" sz="3200" kern="1200" dirty="0" smtClean="0">
                <a:solidFill>
                  <a:srgbClr val="1D254A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3pPr>
            <a:lvl4pPr marL="0" algn="l" defTabSz="914400" rtl="0" eaLnBrk="1" latinLnBrk="0" hangingPunct="1">
              <a:defRPr lang="en-US" sz="3200" kern="1200" dirty="0" smtClean="0">
                <a:solidFill>
                  <a:srgbClr val="1D254A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algn="l" defTabSz="914400" rtl="0" eaLnBrk="1" latinLnBrk="0" hangingPunct="1">
              <a:defRPr lang="en-US" sz="3200" kern="1200" dirty="0">
                <a:solidFill>
                  <a:srgbClr val="1D254A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6D3AC3-277E-E3DF-AE91-C9D48BC6D8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4310" y="3096698"/>
            <a:ext cx="4386225" cy="899363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None/>
              <a:defRPr lang="en-US" sz="1000" kern="1200" dirty="0" smtClean="0">
                <a:solidFill>
                  <a:srgbClr val="707070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Placeholder text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8EF7875D-EAC2-D5DD-30BC-979292F1B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54310" y="2673107"/>
            <a:ext cx="4386224" cy="30777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>
                <a:solidFill>
                  <a:srgbClr val="1D254A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4741BA-A231-C0DF-00C6-4F05D51D2C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54310" y="4706558"/>
            <a:ext cx="4386225" cy="899363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None/>
              <a:defRPr lang="en-US" sz="1000" kern="1200" dirty="0" smtClean="0">
                <a:solidFill>
                  <a:srgbClr val="707070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5pPr>
          </a:lstStyle>
          <a:p>
            <a:pPr lvl="0"/>
            <a:r>
              <a:rPr lang="en-US" dirty="0"/>
              <a:t>Placeholder text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AE07261-204D-35E2-10D8-4C6665CD24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54310" y="4282967"/>
            <a:ext cx="4386224" cy="307777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US" sz="1400" b="1" kern="1200" dirty="0">
                <a:solidFill>
                  <a:srgbClr val="1D254A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916352-A477-F1F7-09CA-5BF752B12E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2770" y="6201068"/>
            <a:ext cx="1523049" cy="44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89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A49-106F-3650-8676-6D884CB2D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F5EE2-EF2B-ED89-2086-4D5DDC088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4E654-B130-244A-27DF-B9A58F8CA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843F8-3223-2641-8A29-CF638A51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DC56-11CF-A1A1-7D33-A5199AB7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729BC-9FE1-7254-685E-46847EBA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03935-8287-4251-2D39-EB5CB23E4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F02B3-91A9-CDAC-BCF7-A97E62BCC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759FA-AD1F-3272-C824-22E0005F1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C1B4D-6E75-4ACD-4099-4075C5F2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9C94F-65A2-FD3F-1D18-F83ED360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B548D-41D1-6D67-F1A3-491228194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0858D-0769-87E3-916F-15975B1B1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27715-D67E-B23D-B236-44C08BE7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54288-B4FD-294F-908F-C0C8C6C2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D26FA-A7DB-121B-93AB-4E4D7AAC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E87B0-D9FE-4132-C08C-F7BCDEFB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2BF04-33A3-BFF4-C820-7C290E375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39F1E-6023-8E31-F9AB-BC55B4C5D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F33F19-4FA5-82BF-0A0F-28B16788B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BBDF8-B54C-691E-CFB1-9A6B05B03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8EB7C5-F0B9-3AC1-044C-955D5946B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DFF412-DA61-98F0-4F72-260F25D5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339264-6F88-76C0-B004-3669FA7B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DD32E-8758-79B6-0258-A3F4EE023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7B652-1675-A58C-C704-FE8632D3D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04F65-725C-149E-5D3D-30AA31F13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22842-266A-195A-CDAA-FE6519E5A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9288B2-4C63-45A0-4B84-C4E9286F9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3973D-5584-EDCE-CB04-E4F97919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8217F-417B-BCB9-B44B-334E820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6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1CCD6-0620-AD1B-533B-0164ED8C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FD455-6399-FE72-09C6-A1E7DC7E5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62E4D-BAF7-B972-EA2F-79D87595F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8DF22-EAAE-5D19-2850-3AA54FC1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A91F5-AC7B-C672-A525-AA67169A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A3646-3A74-585D-6F60-7D958AE5C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64FB9-FCD2-5DF5-095E-0E933C51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F0E7C4-8D3B-7EE7-3488-A7C57EFC9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0191E-82BF-7D47-DE5B-08BCDA77F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98705-5DDF-9C43-D618-357C4B74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16D8D-4E0D-8215-83C7-AEF8C3F2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21263-5E36-C1A5-7D66-8E44882C9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A07B0E-4C36-81C6-F99A-2F9764AA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68D7C-2C41-FA8B-2DEE-7C5E56263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4C271-27F3-4CAE-6322-A4D325F7F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6A95D-1D9D-4A38-9A59-414F4D1C989A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A9702-20DC-2DD9-5B9A-C1C76112A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4F3C-F085-D42A-1EF8-8ABF1065A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27A68-ACAF-48FE-9DAB-8F5E555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5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A5A2-D637-300E-0A51-F9198EBEE3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C2A51-DD5F-A21B-6FEF-DFEC4C9E4E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5E5A586-D586-B837-4F68-6172EA106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2692A968-90C7-AC54-90BF-BF1D5C217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27" y="32657"/>
            <a:ext cx="4057170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0A329C-4608-2E73-5031-1A578A59AC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1016000"/>
            <a:ext cx="10096500" cy="4578349"/>
          </a:xfrm>
        </p:spPr>
        <p:txBody>
          <a:bodyPr/>
          <a:lstStyle/>
          <a:p>
            <a:pPr algn="l"/>
            <a:r>
              <a:rPr lang="en-US" sz="4000" dirty="0">
                <a:latin typeface="Bebas Neue"/>
              </a:rPr>
              <a:t>Record low unemployment tax: </a:t>
            </a:r>
          </a:p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2023, Alabama dropped into the lowest rate schedule (Schedule A) for the first time since 1997. The average tax rate for 2023 is slightly more than a half percent (0.55%),  the lowest in recorded history. The average rate last year was 1.2%.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73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C6D5249-B65E-55C4-50C2-2329D4113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14"/>
            <a:ext cx="12192000" cy="66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8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6E3667B-8B8A-D894-0BFD-527D808A0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793655F4-2A80-8172-072C-0701BAF42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E553C3-2241-3F14-76E8-947B72680304}"/>
              </a:ext>
            </a:extLst>
          </p:cNvPr>
          <p:cNvSpPr/>
          <p:nvPr/>
        </p:nvSpPr>
        <p:spPr>
          <a:xfrm>
            <a:off x="281668" y="261257"/>
            <a:ext cx="1457325" cy="1453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32347217-CC71-E169-37B1-11D5DA3ED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0" y="114301"/>
            <a:ext cx="1790860" cy="138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8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B2EA5-E17E-A509-A48C-9AB18506F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9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3F29FCE5-76E6-292F-6E70-C0FAE50D8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50" y="-963"/>
            <a:ext cx="12164981" cy="6858963"/>
          </a:xfrm>
          <a:prstGeom prst="rect">
            <a:avLst/>
          </a:prstGeom>
        </p:spPr>
      </p:pic>
      <p:pic>
        <p:nvPicPr>
          <p:cNvPr id="4" name="Picture 3" descr="A collage of people in a room&#10;&#10;Description automatically generated">
            <a:extLst>
              <a:ext uri="{FF2B5EF4-FFF2-40B4-BE49-F238E27FC236}">
                <a16:creationId xmlns:a16="http://schemas.microsoft.com/office/drawing/2014/main" id="{AC1D6C69-3BA1-7E86-9883-BA4440A62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20649993-0ED3-DC8F-813C-9CC44C701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60" y="269421"/>
            <a:ext cx="2187068" cy="16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F5AFA49B-7130-3C61-9DCE-553D392BD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" y="0"/>
            <a:ext cx="2312638" cy="1787039"/>
          </a:xfrm>
          <a:prstGeom prst="rect">
            <a:avLst/>
          </a:prstGeom>
        </p:spPr>
      </p:pic>
      <p:pic>
        <p:nvPicPr>
          <p:cNvPr id="5" name="Picture 4" descr="A blue rectangular object with white text&#10;&#10;Description automatically generated">
            <a:extLst>
              <a:ext uri="{FF2B5EF4-FFF2-40B4-BE49-F238E27FC236}">
                <a16:creationId xmlns:a16="http://schemas.microsoft.com/office/drawing/2014/main" id="{3F05B83E-B090-EBA8-DE5B-B0441AB60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78D2D66-CDA7-E5D1-8B82-4145E72DC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7105F0-F849-8806-0E80-003C9C285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3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7F4494-548F-4D9C-88A0-D513ACE56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210"/>
            <a:ext cx="12192000" cy="689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4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519545-8DF7-6B53-874F-40F41D059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98285-6A4D-2C00-B502-EDFE2B3C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70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8CA525-53CD-CAA5-49C8-92268392D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136F4D-493B-4443-7AA5-EDF608C33051}"/>
              </a:ext>
            </a:extLst>
          </p:cNvPr>
          <p:cNvSpPr/>
          <p:nvPr/>
        </p:nvSpPr>
        <p:spPr>
          <a:xfrm>
            <a:off x="10894423" y="60960"/>
            <a:ext cx="1197428" cy="1168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slide2" descr="Southeastern United States, Seasonally Adj, Unemployment Rates (%)">
            <a:extLst>
              <a:ext uri="{FF2B5EF4-FFF2-40B4-BE49-F238E27FC236}">
                <a16:creationId xmlns:a16="http://schemas.microsoft.com/office/drawing/2014/main" id="{C7E0A6EE-8829-FE93-98E9-82A01F9CF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15765" r="26614" b="1276"/>
          <a:stretch/>
        </p:blipFill>
        <p:spPr>
          <a:xfrm>
            <a:off x="2509722" y="1842984"/>
            <a:ext cx="3560011" cy="4343807"/>
          </a:xfrm>
          <a:prstGeom prst="rect">
            <a:avLst/>
          </a:prstGeom>
        </p:spPr>
      </p:pic>
      <p:pic>
        <p:nvPicPr>
          <p:cNvPr id="31" name="slide2" descr="Southeastern United States, Seasonally Adj, Labor Force Participation Rates (%)">
            <a:extLst>
              <a:ext uri="{FF2B5EF4-FFF2-40B4-BE49-F238E27FC236}">
                <a16:creationId xmlns:a16="http://schemas.microsoft.com/office/drawing/2014/main" id="{4C1F951D-753E-E4EB-4DE4-A339F05F0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0" t="18800" r="28797" b="233"/>
          <a:stretch/>
        </p:blipFill>
        <p:spPr>
          <a:xfrm>
            <a:off x="8162440" y="1842984"/>
            <a:ext cx="3646658" cy="434380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F6C740-D2DB-C606-2368-0814892631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3" y="745747"/>
            <a:ext cx="11260972" cy="277812"/>
          </a:xfrm>
        </p:spPr>
        <p:txBody>
          <a:bodyPr/>
          <a:lstStyle/>
          <a:p>
            <a:r>
              <a:rPr lang="en-US" dirty="0"/>
              <a:t>September 2023 Preliminary Data: Southeastern Area Comparison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0C8B5C-C2A3-FC3E-6FBC-FEF1D52339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778" y="196376"/>
            <a:ext cx="11260972" cy="4917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Local Area </a:t>
            </a:r>
            <a:r>
              <a:rPr lang="en-US" dirty="0">
                <a:solidFill>
                  <a:srgbClr val="4472C4"/>
                </a:solidFill>
              </a:rPr>
              <a:t>Unemployment</a:t>
            </a:r>
            <a:r>
              <a:rPr lang="en-US" dirty="0">
                <a:solidFill>
                  <a:schemeClr val="accent1"/>
                </a:solidFill>
              </a:rPr>
              <a:t> Statistics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861EB6-6CB3-CF58-79A9-B28E4CEFB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3" y="1220085"/>
            <a:ext cx="1984175" cy="1148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341BB8-8854-98C8-6C61-7B4CB9848720}"/>
              </a:ext>
            </a:extLst>
          </p:cNvPr>
          <p:cNvSpPr txBox="1">
            <a:spLocks/>
          </p:cNvSpPr>
          <p:nvPr/>
        </p:nvSpPr>
        <p:spPr>
          <a:xfrm>
            <a:off x="448778" y="1424984"/>
            <a:ext cx="5472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2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0" indent="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20" indent="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81" indent="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640" indent="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801" indent="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60" indent="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21" indent="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81" indent="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2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Unemployment Rates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19780069-03B4-3CD8-1D94-3967CE9B8832}"/>
              </a:ext>
            </a:extLst>
          </p:cNvPr>
          <p:cNvSpPr txBox="1">
            <a:spLocks/>
          </p:cNvSpPr>
          <p:nvPr/>
        </p:nvSpPr>
        <p:spPr>
          <a:xfrm>
            <a:off x="215387" y="2056247"/>
            <a:ext cx="2302494" cy="50643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677" indent="-266677" algn="l" defTabSz="91432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878" indent="-27620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554" indent="-266677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231" indent="-266677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2908" indent="-266677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80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41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00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61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Over the month, Alabama’s unemployment rate increased to 2.2%.</a:t>
            </a:r>
          </a:p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Alabama’s unemployment rate </a:t>
            </a:r>
            <a:r>
              <a:rPr lang="en-US" sz="1600" dirty="0">
                <a:solidFill>
                  <a:schemeClr val="tx1"/>
                </a:solidFill>
                <a:latin typeface="Candara"/>
              </a:rPr>
              <a:t>was lower than Kentucky by 1.9, North Carolina by 1.2, Georgia by 1.2, Tennessee by 1.0, Mississippi by 1.0, South Carolina by 0.7, and Florida by 0.6 percentage points.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AD7F4D-2034-116C-A73E-FF6116447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07896" y="1229137"/>
            <a:ext cx="1984175" cy="1148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34196EBD-723F-17FA-9510-59B4F2624584}"/>
              </a:ext>
            </a:extLst>
          </p:cNvPr>
          <p:cNvSpPr txBox="1">
            <a:spLocks/>
          </p:cNvSpPr>
          <p:nvPr/>
        </p:nvSpPr>
        <p:spPr>
          <a:xfrm>
            <a:off x="6033061" y="1434650"/>
            <a:ext cx="5472000" cy="358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2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878" indent="-27620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554" indent="-266677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231" indent="-266677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2908" indent="-266677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80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41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00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61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2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Labor Force Participation Rates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55B3C738-6EDC-3654-FB17-6B898D0CA21D}"/>
              </a:ext>
            </a:extLst>
          </p:cNvPr>
          <p:cNvSpPr txBox="1">
            <a:spLocks/>
          </p:cNvSpPr>
          <p:nvPr/>
        </p:nvSpPr>
        <p:spPr>
          <a:xfrm>
            <a:off x="6016284" y="2060185"/>
            <a:ext cx="2302494" cy="4468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677" indent="-266677" algn="l" defTabSz="91432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878" indent="-27620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554" indent="-266677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231" indent="-266677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2908" indent="-266677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80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41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00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61" indent="-228580" algn="l" defTabSz="9143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Over the month, Alabama’s LFPR was </a:t>
            </a:r>
            <a:r>
              <a:rPr lang="en-US" sz="1600" dirty="0">
                <a:solidFill>
                  <a:schemeClr val="tx1"/>
                </a:solidFill>
                <a:latin typeface="Candara"/>
              </a:rPr>
              <a:t>unchanged at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57.0%.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</a:endParaRPr>
          </a:p>
          <a:p>
            <a:pPr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Alabama’s LFPR was </a:t>
            </a:r>
            <a:r>
              <a:rPr lang="en-US" sz="1600" dirty="0">
                <a:solidFill>
                  <a:schemeClr val="tx1"/>
                </a:solidFill>
                <a:latin typeface="Candara"/>
              </a:rPr>
              <a:t>higher than Mississippi by 2.9 percentage points and equal to South Carolina.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Alabama’s LFPR was </a:t>
            </a:r>
            <a:r>
              <a:rPr lang="en-US" sz="1600" dirty="0">
                <a:solidFill>
                  <a:schemeClr val="tx1"/>
                </a:solidFill>
                <a:latin typeface="Candara"/>
              </a:rPr>
              <a:t>lower than Georgia with 61.5 %, North Carolina with 60.9%, Florida with 59.8%, Tennessee with 59.4%, and Kentucky with 57.4%. 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BA9A65-6B7E-DCC7-0129-B097887B4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590" y="1825491"/>
            <a:ext cx="1984175" cy="1148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361E90-464A-37C9-66D6-96A0C72AB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17683" y="1834543"/>
            <a:ext cx="1984175" cy="1148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D54898-2B2A-4709-56F7-B70794040DAB}"/>
              </a:ext>
            </a:extLst>
          </p:cNvPr>
          <p:cNvSpPr/>
          <p:nvPr/>
        </p:nvSpPr>
        <p:spPr>
          <a:xfrm>
            <a:off x="0" y="6550223"/>
            <a:ext cx="12390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Source: Alabama Department of Labor, Labor Market Information Division, Local Area Unemployment Statistics Unit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A4F65C-DFD4-E97C-4692-B66CEDEA9834}"/>
              </a:ext>
            </a:extLst>
          </p:cNvPr>
          <p:cNvSpPr/>
          <p:nvPr/>
        </p:nvSpPr>
        <p:spPr>
          <a:xfrm>
            <a:off x="10384971" y="6186791"/>
            <a:ext cx="1591642" cy="536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0C7FBD25-6E34-F576-99D0-6164F75A2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078" y="106338"/>
            <a:ext cx="1373773" cy="10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3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0A329C-4608-2E73-5031-1A578A59AC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1700" y="1410205"/>
            <a:ext cx="9886950" cy="2018795"/>
          </a:xfrm>
        </p:spPr>
        <p:txBody>
          <a:bodyPr/>
          <a:lstStyle/>
          <a:p>
            <a:pPr algn="l"/>
            <a:r>
              <a:rPr lang="en-US" sz="4000" dirty="0">
                <a:latin typeface="Bebas Neue"/>
              </a:rPr>
              <a:t>The civilian labor force reached a new record high of </a:t>
            </a:r>
            <a:r>
              <a:rPr lang="en-US" sz="4000" dirty="0">
                <a:solidFill>
                  <a:srgbClr val="FF0000"/>
                </a:solidFill>
                <a:latin typeface="Bebas Neue"/>
              </a:rPr>
              <a:t>2,309,963</a:t>
            </a:r>
            <a:r>
              <a:rPr lang="en-US" sz="4000" dirty="0">
                <a:latin typeface="Bebas Neue"/>
              </a:rPr>
              <a:t>, with </a:t>
            </a:r>
            <a:r>
              <a:rPr lang="en-US" sz="4000" dirty="0">
                <a:solidFill>
                  <a:srgbClr val="FF0000"/>
                </a:solidFill>
                <a:latin typeface="Bebas Neue"/>
              </a:rPr>
              <a:t>25,622</a:t>
            </a:r>
            <a:r>
              <a:rPr lang="en-US" sz="4000" dirty="0">
                <a:latin typeface="Bebas Neue"/>
              </a:rPr>
              <a:t> more people joining the labor force over the year. </a:t>
            </a:r>
            <a:r>
              <a:rPr lang="en-US" sz="4000" kern="0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051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edd5d6f-bcfc-46d4-918d-7fb210e57897}" enabled="0" method="" siteId="{bedd5d6f-bcfc-46d4-918d-7fb210e5789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220</Words>
  <Application>Microsoft Office PowerPoint</Application>
  <PresentationFormat>Widescreen</PresentationFormat>
  <Paragraphs>14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Bebas Neue</vt:lpstr>
      <vt:lpstr>Calibri</vt:lpstr>
      <vt:lpstr>Calibri Light</vt:lpstr>
      <vt:lpstr>Candara</vt:lpstr>
      <vt:lpstr>Poppins</vt:lpstr>
      <vt:lpstr>Poppins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Alabama Department of Labor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Christian T</dc:creator>
  <cp:lastModifiedBy>Harrison, Donald M</cp:lastModifiedBy>
  <cp:revision>22</cp:revision>
  <cp:lastPrinted>2023-11-15T21:39:33Z</cp:lastPrinted>
  <dcterms:created xsi:type="dcterms:W3CDTF">2022-07-28T19:55:00Z</dcterms:created>
  <dcterms:modified xsi:type="dcterms:W3CDTF">2023-11-15T21:42:26Z</dcterms:modified>
</cp:coreProperties>
</file>