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6"/>
    <p:sldMasterId id="2147483660" r:id="rId7"/>
  </p:sldMasterIdLst>
  <p:notesMasterIdLst>
    <p:notesMasterId r:id="rId22"/>
  </p:notesMasterIdLst>
  <p:sldIdLst>
    <p:sldId id="264" r:id="rId8"/>
    <p:sldId id="406" r:id="rId9"/>
    <p:sldId id="1332" r:id="rId10"/>
    <p:sldId id="1339" r:id="rId11"/>
    <p:sldId id="294" r:id="rId12"/>
    <p:sldId id="1338" r:id="rId13"/>
    <p:sldId id="263" r:id="rId14"/>
    <p:sldId id="258" r:id="rId15"/>
    <p:sldId id="1337" r:id="rId16"/>
    <p:sldId id="1333" r:id="rId17"/>
    <p:sldId id="1334" r:id="rId18"/>
    <p:sldId id="1335" r:id="rId19"/>
    <p:sldId id="260" r:id="rId20"/>
    <p:sldId id="261" r:id="rId2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3EACCA4-D85C-B784-1946-BF7A110CE775}" name="Ward, Nacosta" initials="WN" userId="S::Ward.Nacosta@epa.gov::d19ce18b-78cf-4353-a805-4aa763a76ae3"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9933"/>
    <a:srgbClr val="0000CC"/>
    <a:srgbClr val="0F6D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76" y="124"/>
      </p:cViewPr>
      <p:guideLst/>
    </p:cSldViewPr>
  </p:slideViewPr>
  <p:notesTextViewPr>
    <p:cViewPr>
      <p:scale>
        <a:sx n="1" d="1"/>
        <a:sy n="1" d="1"/>
      </p:scale>
      <p:origin x="0" y="0"/>
    </p:cViewPr>
  </p:notesTextViewPr>
  <p:notesViewPr>
    <p:cSldViewPr snapToGrid="0">
      <p:cViewPr varScale="1">
        <p:scale>
          <a:sx n="49" d="100"/>
          <a:sy n="49" d="100"/>
        </p:scale>
        <p:origin x="2716"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2.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4.xml"/><Relationship Id="rId24"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rd, Nacosta" userId="d19ce18b-78cf-4353-a805-4aa763a76ae3" providerId="ADAL" clId="{3309E50D-B3F6-4A42-83B4-19C74B70FE28}"/>
    <pc:docChg chg="undo custSel addSld delSld modSld sldOrd">
      <pc:chgData name="Ward, Nacosta" userId="d19ce18b-78cf-4353-a805-4aa763a76ae3" providerId="ADAL" clId="{3309E50D-B3F6-4A42-83B4-19C74B70FE28}" dt="2023-11-09T18:15:14.271" v="445" actId="1036"/>
      <pc:docMkLst>
        <pc:docMk/>
      </pc:docMkLst>
      <pc:sldChg chg="modSp mod">
        <pc:chgData name="Ward, Nacosta" userId="d19ce18b-78cf-4353-a805-4aa763a76ae3" providerId="ADAL" clId="{3309E50D-B3F6-4A42-83B4-19C74B70FE28}" dt="2023-11-07T17:56:43.629" v="67" actId="1076"/>
        <pc:sldMkLst>
          <pc:docMk/>
          <pc:sldMk cId="3761150598" sldId="261"/>
        </pc:sldMkLst>
        <pc:spChg chg="mod">
          <ac:chgData name="Ward, Nacosta" userId="d19ce18b-78cf-4353-a805-4aa763a76ae3" providerId="ADAL" clId="{3309E50D-B3F6-4A42-83B4-19C74B70FE28}" dt="2023-11-07T17:56:35.634" v="66" actId="1076"/>
          <ac:spMkLst>
            <pc:docMk/>
            <pc:sldMk cId="3761150598" sldId="261"/>
            <ac:spMk id="3" creationId="{048B6AF3-6F76-43E8-4221-69CB40BB9064}"/>
          </ac:spMkLst>
        </pc:spChg>
        <pc:spChg chg="mod">
          <ac:chgData name="Ward, Nacosta" userId="d19ce18b-78cf-4353-a805-4aa763a76ae3" providerId="ADAL" clId="{3309E50D-B3F6-4A42-83B4-19C74B70FE28}" dt="2023-11-07T17:56:43.629" v="67" actId="1076"/>
          <ac:spMkLst>
            <pc:docMk/>
            <pc:sldMk cId="3761150598" sldId="261"/>
            <ac:spMk id="5" creationId="{28CDDD24-A6E9-BA6D-4119-D08915E178DC}"/>
          </ac:spMkLst>
        </pc:spChg>
      </pc:sldChg>
      <pc:sldChg chg="modSp mod">
        <pc:chgData name="Ward, Nacosta" userId="d19ce18b-78cf-4353-a805-4aa763a76ae3" providerId="ADAL" clId="{3309E50D-B3F6-4A42-83B4-19C74B70FE28}" dt="2023-11-07T18:15:32.308" v="71" actId="20577"/>
        <pc:sldMkLst>
          <pc:docMk/>
          <pc:sldMk cId="2793808752" sldId="264"/>
        </pc:sldMkLst>
        <pc:spChg chg="mod">
          <ac:chgData name="Ward, Nacosta" userId="d19ce18b-78cf-4353-a805-4aa763a76ae3" providerId="ADAL" clId="{3309E50D-B3F6-4A42-83B4-19C74B70FE28}" dt="2023-11-07T18:15:32.308" v="71" actId="20577"/>
          <ac:spMkLst>
            <pc:docMk/>
            <pc:sldMk cId="2793808752" sldId="264"/>
            <ac:spMk id="2" creationId="{31EDC5FC-2F00-544A-9FD9-5109E6B999A8}"/>
          </ac:spMkLst>
        </pc:spChg>
      </pc:sldChg>
      <pc:sldChg chg="addSp delSp modSp add mod modClrScheme addCm delCm chgLayout modNotesTx">
        <pc:chgData name="Ward, Nacosta" userId="d19ce18b-78cf-4353-a805-4aa763a76ae3" providerId="ADAL" clId="{3309E50D-B3F6-4A42-83B4-19C74B70FE28}" dt="2023-11-09T18:15:14.271" v="445" actId="1036"/>
        <pc:sldMkLst>
          <pc:docMk/>
          <pc:sldMk cId="380363315" sldId="294"/>
        </pc:sldMkLst>
        <pc:spChg chg="mod ord">
          <ac:chgData name="Ward, Nacosta" userId="d19ce18b-78cf-4353-a805-4aa763a76ae3" providerId="ADAL" clId="{3309E50D-B3F6-4A42-83B4-19C74B70FE28}" dt="2023-11-09T18:15:14.271" v="445" actId="1036"/>
          <ac:spMkLst>
            <pc:docMk/>
            <pc:sldMk cId="380363315" sldId="294"/>
            <ac:spMk id="2" creationId="{793CE34C-48C2-484D-B7C3-697FA1C709AD}"/>
          </ac:spMkLst>
        </pc:spChg>
        <pc:spChg chg="del mod ord">
          <ac:chgData name="Ward, Nacosta" userId="d19ce18b-78cf-4353-a805-4aa763a76ae3" providerId="ADAL" clId="{3309E50D-B3F6-4A42-83B4-19C74B70FE28}" dt="2023-11-09T03:26:09.102" v="211" actId="478"/>
          <ac:spMkLst>
            <pc:docMk/>
            <pc:sldMk cId="380363315" sldId="294"/>
            <ac:spMk id="4" creationId="{3C05941D-AD76-4C27-A34D-D5089BA67D77}"/>
          </ac:spMkLst>
        </pc:spChg>
        <pc:spChg chg="add del mod">
          <ac:chgData name="Ward, Nacosta" userId="d19ce18b-78cf-4353-a805-4aa763a76ae3" providerId="ADAL" clId="{3309E50D-B3F6-4A42-83B4-19C74B70FE28}" dt="2023-11-09T03:26:13.160" v="212" actId="478"/>
          <ac:spMkLst>
            <pc:docMk/>
            <pc:sldMk cId="380363315" sldId="294"/>
            <ac:spMk id="6" creationId="{BBB9883C-FA8D-D362-CB5D-35B07D826F6C}"/>
          </ac:spMkLst>
        </pc:spChg>
        <pc:spChg chg="add mod">
          <ac:chgData name="Ward, Nacosta" userId="d19ce18b-78cf-4353-a805-4aa763a76ae3" providerId="ADAL" clId="{3309E50D-B3F6-4A42-83B4-19C74B70FE28}" dt="2023-11-09T18:14:27.593" v="435" actId="207"/>
          <ac:spMkLst>
            <pc:docMk/>
            <pc:sldMk cId="380363315" sldId="294"/>
            <ac:spMk id="7" creationId="{C17698DC-1663-8B97-7A1D-8F2556E6567A}"/>
          </ac:spMkLst>
        </pc:spChg>
        <pc:spChg chg="add mod">
          <ac:chgData name="Ward, Nacosta" userId="d19ce18b-78cf-4353-a805-4aa763a76ae3" providerId="ADAL" clId="{3309E50D-B3F6-4A42-83B4-19C74B70FE28}" dt="2023-11-09T18:14:32.841" v="436" actId="207"/>
          <ac:spMkLst>
            <pc:docMk/>
            <pc:sldMk cId="380363315" sldId="294"/>
            <ac:spMk id="8" creationId="{E8F0F714-598A-7F0D-BEAB-928EF3E98FF9}"/>
          </ac:spMkLst>
        </pc:spChg>
        <pc:grpChg chg="add mod">
          <ac:chgData name="Ward, Nacosta" userId="d19ce18b-78cf-4353-a805-4aa763a76ae3" providerId="ADAL" clId="{3309E50D-B3F6-4A42-83B4-19C74B70FE28}" dt="2023-11-09T18:14:07.982" v="433" actId="164"/>
          <ac:grpSpMkLst>
            <pc:docMk/>
            <pc:sldMk cId="380363315" sldId="294"/>
            <ac:grpSpMk id="10" creationId="{87BB10EB-96FB-AFB2-E54F-55F71D3E42A4}"/>
          </ac:grpSpMkLst>
        </pc:grpChg>
        <pc:graphicFrameChg chg="add mod">
          <ac:chgData name="Ward, Nacosta" userId="d19ce18b-78cf-4353-a805-4aa763a76ae3" providerId="ADAL" clId="{3309E50D-B3F6-4A42-83B4-19C74B70FE28}" dt="2023-11-09T17:57:39.759" v="306"/>
          <ac:graphicFrameMkLst>
            <pc:docMk/>
            <pc:sldMk cId="380363315" sldId="294"/>
            <ac:graphicFrameMk id="3" creationId="{2800A8F8-CE41-1471-082F-8C3094B93987}"/>
          </ac:graphicFrameMkLst>
        </pc:graphicFrameChg>
        <pc:graphicFrameChg chg="add del mod">
          <ac:chgData name="Ward, Nacosta" userId="d19ce18b-78cf-4353-a805-4aa763a76ae3" providerId="ADAL" clId="{3309E50D-B3F6-4A42-83B4-19C74B70FE28}" dt="2023-11-09T18:07:10.941" v="313" actId="478"/>
          <ac:graphicFrameMkLst>
            <pc:docMk/>
            <pc:sldMk cId="380363315" sldId="294"/>
            <ac:graphicFrameMk id="4" creationId="{2800A8F8-CE41-1471-082F-8C3094B93987}"/>
          </ac:graphicFrameMkLst>
        </pc:graphicFrameChg>
        <pc:graphicFrameChg chg="add del mod">
          <ac:chgData name="Ward, Nacosta" userId="d19ce18b-78cf-4353-a805-4aa763a76ae3" providerId="ADAL" clId="{3309E50D-B3F6-4A42-83B4-19C74B70FE28}" dt="2023-11-09T18:06:13.024" v="308" actId="478"/>
          <ac:graphicFrameMkLst>
            <pc:docMk/>
            <pc:sldMk cId="380363315" sldId="294"/>
            <ac:graphicFrameMk id="5" creationId="{4D23AD13-455E-4F08-82A2-7FB6472E7279}"/>
          </ac:graphicFrameMkLst>
        </pc:graphicFrameChg>
        <pc:graphicFrameChg chg="add del mod">
          <ac:chgData name="Ward, Nacosta" userId="d19ce18b-78cf-4353-a805-4aa763a76ae3" providerId="ADAL" clId="{3309E50D-B3F6-4A42-83B4-19C74B70FE28}" dt="2023-11-09T18:10:00.687" v="322" actId="478"/>
          <ac:graphicFrameMkLst>
            <pc:docMk/>
            <pc:sldMk cId="380363315" sldId="294"/>
            <ac:graphicFrameMk id="6" creationId="{2800A8F8-CE41-1471-082F-8C3094B93987}"/>
          </ac:graphicFrameMkLst>
        </pc:graphicFrameChg>
        <pc:graphicFrameChg chg="add mod">
          <ac:chgData name="Ward, Nacosta" userId="d19ce18b-78cf-4353-a805-4aa763a76ae3" providerId="ADAL" clId="{3309E50D-B3F6-4A42-83B4-19C74B70FE28}" dt="2023-11-09T18:14:15.816" v="434" actId="1076"/>
          <ac:graphicFrameMkLst>
            <pc:docMk/>
            <pc:sldMk cId="380363315" sldId="294"/>
            <ac:graphicFrameMk id="9" creationId="{2800A8F8-CE41-1471-082F-8C3094B93987}"/>
          </ac:graphicFrameMkLst>
        </pc:graphicFrameChg>
      </pc:sldChg>
      <pc:sldChg chg="addSp delSp modSp add del mod modTransition modClrScheme chgLayout">
        <pc:chgData name="Ward, Nacosta" userId="d19ce18b-78cf-4353-a805-4aa763a76ae3" providerId="ADAL" clId="{3309E50D-B3F6-4A42-83B4-19C74B70FE28}" dt="2023-11-09T02:52:10.910" v="81" actId="47"/>
        <pc:sldMkLst>
          <pc:docMk/>
          <pc:sldMk cId="476884960" sldId="360"/>
        </pc:sldMkLst>
        <pc:spChg chg="mod ord">
          <ac:chgData name="Ward, Nacosta" userId="d19ce18b-78cf-4353-a805-4aa763a76ae3" providerId="ADAL" clId="{3309E50D-B3F6-4A42-83B4-19C74B70FE28}" dt="2023-11-09T02:50:50.945" v="76" actId="700"/>
          <ac:spMkLst>
            <pc:docMk/>
            <pc:sldMk cId="476884960" sldId="360"/>
            <ac:spMk id="2" creationId="{0D1F047C-C727-42A7-85C5-68C5AA1B1A93}"/>
          </ac:spMkLst>
        </pc:spChg>
        <pc:spChg chg="add del mod ord">
          <ac:chgData name="Ward, Nacosta" userId="d19ce18b-78cf-4353-a805-4aa763a76ae3" providerId="ADAL" clId="{3309E50D-B3F6-4A42-83B4-19C74B70FE28}" dt="2023-11-09T02:50:50.945" v="76" actId="700"/>
          <ac:spMkLst>
            <pc:docMk/>
            <pc:sldMk cId="476884960" sldId="360"/>
            <ac:spMk id="3" creationId="{CDB6145B-9BD6-D317-F63A-F96D2294AFBC}"/>
          </ac:spMkLst>
        </pc:spChg>
      </pc:sldChg>
      <pc:sldChg chg="modSp mod">
        <pc:chgData name="Ward, Nacosta" userId="d19ce18b-78cf-4353-a805-4aa763a76ae3" providerId="ADAL" clId="{3309E50D-B3F6-4A42-83B4-19C74B70FE28}" dt="2023-11-07T18:16:03.053" v="73"/>
        <pc:sldMkLst>
          <pc:docMk/>
          <pc:sldMk cId="3037179061" sldId="406"/>
        </pc:sldMkLst>
        <pc:spChg chg="mod">
          <ac:chgData name="Ward, Nacosta" userId="d19ce18b-78cf-4353-a805-4aa763a76ae3" providerId="ADAL" clId="{3309E50D-B3F6-4A42-83B4-19C74B70FE28}" dt="2023-11-07T18:16:03.053" v="73"/>
          <ac:spMkLst>
            <pc:docMk/>
            <pc:sldMk cId="3037179061" sldId="406"/>
            <ac:spMk id="2" creationId="{FBD2AAC3-1B23-4FDC-94B0-2BA1FCE85395}"/>
          </ac:spMkLst>
        </pc:spChg>
      </pc:sldChg>
      <pc:sldChg chg="addSp delSp modSp new mod">
        <pc:chgData name="Ward, Nacosta" userId="d19ce18b-78cf-4353-a805-4aa763a76ae3" providerId="ADAL" clId="{3309E50D-B3F6-4A42-83B4-19C74B70FE28}" dt="2023-11-09T15:55:43.858" v="302" actId="207"/>
        <pc:sldMkLst>
          <pc:docMk/>
          <pc:sldMk cId="2634682081" sldId="1338"/>
        </pc:sldMkLst>
        <pc:spChg chg="del">
          <ac:chgData name="Ward, Nacosta" userId="d19ce18b-78cf-4353-a805-4aa763a76ae3" providerId="ADAL" clId="{3309E50D-B3F6-4A42-83B4-19C74B70FE28}" dt="2023-11-09T02:51:44.927" v="79" actId="478"/>
          <ac:spMkLst>
            <pc:docMk/>
            <pc:sldMk cId="2634682081" sldId="1338"/>
            <ac:spMk id="2" creationId="{123CBBB8-D5D3-AB76-3D1E-54540543A65C}"/>
          </ac:spMkLst>
        </pc:spChg>
        <pc:spChg chg="del">
          <ac:chgData name="Ward, Nacosta" userId="d19ce18b-78cf-4353-a805-4aa763a76ae3" providerId="ADAL" clId="{3309E50D-B3F6-4A42-83B4-19C74B70FE28}" dt="2023-11-09T02:51:33.628" v="78" actId="478"/>
          <ac:spMkLst>
            <pc:docMk/>
            <pc:sldMk cId="2634682081" sldId="1338"/>
            <ac:spMk id="3" creationId="{7FF91642-72D4-289B-0578-41AC051D8C00}"/>
          </ac:spMkLst>
        </pc:spChg>
        <pc:spChg chg="add mod">
          <ac:chgData name="Ward, Nacosta" userId="d19ce18b-78cf-4353-a805-4aa763a76ae3" providerId="ADAL" clId="{3309E50D-B3F6-4A42-83B4-19C74B70FE28}" dt="2023-11-09T12:58:56.474" v="295" actId="1076"/>
          <ac:spMkLst>
            <pc:docMk/>
            <pc:sldMk cId="2634682081" sldId="1338"/>
            <ac:spMk id="7" creationId="{A2685151-4E68-C52A-B357-BFE72450FB66}"/>
          </ac:spMkLst>
        </pc:spChg>
        <pc:graphicFrameChg chg="add del mod">
          <ac:chgData name="Ward, Nacosta" userId="d19ce18b-78cf-4353-a805-4aa763a76ae3" providerId="ADAL" clId="{3309E50D-B3F6-4A42-83B4-19C74B70FE28}" dt="2023-11-09T12:57:54.690" v="290" actId="478"/>
          <ac:graphicFrameMkLst>
            <pc:docMk/>
            <pc:sldMk cId="2634682081" sldId="1338"/>
            <ac:graphicFrameMk id="6" creationId="{5DD440C6-E3E8-52C4-E07F-BF14363A0DEB}"/>
          </ac:graphicFrameMkLst>
        </pc:graphicFrameChg>
        <pc:graphicFrameChg chg="add mod modGraphic">
          <ac:chgData name="Ward, Nacosta" userId="d19ce18b-78cf-4353-a805-4aa763a76ae3" providerId="ADAL" clId="{3309E50D-B3F6-4A42-83B4-19C74B70FE28}" dt="2023-11-09T15:55:43.858" v="302" actId="207"/>
          <ac:graphicFrameMkLst>
            <pc:docMk/>
            <pc:sldMk cId="2634682081" sldId="1338"/>
            <ac:graphicFrameMk id="8" creationId="{53A3742C-58E3-4B6D-BCF2-A5EA1CB9B65C}"/>
          </ac:graphicFrameMkLst>
        </pc:graphicFrameChg>
      </pc:sldChg>
      <pc:sldChg chg="modSp add mod ord">
        <pc:chgData name="Ward, Nacosta" userId="d19ce18b-78cf-4353-a805-4aa763a76ae3" providerId="ADAL" clId="{3309E50D-B3F6-4A42-83B4-19C74B70FE28}" dt="2023-11-09T02:59:57.466" v="197" actId="207"/>
        <pc:sldMkLst>
          <pc:docMk/>
          <pc:sldMk cId="1368762579" sldId="1339"/>
        </pc:sldMkLst>
        <pc:spChg chg="mod">
          <ac:chgData name="Ward, Nacosta" userId="d19ce18b-78cf-4353-a805-4aa763a76ae3" providerId="ADAL" clId="{3309E50D-B3F6-4A42-83B4-19C74B70FE28}" dt="2023-11-09T02:59:18.842" v="175" actId="403"/>
          <ac:spMkLst>
            <pc:docMk/>
            <pc:sldMk cId="1368762579" sldId="1339"/>
            <ac:spMk id="2" creationId="{88649E16-A2ED-A74E-81EB-9F4B5C8FDC33}"/>
          </ac:spMkLst>
        </pc:spChg>
        <pc:spChg chg="mod">
          <ac:chgData name="Ward, Nacosta" userId="d19ce18b-78cf-4353-a805-4aa763a76ae3" providerId="ADAL" clId="{3309E50D-B3F6-4A42-83B4-19C74B70FE28}" dt="2023-11-09T02:59:57.466" v="197" actId="207"/>
          <ac:spMkLst>
            <pc:docMk/>
            <pc:sldMk cId="1368762579" sldId="1339"/>
            <ac:spMk id="3" creationId="{0D1EA34F-96B1-4D49-A99C-0BB81F9C63E8}"/>
          </ac:spMkLst>
        </pc:spChg>
      </pc:sldChg>
      <pc:sldChg chg="addSp delSp modSp new del mod modClrScheme chgLayout">
        <pc:chgData name="Ward, Nacosta" userId="d19ce18b-78cf-4353-a805-4aa763a76ae3" providerId="ADAL" clId="{3309E50D-B3F6-4A42-83B4-19C74B70FE28}" dt="2023-11-09T02:58:23.676" v="133" actId="680"/>
        <pc:sldMkLst>
          <pc:docMk/>
          <pc:sldMk cId="3522027336" sldId="1339"/>
        </pc:sldMkLst>
        <pc:spChg chg="add del mod">
          <ac:chgData name="Ward, Nacosta" userId="d19ce18b-78cf-4353-a805-4aa763a76ae3" providerId="ADAL" clId="{3309E50D-B3F6-4A42-83B4-19C74B70FE28}" dt="2023-11-09T02:58:22.699" v="132" actId="700"/>
          <ac:spMkLst>
            <pc:docMk/>
            <pc:sldMk cId="3522027336" sldId="1339"/>
            <ac:spMk id="2" creationId="{88E65AA0-10E5-08A9-F3D9-9200C768FCBE}"/>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Sheet1!$A$1</c:f>
              <c:strCache>
                <c:ptCount val="1"/>
                <c:pt idx="0">
                  <c:v>% EJ Inspections</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ln w="3175">
                      <a:solidFill>
                        <a:schemeClr val="bg1">
                          <a:lumMod val="95000"/>
                        </a:schemeClr>
                      </a:solidFill>
                    </a:ln>
                    <a:solidFill>
                      <a:schemeClr val="bg1">
                        <a:lumMod val="9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Sheet1!$A$3:$A$9</c:f>
              <c:numCache>
                <c:formatCode>General</c:formatCode>
                <c:ptCount val="7"/>
                <c:pt idx="0">
                  <c:v>2017</c:v>
                </c:pt>
                <c:pt idx="1">
                  <c:v>2018</c:v>
                </c:pt>
                <c:pt idx="2">
                  <c:v>2019</c:v>
                </c:pt>
                <c:pt idx="3">
                  <c:v>2020</c:v>
                </c:pt>
                <c:pt idx="4">
                  <c:v>2021</c:v>
                </c:pt>
                <c:pt idx="5">
                  <c:v>2022</c:v>
                </c:pt>
                <c:pt idx="6">
                  <c:v>2023</c:v>
                </c:pt>
              </c:numCache>
            </c:numRef>
          </c:cat>
          <c:val>
            <c:numRef>
              <c:f>Sheet1!$B$1:$H$1</c:f>
              <c:numCache>
                <c:formatCode>General</c:formatCode>
                <c:ptCount val="7"/>
                <c:pt idx="0">
                  <c:v>42</c:v>
                </c:pt>
                <c:pt idx="1">
                  <c:v>46</c:v>
                </c:pt>
                <c:pt idx="2">
                  <c:v>36</c:v>
                </c:pt>
                <c:pt idx="3">
                  <c:v>43</c:v>
                </c:pt>
                <c:pt idx="4">
                  <c:v>37</c:v>
                </c:pt>
                <c:pt idx="5">
                  <c:v>68</c:v>
                </c:pt>
                <c:pt idx="6">
                  <c:v>71</c:v>
                </c:pt>
              </c:numCache>
            </c:numRef>
          </c:val>
          <c:extLst>
            <c:ext xmlns:c16="http://schemas.microsoft.com/office/drawing/2014/chart" uri="{C3380CC4-5D6E-409C-BE32-E72D297353CC}">
              <c16:uniqueId val="{00000000-D877-4F2E-ABF7-8D0CC56023FE}"/>
            </c:ext>
          </c:extLst>
        </c:ser>
        <c:dLbls>
          <c:dLblPos val="inEnd"/>
          <c:showLegendKey val="0"/>
          <c:showVal val="1"/>
          <c:showCatName val="0"/>
          <c:showSerName val="0"/>
          <c:showPercent val="0"/>
          <c:showBubbleSize val="0"/>
        </c:dLbls>
        <c:gapWidth val="100"/>
        <c:overlap val="-24"/>
        <c:axId val="226383024"/>
        <c:axId val="146892432"/>
      </c:barChart>
      <c:catAx>
        <c:axId val="226383024"/>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146892432"/>
        <c:crosses val="autoZero"/>
        <c:auto val="1"/>
        <c:lblAlgn val="ctr"/>
        <c:lblOffset val="100"/>
        <c:noMultiLvlLbl val="0"/>
      </c:catAx>
      <c:valAx>
        <c:axId val="146892432"/>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226383024"/>
        <c:crossesAt val="1"/>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16CB1B2-A772-4FE1-8734-FD393749C453}" type="datetimeFigureOut">
              <a:rPr lang="en-US" smtClean="0"/>
              <a:t>11/9/2023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81786DB-46C2-4715-879D-703947BEFF1A}" type="slidenum">
              <a:rPr lang="en-US" smtClean="0"/>
              <a:t>‹#›</a:t>
            </a:fld>
            <a:endParaRPr lang="en-US" dirty="0"/>
          </a:p>
        </p:txBody>
      </p:sp>
    </p:spTree>
    <p:extLst>
      <p:ext uri="{BB962C8B-B14F-4D97-AF65-F5344CB8AC3E}">
        <p14:creationId xmlns:p14="http://schemas.microsoft.com/office/powerpoint/2010/main" val="649839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1786DB-46C2-4715-879D-703947BEFF1A}" type="slidenum">
              <a:rPr lang="en-US" smtClean="0"/>
              <a:t>1</a:t>
            </a:fld>
            <a:endParaRPr lang="en-US" dirty="0"/>
          </a:p>
        </p:txBody>
      </p:sp>
    </p:spTree>
    <p:extLst>
      <p:ext uri="{BB962C8B-B14F-4D97-AF65-F5344CB8AC3E}">
        <p14:creationId xmlns:p14="http://schemas.microsoft.com/office/powerpoint/2010/main" val="327972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F8E4A1-8F92-46F5-902A-1D64C9589BA2}" type="slidenum">
              <a:rPr lang="en-US" smtClean="0"/>
              <a:t>2</a:t>
            </a:fld>
            <a:endParaRPr lang="en-US"/>
          </a:p>
        </p:txBody>
      </p:sp>
    </p:spTree>
    <p:extLst>
      <p:ext uri="{BB962C8B-B14F-4D97-AF65-F5344CB8AC3E}">
        <p14:creationId xmlns:p14="http://schemas.microsoft.com/office/powerpoint/2010/main" val="2766454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1786DB-46C2-4715-879D-703947BEFF1A}" type="slidenum">
              <a:rPr lang="en-US" smtClean="0"/>
              <a:t>4</a:t>
            </a:fld>
            <a:endParaRPr lang="en-US" dirty="0"/>
          </a:p>
        </p:txBody>
      </p:sp>
    </p:spTree>
    <p:extLst>
      <p:ext uri="{BB962C8B-B14F-4D97-AF65-F5344CB8AC3E}">
        <p14:creationId xmlns:p14="http://schemas.microsoft.com/office/powerpoint/2010/main" val="2998255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1786DB-46C2-4715-879D-703947BEFF1A}" type="slidenum">
              <a:rPr lang="en-US" smtClean="0"/>
              <a:t>5</a:t>
            </a:fld>
            <a:endParaRPr lang="en-US" dirty="0"/>
          </a:p>
        </p:txBody>
      </p:sp>
    </p:spTree>
    <p:extLst>
      <p:ext uri="{BB962C8B-B14F-4D97-AF65-F5344CB8AC3E}">
        <p14:creationId xmlns:p14="http://schemas.microsoft.com/office/powerpoint/2010/main" val="2625660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1786DB-46C2-4715-879D-703947BEFF1A}" type="slidenum">
              <a:rPr lang="en-US" smtClean="0"/>
              <a:t>6</a:t>
            </a:fld>
            <a:endParaRPr lang="en-US" dirty="0"/>
          </a:p>
        </p:txBody>
      </p:sp>
    </p:spTree>
    <p:extLst>
      <p:ext uri="{BB962C8B-B14F-4D97-AF65-F5344CB8AC3E}">
        <p14:creationId xmlns:p14="http://schemas.microsoft.com/office/powerpoint/2010/main" val="911309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A16B0D8-D090-E746-AD42-B4A6F27A7C2B}"/>
              </a:ext>
            </a:extLst>
          </p:cNvPr>
          <p:cNvPicPr>
            <a:picLocks noChangeAspect="1"/>
          </p:cNvPicPr>
          <p:nvPr userDrawn="1"/>
        </p:nvPicPr>
        <p:blipFill>
          <a:blip r:embed="rId2"/>
          <a:stretch>
            <a:fillRect/>
          </a:stretch>
        </p:blipFill>
        <p:spPr>
          <a:xfrm>
            <a:off x="0" y="0"/>
            <a:ext cx="2679700" cy="6858000"/>
          </a:xfrm>
          <a:prstGeom prst="rect">
            <a:avLst/>
          </a:prstGeom>
        </p:spPr>
      </p:pic>
      <p:pic>
        <p:nvPicPr>
          <p:cNvPr id="12" name="Picture 11">
            <a:extLst>
              <a:ext uri="{FF2B5EF4-FFF2-40B4-BE49-F238E27FC236}">
                <a16:creationId xmlns:a16="http://schemas.microsoft.com/office/drawing/2014/main" id="{11A97ED8-63C1-2E4F-A1CD-7119CE3072F6}"/>
              </a:ext>
            </a:extLst>
          </p:cNvPr>
          <p:cNvPicPr>
            <a:picLocks noChangeAspect="1"/>
          </p:cNvPicPr>
          <p:nvPr userDrawn="1"/>
        </p:nvPicPr>
        <p:blipFill>
          <a:blip r:embed="rId3"/>
          <a:stretch>
            <a:fillRect/>
          </a:stretch>
        </p:blipFill>
        <p:spPr>
          <a:xfrm>
            <a:off x="9322323" y="267129"/>
            <a:ext cx="2135481" cy="655474"/>
          </a:xfrm>
          <a:prstGeom prst="rect">
            <a:avLst/>
          </a:prstGeom>
        </p:spPr>
      </p:pic>
      <p:sp>
        <p:nvSpPr>
          <p:cNvPr id="2" name="Title 1">
            <a:extLst>
              <a:ext uri="{FF2B5EF4-FFF2-40B4-BE49-F238E27FC236}">
                <a16:creationId xmlns:a16="http://schemas.microsoft.com/office/drawing/2014/main" id="{7BD74531-806C-954B-BA72-BACD7EF5F6AD}"/>
              </a:ext>
            </a:extLst>
          </p:cNvPr>
          <p:cNvSpPr>
            <a:spLocks noGrp="1"/>
          </p:cNvSpPr>
          <p:nvPr>
            <p:ph type="ctrTitle"/>
          </p:nvPr>
        </p:nvSpPr>
        <p:spPr>
          <a:xfrm>
            <a:off x="3099334" y="1122363"/>
            <a:ext cx="7568665" cy="2387600"/>
          </a:xfrm>
        </p:spPr>
        <p:txBody>
          <a:bodyPr anchor="b"/>
          <a:lstStyle>
            <a:lvl1pPr algn="ctr">
              <a:defRPr sz="6000">
                <a:solidFill>
                  <a:srgbClr val="0F6DB7"/>
                </a:solidFill>
              </a:defRPr>
            </a:lvl1pPr>
          </a:lstStyle>
          <a:p>
            <a:r>
              <a:rPr lang="en-US"/>
              <a:t>Click to edit Master title style</a:t>
            </a:r>
          </a:p>
        </p:txBody>
      </p:sp>
      <p:sp>
        <p:nvSpPr>
          <p:cNvPr id="3" name="Subtitle 2">
            <a:extLst>
              <a:ext uri="{FF2B5EF4-FFF2-40B4-BE49-F238E27FC236}">
                <a16:creationId xmlns:a16="http://schemas.microsoft.com/office/drawing/2014/main" id="{A0655E4B-61F1-EF4C-9B2F-C6AC4D9A7F3E}"/>
              </a:ext>
            </a:extLst>
          </p:cNvPr>
          <p:cNvSpPr>
            <a:spLocks noGrp="1"/>
          </p:cNvSpPr>
          <p:nvPr>
            <p:ph type="subTitle" idx="1"/>
          </p:nvPr>
        </p:nvSpPr>
        <p:spPr>
          <a:xfrm>
            <a:off x="3099334" y="3602038"/>
            <a:ext cx="7568666" cy="1655762"/>
          </a:xfrm>
        </p:spPr>
        <p:txBody>
          <a:bodyPr/>
          <a:lstStyle>
            <a:lvl1pPr marL="0" indent="0" algn="ctr">
              <a:buNone/>
              <a:defRPr sz="2400">
                <a:solidFill>
                  <a:srgbClr val="0F6DB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716741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8A1655B9-5125-A243-BD79-18B3A977F9AB}"/>
              </a:ext>
            </a:extLst>
          </p:cNvPr>
          <p:cNvPicPr>
            <a:picLocks noChangeAspect="1"/>
          </p:cNvPicPr>
          <p:nvPr userDrawn="1"/>
        </p:nvPicPr>
        <p:blipFill>
          <a:blip r:embed="rId2"/>
          <a:stretch>
            <a:fillRect/>
          </a:stretch>
        </p:blipFill>
        <p:spPr>
          <a:xfrm>
            <a:off x="0" y="3429000"/>
            <a:ext cx="12192000" cy="3429000"/>
          </a:xfrm>
          <a:prstGeom prst="rect">
            <a:avLst/>
          </a:prstGeom>
        </p:spPr>
      </p:pic>
      <p:sp>
        <p:nvSpPr>
          <p:cNvPr id="2" name="Title 1">
            <a:extLst>
              <a:ext uri="{FF2B5EF4-FFF2-40B4-BE49-F238E27FC236}">
                <a16:creationId xmlns:a16="http://schemas.microsoft.com/office/drawing/2014/main" id="{CD463EEF-3D13-9C47-8C3E-E737BCF21E9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4ED78D3-D604-184B-8FBC-4247540C5F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9156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AA4D40EE-0275-FF45-88FD-94F4CD8F91EC}"/>
              </a:ext>
            </a:extLst>
          </p:cNvPr>
          <p:cNvPicPr>
            <a:picLocks noChangeAspect="1"/>
          </p:cNvPicPr>
          <p:nvPr userDrawn="1"/>
        </p:nvPicPr>
        <p:blipFill>
          <a:blip r:embed="rId2"/>
          <a:stretch>
            <a:fillRect/>
          </a:stretch>
        </p:blipFill>
        <p:spPr>
          <a:xfrm>
            <a:off x="0" y="3429000"/>
            <a:ext cx="12192000" cy="3429000"/>
          </a:xfrm>
          <a:prstGeom prst="rect">
            <a:avLst/>
          </a:prstGeom>
        </p:spPr>
      </p:pic>
      <p:sp>
        <p:nvSpPr>
          <p:cNvPr id="2" name="Vertical Title 1">
            <a:extLst>
              <a:ext uri="{FF2B5EF4-FFF2-40B4-BE49-F238E27FC236}">
                <a16:creationId xmlns:a16="http://schemas.microsoft.com/office/drawing/2014/main" id="{FE66A9C8-C6ED-2E45-BE97-0827984A239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F4E3A35-A859-9D4D-B8AA-4C7F942C28E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84249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pic>
        <p:nvPicPr>
          <p:cNvPr id="9" name="Content Placeholder 4">
            <a:extLst>
              <a:ext uri="{FF2B5EF4-FFF2-40B4-BE49-F238E27FC236}">
                <a16:creationId xmlns:a16="http://schemas.microsoft.com/office/drawing/2014/main" id="{BAF423B1-A0A9-2044-BC25-8C4E5AC6D265}"/>
              </a:ext>
            </a:extLst>
          </p:cNvPr>
          <p:cNvPicPr>
            <a:picLocks noChangeAspect="1"/>
          </p:cNvPicPr>
          <p:nvPr userDrawn="1"/>
        </p:nvPicPr>
        <p:blipFill>
          <a:blip r:embed="rId2"/>
          <a:stretch>
            <a:fillRect/>
          </a:stretch>
        </p:blipFill>
        <p:spPr>
          <a:xfrm>
            <a:off x="0" y="6113145"/>
            <a:ext cx="12192000" cy="744855"/>
          </a:xfrm>
          <a:prstGeom prst="rect">
            <a:avLst/>
          </a:prstGeom>
        </p:spPr>
      </p:pic>
      <p:sp>
        <p:nvSpPr>
          <p:cNvPr id="2" name="Title 1">
            <a:extLst>
              <a:ext uri="{FF2B5EF4-FFF2-40B4-BE49-F238E27FC236}">
                <a16:creationId xmlns:a16="http://schemas.microsoft.com/office/drawing/2014/main" id="{A702A74D-ABC9-DA43-B9E5-273F903F23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DB64E6-AD2A-2943-A9A1-E2D88AA3EAD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B8648F-9467-884A-93DD-C81D8F719FF5}"/>
              </a:ext>
            </a:extLst>
          </p:cNvPr>
          <p:cNvSpPr>
            <a:spLocks noGrp="1"/>
          </p:cNvSpPr>
          <p:nvPr>
            <p:ph type="dt" sz="half" idx="10"/>
          </p:nvPr>
        </p:nvSpPr>
        <p:spPr/>
        <p:txBody>
          <a:bodyPr/>
          <a:lstStyle/>
          <a:p>
            <a:fld id="{ED9C3593-3CE5-4F02-8B38-89C943A6C985}" type="datetime1">
              <a:rPr lang="en-US" smtClean="0"/>
              <a:t>11/9/2023</a:t>
            </a:fld>
            <a:endParaRPr lang="en-US"/>
          </a:p>
        </p:txBody>
      </p:sp>
      <p:sp>
        <p:nvSpPr>
          <p:cNvPr id="5" name="Footer Placeholder 4">
            <a:extLst>
              <a:ext uri="{FF2B5EF4-FFF2-40B4-BE49-F238E27FC236}">
                <a16:creationId xmlns:a16="http://schemas.microsoft.com/office/drawing/2014/main" id="{B8FEA4F9-0225-7842-ADAC-D59F7D5F77D9}"/>
              </a:ext>
            </a:extLst>
          </p:cNvPr>
          <p:cNvSpPr>
            <a:spLocks noGrp="1"/>
          </p:cNvSpPr>
          <p:nvPr>
            <p:ph type="ftr" sz="quarter" idx="11"/>
          </p:nvPr>
        </p:nvSpPr>
        <p:spPr/>
        <p:txBody>
          <a:bodyPr/>
          <a:lstStyle/>
          <a:p>
            <a:r>
              <a:rPr lang="en-US"/>
              <a:t>U.S. Environmental Protection Agency</a:t>
            </a:r>
          </a:p>
        </p:txBody>
      </p:sp>
      <p:sp>
        <p:nvSpPr>
          <p:cNvPr id="6" name="Slide Number Placeholder 5">
            <a:extLst>
              <a:ext uri="{FF2B5EF4-FFF2-40B4-BE49-F238E27FC236}">
                <a16:creationId xmlns:a16="http://schemas.microsoft.com/office/drawing/2014/main" id="{3C059BBD-A90D-9C49-A03B-2825559B92DE}"/>
              </a:ext>
            </a:extLst>
          </p:cNvPr>
          <p:cNvSpPr>
            <a:spLocks noGrp="1"/>
          </p:cNvSpPr>
          <p:nvPr>
            <p:ph type="sldNum" sz="quarter" idx="12"/>
          </p:nvPr>
        </p:nvSpPr>
        <p:spPr/>
        <p:txBody>
          <a:bodyPr/>
          <a:lstStyle/>
          <a:p>
            <a:fld id="{8D9C3B4F-4B7B-9A4F-9F3C-3A4901A33979}" type="slidenum">
              <a:rPr lang="en-US" smtClean="0"/>
              <a:t>‹#›</a:t>
            </a:fld>
            <a:endParaRPr lang="en-US"/>
          </a:p>
        </p:txBody>
      </p:sp>
    </p:spTree>
    <p:extLst>
      <p:ext uri="{BB962C8B-B14F-4D97-AF65-F5344CB8AC3E}">
        <p14:creationId xmlns:p14="http://schemas.microsoft.com/office/powerpoint/2010/main" val="22197103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3D333-C54F-5C50-ECCC-25515646C89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02E19A7-8FE5-D6D0-D94E-95E720DE2B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DF8072A-6174-484E-C14B-D335A40CD0F1}"/>
              </a:ext>
            </a:extLst>
          </p:cNvPr>
          <p:cNvSpPr>
            <a:spLocks noGrp="1"/>
          </p:cNvSpPr>
          <p:nvPr>
            <p:ph type="dt" sz="half" idx="10"/>
          </p:nvPr>
        </p:nvSpPr>
        <p:spPr/>
        <p:txBody>
          <a:bodyPr/>
          <a:lstStyle/>
          <a:p>
            <a:fld id="{D169C41E-D867-4E3F-B09F-313F9AD6BC54}" type="datetimeFigureOut">
              <a:rPr lang="en-US" smtClean="0"/>
              <a:t>11/9/2023</a:t>
            </a:fld>
            <a:endParaRPr lang="en-US"/>
          </a:p>
        </p:txBody>
      </p:sp>
      <p:sp>
        <p:nvSpPr>
          <p:cNvPr id="5" name="Footer Placeholder 4">
            <a:extLst>
              <a:ext uri="{FF2B5EF4-FFF2-40B4-BE49-F238E27FC236}">
                <a16:creationId xmlns:a16="http://schemas.microsoft.com/office/drawing/2014/main" id="{8B180B6E-FF7E-BC91-D835-66A8784D21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3909D9-F70A-9BFC-0FAE-483550245661}"/>
              </a:ext>
            </a:extLst>
          </p:cNvPr>
          <p:cNvSpPr>
            <a:spLocks noGrp="1"/>
          </p:cNvSpPr>
          <p:nvPr>
            <p:ph type="sldNum" sz="quarter" idx="12"/>
          </p:nvPr>
        </p:nvSpPr>
        <p:spPr/>
        <p:txBody>
          <a:bodyPr/>
          <a:lstStyle/>
          <a:p>
            <a:fld id="{F9F64A79-2B17-4403-BF82-F436D9509FF8}" type="slidenum">
              <a:rPr lang="en-US" smtClean="0"/>
              <a:t>‹#›</a:t>
            </a:fld>
            <a:endParaRPr lang="en-US"/>
          </a:p>
        </p:txBody>
      </p:sp>
    </p:spTree>
    <p:extLst>
      <p:ext uri="{BB962C8B-B14F-4D97-AF65-F5344CB8AC3E}">
        <p14:creationId xmlns:p14="http://schemas.microsoft.com/office/powerpoint/2010/main" val="78150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6299E-7D67-FCE8-EDA2-D74AFE2642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0A925D-DA5D-DC40-7322-DB04C7C7B65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E15F2F-33AD-9EC1-972E-02320F02F00F}"/>
              </a:ext>
            </a:extLst>
          </p:cNvPr>
          <p:cNvSpPr>
            <a:spLocks noGrp="1"/>
          </p:cNvSpPr>
          <p:nvPr>
            <p:ph type="dt" sz="half" idx="10"/>
          </p:nvPr>
        </p:nvSpPr>
        <p:spPr/>
        <p:txBody>
          <a:bodyPr/>
          <a:lstStyle/>
          <a:p>
            <a:fld id="{D169C41E-D867-4E3F-B09F-313F9AD6BC54}" type="datetimeFigureOut">
              <a:rPr lang="en-US" smtClean="0"/>
              <a:t>11/9/2023</a:t>
            </a:fld>
            <a:endParaRPr lang="en-US"/>
          </a:p>
        </p:txBody>
      </p:sp>
      <p:sp>
        <p:nvSpPr>
          <p:cNvPr id="5" name="Footer Placeholder 4">
            <a:extLst>
              <a:ext uri="{FF2B5EF4-FFF2-40B4-BE49-F238E27FC236}">
                <a16:creationId xmlns:a16="http://schemas.microsoft.com/office/drawing/2014/main" id="{D63E3129-5931-22ED-1DDD-889A4101DA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5D3D2-9737-6027-0FDD-0D31C4433E2C}"/>
              </a:ext>
            </a:extLst>
          </p:cNvPr>
          <p:cNvSpPr>
            <a:spLocks noGrp="1"/>
          </p:cNvSpPr>
          <p:nvPr>
            <p:ph type="sldNum" sz="quarter" idx="12"/>
          </p:nvPr>
        </p:nvSpPr>
        <p:spPr/>
        <p:txBody>
          <a:bodyPr/>
          <a:lstStyle/>
          <a:p>
            <a:fld id="{F9F64A79-2B17-4403-BF82-F436D9509FF8}" type="slidenum">
              <a:rPr lang="en-US" smtClean="0"/>
              <a:t>‹#›</a:t>
            </a:fld>
            <a:endParaRPr lang="en-US"/>
          </a:p>
        </p:txBody>
      </p:sp>
    </p:spTree>
    <p:extLst>
      <p:ext uri="{BB962C8B-B14F-4D97-AF65-F5344CB8AC3E}">
        <p14:creationId xmlns:p14="http://schemas.microsoft.com/office/powerpoint/2010/main" val="1942374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8C99C-1520-E1A6-DAC4-B41A764298A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351633C-09AF-88B6-CF58-61E13BEDF26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C92713C-2A99-74EE-E8E8-D3C08E8C3D5C}"/>
              </a:ext>
            </a:extLst>
          </p:cNvPr>
          <p:cNvSpPr>
            <a:spLocks noGrp="1"/>
          </p:cNvSpPr>
          <p:nvPr>
            <p:ph type="dt" sz="half" idx="10"/>
          </p:nvPr>
        </p:nvSpPr>
        <p:spPr/>
        <p:txBody>
          <a:bodyPr/>
          <a:lstStyle/>
          <a:p>
            <a:fld id="{D169C41E-D867-4E3F-B09F-313F9AD6BC54}" type="datetimeFigureOut">
              <a:rPr lang="en-US" smtClean="0"/>
              <a:t>11/9/2023</a:t>
            </a:fld>
            <a:endParaRPr lang="en-US"/>
          </a:p>
        </p:txBody>
      </p:sp>
      <p:sp>
        <p:nvSpPr>
          <p:cNvPr id="5" name="Footer Placeholder 4">
            <a:extLst>
              <a:ext uri="{FF2B5EF4-FFF2-40B4-BE49-F238E27FC236}">
                <a16:creationId xmlns:a16="http://schemas.microsoft.com/office/drawing/2014/main" id="{EA0CF70A-32C0-BAC5-AD20-7A648ED18A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3C1803-C5CF-3210-4265-46E1057CEC0F}"/>
              </a:ext>
            </a:extLst>
          </p:cNvPr>
          <p:cNvSpPr>
            <a:spLocks noGrp="1"/>
          </p:cNvSpPr>
          <p:nvPr>
            <p:ph type="sldNum" sz="quarter" idx="12"/>
          </p:nvPr>
        </p:nvSpPr>
        <p:spPr/>
        <p:txBody>
          <a:bodyPr/>
          <a:lstStyle/>
          <a:p>
            <a:fld id="{F9F64A79-2B17-4403-BF82-F436D9509FF8}" type="slidenum">
              <a:rPr lang="en-US" smtClean="0"/>
              <a:t>‹#›</a:t>
            </a:fld>
            <a:endParaRPr lang="en-US"/>
          </a:p>
        </p:txBody>
      </p:sp>
    </p:spTree>
    <p:extLst>
      <p:ext uri="{BB962C8B-B14F-4D97-AF65-F5344CB8AC3E}">
        <p14:creationId xmlns:p14="http://schemas.microsoft.com/office/powerpoint/2010/main" val="1497777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21024-7510-91CF-0426-B0EC801828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3DAFCD-1141-DAEF-600C-E93704A8968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B7E1BD5-F038-BB0F-A52D-8C959B5417E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4ADAD37-F18E-61FF-B18E-B45FCEB2666A}"/>
              </a:ext>
            </a:extLst>
          </p:cNvPr>
          <p:cNvSpPr>
            <a:spLocks noGrp="1"/>
          </p:cNvSpPr>
          <p:nvPr>
            <p:ph type="dt" sz="half" idx="10"/>
          </p:nvPr>
        </p:nvSpPr>
        <p:spPr/>
        <p:txBody>
          <a:bodyPr/>
          <a:lstStyle/>
          <a:p>
            <a:fld id="{D169C41E-D867-4E3F-B09F-313F9AD6BC54}" type="datetimeFigureOut">
              <a:rPr lang="en-US" smtClean="0"/>
              <a:t>11/9/2023</a:t>
            </a:fld>
            <a:endParaRPr lang="en-US"/>
          </a:p>
        </p:txBody>
      </p:sp>
      <p:sp>
        <p:nvSpPr>
          <p:cNvPr id="6" name="Footer Placeholder 5">
            <a:extLst>
              <a:ext uri="{FF2B5EF4-FFF2-40B4-BE49-F238E27FC236}">
                <a16:creationId xmlns:a16="http://schemas.microsoft.com/office/drawing/2014/main" id="{4E4C55C8-0499-FD7A-41BB-2E0DAE66B6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59725F-675A-23F7-7DD1-8B876244533F}"/>
              </a:ext>
            </a:extLst>
          </p:cNvPr>
          <p:cNvSpPr>
            <a:spLocks noGrp="1"/>
          </p:cNvSpPr>
          <p:nvPr>
            <p:ph type="sldNum" sz="quarter" idx="12"/>
          </p:nvPr>
        </p:nvSpPr>
        <p:spPr/>
        <p:txBody>
          <a:bodyPr/>
          <a:lstStyle/>
          <a:p>
            <a:fld id="{F9F64A79-2B17-4403-BF82-F436D9509FF8}" type="slidenum">
              <a:rPr lang="en-US" smtClean="0"/>
              <a:t>‹#›</a:t>
            </a:fld>
            <a:endParaRPr lang="en-US"/>
          </a:p>
        </p:txBody>
      </p:sp>
    </p:spTree>
    <p:extLst>
      <p:ext uri="{BB962C8B-B14F-4D97-AF65-F5344CB8AC3E}">
        <p14:creationId xmlns:p14="http://schemas.microsoft.com/office/powerpoint/2010/main" val="2404563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6451A-91BD-946C-139D-C84593761F9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9815787-6F31-C938-24AF-BA2E39ABC0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DD2A1B5-6C97-7286-E7E4-2C2C0D41978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DA64608-2EEE-01C1-247D-D0C3C76546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01A5FBA-045F-D226-289F-36B2F5A1BD5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96CBB9A-D2EF-7132-D24F-0D8A1EA1356E}"/>
              </a:ext>
            </a:extLst>
          </p:cNvPr>
          <p:cNvSpPr>
            <a:spLocks noGrp="1"/>
          </p:cNvSpPr>
          <p:nvPr>
            <p:ph type="dt" sz="half" idx="10"/>
          </p:nvPr>
        </p:nvSpPr>
        <p:spPr/>
        <p:txBody>
          <a:bodyPr/>
          <a:lstStyle/>
          <a:p>
            <a:fld id="{D169C41E-D867-4E3F-B09F-313F9AD6BC54}" type="datetimeFigureOut">
              <a:rPr lang="en-US" smtClean="0"/>
              <a:t>11/9/2023</a:t>
            </a:fld>
            <a:endParaRPr lang="en-US"/>
          </a:p>
        </p:txBody>
      </p:sp>
      <p:sp>
        <p:nvSpPr>
          <p:cNvPr id="8" name="Footer Placeholder 7">
            <a:extLst>
              <a:ext uri="{FF2B5EF4-FFF2-40B4-BE49-F238E27FC236}">
                <a16:creationId xmlns:a16="http://schemas.microsoft.com/office/drawing/2014/main" id="{44848DF0-BA72-CF5B-6E7B-EA5F843854D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481A955-5BDF-95EA-4F98-EDA6F0F1E34C}"/>
              </a:ext>
            </a:extLst>
          </p:cNvPr>
          <p:cNvSpPr>
            <a:spLocks noGrp="1"/>
          </p:cNvSpPr>
          <p:nvPr>
            <p:ph type="sldNum" sz="quarter" idx="12"/>
          </p:nvPr>
        </p:nvSpPr>
        <p:spPr/>
        <p:txBody>
          <a:bodyPr/>
          <a:lstStyle/>
          <a:p>
            <a:fld id="{F9F64A79-2B17-4403-BF82-F436D9509FF8}" type="slidenum">
              <a:rPr lang="en-US" smtClean="0"/>
              <a:t>‹#›</a:t>
            </a:fld>
            <a:endParaRPr lang="en-US"/>
          </a:p>
        </p:txBody>
      </p:sp>
    </p:spTree>
    <p:extLst>
      <p:ext uri="{BB962C8B-B14F-4D97-AF65-F5344CB8AC3E}">
        <p14:creationId xmlns:p14="http://schemas.microsoft.com/office/powerpoint/2010/main" val="410047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85D27-01F0-F2FE-D8D7-13FED2F9D21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811F96F-868C-4FFB-13BE-445FC65210F0}"/>
              </a:ext>
            </a:extLst>
          </p:cNvPr>
          <p:cNvSpPr>
            <a:spLocks noGrp="1"/>
          </p:cNvSpPr>
          <p:nvPr>
            <p:ph type="dt" sz="half" idx="10"/>
          </p:nvPr>
        </p:nvSpPr>
        <p:spPr/>
        <p:txBody>
          <a:bodyPr/>
          <a:lstStyle/>
          <a:p>
            <a:fld id="{D169C41E-D867-4E3F-B09F-313F9AD6BC54}" type="datetimeFigureOut">
              <a:rPr lang="en-US" smtClean="0"/>
              <a:t>11/9/2023</a:t>
            </a:fld>
            <a:endParaRPr lang="en-US"/>
          </a:p>
        </p:txBody>
      </p:sp>
      <p:sp>
        <p:nvSpPr>
          <p:cNvPr id="4" name="Footer Placeholder 3">
            <a:extLst>
              <a:ext uri="{FF2B5EF4-FFF2-40B4-BE49-F238E27FC236}">
                <a16:creationId xmlns:a16="http://schemas.microsoft.com/office/drawing/2014/main" id="{BB0A23EE-992A-307D-4AD8-61FFC4C3692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4E1E516-20EC-A172-FF14-F702C56BFDBB}"/>
              </a:ext>
            </a:extLst>
          </p:cNvPr>
          <p:cNvSpPr>
            <a:spLocks noGrp="1"/>
          </p:cNvSpPr>
          <p:nvPr>
            <p:ph type="sldNum" sz="quarter" idx="12"/>
          </p:nvPr>
        </p:nvSpPr>
        <p:spPr/>
        <p:txBody>
          <a:bodyPr/>
          <a:lstStyle/>
          <a:p>
            <a:fld id="{F9F64A79-2B17-4403-BF82-F436D9509FF8}" type="slidenum">
              <a:rPr lang="en-US" smtClean="0"/>
              <a:t>‹#›</a:t>
            </a:fld>
            <a:endParaRPr lang="en-US"/>
          </a:p>
        </p:txBody>
      </p:sp>
    </p:spTree>
    <p:extLst>
      <p:ext uri="{BB962C8B-B14F-4D97-AF65-F5344CB8AC3E}">
        <p14:creationId xmlns:p14="http://schemas.microsoft.com/office/powerpoint/2010/main" val="3191698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72D5A1-A403-3626-F89A-386861351C21}"/>
              </a:ext>
            </a:extLst>
          </p:cNvPr>
          <p:cNvSpPr>
            <a:spLocks noGrp="1"/>
          </p:cNvSpPr>
          <p:nvPr>
            <p:ph type="dt" sz="half" idx="10"/>
          </p:nvPr>
        </p:nvSpPr>
        <p:spPr/>
        <p:txBody>
          <a:bodyPr/>
          <a:lstStyle/>
          <a:p>
            <a:fld id="{D169C41E-D867-4E3F-B09F-313F9AD6BC54}" type="datetimeFigureOut">
              <a:rPr lang="en-US" smtClean="0"/>
              <a:t>11/9/2023</a:t>
            </a:fld>
            <a:endParaRPr lang="en-US"/>
          </a:p>
        </p:txBody>
      </p:sp>
      <p:sp>
        <p:nvSpPr>
          <p:cNvPr id="3" name="Footer Placeholder 2">
            <a:extLst>
              <a:ext uri="{FF2B5EF4-FFF2-40B4-BE49-F238E27FC236}">
                <a16:creationId xmlns:a16="http://schemas.microsoft.com/office/drawing/2014/main" id="{30D631B2-DE23-1792-A918-056F2DD6FCC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DFC49B9-C8FD-CFF0-D4D3-61D728C1A41E}"/>
              </a:ext>
            </a:extLst>
          </p:cNvPr>
          <p:cNvSpPr>
            <a:spLocks noGrp="1"/>
          </p:cNvSpPr>
          <p:nvPr>
            <p:ph type="sldNum" sz="quarter" idx="12"/>
          </p:nvPr>
        </p:nvSpPr>
        <p:spPr/>
        <p:txBody>
          <a:bodyPr/>
          <a:lstStyle/>
          <a:p>
            <a:fld id="{F9F64A79-2B17-4403-BF82-F436D9509FF8}" type="slidenum">
              <a:rPr lang="en-US" smtClean="0"/>
              <a:t>‹#›</a:t>
            </a:fld>
            <a:endParaRPr lang="en-US"/>
          </a:p>
        </p:txBody>
      </p:sp>
    </p:spTree>
    <p:extLst>
      <p:ext uri="{BB962C8B-B14F-4D97-AF65-F5344CB8AC3E}">
        <p14:creationId xmlns:p14="http://schemas.microsoft.com/office/powerpoint/2010/main" val="2068895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0" name="Content Placeholder 8">
            <a:extLst>
              <a:ext uri="{FF2B5EF4-FFF2-40B4-BE49-F238E27FC236}">
                <a16:creationId xmlns:a16="http://schemas.microsoft.com/office/drawing/2014/main" id="{8B59B8CB-5275-4246-B002-679388AE2C35}"/>
              </a:ext>
            </a:extLst>
          </p:cNvPr>
          <p:cNvPicPr>
            <a:picLocks noChangeAspect="1"/>
          </p:cNvPicPr>
          <p:nvPr userDrawn="1"/>
        </p:nvPicPr>
        <p:blipFill>
          <a:blip r:embed="rId2"/>
          <a:stretch>
            <a:fillRect/>
          </a:stretch>
        </p:blipFill>
        <p:spPr>
          <a:xfrm>
            <a:off x="0" y="3429000"/>
            <a:ext cx="12192000" cy="3429000"/>
          </a:xfrm>
          <a:prstGeom prst="rect">
            <a:avLst/>
          </a:prstGeom>
        </p:spPr>
      </p:pic>
      <p:sp>
        <p:nvSpPr>
          <p:cNvPr id="3" name="Content Placeholder 2">
            <a:extLst>
              <a:ext uri="{FF2B5EF4-FFF2-40B4-BE49-F238E27FC236}">
                <a16:creationId xmlns:a16="http://schemas.microsoft.com/office/drawing/2014/main" id="{63DB64E6-AD2A-2943-A9A1-E2D88AA3EAD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6210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B6899-7553-8230-A281-3F1F090CD1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A4D7205-FC6A-92DE-90A0-25B727694C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CE1FD80-05C9-6448-20B4-B094F19274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310B73-C374-D9BC-D39E-712BFB345F28}"/>
              </a:ext>
            </a:extLst>
          </p:cNvPr>
          <p:cNvSpPr>
            <a:spLocks noGrp="1"/>
          </p:cNvSpPr>
          <p:nvPr>
            <p:ph type="dt" sz="half" idx="10"/>
          </p:nvPr>
        </p:nvSpPr>
        <p:spPr/>
        <p:txBody>
          <a:bodyPr/>
          <a:lstStyle/>
          <a:p>
            <a:fld id="{D169C41E-D867-4E3F-B09F-313F9AD6BC54}" type="datetimeFigureOut">
              <a:rPr lang="en-US" smtClean="0"/>
              <a:t>11/9/2023</a:t>
            </a:fld>
            <a:endParaRPr lang="en-US"/>
          </a:p>
        </p:txBody>
      </p:sp>
      <p:sp>
        <p:nvSpPr>
          <p:cNvPr id="6" name="Footer Placeholder 5">
            <a:extLst>
              <a:ext uri="{FF2B5EF4-FFF2-40B4-BE49-F238E27FC236}">
                <a16:creationId xmlns:a16="http://schemas.microsoft.com/office/drawing/2014/main" id="{38F11772-FE97-B9AA-52EA-1CE6BEAF14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24F313-CB61-BB98-ED34-1D08A54C9FCF}"/>
              </a:ext>
            </a:extLst>
          </p:cNvPr>
          <p:cNvSpPr>
            <a:spLocks noGrp="1"/>
          </p:cNvSpPr>
          <p:nvPr>
            <p:ph type="sldNum" sz="quarter" idx="12"/>
          </p:nvPr>
        </p:nvSpPr>
        <p:spPr/>
        <p:txBody>
          <a:bodyPr/>
          <a:lstStyle/>
          <a:p>
            <a:fld id="{F9F64A79-2B17-4403-BF82-F436D9509FF8}" type="slidenum">
              <a:rPr lang="en-US" smtClean="0"/>
              <a:t>‹#›</a:t>
            </a:fld>
            <a:endParaRPr lang="en-US"/>
          </a:p>
        </p:txBody>
      </p:sp>
    </p:spTree>
    <p:extLst>
      <p:ext uri="{BB962C8B-B14F-4D97-AF65-F5344CB8AC3E}">
        <p14:creationId xmlns:p14="http://schemas.microsoft.com/office/powerpoint/2010/main" val="173668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58C65-FDAF-A3AB-F712-D1EE3DD66A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77C1E07-6AA0-DC71-1190-33EB0B0031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74CECD0-6873-187F-DCC4-AD774F36C1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7F5084-BD7B-8DBB-059F-DBDBAD4A68F9}"/>
              </a:ext>
            </a:extLst>
          </p:cNvPr>
          <p:cNvSpPr>
            <a:spLocks noGrp="1"/>
          </p:cNvSpPr>
          <p:nvPr>
            <p:ph type="dt" sz="half" idx="10"/>
          </p:nvPr>
        </p:nvSpPr>
        <p:spPr/>
        <p:txBody>
          <a:bodyPr/>
          <a:lstStyle/>
          <a:p>
            <a:fld id="{D169C41E-D867-4E3F-B09F-313F9AD6BC54}" type="datetimeFigureOut">
              <a:rPr lang="en-US" smtClean="0"/>
              <a:t>11/9/2023</a:t>
            </a:fld>
            <a:endParaRPr lang="en-US"/>
          </a:p>
        </p:txBody>
      </p:sp>
      <p:sp>
        <p:nvSpPr>
          <p:cNvPr id="6" name="Footer Placeholder 5">
            <a:extLst>
              <a:ext uri="{FF2B5EF4-FFF2-40B4-BE49-F238E27FC236}">
                <a16:creationId xmlns:a16="http://schemas.microsoft.com/office/drawing/2014/main" id="{FED53778-8EFC-795F-7C3B-0895165698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3A1D97-A6A1-CFD5-65E7-16834DD1AEF2}"/>
              </a:ext>
            </a:extLst>
          </p:cNvPr>
          <p:cNvSpPr>
            <a:spLocks noGrp="1"/>
          </p:cNvSpPr>
          <p:nvPr>
            <p:ph type="sldNum" sz="quarter" idx="12"/>
          </p:nvPr>
        </p:nvSpPr>
        <p:spPr/>
        <p:txBody>
          <a:bodyPr/>
          <a:lstStyle/>
          <a:p>
            <a:fld id="{F9F64A79-2B17-4403-BF82-F436D9509FF8}" type="slidenum">
              <a:rPr lang="en-US" smtClean="0"/>
              <a:t>‹#›</a:t>
            </a:fld>
            <a:endParaRPr lang="en-US"/>
          </a:p>
        </p:txBody>
      </p:sp>
    </p:spTree>
    <p:extLst>
      <p:ext uri="{BB962C8B-B14F-4D97-AF65-F5344CB8AC3E}">
        <p14:creationId xmlns:p14="http://schemas.microsoft.com/office/powerpoint/2010/main" val="3807150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68612-096C-533F-52B9-4043B9EBB84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5BF9BE9-09ED-7B01-752F-A577481FF92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DED870-75C1-68E8-419C-2905F5AA2FD9}"/>
              </a:ext>
            </a:extLst>
          </p:cNvPr>
          <p:cNvSpPr>
            <a:spLocks noGrp="1"/>
          </p:cNvSpPr>
          <p:nvPr>
            <p:ph type="dt" sz="half" idx="10"/>
          </p:nvPr>
        </p:nvSpPr>
        <p:spPr/>
        <p:txBody>
          <a:bodyPr/>
          <a:lstStyle/>
          <a:p>
            <a:fld id="{D169C41E-D867-4E3F-B09F-313F9AD6BC54}" type="datetimeFigureOut">
              <a:rPr lang="en-US" smtClean="0"/>
              <a:t>11/9/2023</a:t>
            </a:fld>
            <a:endParaRPr lang="en-US"/>
          </a:p>
        </p:txBody>
      </p:sp>
      <p:sp>
        <p:nvSpPr>
          <p:cNvPr id="5" name="Footer Placeholder 4">
            <a:extLst>
              <a:ext uri="{FF2B5EF4-FFF2-40B4-BE49-F238E27FC236}">
                <a16:creationId xmlns:a16="http://schemas.microsoft.com/office/drawing/2014/main" id="{CB968537-A958-EA79-E5F0-23AC1521B9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761454-6033-2D66-C965-BC329C86F0F9}"/>
              </a:ext>
            </a:extLst>
          </p:cNvPr>
          <p:cNvSpPr>
            <a:spLocks noGrp="1"/>
          </p:cNvSpPr>
          <p:nvPr>
            <p:ph type="sldNum" sz="quarter" idx="12"/>
          </p:nvPr>
        </p:nvSpPr>
        <p:spPr/>
        <p:txBody>
          <a:bodyPr/>
          <a:lstStyle/>
          <a:p>
            <a:fld id="{F9F64A79-2B17-4403-BF82-F436D9509FF8}" type="slidenum">
              <a:rPr lang="en-US" smtClean="0"/>
              <a:t>‹#›</a:t>
            </a:fld>
            <a:endParaRPr lang="en-US"/>
          </a:p>
        </p:txBody>
      </p:sp>
    </p:spTree>
    <p:extLst>
      <p:ext uri="{BB962C8B-B14F-4D97-AF65-F5344CB8AC3E}">
        <p14:creationId xmlns:p14="http://schemas.microsoft.com/office/powerpoint/2010/main" val="137344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782AF6-8983-8315-6431-25673C7F0AC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C87A728-190B-A512-4DAE-CBE4AEA946F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248357-B859-6341-8A74-9CB7087EEDC9}"/>
              </a:ext>
            </a:extLst>
          </p:cNvPr>
          <p:cNvSpPr>
            <a:spLocks noGrp="1"/>
          </p:cNvSpPr>
          <p:nvPr>
            <p:ph type="dt" sz="half" idx="10"/>
          </p:nvPr>
        </p:nvSpPr>
        <p:spPr/>
        <p:txBody>
          <a:bodyPr/>
          <a:lstStyle/>
          <a:p>
            <a:fld id="{D169C41E-D867-4E3F-B09F-313F9AD6BC54}" type="datetimeFigureOut">
              <a:rPr lang="en-US" smtClean="0"/>
              <a:t>11/9/2023</a:t>
            </a:fld>
            <a:endParaRPr lang="en-US"/>
          </a:p>
        </p:txBody>
      </p:sp>
      <p:sp>
        <p:nvSpPr>
          <p:cNvPr id="5" name="Footer Placeholder 4">
            <a:extLst>
              <a:ext uri="{FF2B5EF4-FFF2-40B4-BE49-F238E27FC236}">
                <a16:creationId xmlns:a16="http://schemas.microsoft.com/office/drawing/2014/main" id="{45D899F1-1E17-75A6-0316-503C60C794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37EEBC-E3FD-0441-3A85-2F673D3106CB}"/>
              </a:ext>
            </a:extLst>
          </p:cNvPr>
          <p:cNvSpPr>
            <a:spLocks noGrp="1"/>
          </p:cNvSpPr>
          <p:nvPr>
            <p:ph type="sldNum" sz="quarter" idx="12"/>
          </p:nvPr>
        </p:nvSpPr>
        <p:spPr/>
        <p:txBody>
          <a:bodyPr/>
          <a:lstStyle/>
          <a:p>
            <a:fld id="{F9F64A79-2B17-4403-BF82-F436D9509FF8}" type="slidenum">
              <a:rPr lang="en-US" smtClean="0"/>
              <a:t>‹#›</a:t>
            </a:fld>
            <a:endParaRPr lang="en-US"/>
          </a:p>
        </p:txBody>
      </p:sp>
    </p:spTree>
    <p:extLst>
      <p:ext uri="{BB962C8B-B14F-4D97-AF65-F5344CB8AC3E}">
        <p14:creationId xmlns:p14="http://schemas.microsoft.com/office/powerpoint/2010/main" val="136113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42182-9BCC-EA43-8F60-B2D72BC8A2C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41D92C2-FFA6-5F45-8B64-DE2D66449E4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8BCCFE-C477-0D43-AD60-E853E721FD8E}"/>
              </a:ext>
            </a:extLst>
          </p:cNvPr>
          <p:cNvSpPr>
            <a:spLocks noGrp="1"/>
          </p:cNvSpPr>
          <p:nvPr>
            <p:ph type="dt" sz="half" idx="10"/>
          </p:nvPr>
        </p:nvSpPr>
        <p:spPr/>
        <p:txBody>
          <a:bodyPr/>
          <a:lstStyle/>
          <a:p>
            <a:fld id="{5218334F-3A6E-41B6-AA92-B6B2551E2961}" type="datetime1">
              <a:rPr lang="en-US" smtClean="0"/>
              <a:t>11/9/2023</a:t>
            </a:fld>
            <a:endParaRPr lang="en-US"/>
          </a:p>
        </p:txBody>
      </p:sp>
      <p:sp>
        <p:nvSpPr>
          <p:cNvPr id="5" name="Footer Placeholder 4">
            <a:extLst>
              <a:ext uri="{FF2B5EF4-FFF2-40B4-BE49-F238E27FC236}">
                <a16:creationId xmlns:a16="http://schemas.microsoft.com/office/drawing/2014/main" id="{36821D9C-B28F-7449-90BE-DDD501CE0091}"/>
              </a:ext>
            </a:extLst>
          </p:cNvPr>
          <p:cNvSpPr>
            <a:spLocks noGrp="1"/>
          </p:cNvSpPr>
          <p:nvPr>
            <p:ph type="ftr" sz="quarter" idx="11"/>
          </p:nvPr>
        </p:nvSpPr>
        <p:spPr/>
        <p:txBody>
          <a:bodyPr/>
          <a:lstStyle/>
          <a:p>
            <a:r>
              <a:rPr lang="en-US"/>
              <a:t>U.S. Environmental Protection Agency</a:t>
            </a:r>
          </a:p>
        </p:txBody>
      </p:sp>
      <p:sp>
        <p:nvSpPr>
          <p:cNvPr id="6" name="Slide Number Placeholder 5">
            <a:extLst>
              <a:ext uri="{FF2B5EF4-FFF2-40B4-BE49-F238E27FC236}">
                <a16:creationId xmlns:a16="http://schemas.microsoft.com/office/drawing/2014/main" id="{FF674F31-C832-F343-A511-B32610000789}"/>
              </a:ext>
            </a:extLst>
          </p:cNvPr>
          <p:cNvSpPr>
            <a:spLocks noGrp="1"/>
          </p:cNvSpPr>
          <p:nvPr>
            <p:ph type="sldNum" sz="quarter" idx="12"/>
          </p:nvPr>
        </p:nvSpPr>
        <p:spPr/>
        <p:txBody>
          <a:bodyPr/>
          <a:lstStyle/>
          <a:p>
            <a:fld id="{8D9C3B4F-4B7B-9A4F-9F3C-3A4901A33979}" type="slidenum">
              <a:rPr lang="en-US" smtClean="0"/>
              <a:t>‹#›</a:t>
            </a:fld>
            <a:endParaRPr lang="en-US"/>
          </a:p>
        </p:txBody>
      </p:sp>
      <p:pic>
        <p:nvPicPr>
          <p:cNvPr id="10" name="Content Placeholder 8">
            <a:extLst>
              <a:ext uri="{FF2B5EF4-FFF2-40B4-BE49-F238E27FC236}">
                <a16:creationId xmlns:a16="http://schemas.microsoft.com/office/drawing/2014/main" id="{BFE222EB-11F9-1349-BF52-9A65E8593D0D}"/>
              </a:ext>
            </a:extLst>
          </p:cNvPr>
          <p:cNvPicPr>
            <a:picLocks noChangeAspect="1"/>
          </p:cNvPicPr>
          <p:nvPr userDrawn="1"/>
        </p:nvPicPr>
        <p:blipFill>
          <a:blip r:embed="rId2"/>
          <a:stretch>
            <a:fillRect/>
          </a:stretch>
        </p:blipFill>
        <p:spPr>
          <a:xfrm rot="10800000">
            <a:off x="-6350" y="-18256"/>
            <a:ext cx="12192000" cy="3429000"/>
          </a:xfrm>
          <a:prstGeom prst="rect">
            <a:avLst/>
          </a:prstGeom>
        </p:spPr>
      </p:pic>
    </p:spTree>
    <p:extLst>
      <p:ext uri="{BB962C8B-B14F-4D97-AF65-F5344CB8AC3E}">
        <p14:creationId xmlns:p14="http://schemas.microsoft.com/office/powerpoint/2010/main" val="2263477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0" name="Content Placeholder 8">
            <a:extLst>
              <a:ext uri="{FF2B5EF4-FFF2-40B4-BE49-F238E27FC236}">
                <a16:creationId xmlns:a16="http://schemas.microsoft.com/office/drawing/2014/main" id="{7754E330-8A27-A045-B40F-0CD17A30572C}"/>
              </a:ext>
            </a:extLst>
          </p:cNvPr>
          <p:cNvPicPr>
            <a:picLocks noChangeAspect="1"/>
          </p:cNvPicPr>
          <p:nvPr userDrawn="1"/>
        </p:nvPicPr>
        <p:blipFill>
          <a:blip r:embed="rId2"/>
          <a:stretch>
            <a:fillRect/>
          </a:stretch>
        </p:blipFill>
        <p:spPr>
          <a:xfrm>
            <a:off x="0" y="3429000"/>
            <a:ext cx="12192000" cy="3429000"/>
          </a:xfrm>
          <a:prstGeom prst="rect">
            <a:avLst/>
          </a:prstGeom>
        </p:spPr>
      </p:pic>
      <p:sp>
        <p:nvSpPr>
          <p:cNvPr id="3" name="Content Placeholder 2">
            <a:extLst>
              <a:ext uri="{FF2B5EF4-FFF2-40B4-BE49-F238E27FC236}">
                <a16:creationId xmlns:a16="http://schemas.microsoft.com/office/drawing/2014/main" id="{2DA19420-E610-9442-BD7A-322F6D60DBA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FDE696A-8D11-5A47-AC31-DFCA6D35F4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0">
            <a:extLst>
              <a:ext uri="{FF2B5EF4-FFF2-40B4-BE49-F238E27FC236}">
                <a16:creationId xmlns:a16="http://schemas.microsoft.com/office/drawing/2014/main" id="{625B619F-EF9F-4F4F-9060-D24FCD9E4B2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5994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52A70-6D81-9147-A6B2-0133A152E32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8DF13A5-8058-CF4D-98C7-9A9A5F36C4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4A25D36-FF3E-7449-A928-4F9C0EB2366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ABD1356-A70C-BE47-82F0-A52F31D298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54ED689-3D40-284F-BC42-54A139A2D0C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094458-A111-8247-A174-115CE0272605}"/>
              </a:ext>
            </a:extLst>
          </p:cNvPr>
          <p:cNvSpPr>
            <a:spLocks noGrp="1"/>
          </p:cNvSpPr>
          <p:nvPr>
            <p:ph type="dt" sz="half" idx="10"/>
          </p:nvPr>
        </p:nvSpPr>
        <p:spPr/>
        <p:txBody>
          <a:bodyPr/>
          <a:lstStyle/>
          <a:p>
            <a:fld id="{5523E9DD-74D4-4779-B57E-A31198BE38AA}" type="datetime1">
              <a:rPr lang="en-US" smtClean="0"/>
              <a:t>11/9/2023</a:t>
            </a:fld>
            <a:endParaRPr lang="en-US"/>
          </a:p>
        </p:txBody>
      </p:sp>
      <p:pic>
        <p:nvPicPr>
          <p:cNvPr id="12" name="Content Placeholder 8">
            <a:extLst>
              <a:ext uri="{FF2B5EF4-FFF2-40B4-BE49-F238E27FC236}">
                <a16:creationId xmlns:a16="http://schemas.microsoft.com/office/drawing/2014/main" id="{38A441E4-2709-7D43-BA64-0E9C16BA9232}"/>
              </a:ext>
            </a:extLst>
          </p:cNvPr>
          <p:cNvPicPr>
            <a:picLocks noChangeAspect="1"/>
          </p:cNvPicPr>
          <p:nvPr userDrawn="1"/>
        </p:nvPicPr>
        <p:blipFill>
          <a:blip r:embed="rId2"/>
          <a:stretch>
            <a:fillRect/>
          </a:stretch>
        </p:blipFill>
        <p:spPr>
          <a:xfrm>
            <a:off x="0" y="3429000"/>
            <a:ext cx="12192000" cy="3429000"/>
          </a:xfrm>
          <a:prstGeom prst="rect">
            <a:avLst/>
          </a:prstGeom>
        </p:spPr>
      </p:pic>
      <p:sp>
        <p:nvSpPr>
          <p:cNvPr id="8" name="Footer Placeholder 7">
            <a:extLst>
              <a:ext uri="{FF2B5EF4-FFF2-40B4-BE49-F238E27FC236}">
                <a16:creationId xmlns:a16="http://schemas.microsoft.com/office/drawing/2014/main" id="{94151088-0972-A54C-A0C0-9412B04BE1E7}"/>
              </a:ext>
            </a:extLst>
          </p:cNvPr>
          <p:cNvSpPr>
            <a:spLocks noGrp="1"/>
          </p:cNvSpPr>
          <p:nvPr>
            <p:ph type="ftr" sz="quarter" idx="11"/>
          </p:nvPr>
        </p:nvSpPr>
        <p:spPr/>
        <p:txBody>
          <a:bodyPr/>
          <a:lstStyle/>
          <a:p>
            <a:r>
              <a:rPr lang="en-US"/>
              <a:t>U.S. Environmental Protection Agency</a:t>
            </a:r>
          </a:p>
        </p:txBody>
      </p:sp>
      <p:sp>
        <p:nvSpPr>
          <p:cNvPr id="9" name="Slide Number Placeholder 8">
            <a:extLst>
              <a:ext uri="{FF2B5EF4-FFF2-40B4-BE49-F238E27FC236}">
                <a16:creationId xmlns:a16="http://schemas.microsoft.com/office/drawing/2014/main" id="{BD6F65B1-1811-CC44-A2F7-78C7A7BE8C84}"/>
              </a:ext>
            </a:extLst>
          </p:cNvPr>
          <p:cNvSpPr>
            <a:spLocks noGrp="1"/>
          </p:cNvSpPr>
          <p:nvPr>
            <p:ph type="sldNum" sz="quarter" idx="12"/>
          </p:nvPr>
        </p:nvSpPr>
        <p:spPr/>
        <p:txBody>
          <a:bodyPr/>
          <a:lstStyle/>
          <a:p>
            <a:fld id="{8D9C3B4F-4B7B-9A4F-9F3C-3A4901A33979}" type="slidenum">
              <a:rPr lang="en-US" smtClean="0"/>
              <a:t>‹#›</a:t>
            </a:fld>
            <a:endParaRPr lang="en-US"/>
          </a:p>
        </p:txBody>
      </p:sp>
    </p:spTree>
    <p:extLst>
      <p:ext uri="{BB962C8B-B14F-4D97-AF65-F5344CB8AC3E}">
        <p14:creationId xmlns:p14="http://schemas.microsoft.com/office/powerpoint/2010/main" val="439238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8" name="Content Placeholder 8">
            <a:extLst>
              <a:ext uri="{FF2B5EF4-FFF2-40B4-BE49-F238E27FC236}">
                <a16:creationId xmlns:a16="http://schemas.microsoft.com/office/drawing/2014/main" id="{D143C779-E621-7042-87AA-9F8B02D01396}"/>
              </a:ext>
            </a:extLst>
          </p:cNvPr>
          <p:cNvPicPr>
            <a:picLocks noChangeAspect="1"/>
          </p:cNvPicPr>
          <p:nvPr userDrawn="1"/>
        </p:nvPicPr>
        <p:blipFill>
          <a:blip r:embed="rId2"/>
          <a:stretch>
            <a:fillRect/>
          </a:stretch>
        </p:blipFill>
        <p:spPr>
          <a:xfrm>
            <a:off x="0" y="3429000"/>
            <a:ext cx="12192000" cy="3429000"/>
          </a:xfrm>
          <a:prstGeom prst="rect">
            <a:avLst/>
          </a:prstGeom>
        </p:spPr>
      </p:pic>
      <p:sp>
        <p:nvSpPr>
          <p:cNvPr id="9" name="Title 8">
            <a:extLst>
              <a:ext uri="{FF2B5EF4-FFF2-40B4-BE49-F238E27FC236}">
                <a16:creationId xmlns:a16="http://schemas.microsoft.com/office/drawing/2014/main" id="{2BA55FAD-F33D-1745-9942-640C2210BE4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43085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73135A5-6B07-9D4A-886E-C34EA980B654}"/>
              </a:ext>
            </a:extLst>
          </p:cNvPr>
          <p:cNvPicPr>
            <a:picLocks noChangeAspect="1"/>
          </p:cNvPicPr>
          <p:nvPr userDrawn="1"/>
        </p:nvPicPr>
        <p:blipFill>
          <a:blip r:embed="rId2"/>
          <a:stretch>
            <a:fillRect/>
          </a:stretch>
        </p:blipFill>
        <p:spPr>
          <a:xfrm>
            <a:off x="0" y="0"/>
            <a:ext cx="2679700" cy="6858000"/>
          </a:xfrm>
          <a:prstGeom prst="rect">
            <a:avLst/>
          </a:prstGeom>
        </p:spPr>
      </p:pic>
      <p:pic>
        <p:nvPicPr>
          <p:cNvPr id="8" name="Picture 7">
            <a:extLst>
              <a:ext uri="{FF2B5EF4-FFF2-40B4-BE49-F238E27FC236}">
                <a16:creationId xmlns:a16="http://schemas.microsoft.com/office/drawing/2014/main" id="{0192F557-0AE6-FC4C-BE75-365CF898B2A3}"/>
              </a:ext>
            </a:extLst>
          </p:cNvPr>
          <p:cNvPicPr>
            <a:picLocks noChangeAspect="1"/>
          </p:cNvPicPr>
          <p:nvPr userDrawn="1"/>
        </p:nvPicPr>
        <p:blipFill>
          <a:blip r:embed="rId3"/>
          <a:stretch>
            <a:fillRect/>
          </a:stretch>
        </p:blipFill>
        <p:spPr>
          <a:xfrm>
            <a:off x="9433047" y="227468"/>
            <a:ext cx="2445119" cy="750516"/>
          </a:xfrm>
          <a:prstGeom prst="rect">
            <a:avLst/>
          </a:prstGeom>
        </p:spPr>
      </p:pic>
    </p:spTree>
    <p:extLst>
      <p:ext uri="{BB962C8B-B14F-4D97-AF65-F5344CB8AC3E}">
        <p14:creationId xmlns:p14="http://schemas.microsoft.com/office/powerpoint/2010/main" val="960392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0" name="Content Placeholder 8">
            <a:extLst>
              <a:ext uri="{FF2B5EF4-FFF2-40B4-BE49-F238E27FC236}">
                <a16:creationId xmlns:a16="http://schemas.microsoft.com/office/drawing/2014/main" id="{448495A2-B1D6-2648-99EE-D42B93A7C491}"/>
              </a:ext>
            </a:extLst>
          </p:cNvPr>
          <p:cNvPicPr>
            <a:picLocks noChangeAspect="1"/>
          </p:cNvPicPr>
          <p:nvPr userDrawn="1"/>
        </p:nvPicPr>
        <p:blipFill>
          <a:blip r:embed="rId2"/>
          <a:stretch>
            <a:fillRect/>
          </a:stretch>
        </p:blipFill>
        <p:spPr>
          <a:xfrm>
            <a:off x="0" y="3429000"/>
            <a:ext cx="12192000" cy="3429000"/>
          </a:xfrm>
          <a:prstGeom prst="rect">
            <a:avLst/>
          </a:prstGeom>
        </p:spPr>
      </p:pic>
      <p:sp>
        <p:nvSpPr>
          <p:cNvPr id="2" name="Title 1">
            <a:extLst>
              <a:ext uri="{FF2B5EF4-FFF2-40B4-BE49-F238E27FC236}">
                <a16:creationId xmlns:a16="http://schemas.microsoft.com/office/drawing/2014/main" id="{54259204-7483-294D-961C-819A95A40D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C719F59-5E26-D149-A6B0-563EE15099F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90CE9E-9E35-834D-B166-84F84B3189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725794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Content Placeholder 8">
            <a:extLst>
              <a:ext uri="{FF2B5EF4-FFF2-40B4-BE49-F238E27FC236}">
                <a16:creationId xmlns:a16="http://schemas.microsoft.com/office/drawing/2014/main" id="{2A9D6496-1891-4743-A4BD-0BE7BC823D04}"/>
              </a:ext>
            </a:extLst>
          </p:cNvPr>
          <p:cNvPicPr>
            <a:picLocks noChangeAspect="1"/>
          </p:cNvPicPr>
          <p:nvPr userDrawn="1"/>
        </p:nvPicPr>
        <p:blipFill>
          <a:blip r:embed="rId2"/>
          <a:stretch>
            <a:fillRect/>
          </a:stretch>
        </p:blipFill>
        <p:spPr>
          <a:xfrm>
            <a:off x="0" y="3429000"/>
            <a:ext cx="12192000" cy="3429000"/>
          </a:xfrm>
          <a:prstGeom prst="rect">
            <a:avLst/>
          </a:prstGeom>
        </p:spPr>
      </p:pic>
      <p:sp>
        <p:nvSpPr>
          <p:cNvPr id="2" name="Title 1">
            <a:extLst>
              <a:ext uri="{FF2B5EF4-FFF2-40B4-BE49-F238E27FC236}">
                <a16:creationId xmlns:a16="http://schemas.microsoft.com/office/drawing/2014/main" id="{B5401600-E6B4-984A-B2A7-329622914C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425A47C-6047-3A4D-B702-B2FAA41ED2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8D86539-2168-C047-AAE5-42B1BC6663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609775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9B5DF8-78FD-5841-BD28-013B751C26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3CEF579-F39A-5544-9409-0394F3A999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6CAFEA-DB91-8848-88FE-0F2D2FFA0D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E38AB7-AD48-4B4E-9654-EE66C3C35B13}" type="datetime1">
              <a:rPr lang="en-US" smtClean="0"/>
              <a:t>11/9/2023</a:t>
            </a:fld>
            <a:endParaRPr lang="en-US"/>
          </a:p>
        </p:txBody>
      </p:sp>
      <p:sp>
        <p:nvSpPr>
          <p:cNvPr id="5" name="Footer Placeholder 4">
            <a:extLst>
              <a:ext uri="{FF2B5EF4-FFF2-40B4-BE49-F238E27FC236}">
                <a16:creationId xmlns:a16="http://schemas.microsoft.com/office/drawing/2014/main" id="{2B4B3497-91C7-1048-BCE6-DC58EBE319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U.S. Environmental Protection Agency</a:t>
            </a:r>
          </a:p>
        </p:txBody>
      </p:sp>
      <p:sp>
        <p:nvSpPr>
          <p:cNvPr id="6" name="Slide Number Placeholder 5">
            <a:extLst>
              <a:ext uri="{FF2B5EF4-FFF2-40B4-BE49-F238E27FC236}">
                <a16:creationId xmlns:a16="http://schemas.microsoft.com/office/drawing/2014/main" id="{7064A5EE-3E3D-B348-A4A0-7369138FC5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9C3B4F-4B7B-9A4F-9F3C-3A4901A33979}" type="slidenum">
              <a:rPr lang="en-US" smtClean="0"/>
              <a:t>‹#›</a:t>
            </a:fld>
            <a:endParaRPr lang="en-US"/>
          </a:p>
        </p:txBody>
      </p:sp>
    </p:spTree>
    <p:extLst>
      <p:ext uri="{BB962C8B-B14F-4D97-AF65-F5344CB8AC3E}">
        <p14:creationId xmlns:p14="http://schemas.microsoft.com/office/powerpoint/2010/main" val="8849444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C321FC-F25F-AC72-5659-5877FB4D2D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1CB648-FAEA-DA29-040D-95D2533A46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2846EA-1BD2-66B9-02B8-E2281F8D40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69C41E-D867-4E3F-B09F-313F9AD6BC54}" type="datetimeFigureOut">
              <a:rPr lang="en-US" smtClean="0"/>
              <a:t>11/9/2023</a:t>
            </a:fld>
            <a:endParaRPr lang="en-US"/>
          </a:p>
        </p:txBody>
      </p:sp>
      <p:sp>
        <p:nvSpPr>
          <p:cNvPr id="5" name="Footer Placeholder 4">
            <a:extLst>
              <a:ext uri="{FF2B5EF4-FFF2-40B4-BE49-F238E27FC236}">
                <a16:creationId xmlns:a16="http://schemas.microsoft.com/office/drawing/2014/main" id="{F2C5219A-915F-DBBE-A743-EC61D4C1F7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88FC44-FCEA-F1C4-C92D-F65EA6E2F9D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F64A79-2B17-4403-BF82-F436D9509FF8}" type="slidenum">
              <a:rPr lang="en-US" smtClean="0"/>
              <a:t>‹#›</a:t>
            </a:fld>
            <a:endParaRPr lang="en-US"/>
          </a:p>
        </p:txBody>
      </p:sp>
    </p:spTree>
    <p:extLst>
      <p:ext uri="{BB962C8B-B14F-4D97-AF65-F5344CB8AC3E}">
        <p14:creationId xmlns:p14="http://schemas.microsoft.com/office/powerpoint/2010/main" val="15276862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bingham.kimberly@epa.gov" TargetMode="External"/><Relationship Id="rId2" Type="http://schemas.openxmlformats.org/officeDocument/2006/relationships/hyperlink" Target="mailto:newman.keriema@epa.gov" TargetMode="External"/><Relationship Id="rId1" Type="http://schemas.openxmlformats.org/officeDocument/2006/relationships/slideLayout" Target="../slideLayouts/slideLayout7.xml"/><Relationship Id="rId4" Type="http://schemas.openxmlformats.org/officeDocument/2006/relationships/hyperlink" Target="mailto:benjamin.lynorae@epa.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7.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DC5FC-2F00-544A-9FD9-5109E6B999A8}"/>
              </a:ext>
            </a:extLst>
          </p:cNvPr>
          <p:cNvSpPr>
            <a:spLocks noGrp="1"/>
          </p:cNvSpPr>
          <p:nvPr>
            <p:ph type="ctrTitle"/>
          </p:nvPr>
        </p:nvSpPr>
        <p:spPr>
          <a:xfrm>
            <a:off x="3176336" y="1907457"/>
            <a:ext cx="8787866" cy="2387600"/>
          </a:xfrm>
        </p:spPr>
        <p:txBody>
          <a:bodyPr>
            <a:normAutofit/>
          </a:bodyPr>
          <a:lstStyle/>
          <a:p>
            <a:r>
              <a:rPr lang="en-US" sz="4800" b="1" dirty="0">
                <a:effectLst>
                  <a:outerShdw blurRad="38100" dist="38100" dir="2700000" algn="tl">
                    <a:srgbClr val="000000">
                      <a:alpha val="43137"/>
                    </a:srgbClr>
                  </a:outerShdw>
                </a:effectLst>
              </a:rPr>
              <a:t>EPA Enforcement and Compliance Assurance Division Updates </a:t>
            </a:r>
            <a:br>
              <a:rPr lang="en-US" sz="4800" b="1" dirty="0">
                <a:effectLst>
                  <a:outerShdw blurRad="38100" dist="38100" dir="2700000" algn="tl">
                    <a:srgbClr val="000000">
                      <a:alpha val="43137"/>
                    </a:srgbClr>
                  </a:outerShdw>
                </a:effectLst>
              </a:rPr>
            </a:br>
            <a:endParaRPr lang="en-US" sz="4800" b="1" dirty="0">
              <a:effectLst>
                <a:outerShdw blurRad="38100" dist="38100" dir="2700000" algn="tl">
                  <a:srgbClr val="000000">
                    <a:alpha val="43137"/>
                  </a:srgbClr>
                </a:outerShdw>
              </a:effectLst>
            </a:endParaRPr>
          </a:p>
        </p:txBody>
      </p:sp>
      <p:sp>
        <p:nvSpPr>
          <p:cNvPr id="3" name="Subtitle 2">
            <a:extLst>
              <a:ext uri="{FF2B5EF4-FFF2-40B4-BE49-F238E27FC236}">
                <a16:creationId xmlns:a16="http://schemas.microsoft.com/office/drawing/2014/main" id="{35E530EC-8F02-6C42-A63C-2E9DCF8A4C49}"/>
              </a:ext>
            </a:extLst>
          </p:cNvPr>
          <p:cNvSpPr>
            <a:spLocks noGrp="1"/>
          </p:cNvSpPr>
          <p:nvPr>
            <p:ph type="subTitle" idx="1"/>
          </p:nvPr>
        </p:nvSpPr>
        <p:spPr>
          <a:xfrm>
            <a:off x="3532470" y="4295057"/>
            <a:ext cx="7568666" cy="1655762"/>
          </a:xfrm>
        </p:spPr>
        <p:txBody>
          <a:bodyPr/>
          <a:lstStyle/>
          <a:p>
            <a:r>
              <a:rPr lang="en-US" dirty="0" err="1"/>
              <a:t>Lynorae</a:t>
            </a:r>
            <a:r>
              <a:rPr lang="en-US" dirty="0"/>
              <a:t> Benjamin, Acting ECAD Deputy Director</a:t>
            </a:r>
          </a:p>
          <a:p>
            <a:r>
              <a:rPr lang="en-US" dirty="0"/>
              <a:t>November 15, 2023</a:t>
            </a:r>
          </a:p>
          <a:p>
            <a:endParaRPr lang="en-US" dirty="0"/>
          </a:p>
        </p:txBody>
      </p:sp>
    </p:spTree>
    <p:extLst>
      <p:ext uri="{BB962C8B-B14F-4D97-AF65-F5344CB8AC3E}">
        <p14:creationId xmlns:p14="http://schemas.microsoft.com/office/powerpoint/2010/main" val="27938087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2BF1665-8E20-9946-A9F1-E7FBF1002812}"/>
              </a:ext>
            </a:extLst>
          </p:cNvPr>
          <p:cNvSpPr>
            <a:spLocks noGrp="1"/>
          </p:cNvSpPr>
          <p:nvPr>
            <p:ph type="title"/>
          </p:nvPr>
        </p:nvSpPr>
        <p:spPr>
          <a:xfrm>
            <a:off x="-5025" y="58783"/>
            <a:ext cx="12197025" cy="796277"/>
          </a:xfrm>
        </p:spPr>
        <p:txBody>
          <a:bodyPr vert="horz" lIns="91440" tIns="45720" rIns="91440" bIns="45720" rtlCol="0" anchor="b">
            <a:normAutofit/>
          </a:bodyPr>
          <a:lstStyle/>
          <a:p>
            <a:pPr algn="ctr"/>
            <a:r>
              <a:rPr lang="en-US" b="1" kern="1200">
                <a:solidFill>
                  <a:schemeClr val="accent1">
                    <a:lumMod val="50000"/>
                  </a:schemeClr>
                </a:solidFill>
                <a:latin typeface="+mj-lt"/>
                <a:ea typeface="+mj-ea"/>
                <a:cs typeface="+mj-cs"/>
              </a:rPr>
              <a:t>Protecting Communities from Coal Ash Contamination</a:t>
            </a:r>
          </a:p>
        </p:txBody>
      </p:sp>
      <p:sp>
        <p:nvSpPr>
          <p:cNvPr id="8" name="Content Placeholder 7">
            <a:extLst>
              <a:ext uri="{FF2B5EF4-FFF2-40B4-BE49-F238E27FC236}">
                <a16:creationId xmlns:a16="http://schemas.microsoft.com/office/drawing/2014/main" id="{DFC11844-9C3C-774A-A0C5-F5AE4ABA2FCB}"/>
              </a:ext>
            </a:extLst>
          </p:cNvPr>
          <p:cNvSpPr>
            <a:spLocks noGrp="1"/>
          </p:cNvSpPr>
          <p:nvPr>
            <p:ph sz="half" idx="2"/>
          </p:nvPr>
        </p:nvSpPr>
        <p:spPr>
          <a:xfrm>
            <a:off x="217988" y="1233874"/>
            <a:ext cx="6686467" cy="4779467"/>
          </a:xfrm>
        </p:spPr>
        <p:txBody>
          <a:bodyPr vert="horz" lIns="91440" tIns="45720" rIns="91440" bIns="45720" rtlCol="0" anchor="t">
            <a:normAutofit lnSpcReduction="10000"/>
          </a:bodyPr>
          <a:lstStyle/>
          <a:p>
            <a:pPr marL="342900" marR="0" lvl="0" indent="-342900">
              <a:lnSpc>
                <a:spcPct val="107000"/>
              </a:lnSpc>
              <a:spcBef>
                <a:spcPts val="0"/>
              </a:spcBef>
              <a:spcAft>
                <a:spcPts val="0"/>
              </a:spcAft>
              <a:buFont typeface="Symbol" panose="05050102010706020507" pitchFamily="18" charset="2"/>
              <a:buChar char=""/>
            </a:pPr>
            <a:r>
              <a:rPr lang="en-US" sz="2400" dirty="0">
                <a:solidFill>
                  <a:srgbClr val="000000"/>
                </a:solidFill>
                <a:effectLst/>
                <a:ea typeface="Calibri" panose="020F0502020204030204" pitchFamily="34" charset="0"/>
                <a:cs typeface="Times New Roman" panose="02020603050405020304" pitchFamily="18" charset="0"/>
              </a:rPr>
              <a:t>Focus on noncompliance with the RCRA CCR Program to reduce the risks coal Ash facilities pose to water quality, air quality and nearby communities. </a:t>
            </a:r>
            <a:endParaRPr lang="en-US" sz="24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4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dirty="0">
                <a:ea typeface="Calibri" panose="020F0502020204030204" pitchFamily="34" charset="0"/>
                <a:cs typeface="Times New Roman" panose="02020603050405020304" pitchFamily="18" charset="0"/>
              </a:rPr>
              <a:t>F</a:t>
            </a:r>
            <a:r>
              <a:rPr lang="en-US" sz="2400" dirty="0">
                <a:effectLst/>
                <a:ea typeface="Calibri" panose="020F0502020204030204" pitchFamily="34" charset="0"/>
                <a:cs typeface="Times New Roman" panose="02020603050405020304" pitchFamily="18" charset="0"/>
              </a:rPr>
              <a:t>ocus resources on regulated facilities that present significant risk to human health or the environment, with special attention on overburdened and vulnerable communities.</a:t>
            </a:r>
          </a:p>
          <a:p>
            <a:pPr marL="0" marR="0" lvl="0" indent="0">
              <a:lnSpc>
                <a:spcPct val="107000"/>
              </a:lnSpc>
              <a:spcBef>
                <a:spcPts val="0"/>
              </a:spcBef>
              <a:spcAft>
                <a:spcPts val="0"/>
              </a:spcAft>
              <a:buNone/>
            </a:pPr>
            <a:endParaRPr lang="en-US" sz="24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dirty="0">
                <a:effectLst/>
                <a:ea typeface="Calibri" panose="020F0502020204030204" pitchFamily="34" charset="0"/>
                <a:cs typeface="Times New Roman" panose="02020603050405020304" pitchFamily="18" charset="0"/>
              </a:rPr>
              <a:t>Identify and reduce the most significant risks to drinking water, surface waters and groundwater resources, and air quality, from coal ash disposal. </a:t>
            </a:r>
          </a:p>
        </p:txBody>
      </p:sp>
      <p:sp>
        <p:nvSpPr>
          <p:cNvPr id="2" name="Footer Placeholder 1">
            <a:extLst>
              <a:ext uri="{FF2B5EF4-FFF2-40B4-BE49-F238E27FC236}">
                <a16:creationId xmlns:a16="http://schemas.microsoft.com/office/drawing/2014/main" id="{FBFC3639-5F14-4F7F-8FA4-C423229268C0}"/>
              </a:ext>
            </a:extLst>
          </p:cNvPr>
          <p:cNvSpPr>
            <a:spLocks noGrp="1"/>
          </p:cNvSpPr>
          <p:nvPr>
            <p:ph type="ftr" sz="quarter" idx="4294967295"/>
          </p:nvPr>
        </p:nvSpPr>
        <p:spPr>
          <a:xfrm>
            <a:off x="4038600" y="6356350"/>
            <a:ext cx="4114800" cy="365125"/>
          </a:xfrm>
        </p:spPr>
        <p:txBody>
          <a:bodyPr vert="horz" lIns="91440" tIns="45720" rIns="91440" bIns="45720" rtlCol="0" anchor="ctr">
            <a:normAutofit/>
          </a:bodyPr>
          <a:lstStyle/>
          <a:p>
            <a:pPr>
              <a:spcAft>
                <a:spcPts val="600"/>
              </a:spcAft>
              <a:defRPr/>
            </a:pPr>
            <a:r>
              <a:rPr lang="en-US" kern="1200" dirty="0">
                <a:solidFill>
                  <a:schemeClr val="tx1">
                    <a:tint val="75000"/>
                  </a:schemeClr>
                </a:solidFill>
                <a:latin typeface="+mn-lt"/>
                <a:ea typeface="+mn-ea"/>
                <a:cs typeface="+mn-cs"/>
              </a:rPr>
              <a:t>U.S. Environmental Protection Agency</a:t>
            </a:r>
          </a:p>
        </p:txBody>
      </p:sp>
      <p:sp>
        <p:nvSpPr>
          <p:cNvPr id="3" name="Slide Number Placeholder 2">
            <a:extLst>
              <a:ext uri="{FF2B5EF4-FFF2-40B4-BE49-F238E27FC236}">
                <a16:creationId xmlns:a16="http://schemas.microsoft.com/office/drawing/2014/main" id="{0CF8E59C-4FC8-455B-83AF-6B566545C9B6}"/>
              </a:ext>
            </a:extLst>
          </p:cNvPr>
          <p:cNvSpPr>
            <a:spLocks noGrp="1"/>
          </p:cNvSpPr>
          <p:nvPr>
            <p:ph type="sldNum" sz="quarter" idx="4294967295"/>
          </p:nvPr>
        </p:nvSpPr>
        <p:spPr>
          <a:xfrm>
            <a:off x="8610600" y="6356350"/>
            <a:ext cx="2743200" cy="365125"/>
          </a:xfrm>
        </p:spPr>
        <p:txBody>
          <a:bodyPr vert="horz" lIns="91440" tIns="45720" rIns="91440" bIns="45720" rtlCol="0" anchor="ctr">
            <a:normAutofit/>
          </a:bodyPr>
          <a:lstStyle/>
          <a:p>
            <a:pPr>
              <a:spcAft>
                <a:spcPts val="600"/>
              </a:spcAft>
              <a:defRPr/>
            </a:pPr>
            <a:fld id="{8D9C3B4F-4B7B-9A4F-9F3C-3A4901A33979}" type="slidenum">
              <a:rPr lang="en-US"/>
              <a:pPr>
                <a:spcAft>
                  <a:spcPts val="600"/>
                </a:spcAft>
                <a:defRPr/>
              </a:pPr>
              <a:t>10</a:t>
            </a:fld>
            <a:endParaRPr lang="en-US" dirty="0"/>
          </a:p>
        </p:txBody>
      </p:sp>
      <p:grpSp>
        <p:nvGrpSpPr>
          <p:cNvPr id="1037" name="Group 1039">
            <a:extLst>
              <a:ext uri="{FF2B5EF4-FFF2-40B4-BE49-F238E27FC236}">
                <a16:creationId xmlns:a16="http://schemas.microsoft.com/office/drawing/2014/main" id="{1FD67D68-9B83-C338-8342-3348D8F223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1041" name="Rectangle 1040">
              <a:extLst>
                <a:ext uri="{FF2B5EF4-FFF2-40B4-BE49-F238E27FC236}">
                  <a16:creationId xmlns:a16="http://schemas.microsoft.com/office/drawing/2014/main" id="{1E397F34-6B84-0D3B-0F29-B1D134B3B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9" name="Rectangle 1041">
              <a:extLst>
                <a:ext uri="{FF2B5EF4-FFF2-40B4-BE49-F238E27FC236}">
                  <a16:creationId xmlns:a16="http://schemas.microsoft.com/office/drawing/2014/main" id="{9BD98075-BFC1-BE9C-7FB7-23FE55E433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0" name="Picture 9">
            <a:extLst>
              <a:ext uri="{FF2B5EF4-FFF2-40B4-BE49-F238E27FC236}">
                <a16:creationId xmlns:a16="http://schemas.microsoft.com/office/drawing/2014/main" id="{51A9E50C-8E48-1BCD-B373-CE18B7A83BC6}"/>
              </a:ext>
            </a:extLst>
          </p:cNvPr>
          <p:cNvPicPr>
            <a:picLocks noChangeAspect="1"/>
          </p:cNvPicPr>
          <p:nvPr/>
        </p:nvPicPr>
        <p:blipFill>
          <a:blip r:embed="rId2"/>
          <a:stretch>
            <a:fillRect/>
          </a:stretch>
        </p:blipFill>
        <p:spPr>
          <a:xfrm>
            <a:off x="6882043" y="2028078"/>
            <a:ext cx="4900557" cy="3261098"/>
          </a:xfrm>
          <a:prstGeom prst="rect">
            <a:avLst/>
          </a:prstGeom>
        </p:spPr>
      </p:pic>
    </p:spTree>
    <p:extLst>
      <p:ext uri="{BB962C8B-B14F-4D97-AF65-F5344CB8AC3E}">
        <p14:creationId xmlns:p14="http://schemas.microsoft.com/office/powerpoint/2010/main" val="1706685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2BF1665-8E20-9946-A9F1-E7FBF1002812}"/>
              </a:ext>
            </a:extLst>
          </p:cNvPr>
          <p:cNvSpPr>
            <a:spLocks noGrp="1"/>
          </p:cNvSpPr>
          <p:nvPr>
            <p:ph type="title"/>
          </p:nvPr>
        </p:nvSpPr>
        <p:spPr>
          <a:xfrm>
            <a:off x="442763" y="323660"/>
            <a:ext cx="6516302" cy="1106064"/>
          </a:xfrm>
        </p:spPr>
        <p:txBody>
          <a:bodyPr vert="horz" lIns="91440" tIns="45720" rIns="91440" bIns="45720" rtlCol="0" anchor="b">
            <a:noAutofit/>
          </a:bodyPr>
          <a:lstStyle/>
          <a:p>
            <a:pPr algn="ctr"/>
            <a:r>
              <a:rPr lang="en-US" b="1">
                <a:solidFill>
                  <a:schemeClr val="accent1">
                    <a:lumMod val="50000"/>
                  </a:schemeClr>
                </a:solidFill>
              </a:rPr>
              <a:t>Reducing Air Toxics in Overburdened Communities</a:t>
            </a:r>
          </a:p>
        </p:txBody>
      </p:sp>
      <p:sp>
        <p:nvSpPr>
          <p:cNvPr id="8" name="Content Placeholder 7">
            <a:extLst>
              <a:ext uri="{FF2B5EF4-FFF2-40B4-BE49-F238E27FC236}">
                <a16:creationId xmlns:a16="http://schemas.microsoft.com/office/drawing/2014/main" id="{DFC11844-9C3C-774A-A0C5-F5AE4ABA2FCB}"/>
              </a:ext>
            </a:extLst>
          </p:cNvPr>
          <p:cNvSpPr>
            <a:spLocks noGrp="1"/>
          </p:cNvSpPr>
          <p:nvPr>
            <p:ph sz="half" idx="2"/>
          </p:nvPr>
        </p:nvSpPr>
        <p:spPr>
          <a:xfrm>
            <a:off x="211756" y="1478149"/>
            <a:ext cx="6978316" cy="4741676"/>
          </a:xfrm>
        </p:spPr>
        <p:txBody>
          <a:bodyPr vert="horz" lIns="91440" tIns="45720" rIns="91440" bIns="45720" rtlCol="0" anchor="t">
            <a:normAutofit fontScale="92500" lnSpcReduction="20000"/>
          </a:bodyPr>
          <a:lstStyle/>
          <a:p>
            <a:pPr marR="0">
              <a:spcBef>
                <a:spcPts val="0"/>
              </a:spcBef>
              <a:spcAft>
                <a:spcPts val="600"/>
              </a:spcAft>
            </a:pPr>
            <a:endParaRPr lang="en-US" sz="2000" dirty="0">
              <a:effectLst/>
            </a:endParaRPr>
          </a:p>
          <a:p>
            <a:pPr marL="342900" marR="0" lvl="0">
              <a:spcBef>
                <a:spcPts val="0"/>
              </a:spcBef>
              <a:spcAft>
                <a:spcPts val="600"/>
              </a:spcAft>
            </a:pPr>
            <a:r>
              <a:rPr lang="en-US" sz="2400">
                <a:effectLst/>
              </a:rPr>
              <a:t>Focus on overburdened communities that are facing high levels of air pollution from Hazardous Air Pollutants (HAPs). </a:t>
            </a:r>
          </a:p>
          <a:p>
            <a:pPr marL="342900" marR="0" lvl="0">
              <a:spcBef>
                <a:spcPts val="0"/>
              </a:spcBef>
              <a:spcAft>
                <a:spcPts val="600"/>
              </a:spcAft>
            </a:pPr>
            <a:endParaRPr lang="en-US" sz="2400">
              <a:effectLst/>
            </a:endParaRPr>
          </a:p>
          <a:p>
            <a:pPr marL="342900">
              <a:spcBef>
                <a:spcPts val="0"/>
              </a:spcBef>
              <a:spcAft>
                <a:spcPts val="600"/>
              </a:spcAft>
            </a:pPr>
            <a:r>
              <a:rPr lang="en-US" sz="2400">
                <a:effectLst/>
              </a:rPr>
              <a:t>Integrates EJ considerations in our civil and criminal enforcement programs to ensure these considerations are embedded in the Agency’s core work</a:t>
            </a:r>
          </a:p>
          <a:p>
            <a:pPr marL="342900">
              <a:spcBef>
                <a:spcPts val="0"/>
              </a:spcBef>
              <a:spcAft>
                <a:spcPts val="600"/>
              </a:spcAft>
            </a:pPr>
            <a:endParaRPr lang="en-US" sz="2400">
              <a:effectLst/>
            </a:endParaRPr>
          </a:p>
          <a:p>
            <a:pPr marL="342900">
              <a:spcBef>
                <a:spcPts val="0"/>
              </a:spcBef>
              <a:spcAft>
                <a:spcPts val="600"/>
              </a:spcAft>
            </a:pPr>
            <a:r>
              <a:rPr lang="en-US" sz="2400">
                <a:solidFill>
                  <a:srgbClr val="000000"/>
                </a:solidFill>
                <a:ea typeface="Calibri" panose="020F0502020204030204" pitchFamily="34" charset="0"/>
                <a:cs typeface="Times New Roman" panose="02020603050405020304" pitchFamily="18" charset="0"/>
              </a:rPr>
              <a:t>Target with</a:t>
            </a:r>
            <a:r>
              <a:rPr lang="en-US" sz="2400">
                <a:solidFill>
                  <a:srgbClr val="000000"/>
                </a:solidFill>
                <a:effectLst/>
                <a:ea typeface="Calibri" panose="020F0502020204030204" pitchFamily="34" charset="0"/>
                <a:cs typeface="Times New Roman" panose="02020603050405020304" pitchFamily="18" charset="0"/>
              </a:rPr>
              <a:t> data from EPA databases, citizen complaints, facility reported data, monitoring and testing reports and ambient air monitors.</a:t>
            </a:r>
          </a:p>
          <a:p>
            <a:pPr marL="114300" indent="0">
              <a:spcBef>
                <a:spcPts val="0"/>
              </a:spcBef>
              <a:spcAft>
                <a:spcPts val="600"/>
              </a:spcAft>
              <a:buNone/>
            </a:pPr>
            <a:endParaRPr lang="en-US" sz="2400">
              <a:solidFill>
                <a:srgbClr val="000000"/>
              </a:solidFill>
              <a:effectLst/>
              <a:ea typeface="Calibri" panose="020F0502020204030204" pitchFamily="34" charset="0"/>
              <a:cs typeface="Times New Roman" panose="02020603050405020304" pitchFamily="18" charset="0"/>
            </a:endParaRPr>
          </a:p>
          <a:p>
            <a:pPr marL="342900">
              <a:spcBef>
                <a:spcPts val="0"/>
              </a:spcBef>
              <a:spcAft>
                <a:spcPts val="600"/>
              </a:spcAft>
            </a:pPr>
            <a:r>
              <a:rPr lang="en-US" sz="2400">
                <a:solidFill>
                  <a:srgbClr val="000000"/>
                </a:solidFill>
                <a:effectLst/>
                <a:ea typeface="Calibri" panose="020F0502020204030204" pitchFamily="34" charset="0"/>
                <a:cs typeface="Times New Roman" panose="02020603050405020304" pitchFamily="18" charset="0"/>
              </a:rPr>
              <a:t>The Air Enforcement Branch will coordinate with the EJ Office, local community groups and our state partners to identify sources of concern in Region 4 overburdened communities. </a:t>
            </a:r>
          </a:p>
          <a:p>
            <a:pPr marL="342900">
              <a:spcBef>
                <a:spcPts val="0"/>
              </a:spcBef>
              <a:spcAft>
                <a:spcPts val="600"/>
              </a:spcAft>
            </a:pPr>
            <a:endParaRPr lang="en-US" sz="2000" dirty="0">
              <a:effectLst/>
            </a:endParaRPr>
          </a:p>
        </p:txBody>
      </p:sp>
      <p:pic>
        <p:nvPicPr>
          <p:cNvPr id="2052" name="Picture 4" descr="EPA Loosens Regulations on Toxic Ash from Coal Plants">
            <a:extLst>
              <a:ext uri="{FF2B5EF4-FFF2-40B4-BE49-F238E27FC236}">
                <a16:creationId xmlns:a16="http://schemas.microsoft.com/office/drawing/2014/main" id="{3932A56C-C496-31B8-FF49-F051390B21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584" r="42613" b="-1"/>
          <a:stretch/>
        </p:blipFill>
        <p:spPr bwMode="auto">
          <a:xfrm>
            <a:off x="7270812" y="10"/>
            <a:ext cx="4921187"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FBFC3639-5F14-4F7F-8FA4-C423229268C0}"/>
              </a:ext>
            </a:extLst>
          </p:cNvPr>
          <p:cNvSpPr>
            <a:spLocks noGrp="1"/>
          </p:cNvSpPr>
          <p:nvPr>
            <p:ph type="ftr" sz="quarter" idx="4294967295"/>
          </p:nvPr>
        </p:nvSpPr>
        <p:spPr>
          <a:xfrm>
            <a:off x="4548278" y="6356350"/>
            <a:ext cx="3096030" cy="365125"/>
          </a:xfrm>
        </p:spPr>
        <p:txBody>
          <a:bodyPr vert="horz" lIns="91440" tIns="45720" rIns="91440" bIns="45720" rtlCol="0" anchor="ctr">
            <a:normAutofit/>
          </a:bodyPr>
          <a:lstStyle/>
          <a:p>
            <a:pPr>
              <a:spcAft>
                <a:spcPts val="600"/>
              </a:spcAft>
              <a:defRPr/>
            </a:pPr>
            <a:r>
              <a:rPr lang="en-US" kern="1200" dirty="0">
                <a:solidFill>
                  <a:schemeClr val="tx1">
                    <a:lumMod val="50000"/>
                    <a:lumOff val="50000"/>
                  </a:schemeClr>
                </a:solidFill>
                <a:latin typeface="Calibri" panose="020F0502020204030204"/>
                <a:ea typeface="+mn-ea"/>
                <a:cs typeface="+mn-cs"/>
              </a:rPr>
              <a:t>U.S. Environmental Protection Agency</a:t>
            </a:r>
          </a:p>
        </p:txBody>
      </p:sp>
      <p:sp>
        <p:nvSpPr>
          <p:cNvPr id="3" name="Slide Number Placeholder 2">
            <a:extLst>
              <a:ext uri="{FF2B5EF4-FFF2-40B4-BE49-F238E27FC236}">
                <a16:creationId xmlns:a16="http://schemas.microsoft.com/office/drawing/2014/main" id="{0CF8E59C-4FC8-455B-83AF-6B566545C9B6}"/>
              </a:ext>
            </a:extLst>
          </p:cNvPr>
          <p:cNvSpPr>
            <a:spLocks noGrp="1"/>
          </p:cNvSpPr>
          <p:nvPr>
            <p:ph type="sldNum" sz="quarter" idx="4294967295"/>
          </p:nvPr>
        </p:nvSpPr>
        <p:spPr>
          <a:xfrm>
            <a:off x="8610600" y="6356350"/>
            <a:ext cx="2743200" cy="365125"/>
          </a:xfrm>
        </p:spPr>
        <p:txBody>
          <a:bodyPr vert="horz" lIns="91440" tIns="45720" rIns="91440" bIns="45720" rtlCol="0" anchor="ctr">
            <a:normAutofit/>
          </a:bodyPr>
          <a:lstStyle/>
          <a:p>
            <a:pPr>
              <a:spcAft>
                <a:spcPts val="600"/>
              </a:spcAft>
              <a:defRPr/>
            </a:pPr>
            <a:fld id="{8D9C3B4F-4B7B-9A4F-9F3C-3A4901A33979}" type="slidenum">
              <a:rPr lang="en-US">
                <a:solidFill>
                  <a:srgbClr val="FFFFFF"/>
                </a:solidFill>
                <a:latin typeface="Calibri" panose="020F0502020204030204"/>
              </a:rPr>
              <a:pPr>
                <a:spcAft>
                  <a:spcPts val="600"/>
                </a:spcAft>
                <a:defRPr/>
              </a:pPr>
              <a:t>11</a:t>
            </a:fld>
            <a:endParaRPr lang="en-US" dirty="0">
              <a:solidFill>
                <a:srgbClr val="FFFFFF"/>
              </a:solidFill>
              <a:latin typeface="Calibri" panose="020F0502020204030204"/>
            </a:endParaRPr>
          </a:p>
        </p:txBody>
      </p:sp>
      <p:grpSp>
        <p:nvGrpSpPr>
          <p:cNvPr id="2056" name="Group 2056">
            <a:extLst>
              <a:ext uri="{FF2B5EF4-FFF2-40B4-BE49-F238E27FC236}">
                <a16:creationId xmlns:a16="http://schemas.microsoft.com/office/drawing/2014/main" id="{8CE57D37-C2D0-066B-1AE3-6F4244344F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068638" y="0"/>
            <a:ext cx="123362" cy="6858000"/>
            <a:chOff x="12068638" y="0"/>
            <a:chExt cx="123362" cy="6858000"/>
          </a:xfrm>
        </p:grpSpPr>
        <p:sp>
          <p:nvSpPr>
            <p:cNvPr id="2058" name="Rectangle 2057">
              <a:extLst>
                <a:ext uri="{FF2B5EF4-FFF2-40B4-BE49-F238E27FC236}">
                  <a16:creationId xmlns:a16="http://schemas.microsoft.com/office/drawing/2014/main" id="{A24DCA44-89CF-872A-903F-96C50780EA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0" name="Rectangle 2058">
              <a:extLst>
                <a:ext uri="{FF2B5EF4-FFF2-40B4-BE49-F238E27FC236}">
                  <a16:creationId xmlns:a16="http://schemas.microsoft.com/office/drawing/2014/main" id="{4B0CC4F5-AC85-FFFA-7EB5-33C4FCE90A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AutoShape 2" descr="EPA Loosens Regulations on Toxic Ash from Coal Plants">
            <a:extLst>
              <a:ext uri="{FF2B5EF4-FFF2-40B4-BE49-F238E27FC236}">
                <a16:creationId xmlns:a16="http://schemas.microsoft.com/office/drawing/2014/main" id="{03748982-2EEA-D0C4-1F05-001A247D40D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370864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2BF1665-8E20-9946-A9F1-E7FBF1002812}"/>
              </a:ext>
            </a:extLst>
          </p:cNvPr>
          <p:cNvSpPr>
            <a:spLocks noGrp="1"/>
          </p:cNvSpPr>
          <p:nvPr>
            <p:ph type="title"/>
          </p:nvPr>
        </p:nvSpPr>
        <p:spPr>
          <a:xfrm>
            <a:off x="-15200" y="271570"/>
            <a:ext cx="12207200" cy="1065316"/>
          </a:xfrm>
        </p:spPr>
        <p:txBody>
          <a:bodyPr vert="horz" lIns="91440" tIns="45720" rIns="91440" bIns="45720" rtlCol="0" anchor="b">
            <a:noAutofit/>
          </a:bodyPr>
          <a:lstStyle/>
          <a:p>
            <a:pPr algn="ctr"/>
            <a:r>
              <a:rPr lang="en-US" sz="4200" b="1" kern="1200">
                <a:solidFill>
                  <a:schemeClr val="accent1">
                    <a:lumMod val="50000"/>
                  </a:schemeClr>
                </a:solidFill>
                <a:latin typeface="+mj-lt"/>
                <a:ea typeface="+mj-ea"/>
                <a:cs typeface="+mj-cs"/>
              </a:rPr>
              <a:t>Increasing Compliance with Drinking Water Standards at Community Water Systems</a:t>
            </a:r>
          </a:p>
        </p:txBody>
      </p:sp>
      <p:sp>
        <p:nvSpPr>
          <p:cNvPr id="8" name="Content Placeholder 7">
            <a:extLst>
              <a:ext uri="{FF2B5EF4-FFF2-40B4-BE49-F238E27FC236}">
                <a16:creationId xmlns:a16="http://schemas.microsoft.com/office/drawing/2014/main" id="{DFC11844-9C3C-774A-A0C5-F5AE4ABA2FCB}"/>
              </a:ext>
            </a:extLst>
          </p:cNvPr>
          <p:cNvSpPr>
            <a:spLocks noGrp="1"/>
          </p:cNvSpPr>
          <p:nvPr>
            <p:ph sz="half" idx="2"/>
          </p:nvPr>
        </p:nvSpPr>
        <p:spPr>
          <a:xfrm>
            <a:off x="199698" y="1287178"/>
            <a:ext cx="6738984" cy="5051814"/>
          </a:xfrm>
        </p:spPr>
        <p:txBody>
          <a:bodyPr vert="horz" lIns="91440" tIns="45720" rIns="91440" bIns="45720" rtlCol="0" anchor="t">
            <a:normAutofit fontScale="70000" lnSpcReduction="20000"/>
          </a:bodyPr>
          <a:lstStyle/>
          <a:p>
            <a:pPr marR="0" indent="0">
              <a:lnSpc>
                <a:spcPct val="107000"/>
              </a:lnSpc>
              <a:spcBef>
                <a:spcPts val="0"/>
              </a:spcBef>
              <a:spcAft>
                <a:spcPts val="0"/>
              </a:spcAft>
              <a:buNone/>
            </a:pPr>
            <a:endParaRPr lang="en-US" sz="18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200" dirty="0">
                <a:solidFill>
                  <a:srgbClr val="000000"/>
                </a:solidFill>
                <a:effectLst/>
                <a:ea typeface="Calibri" panose="020F0502020204030204" pitchFamily="34" charset="0"/>
                <a:cs typeface="Times New Roman" panose="02020603050405020304" pitchFamily="18" charset="0"/>
              </a:rPr>
              <a:t>Initially launched in 2020 with the goal of ensuring clean and safe drinking water at PWS. </a:t>
            </a:r>
          </a:p>
          <a:p>
            <a:pPr marL="0" marR="0" indent="0">
              <a:lnSpc>
                <a:spcPct val="107000"/>
              </a:lnSpc>
              <a:spcBef>
                <a:spcPts val="0"/>
              </a:spcBef>
              <a:spcAft>
                <a:spcPts val="0"/>
              </a:spcAft>
              <a:buNone/>
            </a:pPr>
            <a:endParaRPr lang="en-US" sz="32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200" dirty="0">
                <a:solidFill>
                  <a:srgbClr val="000000"/>
                </a:solidFill>
                <a:effectLst/>
                <a:ea typeface="Calibri" panose="020F0502020204030204" pitchFamily="34" charset="0"/>
                <a:cs typeface="Times New Roman" panose="02020603050405020304" pitchFamily="18" charset="0"/>
              </a:rPr>
              <a:t>Continue to  increase our field presence, take impactful enforcement to reduce noncompliance, prevent violations by improving climate resiliency, and offer more compliance assistance to prevent and address public health risks. </a:t>
            </a:r>
            <a:endParaRPr lang="en-US" sz="3200" dirty="0">
              <a:effectLst/>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3200" dirty="0">
                <a:solidFill>
                  <a:srgbClr val="000000"/>
                </a:solidFill>
                <a:effectLst/>
                <a:ea typeface="Calibri" panose="020F0502020204030204" pitchFamily="34" charset="0"/>
                <a:cs typeface="Times New Roman" panose="02020603050405020304" pitchFamily="18" charset="0"/>
              </a:rPr>
              <a:t> </a:t>
            </a:r>
            <a:endParaRPr lang="en-US" sz="32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200" dirty="0">
                <a:solidFill>
                  <a:srgbClr val="000000"/>
                </a:solidFill>
                <a:ea typeface="Calibri" panose="020F0502020204030204" pitchFamily="34" charset="0"/>
                <a:cs typeface="Times New Roman" panose="02020603050405020304" pitchFamily="18" charset="0"/>
              </a:rPr>
              <a:t>C</a:t>
            </a:r>
            <a:r>
              <a:rPr lang="en-US" sz="3200" dirty="0">
                <a:solidFill>
                  <a:srgbClr val="000000"/>
                </a:solidFill>
                <a:effectLst/>
                <a:ea typeface="Calibri" panose="020F0502020204030204" pitchFamily="34" charset="0"/>
                <a:cs typeface="Times New Roman" panose="02020603050405020304" pitchFamily="18" charset="0"/>
              </a:rPr>
              <a:t>ontinue to work with states, tribes, territories, local governments, and the regulated community to ensure delivery of safe water to communities.</a:t>
            </a:r>
            <a:endParaRPr lang="en-US" sz="3200" dirty="0">
              <a:effectLst/>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3200" dirty="0">
                <a:solidFill>
                  <a:srgbClr val="000000"/>
                </a:solidFill>
                <a:effectLst/>
                <a:ea typeface="Calibri" panose="020F0502020204030204" pitchFamily="34" charset="0"/>
                <a:cs typeface="Times New Roman" panose="02020603050405020304" pitchFamily="18" charset="0"/>
              </a:rPr>
              <a:t> </a:t>
            </a:r>
            <a:endParaRPr lang="en-US" sz="32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200" dirty="0">
                <a:ea typeface="Calibri" panose="020F0502020204030204" pitchFamily="34" charset="0"/>
                <a:cs typeface="Times New Roman" panose="02020603050405020304" pitchFamily="18" charset="0"/>
              </a:rPr>
              <a:t>C</a:t>
            </a:r>
            <a:r>
              <a:rPr lang="en-US" sz="3200" dirty="0">
                <a:effectLst/>
                <a:ea typeface="Calibri" panose="020F0502020204030204" pitchFamily="34" charset="0"/>
                <a:cs typeface="Times New Roman" panose="02020603050405020304" pitchFamily="18" charset="0"/>
              </a:rPr>
              <a:t>ontinue to employ a variety of tools to monitor and promote compliance.  </a:t>
            </a:r>
          </a:p>
        </p:txBody>
      </p:sp>
      <p:sp>
        <p:nvSpPr>
          <p:cNvPr id="2" name="Footer Placeholder 1">
            <a:extLst>
              <a:ext uri="{FF2B5EF4-FFF2-40B4-BE49-F238E27FC236}">
                <a16:creationId xmlns:a16="http://schemas.microsoft.com/office/drawing/2014/main" id="{FBFC3639-5F14-4F7F-8FA4-C423229268C0}"/>
              </a:ext>
            </a:extLst>
          </p:cNvPr>
          <p:cNvSpPr>
            <a:spLocks noGrp="1"/>
          </p:cNvSpPr>
          <p:nvPr>
            <p:ph type="ftr" sz="quarter" idx="4294967295"/>
          </p:nvPr>
        </p:nvSpPr>
        <p:spPr>
          <a:xfrm>
            <a:off x="4038600" y="6356350"/>
            <a:ext cx="4114800" cy="365125"/>
          </a:xfrm>
        </p:spPr>
        <p:txBody>
          <a:bodyPr vert="horz" lIns="91440" tIns="45720" rIns="91440" bIns="45720" rtlCol="0" anchor="ctr">
            <a:normAutofit/>
          </a:bodyPr>
          <a:lstStyle/>
          <a:p>
            <a:pPr>
              <a:spcAft>
                <a:spcPts val="600"/>
              </a:spcAft>
              <a:defRPr/>
            </a:pPr>
            <a:r>
              <a:rPr lang="en-US" kern="1200" dirty="0">
                <a:solidFill>
                  <a:schemeClr val="tx1">
                    <a:tint val="75000"/>
                  </a:schemeClr>
                </a:solidFill>
                <a:latin typeface="+mn-lt"/>
                <a:ea typeface="+mn-ea"/>
                <a:cs typeface="+mn-cs"/>
              </a:rPr>
              <a:t>U.S. Environmental Protection Agency</a:t>
            </a:r>
          </a:p>
        </p:txBody>
      </p:sp>
      <p:sp>
        <p:nvSpPr>
          <p:cNvPr id="3" name="Slide Number Placeholder 2">
            <a:extLst>
              <a:ext uri="{FF2B5EF4-FFF2-40B4-BE49-F238E27FC236}">
                <a16:creationId xmlns:a16="http://schemas.microsoft.com/office/drawing/2014/main" id="{0CF8E59C-4FC8-455B-83AF-6B566545C9B6}"/>
              </a:ext>
            </a:extLst>
          </p:cNvPr>
          <p:cNvSpPr>
            <a:spLocks noGrp="1"/>
          </p:cNvSpPr>
          <p:nvPr>
            <p:ph type="sldNum" sz="quarter" idx="4294967295"/>
          </p:nvPr>
        </p:nvSpPr>
        <p:spPr>
          <a:xfrm>
            <a:off x="8610600" y="6356350"/>
            <a:ext cx="2743200" cy="365125"/>
          </a:xfrm>
        </p:spPr>
        <p:txBody>
          <a:bodyPr vert="horz" lIns="91440" tIns="45720" rIns="91440" bIns="45720" rtlCol="0" anchor="ctr">
            <a:normAutofit/>
          </a:bodyPr>
          <a:lstStyle/>
          <a:p>
            <a:pPr>
              <a:spcAft>
                <a:spcPts val="600"/>
              </a:spcAft>
              <a:defRPr/>
            </a:pPr>
            <a:fld id="{8D9C3B4F-4B7B-9A4F-9F3C-3A4901A33979}" type="slidenum">
              <a:rPr lang="en-US"/>
              <a:pPr>
                <a:spcAft>
                  <a:spcPts val="600"/>
                </a:spcAft>
                <a:defRPr/>
              </a:pPr>
              <a:t>12</a:t>
            </a:fld>
            <a:endParaRPr lang="en-US" dirty="0"/>
          </a:p>
        </p:txBody>
      </p:sp>
      <p:grpSp>
        <p:nvGrpSpPr>
          <p:cNvPr id="1037" name="Group 1039">
            <a:extLst>
              <a:ext uri="{FF2B5EF4-FFF2-40B4-BE49-F238E27FC236}">
                <a16:creationId xmlns:a16="http://schemas.microsoft.com/office/drawing/2014/main" id="{1FD67D68-9B83-C338-8342-3348D8F223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1041" name="Rectangle 1040">
              <a:extLst>
                <a:ext uri="{FF2B5EF4-FFF2-40B4-BE49-F238E27FC236}">
                  <a16:creationId xmlns:a16="http://schemas.microsoft.com/office/drawing/2014/main" id="{1E397F34-6B84-0D3B-0F29-B1D134B3B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9" name="Rectangle 1041">
              <a:extLst>
                <a:ext uri="{FF2B5EF4-FFF2-40B4-BE49-F238E27FC236}">
                  <a16:creationId xmlns:a16="http://schemas.microsoft.com/office/drawing/2014/main" id="{9BD98075-BFC1-BE9C-7FB7-23FE55E433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074" name="Picture 2" descr="How Does Water Get to My Faucet? | Wonderopolis">
            <a:extLst>
              <a:ext uri="{FF2B5EF4-FFF2-40B4-BE49-F238E27FC236}">
                <a16:creationId xmlns:a16="http://schemas.microsoft.com/office/drawing/2014/main" id="{29C2D4EF-B1FB-FDD4-D927-6B9DD44D49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0765" y="2367058"/>
            <a:ext cx="4492528" cy="2807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8443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F75F21B-7123-4EB6-A9A5-BA44C579A56C}"/>
              </a:ext>
            </a:extLst>
          </p:cNvPr>
          <p:cNvSpPr>
            <a:spLocks noGrp="1"/>
          </p:cNvSpPr>
          <p:nvPr>
            <p:ph type="ftr" sz="quarter" idx="4294967295"/>
          </p:nvPr>
        </p:nvSpPr>
        <p:spPr>
          <a:xfrm>
            <a:off x="4038600" y="6356350"/>
            <a:ext cx="4114800" cy="365125"/>
          </a:xfrm>
        </p:spPr>
        <p:txBody>
          <a:bodyPr/>
          <a:lstStyle/>
          <a:p>
            <a:r>
              <a:rPr lang="en-US" dirty="0">
                <a:solidFill>
                  <a:schemeClr val="bg1"/>
                </a:solidFill>
              </a:rPr>
              <a:t>U.S. Environmental Protection Agency</a:t>
            </a:r>
          </a:p>
        </p:txBody>
      </p:sp>
      <p:sp>
        <p:nvSpPr>
          <p:cNvPr id="3" name="Slide Number Placeholder 2">
            <a:extLst>
              <a:ext uri="{FF2B5EF4-FFF2-40B4-BE49-F238E27FC236}">
                <a16:creationId xmlns:a16="http://schemas.microsoft.com/office/drawing/2014/main" id="{731BACC6-CFD8-4772-B4E6-01FAE124F07E}"/>
              </a:ext>
            </a:extLst>
          </p:cNvPr>
          <p:cNvSpPr>
            <a:spLocks noGrp="1"/>
          </p:cNvSpPr>
          <p:nvPr>
            <p:ph type="sldNum" sz="quarter" idx="4294967295"/>
          </p:nvPr>
        </p:nvSpPr>
        <p:spPr>
          <a:xfrm>
            <a:off x="8610600" y="6356350"/>
            <a:ext cx="2743200" cy="365125"/>
          </a:xfrm>
        </p:spPr>
        <p:txBody>
          <a:bodyPr/>
          <a:lstStyle/>
          <a:p>
            <a:fld id="{8D9C3B4F-4B7B-9A4F-9F3C-3A4901A33979}" type="slidenum">
              <a:rPr lang="en-US" smtClean="0">
                <a:solidFill>
                  <a:schemeClr val="bg1"/>
                </a:solidFill>
              </a:rPr>
              <a:t>13</a:t>
            </a:fld>
            <a:endParaRPr lang="en-US" dirty="0">
              <a:solidFill>
                <a:schemeClr val="bg1"/>
              </a:solidFill>
            </a:endParaRPr>
          </a:p>
        </p:txBody>
      </p:sp>
      <p:pic>
        <p:nvPicPr>
          <p:cNvPr id="4" name="Picture 3">
            <a:extLst>
              <a:ext uri="{FF2B5EF4-FFF2-40B4-BE49-F238E27FC236}">
                <a16:creationId xmlns:a16="http://schemas.microsoft.com/office/drawing/2014/main" id="{EC3F13EA-2CF8-6088-312A-55B614FB3F15}"/>
              </a:ext>
            </a:extLst>
          </p:cNvPr>
          <p:cNvPicPr>
            <a:picLocks noChangeAspect="1"/>
          </p:cNvPicPr>
          <p:nvPr/>
        </p:nvPicPr>
        <p:blipFill>
          <a:blip r:embed="rId2"/>
          <a:stretch>
            <a:fillRect/>
          </a:stretch>
        </p:blipFill>
        <p:spPr>
          <a:xfrm>
            <a:off x="922282" y="1143000"/>
            <a:ext cx="3335146" cy="4572000"/>
          </a:xfrm>
          <a:prstGeom prst="rect">
            <a:avLst/>
          </a:prstGeom>
        </p:spPr>
      </p:pic>
      <p:sp>
        <p:nvSpPr>
          <p:cNvPr id="5" name="Content Placeholder 7">
            <a:extLst>
              <a:ext uri="{FF2B5EF4-FFF2-40B4-BE49-F238E27FC236}">
                <a16:creationId xmlns:a16="http://schemas.microsoft.com/office/drawing/2014/main" id="{72990CFA-CA40-C4BD-E1AF-97BF54563216}"/>
              </a:ext>
            </a:extLst>
          </p:cNvPr>
          <p:cNvSpPr txBox="1">
            <a:spLocks/>
          </p:cNvSpPr>
          <p:nvPr/>
        </p:nvSpPr>
        <p:spPr>
          <a:xfrm>
            <a:off x="4953000" y="1256208"/>
            <a:ext cx="6686467" cy="4779467"/>
          </a:xfrm>
          <a:prstGeom prst="rect">
            <a:avLst/>
          </a:prstGeom>
        </p:spPr>
        <p:txBody>
          <a:bodyPr vert="horz" lIns="91440" tIns="45720" rIns="91440" bIns="45720" rtlCol="0" anchor="t">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nSpc>
                <a:spcPct val="107000"/>
              </a:lnSpc>
              <a:spcBef>
                <a:spcPts val="0"/>
              </a:spcBef>
              <a:spcAft>
                <a:spcPts val="0"/>
              </a:spcAft>
              <a:buFont typeface="Symbol" panose="05050102010706020507" pitchFamily="18" charset="2"/>
              <a:buChar char=""/>
            </a:pPr>
            <a:r>
              <a:rPr lang="en-US" sz="2400" dirty="0">
                <a:solidFill>
                  <a:srgbClr val="000000"/>
                </a:solidFill>
                <a:effectLst/>
                <a:ea typeface="Calibri" panose="020F0502020204030204" pitchFamily="34" charset="0"/>
                <a:cs typeface="Times New Roman" panose="02020603050405020304" pitchFamily="18" charset="0"/>
              </a:rPr>
              <a:t>Reduce risks to human health and the environment by decreasing the likelihood of chemical accidents. </a:t>
            </a:r>
          </a:p>
          <a:p>
            <a:pPr marL="342900" marR="0" lvl="0" indent="-342900">
              <a:lnSpc>
                <a:spcPct val="107000"/>
              </a:lnSpc>
              <a:spcBef>
                <a:spcPts val="0"/>
              </a:spcBef>
              <a:spcAft>
                <a:spcPts val="0"/>
              </a:spcAft>
              <a:buFont typeface="Symbol" panose="05050102010706020507" pitchFamily="18" charset="2"/>
              <a:buChar char=""/>
            </a:pPr>
            <a:endParaRPr lang="en-US" sz="2400" dirty="0">
              <a:solidFill>
                <a:srgbClr val="000000"/>
              </a:solidFill>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dirty="0">
                <a:solidFill>
                  <a:srgbClr val="000000"/>
                </a:solidFill>
                <a:effectLst/>
                <a:ea typeface="Calibri" panose="020F0502020204030204" pitchFamily="34" charset="0"/>
                <a:cs typeface="Times New Roman" panose="02020603050405020304" pitchFamily="18" charset="0"/>
              </a:rPr>
              <a:t>Ad</a:t>
            </a:r>
            <a:r>
              <a:rPr lang="en-US" sz="2400" dirty="0">
                <a:solidFill>
                  <a:srgbClr val="000000"/>
                </a:solidFill>
                <a:ea typeface="Calibri" panose="020F0502020204030204" pitchFamily="34" charset="0"/>
                <a:cs typeface="Times New Roman" panose="02020603050405020304" pitchFamily="18" charset="0"/>
              </a:rPr>
              <a:t>dress </a:t>
            </a:r>
            <a:r>
              <a:rPr lang="en-US" sz="2400" dirty="0">
                <a:solidFill>
                  <a:srgbClr val="000000"/>
                </a:solidFill>
                <a:effectLst/>
                <a:ea typeface="Calibri" panose="020F0502020204030204" pitchFamily="34" charset="0"/>
                <a:cs typeface="Times New Roman" panose="02020603050405020304" pitchFamily="18" charset="0"/>
              </a:rPr>
              <a:t>noncompliance at facilities using anhydrous ammonia and hydrogen fluoride.</a:t>
            </a:r>
            <a:endParaRPr lang="en-US" sz="2400" dirty="0">
              <a:effectLst/>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400" dirty="0">
                <a:solidFill>
                  <a:srgbClr val="000000"/>
                </a:solidFill>
                <a:effectLst/>
                <a:ea typeface="Calibri" panose="020F0502020204030204" pitchFamily="34" charset="0"/>
                <a:cs typeface="Times New Roman" panose="02020603050405020304" pitchFamily="18" charset="0"/>
              </a:rPr>
              <a:t> </a:t>
            </a:r>
            <a:endParaRPr lang="en-US" sz="24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dirty="0">
                <a:ea typeface="Calibri" panose="020F0502020204030204" pitchFamily="34" charset="0"/>
                <a:cs typeface="Times New Roman" panose="02020603050405020304" pitchFamily="18" charset="0"/>
              </a:rPr>
              <a:t>D</a:t>
            </a:r>
            <a:r>
              <a:rPr lang="en-US" sz="2400" dirty="0">
                <a:effectLst/>
                <a:ea typeface="Calibri" panose="020F0502020204030204" pitchFamily="34" charset="0"/>
                <a:cs typeface="Times New Roman" panose="02020603050405020304" pitchFamily="18" charset="0"/>
              </a:rPr>
              <a:t>evelop and implement plans to build and enhance the program through increasing the number of credentialed inspectors, continue to develop strong working relationships with the OSHA, and work with other federal partners to facilitate inspections and evaluations of the RMP universe.</a:t>
            </a:r>
          </a:p>
          <a:p>
            <a:endParaRPr lang="en-US" sz="2200" dirty="0"/>
          </a:p>
        </p:txBody>
      </p:sp>
      <p:sp>
        <p:nvSpPr>
          <p:cNvPr id="7" name="Title 5">
            <a:extLst>
              <a:ext uri="{FF2B5EF4-FFF2-40B4-BE49-F238E27FC236}">
                <a16:creationId xmlns:a16="http://schemas.microsoft.com/office/drawing/2014/main" id="{DBE4F57F-88DB-D49E-7E9D-F73E38222691}"/>
              </a:ext>
            </a:extLst>
          </p:cNvPr>
          <p:cNvSpPr txBox="1">
            <a:spLocks/>
          </p:cNvSpPr>
          <p:nvPr/>
        </p:nvSpPr>
        <p:spPr>
          <a:xfrm>
            <a:off x="1187669" y="157548"/>
            <a:ext cx="9995338" cy="777764"/>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solidFill>
                  <a:schemeClr val="accent1">
                    <a:lumMod val="50000"/>
                  </a:schemeClr>
                </a:solidFill>
              </a:rPr>
              <a:t>Chemical Accident Risk Reduction</a:t>
            </a:r>
          </a:p>
        </p:txBody>
      </p:sp>
    </p:spTree>
    <p:extLst>
      <p:ext uri="{BB962C8B-B14F-4D97-AF65-F5344CB8AC3E}">
        <p14:creationId xmlns:p14="http://schemas.microsoft.com/office/powerpoint/2010/main" val="2977679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AA9471A-494C-4A14-B992-689F5394A264}"/>
              </a:ext>
            </a:extLst>
          </p:cNvPr>
          <p:cNvSpPr>
            <a:spLocks noGrp="1"/>
          </p:cNvSpPr>
          <p:nvPr>
            <p:ph type="sldNum" sz="quarter" idx="4294967295"/>
          </p:nvPr>
        </p:nvSpPr>
        <p:spPr>
          <a:xfrm>
            <a:off x="8610600" y="6356350"/>
            <a:ext cx="2743200" cy="365125"/>
          </a:xfrm>
        </p:spPr>
        <p:txBody>
          <a:bodyPr/>
          <a:lstStyle/>
          <a:p>
            <a:fld id="{8D9C3B4F-4B7B-9A4F-9F3C-3A4901A33979}" type="slidenum">
              <a:rPr lang="en-US" smtClean="0"/>
              <a:t>14</a:t>
            </a:fld>
            <a:endParaRPr lang="en-US" dirty="0"/>
          </a:p>
        </p:txBody>
      </p:sp>
      <p:sp>
        <p:nvSpPr>
          <p:cNvPr id="3" name="Title 1">
            <a:extLst>
              <a:ext uri="{FF2B5EF4-FFF2-40B4-BE49-F238E27FC236}">
                <a16:creationId xmlns:a16="http://schemas.microsoft.com/office/drawing/2014/main" id="{048B6AF3-6F76-43E8-4221-69CB40BB9064}"/>
              </a:ext>
            </a:extLst>
          </p:cNvPr>
          <p:cNvSpPr txBox="1">
            <a:spLocks/>
          </p:cNvSpPr>
          <p:nvPr/>
        </p:nvSpPr>
        <p:spPr>
          <a:xfrm>
            <a:off x="3001985" y="1631425"/>
            <a:ext cx="9190015" cy="5604274"/>
          </a:xfrm>
          <a:prstGeom prst="rect">
            <a:avLst/>
          </a:prstGeom>
        </p:spPr>
        <p:txBody>
          <a:bodyPr anchor="t">
            <a:normAutofit/>
          </a:bodyPr>
          <a:lstStyle>
            <a:lvl1pPr algn="l" defTabSz="457337" rtl="0" eaLnBrk="0" fontAlgn="base" hangingPunct="0">
              <a:spcBef>
                <a:spcPct val="0"/>
              </a:spcBef>
              <a:spcAft>
                <a:spcPct val="0"/>
              </a:spcAft>
              <a:defRPr sz="4401" kern="1200">
                <a:solidFill>
                  <a:schemeClr val="tx1">
                    <a:lumMod val="65000"/>
                    <a:lumOff val="35000"/>
                  </a:schemeClr>
                </a:solidFill>
                <a:latin typeface="+mj-lt"/>
                <a:ea typeface="ＭＳ Ｐゴシック" charset="-128"/>
                <a:cs typeface="ＭＳ Ｐゴシック"/>
              </a:defRPr>
            </a:lvl1pPr>
            <a:lvl2pPr algn="ctr" defTabSz="457337" rtl="0" eaLnBrk="0" fontAlgn="base" hangingPunct="0">
              <a:spcBef>
                <a:spcPct val="0"/>
              </a:spcBef>
              <a:spcAft>
                <a:spcPct val="0"/>
              </a:spcAft>
              <a:defRPr sz="4401">
                <a:solidFill>
                  <a:schemeClr val="tx1"/>
                </a:solidFill>
                <a:latin typeface="Calibri" charset="0"/>
                <a:ea typeface="ＭＳ Ｐゴシック" charset="-128"/>
                <a:cs typeface="ＭＳ Ｐゴシック"/>
              </a:defRPr>
            </a:lvl2pPr>
            <a:lvl3pPr algn="ctr" defTabSz="457337" rtl="0" eaLnBrk="0" fontAlgn="base" hangingPunct="0">
              <a:spcBef>
                <a:spcPct val="0"/>
              </a:spcBef>
              <a:spcAft>
                <a:spcPct val="0"/>
              </a:spcAft>
              <a:defRPr sz="4401">
                <a:solidFill>
                  <a:schemeClr val="tx1"/>
                </a:solidFill>
                <a:latin typeface="Calibri" charset="0"/>
                <a:ea typeface="ＭＳ Ｐゴシック" charset="-128"/>
                <a:cs typeface="ＭＳ Ｐゴシック"/>
              </a:defRPr>
            </a:lvl3pPr>
            <a:lvl4pPr algn="ctr" defTabSz="457337" rtl="0" eaLnBrk="0" fontAlgn="base" hangingPunct="0">
              <a:spcBef>
                <a:spcPct val="0"/>
              </a:spcBef>
              <a:spcAft>
                <a:spcPct val="0"/>
              </a:spcAft>
              <a:defRPr sz="4401">
                <a:solidFill>
                  <a:schemeClr val="tx1"/>
                </a:solidFill>
                <a:latin typeface="Calibri" charset="0"/>
                <a:ea typeface="ＭＳ Ｐゴシック" charset="-128"/>
                <a:cs typeface="ＭＳ Ｐゴシック"/>
              </a:defRPr>
            </a:lvl4pPr>
            <a:lvl5pPr algn="ctr" defTabSz="457337" rtl="0" eaLnBrk="0" fontAlgn="base" hangingPunct="0">
              <a:spcBef>
                <a:spcPct val="0"/>
              </a:spcBef>
              <a:spcAft>
                <a:spcPct val="0"/>
              </a:spcAft>
              <a:defRPr sz="4401">
                <a:solidFill>
                  <a:schemeClr val="tx1"/>
                </a:solidFill>
                <a:latin typeface="Calibri" charset="0"/>
                <a:ea typeface="ＭＳ Ｐゴシック" charset="-128"/>
                <a:cs typeface="ＭＳ Ｐゴシック"/>
              </a:defRPr>
            </a:lvl5pPr>
            <a:lvl6pPr marL="457337" algn="ctr" defTabSz="457337" rtl="0" fontAlgn="base">
              <a:spcBef>
                <a:spcPct val="0"/>
              </a:spcBef>
              <a:spcAft>
                <a:spcPct val="0"/>
              </a:spcAft>
              <a:defRPr sz="4401">
                <a:solidFill>
                  <a:schemeClr val="tx1"/>
                </a:solidFill>
                <a:latin typeface="Calibri" charset="0"/>
                <a:ea typeface="ＭＳ Ｐゴシック" charset="-128"/>
              </a:defRPr>
            </a:lvl6pPr>
            <a:lvl7pPr marL="914674" algn="ctr" defTabSz="457337" rtl="0" fontAlgn="base">
              <a:spcBef>
                <a:spcPct val="0"/>
              </a:spcBef>
              <a:spcAft>
                <a:spcPct val="0"/>
              </a:spcAft>
              <a:defRPr sz="4401">
                <a:solidFill>
                  <a:schemeClr val="tx1"/>
                </a:solidFill>
                <a:latin typeface="Calibri" charset="0"/>
                <a:ea typeface="ＭＳ Ｐゴシック" charset="-128"/>
              </a:defRPr>
            </a:lvl7pPr>
            <a:lvl8pPr marL="1372011" algn="ctr" defTabSz="457337" rtl="0" fontAlgn="base">
              <a:spcBef>
                <a:spcPct val="0"/>
              </a:spcBef>
              <a:spcAft>
                <a:spcPct val="0"/>
              </a:spcAft>
              <a:defRPr sz="4401">
                <a:solidFill>
                  <a:schemeClr val="tx1"/>
                </a:solidFill>
                <a:latin typeface="Calibri" charset="0"/>
                <a:ea typeface="ＭＳ Ｐゴシック" charset="-128"/>
              </a:defRPr>
            </a:lvl8pPr>
            <a:lvl9pPr marL="1829349" algn="ctr" defTabSz="457337" rtl="0" fontAlgn="base">
              <a:spcBef>
                <a:spcPct val="0"/>
              </a:spcBef>
              <a:spcAft>
                <a:spcPct val="0"/>
              </a:spcAft>
              <a:defRPr sz="4401">
                <a:solidFill>
                  <a:schemeClr val="tx1"/>
                </a:solidFill>
                <a:latin typeface="Calibri" charset="0"/>
                <a:ea typeface="ＭＳ Ｐゴシック" charset="-128"/>
              </a:defRPr>
            </a:lvl9pPr>
          </a:lstStyle>
          <a:p>
            <a:br>
              <a:rPr lang="en-US" sz="1000" b="1" u="sng" dirty="0">
                <a:solidFill>
                  <a:srgbClr val="0033CC"/>
                </a:solidFill>
              </a:rPr>
            </a:br>
            <a:br>
              <a:rPr lang="en-US" sz="1000" b="1" u="sng" dirty="0">
                <a:solidFill>
                  <a:srgbClr val="0033CC"/>
                </a:solidFill>
              </a:rPr>
            </a:br>
            <a:r>
              <a:rPr lang="en-US" sz="2000" b="1" dirty="0">
                <a:solidFill>
                  <a:srgbClr val="0033CC"/>
                </a:solidFill>
              </a:rPr>
              <a:t>Keriema S. Newman, Acting Director, Enforcement and Compliance Assurance Division</a:t>
            </a:r>
            <a:br>
              <a:rPr lang="en-US" sz="2000" b="1" dirty="0">
                <a:solidFill>
                  <a:srgbClr val="0033CC"/>
                </a:solidFill>
              </a:rPr>
            </a:br>
            <a:r>
              <a:rPr lang="en-US" sz="2000" dirty="0">
                <a:solidFill>
                  <a:srgbClr val="0033CC"/>
                </a:solidFill>
                <a:latin typeface="+mn-lt"/>
              </a:rPr>
              <a:t>P: 404.562.8859</a:t>
            </a:r>
            <a:br>
              <a:rPr lang="en-US" sz="2000" dirty="0">
                <a:solidFill>
                  <a:srgbClr val="0033CC"/>
                </a:solidFill>
              </a:rPr>
            </a:br>
            <a:r>
              <a:rPr lang="en-US" sz="2000" dirty="0">
                <a:solidFill>
                  <a:srgbClr val="0033CC"/>
                </a:solidFill>
              </a:rPr>
              <a:t>E: </a:t>
            </a:r>
            <a:r>
              <a:rPr lang="en-US" sz="2000" dirty="0">
                <a:solidFill>
                  <a:srgbClr val="0033CC"/>
                </a:solidFill>
                <a:hlinkClick r:id="rId2"/>
              </a:rPr>
              <a:t>newman.keriema@epa.gov</a:t>
            </a:r>
            <a:r>
              <a:rPr lang="en-US" sz="2000" dirty="0">
                <a:solidFill>
                  <a:srgbClr val="0033CC"/>
                </a:solidFill>
              </a:rPr>
              <a:t> </a:t>
            </a:r>
          </a:p>
          <a:p>
            <a:endParaRPr lang="en-US" sz="2000" dirty="0">
              <a:solidFill>
                <a:srgbClr val="0033CC"/>
              </a:solidFill>
            </a:endParaRPr>
          </a:p>
          <a:p>
            <a:r>
              <a:rPr lang="en-US" sz="2000" b="1" dirty="0">
                <a:solidFill>
                  <a:srgbClr val="0033CC"/>
                </a:solidFill>
              </a:rPr>
              <a:t>Kimberly L. Bingham, Acting Deputy Director, Enforcement and Compliance Assurance Division  </a:t>
            </a:r>
          </a:p>
          <a:p>
            <a:r>
              <a:rPr lang="en-US" sz="2000" dirty="0">
                <a:solidFill>
                  <a:srgbClr val="0033CC"/>
                </a:solidFill>
                <a:latin typeface="+mn-lt"/>
              </a:rPr>
              <a:t>P: 404.562.9038</a:t>
            </a:r>
            <a:br>
              <a:rPr lang="en-US" sz="2000" dirty="0">
                <a:solidFill>
                  <a:srgbClr val="0033CC"/>
                </a:solidFill>
              </a:rPr>
            </a:br>
            <a:r>
              <a:rPr lang="en-US" sz="2000" dirty="0">
                <a:solidFill>
                  <a:srgbClr val="0033CC"/>
                </a:solidFill>
              </a:rPr>
              <a:t>E: </a:t>
            </a:r>
            <a:r>
              <a:rPr lang="en-US" sz="2000" dirty="0">
                <a:solidFill>
                  <a:srgbClr val="0033CC"/>
                </a:solidFill>
                <a:hlinkClick r:id="rId3"/>
              </a:rPr>
              <a:t>bingham.kimberly@epa.gov</a:t>
            </a:r>
            <a:r>
              <a:rPr lang="en-US" sz="2000" dirty="0">
                <a:solidFill>
                  <a:srgbClr val="0033CC"/>
                </a:solidFill>
              </a:rPr>
              <a:t> </a:t>
            </a:r>
          </a:p>
          <a:p>
            <a:endParaRPr lang="en-US" sz="2000" dirty="0">
              <a:solidFill>
                <a:srgbClr val="0033CC"/>
              </a:solidFill>
            </a:endParaRPr>
          </a:p>
          <a:p>
            <a:r>
              <a:rPr lang="en-US" sz="2000" b="1" dirty="0" err="1">
                <a:solidFill>
                  <a:srgbClr val="0033CC"/>
                </a:solidFill>
              </a:rPr>
              <a:t>Lynorae</a:t>
            </a:r>
            <a:r>
              <a:rPr lang="en-US" sz="2000" b="1" dirty="0">
                <a:solidFill>
                  <a:srgbClr val="0033CC"/>
                </a:solidFill>
              </a:rPr>
              <a:t> L. Benjamin, Acting Deputy Director, Enforcement and Compliance Assurance Division  </a:t>
            </a:r>
          </a:p>
          <a:p>
            <a:r>
              <a:rPr lang="en-US" sz="2000" dirty="0">
                <a:solidFill>
                  <a:srgbClr val="0033CC"/>
                </a:solidFill>
                <a:latin typeface="+mn-lt"/>
              </a:rPr>
              <a:t>P: 404.562.9040</a:t>
            </a:r>
            <a:br>
              <a:rPr lang="en-US" sz="2000" dirty="0">
                <a:solidFill>
                  <a:srgbClr val="0033CC"/>
                </a:solidFill>
              </a:rPr>
            </a:br>
            <a:r>
              <a:rPr lang="en-US" sz="2000" dirty="0">
                <a:solidFill>
                  <a:srgbClr val="0033CC"/>
                </a:solidFill>
              </a:rPr>
              <a:t>E: </a:t>
            </a:r>
            <a:r>
              <a:rPr lang="en-US" sz="2000" dirty="0">
                <a:solidFill>
                  <a:srgbClr val="0033CC"/>
                </a:solidFill>
                <a:hlinkClick r:id="rId4"/>
              </a:rPr>
              <a:t>benjamin.lynorae@epa.gov</a:t>
            </a:r>
            <a:r>
              <a:rPr lang="en-US" sz="2000" dirty="0">
                <a:solidFill>
                  <a:srgbClr val="0033CC"/>
                </a:solidFill>
              </a:rPr>
              <a:t> </a:t>
            </a:r>
          </a:p>
          <a:p>
            <a:endParaRPr lang="en-US" sz="2000" b="1" dirty="0">
              <a:solidFill>
                <a:srgbClr val="0033CC"/>
              </a:solidFill>
            </a:endParaRPr>
          </a:p>
        </p:txBody>
      </p:sp>
      <p:sp>
        <p:nvSpPr>
          <p:cNvPr id="5" name="TextBox 4">
            <a:extLst>
              <a:ext uri="{FF2B5EF4-FFF2-40B4-BE49-F238E27FC236}">
                <a16:creationId xmlns:a16="http://schemas.microsoft.com/office/drawing/2014/main" id="{28CDDD24-A6E9-BA6D-4119-D08915E178DC}"/>
              </a:ext>
            </a:extLst>
          </p:cNvPr>
          <p:cNvSpPr txBox="1"/>
          <p:nvPr/>
        </p:nvSpPr>
        <p:spPr>
          <a:xfrm>
            <a:off x="3015761" y="1070040"/>
            <a:ext cx="5594839" cy="707886"/>
          </a:xfrm>
          <a:prstGeom prst="rect">
            <a:avLst/>
          </a:prstGeom>
          <a:noFill/>
        </p:spPr>
        <p:txBody>
          <a:bodyPr wrap="square" rtlCol="0">
            <a:spAutoFit/>
          </a:bodyPr>
          <a:lstStyle/>
          <a:p>
            <a:r>
              <a:rPr lang="en-US" sz="4000" b="1" dirty="0">
                <a:solidFill>
                  <a:srgbClr val="0033CC"/>
                </a:solidFill>
                <a:effectLst>
                  <a:outerShdw blurRad="38100" dist="38100" dir="2700000" algn="tl">
                    <a:srgbClr val="000000">
                      <a:alpha val="43137"/>
                    </a:srgbClr>
                  </a:outerShdw>
                </a:effectLst>
                <a:latin typeface="+mj-lt"/>
              </a:rPr>
              <a:t>Contact Information:</a:t>
            </a:r>
            <a:endParaRPr lang="en-US" sz="4000" dirty="0">
              <a:solidFill>
                <a:srgbClr val="0033CC"/>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761150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2AAC3-1B23-4FDC-94B0-2BA1FCE85395}"/>
              </a:ext>
            </a:extLst>
          </p:cNvPr>
          <p:cNvSpPr>
            <a:spLocks noGrp="1"/>
          </p:cNvSpPr>
          <p:nvPr>
            <p:ph type="title"/>
          </p:nvPr>
        </p:nvSpPr>
        <p:spPr>
          <a:xfrm>
            <a:off x="836676" y="4859392"/>
            <a:ext cx="10515600" cy="1325563"/>
          </a:xfrm>
        </p:spPr>
        <p:txBody>
          <a:bodyPr vert="horz" lIns="91440" tIns="45720" rIns="91440" bIns="45720" rtlCol="0" anchor="b">
            <a:normAutofit/>
          </a:bodyPr>
          <a:lstStyle/>
          <a:p>
            <a:pPr algn="ctr"/>
            <a:r>
              <a:rPr lang="en-US" sz="6000" kern="1200" dirty="0">
                <a:solidFill>
                  <a:schemeClr val="accent1">
                    <a:lumMod val="50000"/>
                  </a:schemeClr>
                </a:solidFill>
                <a:effectLst>
                  <a:outerShdw blurRad="38100" dist="38100" dir="2700000" algn="tl">
                    <a:srgbClr val="000000">
                      <a:alpha val="43137"/>
                    </a:srgbClr>
                  </a:outerShdw>
                </a:effectLst>
                <a:latin typeface="+mj-lt"/>
                <a:ea typeface="+mj-ea"/>
                <a:cs typeface="+mj-cs"/>
              </a:rPr>
              <a:t>Region 4 Leadership</a:t>
            </a:r>
          </a:p>
        </p:txBody>
      </p:sp>
      <p:pic>
        <p:nvPicPr>
          <p:cNvPr id="6" name="Picture 5">
            <a:extLst>
              <a:ext uri="{FF2B5EF4-FFF2-40B4-BE49-F238E27FC236}">
                <a16:creationId xmlns:a16="http://schemas.microsoft.com/office/drawing/2014/main" id="{83735DF3-D3B7-4260-A371-5C32B067DC31}"/>
              </a:ext>
            </a:extLst>
          </p:cNvPr>
          <p:cNvPicPr>
            <a:picLocks noChangeAspect="1"/>
          </p:cNvPicPr>
          <p:nvPr/>
        </p:nvPicPr>
        <p:blipFill rotWithShape="1">
          <a:blip r:embed="rId3"/>
          <a:srcRect t="9949" r="-2" b="19697"/>
          <a:stretch/>
        </p:blipFill>
        <p:spPr>
          <a:xfrm>
            <a:off x="433755" y="403061"/>
            <a:ext cx="3630168" cy="3840480"/>
          </a:xfrm>
          <a:prstGeom prst="rect">
            <a:avLst/>
          </a:prstGeom>
        </p:spPr>
      </p:pic>
      <p:pic>
        <p:nvPicPr>
          <p:cNvPr id="5" name="Picture 4">
            <a:extLst>
              <a:ext uri="{FF2B5EF4-FFF2-40B4-BE49-F238E27FC236}">
                <a16:creationId xmlns:a16="http://schemas.microsoft.com/office/drawing/2014/main" id="{BA13C751-8BD7-47A8-B87B-3789768C8350}"/>
              </a:ext>
            </a:extLst>
          </p:cNvPr>
          <p:cNvPicPr>
            <a:picLocks noChangeAspect="1"/>
          </p:cNvPicPr>
          <p:nvPr/>
        </p:nvPicPr>
        <p:blipFill rotWithShape="1">
          <a:blip r:embed="rId4"/>
          <a:srcRect l="22682" r="18061"/>
          <a:stretch/>
        </p:blipFill>
        <p:spPr>
          <a:xfrm>
            <a:off x="8198578" y="403061"/>
            <a:ext cx="3648456" cy="3840480"/>
          </a:xfrm>
          <a:prstGeom prst="rect">
            <a:avLst/>
          </a:prstGeom>
        </p:spPr>
      </p:pic>
      <p:sp>
        <p:nvSpPr>
          <p:cNvPr id="7" name="TextBox 6">
            <a:extLst>
              <a:ext uri="{FF2B5EF4-FFF2-40B4-BE49-F238E27FC236}">
                <a16:creationId xmlns:a16="http://schemas.microsoft.com/office/drawing/2014/main" id="{0ABF3EF6-2A05-4D65-9492-DCB008EE5096}"/>
              </a:ext>
            </a:extLst>
          </p:cNvPr>
          <p:cNvSpPr txBox="1"/>
          <p:nvPr/>
        </p:nvSpPr>
        <p:spPr>
          <a:xfrm>
            <a:off x="301850" y="4213061"/>
            <a:ext cx="4648197" cy="646331"/>
          </a:xfrm>
          <a:prstGeom prst="rect">
            <a:avLst/>
          </a:prstGeom>
          <a:noFill/>
        </p:spPr>
        <p:txBody>
          <a:bodyPr wrap="square" rtlCol="0">
            <a:spAutoFit/>
          </a:bodyPr>
          <a:lstStyle/>
          <a:p>
            <a:r>
              <a:rPr lang="en-US" dirty="0"/>
              <a:t>Jeaneanne M. Gettle</a:t>
            </a:r>
          </a:p>
          <a:p>
            <a:r>
              <a:rPr lang="en-US" dirty="0"/>
              <a:t>Acting Regional Administrator</a:t>
            </a:r>
          </a:p>
        </p:txBody>
      </p:sp>
      <p:sp>
        <p:nvSpPr>
          <p:cNvPr id="13" name="TextBox 12">
            <a:extLst>
              <a:ext uri="{FF2B5EF4-FFF2-40B4-BE49-F238E27FC236}">
                <a16:creationId xmlns:a16="http://schemas.microsoft.com/office/drawing/2014/main" id="{E4003EF4-E5C4-4381-9AC4-48E53F479AA6}"/>
              </a:ext>
            </a:extLst>
          </p:cNvPr>
          <p:cNvSpPr txBox="1"/>
          <p:nvPr/>
        </p:nvSpPr>
        <p:spPr>
          <a:xfrm>
            <a:off x="4218530" y="4243541"/>
            <a:ext cx="4648197" cy="646331"/>
          </a:xfrm>
          <a:prstGeom prst="rect">
            <a:avLst/>
          </a:prstGeom>
          <a:noFill/>
        </p:spPr>
        <p:txBody>
          <a:bodyPr wrap="square" rtlCol="0">
            <a:spAutoFit/>
          </a:bodyPr>
          <a:lstStyle/>
          <a:p>
            <a:r>
              <a:rPr lang="en-US" dirty="0"/>
              <a:t>Carol L. Kemker</a:t>
            </a:r>
          </a:p>
          <a:p>
            <a:r>
              <a:rPr lang="en-US" dirty="0"/>
              <a:t>Acting Deputy Regional Administrator</a:t>
            </a:r>
          </a:p>
        </p:txBody>
      </p:sp>
      <p:sp>
        <p:nvSpPr>
          <p:cNvPr id="14" name="TextBox 13">
            <a:extLst>
              <a:ext uri="{FF2B5EF4-FFF2-40B4-BE49-F238E27FC236}">
                <a16:creationId xmlns:a16="http://schemas.microsoft.com/office/drawing/2014/main" id="{F2360B83-62D6-4D95-A713-C58E0AAFDF3D}"/>
              </a:ext>
            </a:extLst>
          </p:cNvPr>
          <p:cNvSpPr txBox="1"/>
          <p:nvPr/>
        </p:nvSpPr>
        <p:spPr>
          <a:xfrm>
            <a:off x="8089490" y="4228301"/>
            <a:ext cx="4648197" cy="646331"/>
          </a:xfrm>
          <a:prstGeom prst="rect">
            <a:avLst/>
          </a:prstGeom>
          <a:noFill/>
        </p:spPr>
        <p:txBody>
          <a:bodyPr wrap="square" rtlCol="0">
            <a:spAutoFit/>
          </a:bodyPr>
          <a:lstStyle/>
          <a:p>
            <a:r>
              <a:rPr lang="en-US" dirty="0"/>
              <a:t>John Nicholson</a:t>
            </a:r>
          </a:p>
          <a:p>
            <a:r>
              <a:rPr lang="en-US" dirty="0"/>
              <a:t>Chief of Staff</a:t>
            </a:r>
          </a:p>
        </p:txBody>
      </p:sp>
      <p:sp>
        <p:nvSpPr>
          <p:cNvPr id="3" name="Rectangle 2">
            <a:extLst>
              <a:ext uri="{FF2B5EF4-FFF2-40B4-BE49-F238E27FC236}">
                <a16:creationId xmlns:a16="http://schemas.microsoft.com/office/drawing/2014/main" id="{3C196F75-4C63-494B-DE7C-C1E4C305964C}"/>
              </a:ext>
            </a:extLst>
          </p:cNvPr>
          <p:cNvSpPr/>
          <p:nvPr/>
        </p:nvSpPr>
        <p:spPr>
          <a:xfrm>
            <a:off x="4307023" y="403063"/>
            <a:ext cx="3648455" cy="3825238"/>
          </a:xfrm>
          <a:prstGeom prst="rect">
            <a:avLst/>
          </a:prstGeom>
          <a:blipFill rotWithShape="1">
            <a:blip r:embed="rId5"/>
            <a:srcRect/>
            <a:stretch>
              <a:fillRect t="-14000" b="-14000"/>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3037179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4A144BD-49D2-4D62-A8D5-2A2DEFCB95EE}"/>
              </a:ext>
            </a:extLst>
          </p:cNvPr>
          <p:cNvSpPr/>
          <p:nvPr/>
        </p:nvSpPr>
        <p:spPr>
          <a:xfrm>
            <a:off x="261674" y="1800299"/>
            <a:ext cx="1956742" cy="1153997"/>
          </a:xfrm>
          <a:prstGeom prst="rect">
            <a:avLst/>
          </a:prstGeom>
          <a:solidFill>
            <a:srgbClr val="0000D6"/>
          </a:solidFill>
        </p:spPr>
        <p:style>
          <a:lnRef idx="2">
            <a:schemeClr val="accent1">
              <a:shade val="50000"/>
            </a:schemeClr>
          </a:lnRef>
          <a:fillRef idx="1">
            <a:schemeClr val="accent1"/>
          </a:fillRef>
          <a:effectRef idx="0">
            <a:schemeClr val="accent1"/>
          </a:effectRef>
          <a:fontRef idx="minor">
            <a:schemeClr val="lt1"/>
          </a:fontRef>
        </p:style>
        <p:txBody>
          <a:bodyPr rtlCol="0" anchor="t">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Technical Support Branch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1"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Shawneille Campbell – Dunbar</a:t>
            </a:r>
          </a:p>
        </p:txBody>
      </p:sp>
      <p:sp>
        <p:nvSpPr>
          <p:cNvPr id="8" name="Rectangle 7">
            <a:extLst>
              <a:ext uri="{FF2B5EF4-FFF2-40B4-BE49-F238E27FC236}">
                <a16:creationId xmlns:a16="http://schemas.microsoft.com/office/drawing/2014/main" id="{FFBCFD43-5FDB-470B-B2ED-ECD6694114FF}"/>
              </a:ext>
            </a:extLst>
          </p:cNvPr>
          <p:cNvSpPr/>
          <p:nvPr/>
        </p:nvSpPr>
        <p:spPr>
          <a:xfrm>
            <a:off x="2533846" y="1835872"/>
            <a:ext cx="1965838" cy="1152423"/>
          </a:xfrm>
          <a:prstGeom prst="rect">
            <a:avLst/>
          </a:prstGeom>
          <a:solidFill>
            <a:srgbClr val="0000D6"/>
          </a:solidFill>
        </p:spPr>
        <p:style>
          <a:lnRef idx="2">
            <a:schemeClr val="accent1">
              <a:shade val="50000"/>
            </a:schemeClr>
          </a:lnRef>
          <a:fillRef idx="1">
            <a:schemeClr val="accent1"/>
          </a:fillRef>
          <a:effectRef idx="0">
            <a:schemeClr val="accent1"/>
          </a:effectRef>
          <a:fontRef idx="minor">
            <a:schemeClr val="lt1"/>
          </a:fontRef>
        </p:style>
        <p:txBody>
          <a:bodyPr rtlCol="0" anchor="t">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orbel" panose="020B0503020204020204"/>
                <a:ea typeface="+mn-ea"/>
                <a:cs typeface="+mn-cs"/>
              </a:rPr>
              <a:t>Air </a:t>
            </a:r>
            <a:r>
              <a:rPr kumimoji="0" lang="en-US" sz="1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Enforcement</a:t>
            </a:r>
            <a:r>
              <a:rPr kumimoji="0" lang="en-US" sz="1400" b="1" i="0" u="none" strike="noStrike" kern="1200" cap="none" spc="0" normalizeH="0" baseline="0" noProof="0" dirty="0">
                <a:ln>
                  <a:noFill/>
                </a:ln>
                <a:solidFill>
                  <a:prstClr val="white"/>
                </a:solidFill>
                <a:effectLst/>
                <a:uLnTx/>
                <a:uFillTx/>
                <a:latin typeface="Corbel" panose="020B0503020204020204"/>
                <a:ea typeface="+mn-ea"/>
                <a:cs typeface="+mn-cs"/>
              </a:rPr>
              <a:t> Branch </a:t>
            </a:r>
            <a:endParaRPr kumimoji="0" lang="en-US" sz="1400" b="0" i="0" u="none" strike="noStrike" kern="1200" cap="none" spc="0" normalizeH="0" baseline="0" noProof="0" dirty="0">
              <a:ln>
                <a:noFill/>
              </a:ln>
              <a:solidFill>
                <a:prstClr val="white"/>
              </a:solidFill>
              <a:effectLst/>
              <a:uLnTx/>
              <a:uFillTx/>
              <a:latin typeface="Corbel" panose="020B0503020204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0000"/>
              </a:solidFill>
              <a:effectLst/>
              <a:uLnTx/>
              <a:uFillTx/>
              <a:latin typeface="Corbel" panose="020B0503020204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a:ea typeface="+mn-ea"/>
                <a:cs typeface="+mn-cs"/>
              </a:rPr>
              <a:t>Todd Russo</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10" name="Rectangle 9">
            <a:extLst>
              <a:ext uri="{FF2B5EF4-FFF2-40B4-BE49-F238E27FC236}">
                <a16:creationId xmlns:a16="http://schemas.microsoft.com/office/drawing/2014/main" id="{B0077B82-0CDE-49A0-A267-7C0B39A7CFDC}"/>
              </a:ext>
            </a:extLst>
          </p:cNvPr>
          <p:cNvSpPr/>
          <p:nvPr/>
        </p:nvSpPr>
        <p:spPr>
          <a:xfrm>
            <a:off x="4802611" y="1847727"/>
            <a:ext cx="1965839" cy="1153693"/>
          </a:xfrm>
          <a:prstGeom prst="rect">
            <a:avLst/>
          </a:prstGeom>
          <a:solidFill>
            <a:srgbClr val="0000D6"/>
          </a:solidFill>
        </p:spPr>
        <p:style>
          <a:lnRef idx="2">
            <a:schemeClr val="accent1">
              <a:shade val="50000"/>
            </a:schemeClr>
          </a:lnRef>
          <a:fillRef idx="1">
            <a:schemeClr val="accent1"/>
          </a:fillRef>
          <a:effectRef idx="0">
            <a:schemeClr val="accent1"/>
          </a:effectRef>
          <a:fontRef idx="minor">
            <a:schemeClr val="lt1"/>
          </a:fontRef>
        </p:style>
        <p:txBody>
          <a:bodyPr rtlCol="0" anchor="t">
            <a:normAutofit fontScale="925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Chemical Safety and Land Enforcement Branch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a:ea typeface="+mn-ea"/>
                <a:cs typeface="+mn-cs"/>
              </a:rPr>
              <a:t>Vacant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a:ea typeface="+mn-ea"/>
                <a:cs typeface="+mn-cs"/>
              </a:rPr>
              <a:t>(30-Day Rotations)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8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Corbel" panose="020B0503020204020204"/>
              <a:ea typeface="+mn-ea"/>
              <a:cs typeface="+mn-cs"/>
            </a:endParaRPr>
          </a:p>
          <a:p>
            <a:pPr marL="344487" marR="0" lvl="1" indent="0" algn="l" defTabSz="914400" rtl="0" eaLnBrk="1" fontAlgn="auto" latinLnBrk="0" hangingPunct="1">
              <a:lnSpc>
                <a:spcPct val="11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3" name="Rectangle 12">
            <a:extLst>
              <a:ext uri="{FF2B5EF4-FFF2-40B4-BE49-F238E27FC236}">
                <a16:creationId xmlns:a16="http://schemas.microsoft.com/office/drawing/2014/main" id="{6B06DDA5-E40E-466D-AF60-C47759F51242}"/>
              </a:ext>
            </a:extLst>
          </p:cNvPr>
          <p:cNvSpPr>
            <a:spLocks noChangeAspect="1"/>
          </p:cNvSpPr>
          <p:nvPr/>
        </p:nvSpPr>
        <p:spPr>
          <a:xfrm>
            <a:off x="4802453" y="3065977"/>
            <a:ext cx="1962763" cy="1089083"/>
          </a:xfrm>
          <a:prstGeom prst="rect">
            <a:avLst/>
          </a:prstGeom>
          <a:solidFill>
            <a:srgbClr val="6969FF"/>
          </a:solidFill>
        </p:spPr>
        <p:style>
          <a:lnRef idx="2">
            <a:schemeClr val="accent1">
              <a:shade val="50000"/>
            </a:schemeClr>
          </a:lnRef>
          <a:fillRef idx="1">
            <a:schemeClr val="accent1"/>
          </a:fillRef>
          <a:effectRef idx="0">
            <a:schemeClr val="accent1"/>
          </a:effectRef>
          <a:fontRef idx="minor">
            <a:schemeClr val="lt1"/>
          </a:fontRef>
        </p:style>
        <p:txBody>
          <a:bodyPr rtlCol="0" anchor="t">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Pesticides Enforcement Section</a:t>
            </a:r>
            <a:endParaRPr kumimoji="0" lang="en-US" sz="10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Alan Annicella</a:t>
            </a:r>
          </a:p>
        </p:txBody>
      </p:sp>
      <p:sp>
        <p:nvSpPr>
          <p:cNvPr id="17" name="Rectangle 16">
            <a:extLst>
              <a:ext uri="{FF2B5EF4-FFF2-40B4-BE49-F238E27FC236}">
                <a16:creationId xmlns:a16="http://schemas.microsoft.com/office/drawing/2014/main" id="{A9E015EB-EADC-469C-B4E6-7419E714052B}"/>
              </a:ext>
            </a:extLst>
          </p:cNvPr>
          <p:cNvSpPr/>
          <p:nvPr/>
        </p:nvSpPr>
        <p:spPr>
          <a:xfrm>
            <a:off x="4789196" y="4232633"/>
            <a:ext cx="1976020" cy="1012911"/>
          </a:xfrm>
          <a:prstGeom prst="rect">
            <a:avLst/>
          </a:prstGeom>
          <a:solidFill>
            <a:srgbClr val="6969FF"/>
          </a:solidFill>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RCRA Enforcement Section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a:ea typeface="+mn-ea"/>
                <a:cs typeface="+mn-cs"/>
              </a:rPr>
              <a:t>Araceli Chavez</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9" name="Rectangle 8">
            <a:extLst>
              <a:ext uri="{FF2B5EF4-FFF2-40B4-BE49-F238E27FC236}">
                <a16:creationId xmlns:a16="http://schemas.microsoft.com/office/drawing/2014/main" id="{314B8CB1-409F-4F29-96FC-5E00CFD4EB10}"/>
              </a:ext>
            </a:extLst>
          </p:cNvPr>
          <p:cNvSpPr/>
          <p:nvPr/>
        </p:nvSpPr>
        <p:spPr>
          <a:xfrm>
            <a:off x="7039861" y="1848774"/>
            <a:ext cx="2123146" cy="1139522"/>
          </a:xfrm>
          <a:prstGeom prst="rect">
            <a:avLst/>
          </a:prstGeom>
          <a:solidFill>
            <a:srgbClr val="0000D6"/>
          </a:solidFill>
        </p:spPr>
        <p:style>
          <a:lnRef idx="2">
            <a:schemeClr val="accent1">
              <a:shade val="50000"/>
            </a:schemeClr>
          </a:lnRef>
          <a:fillRef idx="1">
            <a:schemeClr val="accent1"/>
          </a:fillRef>
          <a:effectRef idx="0">
            <a:schemeClr val="accent1"/>
          </a:effectRef>
          <a:fontRef idx="minor">
            <a:schemeClr val="lt1"/>
          </a:fontRef>
        </p:style>
        <p:txBody>
          <a:bodyPr rtlCol="0" anchor="t">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Water Enforcement Branch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a:ea typeface="+mn-ea"/>
                <a:cs typeface="+mn-cs"/>
              </a:rPr>
              <a:t>Mary Jo Bragan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cxnSp>
        <p:nvCxnSpPr>
          <p:cNvPr id="90" name="Straight Connector 89">
            <a:extLst>
              <a:ext uri="{FF2B5EF4-FFF2-40B4-BE49-F238E27FC236}">
                <a16:creationId xmlns:a16="http://schemas.microsoft.com/office/drawing/2014/main" id="{5A2F8AFB-ACCB-498C-98EE-57F15CB0803E}"/>
              </a:ext>
            </a:extLst>
          </p:cNvPr>
          <p:cNvCxnSpPr>
            <a:cxnSpLocks/>
            <a:stCxn id="22" idx="2"/>
            <a:endCxn id="22" idx="2"/>
          </p:cNvCxnSpPr>
          <p:nvPr/>
        </p:nvCxnSpPr>
        <p:spPr>
          <a:xfrm>
            <a:off x="8110915" y="5895374"/>
            <a:ext cx="0" cy="0"/>
          </a:xfrm>
          <a:prstGeom prst="line">
            <a:avLst/>
          </a:prstGeom>
        </p:spPr>
        <p:style>
          <a:lnRef idx="2">
            <a:schemeClr val="accent1">
              <a:shade val="50000"/>
            </a:schemeClr>
          </a:lnRef>
          <a:fillRef idx="1">
            <a:schemeClr val="accent1"/>
          </a:fillRef>
          <a:effectRef idx="0">
            <a:schemeClr val="accent1"/>
          </a:effectRef>
          <a:fontRef idx="minor">
            <a:schemeClr val="lt1"/>
          </a:fontRef>
        </p:style>
      </p:cxnSp>
      <p:cxnSp>
        <p:nvCxnSpPr>
          <p:cNvPr id="30" name="Connector: Elbow 29">
            <a:extLst>
              <a:ext uri="{FF2B5EF4-FFF2-40B4-BE49-F238E27FC236}">
                <a16:creationId xmlns:a16="http://schemas.microsoft.com/office/drawing/2014/main" id="{BF2C82A1-F1DE-4776-BEC4-63BC51758CC0}"/>
              </a:ext>
            </a:extLst>
          </p:cNvPr>
          <p:cNvCxnSpPr>
            <a:cxnSpLocks/>
          </p:cNvCxnSpPr>
          <p:nvPr/>
        </p:nvCxnSpPr>
        <p:spPr>
          <a:xfrm>
            <a:off x="7793378" y="941128"/>
            <a:ext cx="3818300" cy="1777584"/>
          </a:xfrm>
          <a:prstGeom prst="bentConnector3">
            <a:avLst>
              <a:gd name="adj1" fmla="val 39174"/>
            </a:avLst>
          </a:prstGeom>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2A499231-192F-403F-A2A2-85028AC23B67}"/>
              </a:ext>
            </a:extLst>
          </p:cNvPr>
          <p:cNvGrpSpPr/>
          <p:nvPr/>
        </p:nvGrpSpPr>
        <p:grpSpPr>
          <a:xfrm>
            <a:off x="202174" y="3022391"/>
            <a:ext cx="2020537" cy="1685605"/>
            <a:chOff x="202174" y="3022391"/>
            <a:chExt cx="2020537" cy="1685605"/>
          </a:xfrm>
        </p:grpSpPr>
        <p:sp>
          <p:nvSpPr>
            <p:cNvPr id="16" name="Rectangle 15">
              <a:extLst>
                <a:ext uri="{FF2B5EF4-FFF2-40B4-BE49-F238E27FC236}">
                  <a16:creationId xmlns:a16="http://schemas.microsoft.com/office/drawing/2014/main" id="{D12D1938-ACE2-4DFD-B6BB-0EA8695700E2}"/>
                </a:ext>
              </a:extLst>
            </p:cNvPr>
            <p:cNvSpPr/>
            <p:nvPr/>
          </p:nvSpPr>
          <p:spPr>
            <a:xfrm>
              <a:off x="256872" y="3022391"/>
              <a:ext cx="1965839" cy="1547813"/>
            </a:xfrm>
            <a:prstGeom prst="rect">
              <a:avLst/>
            </a:prstGeom>
            <a:solidFill>
              <a:srgbClr val="6969FF"/>
            </a:solidFill>
          </p:spPr>
          <p:style>
            <a:lnRef idx="2">
              <a:schemeClr val="accent1">
                <a:shade val="50000"/>
              </a:schemeClr>
            </a:lnRef>
            <a:fillRef idx="1">
              <a:schemeClr val="accent1"/>
            </a:fillRef>
            <a:effectRef idx="0">
              <a:schemeClr val="accent1"/>
            </a:effectRef>
            <a:fontRef idx="minor">
              <a:schemeClr val="lt1"/>
            </a:fontRef>
          </p:style>
          <p:txBody>
            <a:bodyPr rtlCol="0" anchor="t">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Training &amp; Capacity Building Section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Robert Bookman</a:t>
              </a:r>
            </a:p>
          </p:txBody>
        </p:sp>
        <p:sp>
          <p:nvSpPr>
            <p:cNvPr id="56" name="TextBox 55">
              <a:extLst>
                <a:ext uri="{FF2B5EF4-FFF2-40B4-BE49-F238E27FC236}">
                  <a16:creationId xmlns:a16="http://schemas.microsoft.com/office/drawing/2014/main" id="{F176F959-C6D3-4849-8E51-1291D52099B4}"/>
                </a:ext>
              </a:extLst>
            </p:cNvPr>
            <p:cNvSpPr txBox="1"/>
            <p:nvPr/>
          </p:nvSpPr>
          <p:spPr>
            <a:xfrm>
              <a:off x="202174" y="3846222"/>
              <a:ext cx="1976020" cy="861774"/>
            </a:xfrm>
            <a:prstGeom prst="rect">
              <a:avLst/>
            </a:prstGeom>
            <a:noFill/>
          </p:spPr>
          <p:txBody>
            <a:bodyPr wrap="square" numCol="2" rtlCol="0">
              <a:spAutoFit/>
            </a:bodyPr>
            <a:lstStyle/>
            <a:p>
              <a:pPr marL="112713" marR="0" lvl="0" indent="-1127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white"/>
                  </a:solidFill>
                  <a:effectLst/>
                  <a:uLnTx/>
                  <a:uFillTx/>
                  <a:latin typeface="Corbel" panose="020B0503020204020204" pitchFamily="34" charset="0"/>
                  <a:ea typeface="+mn-ea"/>
                  <a:cs typeface="+mn-cs"/>
                </a:rPr>
                <a:t>Inspector Training</a:t>
              </a:r>
            </a:p>
            <a:p>
              <a:pPr marL="112713" marR="0" lvl="0" indent="-1127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white"/>
                  </a:solidFill>
                  <a:effectLst/>
                  <a:uLnTx/>
                  <a:uFillTx/>
                  <a:latin typeface="Corbel" panose="020B0503020204020204" pitchFamily="34" charset="0"/>
                  <a:ea typeface="+mn-ea"/>
                  <a:cs typeface="+mn-cs"/>
                </a:rPr>
                <a:t>Fed. &amp; State Credentialing</a:t>
              </a:r>
            </a:p>
            <a:p>
              <a:pPr marL="112713" marR="0" lvl="0" indent="-1127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prstClr val="white"/>
                </a:solidFill>
                <a:effectLst/>
                <a:uLnTx/>
                <a:uFillTx/>
                <a:latin typeface="Corbel" panose="020B0503020204020204" pitchFamily="34" charset="0"/>
                <a:ea typeface="+mn-ea"/>
                <a:cs typeface="+mn-cs"/>
              </a:endParaRPr>
            </a:p>
            <a:p>
              <a:pPr marL="112713" marR="0" lvl="0" indent="-1127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white"/>
                  </a:solidFill>
                  <a:effectLst/>
                  <a:uLnTx/>
                  <a:uFillTx/>
                  <a:latin typeface="Corbel" panose="020B0503020204020204" pitchFamily="34" charset="0"/>
                  <a:ea typeface="+mn-ea"/>
                  <a:cs typeface="+mn-cs"/>
                </a:rPr>
                <a:t>Compliance Assistance Planning &amp; Coordination</a:t>
              </a:r>
              <a:endParaRPr kumimoji="0" lang="en-US" sz="10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grpSp>
      <p:grpSp>
        <p:nvGrpSpPr>
          <p:cNvPr id="7" name="Group 6">
            <a:extLst>
              <a:ext uri="{FF2B5EF4-FFF2-40B4-BE49-F238E27FC236}">
                <a16:creationId xmlns:a16="http://schemas.microsoft.com/office/drawing/2014/main" id="{9F062F77-5576-403F-A283-C2BC70E1104A}"/>
              </a:ext>
            </a:extLst>
          </p:cNvPr>
          <p:cNvGrpSpPr/>
          <p:nvPr/>
        </p:nvGrpSpPr>
        <p:grpSpPr>
          <a:xfrm>
            <a:off x="2533846" y="3056551"/>
            <a:ext cx="1965838" cy="1185931"/>
            <a:chOff x="2522398" y="2828615"/>
            <a:chExt cx="1965838" cy="1233894"/>
          </a:xfrm>
        </p:grpSpPr>
        <p:sp>
          <p:nvSpPr>
            <p:cNvPr id="14" name="Rectangle 13">
              <a:extLst>
                <a:ext uri="{FF2B5EF4-FFF2-40B4-BE49-F238E27FC236}">
                  <a16:creationId xmlns:a16="http://schemas.microsoft.com/office/drawing/2014/main" id="{C543EF7E-90E1-4597-AFA3-91C3267BA165}"/>
                </a:ext>
              </a:extLst>
            </p:cNvPr>
            <p:cNvSpPr/>
            <p:nvPr/>
          </p:nvSpPr>
          <p:spPr>
            <a:xfrm>
              <a:off x="2522398" y="2828615"/>
              <a:ext cx="1965838" cy="1233894"/>
            </a:xfrm>
            <a:prstGeom prst="rect">
              <a:avLst/>
            </a:prstGeom>
            <a:solidFill>
              <a:srgbClr val="6969FF"/>
            </a:solidFill>
          </p:spPr>
          <p:style>
            <a:lnRef idx="2">
              <a:schemeClr val="accent1">
                <a:shade val="50000"/>
              </a:schemeClr>
            </a:lnRef>
            <a:fillRef idx="1">
              <a:schemeClr val="accent1"/>
            </a:fillRef>
            <a:effectRef idx="0">
              <a:schemeClr val="accent1"/>
            </a:effectRef>
            <a:fontRef idx="minor">
              <a:schemeClr val="lt1"/>
            </a:fontRef>
          </p:style>
          <p:txBody>
            <a:bodyPr rtlCol="0" anchor="t">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North Air Enforcement Section</a:t>
              </a:r>
              <a:endParaRPr kumimoji="0" lang="en-US" sz="1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Corbel" panose="020B0503020204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Jason Dressler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71" name="TextBox 70">
              <a:extLst>
                <a:ext uri="{FF2B5EF4-FFF2-40B4-BE49-F238E27FC236}">
                  <a16:creationId xmlns:a16="http://schemas.microsoft.com/office/drawing/2014/main" id="{27BFD534-C267-4813-B218-5E67AE2D4057}"/>
                </a:ext>
              </a:extLst>
            </p:cNvPr>
            <p:cNvSpPr txBox="1"/>
            <p:nvPr/>
          </p:nvSpPr>
          <p:spPr>
            <a:xfrm>
              <a:off x="2607449" y="3575848"/>
              <a:ext cx="1818665" cy="362098"/>
            </a:xfrm>
            <a:prstGeom prst="rect">
              <a:avLst/>
            </a:prstGeom>
            <a:noFill/>
          </p:spPr>
          <p:txBody>
            <a:bodyPr wrap="square" numCol="2" rtlCol="0">
              <a:spAutoFit/>
            </a:bodyPr>
            <a:lstStyle/>
            <a:p>
              <a:pPr marL="112713" marR="0" lvl="0" indent="-1127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white"/>
                  </a:solidFill>
                  <a:effectLst/>
                  <a:uLnTx/>
                  <a:uFillTx/>
                  <a:latin typeface="Corbel" panose="020B0503020204020204"/>
                  <a:ea typeface="+mn-ea"/>
                  <a:cs typeface="+mn-cs"/>
                </a:rPr>
                <a:t>CAA</a:t>
              </a:r>
            </a:p>
            <a:p>
              <a:pPr marL="112713" marR="0" lvl="0" indent="-1127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white"/>
                  </a:solidFill>
                  <a:effectLst/>
                  <a:uLnTx/>
                  <a:uFillTx/>
                  <a:latin typeface="Corbel" panose="020B0503020204020204"/>
                  <a:ea typeface="+mn-ea"/>
                  <a:cs typeface="+mn-cs"/>
                </a:rPr>
                <a:t>RMP</a:t>
              </a:r>
            </a:p>
            <a:p>
              <a:pPr marL="112713" marR="0" lvl="0" indent="-1127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white"/>
                  </a:solidFill>
                  <a:effectLst/>
                  <a:uLnTx/>
                  <a:uFillTx/>
                  <a:latin typeface="Corbel" panose="020B0503020204020204"/>
                  <a:ea typeface="+mn-ea"/>
                  <a:cs typeface="+mn-cs"/>
                </a:rPr>
                <a:t>EPCRA </a:t>
              </a:r>
            </a:p>
            <a:p>
              <a:pPr marL="112713" marR="0" lvl="0" indent="-1127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1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grpSp>
      <p:sp>
        <p:nvSpPr>
          <p:cNvPr id="72" name="TextBox 71">
            <a:extLst>
              <a:ext uri="{FF2B5EF4-FFF2-40B4-BE49-F238E27FC236}">
                <a16:creationId xmlns:a16="http://schemas.microsoft.com/office/drawing/2014/main" id="{58E08FDF-ED72-426D-949C-FAE699CAC9C4}"/>
              </a:ext>
            </a:extLst>
          </p:cNvPr>
          <p:cNvSpPr txBox="1"/>
          <p:nvPr/>
        </p:nvSpPr>
        <p:spPr>
          <a:xfrm>
            <a:off x="4846165" y="3856581"/>
            <a:ext cx="1975791" cy="261610"/>
          </a:xfrm>
          <a:prstGeom prst="rect">
            <a:avLst/>
          </a:prstGeom>
          <a:noFill/>
        </p:spPr>
        <p:txBody>
          <a:bodyPr wrap="square" numCol="2" rtlCol="0">
            <a:spAutoFit/>
          </a:bodyPr>
          <a:lstStyle/>
          <a:p>
            <a:pPr marL="112713" marR="0" lvl="0" indent="-1127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white"/>
                </a:solidFill>
                <a:effectLst/>
                <a:uLnTx/>
                <a:uFillTx/>
                <a:latin typeface="Corbel" panose="020B0503020204020204"/>
                <a:ea typeface="+mn-ea"/>
                <a:cs typeface="+mn-cs"/>
              </a:rPr>
              <a:t>FIFRA</a:t>
            </a:r>
          </a:p>
          <a:p>
            <a:pPr marL="112713" marR="0" lvl="0" indent="-1127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5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75" name="TextBox 74">
            <a:extLst>
              <a:ext uri="{FF2B5EF4-FFF2-40B4-BE49-F238E27FC236}">
                <a16:creationId xmlns:a16="http://schemas.microsoft.com/office/drawing/2014/main" id="{A9CA6A50-E150-48E1-9259-68DED777A320}"/>
              </a:ext>
            </a:extLst>
          </p:cNvPr>
          <p:cNvSpPr txBox="1"/>
          <p:nvPr/>
        </p:nvSpPr>
        <p:spPr>
          <a:xfrm>
            <a:off x="4802453" y="4930823"/>
            <a:ext cx="2063217" cy="261610"/>
          </a:xfrm>
          <a:prstGeom prst="rect">
            <a:avLst/>
          </a:prstGeom>
          <a:noFill/>
        </p:spPr>
        <p:txBody>
          <a:bodyPr wrap="square" numCol="2" rtlCol="0">
            <a:spAutoFit/>
          </a:bodyPr>
          <a:lstStyle/>
          <a:p>
            <a:pPr marL="112713" marR="0" lvl="0" indent="-1127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white"/>
                </a:solidFill>
                <a:effectLst/>
                <a:uLnTx/>
                <a:uFillTx/>
                <a:latin typeface="Corbel" panose="020B0503020204020204"/>
                <a:ea typeface="+mn-ea"/>
                <a:cs typeface="+mn-cs"/>
              </a:rPr>
              <a:t>RCRA</a:t>
            </a:r>
          </a:p>
        </p:txBody>
      </p:sp>
      <p:grpSp>
        <p:nvGrpSpPr>
          <p:cNvPr id="5" name="Group 4">
            <a:extLst>
              <a:ext uri="{FF2B5EF4-FFF2-40B4-BE49-F238E27FC236}">
                <a16:creationId xmlns:a16="http://schemas.microsoft.com/office/drawing/2014/main" id="{0EDD9BE9-10EB-4933-888B-E639DEC4F5A2}"/>
              </a:ext>
            </a:extLst>
          </p:cNvPr>
          <p:cNvGrpSpPr/>
          <p:nvPr/>
        </p:nvGrpSpPr>
        <p:grpSpPr>
          <a:xfrm>
            <a:off x="2540442" y="4305239"/>
            <a:ext cx="1965839" cy="1185932"/>
            <a:chOff x="2528317" y="4282784"/>
            <a:chExt cx="1965839" cy="1468781"/>
          </a:xfrm>
        </p:grpSpPr>
        <p:sp>
          <p:nvSpPr>
            <p:cNvPr id="12" name="Rectangle 11">
              <a:extLst>
                <a:ext uri="{FF2B5EF4-FFF2-40B4-BE49-F238E27FC236}">
                  <a16:creationId xmlns:a16="http://schemas.microsoft.com/office/drawing/2014/main" id="{ABD1B771-1F84-498C-8C80-FE2ACE087412}"/>
                </a:ext>
              </a:extLst>
            </p:cNvPr>
            <p:cNvSpPr/>
            <p:nvPr/>
          </p:nvSpPr>
          <p:spPr>
            <a:xfrm>
              <a:off x="2528317" y="4282784"/>
              <a:ext cx="1965839" cy="1468781"/>
            </a:xfrm>
            <a:prstGeom prst="rect">
              <a:avLst/>
            </a:prstGeom>
            <a:solidFill>
              <a:srgbClr val="6969FF"/>
            </a:solidFill>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South Air </a:t>
              </a:r>
              <a:r>
                <a:rPr kumimoji="0" lang="en-US" sz="11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Enforcement</a:t>
              </a:r>
              <a:r>
                <a:rPr kumimoji="0" lang="fr-FR" sz="11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Section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1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Todd Groendyke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79" name="TextBox 78">
              <a:extLst>
                <a:ext uri="{FF2B5EF4-FFF2-40B4-BE49-F238E27FC236}">
                  <a16:creationId xmlns:a16="http://schemas.microsoft.com/office/drawing/2014/main" id="{BB6AFDE4-4054-4DEC-918C-AC1AE5B23845}"/>
                </a:ext>
              </a:extLst>
            </p:cNvPr>
            <p:cNvSpPr txBox="1"/>
            <p:nvPr/>
          </p:nvSpPr>
          <p:spPr>
            <a:xfrm>
              <a:off x="2563084" y="5154169"/>
              <a:ext cx="1924475" cy="533655"/>
            </a:xfrm>
            <a:prstGeom prst="rect">
              <a:avLst/>
            </a:prstGeom>
            <a:noFill/>
          </p:spPr>
          <p:txBody>
            <a:bodyPr wrap="square" numCol="2" rtlCol="0">
              <a:spAutoFit/>
            </a:bodyPr>
            <a:lstStyle/>
            <a:p>
              <a:pPr marL="112713" marR="0" lvl="0" indent="-1127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white"/>
                  </a:solidFill>
                  <a:effectLst/>
                  <a:uLnTx/>
                  <a:uFillTx/>
                  <a:latin typeface="Corbel" panose="020B0503020204020204" pitchFamily="34" charset="0"/>
                  <a:ea typeface="+mn-ea"/>
                  <a:cs typeface="+mn-cs"/>
                </a:rPr>
                <a:t>CAA</a:t>
              </a:r>
            </a:p>
            <a:p>
              <a:pPr marL="112713" marR="0" lvl="0" indent="-1127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white"/>
                  </a:solidFill>
                  <a:effectLst/>
                  <a:uLnTx/>
                  <a:uFillTx/>
                  <a:latin typeface="Corbel" panose="020B0503020204020204" pitchFamily="34" charset="0"/>
                  <a:ea typeface="+mn-ea"/>
                  <a:cs typeface="+mn-cs"/>
                </a:rPr>
                <a:t>RMP</a:t>
              </a:r>
            </a:p>
            <a:p>
              <a:pPr marL="112713" marR="0" lvl="0" indent="-1127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white"/>
                  </a:solidFill>
                  <a:effectLst/>
                  <a:uLnTx/>
                  <a:uFillTx/>
                  <a:latin typeface="Corbel" panose="020B0503020204020204" pitchFamily="34" charset="0"/>
                  <a:ea typeface="+mn-ea"/>
                  <a:cs typeface="+mn-cs"/>
                </a:rPr>
                <a:t>EPCRA </a:t>
              </a:r>
            </a:p>
          </p:txBody>
        </p:sp>
      </p:grpSp>
      <p:grpSp>
        <p:nvGrpSpPr>
          <p:cNvPr id="18" name="Group 17">
            <a:extLst>
              <a:ext uri="{FF2B5EF4-FFF2-40B4-BE49-F238E27FC236}">
                <a16:creationId xmlns:a16="http://schemas.microsoft.com/office/drawing/2014/main" id="{D2092508-665E-43C0-AE3B-354BF3CB027E}"/>
              </a:ext>
            </a:extLst>
          </p:cNvPr>
          <p:cNvGrpSpPr/>
          <p:nvPr/>
        </p:nvGrpSpPr>
        <p:grpSpPr>
          <a:xfrm>
            <a:off x="256872" y="4638289"/>
            <a:ext cx="2076626" cy="1600521"/>
            <a:chOff x="256872" y="4638289"/>
            <a:chExt cx="2076626" cy="1600521"/>
          </a:xfrm>
        </p:grpSpPr>
        <p:sp>
          <p:nvSpPr>
            <p:cNvPr id="25" name="Rectangle 24">
              <a:extLst>
                <a:ext uri="{FF2B5EF4-FFF2-40B4-BE49-F238E27FC236}">
                  <a16:creationId xmlns:a16="http://schemas.microsoft.com/office/drawing/2014/main" id="{CC6ADFD2-7D3D-4FD7-949D-46A4AFC7700B}"/>
                </a:ext>
              </a:extLst>
            </p:cNvPr>
            <p:cNvSpPr/>
            <p:nvPr/>
          </p:nvSpPr>
          <p:spPr>
            <a:xfrm>
              <a:off x="256872" y="4638289"/>
              <a:ext cx="1965839" cy="1571567"/>
            </a:xfrm>
            <a:prstGeom prst="rect">
              <a:avLst/>
            </a:prstGeom>
            <a:solidFill>
              <a:srgbClr val="6969FF"/>
            </a:solidFill>
          </p:spPr>
          <p:style>
            <a:lnRef idx="2">
              <a:schemeClr val="accent1">
                <a:shade val="50000"/>
              </a:schemeClr>
            </a:lnRef>
            <a:fillRef idx="1">
              <a:schemeClr val="accent1"/>
            </a:fillRef>
            <a:effectRef idx="0">
              <a:schemeClr val="accent1"/>
            </a:effectRef>
            <a:fontRef idx="minor">
              <a:schemeClr val="lt1"/>
            </a:fontRef>
          </p:style>
          <p:txBody>
            <a:bodyPr rtlCol="0" anchor="t">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Targeting, Data &amp; Measures Section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Jim Couch</a:t>
              </a:r>
            </a:p>
          </p:txBody>
        </p:sp>
        <p:sp>
          <p:nvSpPr>
            <p:cNvPr id="80" name="TextBox 79">
              <a:extLst>
                <a:ext uri="{FF2B5EF4-FFF2-40B4-BE49-F238E27FC236}">
                  <a16:creationId xmlns:a16="http://schemas.microsoft.com/office/drawing/2014/main" id="{292317A8-E3C5-4E80-836C-EA17EF3707C1}"/>
                </a:ext>
              </a:extLst>
            </p:cNvPr>
            <p:cNvSpPr txBox="1"/>
            <p:nvPr/>
          </p:nvSpPr>
          <p:spPr>
            <a:xfrm>
              <a:off x="277035" y="5394036"/>
              <a:ext cx="2056463" cy="844774"/>
            </a:xfrm>
            <a:prstGeom prst="rect">
              <a:avLst/>
            </a:prstGeom>
            <a:noFill/>
          </p:spPr>
          <p:txBody>
            <a:bodyPr wrap="square" numCol="2" rtlCol="0">
              <a:spAutoFit/>
            </a:bodyPr>
            <a:lstStyle/>
            <a:p>
              <a:pPr marL="112713" marR="0" lvl="0" indent="-1127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white"/>
                  </a:solidFill>
                  <a:effectLst/>
                  <a:uLnTx/>
                  <a:uFillTx/>
                  <a:latin typeface="Corbel" panose="020B0503020204020204" pitchFamily="34" charset="0"/>
                  <a:ea typeface="+mn-ea"/>
                  <a:cs typeface="+mn-cs"/>
                </a:rPr>
                <a:t>Data Management</a:t>
              </a:r>
            </a:p>
            <a:p>
              <a:pPr marL="112713" marR="0" lvl="0" indent="-1127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white"/>
                  </a:solidFill>
                  <a:effectLst/>
                  <a:uLnTx/>
                  <a:uFillTx/>
                  <a:latin typeface="Corbel" panose="020B0503020204020204" pitchFamily="34" charset="0"/>
                  <a:ea typeface="+mn-ea"/>
                  <a:cs typeface="+mn-cs"/>
                </a:rPr>
                <a:t>Strategic Planning</a:t>
              </a:r>
            </a:p>
            <a:p>
              <a:pPr marL="112713" marR="0" lvl="0" indent="-1127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prstClr val="white"/>
                </a:solidFill>
                <a:effectLst/>
                <a:uLnTx/>
                <a:uFillTx/>
                <a:latin typeface="Corbel" panose="020B0503020204020204" pitchFamily="34" charset="0"/>
                <a:ea typeface="+mn-ea"/>
                <a:cs typeface="+mn-cs"/>
              </a:endParaRPr>
            </a:p>
            <a:p>
              <a:pPr marL="112713" marR="0" lvl="0" indent="-1127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prstClr val="white"/>
                </a:solidFill>
                <a:effectLst/>
                <a:uLnTx/>
                <a:uFillTx/>
                <a:latin typeface="Corbel" panose="020B0503020204020204" pitchFamily="34" charset="0"/>
                <a:ea typeface="+mn-ea"/>
                <a:cs typeface="+mn-cs"/>
              </a:endParaRPr>
            </a:p>
            <a:p>
              <a:pPr marL="112713" marR="0" lvl="0" indent="-1127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white"/>
                  </a:solidFill>
                  <a:effectLst/>
                  <a:uLnTx/>
                  <a:uFillTx/>
                  <a:latin typeface="Corbel" panose="020B0503020204020204" pitchFamily="34" charset="0"/>
                  <a:ea typeface="+mn-ea"/>
                  <a:cs typeface="+mn-cs"/>
                </a:rPr>
                <a:t>Inspection Targeting</a:t>
              </a:r>
            </a:p>
            <a:p>
              <a:pPr marL="112713" marR="0" lvl="0" indent="-1127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white"/>
                  </a:solidFill>
                  <a:effectLst/>
                  <a:uLnTx/>
                  <a:uFillTx/>
                  <a:latin typeface="Corbel" panose="020B0503020204020204" pitchFamily="34" charset="0"/>
                  <a:ea typeface="+mn-ea"/>
                  <a:cs typeface="+mn-cs"/>
                </a:rPr>
                <a:t>Data Analytics &amp; Results Measures</a:t>
              </a:r>
            </a:p>
          </p:txBody>
        </p:sp>
      </p:grpSp>
      <p:sp>
        <p:nvSpPr>
          <p:cNvPr id="45" name="Rectangle 44">
            <a:extLst>
              <a:ext uri="{FF2B5EF4-FFF2-40B4-BE49-F238E27FC236}">
                <a16:creationId xmlns:a16="http://schemas.microsoft.com/office/drawing/2014/main" id="{CBDE214D-B723-4E67-8515-870A527F905F}"/>
              </a:ext>
            </a:extLst>
          </p:cNvPr>
          <p:cNvSpPr/>
          <p:nvPr/>
        </p:nvSpPr>
        <p:spPr>
          <a:xfrm>
            <a:off x="4802453" y="5318542"/>
            <a:ext cx="1976021" cy="1329154"/>
          </a:xfrm>
          <a:prstGeom prst="rect">
            <a:avLst/>
          </a:prstGeom>
          <a:solidFill>
            <a:srgbClr val="6969FF"/>
          </a:solidFill>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Calibri" panose="020F0502020204030204"/>
                <a:ea typeface="+mn-ea"/>
                <a:cs typeface="+mn-cs"/>
              </a:rPr>
              <a:t>TSCA Enforcement Section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1" i="0" u="none" strike="noStrike" kern="1200" cap="none" spc="0" normalizeH="0" baseline="0" noProof="0" dirty="0">
              <a:ln>
                <a:noFill/>
              </a:ln>
              <a:solidFill>
                <a:prstClr val="white"/>
              </a:solidFill>
              <a:effectLst/>
              <a:uLnTx/>
              <a:uFillTx/>
              <a:latin typeface="Calibri" panose="020F0502020204030204"/>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a:ea typeface="+mn-ea"/>
                <a:cs typeface="+mn-cs"/>
              </a:rPr>
              <a:t>Bryce Covington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1" i="0" u="none" strike="noStrike" kern="1200" cap="none" spc="0" normalizeH="0" baseline="0" noProof="0" dirty="0">
              <a:ln>
                <a:noFill/>
              </a:ln>
              <a:solidFill>
                <a:prstClr val="white"/>
              </a:solidFill>
              <a:effectLst/>
              <a:uLnTx/>
              <a:uFillTx/>
              <a:latin typeface="Calibri" panose="020F0502020204030204"/>
              <a:ea typeface="+mn-ea"/>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white"/>
                </a:solidFill>
                <a:effectLst/>
                <a:uLnTx/>
                <a:uFillTx/>
                <a:latin typeface="Corbel" panose="020B0503020204020204" pitchFamily="34" charset="0"/>
                <a:ea typeface="+mn-ea"/>
                <a:cs typeface="Calibri" panose="020F0502020204030204" pitchFamily="34" charset="0"/>
              </a:rPr>
              <a:t>TSCA Lead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white"/>
                </a:solidFill>
                <a:effectLst/>
                <a:uLnTx/>
                <a:uFillTx/>
                <a:latin typeface="Corbel" panose="020B0503020204020204" pitchFamily="34" charset="0"/>
                <a:ea typeface="+mn-ea"/>
                <a:cs typeface="Calibri" panose="020F0502020204030204" pitchFamily="34" charset="0"/>
              </a:rPr>
              <a:t>TSCA NEC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white"/>
                </a:solidFill>
                <a:effectLst/>
                <a:uLnTx/>
                <a:uFillTx/>
                <a:latin typeface="Corbel" panose="020B0503020204020204" pitchFamily="34" charset="0"/>
                <a:ea typeface="+mn-ea"/>
                <a:cs typeface="Calibri" panose="020F0502020204030204" pitchFamily="34" charset="0"/>
              </a:rPr>
              <a:t>TSCA PCBs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white"/>
                </a:solidFill>
                <a:effectLst/>
                <a:uLnTx/>
                <a:uFillTx/>
                <a:latin typeface="Corbel" panose="020B0503020204020204" pitchFamily="34" charset="0"/>
                <a:ea typeface="+mn-ea"/>
                <a:cs typeface="Calibri" panose="020F0502020204030204" pitchFamily="34" charset="0"/>
              </a:rPr>
              <a:t>AHERA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grpSp>
        <p:nvGrpSpPr>
          <p:cNvPr id="19" name="Group 18">
            <a:extLst>
              <a:ext uri="{FF2B5EF4-FFF2-40B4-BE49-F238E27FC236}">
                <a16:creationId xmlns:a16="http://schemas.microsoft.com/office/drawing/2014/main" id="{FBBACB3E-BC77-4E25-96B9-53364A03A8ED}"/>
              </a:ext>
            </a:extLst>
          </p:cNvPr>
          <p:cNvGrpSpPr/>
          <p:nvPr/>
        </p:nvGrpSpPr>
        <p:grpSpPr>
          <a:xfrm>
            <a:off x="9193698" y="330234"/>
            <a:ext cx="2998300" cy="2412966"/>
            <a:chOff x="9200519" y="330234"/>
            <a:chExt cx="2794716" cy="2412966"/>
          </a:xfrm>
        </p:grpSpPr>
        <p:sp>
          <p:nvSpPr>
            <p:cNvPr id="27" name="Rectangle 26">
              <a:extLst>
                <a:ext uri="{FF2B5EF4-FFF2-40B4-BE49-F238E27FC236}">
                  <a16:creationId xmlns:a16="http://schemas.microsoft.com/office/drawing/2014/main" id="{9634FFB1-CF57-4354-B08F-1B8D74A01E32}"/>
                </a:ext>
              </a:extLst>
            </p:cNvPr>
            <p:cNvSpPr/>
            <p:nvPr/>
          </p:nvSpPr>
          <p:spPr>
            <a:xfrm>
              <a:off x="9200519" y="330234"/>
              <a:ext cx="2794716" cy="2412966"/>
            </a:xfrm>
            <a:prstGeom prst="rect">
              <a:avLst/>
            </a:prstGeom>
            <a:solidFill>
              <a:srgbClr val="0000FE"/>
            </a:solidFill>
          </p:spPr>
          <p:style>
            <a:lnRef idx="2">
              <a:schemeClr val="accent1">
                <a:shade val="50000"/>
              </a:schemeClr>
            </a:lnRef>
            <a:fillRef idx="1">
              <a:schemeClr val="accent1"/>
            </a:fillRef>
            <a:effectRef idx="0">
              <a:schemeClr val="accent1"/>
            </a:effectRef>
            <a:fontRef idx="minor">
              <a:schemeClr val="lt1"/>
            </a:fontRef>
          </p:style>
          <p:txBody>
            <a:bodyPr rtlCol="0" anchor="t">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a:ea typeface="+mn-ea"/>
                  <a:cs typeface="Calibri"/>
                </a:rPr>
                <a:t>Policy, Oversight &amp; Liaison Office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white"/>
                </a:solidFill>
                <a:effectLst/>
                <a:uLnTx/>
                <a:uFillTx/>
                <a:latin typeface="Calibri"/>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Calibri"/>
                </a:rPr>
                <a:t>Nicole Radford, Project Coordinator</a:t>
              </a:r>
              <a:endParaRPr kumimoji="0" lang="en-US" sz="1500" b="0"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74" name="TextBox 73">
              <a:extLst>
                <a:ext uri="{FF2B5EF4-FFF2-40B4-BE49-F238E27FC236}">
                  <a16:creationId xmlns:a16="http://schemas.microsoft.com/office/drawing/2014/main" id="{D02C2271-A66C-4CB5-9B43-BE9BDFE2B6F1}"/>
                </a:ext>
              </a:extLst>
            </p:cNvPr>
            <p:cNvSpPr txBox="1"/>
            <p:nvPr/>
          </p:nvSpPr>
          <p:spPr>
            <a:xfrm>
              <a:off x="9436371" y="1022006"/>
              <a:ext cx="2461146" cy="1615827"/>
            </a:xfrm>
            <a:prstGeom prst="rect">
              <a:avLst/>
            </a:prstGeom>
            <a:noFill/>
          </p:spPr>
          <p:txBody>
            <a:bodyPr wrap="square" numCol="2" rtlCol="0">
              <a:spAutoFit/>
            </a:bodyPr>
            <a:lstStyle/>
            <a:p>
              <a:pPr marL="112713" marR="0" lvl="0" indent="-1127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white"/>
                  </a:solidFill>
                  <a:effectLst/>
                  <a:uLnTx/>
                  <a:uFillTx/>
                  <a:latin typeface="Corbel" panose="020B0503020204020204" pitchFamily="34" charset="0"/>
                  <a:ea typeface="+mn-ea"/>
                  <a:cs typeface="+mn-cs"/>
                </a:rPr>
                <a:t>Planning and Coordination</a:t>
              </a:r>
            </a:p>
            <a:p>
              <a:pPr marL="112713" marR="0" lvl="0" indent="-1127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white"/>
                  </a:solidFill>
                  <a:effectLst/>
                  <a:uLnTx/>
                  <a:uFillTx/>
                  <a:latin typeface="Corbel" panose="020B0503020204020204" pitchFamily="34" charset="0"/>
                  <a:ea typeface="+mn-ea"/>
                  <a:cs typeface="+mn-cs"/>
                </a:rPr>
                <a:t>State Review Framework Implementation</a:t>
              </a:r>
            </a:p>
            <a:p>
              <a:pPr marL="112713" marR="0" lvl="0" indent="-1127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white"/>
                  </a:solidFill>
                  <a:effectLst/>
                  <a:uLnTx/>
                  <a:uFillTx/>
                  <a:latin typeface="Corbel" panose="020B0503020204020204" pitchFamily="34" charset="0"/>
                  <a:ea typeface="+mn-ea"/>
                  <a:cs typeface="+mn-cs"/>
                </a:rPr>
                <a:t>Coordination of regional input to national policy development</a:t>
              </a:r>
            </a:p>
            <a:p>
              <a:pPr marL="112713" marR="0" lvl="0" indent="-1127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white"/>
                  </a:solidFill>
                  <a:effectLst/>
                  <a:uLnTx/>
                  <a:uFillTx/>
                  <a:latin typeface="Corbel" panose="020B0503020204020204" pitchFamily="34" charset="0"/>
                  <a:ea typeface="+mn-ea"/>
                  <a:cs typeface="+mn-cs"/>
                </a:rPr>
                <a:t>Tips and Complaints</a:t>
              </a:r>
            </a:p>
            <a:p>
              <a:pPr marL="112713" marR="0" lvl="0" indent="-1127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white"/>
                  </a:solidFill>
                  <a:effectLst/>
                  <a:uLnTx/>
                  <a:uFillTx/>
                  <a:latin typeface="Corbel" panose="020B0503020204020204" pitchFamily="34" charset="0"/>
                  <a:ea typeface="+mn-ea"/>
                  <a:cs typeface="+mn-cs"/>
                </a:rPr>
                <a:t>Technical and program Support to CID</a:t>
              </a:r>
            </a:p>
            <a:p>
              <a:pPr marL="112713" marR="0" lvl="0" indent="-1127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white"/>
                  </a:solidFill>
                  <a:effectLst/>
                  <a:uLnTx/>
                  <a:uFillTx/>
                  <a:latin typeface="Corbel" panose="020B0503020204020204" pitchFamily="34" charset="0"/>
                  <a:ea typeface="+mn-ea"/>
                  <a:cs typeface="+mn-cs"/>
                </a:rPr>
                <a:t>Cross Division Support</a:t>
              </a:r>
            </a:p>
            <a:p>
              <a:pPr marL="112713" marR="0" lvl="0" indent="-1127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32" name="Group 31">
            <a:extLst>
              <a:ext uri="{FF2B5EF4-FFF2-40B4-BE49-F238E27FC236}">
                <a16:creationId xmlns:a16="http://schemas.microsoft.com/office/drawing/2014/main" id="{2EBC945F-085F-4BFD-83B8-1320DA67D1FD}"/>
              </a:ext>
            </a:extLst>
          </p:cNvPr>
          <p:cNvGrpSpPr/>
          <p:nvPr/>
        </p:nvGrpSpPr>
        <p:grpSpPr>
          <a:xfrm>
            <a:off x="1122956" y="1342053"/>
            <a:ext cx="7045815" cy="553982"/>
            <a:chOff x="1169048" y="1524367"/>
            <a:chExt cx="7045815" cy="553982"/>
          </a:xfrm>
        </p:grpSpPr>
        <p:cxnSp>
          <p:nvCxnSpPr>
            <p:cNvPr id="34" name="Straight Connector 33">
              <a:extLst>
                <a:ext uri="{FF2B5EF4-FFF2-40B4-BE49-F238E27FC236}">
                  <a16:creationId xmlns:a16="http://schemas.microsoft.com/office/drawing/2014/main" id="{467011F6-48F2-474C-9994-77AAE2D90013}"/>
                </a:ext>
              </a:extLst>
            </p:cNvPr>
            <p:cNvCxnSpPr>
              <a:cxnSpLocks/>
            </p:cNvCxnSpPr>
            <p:nvPr/>
          </p:nvCxnSpPr>
          <p:spPr>
            <a:xfrm>
              <a:off x="1169048" y="1778696"/>
              <a:ext cx="704581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BDF57D4-CA58-48EF-B14B-BBD56EF18D5A}"/>
                </a:ext>
              </a:extLst>
            </p:cNvPr>
            <p:cNvCxnSpPr/>
            <p:nvPr/>
          </p:nvCxnSpPr>
          <p:spPr>
            <a:xfrm>
              <a:off x="1169048" y="1778696"/>
              <a:ext cx="0" cy="299653"/>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9837DC6-70BA-4A86-9077-56088109FD97}"/>
                </a:ext>
              </a:extLst>
            </p:cNvPr>
            <p:cNvCxnSpPr>
              <a:cxnSpLocks/>
            </p:cNvCxnSpPr>
            <p:nvPr/>
          </p:nvCxnSpPr>
          <p:spPr>
            <a:xfrm>
              <a:off x="5500599" y="1524367"/>
              <a:ext cx="0" cy="254329"/>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90EF4F7-E45E-4584-A095-47CD4B64B935}"/>
                </a:ext>
              </a:extLst>
            </p:cNvPr>
            <p:cNvCxnSpPr/>
            <p:nvPr/>
          </p:nvCxnSpPr>
          <p:spPr>
            <a:xfrm>
              <a:off x="3553430" y="1778695"/>
              <a:ext cx="0" cy="299653"/>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DDAD0D0-40D2-40EE-B1A9-98D39AECF632}"/>
                </a:ext>
              </a:extLst>
            </p:cNvPr>
            <p:cNvCxnSpPr/>
            <p:nvPr/>
          </p:nvCxnSpPr>
          <p:spPr>
            <a:xfrm>
              <a:off x="8214863" y="1778694"/>
              <a:ext cx="0" cy="299653"/>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21AA33C-7C33-450D-8734-77503A3A5937}"/>
                </a:ext>
              </a:extLst>
            </p:cNvPr>
            <p:cNvCxnSpPr/>
            <p:nvPr/>
          </p:nvCxnSpPr>
          <p:spPr>
            <a:xfrm>
              <a:off x="5804919" y="1778693"/>
              <a:ext cx="0" cy="299653"/>
            </a:xfrm>
            <a:prstGeom prst="line">
              <a:avLst/>
            </a:prstGeom>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D7811B40-175B-447F-8F4C-9260C05D5E0A}"/>
              </a:ext>
            </a:extLst>
          </p:cNvPr>
          <p:cNvSpPr txBox="1"/>
          <p:nvPr/>
        </p:nvSpPr>
        <p:spPr>
          <a:xfrm>
            <a:off x="10310117" y="6266157"/>
            <a:ext cx="158740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C00000"/>
                </a:solidFill>
                <a:effectLst/>
                <a:uLnTx/>
                <a:uFillTx/>
                <a:latin typeface="Calibri" panose="020F0502020204030204"/>
                <a:ea typeface="+mn-ea"/>
                <a:cs typeface="+mn-cs"/>
              </a:rPr>
              <a:t>Updated </a:t>
            </a:r>
            <a:r>
              <a:rPr lang="en-US" sz="1100" i="1" dirty="0">
                <a:solidFill>
                  <a:srgbClr val="C00000"/>
                </a:solidFill>
                <a:latin typeface="Calibri" panose="020F0502020204030204"/>
              </a:rPr>
              <a:t>11/</a:t>
            </a:r>
            <a:r>
              <a:rPr kumimoji="0" lang="en-US" sz="1100" b="0" i="1" u="none" strike="noStrike" kern="1200" cap="none" spc="0" normalizeH="0" baseline="0" noProof="0" dirty="0">
                <a:ln>
                  <a:noFill/>
                </a:ln>
                <a:solidFill>
                  <a:srgbClr val="C00000"/>
                </a:solidFill>
                <a:effectLst/>
                <a:uLnTx/>
                <a:uFillTx/>
                <a:latin typeface="Calibri" panose="020F0502020204030204"/>
                <a:ea typeface="+mn-ea"/>
                <a:cs typeface="+mn-cs"/>
              </a:rPr>
              <a:t>2023</a:t>
            </a:r>
          </a:p>
        </p:txBody>
      </p:sp>
      <p:grpSp>
        <p:nvGrpSpPr>
          <p:cNvPr id="2" name="Group 1">
            <a:extLst>
              <a:ext uri="{FF2B5EF4-FFF2-40B4-BE49-F238E27FC236}">
                <a16:creationId xmlns:a16="http://schemas.microsoft.com/office/drawing/2014/main" id="{6202389D-5CBD-42EC-99C8-5152D6AC8E83}"/>
              </a:ext>
            </a:extLst>
          </p:cNvPr>
          <p:cNvGrpSpPr/>
          <p:nvPr/>
        </p:nvGrpSpPr>
        <p:grpSpPr>
          <a:xfrm>
            <a:off x="7048131" y="3022391"/>
            <a:ext cx="2123146" cy="1612121"/>
            <a:chOff x="7048131" y="3022391"/>
            <a:chExt cx="2123146" cy="1612121"/>
          </a:xfrm>
        </p:grpSpPr>
        <p:sp>
          <p:nvSpPr>
            <p:cNvPr id="20" name="Rectangle 19">
              <a:extLst>
                <a:ext uri="{FF2B5EF4-FFF2-40B4-BE49-F238E27FC236}">
                  <a16:creationId xmlns:a16="http://schemas.microsoft.com/office/drawing/2014/main" id="{34224B60-A33A-4A6D-8DC1-B11370C2817D}"/>
                </a:ext>
              </a:extLst>
            </p:cNvPr>
            <p:cNvSpPr/>
            <p:nvPr/>
          </p:nvSpPr>
          <p:spPr>
            <a:xfrm>
              <a:off x="7048131" y="3022391"/>
              <a:ext cx="2123146" cy="1411754"/>
            </a:xfrm>
            <a:prstGeom prst="rect">
              <a:avLst/>
            </a:prstGeom>
            <a:solidFill>
              <a:srgbClr val="6969FF"/>
            </a:solidFill>
          </p:spPr>
          <p:style>
            <a:lnRef idx="2">
              <a:schemeClr val="accent1">
                <a:shade val="50000"/>
              </a:schemeClr>
            </a:lnRef>
            <a:fillRef idx="1">
              <a:schemeClr val="accent1"/>
            </a:fillRef>
            <a:effectRef idx="0">
              <a:schemeClr val="accent1"/>
            </a:effectRef>
            <a:fontRef idx="minor">
              <a:schemeClr val="lt1"/>
            </a:fontRef>
          </p:style>
          <p:txBody>
            <a:bodyPr rtlCol="0" anchor="t">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Calibri"/>
                  <a:ea typeface="+mn-ea"/>
                  <a:cs typeface="Calibri"/>
                </a:rPr>
                <a:t>Waterways and Wetlands Enforcement Section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1" i="0" u="none" strike="noStrike" kern="1200" cap="none" spc="0" normalizeH="0" baseline="0" noProof="0" dirty="0">
                <a:ln>
                  <a:noFill/>
                </a:ln>
                <a:solidFill>
                  <a:prstClr val="white"/>
                </a:solidFill>
                <a:effectLst/>
                <a:uLnTx/>
                <a:uFillTx/>
                <a:latin typeface="Calibri"/>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Ahmad Dromgoole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white"/>
                </a:solidFill>
                <a:effectLst/>
                <a:uLnTx/>
                <a:uFillTx/>
                <a:latin typeface="Calibri"/>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white"/>
                </a:solidFill>
                <a:effectLst/>
                <a:uLnTx/>
                <a:uFillTx/>
                <a:latin typeface="Calibri"/>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white"/>
                </a:solidFill>
                <a:effectLst/>
                <a:uLnTx/>
                <a:uFillTx/>
                <a:latin typeface="Calibri"/>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white"/>
                </a:solidFill>
                <a:effectLst/>
                <a:uLnTx/>
                <a:uFillTx/>
                <a:latin typeface="Calibri"/>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white"/>
                </a:solidFill>
                <a:effectLst/>
                <a:uLnTx/>
                <a:uFillTx/>
                <a:latin typeface="Calibri"/>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white"/>
                </a:solidFill>
                <a:effectLst/>
                <a:uLnTx/>
                <a:uFillTx/>
                <a:latin typeface="Calibri"/>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white"/>
                </a:solidFill>
                <a:effectLst/>
                <a:uLnTx/>
                <a:uFillTx/>
                <a:latin typeface="Corbel" panose="020B0503020204020204"/>
                <a:ea typeface="+mn-ea"/>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42" name="TextBox 41">
              <a:extLst>
                <a:ext uri="{FF2B5EF4-FFF2-40B4-BE49-F238E27FC236}">
                  <a16:creationId xmlns:a16="http://schemas.microsoft.com/office/drawing/2014/main" id="{0A23AFFE-050B-46CD-B4F2-EC170743D8DA}"/>
                </a:ext>
              </a:extLst>
            </p:cNvPr>
            <p:cNvSpPr txBox="1"/>
            <p:nvPr/>
          </p:nvSpPr>
          <p:spPr>
            <a:xfrm>
              <a:off x="7121808" y="3772738"/>
              <a:ext cx="1975791" cy="861774"/>
            </a:xfrm>
            <a:prstGeom prst="rect">
              <a:avLst/>
            </a:prstGeom>
            <a:noFill/>
          </p:spPr>
          <p:txBody>
            <a:bodyPr wrap="square" numCol="2" rtlCol="0">
              <a:spAutoFit/>
            </a:bodyPr>
            <a:lstStyle/>
            <a:p>
              <a:pPr marL="109728" marR="0" lvl="0" indent="-10972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white"/>
                  </a:solidFill>
                  <a:effectLst/>
                  <a:uLnTx/>
                  <a:uFillTx/>
                  <a:latin typeface="Corbel" panose="020B0503020204020204" pitchFamily="34" charset="0"/>
                  <a:ea typeface="+mn-ea"/>
                  <a:cs typeface="+mn-cs"/>
                </a:rPr>
                <a:t>Wetlands</a:t>
              </a:r>
              <a:endParaRPr kumimoji="0" lang="en-US" sz="1000" b="0" i="0" u="none" strike="noStrike" kern="1200" cap="none" spc="0" normalizeH="0" baseline="0" noProof="0" dirty="0">
                <a:ln>
                  <a:noFill/>
                </a:ln>
                <a:solidFill>
                  <a:prstClr val="white"/>
                </a:solidFill>
                <a:effectLst/>
                <a:uLnTx/>
                <a:uFillTx/>
                <a:latin typeface="Corbel" panose="020B0503020204020204" pitchFamily="34" charset="0"/>
                <a:ea typeface="+mn-ea"/>
                <a:cs typeface="Calibri"/>
              </a:endParaRPr>
            </a:p>
            <a:p>
              <a:pPr marL="109728" marR="0" lvl="0" indent="-10972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white"/>
                  </a:solidFill>
                  <a:effectLst/>
                  <a:uLnTx/>
                  <a:uFillTx/>
                  <a:latin typeface="Corbel" panose="020B0503020204020204" pitchFamily="34" charset="0"/>
                  <a:ea typeface="+mn-ea"/>
                  <a:cs typeface="+mn-cs"/>
                </a:rPr>
                <a:t>Resource Extraction </a:t>
              </a:r>
              <a:endParaRPr kumimoji="0" lang="en-US" sz="1000" b="0" i="0" u="none" strike="noStrike" kern="1200" cap="none" spc="0" normalizeH="0" baseline="0" noProof="0" dirty="0">
                <a:ln>
                  <a:noFill/>
                </a:ln>
                <a:solidFill>
                  <a:prstClr val="white"/>
                </a:solidFill>
                <a:effectLst/>
                <a:uLnTx/>
                <a:uFillTx/>
                <a:latin typeface="Corbel" panose="020B0503020204020204" pitchFamily="34" charset="0"/>
                <a:ea typeface="+mn-ea"/>
                <a:cs typeface="Calibri"/>
              </a:endParaRPr>
            </a:p>
            <a:p>
              <a:pPr marL="109728" marR="0" lvl="0" indent="-10972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white"/>
                  </a:solidFill>
                  <a:effectLst/>
                  <a:uLnTx/>
                  <a:uFillTx/>
                  <a:latin typeface="Corbel" panose="020B0503020204020204" pitchFamily="34" charset="0"/>
                  <a:ea typeface="+mn-ea"/>
                  <a:cs typeface="+mn-cs"/>
                </a:rPr>
                <a:t>Stormwater </a:t>
              </a:r>
              <a:endParaRPr kumimoji="0" lang="en-US" sz="1000" b="0" i="0" u="none" strike="noStrike" kern="1200" cap="none" spc="0" normalizeH="0" baseline="0" noProof="0" dirty="0">
                <a:ln>
                  <a:noFill/>
                </a:ln>
                <a:solidFill>
                  <a:prstClr val="white"/>
                </a:solidFill>
                <a:effectLst/>
                <a:uLnTx/>
                <a:uFillTx/>
                <a:latin typeface="Corbel" panose="020B0503020204020204" pitchFamily="34" charset="0"/>
                <a:ea typeface="+mn-ea"/>
                <a:cs typeface="Calibri"/>
              </a:endParaRPr>
            </a:p>
            <a:p>
              <a:pPr marL="109728" marR="0" lvl="0" indent="-10972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prstClr val="white"/>
                </a:solidFill>
                <a:effectLst/>
                <a:uLnTx/>
                <a:uFillTx/>
                <a:latin typeface="Corbel" panose="020B0503020204020204" pitchFamily="34" charset="0"/>
                <a:ea typeface="+mn-ea"/>
                <a:cs typeface="+mn-cs"/>
              </a:endParaRPr>
            </a:p>
            <a:p>
              <a:pPr marL="109728" marR="0" lvl="0" indent="-10972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white"/>
                  </a:solidFill>
                  <a:effectLst/>
                  <a:uLnTx/>
                  <a:uFillTx/>
                  <a:latin typeface="Corbel" panose="020B0503020204020204" pitchFamily="34" charset="0"/>
                  <a:ea typeface="+mn-ea"/>
                  <a:cs typeface="+mn-cs"/>
                </a:rPr>
                <a:t>CAFO </a:t>
              </a:r>
              <a:endParaRPr kumimoji="0" lang="en-US" sz="1000" b="0" i="0" u="none" strike="noStrike" kern="1200" cap="none" spc="0" normalizeH="0" baseline="0" noProof="0" dirty="0">
                <a:ln>
                  <a:noFill/>
                </a:ln>
                <a:solidFill>
                  <a:prstClr val="white"/>
                </a:solidFill>
                <a:effectLst/>
                <a:uLnTx/>
                <a:uFillTx/>
                <a:latin typeface="Corbel" panose="020B0503020204020204" pitchFamily="34" charset="0"/>
                <a:ea typeface="+mn-ea"/>
                <a:cs typeface="Calibri"/>
              </a:endParaRPr>
            </a:p>
            <a:p>
              <a:pPr marL="109728" marR="0" lvl="0" indent="-10972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white"/>
                  </a:solidFill>
                  <a:effectLst/>
                  <a:uLnTx/>
                  <a:uFillTx/>
                  <a:latin typeface="Corbel" panose="020B0503020204020204" pitchFamily="34" charset="0"/>
                  <a:ea typeface="+mn-ea"/>
                  <a:cs typeface="+mn-cs"/>
                </a:rPr>
                <a:t>MPRSA </a:t>
              </a:r>
              <a:endParaRPr kumimoji="0" lang="en-US" sz="1000" b="0" i="0" u="none" strike="noStrike" kern="1200" cap="none" spc="0" normalizeH="0" baseline="0" noProof="0" dirty="0">
                <a:ln>
                  <a:noFill/>
                </a:ln>
                <a:solidFill>
                  <a:prstClr val="white"/>
                </a:solidFill>
                <a:effectLst/>
                <a:uLnTx/>
                <a:uFillTx/>
                <a:latin typeface="Corbel" panose="020B0503020204020204" pitchFamily="34" charset="0"/>
                <a:ea typeface="+mn-ea"/>
                <a:cs typeface="Calibri"/>
              </a:endParaRPr>
            </a:p>
            <a:p>
              <a:pPr marL="109728" marR="0" lvl="0" indent="-10972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white"/>
                  </a:solidFill>
                  <a:effectLst/>
                  <a:uLnTx/>
                  <a:uFillTx/>
                  <a:latin typeface="Corbel" panose="020B0503020204020204" pitchFamily="34" charset="0"/>
                  <a:ea typeface="+mn-ea"/>
                  <a:cs typeface="+mn-cs"/>
                </a:rPr>
                <a:t>UIC</a:t>
              </a:r>
              <a:endParaRPr kumimoji="0" lang="en-US" sz="1000" b="1" i="0" u="none" strike="noStrike" kern="1200" cap="none" spc="0" normalizeH="0" baseline="0" noProof="0" dirty="0">
                <a:ln>
                  <a:noFill/>
                </a:ln>
                <a:solidFill>
                  <a:prstClr val="white"/>
                </a:solidFill>
                <a:effectLst/>
                <a:uLnTx/>
                <a:uFillTx/>
                <a:latin typeface="Corbel" panose="020B0503020204020204" pitchFamily="34" charset="0"/>
                <a:ea typeface="+mn-ea"/>
                <a:cs typeface="+mn-cs"/>
              </a:endParaRPr>
            </a:p>
            <a:p>
              <a:pPr marL="112713" marR="0" lvl="0" indent="-1127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5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grpSp>
      <p:grpSp>
        <p:nvGrpSpPr>
          <p:cNvPr id="4" name="Group 3">
            <a:extLst>
              <a:ext uri="{FF2B5EF4-FFF2-40B4-BE49-F238E27FC236}">
                <a16:creationId xmlns:a16="http://schemas.microsoft.com/office/drawing/2014/main" id="{B21D3731-41CE-46D7-B093-7B51845B82FA}"/>
              </a:ext>
            </a:extLst>
          </p:cNvPr>
          <p:cNvGrpSpPr/>
          <p:nvPr/>
        </p:nvGrpSpPr>
        <p:grpSpPr>
          <a:xfrm>
            <a:off x="7046167" y="4467883"/>
            <a:ext cx="2187351" cy="1741971"/>
            <a:chOff x="7046167" y="4467883"/>
            <a:chExt cx="2187351" cy="1741971"/>
          </a:xfrm>
        </p:grpSpPr>
        <p:sp>
          <p:nvSpPr>
            <p:cNvPr id="22" name="Rectangle 21">
              <a:extLst>
                <a:ext uri="{FF2B5EF4-FFF2-40B4-BE49-F238E27FC236}">
                  <a16:creationId xmlns:a16="http://schemas.microsoft.com/office/drawing/2014/main" id="{59D50988-F5FE-4D43-B2BE-27BA6800F141}"/>
                </a:ext>
              </a:extLst>
            </p:cNvPr>
            <p:cNvSpPr/>
            <p:nvPr/>
          </p:nvSpPr>
          <p:spPr>
            <a:xfrm>
              <a:off x="7046167" y="4467883"/>
              <a:ext cx="2129495" cy="1427491"/>
            </a:xfrm>
            <a:prstGeom prst="rect">
              <a:avLst/>
            </a:prstGeom>
            <a:solidFill>
              <a:srgbClr val="6969FF"/>
            </a:solidFill>
          </p:spPr>
          <p:style>
            <a:lnRef idx="2">
              <a:schemeClr val="accent1">
                <a:shade val="50000"/>
              </a:schemeClr>
            </a:lnRef>
            <a:fillRef idx="1">
              <a:schemeClr val="accent1"/>
            </a:fillRef>
            <a:effectRef idx="0">
              <a:schemeClr val="accent1"/>
            </a:effectRef>
            <a:fontRef idx="minor">
              <a:schemeClr val="lt1"/>
            </a:fontRef>
          </p:style>
          <p:txBody>
            <a:bodyPr rtlCol="0" anchor="t">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Calibri" panose="020F0502020204030204"/>
                  <a:ea typeface="+mn-ea"/>
                  <a:cs typeface="+mn-cs"/>
                </a:rPr>
                <a:t>Wastewater Enforcement Section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Jairo Castillo</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43" name="TextBox 42">
              <a:extLst>
                <a:ext uri="{FF2B5EF4-FFF2-40B4-BE49-F238E27FC236}">
                  <a16:creationId xmlns:a16="http://schemas.microsoft.com/office/drawing/2014/main" id="{86670D1E-162D-41B5-ABFC-ED8E72FBF8BE}"/>
                </a:ext>
              </a:extLst>
            </p:cNvPr>
            <p:cNvSpPr txBox="1"/>
            <p:nvPr/>
          </p:nvSpPr>
          <p:spPr>
            <a:xfrm>
              <a:off x="7104023" y="5240358"/>
              <a:ext cx="2129495" cy="969496"/>
            </a:xfrm>
            <a:prstGeom prst="rect">
              <a:avLst/>
            </a:prstGeom>
            <a:noFill/>
          </p:spPr>
          <p:txBody>
            <a:bodyPr wrap="square" numCol="2" rtlCol="0">
              <a:spAutoFit/>
            </a:bodyPr>
            <a:lstStyle/>
            <a:p>
              <a:pPr marL="109728" marR="0" lvl="0" indent="-10972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50" b="0" i="0" u="none" strike="noStrike" kern="1200" cap="none" spc="0" normalizeH="0" baseline="0" noProof="0" dirty="0">
                  <a:ln>
                    <a:noFill/>
                  </a:ln>
                  <a:solidFill>
                    <a:prstClr val="white"/>
                  </a:solidFill>
                  <a:effectLst/>
                  <a:uLnTx/>
                  <a:uFillTx/>
                  <a:latin typeface="Corbel" panose="020B0503020204020204" pitchFamily="34" charset="0"/>
                  <a:ea typeface="+mn-ea"/>
                  <a:cs typeface="+mn-cs"/>
                </a:rPr>
                <a:t>SNC</a:t>
              </a:r>
            </a:p>
            <a:p>
              <a:pPr marL="109728" marR="0" lvl="0" indent="-10972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50" b="0" i="0" u="none" strike="noStrike" kern="1200" cap="none" spc="0" normalizeH="0" baseline="0" noProof="0" dirty="0">
                  <a:ln>
                    <a:noFill/>
                  </a:ln>
                  <a:solidFill>
                    <a:prstClr val="white"/>
                  </a:solidFill>
                  <a:effectLst/>
                  <a:uLnTx/>
                  <a:uFillTx/>
                  <a:latin typeface="Corbel" panose="020B0503020204020204" pitchFamily="34" charset="0"/>
                  <a:ea typeface="+mn-ea"/>
                  <a:cs typeface="+mn-cs"/>
                </a:rPr>
                <a:t>Conventional Systems </a:t>
              </a:r>
            </a:p>
            <a:p>
              <a:pPr marL="109728" marR="0" lvl="0" indent="-10972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50" b="0" i="0" u="none" strike="noStrike" kern="1200" cap="none" spc="0" normalizeH="0" baseline="0" noProof="0" dirty="0">
                <a:ln>
                  <a:noFill/>
                </a:ln>
                <a:solidFill>
                  <a:prstClr val="white"/>
                </a:solidFill>
                <a:effectLst/>
                <a:uLnTx/>
                <a:uFillTx/>
                <a:latin typeface="Corbel" panose="020B0503020204020204" pitchFamily="34" charset="0"/>
                <a:ea typeface="+mn-ea"/>
                <a:cs typeface="+mn-cs"/>
              </a:endParaRPr>
            </a:p>
            <a:p>
              <a:pPr marL="109728" marR="0" lvl="0" indent="-10972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50" b="0" i="0" u="none" strike="noStrike" kern="1200" cap="none" spc="0" normalizeH="0" baseline="0" noProof="0" dirty="0">
                <a:ln>
                  <a:noFill/>
                </a:ln>
                <a:solidFill>
                  <a:prstClr val="white"/>
                </a:solidFill>
                <a:effectLst/>
                <a:uLnTx/>
                <a:uFillTx/>
                <a:latin typeface="Corbel" panose="020B0503020204020204" pitchFamily="34" charset="0"/>
                <a:ea typeface="+mn-ea"/>
                <a:cs typeface="+mn-cs"/>
              </a:endParaRPr>
            </a:p>
            <a:p>
              <a:pPr marL="109728" marR="0" lvl="0" indent="-10972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50" b="0" i="0" u="none" strike="noStrike" kern="1200" cap="none" spc="0" normalizeH="0" baseline="0" noProof="0" dirty="0">
                <a:ln>
                  <a:noFill/>
                </a:ln>
                <a:solidFill>
                  <a:prstClr val="white"/>
                </a:solidFill>
                <a:effectLst/>
                <a:uLnTx/>
                <a:uFillTx/>
                <a:latin typeface="Corbel" panose="020B0503020204020204" pitchFamily="34" charset="0"/>
                <a:ea typeface="+mn-ea"/>
                <a:cs typeface="+mn-cs"/>
              </a:endParaRPr>
            </a:p>
            <a:p>
              <a:pPr marL="109728" marR="0" lvl="0" indent="-10972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50" b="0" i="0" u="none" strike="noStrike" kern="1200" cap="none" spc="0" normalizeH="0" baseline="0" noProof="0" dirty="0">
                  <a:ln>
                    <a:noFill/>
                  </a:ln>
                  <a:solidFill>
                    <a:prstClr val="white"/>
                  </a:solidFill>
                  <a:effectLst/>
                  <a:uLnTx/>
                  <a:uFillTx/>
                  <a:latin typeface="Corbel" panose="020B0503020204020204" pitchFamily="34" charset="0"/>
                  <a:ea typeface="+mn-ea"/>
                  <a:cs typeface="+mn-cs"/>
                </a:rPr>
                <a:t>Collection Systems</a:t>
              </a:r>
            </a:p>
            <a:p>
              <a:pPr marL="109728" marR="0" lvl="0" indent="-10972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50" b="0" i="0" u="none" strike="noStrike" kern="1200" cap="none" spc="0" normalizeH="0" baseline="0" noProof="0" dirty="0">
                  <a:ln>
                    <a:noFill/>
                  </a:ln>
                  <a:solidFill>
                    <a:prstClr val="white"/>
                  </a:solidFill>
                  <a:effectLst/>
                  <a:uLnTx/>
                  <a:uFillTx/>
                  <a:latin typeface="Corbel" panose="020B0503020204020204" pitchFamily="34" charset="0"/>
                  <a:ea typeface="+mn-ea"/>
                  <a:cs typeface="+mn-cs"/>
                </a:rPr>
                <a:t>Pretreatment</a:t>
              </a:r>
            </a:p>
            <a:p>
              <a:pPr marL="109728" marR="0" lvl="0" indent="-10972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50" b="0" i="0" u="none" strike="noStrike" kern="1200" cap="none" spc="0" normalizeH="0" baseline="0" noProof="0" dirty="0">
                  <a:ln>
                    <a:noFill/>
                  </a:ln>
                  <a:solidFill>
                    <a:prstClr val="white"/>
                  </a:solidFill>
                  <a:effectLst/>
                  <a:uLnTx/>
                  <a:uFillTx/>
                  <a:latin typeface="Corbel" panose="020B0503020204020204" pitchFamily="34" charset="0"/>
                  <a:ea typeface="+mn-ea"/>
                  <a:cs typeface="+mn-cs"/>
                </a:rPr>
                <a:t>OPA </a:t>
              </a:r>
              <a:endParaRPr kumimoji="0" lang="en-US" sz="950" b="1" i="0" u="none" strike="noStrike" kern="1200" cap="none" spc="0" normalizeH="0" baseline="0" noProof="0" dirty="0">
                <a:ln>
                  <a:noFill/>
                </a:ln>
                <a:solidFill>
                  <a:prstClr val="white"/>
                </a:solidFill>
                <a:effectLst/>
                <a:uLnTx/>
                <a:uFillTx/>
                <a:latin typeface="Corbel" panose="020B0503020204020204" pitchFamily="34" charset="0"/>
                <a:ea typeface="+mn-ea"/>
                <a:cs typeface="+mn-cs"/>
              </a:endParaRPr>
            </a:p>
            <a:p>
              <a:pPr marL="112713" marR="0" lvl="0" indent="-1127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5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grpSp>
      <p:grpSp>
        <p:nvGrpSpPr>
          <p:cNvPr id="6" name="Group 5">
            <a:extLst>
              <a:ext uri="{FF2B5EF4-FFF2-40B4-BE49-F238E27FC236}">
                <a16:creationId xmlns:a16="http://schemas.microsoft.com/office/drawing/2014/main" id="{E6E381FD-CB5F-49F0-BEC8-9F34E599257A}"/>
              </a:ext>
            </a:extLst>
          </p:cNvPr>
          <p:cNvGrpSpPr/>
          <p:nvPr/>
        </p:nvGrpSpPr>
        <p:grpSpPr>
          <a:xfrm>
            <a:off x="7039665" y="5933082"/>
            <a:ext cx="2129495" cy="935176"/>
            <a:chOff x="7039665" y="5933082"/>
            <a:chExt cx="2129495" cy="935176"/>
          </a:xfrm>
        </p:grpSpPr>
        <p:sp>
          <p:nvSpPr>
            <p:cNvPr id="33" name="Rectangle 32">
              <a:extLst>
                <a:ext uri="{FF2B5EF4-FFF2-40B4-BE49-F238E27FC236}">
                  <a16:creationId xmlns:a16="http://schemas.microsoft.com/office/drawing/2014/main" id="{CE9F4B9A-7349-4910-953C-F040982EDF0A}"/>
                </a:ext>
              </a:extLst>
            </p:cNvPr>
            <p:cNvSpPr/>
            <p:nvPr/>
          </p:nvSpPr>
          <p:spPr>
            <a:xfrm>
              <a:off x="7039665" y="5933082"/>
              <a:ext cx="2129495" cy="935176"/>
            </a:xfrm>
            <a:prstGeom prst="rect">
              <a:avLst/>
            </a:prstGeom>
            <a:solidFill>
              <a:srgbClr val="6969FF"/>
            </a:solidFill>
          </p:spPr>
          <p:style>
            <a:lnRef idx="2">
              <a:schemeClr val="accent1">
                <a:shade val="50000"/>
              </a:schemeClr>
            </a:lnRef>
            <a:fillRef idx="1">
              <a:schemeClr val="accent1"/>
            </a:fillRef>
            <a:effectRef idx="0">
              <a:schemeClr val="accent1"/>
            </a:effectRef>
            <a:fontRef idx="minor">
              <a:schemeClr val="lt1"/>
            </a:fontRef>
          </p:style>
          <p:txBody>
            <a:bodyPr rtlCol="0" anchor="t">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Drinking Water Enforcement Section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US" sz="1500" b="0"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Bryan Myers</a:t>
              </a:r>
              <a:endParaRPr kumimoji="0" lang="en-US" sz="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48" name="TextBox 47">
              <a:extLst>
                <a:ext uri="{FF2B5EF4-FFF2-40B4-BE49-F238E27FC236}">
                  <a16:creationId xmlns:a16="http://schemas.microsoft.com/office/drawing/2014/main" id="{C2CB312B-2F26-438A-977B-26EEDD699DAE}"/>
                </a:ext>
              </a:extLst>
            </p:cNvPr>
            <p:cNvSpPr txBox="1"/>
            <p:nvPr/>
          </p:nvSpPr>
          <p:spPr>
            <a:xfrm>
              <a:off x="7054728" y="6606648"/>
              <a:ext cx="1975791" cy="261610"/>
            </a:xfrm>
            <a:prstGeom prst="rect">
              <a:avLst/>
            </a:prstGeom>
            <a:noFill/>
          </p:spPr>
          <p:txBody>
            <a:bodyPr wrap="square" numCol="1" rtlCol="0">
              <a:spAutoFit/>
            </a:bodyPr>
            <a:lstStyle/>
            <a:p>
              <a:pPr marL="109728" marR="0" lvl="0" indent="-10972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white"/>
                  </a:solidFill>
                  <a:effectLst/>
                  <a:uLnTx/>
                  <a:uFillTx/>
                  <a:latin typeface="Corbel" panose="020B0503020204020204" pitchFamily="34" charset="0"/>
                  <a:ea typeface="+mn-ea"/>
                  <a:cs typeface="+mn-cs"/>
                </a:rPr>
                <a:t>Drinking Water NECI</a:t>
              </a:r>
            </a:p>
          </p:txBody>
        </p:sp>
      </p:grpSp>
      <p:sp>
        <p:nvSpPr>
          <p:cNvPr id="44" name="Rectangle 43">
            <a:extLst>
              <a:ext uri="{FF2B5EF4-FFF2-40B4-BE49-F238E27FC236}">
                <a16:creationId xmlns:a16="http://schemas.microsoft.com/office/drawing/2014/main" id="{4E5C627E-C6CF-493E-8C06-6CFC25FB0B72}"/>
              </a:ext>
            </a:extLst>
          </p:cNvPr>
          <p:cNvSpPr/>
          <p:nvPr/>
        </p:nvSpPr>
        <p:spPr>
          <a:xfrm>
            <a:off x="2974138" y="135941"/>
            <a:ext cx="4960737" cy="1160898"/>
          </a:xfrm>
          <a:prstGeom prst="rect">
            <a:avLst/>
          </a:prstGeom>
          <a:solidFill>
            <a:srgbClr val="0000A2"/>
          </a:solidFill>
        </p:spPr>
        <p:style>
          <a:lnRef idx="2">
            <a:schemeClr val="accent1">
              <a:shade val="50000"/>
            </a:schemeClr>
          </a:lnRef>
          <a:fillRef idx="1">
            <a:schemeClr val="accent1"/>
          </a:fillRef>
          <a:effectRef idx="0">
            <a:schemeClr val="accent1"/>
          </a:effectRef>
          <a:fontRef idx="minor">
            <a:schemeClr val="lt1"/>
          </a:fontRef>
        </p:style>
        <p:txBody>
          <a:bodyPr rtlCol="0" anchor="t">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Enforcement and Compliance Assurance Division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Keriema Newman, Acting Director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Kimberly Bingham, Acting Deputy Director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Lynorae Benjamin, Acting Deputy Director</a:t>
            </a:r>
          </a:p>
        </p:txBody>
      </p:sp>
    </p:spTree>
    <p:extLst>
      <p:ext uri="{BB962C8B-B14F-4D97-AF65-F5344CB8AC3E}">
        <p14:creationId xmlns:p14="http://schemas.microsoft.com/office/powerpoint/2010/main" val="2768150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49E16-A2ED-A74E-81EB-9F4B5C8FDC33}"/>
              </a:ext>
            </a:extLst>
          </p:cNvPr>
          <p:cNvSpPr>
            <a:spLocks noGrp="1"/>
          </p:cNvSpPr>
          <p:nvPr>
            <p:ph type="title" idx="4294967295"/>
          </p:nvPr>
        </p:nvSpPr>
        <p:spPr>
          <a:xfrm>
            <a:off x="838200" y="365125"/>
            <a:ext cx="10515600" cy="1325563"/>
          </a:xfrm>
        </p:spPr>
        <p:txBody>
          <a:bodyPr/>
          <a:lstStyle/>
          <a:p>
            <a:pPr algn="ctr"/>
            <a:r>
              <a:rPr lang="en-US" sz="5400" b="1" dirty="0">
                <a:solidFill>
                  <a:schemeClr val="accent1">
                    <a:lumMod val="50000"/>
                  </a:schemeClr>
                </a:solidFill>
              </a:rPr>
              <a:t>Priorities</a:t>
            </a:r>
            <a:endParaRPr lang="en-US" dirty="0"/>
          </a:p>
        </p:txBody>
      </p:sp>
      <p:sp>
        <p:nvSpPr>
          <p:cNvPr id="3" name="Content Placeholder 2">
            <a:extLst>
              <a:ext uri="{FF2B5EF4-FFF2-40B4-BE49-F238E27FC236}">
                <a16:creationId xmlns:a16="http://schemas.microsoft.com/office/drawing/2014/main" id="{0D1EA34F-96B1-4D49-A99C-0BB81F9C63E8}"/>
              </a:ext>
            </a:extLst>
          </p:cNvPr>
          <p:cNvSpPr>
            <a:spLocks noGrp="1"/>
          </p:cNvSpPr>
          <p:nvPr>
            <p:ph idx="1"/>
          </p:nvPr>
        </p:nvSpPr>
        <p:spPr>
          <a:xfrm>
            <a:off x="838200" y="2288791"/>
            <a:ext cx="10515600" cy="4351338"/>
          </a:xfrm>
        </p:spPr>
        <p:txBody>
          <a:bodyPr>
            <a:normAutofit/>
          </a:bodyPr>
          <a:lstStyle/>
          <a:p>
            <a:r>
              <a:rPr lang="en-US" sz="3600" dirty="0"/>
              <a:t>State Partnerships</a:t>
            </a:r>
          </a:p>
          <a:p>
            <a:r>
              <a:rPr lang="en-US" sz="3600" dirty="0"/>
              <a:t>Environmental Justice</a:t>
            </a:r>
          </a:p>
          <a:p>
            <a:r>
              <a:rPr lang="en-US" sz="3600" dirty="0"/>
              <a:t>Climate Change</a:t>
            </a:r>
          </a:p>
          <a:p>
            <a:r>
              <a:rPr lang="en-US" sz="3600" dirty="0"/>
              <a:t>National Enforcement Compliance Initiatives</a:t>
            </a:r>
          </a:p>
          <a:p>
            <a:endParaRPr lang="en-US" sz="3600" dirty="0"/>
          </a:p>
        </p:txBody>
      </p:sp>
      <p:sp>
        <p:nvSpPr>
          <p:cNvPr id="4" name="Footer Placeholder 3">
            <a:extLst>
              <a:ext uri="{FF2B5EF4-FFF2-40B4-BE49-F238E27FC236}">
                <a16:creationId xmlns:a16="http://schemas.microsoft.com/office/drawing/2014/main" id="{4CED5100-E6EF-CB45-9404-D7EE4894192C}"/>
              </a:ext>
            </a:extLst>
          </p:cNvPr>
          <p:cNvSpPr>
            <a:spLocks noGrp="1"/>
          </p:cNvSpPr>
          <p:nvPr>
            <p:ph type="ftr" sz="quarter" idx="4294967295"/>
          </p:nvPr>
        </p:nvSpPr>
        <p:spPr>
          <a:xfrm>
            <a:off x="4038600" y="6356350"/>
            <a:ext cx="4114800" cy="365125"/>
          </a:xfrm>
        </p:spPr>
        <p:txBody>
          <a:bodyPr/>
          <a:lstStyle/>
          <a:p>
            <a:r>
              <a:rPr lang="en-US" dirty="0"/>
              <a:t>U.S. Environmental Protection Agency</a:t>
            </a:r>
          </a:p>
        </p:txBody>
      </p:sp>
      <p:sp>
        <p:nvSpPr>
          <p:cNvPr id="5" name="Slide Number Placeholder 4">
            <a:extLst>
              <a:ext uri="{FF2B5EF4-FFF2-40B4-BE49-F238E27FC236}">
                <a16:creationId xmlns:a16="http://schemas.microsoft.com/office/drawing/2014/main" id="{289923B3-C4BE-D14E-B651-B589F3FFA2E8}"/>
              </a:ext>
            </a:extLst>
          </p:cNvPr>
          <p:cNvSpPr>
            <a:spLocks noGrp="1"/>
          </p:cNvSpPr>
          <p:nvPr>
            <p:ph type="sldNum" sz="quarter" idx="4294967295"/>
          </p:nvPr>
        </p:nvSpPr>
        <p:spPr>
          <a:xfrm>
            <a:off x="8610600" y="6356350"/>
            <a:ext cx="2743200" cy="365125"/>
          </a:xfrm>
        </p:spPr>
        <p:txBody>
          <a:bodyPr/>
          <a:lstStyle/>
          <a:p>
            <a:fld id="{8D9C3B4F-4B7B-9A4F-9F3C-3A4901A33979}" type="slidenum">
              <a:rPr lang="en-US" smtClean="0"/>
              <a:t>4</a:t>
            </a:fld>
            <a:endParaRPr lang="en-US" dirty="0"/>
          </a:p>
        </p:txBody>
      </p:sp>
    </p:spTree>
    <p:extLst>
      <p:ext uri="{BB962C8B-B14F-4D97-AF65-F5344CB8AC3E}">
        <p14:creationId xmlns:p14="http://schemas.microsoft.com/office/powerpoint/2010/main" val="1368762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CE34C-48C2-484D-B7C3-697FA1C709AD}"/>
              </a:ext>
            </a:extLst>
          </p:cNvPr>
          <p:cNvSpPr>
            <a:spLocks noGrp="1"/>
          </p:cNvSpPr>
          <p:nvPr>
            <p:ph type="title" idx="4294967295"/>
          </p:nvPr>
        </p:nvSpPr>
        <p:spPr>
          <a:xfrm>
            <a:off x="116958" y="3616"/>
            <a:ext cx="11993526" cy="1325563"/>
          </a:xfrm>
        </p:spPr>
        <p:txBody>
          <a:bodyPr>
            <a:normAutofit/>
          </a:bodyPr>
          <a:lstStyle/>
          <a:p>
            <a:pPr algn="ctr"/>
            <a:r>
              <a:rPr lang="en-US" b="1" dirty="0">
                <a:solidFill>
                  <a:schemeClr val="accent1">
                    <a:lumMod val="50000"/>
                  </a:schemeClr>
                </a:solidFill>
              </a:rPr>
              <a:t>Percentage of Inspections in Overburdened Communities </a:t>
            </a:r>
          </a:p>
        </p:txBody>
      </p:sp>
      <p:grpSp>
        <p:nvGrpSpPr>
          <p:cNvPr id="10" name="Group 9">
            <a:extLst>
              <a:ext uri="{FF2B5EF4-FFF2-40B4-BE49-F238E27FC236}">
                <a16:creationId xmlns:a16="http://schemas.microsoft.com/office/drawing/2014/main" id="{87BB10EB-96FB-AFB2-E54F-55F71D3E42A4}"/>
              </a:ext>
            </a:extLst>
          </p:cNvPr>
          <p:cNvGrpSpPr/>
          <p:nvPr/>
        </p:nvGrpSpPr>
        <p:grpSpPr>
          <a:xfrm>
            <a:off x="939223" y="1212167"/>
            <a:ext cx="10012301" cy="5096484"/>
            <a:chOff x="939223" y="1212167"/>
            <a:chExt cx="10012301" cy="5096484"/>
          </a:xfrm>
        </p:grpSpPr>
        <p:sp>
          <p:nvSpPr>
            <p:cNvPr id="7" name="TextBox 1">
              <a:extLst>
                <a:ext uri="{FF2B5EF4-FFF2-40B4-BE49-F238E27FC236}">
                  <a16:creationId xmlns:a16="http://schemas.microsoft.com/office/drawing/2014/main" id="{C17698DC-1663-8B97-7A1D-8F2556E6567A}"/>
                </a:ext>
              </a:extLst>
            </p:cNvPr>
            <p:cNvSpPr txBox="1"/>
            <p:nvPr/>
          </p:nvSpPr>
          <p:spPr>
            <a:xfrm rot="16200000">
              <a:off x="167477" y="3241158"/>
              <a:ext cx="1919176" cy="37568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a:solidFill>
                    <a:schemeClr val="bg2">
                      <a:lumMod val="25000"/>
                    </a:schemeClr>
                  </a:solidFill>
                </a:rPr>
                <a:t>% EJ Inspections</a:t>
              </a:r>
            </a:p>
          </p:txBody>
        </p:sp>
        <p:sp>
          <p:nvSpPr>
            <p:cNvPr id="8" name="TextBox 1">
              <a:extLst>
                <a:ext uri="{FF2B5EF4-FFF2-40B4-BE49-F238E27FC236}">
                  <a16:creationId xmlns:a16="http://schemas.microsoft.com/office/drawing/2014/main" id="{E8F0F714-598A-7F0D-BEAB-928EF3E98FF9}"/>
                </a:ext>
              </a:extLst>
            </p:cNvPr>
            <p:cNvSpPr txBox="1"/>
            <p:nvPr/>
          </p:nvSpPr>
          <p:spPr>
            <a:xfrm>
              <a:off x="5196652" y="5932967"/>
              <a:ext cx="1919176" cy="37568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a:solidFill>
                    <a:schemeClr val="bg2">
                      <a:lumMod val="25000"/>
                    </a:schemeClr>
                  </a:solidFill>
                </a:rPr>
                <a:t>Year</a:t>
              </a:r>
            </a:p>
          </p:txBody>
        </p:sp>
        <p:graphicFrame>
          <p:nvGraphicFramePr>
            <p:cNvPr id="9" name="Chart 8">
              <a:extLst>
                <a:ext uri="{FF2B5EF4-FFF2-40B4-BE49-F238E27FC236}">
                  <a16:creationId xmlns:a16="http://schemas.microsoft.com/office/drawing/2014/main" id="{2800A8F8-CE41-1471-082F-8C3094B93987}"/>
                </a:ext>
              </a:extLst>
            </p:cNvPr>
            <p:cNvGraphicFramePr>
              <a:graphicFrameLocks/>
            </p:cNvGraphicFramePr>
            <p:nvPr>
              <p:extLst>
                <p:ext uri="{D42A27DB-BD31-4B8C-83A1-F6EECF244321}">
                  <p14:modId xmlns:p14="http://schemas.microsoft.com/office/powerpoint/2010/main" val="974003422"/>
                </p:ext>
              </p:extLst>
            </p:nvPr>
          </p:nvGraphicFramePr>
          <p:xfrm>
            <a:off x="1360956" y="1212167"/>
            <a:ext cx="9590568" cy="4752749"/>
          </p:xfrm>
          <a:graphic>
            <a:graphicData uri="http://schemas.openxmlformats.org/drawingml/2006/chart">
              <c:chart xmlns:c="http://schemas.openxmlformats.org/drawingml/2006/chart" xmlns:r="http://schemas.openxmlformats.org/officeDocument/2006/relationships" r:id="rId3"/>
            </a:graphicData>
          </a:graphic>
        </p:graphicFrame>
      </p:grpSp>
    </p:spTree>
    <p:extLst>
      <p:ext uri="{BB962C8B-B14F-4D97-AF65-F5344CB8AC3E}">
        <p14:creationId xmlns:p14="http://schemas.microsoft.com/office/powerpoint/2010/main" val="380363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9642E2B-B8FA-03DF-74AA-F94C769E1C9A}"/>
              </a:ext>
            </a:extLst>
          </p:cNvPr>
          <p:cNvSpPr>
            <a:spLocks noGrp="1"/>
          </p:cNvSpPr>
          <p:nvPr>
            <p:ph type="ftr" sz="quarter" idx="11"/>
          </p:nvPr>
        </p:nvSpPr>
        <p:spPr/>
        <p:txBody>
          <a:bodyPr/>
          <a:lstStyle/>
          <a:p>
            <a:r>
              <a:rPr lang="en-US"/>
              <a:t>U.S. Environmental Protection Agency</a:t>
            </a:r>
          </a:p>
        </p:txBody>
      </p:sp>
      <p:sp>
        <p:nvSpPr>
          <p:cNvPr id="5" name="Slide Number Placeholder 4">
            <a:extLst>
              <a:ext uri="{FF2B5EF4-FFF2-40B4-BE49-F238E27FC236}">
                <a16:creationId xmlns:a16="http://schemas.microsoft.com/office/drawing/2014/main" id="{3C61BCA3-C48C-CD08-B58F-CC6F660AE13C}"/>
              </a:ext>
            </a:extLst>
          </p:cNvPr>
          <p:cNvSpPr>
            <a:spLocks noGrp="1"/>
          </p:cNvSpPr>
          <p:nvPr>
            <p:ph type="sldNum" sz="quarter" idx="12"/>
          </p:nvPr>
        </p:nvSpPr>
        <p:spPr/>
        <p:txBody>
          <a:bodyPr/>
          <a:lstStyle/>
          <a:p>
            <a:fld id="{8D9C3B4F-4B7B-9A4F-9F3C-3A4901A33979}" type="slidenum">
              <a:rPr lang="en-US" smtClean="0"/>
              <a:t>6</a:t>
            </a:fld>
            <a:endParaRPr lang="en-US"/>
          </a:p>
        </p:txBody>
      </p:sp>
      <p:sp>
        <p:nvSpPr>
          <p:cNvPr id="7" name="Title 1">
            <a:extLst>
              <a:ext uri="{FF2B5EF4-FFF2-40B4-BE49-F238E27FC236}">
                <a16:creationId xmlns:a16="http://schemas.microsoft.com/office/drawing/2014/main" id="{A2685151-4E68-C52A-B357-BFE72450FB66}"/>
              </a:ext>
            </a:extLst>
          </p:cNvPr>
          <p:cNvSpPr txBox="1">
            <a:spLocks/>
          </p:cNvSpPr>
          <p:nvPr/>
        </p:nvSpPr>
        <p:spPr>
          <a:xfrm>
            <a:off x="838200" y="50165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accent1">
                    <a:lumMod val="50000"/>
                  </a:schemeClr>
                </a:solidFill>
              </a:rPr>
              <a:t>R4 ECAD Accomplishments</a:t>
            </a:r>
            <a:endParaRPr lang="en-US" dirty="0"/>
          </a:p>
        </p:txBody>
      </p:sp>
      <p:graphicFrame>
        <p:nvGraphicFramePr>
          <p:cNvPr id="8" name="Content Placeholder 3">
            <a:extLst>
              <a:ext uri="{FF2B5EF4-FFF2-40B4-BE49-F238E27FC236}">
                <a16:creationId xmlns:a16="http://schemas.microsoft.com/office/drawing/2014/main" id="{53A3742C-58E3-4B6D-BCF2-A5EA1CB9B65C}"/>
              </a:ext>
            </a:extLst>
          </p:cNvPr>
          <p:cNvGraphicFramePr>
            <a:graphicFrameLocks/>
          </p:cNvGraphicFramePr>
          <p:nvPr>
            <p:extLst>
              <p:ext uri="{D42A27DB-BD31-4B8C-83A1-F6EECF244321}">
                <p14:modId xmlns:p14="http://schemas.microsoft.com/office/powerpoint/2010/main" val="4004067830"/>
              </p:ext>
            </p:extLst>
          </p:nvPr>
        </p:nvGraphicFramePr>
        <p:xfrm>
          <a:off x="1638728" y="1524909"/>
          <a:ext cx="8914543" cy="4905013"/>
        </p:xfrm>
        <a:graphic>
          <a:graphicData uri="http://schemas.openxmlformats.org/drawingml/2006/table">
            <a:tbl>
              <a:tblPr firstRow="1" firstCol="1" bandRow="1"/>
              <a:tblGrid>
                <a:gridCol w="3214233">
                  <a:extLst>
                    <a:ext uri="{9D8B030D-6E8A-4147-A177-3AD203B41FA5}">
                      <a16:colId xmlns:a16="http://schemas.microsoft.com/office/drawing/2014/main" val="3469565725"/>
                    </a:ext>
                  </a:extLst>
                </a:gridCol>
                <a:gridCol w="1900853">
                  <a:extLst>
                    <a:ext uri="{9D8B030D-6E8A-4147-A177-3AD203B41FA5}">
                      <a16:colId xmlns:a16="http://schemas.microsoft.com/office/drawing/2014/main" val="3521009236"/>
                    </a:ext>
                  </a:extLst>
                </a:gridCol>
                <a:gridCol w="1976323">
                  <a:extLst>
                    <a:ext uri="{9D8B030D-6E8A-4147-A177-3AD203B41FA5}">
                      <a16:colId xmlns:a16="http://schemas.microsoft.com/office/drawing/2014/main" val="795851446"/>
                    </a:ext>
                  </a:extLst>
                </a:gridCol>
                <a:gridCol w="1823134">
                  <a:extLst>
                    <a:ext uri="{9D8B030D-6E8A-4147-A177-3AD203B41FA5}">
                      <a16:colId xmlns:a16="http://schemas.microsoft.com/office/drawing/2014/main" val="777932245"/>
                    </a:ext>
                  </a:extLst>
                </a:gridCol>
              </a:tblGrid>
              <a:tr h="832290">
                <a:tc>
                  <a:txBody>
                    <a:bodyPr/>
                    <a:lstStyle>
                      <a:lvl1pPr marL="0" algn="l" defTabSz="457200" rtl="0" eaLnBrk="1" latinLnBrk="0" hangingPunct="1">
                        <a:defRPr sz="1800" b="1" kern="1200">
                          <a:solidFill>
                            <a:schemeClr val="lt1"/>
                          </a:solidFill>
                          <a:latin typeface="Arial"/>
                        </a:defRPr>
                      </a:lvl1pPr>
                      <a:lvl2pPr marL="457200" algn="l" defTabSz="457200" rtl="0" eaLnBrk="1" latinLnBrk="0" hangingPunct="1">
                        <a:defRPr sz="1800" b="1" kern="1200">
                          <a:solidFill>
                            <a:schemeClr val="lt1"/>
                          </a:solidFill>
                          <a:latin typeface="Arial"/>
                        </a:defRPr>
                      </a:lvl2pPr>
                      <a:lvl3pPr marL="914400" algn="l" defTabSz="457200" rtl="0" eaLnBrk="1" latinLnBrk="0" hangingPunct="1">
                        <a:defRPr sz="1800" b="1" kern="1200">
                          <a:solidFill>
                            <a:schemeClr val="lt1"/>
                          </a:solidFill>
                          <a:latin typeface="Arial"/>
                        </a:defRPr>
                      </a:lvl3pPr>
                      <a:lvl4pPr marL="1371600" algn="l" defTabSz="457200" rtl="0" eaLnBrk="1" latinLnBrk="0" hangingPunct="1">
                        <a:defRPr sz="1800" b="1" kern="1200">
                          <a:solidFill>
                            <a:schemeClr val="lt1"/>
                          </a:solidFill>
                          <a:latin typeface="Arial"/>
                        </a:defRPr>
                      </a:lvl4pPr>
                      <a:lvl5pPr marL="1828800" algn="l" defTabSz="457200" rtl="0" eaLnBrk="1" latinLnBrk="0" hangingPunct="1">
                        <a:defRPr sz="1800" b="1" kern="1200">
                          <a:solidFill>
                            <a:schemeClr val="lt1"/>
                          </a:solidFill>
                          <a:latin typeface="Arial"/>
                        </a:defRPr>
                      </a:lvl5pPr>
                      <a:lvl6pPr marL="2286000" algn="l" defTabSz="457200" rtl="0" eaLnBrk="1" latinLnBrk="0" hangingPunct="1">
                        <a:defRPr sz="1800" b="1" kern="1200">
                          <a:solidFill>
                            <a:schemeClr val="lt1"/>
                          </a:solidFill>
                          <a:latin typeface="Arial"/>
                        </a:defRPr>
                      </a:lvl6pPr>
                      <a:lvl7pPr marL="2743200" algn="l" defTabSz="457200" rtl="0" eaLnBrk="1" latinLnBrk="0" hangingPunct="1">
                        <a:defRPr sz="1800" b="1" kern="1200">
                          <a:solidFill>
                            <a:schemeClr val="lt1"/>
                          </a:solidFill>
                          <a:latin typeface="Arial"/>
                        </a:defRPr>
                      </a:lvl7pPr>
                      <a:lvl8pPr marL="3200400" algn="l" defTabSz="457200" rtl="0" eaLnBrk="1" latinLnBrk="0" hangingPunct="1">
                        <a:defRPr sz="1800" b="1" kern="1200">
                          <a:solidFill>
                            <a:schemeClr val="lt1"/>
                          </a:solidFill>
                          <a:latin typeface="Arial"/>
                        </a:defRPr>
                      </a:lvl8pPr>
                      <a:lvl9pPr marL="3657600" algn="l" defTabSz="457200" rtl="0" eaLnBrk="1" latinLnBrk="0" hangingPunct="1">
                        <a:defRPr sz="1800" b="1" kern="1200">
                          <a:solidFill>
                            <a:schemeClr val="lt1"/>
                          </a:solidFill>
                          <a:latin typeface="Arial"/>
                        </a:defRPr>
                      </a:lvl9pPr>
                    </a:lstStyle>
                    <a:p>
                      <a:pPr marL="0" marR="0" algn="l">
                        <a:spcBef>
                          <a:spcPts val="0"/>
                        </a:spcBef>
                        <a:spcAft>
                          <a:spcPts val="0"/>
                        </a:spcAft>
                      </a:pP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333399"/>
                    </a:solidFill>
                  </a:tcPr>
                </a:tc>
                <a:tc>
                  <a:txBody>
                    <a:bodyPr/>
                    <a:lstStyle>
                      <a:lvl1pPr marL="0" algn="l" defTabSz="457200" rtl="0" eaLnBrk="1" latinLnBrk="0" hangingPunct="1">
                        <a:defRPr sz="1800" b="1" kern="1200">
                          <a:solidFill>
                            <a:schemeClr val="lt1"/>
                          </a:solidFill>
                          <a:latin typeface="Arial"/>
                        </a:defRPr>
                      </a:lvl1pPr>
                      <a:lvl2pPr marL="457200" algn="l" defTabSz="457200" rtl="0" eaLnBrk="1" latinLnBrk="0" hangingPunct="1">
                        <a:defRPr sz="1800" b="1" kern="1200">
                          <a:solidFill>
                            <a:schemeClr val="lt1"/>
                          </a:solidFill>
                          <a:latin typeface="Arial"/>
                        </a:defRPr>
                      </a:lvl2pPr>
                      <a:lvl3pPr marL="914400" algn="l" defTabSz="457200" rtl="0" eaLnBrk="1" latinLnBrk="0" hangingPunct="1">
                        <a:defRPr sz="1800" b="1" kern="1200">
                          <a:solidFill>
                            <a:schemeClr val="lt1"/>
                          </a:solidFill>
                          <a:latin typeface="Arial"/>
                        </a:defRPr>
                      </a:lvl3pPr>
                      <a:lvl4pPr marL="1371600" algn="l" defTabSz="457200" rtl="0" eaLnBrk="1" latinLnBrk="0" hangingPunct="1">
                        <a:defRPr sz="1800" b="1" kern="1200">
                          <a:solidFill>
                            <a:schemeClr val="lt1"/>
                          </a:solidFill>
                          <a:latin typeface="Arial"/>
                        </a:defRPr>
                      </a:lvl4pPr>
                      <a:lvl5pPr marL="1828800" algn="l" defTabSz="457200" rtl="0" eaLnBrk="1" latinLnBrk="0" hangingPunct="1">
                        <a:defRPr sz="1800" b="1" kern="1200">
                          <a:solidFill>
                            <a:schemeClr val="lt1"/>
                          </a:solidFill>
                          <a:latin typeface="Arial"/>
                        </a:defRPr>
                      </a:lvl5pPr>
                      <a:lvl6pPr marL="2286000" algn="l" defTabSz="457200" rtl="0" eaLnBrk="1" latinLnBrk="0" hangingPunct="1">
                        <a:defRPr sz="1800" b="1" kern="1200">
                          <a:solidFill>
                            <a:schemeClr val="lt1"/>
                          </a:solidFill>
                          <a:latin typeface="Arial"/>
                        </a:defRPr>
                      </a:lvl6pPr>
                      <a:lvl7pPr marL="2743200" algn="l" defTabSz="457200" rtl="0" eaLnBrk="1" latinLnBrk="0" hangingPunct="1">
                        <a:defRPr sz="1800" b="1" kern="1200">
                          <a:solidFill>
                            <a:schemeClr val="lt1"/>
                          </a:solidFill>
                          <a:latin typeface="Arial"/>
                        </a:defRPr>
                      </a:lvl7pPr>
                      <a:lvl8pPr marL="3200400" algn="l" defTabSz="457200" rtl="0" eaLnBrk="1" latinLnBrk="0" hangingPunct="1">
                        <a:defRPr sz="1800" b="1" kern="1200">
                          <a:solidFill>
                            <a:schemeClr val="lt1"/>
                          </a:solidFill>
                          <a:latin typeface="Arial"/>
                        </a:defRPr>
                      </a:lvl8pPr>
                      <a:lvl9pPr marL="3657600" algn="l" defTabSz="457200" rtl="0" eaLnBrk="1" latinLnBrk="0" hangingPunct="1">
                        <a:defRPr sz="1800" b="1" kern="1200">
                          <a:solidFill>
                            <a:schemeClr val="lt1"/>
                          </a:solidFill>
                          <a:latin typeface="Arial"/>
                        </a:defRPr>
                      </a:lvl9pPr>
                    </a:lstStyle>
                    <a:p>
                      <a:pPr marL="0" marR="0" algn="ctr">
                        <a:spcBef>
                          <a:spcPts val="0"/>
                        </a:spcBef>
                        <a:spcAft>
                          <a:spcPts val="0"/>
                        </a:spcAft>
                      </a:pPr>
                      <a:r>
                        <a:rPr lang="en-US" sz="1800">
                          <a:effectLst/>
                        </a:rPr>
                        <a:t>Completed </a:t>
                      </a:r>
                    </a:p>
                    <a:p>
                      <a:pPr marL="0" marR="0" algn="ctr">
                        <a:spcBef>
                          <a:spcPts val="0"/>
                        </a:spcBef>
                        <a:spcAft>
                          <a:spcPts val="0"/>
                        </a:spcAft>
                      </a:pPr>
                      <a:r>
                        <a:rPr lang="en-US" sz="1800">
                          <a:effectLst/>
                        </a:rPr>
                        <a:t>In FY 2022</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333399"/>
                    </a:solidFill>
                  </a:tcPr>
                </a:tc>
                <a:tc>
                  <a:txBody>
                    <a:bodyPr/>
                    <a:lstStyle>
                      <a:lvl1pPr marL="0" algn="l" defTabSz="457200" rtl="0" eaLnBrk="1" latinLnBrk="0" hangingPunct="1">
                        <a:defRPr sz="1800" b="1" kern="1200">
                          <a:solidFill>
                            <a:schemeClr val="lt1"/>
                          </a:solidFill>
                          <a:latin typeface="Arial"/>
                        </a:defRPr>
                      </a:lvl1pPr>
                      <a:lvl2pPr marL="457200" algn="l" defTabSz="457200" rtl="0" eaLnBrk="1" latinLnBrk="0" hangingPunct="1">
                        <a:defRPr sz="1800" b="1" kern="1200">
                          <a:solidFill>
                            <a:schemeClr val="lt1"/>
                          </a:solidFill>
                          <a:latin typeface="Arial"/>
                        </a:defRPr>
                      </a:lvl2pPr>
                      <a:lvl3pPr marL="914400" algn="l" defTabSz="457200" rtl="0" eaLnBrk="1" latinLnBrk="0" hangingPunct="1">
                        <a:defRPr sz="1800" b="1" kern="1200">
                          <a:solidFill>
                            <a:schemeClr val="lt1"/>
                          </a:solidFill>
                          <a:latin typeface="Arial"/>
                        </a:defRPr>
                      </a:lvl3pPr>
                      <a:lvl4pPr marL="1371600" algn="l" defTabSz="457200" rtl="0" eaLnBrk="1" latinLnBrk="0" hangingPunct="1">
                        <a:defRPr sz="1800" b="1" kern="1200">
                          <a:solidFill>
                            <a:schemeClr val="lt1"/>
                          </a:solidFill>
                          <a:latin typeface="Arial"/>
                        </a:defRPr>
                      </a:lvl4pPr>
                      <a:lvl5pPr marL="1828800" algn="l" defTabSz="457200" rtl="0" eaLnBrk="1" latinLnBrk="0" hangingPunct="1">
                        <a:defRPr sz="1800" b="1" kern="1200">
                          <a:solidFill>
                            <a:schemeClr val="lt1"/>
                          </a:solidFill>
                          <a:latin typeface="Arial"/>
                        </a:defRPr>
                      </a:lvl5pPr>
                      <a:lvl6pPr marL="2286000" algn="l" defTabSz="457200" rtl="0" eaLnBrk="1" latinLnBrk="0" hangingPunct="1">
                        <a:defRPr sz="1800" b="1" kern="1200">
                          <a:solidFill>
                            <a:schemeClr val="lt1"/>
                          </a:solidFill>
                          <a:latin typeface="Arial"/>
                        </a:defRPr>
                      </a:lvl6pPr>
                      <a:lvl7pPr marL="2743200" algn="l" defTabSz="457200" rtl="0" eaLnBrk="1" latinLnBrk="0" hangingPunct="1">
                        <a:defRPr sz="1800" b="1" kern="1200">
                          <a:solidFill>
                            <a:schemeClr val="lt1"/>
                          </a:solidFill>
                          <a:latin typeface="Arial"/>
                        </a:defRPr>
                      </a:lvl7pPr>
                      <a:lvl8pPr marL="3200400" algn="l" defTabSz="457200" rtl="0" eaLnBrk="1" latinLnBrk="0" hangingPunct="1">
                        <a:defRPr sz="1800" b="1" kern="1200">
                          <a:solidFill>
                            <a:schemeClr val="lt1"/>
                          </a:solidFill>
                          <a:latin typeface="Arial"/>
                        </a:defRPr>
                      </a:lvl8pPr>
                      <a:lvl9pPr marL="3657600" algn="l" defTabSz="457200" rtl="0" eaLnBrk="1" latinLnBrk="0" hangingPunct="1">
                        <a:defRPr sz="1800" b="1" kern="1200">
                          <a:solidFill>
                            <a:schemeClr val="lt1"/>
                          </a:solidFill>
                          <a:latin typeface="Arial"/>
                        </a:defRPr>
                      </a:lvl9pPr>
                    </a:lstStyle>
                    <a:p>
                      <a:pPr marL="0" marR="0" algn="ctr">
                        <a:spcBef>
                          <a:spcPts val="0"/>
                        </a:spcBef>
                        <a:spcAft>
                          <a:spcPts val="0"/>
                        </a:spcAft>
                      </a:pPr>
                      <a:r>
                        <a:rPr lang="en-US" sz="1800">
                          <a:effectLst/>
                        </a:rPr>
                        <a:t>Commitments &amp;</a:t>
                      </a:r>
                    </a:p>
                    <a:p>
                      <a:pPr marL="0" marR="0" algn="ctr">
                        <a:spcBef>
                          <a:spcPts val="0"/>
                        </a:spcBef>
                        <a:spcAft>
                          <a:spcPts val="0"/>
                        </a:spcAft>
                      </a:pPr>
                      <a:r>
                        <a:rPr lang="en-US" sz="1800">
                          <a:effectLst/>
                        </a:rPr>
                        <a:t>Projections for FY 2023</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333399"/>
                    </a:solidFill>
                  </a:tcPr>
                </a:tc>
                <a:tc>
                  <a:txBody>
                    <a:bodyPr/>
                    <a:lstStyle>
                      <a:lvl1pPr marL="0" algn="l" defTabSz="457200" rtl="0" eaLnBrk="1" latinLnBrk="0" hangingPunct="1">
                        <a:defRPr sz="1800" b="1" kern="1200">
                          <a:solidFill>
                            <a:schemeClr val="lt1"/>
                          </a:solidFill>
                          <a:latin typeface="Arial"/>
                        </a:defRPr>
                      </a:lvl1pPr>
                      <a:lvl2pPr marL="457200" algn="l" defTabSz="457200" rtl="0" eaLnBrk="1" latinLnBrk="0" hangingPunct="1">
                        <a:defRPr sz="1800" b="1" kern="1200">
                          <a:solidFill>
                            <a:schemeClr val="lt1"/>
                          </a:solidFill>
                          <a:latin typeface="Arial"/>
                        </a:defRPr>
                      </a:lvl2pPr>
                      <a:lvl3pPr marL="914400" algn="l" defTabSz="457200" rtl="0" eaLnBrk="1" latinLnBrk="0" hangingPunct="1">
                        <a:defRPr sz="1800" b="1" kern="1200">
                          <a:solidFill>
                            <a:schemeClr val="lt1"/>
                          </a:solidFill>
                          <a:latin typeface="Arial"/>
                        </a:defRPr>
                      </a:lvl3pPr>
                      <a:lvl4pPr marL="1371600" algn="l" defTabSz="457200" rtl="0" eaLnBrk="1" latinLnBrk="0" hangingPunct="1">
                        <a:defRPr sz="1800" b="1" kern="1200">
                          <a:solidFill>
                            <a:schemeClr val="lt1"/>
                          </a:solidFill>
                          <a:latin typeface="Arial"/>
                        </a:defRPr>
                      </a:lvl4pPr>
                      <a:lvl5pPr marL="1828800" algn="l" defTabSz="457200" rtl="0" eaLnBrk="1" latinLnBrk="0" hangingPunct="1">
                        <a:defRPr sz="1800" b="1" kern="1200">
                          <a:solidFill>
                            <a:schemeClr val="lt1"/>
                          </a:solidFill>
                          <a:latin typeface="Arial"/>
                        </a:defRPr>
                      </a:lvl5pPr>
                      <a:lvl6pPr marL="2286000" algn="l" defTabSz="457200" rtl="0" eaLnBrk="1" latinLnBrk="0" hangingPunct="1">
                        <a:defRPr sz="1800" b="1" kern="1200">
                          <a:solidFill>
                            <a:schemeClr val="lt1"/>
                          </a:solidFill>
                          <a:latin typeface="Arial"/>
                        </a:defRPr>
                      </a:lvl6pPr>
                      <a:lvl7pPr marL="2743200" algn="l" defTabSz="457200" rtl="0" eaLnBrk="1" latinLnBrk="0" hangingPunct="1">
                        <a:defRPr sz="1800" b="1" kern="1200">
                          <a:solidFill>
                            <a:schemeClr val="lt1"/>
                          </a:solidFill>
                          <a:latin typeface="Arial"/>
                        </a:defRPr>
                      </a:lvl7pPr>
                      <a:lvl8pPr marL="3200400" algn="l" defTabSz="457200" rtl="0" eaLnBrk="1" latinLnBrk="0" hangingPunct="1">
                        <a:defRPr sz="1800" b="1" kern="1200">
                          <a:solidFill>
                            <a:schemeClr val="lt1"/>
                          </a:solidFill>
                          <a:latin typeface="Arial"/>
                        </a:defRPr>
                      </a:lvl8pPr>
                      <a:lvl9pPr marL="3657600" algn="l" defTabSz="457200" rtl="0" eaLnBrk="1" latinLnBrk="0" hangingPunct="1">
                        <a:defRPr sz="1800" b="1" kern="1200">
                          <a:solidFill>
                            <a:schemeClr val="lt1"/>
                          </a:solidFill>
                          <a:latin typeface="Arial"/>
                        </a:defRPr>
                      </a:lvl9pPr>
                    </a:lstStyle>
                    <a:p>
                      <a:pPr marL="0" marR="0" algn="ctr">
                        <a:spcBef>
                          <a:spcPts val="0"/>
                        </a:spcBef>
                        <a:spcAft>
                          <a:spcPts val="0"/>
                        </a:spcAft>
                      </a:pPr>
                      <a:r>
                        <a:rPr lang="en-US" sz="1800">
                          <a:effectLst/>
                        </a:rPr>
                        <a:t>FY 23</a:t>
                      </a:r>
                    </a:p>
                    <a:p>
                      <a:pPr marL="0" marR="0" algn="ctr">
                        <a:spcBef>
                          <a:spcPts val="0"/>
                        </a:spcBef>
                        <a:spcAft>
                          <a:spcPts val="0"/>
                        </a:spcAft>
                      </a:pPr>
                      <a:r>
                        <a:rPr lang="en-US" sz="1600">
                          <a:effectLst/>
                        </a:rPr>
                        <a:t>(final)</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333399"/>
                    </a:solidFill>
                  </a:tcPr>
                </a:tc>
                <a:extLst>
                  <a:ext uri="{0D108BD9-81ED-4DB2-BD59-A6C34878D82A}">
                    <a16:rowId xmlns:a16="http://schemas.microsoft.com/office/drawing/2014/main" val="3008083899"/>
                  </a:ext>
                </a:extLst>
              </a:tr>
              <a:tr h="889617">
                <a:tc>
                  <a:txBody>
                    <a:bodyPr/>
                    <a:lstStyle>
                      <a:lvl1pPr marL="0" algn="l" defTabSz="457200" rtl="0" eaLnBrk="1" latinLnBrk="0" hangingPunct="1">
                        <a:defRPr sz="1800" b="1" kern="1200">
                          <a:solidFill>
                            <a:schemeClr val="lt1"/>
                          </a:solidFill>
                          <a:latin typeface="Arial"/>
                        </a:defRPr>
                      </a:lvl1pPr>
                      <a:lvl2pPr marL="457200" algn="l" defTabSz="457200" rtl="0" eaLnBrk="1" latinLnBrk="0" hangingPunct="1">
                        <a:defRPr sz="1800" b="1" kern="1200">
                          <a:solidFill>
                            <a:schemeClr val="lt1"/>
                          </a:solidFill>
                          <a:latin typeface="Arial"/>
                        </a:defRPr>
                      </a:lvl2pPr>
                      <a:lvl3pPr marL="914400" algn="l" defTabSz="457200" rtl="0" eaLnBrk="1" latinLnBrk="0" hangingPunct="1">
                        <a:defRPr sz="1800" b="1" kern="1200">
                          <a:solidFill>
                            <a:schemeClr val="lt1"/>
                          </a:solidFill>
                          <a:latin typeface="Arial"/>
                        </a:defRPr>
                      </a:lvl3pPr>
                      <a:lvl4pPr marL="1371600" algn="l" defTabSz="457200" rtl="0" eaLnBrk="1" latinLnBrk="0" hangingPunct="1">
                        <a:defRPr sz="1800" b="1" kern="1200">
                          <a:solidFill>
                            <a:schemeClr val="lt1"/>
                          </a:solidFill>
                          <a:latin typeface="Arial"/>
                        </a:defRPr>
                      </a:lvl4pPr>
                      <a:lvl5pPr marL="1828800" algn="l" defTabSz="457200" rtl="0" eaLnBrk="1" latinLnBrk="0" hangingPunct="1">
                        <a:defRPr sz="1800" b="1" kern="1200">
                          <a:solidFill>
                            <a:schemeClr val="lt1"/>
                          </a:solidFill>
                          <a:latin typeface="Arial"/>
                        </a:defRPr>
                      </a:lvl5pPr>
                      <a:lvl6pPr marL="2286000" algn="l" defTabSz="457200" rtl="0" eaLnBrk="1" latinLnBrk="0" hangingPunct="1">
                        <a:defRPr sz="1800" b="1" kern="1200">
                          <a:solidFill>
                            <a:schemeClr val="lt1"/>
                          </a:solidFill>
                          <a:latin typeface="Arial"/>
                        </a:defRPr>
                      </a:lvl6pPr>
                      <a:lvl7pPr marL="2743200" algn="l" defTabSz="457200" rtl="0" eaLnBrk="1" latinLnBrk="0" hangingPunct="1">
                        <a:defRPr sz="1800" b="1" kern="1200">
                          <a:solidFill>
                            <a:schemeClr val="lt1"/>
                          </a:solidFill>
                          <a:latin typeface="Arial"/>
                        </a:defRPr>
                      </a:lvl7pPr>
                      <a:lvl8pPr marL="3200400" algn="l" defTabSz="457200" rtl="0" eaLnBrk="1" latinLnBrk="0" hangingPunct="1">
                        <a:defRPr sz="1800" b="1" kern="1200">
                          <a:solidFill>
                            <a:schemeClr val="lt1"/>
                          </a:solidFill>
                          <a:latin typeface="Arial"/>
                        </a:defRPr>
                      </a:lvl8pPr>
                      <a:lvl9pPr marL="3657600" algn="l" defTabSz="457200" rtl="0" eaLnBrk="1" latinLnBrk="0" hangingPunct="1">
                        <a:defRPr sz="1800" b="1" kern="1200">
                          <a:solidFill>
                            <a:schemeClr val="lt1"/>
                          </a:solidFill>
                          <a:latin typeface="Arial"/>
                        </a:defRPr>
                      </a:lvl9pPr>
                    </a:lstStyle>
                    <a:p>
                      <a:pPr marL="0" marR="0" algn="ctr">
                        <a:spcBef>
                          <a:spcPts val="0"/>
                        </a:spcBef>
                        <a:spcAft>
                          <a:spcPts val="0"/>
                        </a:spcAft>
                      </a:pPr>
                      <a:r>
                        <a:rPr lang="en-US" sz="1800">
                          <a:effectLst/>
                        </a:rPr>
                        <a:t>Compliance Monitoring Activities (excludes CWA 311 FRP/SPCC and UST)</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33399"/>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algn="ctr">
                        <a:spcBef>
                          <a:spcPts val="0"/>
                        </a:spcBef>
                        <a:spcAft>
                          <a:spcPts val="0"/>
                        </a:spcAft>
                      </a:pPr>
                      <a:r>
                        <a:rPr lang="en-US" sz="2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1375</a:t>
                      </a:r>
                    </a:p>
                  </a:txBody>
                  <a:tcPr marL="68580" marR="68580" marT="0"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algn="ctr">
                        <a:spcBef>
                          <a:spcPts val="0"/>
                        </a:spcBef>
                        <a:spcAft>
                          <a:spcPts val="0"/>
                        </a:spcAft>
                      </a:pPr>
                      <a:endParaRPr lang="en-US" sz="2000" b="1" dirty="0">
                        <a:solidFill>
                          <a:srgbClr val="0000CC"/>
                        </a:solidFill>
                        <a:effectLst/>
                        <a:latin typeface="Arial" panose="020B0604020202020204" pitchFamily="34" charset="0"/>
                        <a:cs typeface="Arial" panose="020B0604020202020204" pitchFamily="34" charset="0"/>
                      </a:endParaRPr>
                    </a:p>
                    <a:p>
                      <a:pPr marL="0" marR="0" algn="ctr">
                        <a:spcBef>
                          <a:spcPts val="0"/>
                        </a:spcBef>
                        <a:spcAft>
                          <a:spcPts val="0"/>
                        </a:spcAft>
                      </a:pPr>
                      <a:r>
                        <a:rPr lang="en-US" sz="2000" b="1" dirty="0">
                          <a:solidFill>
                            <a:srgbClr val="0000CC"/>
                          </a:solidFill>
                          <a:effectLst/>
                          <a:latin typeface="Arial" panose="020B0604020202020204" pitchFamily="34" charset="0"/>
                          <a:cs typeface="Arial" panose="020B0604020202020204" pitchFamily="34" charset="0"/>
                        </a:rPr>
                        <a:t>--- </a:t>
                      </a:r>
                      <a:endParaRPr lang="en-US" sz="2000" b="1" dirty="0">
                        <a:solidFill>
                          <a:srgbClr val="0000CC"/>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algn="ctr">
                        <a:spcBef>
                          <a:spcPts val="0"/>
                        </a:spcBef>
                        <a:spcAft>
                          <a:spcPts val="0"/>
                        </a:spcAft>
                      </a:pPr>
                      <a:r>
                        <a:rPr lang="en-US" sz="2000" b="1" dirty="0">
                          <a:solidFill>
                            <a:srgbClr val="339933"/>
                          </a:solidFill>
                          <a:effectLst/>
                          <a:latin typeface="Arial" panose="020B0604020202020204" pitchFamily="34" charset="0"/>
                          <a:cs typeface="Arial" panose="020B0604020202020204" pitchFamily="34" charset="0"/>
                        </a:rPr>
                        <a:t>1241</a:t>
                      </a:r>
                    </a:p>
                  </a:txBody>
                  <a:tcPr marL="0" marR="0" marT="0"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extLst>
                  <a:ext uri="{0D108BD9-81ED-4DB2-BD59-A6C34878D82A}">
                    <a16:rowId xmlns:a16="http://schemas.microsoft.com/office/drawing/2014/main" val="3396621671"/>
                  </a:ext>
                </a:extLst>
              </a:tr>
              <a:tr h="398117">
                <a:tc>
                  <a:txBody>
                    <a:bodyPr/>
                    <a:lstStyle>
                      <a:lvl1pPr marL="0" algn="l" defTabSz="457200" rtl="0" eaLnBrk="1" latinLnBrk="0" hangingPunct="1">
                        <a:defRPr sz="1800" b="1" kern="1200">
                          <a:solidFill>
                            <a:schemeClr val="lt1"/>
                          </a:solidFill>
                          <a:latin typeface="Arial"/>
                        </a:defRPr>
                      </a:lvl1pPr>
                      <a:lvl2pPr marL="457200" algn="l" defTabSz="457200" rtl="0" eaLnBrk="1" latinLnBrk="0" hangingPunct="1">
                        <a:defRPr sz="1800" b="1" kern="1200">
                          <a:solidFill>
                            <a:schemeClr val="lt1"/>
                          </a:solidFill>
                          <a:latin typeface="Arial"/>
                        </a:defRPr>
                      </a:lvl2pPr>
                      <a:lvl3pPr marL="914400" algn="l" defTabSz="457200" rtl="0" eaLnBrk="1" latinLnBrk="0" hangingPunct="1">
                        <a:defRPr sz="1800" b="1" kern="1200">
                          <a:solidFill>
                            <a:schemeClr val="lt1"/>
                          </a:solidFill>
                          <a:latin typeface="Arial"/>
                        </a:defRPr>
                      </a:lvl3pPr>
                      <a:lvl4pPr marL="1371600" algn="l" defTabSz="457200" rtl="0" eaLnBrk="1" latinLnBrk="0" hangingPunct="1">
                        <a:defRPr sz="1800" b="1" kern="1200">
                          <a:solidFill>
                            <a:schemeClr val="lt1"/>
                          </a:solidFill>
                          <a:latin typeface="Arial"/>
                        </a:defRPr>
                      </a:lvl4pPr>
                      <a:lvl5pPr marL="1828800" algn="l" defTabSz="457200" rtl="0" eaLnBrk="1" latinLnBrk="0" hangingPunct="1">
                        <a:defRPr sz="1800" b="1" kern="1200">
                          <a:solidFill>
                            <a:schemeClr val="lt1"/>
                          </a:solidFill>
                          <a:latin typeface="Arial"/>
                        </a:defRPr>
                      </a:lvl5pPr>
                      <a:lvl6pPr marL="2286000" algn="l" defTabSz="457200" rtl="0" eaLnBrk="1" latinLnBrk="0" hangingPunct="1">
                        <a:defRPr sz="1800" b="1" kern="1200">
                          <a:solidFill>
                            <a:schemeClr val="lt1"/>
                          </a:solidFill>
                          <a:latin typeface="Arial"/>
                        </a:defRPr>
                      </a:lvl6pPr>
                      <a:lvl7pPr marL="2743200" algn="l" defTabSz="457200" rtl="0" eaLnBrk="1" latinLnBrk="0" hangingPunct="1">
                        <a:defRPr sz="1800" b="1" kern="1200">
                          <a:solidFill>
                            <a:schemeClr val="lt1"/>
                          </a:solidFill>
                          <a:latin typeface="Arial"/>
                        </a:defRPr>
                      </a:lvl7pPr>
                      <a:lvl8pPr marL="3200400" algn="l" defTabSz="457200" rtl="0" eaLnBrk="1" latinLnBrk="0" hangingPunct="1">
                        <a:defRPr sz="1800" b="1" kern="1200">
                          <a:solidFill>
                            <a:schemeClr val="lt1"/>
                          </a:solidFill>
                          <a:latin typeface="Arial"/>
                        </a:defRPr>
                      </a:lvl8pPr>
                      <a:lvl9pPr marL="3657600" algn="l" defTabSz="457200" rtl="0" eaLnBrk="1" latinLnBrk="0" hangingPunct="1">
                        <a:defRPr sz="1800" b="1" kern="1200">
                          <a:solidFill>
                            <a:schemeClr val="lt1"/>
                          </a:solidFill>
                          <a:latin typeface="Arial"/>
                        </a:defRPr>
                      </a:lvl9pPr>
                    </a:lstStyle>
                    <a:p>
                      <a:pPr marL="0" marR="0" algn="ctr">
                        <a:spcBef>
                          <a:spcPts val="0"/>
                        </a:spcBef>
                        <a:spcAft>
                          <a:spcPts val="0"/>
                        </a:spcAft>
                      </a:pPr>
                      <a:r>
                        <a:rPr lang="en-US" sz="1800">
                          <a:effectLst/>
                        </a:rPr>
                        <a:t>Inspections</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algn="ctr">
                        <a:spcBef>
                          <a:spcPts val="0"/>
                        </a:spcBef>
                        <a:spcAft>
                          <a:spcPts val="0"/>
                        </a:spcAft>
                      </a:pPr>
                      <a:r>
                        <a:rPr lang="en-US" sz="2000" b="1" dirty="0">
                          <a:solidFill>
                            <a:schemeClr val="tx1"/>
                          </a:solidFill>
                          <a:effectLst/>
                          <a:latin typeface="Arial" panose="020B0604020202020204" pitchFamily="34" charset="0"/>
                          <a:cs typeface="Arial" panose="020B0604020202020204" pitchFamily="34" charset="0"/>
                        </a:rPr>
                        <a:t>583</a:t>
                      </a:r>
                      <a:endParaRPr lang="en-US" sz="20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algn="ctr">
                        <a:spcBef>
                          <a:spcPts val="0"/>
                        </a:spcBef>
                        <a:spcAft>
                          <a:spcPts val="0"/>
                        </a:spcAft>
                      </a:pPr>
                      <a:r>
                        <a:rPr lang="en-US" sz="2000" b="1" dirty="0">
                          <a:solidFill>
                            <a:srgbClr val="0000CC"/>
                          </a:solidFill>
                          <a:effectLst/>
                          <a:latin typeface="Arial" panose="020B0604020202020204" pitchFamily="34" charset="0"/>
                          <a:cs typeface="Arial" panose="020B0604020202020204" pitchFamily="34" charset="0"/>
                        </a:rPr>
                        <a:t>494</a:t>
                      </a:r>
                      <a:endParaRPr lang="en-US" sz="2000" b="1" dirty="0">
                        <a:solidFill>
                          <a:srgbClr val="0000CC"/>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algn="ctr">
                        <a:spcBef>
                          <a:spcPts val="0"/>
                        </a:spcBef>
                        <a:spcAft>
                          <a:spcPts val="0"/>
                        </a:spcAft>
                      </a:pPr>
                      <a:r>
                        <a:rPr lang="en-US" sz="2000" b="1" dirty="0">
                          <a:solidFill>
                            <a:srgbClr val="339933"/>
                          </a:solidFill>
                          <a:effectLst/>
                          <a:latin typeface="Arial" panose="020B0604020202020204" pitchFamily="34" charset="0"/>
                          <a:ea typeface="Calibri" panose="020F0502020204030204" pitchFamily="34" charset="0"/>
                          <a:cs typeface="Arial" panose="020B0604020202020204" pitchFamily="34" charset="0"/>
                        </a:rPr>
                        <a:t>787</a:t>
                      </a:r>
                    </a:p>
                  </a:txBody>
                  <a:tcPr marL="0" marR="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extLst>
                  <a:ext uri="{0D108BD9-81ED-4DB2-BD59-A6C34878D82A}">
                    <a16:rowId xmlns:a16="http://schemas.microsoft.com/office/drawing/2014/main" val="184067404"/>
                  </a:ext>
                </a:extLst>
              </a:tr>
              <a:tr h="529469">
                <a:tc>
                  <a:txBody>
                    <a:bodyPr/>
                    <a:lstStyle>
                      <a:lvl1pPr marL="0" algn="l" defTabSz="457200" rtl="0" eaLnBrk="1" latinLnBrk="0" hangingPunct="1">
                        <a:defRPr sz="1800" b="1" kern="1200">
                          <a:solidFill>
                            <a:schemeClr val="lt1"/>
                          </a:solidFill>
                          <a:latin typeface="Arial"/>
                        </a:defRPr>
                      </a:lvl1pPr>
                      <a:lvl2pPr marL="457200" algn="l" defTabSz="457200" rtl="0" eaLnBrk="1" latinLnBrk="0" hangingPunct="1">
                        <a:defRPr sz="1800" b="1" kern="1200">
                          <a:solidFill>
                            <a:schemeClr val="lt1"/>
                          </a:solidFill>
                          <a:latin typeface="Arial"/>
                        </a:defRPr>
                      </a:lvl2pPr>
                      <a:lvl3pPr marL="914400" algn="l" defTabSz="457200" rtl="0" eaLnBrk="1" latinLnBrk="0" hangingPunct="1">
                        <a:defRPr sz="1800" b="1" kern="1200">
                          <a:solidFill>
                            <a:schemeClr val="lt1"/>
                          </a:solidFill>
                          <a:latin typeface="Arial"/>
                        </a:defRPr>
                      </a:lvl3pPr>
                      <a:lvl4pPr marL="1371600" algn="l" defTabSz="457200" rtl="0" eaLnBrk="1" latinLnBrk="0" hangingPunct="1">
                        <a:defRPr sz="1800" b="1" kern="1200">
                          <a:solidFill>
                            <a:schemeClr val="lt1"/>
                          </a:solidFill>
                          <a:latin typeface="Arial"/>
                        </a:defRPr>
                      </a:lvl4pPr>
                      <a:lvl5pPr marL="1828800" algn="l" defTabSz="457200" rtl="0" eaLnBrk="1" latinLnBrk="0" hangingPunct="1">
                        <a:defRPr sz="1800" b="1" kern="1200">
                          <a:solidFill>
                            <a:schemeClr val="lt1"/>
                          </a:solidFill>
                          <a:latin typeface="Arial"/>
                        </a:defRPr>
                      </a:lvl5pPr>
                      <a:lvl6pPr marL="2286000" algn="l" defTabSz="457200" rtl="0" eaLnBrk="1" latinLnBrk="0" hangingPunct="1">
                        <a:defRPr sz="1800" b="1" kern="1200">
                          <a:solidFill>
                            <a:schemeClr val="lt1"/>
                          </a:solidFill>
                          <a:latin typeface="Arial"/>
                        </a:defRPr>
                      </a:lvl6pPr>
                      <a:lvl7pPr marL="2743200" algn="l" defTabSz="457200" rtl="0" eaLnBrk="1" latinLnBrk="0" hangingPunct="1">
                        <a:defRPr sz="1800" b="1" kern="1200">
                          <a:solidFill>
                            <a:schemeClr val="lt1"/>
                          </a:solidFill>
                          <a:latin typeface="Arial"/>
                        </a:defRPr>
                      </a:lvl7pPr>
                      <a:lvl8pPr marL="3200400" algn="l" defTabSz="457200" rtl="0" eaLnBrk="1" latinLnBrk="0" hangingPunct="1">
                        <a:defRPr sz="1800" b="1" kern="1200">
                          <a:solidFill>
                            <a:schemeClr val="lt1"/>
                          </a:solidFill>
                          <a:latin typeface="Arial"/>
                        </a:defRPr>
                      </a:lvl8pPr>
                      <a:lvl9pPr marL="3657600" algn="l" defTabSz="457200" rtl="0" eaLnBrk="1" latinLnBrk="0" hangingPunct="1">
                        <a:defRPr sz="1800" b="1" kern="1200">
                          <a:solidFill>
                            <a:schemeClr val="lt1"/>
                          </a:solidFill>
                          <a:latin typeface="Arial"/>
                        </a:defRPr>
                      </a:lvl9pPr>
                    </a:lstStyle>
                    <a:p>
                      <a:pPr marL="0" marR="0" algn="ctr">
                        <a:spcBef>
                          <a:spcPts val="0"/>
                        </a:spcBef>
                        <a:spcAft>
                          <a:spcPts val="0"/>
                        </a:spcAft>
                      </a:pPr>
                      <a:r>
                        <a:rPr lang="en-US" sz="1800">
                          <a:effectLst/>
                        </a:rPr>
                        <a:t>% EJ Inspections</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algn="ctr">
                        <a:spcBef>
                          <a:spcPts val="0"/>
                        </a:spcBef>
                        <a:spcAft>
                          <a:spcPts val="0"/>
                        </a:spcAft>
                      </a:pPr>
                      <a:r>
                        <a:rPr lang="en-US" sz="2000" b="1" dirty="0">
                          <a:solidFill>
                            <a:schemeClr val="tx1"/>
                          </a:solidFill>
                          <a:effectLst/>
                          <a:latin typeface="Arial" panose="020B0604020202020204" pitchFamily="34" charset="0"/>
                          <a:cs typeface="Arial" panose="020B0604020202020204" pitchFamily="34" charset="0"/>
                        </a:rPr>
                        <a:t>67.5%</a:t>
                      </a:r>
                      <a:endParaRPr lang="en-US" sz="20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algn="ctr">
                        <a:spcBef>
                          <a:spcPts val="0"/>
                        </a:spcBef>
                        <a:spcAft>
                          <a:spcPts val="0"/>
                        </a:spcAft>
                      </a:pPr>
                      <a:r>
                        <a:rPr lang="en-US" sz="2000" b="1" dirty="0">
                          <a:solidFill>
                            <a:srgbClr val="0000CC"/>
                          </a:solidFill>
                          <a:effectLst/>
                          <a:latin typeface="Arial" panose="020B0604020202020204" pitchFamily="34" charset="0"/>
                          <a:cs typeface="Arial" panose="020B0604020202020204" pitchFamily="34" charset="0"/>
                        </a:rPr>
                        <a:t>45%</a:t>
                      </a:r>
                      <a:endParaRPr lang="en-US" sz="2000" b="1" dirty="0">
                        <a:solidFill>
                          <a:srgbClr val="0000CC"/>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algn="ctr">
                        <a:spcBef>
                          <a:spcPts val="0"/>
                        </a:spcBef>
                        <a:spcAft>
                          <a:spcPts val="0"/>
                        </a:spcAft>
                      </a:pPr>
                      <a:r>
                        <a:rPr lang="en-US" sz="2000" b="1" dirty="0">
                          <a:solidFill>
                            <a:srgbClr val="339933"/>
                          </a:solidFill>
                          <a:effectLst/>
                          <a:latin typeface="Arial" panose="020B0604020202020204" pitchFamily="34" charset="0"/>
                          <a:cs typeface="Arial" panose="020B0604020202020204" pitchFamily="34" charset="0"/>
                        </a:rPr>
                        <a:t>71.4%</a:t>
                      </a:r>
                      <a:endParaRPr lang="en-US" sz="2000" b="1" dirty="0">
                        <a:solidFill>
                          <a:srgbClr val="339933"/>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extLst>
                  <a:ext uri="{0D108BD9-81ED-4DB2-BD59-A6C34878D82A}">
                    <a16:rowId xmlns:a16="http://schemas.microsoft.com/office/drawing/2014/main" val="1987038219"/>
                  </a:ext>
                </a:extLst>
              </a:tr>
              <a:tr h="548056">
                <a:tc>
                  <a:txBody>
                    <a:bodyPr/>
                    <a:lstStyle>
                      <a:lvl1pPr marL="0" algn="l" defTabSz="457200" rtl="0" eaLnBrk="1" latinLnBrk="0" hangingPunct="1">
                        <a:defRPr sz="1800" b="1" kern="1200">
                          <a:solidFill>
                            <a:schemeClr val="lt1"/>
                          </a:solidFill>
                          <a:latin typeface="Arial"/>
                        </a:defRPr>
                      </a:lvl1pPr>
                      <a:lvl2pPr marL="457200" algn="l" defTabSz="457200" rtl="0" eaLnBrk="1" latinLnBrk="0" hangingPunct="1">
                        <a:defRPr sz="1800" b="1" kern="1200">
                          <a:solidFill>
                            <a:schemeClr val="lt1"/>
                          </a:solidFill>
                          <a:latin typeface="Arial"/>
                        </a:defRPr>
                      </a:lvl2pPr>
                      <a:lvl3pPr marL="914400" algn="l" defTabSz="457200" rtl="0" eaLnBrk="1" latinLnBrk="0" hangingPunct="1">
                        <a:defRPr sz="1800" b="1" kern="1200">
                          <a:solidFill>
                            <a:schemeClr val="lt1"/>
                          </a:solidFill>
                          <a:latin typeface="Arial"/>
                        </a:defRPr>
                      </a:lvl3pPr>
                      <a:lvl4pPr marL="1371600" algn="l" defTabSz="457200" rtl="0" eaLnBrk="1" latinLnBrk="0" hangingPunct="1">
                        <a:defRPr sz="1800" b="1" kern="1200">
                          <a:solidFill>
                            <a:schemeClr val="lt1"/>
                          </a:solidFill>
                          <a:latin typeface="Arial"/>
                        </a:defRPr>
                      </a:lvl4pPr>
                      <a:lvl5pPr marL="1828800" algn="l" defTabSz="457200" rtl="0" eaLnBrk="1" latinLnBrk="0" hangingPunct="1">
                        <a:defRPr sz="1800" b="1" kern="1200">
                          <a:solidFill>
                            <a:schemeClr val="lt1"/>
                          </a:solidFill>
                          <a:latin typeface="Arial"/>
                        </a:defRPr>
                      </a:lvl5pPr>
                      <a:lvl6pPr marL="2286000" algn="l" defTabSz="457200" rtl="0" eaLnBrk="1" latinLnBrk="0" hangingPunct="1">
                        <a:defRPr sz="1800" b="1" kern="1200">
                          <a:solidFill>
                            <a:schemeClr val="lt1"/>
                          </a:solidFill>
                          <a:latin typeface="Arial"/>
                        </a:defRPr>
                      </a:lvl6pPr>
                      <a:lvl7pPr marL="2743200" algn="l" defTabSz="457200" rtl="0" eaLnBrk="1" latinLnBrk="0" hangingPunct="1">
                        <a:defRPr sz="1800" b="1" kern="1200">
                          <a:solidFill>
                            <a:schemeClr val="lt1"/>
                          </a:solidFill>
                          <a:latin typeface="Arial"/>
                        </a:defRPr>
                      </a:lvl7pPr>
                      <a:lvl8pPr marL="3200400" algn="l" defTabSz="457200" rtl="0" eaLnBrk="1" latinLnBrk="0" hangingPunct="1">
                        <a:defRPr sz="1800" b="1" kern="1200">
                          <a:solidFill>
                            <a:schemeClr val="lt1"/>
                          </a:solidFill>
                          <a:latin typeface="Arial"/>
                        </a:defRPr>
                      </a:lvl8pPr>
                      <a:lvl9pPr marL="3657600" algn="l" defTabSz="457200" rtl="0" eaLnBrk="1" latinLnBrk="0" hangingPunct="1">
                        <a:defRPr sz="1800" b="1" kern="1200">
                          <a:solidFill>
                            <a:schemeClr val="lt1"/>
                          </a:solidFill>
                          <a:latin typeface="Arial"/>
                        </a:defRPr>
                      </a:lvl9pPr>
                    </a:lstStyle>
                    <a:p>
                      <a:pPr marL="0" marR="0" algn="ctr">
                        <a:spcBef>
                          <a:spcPts val="0"/>
                        </a:spcBef>
                        <a:spcAft>
                          <a:spcPts val="0"/>
                        </a:spcAft>
                      </a:pPr>
                      <a:r>
                        <a:rPr lang="en-US" sz="1800">
                          <a:effectLst/>
                        </a:rPr>
                        <a:t>Offsite Compliance Monitoring</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algn="ctr">
                        <a:spcBef>
                          <a:spcPts val="0"/>
                        </a:spcBef>
                        <a:spcAft>
                          <a:spcPts val="0"/>
                        </a:spcAft>
                      </a:pPr>
                      <a:r>
                        <a:rPr lang="en-US" sz="2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792</a:t>
                      </a:r>
                    </a:p>
                  </a:txBody>
                  <a:tcPr marL="68580" marR="6858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algn="ctr">
                        <a:spcBef>
                          <a:spcPts val="0"/>
                        </a:spcBef>
                        <a:spcAft>
                          <a:spcPts val="0"/>
                        </a:spcAft>
                      </a:pPr>
                      <a:r>
                        <a:rPr lang="en-US" sz="2000" b="1" dirty="0">
                          <a:solidFill>
                            <a:srgbClr val="0000CC"/>
                          </a:solidFill>
                          <a:effectLst/>
                          <a:latin typeface="Arial" panose="020B0604020202020204" pitchFamily="34" charset="0"/>
                          <a:cs typeface="Arial" panose="020B0604020202020204" pitchFamily="34" charset="0"/>
                        </a:rPr>
                        <a:t>---</a:t>
                      </a:r>
                      <a:endParaRPr lang="en-US" sz="2000" b="1" dirty="0">
                        <a:solidFill>
                          <a:srgbClr val="0000CC"/>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algn="ctr">
                        <a:spcBef>
                          <a:spcPts val="0"/>
                        </a:spcBef>
                        <a:spcAft>
                          <a:spcPts val="0"/>
                        </a:spcAft>
                      </a:pPr>
                      <a:r>
                        <a:rPr lang="en-US" sz="2000" b="1" dirty="0">
                          <a:solidFill>
                            <a:srgbClr val="339933"/>
                          </a:solidFill>
                          <a:effectLst/>
                          <a:latin typeface="Arial" panose="020B0604020202020204" pitchFamily="34" charset="0"/>
                          <a:cs typeface="Arial" panose="020B0604020202020204" pitchFamily="34" charset="0"/>
                        </a:rPr>
                        <a:t>454</a:t>
                      </a:r>
                      <a:endParaRPr lang="en-US" sz="2000" b="1" dirty="0">
                        <a:solidFill>
                          <a:srgbClr val="339933"/>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extLst>
                  <a:ext uri="{0D108BD9-81ED-4DB2-BD59-A6C34878D82A}">
                    <a16:rowId xmlns:a16="http://schemas.microsoft.com/office/drawing/2014/main" val="731559235"/>
                  </a:ext>
                </a:extLst>
              </a:tr>
              <a:tr h="548056">
                <a:tc>
                  <a:txBody>
                    <a:bodyPr/>
                    <a:lstStyle>
                      <a:lvl1pPr marL="0" algn="l" defTabSz="457200" rtl="0" eaLnBrk="1" latinLnBrk="0" hangingPunct="1">
                        <a:defRPr sz="1800" b="1" kern="1200">
                          <a:solidFill>
                            <a:schemeClr val="lt1"/>
                          </a:solidFill>
                          <a:latin typeface="Arial"/>
                        </a:defRPr>
                      </a:lvl1pPr>
                      <a:lvl2pPr marL="457200" algn="l" defTabSz="457200" rtl="0" eaLnBrk="1" latinLnBrk="0" hangingPunct="1">
                        <a:defRPr sz="1800" b="1" kern="1200">
                          <a:solidFill>
                            <a:schemeClr val="lt1"/>
                          </a:solidFill>
                          <a:latin typeface="Arial"/>
                        </a:defRPr>
                      </a:lvl2pPr>
                      <a:lvl3pPr marL="914400" algn="l" defTabSz="457200" rtl="0" eaLnBrk="1" latinLnBrk="0" hangingPunct="1">
                        <a:defRPr sz="1800" b="1" kern="1200">
                          <a:solidFill>
                            <a:schemeClr val="lt1"/>
                          </a:solidFill>
                          <a:latin typeface="Arial"/>
                        </a:defRPr>
                      </a:lvl3pPr>
                      <a:lvl4pPr marL="1371600" algn="l" defTabSz="457200" rtl="0" eaLnBrk="1" latinLnBrk="0" hangingPunct="1">
                        <a:defRPr sz="1800" b="1" kern="1200">
                          <a:solidFill>
                            <a:schemeClr val="lt1"/>
                          </a:solidFill>
                          <a:latin typeface="Arial"/>
                        </a:defRPr>
                      </a:lvl4pPr>
                      <a:lvl5pPr marL="1828800" algn="l" defTabSz="457200" rtl="0" eaLnBrk="1" latinLnBrk="0" hangingPunct="1">
                        <a:defRPr sz="1800" b="1" kern="1200">
                          <a:solidFill>
                            <a:schemeClr val="lt1"/>
                          </a:solidFill>
                          <a:latin typeface="Arial"/>
                        </a:defRPr>
                      </a:lvl5pPr>
                      <a:lvl6pPr marL="2286000" algn="l" defTabSz="457200" rtl="0" eaLnBrk="1" latinLnBrk="0" hangingPunct="1">
                        <a:defRPr sz="1800" b="1" kern="1200">
                          <a:solidFill>
                            <a:schemeClr val="lt1"/>
                          </a:solidFill>
                          <a:latin typeface="Arial"/>
                        </a:defRPr>
                      </a:lvl6pPr>
                      <a:lvl7pPr marL="2743200" algn="l" defTabSz="457200" rtl="0" eaLnBrk="1" latinLnBrk="0" hangingPunct="1">
                        <a:defRPr sz="1800" b="1" kern="1200">
                          <a:solidFill>
                            <a:schemeClr val="lt1"/>
                          </a:solidFill>
                          <a:latin typeface="Arial"/>
                        </a:defRPr>
                      </a:lvl7pPr>
                      <a:lvl8pPr marL="3200400" algn="l" defTabSz="457200" rtl="0" eaLnBrk="1" latinLnBrk="0" hangingPunct="1">
                        <a:defRPr sz="1800" b="1" kern="1200">
                          <a:solidFill>
                            <a:schemeClr val="lt1"/>
                          </a:solidFill>
                          <a:latin typeface="Arial"/>
                        </a:defRPr>
                      </a:lvl8pPr>
                      <a:lvl9pPr marL="3657600" algn="l" defTabSz="457200" rtl="0" eaLnBrk="1" latinLnBrk="0" hangingPunct="1">
                        <a:defRPr sz="1800" b="1" kern="1200">
                          <a:solidFill>
                            <a:schemeClr val="lt1"/>
                          </a:solidFill>
                          <a:latin typeface="Arial"/>
                        </a:defRPr>
                      </a:lvl9pPr>
                    </a:lstStyle>
                    <a:p>
                      <a:pPr marL="0" marR="0" algn="ctr">
                        <a:spcBef>
                          <a:spcPts val="0"/>
                        </a:spcBef>
                        <a:spcAft>
                          <a:spcPts val="0"/>
                        </a:spcAft>
                      </a:pPr>
                      <a:r>
                        <a:rPr lang="en-US" sz="1800">
                          <a:effectLst/>
                        </a:rPr>
                        <a:t>Total Conclusions (excludes CERCLA/UST)</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algn="ctr">
                        <a:spcBef>
                          <a:spcPts val="0"/>
                        </a:spcBef>
                        <a:spcAft>
                          <a:spcPts val="0"/>
                        </a:spcAft>
                      </a:pPr>
                      <a:r>
                        <a:rPr lang="en-US" sz="2000" b="1" dirty="0">
                          <a:solidFill>
                            <a:schemeClr val="tx1"/>
                          </a:solidFill>
                          <a:effectLst/>
                          <a:latin typeface="Arial" panose="020B0604020202020204" pitchFamily="34" charset="0"/>
                          <a:cs typeface="Arial" panose="020B0604020202020204" pitchFamily="34" charset="0"/>
                        </a:rPr>
                        <a:t>133</a:t>
                      </a:r>
                      <a:endParaRPr lang="en-US" sz="20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algn="ctr">
                        <a:spcBef>
                          <a:spcPts val="0"/>
                        </a:spcBef>
                        <a:spcAft>
                          <a:spcPts val="0"/>
                        </a:spcAft>
                      </a:pPr>
                      <a:r>
                        <a:rPr lang="en-US" sz="2000" b="1" dirty="0">
                          <a:solidFill>
                            <a:srgbClr val="0000CC"/>
                          </a:solidFill>
                          <a:effectLst/>
                          <a:latin typeface="Arial" panose="020B0604020202020204" pitchFamily="34" charset="0"/>
                          <a:cs typeface="Arial" panose="020B0604020202020204" pitchFamily="34" charset="0"/>
                        </a:rPr>
                        <a:t>109</a:t>
                      </a:r>
                      <a:endParaRPr lang="en-US" sz="2000" b="1" dirty="0">
                        <a:solidFill>
                          <a:srgbClr val="0000CC"/>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algn="ctr">
                        <a:spcBef>
                          <a:spcPts val="0"/>
                        </a:spcBef>
                        <a:spcAft>
                          <a:spcPts val="0"/>
                        </a:spcAft>
                      </a:pPr>
                      <a:r>
                        <a:rPr lang="en-US" sz="2000" b="1" dirty="0">
                          <a:solidFill>
                            <a:srgbClr val="339933"/>
                          </a:solidFill>
                          <a:effectLst/>
                          <a:latin typeface="Arial" panose="020B0604020202020204" pitchFamily="34" charset="0"/>
                          <a:cs typeface="Arial" panose="020B0604020202020204" pitchFamily="34" charset="0"/>
                        </a:rPr>
                        <a:t>155</a:t>
                      </a:r>
                      <a:endParaRPr lang="en-US" sz="2000" b="1" dirty="0">
                        <a:solidFill>
                          <a:srgbClr val="339933"/>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extLst>
                  <a:ext uri="{0D108BD9-81ED-4DB2-BD59-A6C34878D82A}">
                    <a16:rowId xmlns:a16="http://schemas.microsoft.com/office/drawing/2014/main" val="2918928141"/>
                  </a:ext>
                </a:extLst>
              </a:tr>
              <a:tr h="304476">
                <a:tc>
                  <a:txBody>
                    <a:bodyPr/>
                    <a:lstStyle>
                      <a:lvl1pPr marL="0" algn="l" defTabSz="457200" rtl="0" eaLnBrk="1" latinLnBrk="0" hangingPunct="1">
                        <a:defRPr sz="1800" b="1" kern="1200">
                          <a:solidFill>
                            <a:schemeClr val="lt1"/>
                          </a:solidFill>
                          <a:latin typeface="Arial"/>
                        </a:defRPr>
                      </a:lvl1pPr>
                      <a:lvl2pPr marL="457200" algn="l" defTabSz="457200" rtl="0" eaLnBrk="1" latinLnBrk="0" hangingPunct="1">
                        <a:defRPr sz="1800" b="1" kern="1200">
                          <a:solidFill>
                            <a:schemeClr val="lt1"/>
                          </a:solidFill>
                          <a:latin typeface="Arial"/>
                        </a:defRPr>
                      </a:lvl2pPr>
                      <a:lvl3pPr marL="914400" algn="l" defTabSz="457200" rtl="0" eaLnBrk="1" latinLnBrk="0" hangingPunct="1">
                        <a:defRPr sz="1800" b="1" kern="1200">
                          <a:solidFill>
                            <a:schemeClr val="lt1"/>
                          </a:solidFill>
                          <a:latin typeface="Arial"/>
                        </a:defRPr>
                      </a:lvl3pPr>
                      <a:lvl4pPr marL="1371600" algn="l" defTabSz="457200" rtl="0" eaLnBrk="1" latinLnBrk="0" hangingPunct="1">
                        <a:defRPr sz="1800" b="1" kern="1200">
                          <a:solidFill>
                            <a:schemeClr val="lt1"/>
                          </a:solidFill>
                          <a:latin typeface="Arial"/>
                        </a:defRPr>
                      </a:lvl4pPr>
                      <a:lvl5pPr marL="1828800" algn="l" defTabSz="457200" rtl="0" eaLnBrk="1" latinLnBrk="0" hangingPunct="1">
                        <a:defRPr sz="1800" b="1" kern="1200">
                          <a:solidFill>
                            <a:schemeClr val="lt1"/>
                          </a:solidFill>
                          <a:latin typeface="Arial"/>
                        </a:defRPr>
                      </a:lvl5pPr>
                      <a:lvl6pPr marL="2286000" algn="l" defTabSz="457200" rtl="0" eaLnBrk="1" latinLnBrk="0" hangingPunct="1">
                        <a:defRPr sz="1800" b="1" kern="1200">
                          <a:solidFill>
                            <a:schemeClr val="lt1"/>
                          </a:solidFill>
                          <a:latin typeface="Arial"/>
                        </a:defRPr>
                      </a:lvl6pPr>
                      <a:lvl7pPr marL="2743200" algn="l" defTabSz="457200" rtl="0" eaLnBrk="1" latinLnBrk="0" hangingPunct="1">
                        <a:defRPr sz="1800" b="1" kern="1200">
                          <a:solidFill>
                            <a:schemeClr val="lt1"/>
                          </a:solidFill>
                          <a:latin typeface="Arial"/>
                        </a:defRPr>
                      </a:lvl7pPr>
                      <a:lvl8pPr marL="3200400" algn="l" defTabSz="457200" rtl="0" eaLnBrk="1" latinLnBrk="0" hangingPunct="1">
                        <a:defRPr sz="1800" b="1" kern="1200">
                          <a:solidFill>
                            <a:schemeClr val="lt1"/>
                          </a:solidFill>
                          <a:latin typeface="Arial"/>
                        </a:defRPr>
                      </a:lvl8pPr>
                      <a:lvl9pPr marL="3657600" algn="l" defTabSz="457200" rtl="0" eaLnBrk="1" latinLnBrk="0" hangingPunct="1">
                        <a:defRPr sz="1800" b="1" kern="1200">
                          <a:solidFill>
                            <a:schemeClr val="lt1"/>
                          </a:solidFill>
                          <a:latin typeface="Arial"/>
                        </a:defRPr>
                      </a:lvl9pPr>
                    </a:lstStyle>
                    <a:p>
                      <a:pPr marL="0" marR="0" algn="ctr">
                        <a:spcBef>
                          <a:spcPts val="0"/>
                        </a:spcBef>
                        <a:spcAft>
                          <a:spcPts val="0"/>
                        </a:spcAft>
                      </a:pPr>
                      <a:r>
                        <a:rPr lang="en-US" sz="1800">
                          <a:effectLst/>
                        </a:rPr>
                        <a:t>Judicial (Referrals)</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algn="ctr">
                        <a:spcBef>
                          <a:spcPts val="0"/>
                        </a:spcBef>
                        <a:spcAft>
                          <a:spcPts val="0"/>
                        </a:spcAft>
                      </a:pPr>
                      <a:r>
                        <a:rPr lang="en-US" sz="2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6</a:t>
                      </a:r>
                    </a:p>
                  </a:txBody>
                  <a:tcPr marL="68580" marR="6858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algn="ctr">
                        <a:spcBef>
                          <a:spcPts val="0"/>
                        </a:spcBef>
                        <a:spcAft>
                          <a:spcPts val="0"/>
                        </a:spcAft>
                      </a:pPr>
                      <a:r>
                        <a:rPr lang="en-US" sz="2000" b="1">
                          <a:solidFill>
                            <a:srgbClr val="0000CC"/>
                          </a:solidFill>
                          <a:effectLst/>
                          <a:latin typeface="Arial" panose="020B0604020202020204" pitchFamily="34" charset="0"/>
                          <a:cs typeface="Arial" panose="020B0604020202020204" pitchFamily="34" charset="0"/>
                        </a:rPr>
                        <a:t>2</a:t>
                      </a:r>
                      <a:endParaRPr lang="en-US" sz="2000" b="1">
                        <a:solidFill>
                          <a:srgbClr val="0000CC"/>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algn="ctr">
                        <a:spcBef>
                          <a:spcPts val="0"/>
                        </a:spcBef>
                        <a:spcAft>
                          <a:spcPts val="0"/>
                        </a:spcAft>
                      </a:pPr>
                      <a:r>
                        <a:rPr lang="en-US" sz="2000" b="1" dirty="0">
                          <a:solidFill>
                            <a:srgbClr val="339933"/>
                          </a:solidFill>
                          <a:effectLst/>
                          <a:latin typeface="Arial" panose="020B0604020202020204" pitchFamily="34" charset="0"/>
                          <a:ea typeface="Calibri" panose="020F0502020204030204" pitchFamily="34" charset="0"/>
                          <a:cs typeface="Arial" panose="020B0604020202020204" pitchFamily="34" charset="0"/>
                        </a:rPr>
                        <a:t>1</a:t>
                      </a:r>
                    </a:p>
                  </a:txBody>
                  <a:tcPr marL="0" marR="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extLst>
                  <a:ext uri="{0D108BD9-81ED-4DB2-BD59-A6C34878D82A}">
                    <a16:rowId xmlns:a16="http://schemas.microsoft.com/office/drawing/2014/main" val="2078458191"/>
                  </a:ext>
                </a:extLst>
              </a:tr>
              <a:tr h="304476">
                <a:tc>
                  <a:txBody>
                    <a:bodyPr/>
                    <a:lstStyle>
                      <a:lvl1pPr marL="0" algn="l" defTabSz="457200" rtl="0" eaLnBrk="1" latinLnBrk="0" hangingPunct="1">
                        <a:defRPr sz="1800" b="1" kern="1200">
                          <a:solidFill>
                            <a:schemeClr val="lt1"/>
                          </a:solidFill>
                          <a:latin typeface="Arial"/>
                        </a:defRPr>
                      </a:lvl1pPr>
                      <a:lvl2pPr marL="457200" algn="l" defTabSz="457200" rtl="0" eaLnBrk="1" latinLnBrk="0" hangingPunct="1">
                        <a:defRPr sz="1800" b="1" kern="1200">
                          <a:solidFill>
                            <a:schemeClr val="lt1"/>
                          </a:solidFill>
                          <a:latin typeface="Arial"/>
                        </a:defRPr>
                      </a:lvl2pPr>
                      <a:lvl3pPr marL="914400" algn="l" defTabSz="457200" rtl="0" eaLnBrk="1" latinLnBrk="0" hangingPunct="1">
                        <a:defRPr sz="1800" b="1" kern="1200">
                          <a:solidFill>
                            <a:schemeClr val="lt1"/>
                          </a:solidFill>
                          <a:latin typeface="Arial"/>
                        </a:defRPr>
                      </a:lvl3pPr>
                      <a:lvl4pPr marL="1371600" algn="l" defTabSz="457200" rtl="0" eaLnBrk="1" latinLnBrk="0" hangingPunct="1">
                        <a:defRPr sz="1800" b="1" kern="1200">
                          <a:solidFill>
                            <a:schemeClr val="lt1"/>
                          </a:solidFill>
                          <a:latin typeface="Arial"/>
                        </a:defRPr>
                      </a:lvl4pPr>
                      <a:lvl5pPr marL="1828800" algn="l" defTabSz="457200" rtl="0" eaLnBrk="1" latinLnBrk="0" hangingPunct="1">
                        <a:defRPr sz="1800" b="1" kern="1200">
                          <a:solidFill>
                            <a:schemeClr val="lt1"/>
                          </a:solidFill>
                          <a:latin typeface="Arial"/>
                        </a:defRPr>
                      </a:lvl5pPr>
                      <a:lvl6pPr marL="2286000" algn="l" defTabSz="457200" rtl="0" eaLnBrk="1" latinLnBrk="0" hangingPunct="1">
                        <a:defRPr sz="1800" b="1" kern="1200">
                          <a:solidFill>
                            <a:schemeClr val="lt1"/>
                          </a:solidFill>
                          <a:latin typeface="Arial"/>
                        </a:defRPr>
                      </a:lvl6pPr>
                      <a:lvl7pPr marL="2743200" algn="l" defTabSz="457200" rtl="0" eaLnBrk="1" latinLnBrk="0" hangingPunct="1">
                        <a:defRPr sz="1800" b="1" kern="1200">
                          <a:solidFill>
                            <a:schemeClr val="lt1"/>
                          </a:solidFill>
                          <a:latin typeface="Arial"/>
                        </a:defRPr>
                      </a:lvl7pPr>
                      <a:lvl8pPr marL="3200400" algn="l" defTabSz="457200" rtl="0" eaLnBrk="1" latinLnBrk="0" hangingPunct="1">
                        <a:defRPr sz="1800" b="1" kern="1200">
                          <a:solidFill>
                            <a:schemeClr val="lt1"/>
                          </a:solidFill>
                          <a:latin typeface="Arial"/>
                        </a:defRPr>
                      </a:lvl8pPr>
                      <a:lvl9pPr marL="3657600" algn="l" defTabSz="457200" rtl="0" eaLnBrk="1" latinLnBrk="0" hangingPunct="1">
                        <a:defRPr sz="1800" b="1" kern="1200">
                          <a:solidFill>
                            <a:schemeClr val="lt1"/>
                          </a:solidFill>
                          <a:latin typeface="Arial"/>
                        </a:defRPr>
                      </a:lvl9pPr>
                    </a:lstStyle>
                    <a:p>
                      <a:pPr marL="0" marR="0" algn="ctr">
                        <a:spcBef>
                          <a:spcPts val="0"/>
                        </a:spcBef>
                        <a:spcAft>
                          <a:spcPts val="0"/>
                        </a:spcAft>
                      </a:pPr>
                      <a:r>
                        <a:rPr lang="en-US" sz="1800">
                          <a:effectLst/>
                        </a:rPr>
                        <a:t>Penalty Orders</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algn="ctr">
                        <a:spcBef>
                          <a:spcPts val="0"/>
                        </a:spcBef>
                        <a:spcAft>
                          <a:spcPts val="0"/>
                        </a:spcAft>
                      </a:pPr>
                      <a:r>
                        <a:rPr lang="en-US" sz="2000" b="1" dirty="0">
                          <a:solidFill>
                            <a:schemeClr val="tx1"/>
                          </a:solidFill>
                          <a:effectLst/>
                          <a:latin typeface="Arial" panose="020B0604020202020204" pitchFamily="34" charset="0"/>
                          <a:cs typeface="Arial" panose="020B0604020202020204" pitchFamily="34" charset="0"/>
                        </a:rPr>
                        <a:t>109</a:t>
                      </a:r>
                      <a:endParaRPr lang="en-US" sz="20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algn="ctr">
                        <a:spcBef>
                          <a:spcPts val="0"/>
                        </a:spcBef>
                        <a:spcAft>
                          <a:spcPts val="0"/>
                        </a:spcAft>
                      </a:pPr>
                      <a:r>
                        <a:rPr lang="en-US" sz="2000" b="1">
                          <a:solidFill>
                            <a:srgbClr val="0000CC"/>
                          </a:solidFill>
                          <a:effectLst/>
                          <a:latin typeface="Arial" panose="020B0604020202020204" pitchFamily="34" charset="0"/>
                          <a:cs typeface="Arial" panose="020B0604020202020204" pitchFamily="34" charset="0"/>
                        </a:rPr>
                        <a:t>87</a:t>
                      </a:r>
                      <a:endParaRPr lang="en-US" sz="2000" b="1">
                        <a:solidFill>
                          <a:srgbClr val="0000CC"/>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algn="ctr">
                        <a:spcBef>
                          <a:spcPts val="0"/>
                        </a:spcBef>
                        <a:spcAft>
                          <a:spcPts val="0"/>
                        </a:spcAft>
                      </a:pPr>
                      <a:r>
                        <a:rPr lang="en-US" sz="2000" b="1" dirty="0">
                          <a:solidFill>
                            <a:srgbClr val="339933"/>
                          </a:solidFill>
                          <a:effectLst/>
                          <a:latin typeface="Arial" panose="020B0604020202020204" pitchFamily="34" charset="0"/>
                          <a:cs typeface="Arial" panose="020B0604020202020204" pitchFamily="34" charset="0"/>
                        </a:rPr>
                        <a:t>122</a:t>
                      </a:r>
                      <a:endParaRPr lang="en-US" sz="2000" b="1" dirty="0">
                        <a:solidFill>
                          <a:srgbClr val="339933"/>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extLst>
                  <a:ext uri="{0D108BD9-81ED-4DB2-BD59-A6C34878D82A}">
                    <a16:rowId xmlns:a16="http://schemas.microsoft.com/office/drawing/2014/main" val="36390348"/>
                  </a:ext>
                </a:extLst>
              </a:tr>
              <a:tr h="548056">
                <a:tc>
                  <a:txBody>
                    <a:bodyPr/>
                    <a:lstStyle>
                      <a:lvl1pPr marL="0" algn="l" defTabSz="457200" rtl="0" eaLnBrk="1" latinLnBrk="0" hangingPunct="1">
                        <a:defRPr sz="1800" b="1" kern="1200">
                          <a:solidFill>
                            <a:schemeClr val="lt1"/>
                          </a:solidFill>
                          <a:latin typeface="Arial"/>
                        </a:defRPr>
                      </a:lvl1pPr>
                      <a:lvl2pPr marL="457200" algn="l" defTabSz="457200" rtl="0" eaLnBrk="1" latinLnBrk="0" hangingPunct="1">
                        <a:defRPr sz="1800" b="1" kern="1200">
                          <a:solidFill>
                            <a:schemeClr val="lt1"/>
                          </a:solidFill>
                          <a:latin typeface="Arial"/>
                        </a:defRPr>
                      </a:lvl2pPr>
                      <a:lvl3pPr marL="914400" algn="l" defTabSz="457200" rtl="0" eaLnBrk="1" latinLnBrk="0" hangingPunct="1">
                        <a:defRPr sz="1800" b="1" kern="1200">
                          <a:solidFill>
                            <a:schemeClr val="lt1"/>
                          </a:solidFill>
                          <a:latin typeface="Arial"/>
                        </a:defRPr>
                      </a:lvl3pPr>
                      <a:lvl4pPr marL="1371600" algn="l" defTabSz="457200" rtl="0" eaLnBrk="1" latinLnBrk="0" hangingPunct="1">
                        <a:defRPr sz="1800" b="1" kern="1200">
                          <a:solidFill>
                            <a:schemeClr val="lt1"/>
                          </a:solidFill>
                          <a:latin typeface="Arial"/>
                        </a:defRPr>
                      </a:lvl4pPr>
                      <a:lvl5pPr marL="1828800" algn="l" defTabSz="457200" rtl="0" eaLnBrk="1" latinLnBrk="0" hangingPunct="1">
                        <a:defRPr sz="1800" b="1" kern="1200">
                          <a:solidFill>
                            <a:schemeClr val="lt1"/>
                          </a:solidFill>
                          <a:latin typeface="Arial"/>
                        </a:defRPr>
                      </a:lvl5pPr>
                      <a:lvl6pPr marL="2286000" algn="l" defTabSz="457200" rtl="0" eaLnBrk="1" latinLnBrk="0" hangingPunct="1">
                        <a:defRPr sz="1800" b="1" kern="1200">
                          <a:solidFill>
                            <a:schemeClr val="lt1"/>
                          </a:solidFill>
                          <a:latin typeface="Arial"/>
                        </a:defRPr>
                      </a:lvl6pPr>
                      <a:lvl7pPr marL="2743200" algn="l" defTabSz="457200" rtl="0" eaLnBrk="1" latinLnBrk="0" hangingPunct="1">
                        <a:defRPr sz="1800" b="1" kern="1200">
                          <a:solidFill>
                            <a:schemeClr val="lt1"/>
                          </a:solidFill>
                          <a:latin typeface="Arial"/>
                        </a:defRPr>
                      </a:lvl7pPr>
                      <a:lvl8pPr marL="3200400" algn="l" defTabSz="457200" rtl="0" eaLnBrk="1" latinLnBrk="0" hangingPunct="1">
                        <a:defRPr sz="1800" b="1" kern="1200">
                          <a:solidFill>
                            <a:schemeClr val="lt1"/>
                          </a:solidFill>
                          <a:latin typeface="Arial"/>
                        </a:defRPr>
                      </a:lvl8pPr>
                      <a:lvl9pPr marL="3657600" algn="l" defTabSz="457200" rtl="0" eaLnBrk="1" latinLnBrk="0" hangingPunct="1">
                        <a:defRPr sz="1800" b="1" kern="1200">
                          <a:solidFill>
                            <a:schemeClr val="lt1"/>
                          </a:solidFill>
                          <a:latin typeface="Arial"/>
                        </a:defRPr>
                      </a:lvl9pPr>
                    </a:lstStyle>
                    <a:p>
                      <a:pPr marL="0" marR="0" algn="ctr">
                        <a:spcBef>
                          <a:spcPts val="0"/>
                        </a:spcBef>
                        <a:spcAft>
                          <a:spcPts val="0"/>
                        </a:spcAft>
                      </a:pPr>
                      <a:r>
                        <a:rPr lang="en-US" sz="1800">
                          <a:effectLst/>
                        </a:rPr>
                        <a:t>Administrative Compliance Order</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algn="ctr">
                        <a:spcBef>
                          <a:spcPts val="0"/>
                        </a:spcBef>
                        <a:spcAft>
                          <a:spcPts val="0"/>
                        </a:spcAft>
                      </a:pPr>
                      <a:r>
                        <a:rPr lang="en-US" sz="2000" b="1" dirty="0">
                          <a:solidFill>
                            <a:schemeClr val="tx1"/>
                          </a:solidFill>
                          <a:effectLst/>
                          <a:latin typeface="Arial" panose="020B0604020202020204" pitchFamily="34" charset="0"/>
                          <a:cs typeface="Arial" panose="020B0604020202020204" pitchFamily="34" charset="0"/>
                        </a:rPr>
                        <a:t>22</a:t>
                      </a:r>
                      <a:endParaRPr lang="en-US" sz="20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algn="ctr">
                        <a:spcBef>
                          <a:spcPts val="0"/>
                        </a:spcBef>
                        <a:spcAft>
                          <a:spcPts val="0"/>
                        </a:spcAft>
                      </a:pPr>
                      <a:r>
                        <a:rPr lang="en-US" sz="2000" b="1">
                          <a:solidFill>
                            <a:srgbClr val="0000CC"/>
                          </a:solidFill>
                          <a:effectLst/>
                          <a:latin typeface="Arial" panose="020B0604020202020204" pitchFamily="34" charset="0"/>
                          <a:cs typeface="Arial" panose="020B0604020202020204" pitchFamily="34" charset="0"/>
                        </a:rPr>
                        <a:t>20</a:t>
                      </a:r>
                      <a:endParaRPr lang="en-US" sz="2000" b="1">
                        <a:solidFill>
                          <a:srgbClr val="0000CC"/>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algn="ctr">
                        <a:spcBef>
                          <a:spcPts val="0"/>
                        </a:spcBef>
                        <a:spcAft>
                          <a:spcPts val="0"/>
                        </a:spcAft>
                      </a:pPr>
                      <a:r>
                        <a:rPr lang="en-US" sz="2000" b="1" dirty="0">
                          <a:solidFill>
                            <a:srgbClr val="339933"/>
                          </a:solidFill>
                          <a:effectLst/>
                          <a:latin typeface="Arial" panose="020B0604020202020204" pitchFamily="34" charset="0"/>
                          <a:cs typeface="Arial" panose="020B0604020202020204" pitchFamily="34" charset="0"/>
                        </a:rPr>
                        <a:t>28</a:t>
                      </a:r>
                      <a:endParaRPr lang="en-US" sz="2000" b="1" dirty="0">
                        <a:solidFill>
                          <a:srgbClr val="339933"/>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extLst>
                  <a:ext uri="{0D108BD9-81ED-4DB2-BD59-A6C34878D82A}">
                    <a16:rowId xmlns:a16="http://schemas.microsoft.com/office/drawing/2014/main" val="3774584931"/>
                  </a:ext>
                </a:extLst>
              </a:tr>
            </a:tbl>
          </a:graphicData>
        </a:graphic>
      </p:graphicFrame>
    </p:spTree>
    <p:extLst>
      <p:ext uri="{BB962C8B-B14F-4D97-AF65-F5344CB8AC3E}">
        <p14:creationId xmlns:p14="http://schemas.microsoft.com/office/powerpoint/2010/main" val="2634682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49E16-A2ED-A74E-81EB-9F4B5C8FDC33}"/>
              </a:ext>
            </a:extLst>
          </p:cNvPr>
          <p:cNvSpPr>
            <a:spLocks noGrp="1"/>
          </p:cNvSpPr>
          <p:nvPr>
            <p:ph type="title" idx="4294967295"/>
          </p:nvPr>
        </p:nvSpPr>
        <p:spPr>
          <a:xfrm>
            <a:off x="838200" y="365125"/>
            <a:ext cx="10515600" cy="1325563"/>
          </a:xfrm>
        </p:spPr>
        <p:txBody>
          <a:bodyPr/>
          <a:lstStyle/>
          <a:p>
            <a:pPr algn="ctr"/>
            <a:r>
              <a:rPr lang="en-US" sz="4400" b="1" dirty="0">
                <a:solidFill>
                  <a:schemeClr val="accent1">
                    <a:lumMod val="50000"/>
                  </a:schemeClr>
                </a:solidFill>
              </a:rPr>
              <a:t>National Enforcement Compliance Initiatives for FY 2024 -2027 </a:t>
            </a:r>
            <a:endParaRPr lang="en-US" dirty="0"/>
          </a:p>
        </p:txBody>
      </p:sp>
      <p:sp>
        <p:nvSpPr>
          <p:cNvPr id="3" name="Content Placeholder 2">
            <a:extLst>
              <a:ext uri="{FF2B5EF4-FFF2-40B4-BE49-F238E27FC236}">
                <a16:creationId xmlns:a16="http://schemas.microsoft.com/office/drawing/2014/main" id="{0D1EA34F-96B1-4D49-A99C-0BB81F9C63E8}"/>
              </a:ext>
            </a:extLst>
          </p:cNvPr>
          <p:cNvSpPr>
            <a:spLocks noGrp="1"/>
          </p:cNvSpPr>
          <p:nvPr>
            <p:ph idx="1"/>
          </p:nvPr>
        </p:nvSpPr>
        <p:spPr>
          <a:xfrm>
            <a:off x="838200" y="2288791"/>
            <a:ext cx="10515600" cy="4351338"/>
          </a:xfrm>
        </p:spPr>
        <p:txBody>
          <a:bodyPr/>
          <a:lstStyle/>
          <a:p>
            <a:pPr marL="342900" marR="0" lvl="0" indent="-342900">
              <a:spcBef>
                <a:spcPts val="0"/>
              </a:spcBef>
              <a:spcAft>
                <a:spcPts val="0"/>
              </a:spcAft>
              <a:buFont typeface="+mj-lt"/>
              <a:buAutoNum type="arabicPeriod"/>
              <a:tabLst>
                <a:tab pos="457200" algn="l"/>
              </a:tabLst>
            </a:pPr>
            <a:r>
              <a:rPr lang="en-US" sz="2800" dirty="0">
                <a:solidFill>
                  <a:schemeClr val="tx1">
                    <a:lumMod val="95000"/>
                    <a:lumOff val="5000"/>
                  </a:schemeClr>
                </a:solidFill>
                <a:effectLst/>
                <a:latin typeface="Calibri" panose="020F0502020204030204" pitchFamily="34" charset="0"/>
                <a:ea typeface="Times New Roman" panose="02020603050405020304" pitchFamily="18" charset="0"/>
              </a:rPr>
              <a:t>Mitigating Climate Change (new)</a:t>
            </a:r>
            <a:endParaRPr lang="en-US" sz="2800" dirty="0">
              <a:solidFill>
                <a:schemeClr val="tx1">
                  <a:lumMod val="95000"/>
                  <a:lumOff val="5000"/>
                </a:schemeClr>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tabLst>
                <a:tab pos="457200" algn="l"/>
              </a:tabLst>
            </a:pPr>
            <a:r>
              <a:rPr lang="en-US" sz="2800" dirty="0">
                <a:solidFill>
                  <a:schemeClr val="tx1">
                    <a:lumMod val="95000"/>
                    <a:lumOff val="5000"/>
                  </a:schemeClr>
                </a:solidFill>
                <a:effectLst/>
                <a:latin typeface="Calibri" panose="020F0502020204030204" pitchFamily="34" charset="0"/>
                <a:ea typeface="Times New Roman" panose="02020603050405020304" pitchFamily="18" charset="0"/>
              </a:rPr>
              <a:t>Addressing Exposure to PFAS (new)</a:t>
            </a:r>
            <a:endParaRPr lang="en-US" sz="2800" dirty="0">
              <a:solidFill>
                <a:schemeClr val="tx1">
                  <a:lumMod val="95000"/>
                  <a:lumOff val="5000"/>
                </a:schemeClr>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tabLst>
                <a:tab pos="457200" algn="l"/>
              </a:tabLst>
            </a:pPr>
            <a:r>
              <a:rPr lang="en-US" sz="2800" dirty="0">
                <a:solidFill>
                  <a:schemeClr val="tx1">
                    <a:lumMod val="95000"/>
                    <a:lumOff val="5000"/>
                  </a:schemeClr>
                </a:solidFill>
                <a:effectLst/>
                <a:latin typeface="Calibri" panose="020F0502020204030204" pitchFamily="34" charset="0"/>
                <a:ea typeface="Times New Roman" panose="02020603050405020304" pitchFamily="18" charset="0"/>
              </a:rPr>
              <a:t>Protecting Communities from Coal Ash Contamination (new)</a:t>
            </a:r>
            <a:endParaRPr lang="en-US" sz="2800" dirty="0">
              <a:solidFill>
                <a:schemeClr val="tx1">
                  <a:lumMod val="95000"/>
                  <a:lumOff val="5000"/>
                </a:schemeClr>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tabLst>
                <a:tab pos="457200" algn="l"/>
              </a:tabLst>
            </a:pPr>
            <a:r>
              <a:rPr lang="en-US" sz="2800" dirty="0">
                <a:solidFill>
                  <a:schemeClr val="tx1">
                    <a:lumMod val="95000"/>
                    <a:lumOff val="5000"/>
                  </a:schemeClr>
                </a:solidFill>
                <a:effectLst/>
                <a:latin typeface="Calibri" panose="020F0502020204030204" pitchFamily="34" charset="0"/>
                <a:ea typeface="Times New Roman" panose="02020603050405020304" pitchFamily="18" charset="0"/>
              </a:rPr>
              <a:t>Reducing Air Toxics in Overburdened Communities (modified from prior cycle)</a:t>
            </a:r>
            <a:endParaRPr lang="en-US" sz="2800" dirty="0">
              <a:solidFill>
                <a:schemeClr val="tx1">
                  <a:lumMod val="95000"/>
                  <a:lumOff val="5000"/>
                </a:schemeClr>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tabLst>
                <a:tab pos="457200" algn="l"/>
              </a:tabLst>
            </a:pPr>
            <a:r>
              <a:rPr lang="en-US" sz="2800" dirty="0">
                <a:solidFill>
                  <a:schemeClr val="tx1">
                    <a:lumMod val="95000"/>
                    <a:lumOff val="5000"/>
                  </a:schemeClr>
                </a:solidFill>
                <a:effectLst/>
                <a:latin typeface="Calibri" panose="020F0502020204030204" pitchFamily="34" charset="0"/>
                <a:ea typeface="Times New Roman" panose="02020603050405020304" pitchFamily="18" charset="0"/>
              </a:rPr>
              <a:t>Increasing Compliance with Drinking Water Standards (continued from prior cycle)</a:t>
            </a:r>
            <a:endParaRPr lang="en-US" sz="2800" dirty="0">
              <a:solidFill>
                <a:schemeClr val="tx1">
                  <a:lumMod val="95000"/>
                  <a:lumOff val="5000"/>
                </a:schemeClr>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tabLst>
                <a:tab pos="457200" algn="l"/>
              </a:tabLst>
            </a:pPr>
            <a:r>
              <a:rPr lang="en-US" sz="2800" dirty="0">
                <a:solidFill>
                  <a:schemeClr val="tx1">
                    <a:lumMod val="95000"/>
                    <a:lumOff val="5000"/>
                  </a:schemeClr>
                </a:solidFill>
                <a:effectLst/>
                <a:latin typeface="Calibri" panose="020F0502020204030204" pitchFamily="34" charset="0"/>
                <a:ea typeface="Times New Roman" panose="02020603050405020304" pitchFamily="18" charset="0"/>
              </a:rPr>
              <a:t>Chemical Accident Risk Reduction (continued from prior cycle)</a:t>
            </a:r>
            <a:endParaRPr lang="en-US" sz="2800" dirty="0">
              <a:solidFill>
                <a:schemeClr val="tx1">
                  <a:lumMod val="95000"/>
                  <a:lumOff val="5000"/>
                </a:schemeClr>
              </a:solidFill>
              <a:effectLst/>
              <a:latin typeface="Calibri" panose="020F0502020204030204" pitchFamily="34" charset="0"/>
              <a:ea typeface="Calibri" panose="020F0502020204030204" pitchFamily="34" charset="0"/>
            </a:endParaRPr>
          </a:p>
          <a:p>
            <a:endParaRPr lang="en-US" dirty="0"/>
          </a:p>
        </p:txBody>
      </p:sp>
      <p:sp>
        <p:nvSpPr>
          <p:cNvPr id="4" name="Footer Placeholder 3">
            <a:extLst>
              <a:ext uri="{FF2B5EF4-FFF2-40B4-BE49-F238E27FC236}">
                <a16:creationId xmlns:a16="http://schemas.microsoft.com/office/drawing/2014/main" id="{4CED5100-E6EF-CB45-9404-D7EE4894192C}"/>
              </a:ext>
            </a:extLst>
          </p:cNvPr>
          <p:cNvSpPr>
            <a:spLocks noGrp="1"/>
          </p:cNvSpPr>
          <p:nvPr>
            <p:ph type="ftr" sz="quarter" idx="4294967295"/>
          </p:nvPr>
        </p:nvSpPr>
        <p:spPr>
          <a:xfrm>
            <a:off x="4038600" y="6356350"/>
            <a:ext cx="4114800" cy="365125"/>
          </a:xfrm>
        </p:spPr>
        <p:txBody>
          <a:bodyPr/>
          <a:lstStyle/>
          <a:p>
            <a:r>
              <a:rPr lang="en-US" dirty="0"/>
              <a:t>U.S. Environmental Protection Agency</a:t>
            </a:r>
          </a:p>
        </p:txBody>
      </p:sp>
      <p:sp>
        <p:nvSpPr>
          <p:cNvPr id="5" name="Slide Number Placeholder 4">
            <a:extLst>
              <a:ext uri="{FF2B5EF4-FFF2-40B4-BE49-F238E27FC236}">
                <a16:creationId xmlns:a16="http://schemas.microsoft.com/office/drawing/2014/main" id="{289923B3-C4BE-D14E-B651-B589F3FFA2E8}"/>
              </a:ext>
            </a:extLst>
          </p:cNvPr>
          <p:cNvSpPr>
            <a:spLocks noGrp="1"/>
          </p:cNvSpPr>
          <p:nvPr>
            <p:ph type="sldNum" sz="quarter" idx="4294967295"/>
          </p:nvPr>
        </p:nvSpPr>
        <p:spPr>
          <a:xfrm>
            <a:off x="8610600" y="6356350"/>
            <a:ext cx="2743200" cy="365125"/>
          </a:xfrm>
        </p:spPr>
        <p:txBody>
          <a:bodyPr/>
          <a:lstStyle/>
          <a:p>
            <a:fld id="{8D9C3B4F-4B7B-9A4F-9F3C-3A4901A33979}" type="slidenum">
              <a:rPr lang="en-US" smtClean="0"/>
              <a:t>7</a:t>
            </a:fld>
            <a:endParaRPr lang="en-US" dirty="0"/>
          </a:p>
        </p:txBody>
      </p:sp>
    </p:spTree>
    <p:extLst>
      <p:ext uri="{BB962C8B-B14F-4D97-AF65-F5344CB8AC3E}">
        <p14:creationId xmlns:p14="http://schemas.microsoft.com/office/powerpoint/2010/main" val="958880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2BF1665-8E20-9946-A9F1-E7FBF1002812}"/>
              </a:ext>
            </a:extLst>
          </p:cNvPr>
          <p:cNvSpPr>
            <a:spLocks noGrp="1"/>
          </p:cNvSpPr>
          <p:nvPr>
            <p:ph type="title"/>
          </p:nvPr>
        </p:nvSpPr>
        <p:spPr>
          <a:xfrm>
            <a:off x="5494282" y="255030"/>
            <a:ext cx="6232634" cy="849499"/>
          </a:xfrm>
        </p:spPr>
        <p:txBody>
          <a:bodyPr vert="horz" lIns="91440" tIns="45720" rIns="91440" bIns="45720" rtlCol="0" anchor="b">
            <a:normAutofit/>
          </a:bodyPr>
          <a:lstStyle/>
          <a:p>
            <a:pPr algn="ctr"/>
            <a:r>
              <a:rPr lang="en-US" b="1" kern="1200">
                <a:solidFill>
                  <a:schemeClr val="accent1">
                    <a:lumMod val="50000"/>
                  </a:schemeClr>
                </a:solidFill>
                <a:latin typeface="+mj-lt"/>
                <a:ea typeface="+mj-ea"/>
                <a:cs typeface="+mj-cs"/>
              </a:rPr>
              <a:t>Mitigating Climate Change</a:t>
            </a:r>
          </a:p>
        </p:txBody>
      </p:sp>
      <p:sp>
        <p:nvSpPr>
          <p:cNvPr id="8" name="Content Placeholder 7">
            <a:extLst>
              <a:ext uri="{FF2B5EF4-FFF2-40B4-BE49-F238E27FC236}">
                <a16:creationId xmlns:a16="http://schemas.microsoft.com/office/drawing/2014/main" id="{DFC11844-9C3C-774A-A0C5-F5AE4ABA2FCB}"/>
              </a:ext>
            </a:extLst>
          </p:cNvPr>
          <p:cNvSpPr>
            <a:spLocks noGrp="1"/>
          </p:cNvSpPr>
          <p:nvPr>
            <p:ph sz="half" idx="2"/>
          </p:nvPr>
        </p:nvSpPr>
        <p:spPr>
          <a:xfrm>
            <a:off x="5267366" y="1501042"/>
            <a:ext cx="6686467" cy="4156736"/>
          </a:xfrm>
        </p:spPr>
        <p:txBody>
          <a:bodyPr vert="horz" lIns="91440" tIns="45720" rIns="91440" bIns="45720" rtlCol="0" anchor="t">
            <a:normAutofit/>
          </a:bodyPr>
          <a:lstStyle/>
          <a:p>
            <a:r>
              <a:rPr lang="en-US" sz="2200" dirty="0">
                <a:effectLst/>
              </a:rPr>
              <a:t>Reduce emissions of greenhouse gases, use of hydrofluorocarbons (HFCs) and addresses methane emissions</a:t>
            </a:r>
          </a:p>
          <a:p>
            <a:r>
              <a:rPr lang="en-US" sz="2200" dirty="0">
                <a:effectLst/>
              </a:rPr>
              <a:t>Specifically targeting </a:t>
            </a:r>
            <a:r>
              <a:rPr lang="en-US" sz="2200" dirty="0"/>
              <a:t>HFC imports, landfills and oil and gas facilities </a:t>
            </a:r>
            <a:endParaRPr lang="en-US" sz="2200" dirty="0">
              <a:effectLst/>
            </a:endParaRPr>
          </a:p>
          <a:p>
            <a:r>
              <a:rPr lang="en-US" sz="2200" dirty="0">
                <a:solidFill>
                  <a:srgbClr val="000000"/>
                </a:solidFill>
                <a:effectLst/>
                <a:ea typeface="Calibri" panose="020F0502020204030204" pitchFamily="34" charset="0"/>
              </a:rPr>
              <a:t>Helps achieve Agency goals to reduce climate disruption and increases in global temperatures </a:t>
            </a:r>
            <a:endParaRPr lang="en-US" sz="2200" dirty="0">
              <a:solidFill>
                <a:srgbClr val="000000"/>
              </a:solidFill>
              <a:effectLst/>
            </a:endParaRPr>
          </a:p>
          <a:p>
            <a:r>
              <a:rPr lang="en-US" sz="2200" dirty="0">
                <a:effectLst/>
                <a:ea typeface="Calibri" panose="020F0502020204030204" pitchFamily="34" charset="0"/>
              </a:rPr>
              <a:t>Implemented through an integrated effort with active regional/program office involvement to ensure the initiative benefits from cross-office sharing of lessons learned from working with states and tribes confronting climate change</a:t>
            </a:r>
            <a:endParaRPr lang="en-US" sz="2200"/>
          </a:p>
        </p:txBody>
      </p:sp>
      <p:pic>
        <p:nvPicPr>
          <p:cNvPr id="1026" name="Picture 2" descr="Photo: The sun in a hazy sky over a city.">
            <a:extLst>
              <a:ext uri="{FF2B5EF4-FFF2-40B4-BE49-F238E27FC236}">
                <a16:creationId xmlns:a16="http://schemas.microsoft.com/office/drawing/2014/main" id="{C821A8BC-8464-CE33-CE2D-B2042F59F359}"/>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26424" r="23577"/>
          <a:stretch/>
        </p:blipFill>
        <p:spPr bwMode="auto">
          <a:xfrm>
            <a:off x="238167" y="255030"/>
            <a:ext cx="4923143" cy="5810361"/>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FBFC3639-5F14-4F7F-8FA4-C423229268C0}"/>
              </a:ext>
            </a:extLst>
          </p:cNvPr>
          <p:cNvSpPr>
            <a:spLocks noGrp="1"/>
          </p:cNvSpPr>
          <p:nvPr>
            <p:ph type="ftr" sz="quarter" idx="4294967295"/>
          </p:nvPr>
        </p:nvSpPr>
        <p:spPr>
          <a:xfrm>
            <a:off x="4038600" y="6356350"/>
            <a:ext cx="4114800" cy="365125"/>
          </a:xfrm>
        </p:spPr>
        <p:txBody>
          <a:bodyPr vert="horz" lIns="91440" tIns="45720" rIns="91440" bIns="45720" rtlCol="0" anchor="ctr">
            <a:normAutofit/>
          </a:bodyPr>
          <a:lstStyle/>
          <a:p>
            <a:pPr>
              <a:spcAft>
                <a:spcPts val="600"/>
              </a:spcAft>
              <a:defRPr/>
            </a:pPr>
            <a:r>
              <a:rPr lang="en-US" kern="1200" dirty="0">
                <a:solidFill>
                  <a:schemeClr val="tx1">
                    <a:tint val="75000"/>
                  </a:schemeClr>
                </a:solidFill>
                <a:latin typeface="+mn-lt"/>
                <a:ea typeface="+mn-ea"/>
                <a:cs typeface="+mn-cs"/>
              </a:rPr>
              <a:t>U.S. Environmental Protection Agency</a:t>
            </a:r>
          </a:p>
        </p:txBody>
      </p:sp>
      <p:sp>
        <p:nvSpPr>
          <p:cNvPr id="3" name="Slide Number Placeholder 2">
            <a:extLst>
              <a:ext uri="{FF2B5EF4-FFF2-40B4-BE49-F238E27FC236}">
                <a16:creationId xmlns:a16="http://schemas.microsoft.com/office/drawing/2014/main" id="{0CF8E59C-4FC8-455B-83AF-6B566545C9B6}"/>
              </a:ext>
            </a:extLst>
          </p:cNvPr>
          <p:cNvSpPr>
            <a:spLocks noGrp="1"/>
          </p:cNvSpPr>
          <p:nvPr>
            <p:ph type="sldNum" sz="quarter" idx="4294967295"/>
          </p:nvPr>
        </p:nvSpPr>
        <p:spPr>
          <a:xfrm>
            <a:off x="8610600" y="6356350"/>
            <a:ext cx="2743200" cy="365125"/>
          </a:xfrm>
        </p:spPr>
        <p:txBody>
          <a:bodyPr vert="horz" lIns="91440" tIns="45720" rIns="91440" bIns="45720" rtlCol="0" anchor="ctr">
            <a:normAutofit/>
          </a:bodyPr>
          <a:lstStyle/>
          <a:p>
            <a:pPr>
              <a:spcAft>
                <a:spcPts val="600"/>
              </a:spcAft>
              <a:defRPr/>
            </a:pPr>
            <a:fld id="{8D9C3B4F-4B7B-9A4F-9F3C-3A4901A33979}" type="slidenum">
              <a:rPr lang="en-US"/>
              <a:pPr>
                <a:spcAft>
                  <a:spcPts val="600"/>
                </a:spcAft>
                <a:defRPr/>
              </a:pPr>
              <a:t>8</a:t>
            </a:fld>
            <a:endParaRPr lang="en-US" dirty="0"/>
          </a:p>
        </p:txBody>
      </p:sp>
      <p:grpSp>
        <p:nvGrpSpPr>
          <p:cNvPr id="1037" name="Group 1039">
            <a:extLst>
              <a:ext uri="{FF2B5EF4-FFF2-40B4-BE49-F238E27FC236}">
                <a16:creationId xmlns:a16="http://schemas.microsoft.com/office/drawing/2014/main" id="{1FD67D68-9B83-C338-8342-3348D8F223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1041" name="Rectangle 1040">
              <a:extLst>
                <a:ext uri="{FF2B5EF4-FFF2-40B4-BE49-F238E27FC236}">
                  <a16:creationId xmlns:a16="http://schemas.microsoft.com/office/drawing/2014/main" id="{1E397F34-6B84-0D3B-0F29-B1D134B3B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9" name="Rectangle 1041">
              <a:extLst>
                <a:ext uri="{FF2B5EF4-FFF2-40B4-BE49-F238E27FC236}">
                  <a16:creationId xmlns:a16="http://schemas.microsoft.com/office/drawing/2014/main" id="{9BD98075-BFC1-BE9C-7FB7-23FE55E433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85594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2BF1665-8E20-9946-A9F1-E7FBF1002812}"/>
              </a:ext>
            </a:extLst>
          </p:cNvPr>
          <p:cNvSpPr>
            <a:spLocks noGrp="1"/>
          </p:cNvSpPr>
          <p:nvPr>
            <p:ph type="title"/>
          </p:nvPr>
        </p:nvSpPr>
        <p:spPr>
          <a:xfrm>
            <a:off x="2752766" y="236888"/>
            <a:ext cx="6686467" cy="796277"/>
          </a:xfrm>
        </p:spPr>
        <p:txBody>
          <a:bodyPr vert="horz" lIns="91440" tIns="45720" rIns="91440" bIns="45720" rtlCol="0" anchor="b">
            <a:normAutofit/>
          </a:bodyPr>
          <a:lstStyle/>
          <a:p>
            <a:pPr algn="ctr"/>
            <a:r>
              <a:rPr lang="en-US" b="1" kern="1200">
                <a:solidFill>
                  <a:schemeClr val="accent1">
                    <a:lumMod val="50000"/>
                  </a:schemeClr>
                </a:solidFill>
                <a:latin typeface="+mj-lt"/>
                <a:ea typeface="+mj-ea"/>
                <a:cs typeface="+mj-cs"/>
              </a:rPr>
              <a:t>Addressing Exposure to PFAS</a:t>
            </a:r>
          </a:p>
        </p:txBody>
      </p:sp>
      <p:sp>
        <p:nvSpPr>
          <p:cNvPr id="8" name="Content Placeholder 7">
            <a:extLst>
              <a:ext uri="{FF2B5EF4-FFF2-40B4-BE49-F238E27FC236}">
                <a16:creationId xmlns:a16="http://schemas.microsoft.com/office/drawing/2014/main" id="{DFC11844-9C3C-774A-A0C5-F5AE4ABA2FCB}"/>
              </a:ext>
            </a:extLst>
          </p:cNvPr>
          <p:cNvSpPr>
            <a:spLocks noGrp="1"/>
          </p:cNvSpPr>
          <p:nvPr>
            <p:ph sz="half" idx="2"/>
          </p:nvPr>
        </p:nvSpPr>
        <p:spPr>
          <a:xfrm>
            <a:off x="217988" y="1233874"/>
            <a:ext cx="6686467" cy="4779467"/>
          </a:xfrm>
        </p:spPr>
        <p:txBody>
          <a:bodyPr vert="horz" lIns="91440" tIns="45720" rIns="91440" bIns="45720" rtlCol="0" anchor="t">
            <a:normAutofit fontScale="92500" lnSpcReduction="10000"/>
          </a:bodyPr>
          <a:lstStyle/>
          <a:p>
            <a:r>
              <a:rPr lang="en-US" dirty="0"/>
              <a:t>Implementation Focus:</a:t>
            </a:r>
          </a:p>
          <a:p>
            <a:pPr lvl="1"/>
            <a:r>
              <a:rPr lang="en-US" dirty="0">
                <a:solidFill>
                  <a:srgbClr val="000000"/>
                </a:solidFill>
                <a:effectLst/>
                <a:ea typeface="Calibri" panose="020F0502020204030204" pitchFamily="34" charset="0"/>
              </a:rPr>
              <a:t>PFAS Strategic Roadmap</a:t>
            </a:r>
          </a:p>
          <a:p>
            <a:pPr lvl="1"/>
            <a:r>
              <a:rPr lang="en-US" dirty="0">
                <a:solidFill>
                  <a:srgbClr val="000000"/>
                </a:solidFill>
                <a:ea typeface="Calibri" panose="020F0502020204030204" pitchFamily="34" charset="0"/>
              </a:rPr>
              <a:t>Holding parties responsible </a:t>
            </a:r>
            <a:r>
              <a:rPr lang="en-US" dirty="0">
                <a:solidFill>
                  <a:srgbClr val="000000"/>
                </a:solidFill>
                <a:effectLst/>
                <a:ea typeface="Calibri" panose="020F0502020204030204" pitchFamily="34" charset="0"/>
              </a:rPr>
              <a:t>for PFAS contamination, manufacturing PFAS and used PFAS in their manufacturing process</a:t>
            </a:r>
          </a:p>
          <a:p>
            <a:pPr lvl="1"/>
            <a:r>
              <a:rPr lang="en-US" dirty="0">
                <a:solidFill>
                  <a:srgbClr val="000000"/>
                </a:solidFill>
                <a:ea typeface="Calibri" panose="020F0502020204030204" pitchFamily="34" charset="0"/>
              </a:rPr>
              <a:t>F</a:t>
            </a:r>
            <a:r>
              <a:rPr lang="en-US" dirty="0">
                <a:solidFill>
                  <a:srgbClr val="000000"/>
                </a:solidFill>
                <a:effectLst/>
                <a:ea typeface="Calibri" panose="020F0502020204030204" pitchFamily="34" charset="0"/>
              </a:rPr>
              <a:t>ederal agencies that released PFAS</a:t>
            </a:r>
          </a:p>
          <a:p>
            <a:pPr lvl="1"/>
            <a:r>
              <a:rPr lang="en-US" dirty="0">
                <a:solidFill>
                  <a:srgbClr val="000000"/>
                </a:solidFill>
                <a:ea typeface="Calibri" panose="020F0502020204030204" pitchFamily="34" charset="0"/>
              </a:rPr>
              <a:t>Ot</a:t>
            </a:r>
            <a:r>
              <a:rPr lang="en-US" dirty="0">
                <a:solidFill>
                  <a:srgbClr val="000000"/>
                </a:solidFill>
                <a:effectLst/>
                <a:ea typeface="Calibri" panose="020F0502020204030204" pitchFamily="34" charset="0"/>
              </a:rPr>
              <a:t>her industrial parties who significantly contributed to the release of PFAS contamination into the environment</a:t>
            </a:r>
          </a:p>
          <a:p>
            <a:pPr lvl="1"/>
            <a:endParaRPr lang="en-US" dirty="0">
              <a:solidFill>
                <a:srgbClr val="000000"/>
              </a:solidFill>
              <a:ea typeface="Calibri" panose="020F0502020204030204" pitchFamily="34" charset="0"/>
            </a:endParaRPr>
          </a:p>
          <a:p>
            <a:r>
              <a:rPr lang="en-US" sz="2400" dirty="0">
                <a:effectLst/>
                <a:ea typeface="Calibri" panose="020F0502020204030204" pitchFamily="34" charset="0"/>
              </a:rPr>
              <a:t>EPA will work with its state partners on this initiative and seek to enhance and supplement PFAS enforcement already undertaken by many state regulators and retain direct responsibility for most federal environmental programs in Indian country</a:t>
            </a:r>
            <a:endParaRPr lang="en-US" dirty="0"/>
          </a:p>
        </p:txBody>
      </p:sp>
      <p:sp>
        <p:nvSpPr>
          <p:cNvPr id="2" name="Footer Placeholder 1">
            <a:extLst>
              <a:ext uri="{FF2B5EF4-FFF2-40B4-BE49-F238E27FC236}">
                <a16:creationId xmlns:a16="http://schemas.microsoft.com/office/drawing/2014/main" id="{FBFC3639-5F14-4F7F-8FA4-C423229268C0}"/>
              </a:ext>
            </a:extLst>
          </p:cNvPr>
          <p:cNvSpPr>
            <a:spLocks noGrp="1"/>
          </p:cNvSpPr>
          <p:nvPr>
            <p:ph type="ftr" sz="quarter" idx="4294967295"/>
          </p:nvPr>
        </p:nvSpPr>
        <p:spPr>
          <a:xfrm>
            <a:off x="4038600" y="6356350"/>
            <a:ext cx="4114800" cy="365125"/>
          </a:xfrm>
        </p:spPr>
        <p:txBody>
          <a:bodyPr vert="horz" lIns="91440" tIns="45720" rIns="91440" bIns="45720" rtlCol="0" anchor="ctr">
            <a:normAutofit/>
          </a:bodyPr>
          <a:lstStyle/>
          <a:p>
            <a:pPr>
              <a:spcAft>
                <a:spcPts val="600"/>
              </a:spcAft>
              <a:defRPr/>
            </a:pPr>
            <a:r>
              <a:rPr lang="en-US" kern="1200" dirty="0">
                <a:solidFill>
                  <a:schemeClr val="tx1">
                    <a:tint val="75000"/>
                  </a:schemeClr>
                </a:solidFill>
                <a:latin typeface="+mn-lt"/>
                <a:ea typeface="+mn-ea"/>
                <a:cs typeface="+mn-cs"/>
              </a:rPr>
              <a:t>U.S. Environmental Protection Agency</a:t>
            </a:r>
          </a:p>
        </p:txBody>
      </p:sp>
      <p:sp>
        <p:nvSpPr>
          <p:cNvPr id="3" name="Slide Number Placeholder 2">
            <a:extLst>
              <a:ext uri="{FF2B5EF4-FFF2-40B4-BE49-F238E27FC236}">
                <a16:creationId xmlns:a16="http://schemas.microsoft.com/office/drawing/2014/main" id="{0CF8E59C-4FC8-455B-83AF-6B566545C9B6}"/>
              </a:ext>
            </a:extLst>
          </p:cNvPr>
          <p:cNvSpPr>
            <a:spLocks noGrp="1"/>
          </p:cNvSpPr>
          <p:nvPr>
            <p:ph type="sldNum" sz="quarter" idx="4294967295"/>
          </p:nvPr>
        </p:nvSpPr>
        <p:spPr>
          <a:xfrm>
            <a:off x="8610600" y="6356350"/>
            <a:ext cx="2743200" cy="365125"/>
          </a:xfrm>
        </p:spPr>
        <p:txBody>
          <a:bodyPr vert="horz" lIns="91440" tIns="45720" rIns="91440" bIns="45720" rtlCol="0" anchor="ctr">
            <a:normAutofit/>
          </a:bodyPr>
          <a:lstStyle/>
          <a:p>
            <a:pPr>
              <a:spcAft>
                <a:spcPts val="600"/>
              </a:spcAft>
              <a:defRPr/>
            </a:pPr>
            <a:fld id="{8D9C3B4F-4B7B-9A4F-9F3C-3A4901A33979}" type="slidenum">
              <a:rPr lang="en-US"/>
              <a:pPr>
                <a:spcAft>
                  <a:spcPts val="600"/>
                </a:spcAft>
                <a:defRPr/>
              </a:pPr>
              <a:t>9</a:t>
            </a:fld>
            <a:endParaRPr lang="en-US" dirty="0"/>
          </a:p>
        </p:txBody>
      </p:sp>
      <p:grpSp>
        <p:nvGrpSpPr>
          <p:cNvPr id="1037" name="Group 1039">
            <a:extLst>
              <a:ext uri="{FF2B5EF4-FFF2-40B4-BE49-F238E27FC236}">
                <a16:creationId xmlns:a16="http://schemas.microsoft.com/office/drawing/2014/main" id="{1FD67D68-9B83-C338-8342-3348D8F223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1041" name="Rectangle 1040">
              <a:extLst>
                <a:ext uri="{FF2B5EF4-FFF2-40B4-BE49-F238E27FC236}">
                  <a16:creationId xmlns:a16="http://schemas.microsoft.com/office/drawing/2014/main" id="{1E397F34-6B84-0D3B-0F29-B1D134B3B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9" name="Rectangle 1041">
              <a:extLst>
                <a:ext uri="{FF2B5EF4-FFF2-40B4-BE49-F238E27FC236}">
                  <a16:creationId xmlns:a16="http://schemas.microsoft.com/office/drawing/2014/main" id="{9BD98075-BFC1-BE9C-7FB7-23FE55E433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026" name="Picture 2">
            <a:extLst>
              <a:ext uri="{FF2B5EF4-FFF2-40B4-BE49-F238E27FC236}">
                <a16:creationId xmlns:a16="http://schemas.microsoft.com/office/drawing/2014/main" id="{3CBFB14A-28F5-0938-1C44-D417519DC728}"/>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7049971" y="1564680"/>
            <a:ext cx="4687008" cy="3728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8707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8F3C9123DD81945BD5F13281F8FB274" ma:contentTypeVersion="21" ma:contentTypeDescription="Create a new document." ma:contentTypeScope="" ma:versionID="8abd240fc9aca99a8edacd877528df6b">
  <xsd:schema xmlns:xsd="http://www.w3.org/2001/XMLSchema" xmlns:xs="http://www.w3.org/2001/XMLSchema" xmlns:p="http://schemas.microsoft.com/office/2006/metadata/properties" xmlns:ns1="http://schemas.microsoft.com/sharepoint/v3" xmlns:ns2="4ffa91fb-a0ff-4ac5-b2db-65c790d184a4" xmlns:ns3="http://schemas.microsoft.com/sharepoint.v3" xmlns:ns4="http://schemas.microsoft.com/sharepoint/v3/fields" xmlns:ns5="cea098b4-ef57-4dd9-bce8-056e053f952a" xmlns:ns6="2e3466ec-c098-4e8e-a57c-3fba9e6bda3b" targetNamespace="http://schemas.microsoft.com/office/2006/metadata/properties" ma:root="true" ma:fieldsID="2380dcc2aa37758285c7ad5918ec4055" ns1:_="" ns2:_="" ns3:_="" ns4:_="" ns5:_="" ns6:_="">
    <xsd:import namespace="http://schemas.microsoft.com/sharepoint/v3"/>
    <xsd:import namespace="4ffa91fb-a0ff-4ac5-b2db-65c790d184a4"/>
    <xsd:import namespace="http://schemas.microsoft.com/sharepoint.v3"/>
    <xsd:import namespace="http://schemas.microsoft.com/sharepoint/v3/fields"/>
    <xsd:import namespace="cea098b4-ef57-4dd9-bce8-056e053f952a"/>
    <xsd:import namespace="2e3466ec-c098-4e8e-a57c-3fba9e6bda3b"/>
    <xsd:element name="properties">
      <xsd:complexType>
        <xsd:sequence>
          <xsd:element name="documentManagement">
            <xsd:complexType>
              <xsd:all>
                <xsd:element ref="ns2:Document_x0020_Creation_x0020_Date" minOccurs="0"/>
                <xsd:element ref="ns2:Creator" minOccurs="0"/>
                <xsd:element ref="ns2:EPA_x0020_Office" minOccurs="0"/>
                <xsd:element ref="ns2:Record" minOccurs="0"/>
                <xsd:element ref="ns3:CategoryDescription" minOccurs="0"/>
                <xsd:element ref="ns2:Identifier" minOccurs="0"/>
                <xsd:element ref="ns2:EPA_x0020_Contributor" minOccurs="0"/>
                <xsd:element ref="ns2:External_x0020_Contributor" minOccurs="0"/>
                <xsd:element ref="ns4:_Coverage" minOccurs="0"/>
                <xsd:element ref="ns2:EPA_x0020_Related_x0020_Documents" minOccurs="0"/>
                <xsd:element ref="ns4:_Source" minOccurs="0"/>
                <xsd:element ref="ns2:Rights" minOccurs="0"/>
                <xsd:element ref="ns1:Language" minOccurs="0"/>
                <xsd:element ref="ns2:j747ac98061d40f0aa7bd47e1db5675d" minOccurs="0"/>
                <xsd:element ref="ns2:TaxKeywordTaxHTField" minOccurs="0"/>
                <xsd:element ref="ns2:TaxCatchAllLabel" minOccurs="0"/>
                <xsd:element ref="ns2:TaxCatchAll" minOccurs="0"/>
                <xsd:element ref="ns2:e3f09c3df709400db2417a7161762d62" minOccurs="0"/>
                <xsd:element ref="ns5:SharedWithUsers" minOccurs="0"/>
                <xsd:element ref="ns5:SharedWithDetails" minOccurs="0"/>
                <xsd:element ref="ns6:MediaServiceMetadata" minOccurs="0"/>
                <xsd:element ref="ns6:MediaServiceFastMetadata" minOccurs="0"/>
                <xsd:element ref="ns6:MediaServiceAutoTags" minOccurs="0"/>
                <xsd:element ref="ns6:MediaServiceGenerationTime" minOccurs="0"/>
                <xsd:element ref="ns6:MediaServiceEventHashCode" minOccurs="0"/>
                <xsd:element ref="ns6:MediaServiceDateTaken" minOccurs="0"/>
                <xsd:element ref="ns6:Author0" minOccurs="0"/>
                <xsd:element ref="ns6:MediaServiceOCR" minOccurs="0"/>
                <xsd:element ref="ns6:MediaServiceLocation" minOccurs="0"/>
                <xsd:element ref="ns6:MediaLengthInSeconds" minOccurs="0"/>
                <xsd:element ref="ns1:_ip_UnifiedCompliancePolicyProperties" minOccurs="0"/>
                <xsd:element ref="ns1:_ip_UnifiedCompliancePolicyUIAction" minOccurs="0"/>
                <xsd:element ref="ns6:lcf76f155ced4ddcb4097134ff3c332f" minOccurs="0"/>
                <xsd:element ref="ns6: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17" nillable="true" ma:displayName="Language" ma:default="English" ma:description="Select the document language from the drop down." ma:format="Dropdown" ma:internalName="Language" ma:readOnly="false">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element>
    <xsd:element name="_ip_UnifiedCompliancePolicyProperties" ma:index="41" nillable="true" ma:displayName="Unified Compliance Policy Properties" ma:hidden="true" ma:internalName="_ip_UnifiedCompliancePolicyProperties">
      <xsd:simpleType>
        <xsd:restriction base="dms:Note"/>
      </xsd:simpleType>
    </xsd:element>
    <xsd:element name="_ip_UnifiedCompliancePolicyUIAction" ma:index="4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ffa91fb-a0ff-4ac5-b2db-65c790d184a4" elementFormDefault="qualified">
    <xsd:import namespace="http://schemas.microsoft.com/office/2006/documentManagement/types"/>
    <xsd:import namespace="http://schemas.microsoft.com/office/infopath/2007/PartnerControls"/>
    <xsd:element name="Document_x0020_Creation_x0020_Date" ma:index="2" nillable="true" ma:displayName="Document Date" ma:default="[today]" ma:description="Enter the date this document was last modified. The upload date has been entered by default." ma:format="DateOnly" ma:internalName="Document_x0020_Creation_x0020_Date" ma:readOnly="false">
      <xsd:simpleType>
        <xsd:restriction base="dms:DateTime"/>
      </xsd:simpleType>
    </xsd:element>
    <xsd:element name="Creator" ma:index="3" nillable="true" ma:displayName="Creator" ma:description="Enter the person primarily responsible for the document. The name of the person uploading the document has been entered by default." ma:list="UserInfo" ma:SharePointGroup="0" ma:internalName="Crea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PA_x0020_Office" ma:index="4" nillable="true" ma:displayName="EPA Office" ma:description="Enter the EPA organization primarily responsible for the document. The office of the person uploading the document has been entered by default." ma:internalName="EPA_x0020_Office" ma:readOnly="false">
      <xsd:simpleType>
        <xsd:restriction base="dms:Text">
          <xsd:maxLength value="255"/>
        </xsd:restriction>
      </xsd:simpleType>
    </xsd:element>
    <xsd:element name="Record" ma:index="5" nillable="true" ma:displayName="Record" ma:default="Shared" ma:description="For documents that provide evidence of EPA decisions and actions, select &quot;Shared&quot; (open access) or &quot;Private&quot; (restricted access)." ma:format="Dropdown" ma:internalName="Record" ma:readOnly="false">
      <xsd:simpleType>
        <xsd:restriction base="dms:Choice">
          <xsd:enumeration value="None"/>
          <xsd:enumeration value="Shared"/>
          <xsd:enumeration value="Private"/>
        </xsd:restriction>
      </xsd:simpleType>
    </xsd:element>
    <xsd:element name="Identifier" ma:index="9" nillable="true" ma:displayName="Identifier" ma:description="Enter all EPA identification numbers applicable to this document, one on each line." ma:internalName="Identifier" ma:readOnly="false">
      <xsd:simpleType>
        <xsd:restriction base="dms:Note">
          <xsd:maxLength value="255"/>
        </xsd:restriction>
      </xsd:simpleType>
    </xsd:element>
    <xsd:element name="EPA_x0020_Contributor" ma:index="11" nillable="true" ma:displayName="EPA Contributor" ma:description="Enter an EPA person who contributed to the creation of the document but is not the primary author." ma:list="UserInfo" ma:SharePointGroup="0" ma:internalName="EPA_x0020_Contribu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Contributor" ma:index="12" nillable="true" ma:displayName="External Contributor" ma:description="Enter a non-EPA person who contributed to the creation of the document but is not the primary author." ma:internalName="External_x0020_Contributor" ma:readOnly="false">
      <xsd:simpleType>
        <xsd:restriction base="dms:Note">
          <xsd:maxLength value="255"/>
        </xsd:restriction>
      </xsd:simpleType>
    </xsd:element>
    <xsd:element name="EPA_x0020_Related_x0020_Documents" ma:index="14" nillable="true" ma:displayName="Other Related Documents" ma:description="Enter any related document." ma:internalName="EPA_x0020_Related_x0020_Documents" ma:readOnly="false">
      <xsd:simpleType>
        <xsd:restriction base="dms:Note">
          <xsd:maxLength value="255"/>
        </xsd:restriction>
      </xsd:simpleType>
    </xsd:element>
    <xsd:element name="Rights" ma:index="16" nillable="true" ma:displayName="Rights" ma:description="Enter information about intellectual property rights held over the document (e.g. copyright, patent, trademark)." ma:internalName="Rights" ma:readOnly="false">
      <xsd:simpleType>
        <xsd:restriction base="dms:Note">
          <xsd:maxLength value="255"/>
        </xsd:restriction>
      </xsd:simpleType>
    </xsd:element>
    <xsd:element name="j747ac98061d40f0aa7bd47e1db5675d" ma:index="19" nillable="true" ma:taxonomy="true" ma:internalName="j747ac98061d40f0aa7bd47e1db5675d" ma:taxonomyFieldName="Document_x0020_Type" ma:displayName="Document Type" ma:readOnly="false" ma:default="" ma:fieldId="{3747ac98-061d-40f0-aa7b-d47e1db5675d}" ma:sspId="29f62856-1543-49d4-a736-4569d363f533" ma:termSetId="e06cd6a9-a175-4da0-81cb-8dba7aa394ab" ma:anchorId="00000000-0000-0000-0000-000000000000" ma:open="false" ma:isKeyword="false">
      <xsd:complexType>
        <xsd:sequence>
          <xsd:element ref="pc:Terms" minOccurs="0" maxOccurs="1"/>
        </xsd:sequence>
      </xsd:complexType>
    </xsd:element>
    <xsd:element name="TaxKeywordTaxHTField" ma:index="21" nillable="true" ma:taxonomy="true" ma:internalName="TaxKeywordTaxHTField" ma:taxonomyFieldName="TaxKeyword" ma:displayName="Enterprise Keywords" ma:readOnly="false" ma:fieldId="{23f27201-bee3-471e-b2e7-b64fd8b7ca38}" ma:taxonomyMulti="true" ma:sspId="29f62856-1543-49d4-a736-4569d363f533" ma:termSetId="00000000-0000-0000-0000-000000000000" ma:anchorId="00000000-0000-0000-0000-000000000000" ma:open="true" ma:isKeyword="true">
      <xsd:complexType>
        <xsd:sequence>
          <xsd:element ref="pc:Terms" minOccurs="0" maxOccurs="1"/>
        </xsd:sequence>
      </xsd:complexType>
    </xsd:element>
    <xsd:element name="TaxCatchAllLabel" ma:index="23" nillable="true" ma:displayName="Taxonomy Catch All Column1" ma:description="" ma:hidden="true" ma:list="{20762a41-8c30-44b0-ab90-c4f0f5dfe440}" ma:internalName="TaxCatchAllLabel" ma:readOnly="true" ma:showField="CatchAllDataLabel" ma:web="760283e4-ce37-48c0-81ff-144a25c12f04">
      <xsd:complexType>
        <xsd:complexContent>
          <xsd:extension base="dms:MultiChoiceLookup">
            <xsd:sequence>
              <xsd:element name="Value" type="dms:Lookup" maxOccurs="unbounded" minOccurs="0" nillable="true"/>
            </xsd:sequence>
          </xsd:extension>
        </xsd:complexContent>
      </xsd:complexType>
    </xsd:element>
    <xsd:element name="TaxCatchAll" ma:index="24" nillable="true" ma:displayName="Taxonomy Catch All Column" ma:description="" ma:hidden="true" ma:list="{20762a41-8c30-44b0-ab90-c4f0f5dfe440}" ma:internalName="TaxCatchAll" ma:showField="CatchAllData" ma:web="760283e4-ce37-48c0-81ff-144a25c12f04">
      <xsd:complexType>
        <xsd:complexContent>
          <xsd:extension base="dms:MultiChoiceLookup">
            <xsd:sequence>
              <xsd:element name="Value" type="dms:Lookup" maxOccurs="unbounded" minOccurs="0" nillable="true"/>
            </xsd:sequence>
          </xsd:extension>
        </xsd:complexContent>
      </xsd:complexType>
    </xsd:element>
    <xsd:element name="e3f09c3df709400db2417a7161762d62" ma:index="28" nillable="true" ma:taxonomy="true" ma:internalName="e3f09c3df709400db2417a7161762d62" ma:taxonomyFieldName="EPA_x0020_Subject" ma:displayName="EPA Subject" ma:readOnly="false" ma:default="" ma:fieldId="{e3f09c3d-f709-400d-b241-7a7161762d62}" ma:taxonomyMulti="true" ma:sspId="29f62856-1543-49d4-a736-4569d363f533" ma:termSetId="7a3d4ae0-7e62-45a2-a406-c6a8a6a8eee3"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description="Enter a brief description." ma:internalName="Category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Coverage" ma:index="13" nillable="true" ma:displayName="Coverage" ma:description="Enter the geographic location, jurisdiction, or time period for which the document is relevant." ma:internalName="_Coverage" ma:readOnly="false">
      <xsd:simpleType>
        <xsd:restriction base="dms:Text">
          <xsd:maxLength value="255"/>
        </xsd:restriction>
      </xsd:simpleType>
    </xsd:element>
    <xsd:element name="_Source" ma:index="15" nillable="true" ma:displayName="Source" ma:description="Enter a source from which the document is derived." ma:internalName="_Source"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ea098b4-ef57-4dd9-bce8-056e053f952a"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e3466ec-c098-4e8e-a57c-3fba9e6bda3b" elementFormDefault="qualified">
    <xsd:import namespace="http://schemas.microsoft.com/office/2006/documentManagement/types"/>
    <xsd:import namespace="http://schemas.microsoft.com/office/infopath/2007/PartnerControls"/>
    <xsd:element name="MediaServiceMetadata" ma:index="31" nillable="true" ma:displayName="MediaServiceMetadata" ma:hidden="true" ma:internalName="MediaServiceMetadata" ma:readOnly="true">
      <xsd:simpleType>
        <xsd:restriction base="dms:Note"/>
      </xsd:simpleType>
    </xsd:element>
    <xsd:element name="MediaServiceFastMetadata" ma:index="32" nillable="true" ma:displayName="MediaServiceFastMetadata" ma:hidden="true" ma:internalName="MediaServiceFastMetadata" ma:readOnly="true">
      <xsd:simpleType>
        <xsd:restriction base="dms:Note"/>
      </xsd:simpleType>
    </xsd:element>
    <xsd:element name="MediaServiceAutoTags" ma:index="33" nillable="true" ma:displayName="Tags" ma:internalName="MediaServiceAutoTags" ma:readOnly="true">
      <xsd:simpleType>
        <xsd:restriction base="dms:Text"/>
      </xsd:simpleType>
    </xsd:element>
    <xsd:element name="MediaServiceGenerationTime" ma:index="34" nillable="true" ma:displayName="MediaServiceGenerationTime" ma:hidden="true" ma:internalName="MediaServiceGenerationTime" ma:readOnly="true">
      <xsd:simpleType>
        <xsd:restriction base="dms:Text"/>
      </xsd:simpleType>
    </xsd:element>
    <xsd:element name="MediaServiceEventHashCode" ma:index="35" nillable="true" ma:displayName="MediaServiceEventHashCode" ma:hidden="true" ma:internalName="MediaServiceEventHashCode" ma:readOnly="true">
      <xsd:simpleType>
        <xsd:restriction base="dms:Text"/>
      </xsd:simpleType>
    </xsd:element>
    <xsd:element name="MediaServiceDateTaken" ma:index="36" nillable="true" ma:displayName="MediaServiceDateTaken" ma:hidden="true" ma:internalName="MediaServiceDateTaken" ma:readOnly="true">
      <xsd:simpleType>
        <xsd:restriction base="dms:Text"/>
      </xsd:simpleType>
    </xsd:element>
    <xsd:element name="Author0" ma:index="37" nillable="true" ma:displayName="Author" ma:format="Dropdown" ma:internalName="Author0">
      <xsd:simpleType>
        <xsd:restriction base="dms:Text">
          <xsd:maxLength value="255"/>
        </xsd:restriction>
      </xsd:simpleType>
    </xsd:element>
    <xsd:element name="MediaServiceOCR" ma:index="38" nillable="true" ma:displayName="Extracted Text" ma:internalName="MediaServiceOCR" ma:readOnly="true">
      <xsd:simpleType>
        <xsd:restriction base="dms:Note">
          <xsd:maxLength value="255"/>
        </xsd:restriction>
      </xsd:simpleType>
    </xsd:element>
    <xsd:element name="MediaServiceLocation" ma:index="39" nillable="true" ma:displayName="Location" ma:internalName="MediaServiceLocation" ma:readOnly="true">
      <xsd:simpleType>
        <xsd:restriction base="dms:Text"/>
      </xsd:simpleType>
    </xsd:element>
    <xsd:element name="MediaLengthInSeconds" ma:index="40" nillable="true" ma:displayName="MediaLengthInSeconds" ma:hidden="true" ma:internalName="MediaLengthInSeconds" ma:readOnly="true">
      <xsd:simpleType>
        <xsd:restriction base="dms:Unknown"/>
      </xsd:simpleType>
    </xsd:element>
    <xsd:element name="lcf76f155ced4ddcb4097134ff3c332f" ma:index="44" nillable="true" ma:taxonomy="true" ma:internalName="lcf76f155ced4ddcb4097134ff3c332f" ma:taxonomyFieldName="MediaServiceImageTags" ma:displayName="Image Tags" ma:readOnly="false" ma:fieldId="{5cf76f15-5ced-4ddc-b409-7134ff3c332f}" ma:taxonomyMulti="true" ma:sspId="29f62856-1543-49d4-a736-4569d363f53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45"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EsriMapsInfo xmlns="ESRI.ArcGIS.Mapping.OfficeIntegration.PowerPointInfo">
  <Version>Version1</Version>
  <RequiresSignIn>False</RequiresSignIn>
</EsriMapsInfo>
</file>

<file path=customXml/item4.xml><?xml version="1.0" encoding="utf-8"?>
<p:properties xmlns:p="http://schemas.microsoft.com/office/2006/metadata/properties" xmlns:xsi="http://www.w3.org/2001/XMLSchema-instance" xmlns:pc="http://schemas.microsoft.com/office/infopath/2007/PartnerControls">
  <documentManagement>
    <_Source xmlns="http://schemas.microsoft.com/sharepoint/v3/fields" xsi:nil="true"/>
    <Language xmlns="http://schemas.microsoft.com/sharepoint/v3">English</Language>
    <_ip_UnifiedCompliancePolicyUIAction xmlns="http://schemas.microsoft.com/sharepoint/v3" xsi:nil="true"/>
    <j747ac98061d40f0aa7bd47e1db5675d xmlns="4ffa91fb-a0ff-4ac5-b2db-65c790d184a4">
      <Terms xmlns="http://schemas.microsoft.com/office/infopath/2007/PartnerControls"/>
    </j747ac98061d40f0aa7bd47e1db5675d>
    <e3f09c3df709400db2417a7161762d62 xmlns="4ffa91fb-a0ff-4ac5-b2db-65c790d184a4">
      <Terms xmlns="http://schemas.microsoft.com/office/infopath/2007/PartnerControls"/>
    </e3f09c3df709400db2417a7161762d62>
    <External_x0020_Contributor xmlns="4ffa91fb-a0ff-4ac5-b2db-65c790d184a4" xsi:nil="true"/>
    <TaxKeywordTaxHTField xmlns="4ffa91fb-a0ff-4ac5-b2db-65c790d184a4">
      <Terms xmlns="http://schemas.microsoft.com/office/infopath/2007/PartnerControls"/>
    </TaxKeywordTaxHTField>
    <Record xmlns="4ffa91fb-a0ff-4ac5-b2db-65c790d184a4">Shared</Record>
    <Author0 xmlns="2e3466ec-c098-4e8e-a57c-3fba9e6bda3b" xsi:nil="true"/>
    <_ip_UnifiedCompliancePolicyProperties xmlns="http://schemas.microsoft.com/sharepoint/v3" xsi:nil="true"/>
    <Rights xmlns="4ffa91fb-a0ff-4ac5-b2db-65c790d184a4" xsi:nil="true"/>
    <Document_x0020_Creation_x0020_Date xmlns="4ffa91fb-a0ff-4ac5-b2db-65c790d184a4">2022-10-25T14:43:00+00:00</Document_x0020_Creation_x0020_Date>
    <EPA_x0020_Office xmlns="4ffa91fb-a0ff-4ac5-b2db-65c790d184a4" xsi:nil="true"/>
    <lcf76f155ced4ddcb4097134ff3c332f xmlns="2e3466ec-c098-4e8e-a57c-3fba9e6bda3b">
      <Terms xmlns="http://schemas.microsoft.com/office/infopath/2007/PartnerControls"/>
    </lcf76f155ced4ddcb4097134ff3c332f>
    <CategoryDescription xmlns="http://schemas.microsoft.com/sharepoint.v3" xsi:nil="true"/>
    <Identifier xmlns="4ffa91fb-a0ff-4ac5-b2db-65c790d184a4" xsi:nil="true"/>
    <_Coverage xmlns="http://schemas.microsoft.com/sharepoint/v3/fields" xsi:nil="true"/>
    <Creator xmlns="4ffa91fb-a0ff-4ac5-b2db-65c790d184a4">
      <UserInfo>
        <DisplayName/>
        <AccountId xsi:nil="true"/>
        <AccountType/>
      </UserInfo>
    </Creator>
    <EPA_x0020_Related_x0020_Documents xmlns="4ffa91fb-a0ff-4ac5-b2db-65c790d184a4" xsi:nil="true"/>
    <EPA_x0020_Contributor xmlns="4ffa91fb-a0ff-4ac5-b2db-65c790d184a4">
      <UserInfo>
        <DisplayName/>
        <AccountId xsi:nil="true"/>
        <AccountType/>
      </UserInfo>
    </EPA_x0020_Contributor>
    <TaxCatchAll xmlns="4ffa91fb-a0ff-4ac5-b2db-65c790d184a4" xsi:nil="true"/>
  </documentManagement>
</p:properties>
</file>

<file path=customXml/item5.xml><?xml version="1.0" encoding="utf-8"?>
<?mso-contentType ?>
<SharedContentType xmlns="Microsoft.SharePoint.Taxonomy.ContentTypeSync" SourceId="29f62856-1543-49d4-a736-4569d363f533" ContentTypeId="0x0101" PreviousValue="false"/>
</file>

<file path=customXml/itemProps1.xml><?xml version="1.0" encoding="utf-8"?>
<ds:datastoreItem xmlns:ds="http://schemas.openxmlformats.org/officeDocument/2006/customXml" ds:itemID="{1BC227BE-E53C-48D2-80DC-9156DAC81078}">
  <ds:schemaRefs>
    <ds:schemaRef ds:uri="http://schemas.microsoft.com/sharepoint/v3/contenttype/forms"/>
  </ds:schemaRefs>
</ds:datastoreItem>
</file>

<file path=customXml/itemProps2.xml><?xml version="1.0" encoding="utf-8"?>
<ds:datastoreItem xmlns:ds="http://schemas.openxmlformats.org/officeDocument/2006/customXml" ds:itemID="{23B557F5-E2CB-4E85-8BDC-AD47824B464C}">
  <ds:schemaRefs>
    <ds:schemaRef ds:uri="2e3466ec-c098-4e8e-a57c-3fba9e6bda3b"/>
    <ds:schemaRef ds:uri="4ffa91fb-a0ff-4ac5-b2db-65c790d184a4"/>
    <ds:schemaRef ds:uri="cea098b4-ef57-4dd9-bce8-056e053f952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microsoft.com/sharepoint/v3"/>
    <ds:schemaRef ds:uri="http://schemas.microsoft.com/sharepoint/v3/field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DAE0920-49C0-4BEB-8059-D7BF55C35AD5}">
  <ds:schemaRefs>
    <ds:schemaRef ds:uri="ESRI.ArcGIS.Mapping.OfficeIntegration.PowerPointInfo"/>
  </ds:schemaRefs>
</ds:datastoreItem>
</file>

<file path=customXml/itemProps4.xml><?xml version="1.0" encoding="utf-8"?>
<ds:datastoreItem xmlns:ds="http://schemas.openxmlformats.org/officeDocument/2006/customXml" ds:itemID="{3E6E329A-35DF-4BE1-AA2C-69EE2AAD650E}">
  <ds:schemaRefs>
    <ds:schemaRef ds:uri="http://www.w3.org/XML/1998/namespace"/>
    <ds:schemaRef ds:uri="http://schemas.microsoft.com/office/infopath/2007/PartnerControls"/>
    <ds:schemaRef ds:uri="http://purl.org/dc/dcmitype/"/>
    <ds:schemaRef ds:uri="http://purl.org/dc/elements/1.1/"/>
    <ds:schemaRef ds:uri="http://schemas.microsoft.com/office/2006/documentManagement/types"/>
    <ds:schemaRef ds:uri="http://purl.org/dc/terms/"/>
    <ds:schemaRef ds:uri="http://schemas.openxmlformats.org/package/2006/metadata/core-properties"/>
    <ds:schemaRef ds:uri="cea098b4-ef57-4dd9-bce8-056e053f952a"/>
    <ds:schemaRef ds:uri="http://schemas.microsoft.com/office/2006/metadata/properties"/>
    <ds:schemaRef ds:uri="http://schemas.microsoft.com/sharepoint.v3"/>
    <ds:schemaRef ds:uri="2e3466ec-c098-4e8e-a57c-3fba9e6bda3b"/>
    <ds:schemaRef ds:uri="http://schemas.microsoft.com/sharepoint/v3/fields"/>
    <ds:schemaRef ds:uri="4ffa91fb-a0ff-4ac5-b2db-65c790d184a4"/>
    <ds:schemaRef ds:uri="http://schemas.microsoft.com/sharepoint/v3"/>
  </ds:schemaRefs>
</ds:datastoreItem>
</file>

<file path=customXml/itemProps5.xml><?xml version="1.0" encoding="utf-8"?>
<ds:datastoreItem xmlns:ds="http://schemas.openxmlformats.org/officeDocument/2006/customXml" ds:itemID="{C20ECE17-D142-40E6-A899-8F8BE36EEFB5}">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otalTime>13305</TotalTime>
  <Words>1097</Words>
  <Application>Microsoft Office PowerPoint</Application>
  <PresentationFormat>Widescreen</PresentationFormat>
  <Paragraphs>243</Paragraphs>
  <Slides>14</Slides>
  <Notes>5</Notes>
  <HiddenSlides>1</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Arial</vt:lpstr>
      <vt:lpstr>Calibri</vt:lpstr>
      <vt:lpstr>Calibri Light</vt:lpstr>
      <vt:lpstr>Corbel</vt:lpstr>
      <vt:lpstr>Symbol</vt:lpstr>
      <vt:lpstr>Office Theme</vt:lpstr>
      <vt:lpstr>1_Office Theme</vt:lpstr>
      <vt:lpstr>EPA Enforcement and Compliance Assurance Division Updates  </vt:lpstr>
      <vt:lpstr>Region 4 Leadership</vt:lpstr>
      <vt:lpstr>PowerPoint Presentation</vt:lpstr>
      <vt:lpstr>Priorities</vt:lpstr>
      <vt:lpstr>Percentage of Inspections in Overburdened Communities </vt:lpstr>
      <vt:lpstr>PowerPoint Presentation</vt:lpstr>
      <vt:lpstr>National Enforcement Compliance Initiatives for FY 2024 -2027 </vt:lpstr>
      <vt:lpstr>Mitigating Climate Change</vt:lpstr>
      <vt:lpstr>Addressing Exposure to PFAS</vt:lpstr>
      <vt:lpstr>Protecting Communities from Coal Ash Contamination</vt:lpstr>
      <vt:lpstr>Reducing Air Toxics in Overburdened Communities</vt:lpstr>
      <vt:lpstr>Increasing Compliance with Drinking Water Standards at Community Water Systems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Ward, Nacosta</cp:lastModifiedBy>
  <cp:revision>4</cp:revision>
  <cp:lastPrinted>2023-10-18T13:23:30Z</cp:lastPrinted>
  <dcterms:created xsi:type="dcterms:W3CDTF">2019-11-04T14:04:23Z</dcterms:created>
  <dcterms:modified xsi:type="dcterms:W3CDTF">2023-11-09T18:15:25Z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0x01010048F3C9123DD81945BD5F13281F8FB274</vt:lpwstr>
  </property>
  <property fmtid="{D5CDD505-2E9C-101B-9397-08002B2CF9AE}" pid="3" name="TaxKeyword">
    <vt:lpwstr/>
  </property>
  <property fmtid="{D5CDD505-2E9C-101B-9397-08002B2CF9AE}" pid="4" name="EPA Subject">
    <vt:lpwstr/>
  </property>
  <property fmtid="{D5CDD505-2E9C-101B-9397-08002B2CF9AE}" pid="5" name="Document Type">
    <vt:lpwstr/>
  </property>
  <property fmtid="{D5CDD505-2E9C-101B-9397-08002B2CF9AE}" pid="6" name="MediaServiceImageTags">
    <vt:lpwstr/>
  </property>
</Properties>
</file>