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83" r:id="rId4"/>
    <p:sldId id="291" r:id="rId5"/>
    <p:sldId id="290" r:id="rId6"/>
    <p:sldId id="264" r:id="rId7"/>
    <p:sldId id="289" r:id="rId8"/>
    <p:sldId id="265" r:id="rId9"/>
    <p:sldId id="282" r:id="rId10"/>
    <p:sldId id="281" r:id="rId11"/>
    <p:sldId id="292" r:id="rId12"/>
    <p:sldId id="285" r:id="rId13"/>
    <p:sldId id="286" r:id="rId14"/>
    <p:sldId id="294" r:id="rId15"/>
    <p:sldId id="275"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24" autoAdjust="0"/>
  </p:normalViewPr>
  <p:slideViewPr>
    <p:cSldViewPr snapToGrid="0">
      <p:cViewPr varScale="1">
        <p:scale>
          <a:sx n="80" d="100"/>
          <a:sy n="80" d="100"/>
        </p:scale>
        <p:origin x="372" y="3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CF02B-8F10-45A0-8306-DB38C519BD71}" type="doc">
      <dgm:prSet loTypeId="urn:microsoft.com/office/officeart/2005/8/layout/vList3" loCatId="list" qsTypeId="urn:microsoft.com/office/officeart/2005/8/quickstyle/simple1" qsCatId="simple" csTypeId="urn:microsoft.com/office/officeart/2005/8/colors/accent1_2" csCatId="accent1" phldr="1"/>
      <dgm:spPr/>
    </dgm:pt>
    <dgm:pt modelId="{2C4689A1-F425-4038-9811-2FD43B32A3EA}">
      <dgm:prSet phldrT="[Text]"/>
      <dgm:spPr/>
      <dgm:t>
        <a:bodyPr/>
        <a:lstStyle/>
        <a:p>
          <a:r>
            <a:rPr lang="en-US" dirty="0"/>
            <a:t>West County-</a:t>
          </a:r>
          <a:r>
            <a:rPr lang="en-US" dirty="0" err="1"/>
            <a:t>Tringali</a:t>
          </a:r>
          <a:r>
            <a:rPr lang="en-US" dirty="0"/>
            <a:t> Park</a:t>
          </a:r>
        </a:p>
      </dgm:t>
    </dgm:pt>
    <dgm:pt modelId="{6F4B7676-E1BF-4F90-8985-BCC046D6033A}" type="parTrans" cxnId="{6421FE01-FE9D-484C-A0C8-DB48A4600AD6}">
      <dgm:prSet/>
      <dgm:spPr/>
      <dgm:t>
        <a:bodyPr/>
        <a:lstStyle/>
        <a:p>
          <a:endParaRPr lang="en-US"/>
        </a:p>
      </dgm:t>
    </dgm:pt>
    <dgm:pt modelId="{4A546069-EA78-4E18-B405-2427ABE6B8BA}" type="sibTrans" cxnId="{6421FE01-FE9D-484C-A0C8-DB48A4600AD6}">
      <dgm:prSet/>
      <dgm:spPr/>
      <dgm:t>
        <a:bodyPr/>
        <a:lstStyle/>
        <a:p>
          <a:endParaRPr lang="en-US"/>
        </a:p>
      </dgm:t>
    </dgm:pt>
    <dgm:pt modelId="{2D6AD5D0-6F4F-4EC9-8C77-23E60EC4C73D}">
      <dgm:prSet phldrT="[Text]"/>
      <dgm:spPr/>
      <dgm:t>
        <a:bodyPr/>
        <a:lstStyle/>
        <a:p>
          <a:r>
            <a:rPr lang="en-US" dirty="0"/>
            <a:t>Mid-County-Charlotte Sports Park</a:t>
          </a:r>
        </a:p>
      </dgm:t>
    </dgm:pt>
    <dgm:pt modelId="{2EF82B78-AE63-4CFB-8171-BF29DE346AAD}" type="parTrans" cxnId="{E24F14A7-94A8-4D13-9F58-45DCA160E838}">
      <dgm:prSet/>
      <dgm:spPr/>
      <dgm:t>
        <a:bodyPr/>
        <a:lstStyle/>
        <a:p>
          <a:endParaRPr lang="en-US"/>
        </a:p>
      </dgm:t>
    </dgm:pt>
    <dgm:pt modelId="{4F18CBB0-AD16-4157-906F-A0F17E1833B8}" type="sibTrans" cxnId="{E24F14A7-94A8-4D13-9F58-45DCA160E838}">
      <dgm:prSet/>
      <dgm:spPr/>
      <dgm:t>
        <a:bodyPr/>
        <a:lstStyle/>
        <a:p>
          <a:endParaRPr lang="en-US"/>
        </a:p>
      </dgm:t>
    </dgm:pt>
    <dgm:pt modelId="{327E69C2-76B7-4B67-A86D-66C3F46E2961}">
      <dgm:prSet phldrT="[Text]"/>
      <dgm:spPr/>
      <dgm:t>
        <a:bodyPr/>
        <a:lstStyle/>
        <a:p>
          <a:r>
            <a:rPr lang="en-US" dirty="0"/>
            <a:t>South County-Muscle Car City</a:t>
          </a:r>
        </a:p>
      </dgm:t>
    </dgm:pt>
    <dgm:pt modelId="{C8B24F6F-D89A-4B9E-AD38-BED3C58F8998}" type="parTrans" cxnId="{5CBCA2AE-0E5E-49F0-B1B2-710D1354F433}">
      <dgm:prSet/>
      <dgm:spPr/>
      <dgm:t>
        <a:bodyPr/>
        <a:lstStyle/>
        <a:p>
          <a:endParaRPr lang="en-US"/>
        </a:p>
      </dgm:t>
    </dgm:pt>
    <dgm:pt modelId="{76E3958F-6ABB-445E-9D6C-C5B658051FE9}" type="sibTrans" cxnId="{5CBCA2AE-0E5E-49F0-B1B2-710D1354F433}">
      <dgm:prSet/>
      <dgm:spPr/>
      <dgm:t>
        <a:bodyPr/>
        <a:lstStyle/>
        <a:p>
          <a:endParaRPr lang="en-US"/>
        </a:p>
      </dgm:t>
    </dgm:pt>
    <dgm:pt modelId="{2F3D2A31-8C2B-4D49-AACA-C5253978B2D1}" type="pres">
      <dgm:prSet presAssocID="{390CF02B-8F10-45A0-8306-DB38C519BD71}" presName="linearFlow" presStyleCnt="0">
        <dgm:presLayoutVars>
          <dgm:dir/>
          <dgm:resizeHandles val="exact"/>
        </dgm:presLayoutVars>
      </dgm:prSet>
      <dgm:spPr/>
    </dgm:pt>
    <dgm:pt modelId="{F6B01B9F-56DC-4157-941C-B43F8AE922C9}" type="pres">
      <dgm:prSet presAssocID="{2C4689A1-F425-4038-9811-2FD43B32A3EA}" presName="composite" presStyleCnt="0"/>
      <dgm:spPr/>
    </dgm:pt>
    <dgm:pt modelId="{0D492D30-7A90-44CF-9186-A7F227C11748}" type="pres">
      <dgm:prSet presAssocID="{2C4689A1-F425-4038-9811-2FD43B32A3E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B3ED891-51EE-4A28-AAB1-25F33247F0DC}" type="pres">
      <dgm:prSet presAssocID="{2C4689A1-F425-4038-9811-2FD43B32A3EA}" presName="txShp" presStyleLbl="node1" presStyleIdx="0" presStyleCnt="3" custScaleX="101872" custLinFactNeighborX="-1397" custLinFactNeighborY="186">
        <dgm:presLayoutVars>
          <dgm:bulletEnabled val="1"/>
        </dgm:presLayoutVars>
      </dgm:prSet>
      <dgm:spPr/>
    </dgm:pt>
    <dgm:pt modelId="{F79CCCE5-BA99-4910-9CF1-DEFAF6D0C82B}" type="pres">
      <dgm:prSet presAssocID="{4A546069-EA78-4E18-B405-2427ABE6B8BA}" presName="spacing" presStyleCnt="0"/>
      <dgm:spPr/>
    </dgm:pt>
    <dgm:pt modelId="{6F286966-644A-4ED8-9DD4-F29564863F46}" type="pres">
      <dgm:prSet presAssocID="{2D6AD5D0-6F4F-4EC9-8C77-23E60EC4C73D}" presName="composite" presStyleCnt="0"/>
      <dgm:spPr/>
    </dgm:pt>
    <dgm:pt modelId="{5FB9ED07-41D1-4D5E-84FA-75FB37B05336}" type="pres">
      <dgm:prSet presAssocID="{2D6AD5D0-6F4F-4EC9-8C77-23E60EC4C73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0C1C6D2F-787D-4226-805A-9AEB687E553A}" type="pres">
      <dgm:prSet presAssocID="{2D6AD5D0-6F4F-4EC9-8C77-23E60EC4C73D}" presName="txShp" presStyleLbl="node1" presStyleIdx="1" presStyleCnt="3" custScaleX="96152">
        <dgm:presLayoutVars>
          <dgm:bulletEnabled val="1"/>
        </dgm:presLayoutVars>
      </dgm:prSet>
      <dgm:spPr/>
    </dgm:pt>
    <dgm:pt modelId="{15F3EB47-9BB5-45F6-A2C0-C5EB7A97774D}" type="pres">
      <dgm:prSet presAssocID="{4F18CBB0-AD16-4157-906F-A0F17E1833B8}" presName="spacing" presStyleCnt="0"/>
      <dgm:spPr/>
    </dgm:pt>
    <dgm:pt modelId="{5AC3EEA3-60BA-49D4-A240-EF4699F945B5}" type="pres">
      <dgm:prSet presAssocID="{327E69C2-76B7-4B67-A86D-66C3F46E2961}" presName="composite" presStyleCnt="0"/>
      <dgm:spPr/>
    </dgm:pt>
    <dgm:pt modelId="{F39E6DF1-ED3D-45E6-9A45-66914BED0E85}" type="pres">
      <dgm:prSet presAssocID="{327E69C2-76B7-4B67-A86D-66C3F46E2961}"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7BEC8CF1-181C-4794-A522-0A9D4AD1F726}" type="pres">
      <dgm:prSet presAssocID="{327E69C2-76B7-4B67-A86D-66C3F46E2961}" presName="txShp" presStyleLbl="node1" presStyleIdx="2" presStyleCnt="3" custScaleX="95252">
        <dgm:presLayoutVars>
          <dgm:bulletEnabled val="1"/>
        </dgm:presLayoutVars>
      </dgm:prSet>
      <dgm:spPr/>
    </dgm:pt>
  </dgm:ptLst>
  <dgm:cxnLst>
    <dgm:cxn modelId="{6421FE01-FE9D-484C-A0C8-DB48A4600AD6}" srcId="{390CF02B-8F10-45A0-8306-DB38C519BD71}" destId="{2C4689A1-F425-4038-9811-2FD43B32A3EA}" srcOrd="0" destOrd="0" parTransId="{6F4B7676-E1BF-4F90-8985-BCC046D6033A}" sibTransId="{4A546069-EA78-4E18-B405-2427ABE6B8BA}"/>
    <dgm:cxn modelId="{5E51F835-7C74-4D48-8C3D-DC4F0BAFE68F}" type="presOf" srcId="{2C4689A1-F425-4038-9811-2FD43B32A3EA}" destId="{CB3ED891-51EE-4A28-AAB1-25F33247F0DC}" srcOrd="0" destOrd="0" presId="urn:microsoft.com/office/officeart/2005/8/layout/vList3"/>
    <dgm:cxn modelId="{5BA65637-9493-462F-AF5F-154F30F04339}" type="presOf" srcId="{327E69C2-76B7-4B67-A86D-66C3F46E2961}" destId="{7BEC8CF1-181C-4794-A522-0A9D4AD1F726}" srcOrd="0" destOrd="0" presId="urn:microsoft.com/office/officeart/2005/8/layout/vList3"/>
    <dgm:cxn modelId="{45D63258-1811-4367-A3E2-613D77006B2E}" type="presOf" srcId="{390CF02B-8F10-45A0-8306-DB38C519BD71}" destId="{2F3D2A31-8C2B-4D49-AACA-C5253978B2D1}" srcOrd="0" destOrd="0" presId="urn:microsoft.com/office/officeart/2005/8/layout/vList3"/>
    <dgm:cxn modelId="{779B6383-8174-4EB1-A7B0-E98AFDABEC59}" type="presOf" srcId="{2D6AD5D0-6F4F-4EC9-8C77-23E60EC4C73D}" destId="{0C1C6D2F-787D-4226-805A-9AEB687E553A}" srcOrd="0" destOrd="0" presId="urn:microsoft.com/office/officeart/2005/8/layout/vList3"/>
    <dgm:cxn modelId="{E24F14A7-94A8-4D13-9F58-45DCA160E838}" srcId="{390CF02B-8F10-45A0-8306-DB38C519BD71}" destId="{2D6AD5D0-6F4F-4EC9-8C77-23E60EC4C73D}" srcOrd="1" destOrd="0" parTransId="{2EF82B78-AE63-4CFB-8171-BF29DE346AAD}" sibTransId="{4F18CBB0-AD16-4157-906F-A0F17E1833B8}"/>
    <dgm:cxn modelId="{5CBCA2AE-0E5E-49F0-B1B2-710D1354F433}" srcId="{390CF02B-8F10-45A0-8306-DB38C519BD71}" destId="{327E69C2-76B7-4B67-A86D-66C3F46E2961}" srcOrd="2" destOrd="0" parTransId="{C8B24F6F-D89A-4B9E-AD38-BED3C58F8998}" sibTransId="{76E3958F-6ABB-445E-9D6C-C5B658051FE9}"/>
    <dgm:cxn modelId="{67E66BB7-CE44-4E2F-AFEB-0F1836D9CF08}" type="presParOf" srcId="{2F3D2A31-8C2B-4D49-AACA-C5253978B2D1}" destId="{F6B01B9F-56DC-4157-941C-B43F8AE922C9}" srcOrd="0" destOrd="0" presId="urn:microsoft.com/office/officeart/2005/8/layout/vList3"/>
    <dgm:cxn modelId="{163DE5F8-A33A-46D4-A915-5C6F0D8F9BA1}" type="presParOf" srcId="{F6B01B9F-56DC-4157-941C-B43F8AE922C9}" destId="{0D492D30-7A90-44CF-9186-A7F227C11748}" srcOrd="0" destOrd="0" presId="urn:microsoft.com/office/officeart/2005/8/layout/vList3"/>
    <dgm:cxn modelId="{62CBACFB-BCD0-433C-91B9-132004672AF6}" type="presParOf" srcId="{F6B01B9F-56DC-4157-941C-B43F8AE922C9}" destId="{CB3ED891-51EE-4A28-AAB1-25F33247F0DC}" srcOrd="1" destOrd="0" presId="urn:microsoft.com/office/officeart/2005/8/layout/vList3"/>
    <dgm:cxn modelId="{AF85A261-1FB9-451D-B131-453D1AB11114}" type="presParOf" srcId="{2F3D2A31-8C2B-4D49-AACA-C5253978B2D1}" destId="{F79CCCE5-BA99-4910-9CF1-DEFAF6D0C82B}" srcOrd="1" destOrd="0" presId="urn:microsoft.com/office/officeart/2005/8/layout/vList3"/>
    <dgm:cxn modelId="{DB6EBFF4-9024-40EF-9513-B52B36100976}" type="presParOf" srcId="{2F3D2A31-8C2B-4D49-AACA-C5253978B2D1}" destId="{6F286966-644A-4ED8-9DD4-F29564863F46}" srcOrd="2" destOrd="0" presId="urn:microsoft.com/office/officeart/2005/8/layout/vList3"/>
    <dgm:cxn modelId="{6F1D5A35-E99E-4F47-A210-6C84D984ABED}" type="presParOf" srcId="{6F286966-644A-4ED8-9DD4-F29564863F46}" destId="{5FB9ED07-41D1-4D5E-84FA-75FB37B05336}" srcOrd="0" destOrd="0" presId="urn:microsoft.com/office/officeart/2005/8/layout/vList3"/>
    <dgm:cxn modelId="{10EDAF9B-1352-4C96-9BF4-8E0FC41B902A}" type="presParOf" srcId="{6F286966-644A-4ED8-9DD4-F29564863F46}" destId="{0C1C6D2F-787D-4226-805A-9AEB687E553A}" srcOrd="1" destOrd="0" presId="urn:microsoft.com/office/officeart/2005/8/layout/vList3"/>
    <dgm:cxn modelId="{F3FD441B-55B2-46B7-A9CD-15BDA196DEC3}" type="presParOf" srcId="{2F3D2A31-8C2B-4D49-AACA-C5253978B2D1}" destId="{15F3EB47-9BB5-45F6-A2C0-C5EB7A97774D}" srcOrd="3" destOrd="0" presId="urn:microsoft.com/office/officeart/2005/8/layout/vList3"/>
    <dgm:cxn modelId="{A659E768-46C7-4C63-AAAE-6367B0B3D374}" type="presParOf" srcId="{2F3D2A31-8C2B-4D49-AACA-C5253978B2D1}" destId="{5AC3EEA3-60BA-49D4-A240-EF4699F945B5}" srcOrd="4" destOrd="0" presId="urn:microsoft.com/office/officeart/2005/8/layout/vList3"/>
    <dgm:cxn modelId="{F9CF8B20-3524-4FA5-8703-3E3E793A3298}" type="presParOf" srcId="{5AC3EEA3-60BA-49D4-A240-EF4699F945B5}" destId="{F39E6DF1-ED3D-45E6-9A45-66914BED0E85}" srcOrd="0" destOrd="0" presId="urn:microsoft.com/office/officeart/2005/8/layout/vList3"/>
    <dgm:cxn modelId="{5AD5180E-27F5-4F14-AAEE-BB97D7B62024}" type="presParOf" srcId="{5AC3EEA3-60BA-49D4-A240-EF4699F945B5}" destId="{7BEC8CF1-181C-4794-A522-0A9D4AD1F72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ED891-51EE-4A28-AAB1-25F33247F0DC}">
      <dsp:nvSpPr>
        <dsp:cNvPr id="0" name=""/>
        <dsp:cNvSpPr/>
      </dsp:nvSpPr>
      <dsp:spPr>
        <a:xfrm rot="10800000">
          <a:off x="2188161" y="2721"/>
          <a:ext cx="8603599" cy="11898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704"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West County-</a:t>
          </a:r>
          <a:r>
            <a:rPr lang="en-US" sz="4000" kern="1200" dirty="0" err="1"/>
            <a:t>Tringali</a:t>
          </a:r>
          <a:r>
            <a:rPr lang="en-US" sz="4000" kern="1200" dirty="0"/>
            <a:t> Park</a:t>
          </a:r>
        </a:p>
      </dsp:txBody>
      <dsp:txXfrm rot="10800000">
        <a:off x="2485631" y="2721"/>
        <a:ext cx="8306129" cy="1189880"/>
      </dsp:txXfrm>
    </dsp:sp>
    <dsp:sp modelId="{0D492D30-7A90-44CF-9186-A7F227C11748}">
      <dsp:nvSpPr>
        <dsp:cNvPr id="0" name=""/>
        <dsp:cNvSpPr/>
      </dsp:nvSpPr>
      <dsp:spPr>
        <a:xfrm>
          <a:off x="1790254" y="508"/>
          <a:ext cx="1189880" cy="11898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C6D2F-787D-4226-805A-9AEB687E553A}">
      <dsp:nvSpPr>
        <dsp:cNvPr id="0" name=""/>
        <dsp:cNvSpPr/>
      </dsp:nvSpPr>
      <dsp:spPr>
        <a:xfrm rot="10800000">
          <a:off x="2668457" y="1487859"/>
          <a:ext cx="8120517" cy="11898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704"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Mid-County-Charlotte Sports Park</a:t>
          </a:r>
        </a:p>
      </dsp:txBody>
      <dsp:txXfrm rot="10800000">
        <a:off x="2965927" y="1487859"/>
        <a:ext cx="7823047" cy="1189880"/>
      </dsp:txXfrm>
    </dsp:sp>
    <dsp:sp modelId="{5FB9ED07-41D1-4D5E-84FA-75FB37B05336}">
      <dsp:nvSpPr>
        <dsp:cNvPr id="0" name=""/>
        <dsp:cNvSpPr/>
      </dsp:nvSpPr>
      <dsp:spPr>
        <a:xfrm>
          <a:off x="1911025" y="1487859"/>
          <a:ext cx="1189880" cy="11898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C8CF1-181C-4794-A522-0A9D4AD1F726}">
      <dsp:nvSpPr>
        <dsp:cNvPr id="0" name=""/>
        <dsp:cNvSpPr/>
      </dsp:nvSpPr>
      <dsp:spPr>
        <a:xfrm rot="10800000">
          <a:off x="2725464" y="2975210"/>
          <a:ext cx="8044507" cy="11898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704"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South County-Muscle Car City</a:t>
          </a:r>
        </a:p>
      </dsp:txBody>
      <dsp:txXfrm rot="10800000">
        <a:off x="3022934" y="2975210"/>
        <a:ext cx="7747037" cy="1189880"/>
      </dsp:txXfrm>
    </dsp:sp>
    <dsp:sp modelId="{F39E6DF1-ED3D-45E6-9A45-66914BED0E85}">
      <dsp:nvSpPr>
        <dsp:cNvPr id="0" name=""/>
        <dsp:cNvSpPr/>
      </dsp:nvSpPr>
      <dsp:spPr>
        <a:xfrm>
          <a:off x="1930027" y="2975210"/>
          <a:ext cx="1189880" cy="11898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88D31-D4F1-4AD8-8850-3EF99978122F}"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7783B-563D-43F1-9C86-C88142972AE5}" type="slidenum">
              <a:rPr lang="en-US" smtClean="0"/>
              <a:t>‹#›</a:t>
            </a:fld>
            <a:endParaRPr lang="en-US"/>
          </a:p>
        </p:txBody>
      </p:sp>
    </p:spTree>
    <p:extLst>
      <p:ext uri="{BB962C8B-B14F-4D97-AF65-F5344CB8AC3E}">
        <p14:creationId xmlns:p14="http://schemas.microsoft.com/office/powerpoint/2010/main" val="386510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90000"/>
              </a:lnSpc>
              <a:spcAft>
                <a:spcPts val="600"/>
              </a:spcAft>
            </a:pPr>
            <a:r>
              <a:rPr lang="en-US" sz="2800" b="1" dirty="0"/>
              <a:t>RESPONSE</a:t>
            </a:r>
          </a:p>
          <a:p>
            <a:pPr indent="-228600">
              <a:lnSpc>
                <a:spcPct val="90000"/>
              </a:lnSpc>
              <a:spcAft>
                <a:spcPts val="600"/>
              </a:spcAft>
              <a:buFont typeface="Arial" panose="020B0604020202020204" pitchFamily="34" charset="0"/>
              <a:buChar char="•"/>
            </a:pPr>
            <a:endParaRPr lang="en-US" sz="1050" b="1" dirty="0"/>
          </a:p>
          <a:p>
            <a:pPr indent="-228600">
              <a:lnSpc>
                <a:spcPct val="90000"/>
              </a:lnSpc>
              <a:spcAft>
                <a:spcPts val="600"/>
              </a:spcAft>
              <a:buFont typeface="Arial" panose="020B0604020202020204" pitchFamily="34" charset="0"/>
              <a:buChar char="•"/>
            </a:pPr>
            <a:r>
              <a:rPr lang="en-US" sz="1200" b="1" dirty="0"/>
              <a:t>Landfall 9/28/22</a:t>
            </a:r>
          </a:p>
          <a:p>
            <a:pPr>
              <a:lnSpc>
                <a:spcPct val="90000"/>
              </a:lnSpc>
              <a:spcAft>
                <a:spcPts val="600"/>
              </a:spcAft>
            </a:pPr>
            <a:endParaRPr lang="en-US" sz="1050" b="1" dirty="0"/>
          </a:p>
          <a:p>
            <a:pPr indent="-228600">
              <a:lnSpc>
                <a:spcPct val="90000"/>
              </a:lnSpc>
              <a:spcAft>
                <a:spcPts val="600"/>
              </a:spcAft>
              <a:buFont typeface="Arial" panose="020B0604020202020204" pitchFamily="34" charset="0"/>
              <a:buChar char="•"/>
            </a:pPr>
            <a:r>
              <a:rPr lang="en-US" sz="1200" b="1" dirty="0"/>
              <a:t>Life/Safety</a:t>
            </a:r>
          </a:p>
          <a:p>
            <a:pPr indent="-228600">
              <a:lnSpc>
                <a:spcPct val="90000"/>
              </a:lnSpc>
              <a:spcAft>
                <a:spcPts val="600"/>
              </a:spcAft>
              <a:buFont typeface="Arial" panose="020B0604020202020204" pitchFamily="34" charset="0"/>
              <a:buChar char="•"/>
            </a:pPr>
            <a:r>
              <a:rPr lang="en-US" sz="1200" b="1" dirty="0"/>
              <a:t>Search &amp; Rescue</a:t>
            </a:r>
          </a:p>
          <a:p>
            <a:pPr indent="-228600">
              <a:lnSpc>
                <a:spcPct val="90000"/>
              </a:lnSpc>
              <a:spcAft>
                <a:spcPts val="600"/>
              </a:spcAft>
              <a:buFont typeface="Arial" panose="020B0604020202020204" pitchFamily="34" charset="0"/>
              <a:buChar char="•"/>
            </a:pPr>
            <a:r>
              <a:rPr lang="en-US" sz="1200" b="1" dirty="0"/>
              <a:t>Emergency Services</a:t>
            </a:r>
          </a:p>
          <a:p>
            <a:pPr indent="-228600">
              <a:lnSpc>
                <a:spcPct val="90000"/>
              </a:lnSpc>
              <a:spcAft>
                <a:spcPts val="600"/>
              </a:spcAft>
              <a:buFont typeface="Arial" panose="020B0604020202020204" pitchFamily="34" charset="0"/>
              <a:buChar char="•"/>
            </a:pPr>
            <a:r>
              <a:rPr lang="en-US" sz="1200" b="1" dirty="0"/>
              <a:t>Mutual aid </a:t>
            </a:r>
          </a:p>
          <a:p>
            <a:endParaRPr lang="en-US" dirty="0"/>
          </a:p>
        </p:txBody>
      </p:sp>
      <p:sp>
        <p:nvSpPr>
          <p:cNvPr id="4" name="Slide Number Placeholder 3"/>
          <p:cNvSpPr>
            <a:spLocks noGrp="1"/>
          </p:cNvSpPr>
          <p:nvPr>
            <p:ph type="sldNum" sz="quarter" idx="5"/>
          </p:nvPr>
        </p:nvSpPr>
        <p:spPr/>
        <p:txBody>
          <a:bodyPr/>
          <a:lstStyle/>
          <a:p>
            <a:fld id="{7B97783B-563D-43F1-9C86-C88142972AE5}" type="slidenum">
              <a:rPr lang="en-US" smtClean="0"/>
              <a:t>2</a:t>
            </a:fld>
            <a:endParaRPr lang="en-US"/>
          </a:p>
        </p:txBody>
      </p:sp>
    </p:spTree>
    <p:extLst>
      <p:ext uri="{BB962C8B-B14F-4D97-AF65-F5344CB8AC3E}">
        <p14:creationId xmlns:p14="http://schemas.microsoft.com/office/powerpoint/2010/main" val="215914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46,540 cases of water</a:t>
            </a:r>
          </a:p>
          <a:p>
            <a:r>
              <a:rPr lang="en-US" dirty="0"/>
              <a:t>316, 500 MREs</a:t>
            </a:r>
          </a:p>
          <a:p>
            <a:r>
              <a:rPr lang="en-US" dirty="0"/>
              <a:t>25,932 bags of ice</a:t>
            </a:r>
          </a:p>
          <a:p>
            <a:r>
              <a:rPr lang="en-US" dirty="0"/>
              <a:t>15,548 tarps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383CB-99FE-0E42-BA10-CE5418897A7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97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383CB-99FE-0E42-BA10-CE5418897A7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01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EFD-451D-4B84-9C2B-6C57D6CFB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BFBAC-CA23-474A-9BFE-2E1245182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29F-A4B1-434C-B3E4-7F6C0901DF02}"/>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5" name="Footer Placeholder 4">
            <a:extLst>
              <a:ext uri="{FF2B5EF4-FFF2-40B4-BE49-F238E27FC236}">
                <a16:creationId xmlns:a16="http://schemas.microsoft.com/office/drawing/2014/main" id="{FA4BC733-12A2-439B-867B-992FFE934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82136-FF24-49B0-B59C-46B4D0350BF2}"/>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34373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4164-9093-4F27-BAD4-5C96A896E4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D4133-BB96-460A-8D17-38B2B3966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39292-F8FC-4AD1-83C4-9435F8996E62}"/>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5" name="Footer Placeholder 4">
            <a:extLst>
              <a:ext uri="{FF2B5EF4-FFF2-40B4-BE49-F238E27FC236}">
                <a16:creationId xmlns:a16="http://schemas.microsoft.com/office/drawing/2014/main" id="{3B3F0907-A0EE-4DD9-A9F8-7582BEE39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8544F-94DF-4F9D-B919-E65D020FBBD8}"/>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229613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7F101-1540-4399-A48A-BDB5DCA9F6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CE793-68A8-4D72-BB1B-56BA80B3B5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A6FAC-CF8D-4BC1-B68A-1D37A4F5B4DC}"/>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5" name="Footer Placeholder 4">
            <a:extLst>
              <a:ext uri="{FF2B5EF4-FFF2-40B4-BE49-F238E27FC236}">
                <a16:creationId xmlns:a16="http://schemas.microsoft.com/office/drawing/2014/main" id="{281FB57F-7FE7-496D-A64B-8CAC3A631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0904E-2902-4DE7-A4C6-3FF35FFDC469}"/>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238770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lain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rgbClr val="175FAE"/>
                </a:solidFill>
              </a:defRPr>
            </a:lvl1pPr>
          </a:lstStyle>
          <a:p>
            <a:fld id="{050D04AE-9F87-9B4B-8485-05F6E3999503}"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8622635" y="5822615"/>
            <a:ext cx="2911639" cy="718092"/>
          </a:xfrm>
          <a:prstGeom prst="rect">
            <a:avLst/>
          </a:prstGeom>
        </p:spPr>
      </p:pic>
    </p:spTree>
    <p:extLst>
      <p:ext uri="{BB962C8B-B14F-4D97-AF65-F5344CB8AC3E}">
        <p14:creationId xmlns:p14="http://schemas.microsoft.com/office/powerpoint/2010/main" val="427911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CC-slide-logo.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3522300" y="238395"/>
            <a:ext cx="5601105" cy="5370712"/>
          </a:xfrm>
          <a:prstGeom prst="rect">
            <a:avLst/>
          </a:prstGeom>
        </p:spPr>
      </p:pic>
      <p:sp>
        <p:nvSpPr>
          <p:cNvPr id="3" name="Subtitle 2"/>
          <p:cNvSpPr>
            <a:spLocks noGrp="1"/>
          </p:cNvSpPr>
          <p:nvPr>
            <p:ph type="subTitle" idx="1" hasCustomPrompt="1"/>
          </p:nvPr>
        </p:nvSpPr>
        <p:spPr>
          <a:xfrm>
            <a:off x="914400" y="4456719"/>
            <a:ext cx="8534400" cy="1059275"/>
          </a:xfrm>
        </p:spPr>
        <p:txBody>
          <a:bodyPr/>
          <a:lstStyle>
            <a:lvl1pPr marL="0" indent="0" algn="l">
              <a:buNone/>
              <a:defRPr>
                <a:solidFill>
                  <a:srgbClr val="175FAE"/>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a:t>
            </a:r>
          </a:p>
        </p:txBody>
      </p:sp>
      <p:sp>
        <p:nvSpPr>
          <p:cNvPr id="2" name="Title 1"/>
          <p:cNvSpPr>
            <a:spLocks noGrp="1"/>
          </p:cNvSpPr>
          <p:nvPr>
            <p:ph type="ctrTitle" hasCustomPrompt="1"/>
          </p:nvPr>
        </p:nvSpPr>
        <p:spPr>
          <a:xfrm>
            <a:off x="914400" y="1804904"/>
            <a:ext cx="10363200" cy="1470025"/>
          </a:xfrm>
        </p:spPr>
        <p:txBody>
          <a:bodyPr>
            <a:noAutofit/>
          </a:bodyPr>
          <a:lstStyle>
            <a:lvl1pPr algn="l">
              <a:defRPr sz="7200"/>
            </a:lvl1pPr>
          </a:lstStyle>
          <a:p>
            <a:r>
              <a:rPr lang="en-US" dirty="0"/>
              <a:t>Title Slide</a:t>
            </a:r>
          </a:p>
        </p:txBody>
      </p:sp>
    </p:spTree>
    <p:extLst>
      <p:ext uri="{BB962C8B-B14F-4D97-AF65-F5344CB8AC3E}">
        <p14:creationId xmlns:p14="http://schemas.microsoft.com/office/powerpoint/2010/main" val="55555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8368" y="377952"/>
            <a:ext cx="10875264" cy="1143000"/>
          </a:xfrm>
        </p:spPr>
        <p:txBody>
          <a:bodyPr anchor="t"/>
          <a:lstStyle/>
          <a:p>
            <a:r>
              <a:rPr lang="en-US" dirty="0"/>
              <a:t>Click to edit Master title style</a:t>
            </a:r>
          </a:p>
        </p:txBody>
      </p:sp>
      <p:sp>
        <p:nvSpPr>
          <p:cNvPr id="3" name="Content Placeholder 2"/>
          <p:cNvSpPr>
            <a:spLocks noGrp="1"/>
          </p:cNvSpPr>
          <p:nvPr>
            <p:ph idx="1"/>
          </p:nvPr>
        </p:nvSpPr>
        <p:spPr>
          <a:xfrm>
            <a:off x="658368" y="1600202"/>
            <a:ext cx="10875264" cy="4053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09600" y="6147797"/>
            <a:ext cx="2844800" cy="366183"/>
          </a:xfrm>
          <a:prstGeom prst="rect">
            <a:avLst/>
          </a:prstGeom>
        </p:spPr>
        <p:txBody>
          <a:bodyPr vert="horz" lIns="91440" tIns="45720" rIns="91440" bIns="45720" rtlCol="0" anchor="ctr"/>
          <a:lstStyle>
            <a:lvl1pPr algn="l">
              <a:defRPr sz="1600">
                <a:solidFill>
                  <a:schemeClr val="bg1"/>
                </a:solidFill>
              </a:defRPr>
            </a:lvl1pPr>
          </a:lstStyle>
          <a:p>
            <a:fld id="{050D04AE-9F87-9B4B-8485-05F6E3999503}" type="slidenum">
              <a:rPr lang="en-US" smtClean="0"/>
              <a:pPr/>
              <a:t>‹#›</a:t>
            </a:fld>
            <a:endParaRPr lang="en-US" dirty="0"/>
          </a:p>
        </p:txBody>
      </p:sp>
    </p:spTree>
    <p:extLst>
      <p:ext uri="{BB962C8B-B14F-4D97-AF65-F5344CB8AC3E}">
        <p14:creationId xmlns:p14="http://schemas.microsoft.com/office/powerpoint/2010/main" val="3365550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lain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175FAE"/>
                </a:solidFill>
              </a:defRPr>
            </a:lvl1pPr>
          </a:lstStyle>
          <a:p>
            <a:fld id="{050D04AE-9F87-9B4B-8485-05F6E3999503}"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8622635" y="5822615"/>
            <a:ext cx="2911639" cy="718092"/>
          </a:xfrm>
          <a:prstGeom prst="rect">
            <a:avLst/>
          </a:prstGeom>
        </p:spPr>
      </p:pic>
      <p:sp>
        <p:nvSpPr>
          <p:cNvPr id="6" name="Title 1"/>
          <p:cNvSpPr>
            <a:spLocks noGrp="1"/>
          </p:cNvSpPr>
          <p:nvPr>
            <p:ph type="title"/>
          </p:nvPr>
        </p:nvSpPr>
        <p:spPr>
          <a:xfrm>
            <a:off x="658368" y="377952"/>
            <a:ext cx="10875264" cy="1143000"/>
          </a:xfrm>
        </p:spPr>
        <p:txBody>
          <a:bodyPr anchor="t"/>
          <a:lstStyle/>
          <a:p>
            <a:r>
              <a:rPr lang="en-US" dirty="0"/>
              <a:t>Click to edit Master title style</a:t>
            </a:r>
          </a:p>
        </p:txBody>
      </p:sp>
      <p:sp>
        <p:nvSpPr>
          <p:cNvPr id="8" name="Content Placeholder 2"/>
          <p:cNvSpPr>
            <a:spLocks noGrp="1"/>
          </p:cNvSpPr>
          <p:nvPr>
            <p:ph idx="1"/>
          </p:nvPr>
        </p:nvSpPr>
        <p:spPr>
          <a:xfrm>
            <a:off x="658368" y="1600202"/>
            <a:ext cx="10875264" cy="4053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0630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09600" y="6147797"/>
            <a:ext cx="2844800" cy="366183"/>
          </a:xfrm>
          <a:prstGeom prst="rect">
            <a:avLst/>
          </a:prstGeom>
        </p:spPr>
        <p:txBody>
          <a:bodyPr vert="horz" lIns="91440" tIns="45720" rIns="91440" bIns="45720" rtlCol="0" anchor="ctr"/>
          <a:lstStyle>
            <a:lvl1pPr algn="l">
              <a:defRPr sz="1600">
                <a:solidFill>
                  <a:schemeClr val="bg1"/>
                </a:solidFill>
              </a:defRPr>
            </a:lvl1pPr>
          </a:lstStyle>
          <a:p>
            <a:fld id="{050D04AE-9F87-9B4B-8485-05F6E3999503}" type="slidenum">
              <a:rPr lang="en-US" smtClean="0"/>
              <a:pPr/>
              <a:t>‹#›</a:t>
            </a:fld>
            <a:endParaRPr lang="en-US" dirty="0"/>
          </a:p>
        </p:txBody>
      </p:sp>
    </p:spTree>
    <p:extLst>
      <p:ext uri="{BB962C8B-B14F-4D97-AF65-F5344CB8AC3E}">
        <p14:creationId xmlns:p14="http://schemas.microsoft.com/office/powerpoint/2010/main" val="3685192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lain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175FAE"/>
                </a:solidFill>
              </a:defRPr>
            </a:lvl1pPr>
          </a:lstStyle>
          <a:p>
            <a:fld id="{050D04AE-9F87-9B4B-8485-05F6E3999503}"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8622635" y="5822615"/>
            <a:ext cx="2911639" cy="718092"/>
          </a:xfrm>
          <a:prstGeom prst="rect">
            <a:avLst/>
          </a:prstGeom>
        </p:spPr>
      </p:pic>
    </p:spTree>
    <p:extLst>
      <p:ext uri="{BB962C8B-B14F-4D97-AF65-F5344CB8AC3E}">
        <p14:creationId xmlns:p14="http://schemas.microsoft.com/office/powerpoint/2010/main" val="3454565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58368" y="1600200"/>
            <a:ext cx="5364480" cy="40233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69152" y="1600200"/>
            <a:ext cx="5364480" cy="40233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609600" y="6147797"/>
            <a:ext cx="2844800" cy="366183"/>
          </a:xfrm>
          <a:prstGeom prst="rect">
            <a:avLst/>
          </a:prstGeom>
        </p:spPr>
        <p:txBody>
          <a:bodyPr vert="horz" lIns="91440" tIns="45720" rIns="91440" bIns="45720" rtlCol="0" anchor="ctr"/>
          <a:lstStyle>
            <a:lvl1pPr algn="l">
              <a:defRPr sz="1600">
                <a:solidFill>
                  <a:schemeClr val="bg1"/>
                </a:solidFill>
              </a:defRPr>
            </a:lvl1pPr>
          </a:lstStyle>
          <a:p>
            <a:fld id="{050D04AE-9F87-9B4B-8485-05F6E3999503}" type="slidenum">
              <a:rPr lang="en-US" smtClean="0"/>
              <a:pPr/>
              <a:t>‹#›</a:t>
            </a:fld>
            <a:endParaRPr lang="en-US" dirty="0"/>
          </a:p>
        </p:txBody>
      </p:sp>
    </p:spTree>
    <p:extLst>
      <p:ext uri="{BB962C8B-B14F-4D97-AF65-F5344CB8AC3E}">
        <p14:creationId xmlns:p14="http://schemas.microsoft.com/office/powerpoint/2010/main" val="204885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lain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rgbClr val="175FAE"/>
                </a:solidFill>
              </a:defRPr>
            </a:lvl1pPr>
          </a:lstStyle>
          <a:p>
            <a:fld id="{050D04AE-9F87-9B4B-8485-05F6E3999503}"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8622635" y="5822615"/>
            <a:ext cx="2911639" cy="718092"/>
          </a:xfrm>
          <a:prstGeom prst="rect">
            <a:avLst/>
          </a:prstGeom>
        </p:spPr>
      </p:pic>
      <p:sp>
        <p:nvSpPr>
          <p:cNvPr id="9" name="Content Placeholder 2"/>
          <p:cNvSpPr>
            <a:spLocks noGrp="1"/>
          </p:cNvSpPr>
          <p:nvPr>
            <p:ph sz="half" idx="1"/>
          </p:nvPr>
        </p:nvSpPr>
        <p:spPr>
          <a:xfrm>
            <a:off x="658368" y="1600200"/>
            <a:ext cx="5364480" cy="40233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69152" y="1600200"/>
            <a:ext cx="5364480" cy="40233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571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FBFC-78FB-45E4-9E7A-6A586A02A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98E6F-0E8F-46EE-BCA6-E958626E4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D9B92-034F-48CA-80FF-7133E53B9930}"/>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5" name="Footer Placeholder 4">
            <a:extLst>
              <a:ext uri="{FF2B5EF4-FFF2-40B4-BE49-F238E27FC236}">
                <a16:creationId xmlns:a16="http://schemas.microsoft.com/office/drawing/2014/main" id="{6357FDD8-1FB2-41A4-8ECB-429EBF9D5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5DCE0-339E-40B1-A490-D47C9CC15C40}"/>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1656601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609600" y="6147797"/>
            <a:ext cx="2844800" cy="366183"/>
          </a:xfrm>
          <a:prstGeom prst="rect">
            <a:avLst/>
          </a:prstGeom>
        </p:spPr>
        <p:txBody>
          <a:bodyPr vert="horz" lIns="91440" tIns="45720" rIns="91440" bIns="45720" rtlCol="0" anchor="ctr"/>
          <a:lstStyle>
            <a:lvl1pPr algn="l">
              <a:defRPr sz="1600">
                <a:solidFill>
                  <a:schemeClr val="bg1"/>
                </a:solidFill>
              </a:defRPr>
            </a:lvl1pPr>
          </a:lstStyle>
          <a:p>
            <a:fld id="{050D04AE-9F87-9B4B-8485-05F6E3999503}" type="slidenum">
              <a:rPr lang="en-US" smtClean="0"/>
              <a:pPr/>
              <a:t>‹#›</a:t>
            </a:fld>
            <a:endParaRPr lang="en-US" dirty="0"/>
          </a:p>
        </p:txBody>
      </p:sp>
      <p:sp>
        <p:nvSpPr>
          <p:cNvPr id="9" name="Title 1"/>
          <p:cNvSpPr>
            <a:spLocks noGrp="1"/>
          </p:cNvSpPr>
          <p:nvPr>
            <p:ph type="title"/>
          </p:nvPr>
        </p:nvSpPr>
        <p:spPr>
          <a:xfrm>
            <a:off x="658368" y="377952"/>
            <a:ext cx="10875264" cy="1143000"/>
          </a:xfrm>
        </p:spPr>
        <p:txBody>
          <a:bodyPr/>
          <a:lstStyle/>
          <a:p>
            <a:r>
              <a:rPr lang="en-US" dirty="0"/>
              <a:t>Click to edit Master title style</a:t>
            </a:r>
          </a:p>
        </p:txBody>
      </p:sp>
      <p:sp>
        <p:nvSpPr>
          <p:cNvPr id="10" name="Text Placeholder 2"/>
          <p:cNvSpPr>
            <a:spLocks noGrp="1"/>
          </p:cNvSpPr>
          <p:nvPr>
            <p:ph type="body" idx="1"/>
          </p:nvPr>
        </p:nvSpPr>
        <p:spPr>
          <a:xfrm>
            <a:off x="653643" y="1570037"/>
            <a:ext cx="5386917" cy="639763"/>
          </a:xfrm>
        </p:spPr>
        <p:txBody>
          <a:bodyPr anchor="t"/>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Content Placeholder 3"/>
          <p:cNvSpPr>
            <a:spLocks noGrp="1"/>
          </p:cNvSpPr>
          <p:nvPr>
            <p:ph sz="half" idx="2"/>
          </p:nvPr>
        </p:nvSpPr>
        <p:spPr>
          <a:xfrm>
            <a:off x="653643" y="2250440"/>
            <a:ext cx="5386917" cy="341376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6149326" y="1570037"/>
            <a:ext cx="5389033" cy="639763"/>
          </a:xfrm>
        </p:spPr>
        <p:txBody>
          <a:bodyPr anchor="t"/>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3" name="Content Placeholder 5"/>
          <p:cNvSpPr>
            <a:spLocks noGrp="1"/>
          </p:cNvSpPr>
          <p:nvPr>
            <p:ph sz="quarter" idx="4"/>
          </p:nvPr>
        </p:nvSpPr>
        <p:spPr>
          <a:xfrm>
            <a:off x="6149326" y="2250440"/>
            <a:ext cx="5389033" cy="341376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2033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lain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rgbClr val="175FAE"/>
                </a:solidFill>
              </a:defRPr>
            </a:lvl1pPr>
          </a:lstStyle>
          <a:p>
            <a:fld id="{050D04AE-9F87-9B4B-8485-05F6E3999503}"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8622635" y="5822615"/>
            <a:ext cx="2911639" cy="718092"/>
          </a:xfrm>
          <a:prstGeom prst="rect">
            <a:avLst/>
          </a:prstGeom>
        </p:spPr>
      </p:pic>
      <p:sp>
        <p:nvSpPr>
          <p:cNvPr id="9" name="Text Placeholder 2"/>
          <p:cNvSpPr>
            <a:spLocks noGrp="1"/>
          </p:cNvSpPr>
          <p:nvPr>
            <p:ph type="body" idx="1"/>
          </p:nvPr>
        </p:nvSpPr>
        <p:spPr>
          <a:xfrm>
            <a:off x="653643" y="1570037"/>
            <a:ext cx="5386917" cy="639763"/>
          </a:xfrm>
        </p:spPr>
        <p:txBody>
          <a:bodyPr anchor="t"/>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0" name="Content Placeholder 3"/>
          <p:cNvSpPr>
            <a:spLocks noGrp="1"/>
          </p:cNvSpPr>
          <p:nvPr>
            <p:ph sz="half" idx="2"/>
          </p:nvPr>
        </p:nvSpPr>
        <p:spPr>
          <a:xfrm>
            <a:off x="653643" y="2250440"/>
            <a:ext cx="5386917" cy="341376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6149326" y="1570037"/>
            <a:ext cx="5389033" cy="639763"/>
          </a:xfrm>
        </p:spPr>
        <p:txBody>
          <a:bodyPr anchor="t"/>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2" name="Content Placeholder 5"/>
          <p:cNvSpPr>
            <a:spLocks noGrp="1"/>
          </p:cNvSpPr>
          <p:nvPr>
            <p:ph sz="quarter" idx="4"/>
          </p:nvPr>
        </p:nvSpPr>
        <p:spPr>
          <a:xfrm>
            <a:off x="6149326" y="2250440"/>
            <a:ext cx="5389033" cy="341376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0916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3"/>
          <p:cNvSpPr>
            <a:spLocks noGrp="1"/>
          </p:cNvSpPr>
          <p:nvPr>
            <p:ph type="sldNum" sz="quarter" idx="4"/>
          </p:nvPr>
        </p:nvSpPr>
        <p:spPr>
          <a:xfrm>
            <a:off x="609600" y="6147797"/>
            <a:ext cx="2844800" cy="366183"/>
          </a:xfrm>
          <a:prstGeom prst="rect">
            <a:avLst/>
          </a:prstGeom>
        </p:spPr>
        <p:txBody>
          <a:bodyPr vert="horz" lIns="91440" tIns="45720" rIns="91440" bIns="45720" rtlCol="0" anchor="ctr"/>
          <a:lstStyle>
            <a:lvl1pPr algn="l">
              <a:defRPr sz="1600">
                <a:solidFill>
                  <a:schemeClr val="bg1"/>
                </a:solidFill>
              </a:defRPr>
            </a:lvl1pPr>
          </a:lstStyle>
          <a:p>
            <a:fld id="{050D04AE-9F87-9B4B-8485-05F6E3999503}" type="slidenum">
              <a:rPr lang="en-US" smtClean="0"/>
              <a:pPr/>
              <a:t>‹#›</a:t>
            </a:fld>
            <a:endParaRPr lang="en-US" dirty="0"/>
          </a:p>
        </p:txBody>
      </p:sp>
    </p:spTree>
    <p:extLst>
      <p:ext uri="{BB962C8B-B14F-4D97-AF65-F5344CB8AC3E}">
        <p14:creationId xmlns:p14="http://schemas.microsoft.com/office/powerpoint/2010/main" val="2545414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lain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rgbClr val="175FAE"/>
                </a:solidFill>
              </a:defRPr>
            </a:lvl1pPr>
          </a:lstStyle>
          <a:p>
            <a:fld id="{050D04AE-9F87-9B4B-8485-05F6E3999503}"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8622635" y="5822615"/>
            <a:ext cx="2911639" cy="718092"/>
          </a:xfrm>
          <a:prstGeom prst="rect">
            <a:avLst/>
          </a:prstGeom>
        </p:spPr>
      </p:pic>
    </p:spTree>
    <p:extLst>
      <p:ext uri="{BB962C8B-B14F-4D97-AF65-F5344CB8AC3E}">
        <p14:creationId xmlns:p14="http://schemas.microsoft.com/office/powerpoint/2010/main" val="516766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09600" y="6147797"/>
            <a:ext cx="2844800" cy="366183"/>
          </a:xfrm>
          <a:prstGeom prst="rect">
            <a:avLst/>
          </a:prstGeom>
        </p:spPr>
        <p:txBody>
          <a:bodyPr vert="horz" lIns="91440" tIns="45720" rIns="91440" bIns="45720" rtlCol="0" anchor="ctr"/>
          <a:lstStyle>
            <a:lvl1pPr algn="l">
              <a:defRPr sz="1600">
                <a:solidFill>
                  <a:schemeClr val="bg1"/>
                </a:solidFill>
              </a:defRPr>
            </a:lvl1pPr>
          </a:lstStyle>
          <a:p>
            <a:fld id="{050D04AE-9F87-9B4B-8485-05F6E3999503}" type="slidenum">
              <a:rPr lang="en-US" smtClean="0"/>
              <a:pPr/>
              <a:t>‹#›</a:t>
            </a:fld>
            <a:endParaRPr lang="en-US" dirty="0"/>
          </a:p>
        </p:txBody>
      </p:sp>
      <p:sp>
        <p:nvSpPr>
          <p:cNvPr id="6" name="Title 1"/>
          <p:cNvSpPr>
            <a:spLocks noGrp="1"/>
          </p:cNvSpPr>
          <p:nvPr>
            <p:ph type="title"/>
          </p:nvPr>
        </p:nvSpPr>
        <p:spPr>
          <a:xfrm>
            <a:off x="658369" y="377952"/>
            <a:ext cx="4011084" cy="1019048"/>
          </a:xfrm>
        </p:spPr>
        <p:txBody>
          <a:bodyPr anchor="t"/>
          <a:lstStyle>
            <a:lvl1pPr algn="l">
              <a:defRPr sz="2667" b="1">
                <a:solidFill>
                  <a:srgbClr val="175FAE"/>
                </a:solidFill>
              </a:defRPr>
            </a:lvl1pPr>
          </a:lstStyle>
          <a:p>
            <a:r>
              <a:rPr lang="en-US" dirty="0"/>
              <a:t>Click to edit Master title style</a:t>
            </a:r>
          </a:p>
        </p:txBody>
      </p:sp>
      <p:sp>
        <p:nvSpPr>
          <p:cNvPr id="7" name="Content Placeholder 2"/>
          <p:cNvSpPr>
            <a:spLocks noGrp="1"/>
          </p:cNvSpPr>
          <p:nvPr>
            <p:ph idx="1"/>
          </p:nvPr>
        </p:nvSpPr>
        <p:spPr>
          <a:xfrm>
            <a:off x="4766733" y="377952"/>
            <a:ext cx="6815667" cy="528624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half" idx="2"/>
          </p:nvPr>
        </p:nvSpPr>
        <p:spPr>
          <a:xfrm>
            <a:off x="658369" y="1397000"/>
            <a:ext cx="4011084" cy="42672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1672373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lain 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175FAE"/>
                </a:solidFill>
              </a:defRPr>
            </a:lvl1pPr>
          </a:lstStyle>
          <a:p>
            <a:fld id="{050D04AE-9F87-9B4B-8485-05F6E3999503}"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8622635" y="5822615"/>
            <a:ext cx="2911639" cy="718092"/>
          </a:xfrm>
          <a:prstGeom prst="rect">
            <a:avLst/>
          </a:prstGeom>
        </p:spPr>
      </p:pic>
      <p:sp>
        <p:nvSpPr>
          <p:cNvPr id="9" name="Title 1"/>
          <p:cNvSpPr>
            <a:spLocks noGrp="1"/>
          </p:cNvSpPr>
          <p:nvPr>
            <p:ph type="title"/>
          </p:nvPr>
        </p:nvSpPr>
        <p:spPr>
          <a:xfrm>
            <a:off x="658369" y="377952"/>
            <a:ext cx="4011084" cy="1019048"/>
          </a:xfrm>
        </p:spPr>
        <p:txBody>
          <a:bodyPr anchor="t"/>
          <a:lstStyle>
            <a:lvl1pPr algn="l">
              <a:defRPr sz="2667" b="1">
                <a:solidFill>
                  <a:srgbClr val="175FAE"/>
                </a:solidFill>
              </a:defRPr>
            </a:lvl1pPr>
          </a:lstStyle>
          <a:p>
            <a:r>
              <a:rPr lang="en-US" dirty="0"/>
              <a:t>Click to edit Master title style</a:t>
            </a:r>
          </a:p>
        </p:txBody>
      </p:sp>
      <p:sp>
        <p:nvSpPr>
          <p:cNvPr id="10" name="Content Placeholder 2"/>
          <p:cNvSpPr>
            <a:spLocks noGrp="1"/>
          </p:cNvSpPr>
          <p:nvPr>
            <p:ph idx="1"/>
          </p:nvPr>
        </p:nvSpPr>
        <p:spPr>
          <a:xfrm>
            <a:off x="4766733" y="377952"/>
            <a:ext cx="6815667" cy="528624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658369" y="1397000"/>
            <a:ext cx="4011084" cy="42672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3339256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Slide Number Placeholder 3"/>
          <p:cNvSpPr>
            <a:spLocks noGrp="1"/>
          </p:cNvSpPr>
          <p:nvPr>
            <p:ph type="sldNum" sz="quarter" idx="4"/>
          </p:nvPr>
        </p:nvSpPr>
        <p:spPr>
          <a:xfrm>
            <a:off x="609600" y="6147797"/>
            <a:ext cx="2844800" cy="366183"/>
          </a:xfrm>
          <a:prstGeom prst="rect">
            <a:avLst/>
          </a:prstGeom>
        </p:spPr>
        <p:txBody>
          <a:bodyPr vert="horz" lIns="91440" tIns="45720" rIns="91440" bIns="45720" rtlCol="0" anchor="ctr"/>
          <a:lstStyle>
            <a:lvl1pPr algn="l">
              <a:defRPr sz="1600">
                <a:solidFill>
                  <a:schemeClr val="bg1"/>
                </a:solidFill>
              </a:defRPr>
            </a:lvl1pPr>
          </a:lstStyle>
          <a:p>
            <a:fld id="{050D04AE-9F87-9B4B-8485-05F6E3999503}" type="slidenum">
              <a:rPr lang="en-US" smtClean="0"/>
              <a:pPr/>
              <a:t>‹#›</a:t>
            </a:fld>
            <a:endParaRPr lang="en-US" dirty="0"/>
          </a:p>
        </p:txBody>
      </p:sp>
    </p:spTree>
    <p:extLst>
      <p:ext uri="{BB962C8B-B14F-4D97-AF65-F5344CB8AC3E}">
        <p14:creationId xmlns:p14="http://schemas.microsoft.com/office/powerpoint/2010/main" val="3370648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Plain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175FAE"/>
                </a:solidFill>
              </a:defRPr>
            </a:lvl1pPr>
          </a:lstStyle>
          <a:p>
            <a:fld id="{050D04AE-9F87-9B4B-8485-05F6E3999503}"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8622635" y="5822615"/>
            <a:ext cx="2911639" cy="718092"/>
          </a:xfrm>
          <a:prstGeom prst="rect">
            <a:avLst/>
          </a:prstGeom>
        </p:spPr>
      </p:pic>
      <p:sp>
        <p:nvSpPr>
          <p:cNvPr id="5" name="Title 1"/>
          <p:cNvSpPr>
            <a:spLocks noGrp="1"/>
          </p:cNvSpPr>
          <p:nvPr>
            <p:ph type="title"/>
          </p:nvPr>
        </p:nvSpPr>
        <p:spPr>
          <a:xfrm>
            <a:off x="2116445" y="5065301"/>
            <a:ext cx="7861744" cy="566739"/>
          </a:xfrm>
        </p:spPr>
        <p:txBody>
          <a:bodyPr anchor="b"/>
          <a:lstStyle>
            <a:lvl1pPr algn="l">
              <a:defRPr sz="2667" b="1"/>
            </a:lvl1pPr>
          </a:lstStyle>
          <a:p>
            <a:r>
              <a:rPr lang="en-US" dirty="0"/>
              <a:t>Click to edit Master title style</a:t>
            </a:r>
          </a:p>
        </p:txBody>
      </p:sp>
      <p:sp>
        <p:nvSpPr>
          <p:cNvPr id="6" name="Picture Placeholder 2"/>
          <p:cNvSpPr>
            <a:spLocks noGrp="1"/>
          </p:cNvSpPr>
          <p:nvPr>
            <p:ph type="pic" idx="1"/>
          </p:nvPr>
        </p:nvSpPr>
        <p:spPr>
          <a:xfrm>
            <a:off x="2116445" y="587397"/>
            <a:ext cx="7861744" cy="4422232"/>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Tree>
    <p:extLst>
      <p:ext uri="{BB962C8B-B14F-4D97-AF65-F5344CB8AC3E}">
        <p14:creationId xmlns:p14="http://schemas.microsoft.com/office/powerpoint/2010/main" val="2992000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60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6287-AF40-4EAE-B9C7-72C313DF14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14FEB-7B83-48FA-A47C-C63D2FB37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4D8018-9236-4B3A-8100-830B91C7B6EB}"/>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5" name="Footer Placeholder 4">
            <a:extLst>
              <a:ext uri="{FF2B5EF4-FFF2-40B4-BE49-F238E27FC236}">
                <a16:creationId xmlns:a16="http://schemas.microsoft.com/office/drawing/2014/main" id="{E72AD5AB-48E7-4531-8113-C9147496B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EDC74-D089-4A7C-9E56-B4822647B78F}"/>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347633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F530-9A7B-4E1F-A9F9-281BC47EE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211B7-C7F6-4A1C-9445-9EF96DE660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26184C-BD24-4F42-B71B-D0979186E0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5627C8-68E1-4CE4-9179-41FA03C341A1}"/>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6" name="Footer Placeholder 5">
            <a:extLst>
              <a:ext uri="{FF2B5EF4-FFF2-40B4-BE49-F238E27FC236}">
                <a16:creationId xmlns:a16="http://schemas.microsoft.com/office/drawing/2014/main" id="{EB3C1F8C-4253-48E7-A2AE-E559CC4BD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43C79-27C6-45D0-8719-5E2DBCCA74C2}"/>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375151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BB2A-2756-4EFF-B9B2-57A12EC56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892D74-932F-482A-A941-6207D380A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3102C6-12BF-4BDE-B2E3-7919FEDC4F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8F2C05-A1D5-440D-9090-44F30AE7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59048E-DB90-446A-B5F2-544173662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751EF-4F49-4D3A-8726-E41AE7656739}"/>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8" name="Footer Placeholder 7">
            <a:extLst>
              <a:ext uri="{FF2B5EF4-FFF2-40B4-BE49-F238E27FC236}">
                <a16:creationId xmlns:a16="http://schemas.microsoft.com/office/drawing/2014/main" id="{2F7F3E1B-E8E2-442C-8D25-AF344B395F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73FB86-CE3C-4A9C-A78D-B7D271384136}"/>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346945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778D-516C-4C39-9713-1AA6F0095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540225-6A8E-41EA-8816-D1E5FED1E7B8}"/>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4" name="Footer Placeholder 3">
            <a:extLst>
              <a:ext uri="{FF2B5EF4-FFF2-40B4-BE49-F238E27FC236}">
                <a16:creationId xmlns:a16="http://schemas.microsoft.com/office/drawing/2014/main" id="{1E452DBA-D852-4301-BD77-A31D877CF2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EA71E-3F0F-4FC9-B46E-B5E9F95D6D0E}"/>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352937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06559-73F9-431F-92BC-B7615DCA09D8}"/>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3" name="Footer Placeholder 2">
            <a:extLst>
              <a:ext uri="{FF2B5EF4-FFF2-40B4-BE49-F238E27FC236}">
                <a16:creationId xmlns:a16="http://schemas.microsoft.com/office/drawing/2014/main" id="{F70410AF-CA2E-455C-AB04-97CB8210A6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D17C8A-C8C1-4031-80D1-268616E719B0}"/>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368334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AD92-3A09-407B-8391-E6B2FD192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F1AB8-C416-4EA1-B28C-D35709654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A07B9F-E1FE-42D4-AA04-224BFC79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CF628-9D60-4FD2-B920-763FEDECE159}"/>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6" name="Footer Placeholder 5">
            <a:extLst>
              <a:ext uri="{FF2B5EF4-FFF2-40B4-BE49-F238E27FC236}">
                <a16:creationId xmlns:a16="http://schemas.microsoft.com/office/drawing/2014/main" id="{6A1FB367-A798-49E7-940F-1F5F04701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7DEBB-8BCD-4EC4-92A8-59CEAF2DD780}"/>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401928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F47C-1D0F-4277-9A75-A0E76984E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99E81C-DD8D-4272-86D6-9AC3A89E7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4A175-A131-471C-B944-F25DDCB92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42939-907C-4495-9A3B-8FEF4EDCBCAD}"/>
              </a:ext>
            </a:extLst>
          </p:cNvPr>
          <p:cNvSpPr>
            <a:spLocks noGrp="1"/>
          </p:cNvSpPr>
          <p:nvPr>
            <p:ph type="dt" sz="half" idx="10"/>
          </p:nvPr>
        </p:nvSpPr>
        <p:spPr/>
        <p:txBody>
          <a:bodyPr/>
          <a:lstStyle/>
          <a:p>
            <a:fld id="{F0A7F4A3-C391-4991-9F19-A6D19109FC14}" type="datetimeFigureOut">
              <a:rPr lang="en-US" smtClean="0"/>
              <a:t>11/14/2022</a:t>
            </a:fld>
            <a:endParaRPr lang="en-US"/>
          </a:p>
        </p:txBody>
      </p:sp>
      <p:sp>
        <p:nvSpPr>
          <p:cNvPr id="6" name="Footer Placeholder 5">
            <a:extLst>
              <a:ext uri="{FF2B5EF4-FFF2-40B4-BE49-F238E27FC236}">
                <a16:creationId xmlns:a16="http://schemas.microsoft.com/office/drawing/2014/main" id="{E63B4A02-99B2-427D-9FB3-C326A1DEF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E537F-3C51-4113-90A9-562ADFC3112F}"/>
              </a:ext>
            </a:extLst>
          </p:cNvPr>
          <p:cNvSpPr>
            <a:spLocks noGrp="1"/>
          </p:cNvSpPr>
          <p:nvPr>
            <p:ph type="sldNum" sz="quarter" idx="12"/>
          </p:nvPr>
        </p:nvSpPr>
        <p:spPr/>
        <p:txBody>
          <a:bodyPr/>
          <a:lstStyle/>
          <a:p>
            <a:fld id="{A01135C0-E945-465B-9F59-8F382C2659D4}" type="slidenum">
              <a:rPr lang="en-US" smtClean="0"/>
              <a:t>‹#›</a:t>
            </a:fld>
            <a:endParaRPr lang="en-US"/>
          </a:p>
        </p:txBody>
      </p:sp>
    </p:spTree>
    <p:extLst>
      <p:ext uri="{BB962C8B-B14F-4D97-AF65-F5344CB8AC3E}">
        <p14:creationId xmlns:p14="http://schemas.microsoft.com/office/powerpoint/2010/main" val="326439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09433-BF21-42F1-A780-10C04FD37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20F97F-336B-4C6A-A7EA-080E308BAE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96443-42FD-4FFD-A6E1-2A9985FDEB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7F4A3-C391-4991-9F19-A6D19109FC14}" type="datetimeFigureOut">
              <a:rPr lang="en-US" smtClean="0"/>
              <a:t>11/14/2022</a:t>
            </a:fld>
            <a:endParaRPr lang="en-US"/>
          </a:p>
        </p:txBody>
      </p:sp>
      <p:sp>
        <p:nvSpPr>
          <p:cNvPr id="5" name="Footer Placeholder 4">
            <a:extLst>
              <a:ext uri="{FF2B5EF4-FFF2-40B4-BE49-F238E27FC236}">
                <a16:creationId xmlns:a16="http://schemas.microsoft.com/office/drawing/2014/main" id="{E5C7E369-767D-4BF4-8737-102FC7CD5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156B9F-4C56-4F9F-8E59-245DCBD00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135C0-E945-465B-9F59-8F382C2659D4}" type="slidenum">
              <a:rPr lang="en-US" smtClean="0"/>
              <a:t>‹#›</a:t>
            </a:fld>
            <a:endParaRPr lang="en-US"/>
          </a:p>
        </p:txBody>
      </p:sp>
    </p:spTree>
    <p:extLst>
      <p:ext uri="{BB962C8B-B14F-4D97-AF65-F5344CB8AC3E}">
        <p14:creationId xmlns:p14="http://schemas.microsoft.com/office/powerpoint/2010/main" val="2399928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8"/>
          <a:stretch>
            <a:fillRect/>
          </a:stretch>
        </p:blipFill>
        <p:spPr>
          <a:xfrm>
            <a:off x="0" y="10889"/>
            <a:ext cx="12192000" cy="6851903"/>
          </a:xfrm>
          <a:prstGeom prst="rect">
            <a:avLst/>
          </a:prstGeom>
        </p:spPr>
      </p:pic>
      <p:sp>
        <p:nvSpPr>
          <p:cNvPr id="7" name="Slide Number Placeholder 3"/>
          <p:cNvSpPr>
            <a:spLocks noGrp="1"/>
          </p:cNvSpPr>
          <p:nvPr>
            <p:ph type="sldNum" sz="quarter" idx="4"/>
          </p:nvPr>
        </p:nvSpPr>
        <p:spPr>
          <a:xfrm>
            <a:off x="609600" y="6137518"/>
            <a:ext cx="2844800" cy="402801"/>
          </a:xfrm>
          <a:prstGeom prst="rect">
            <a:avLst/>
          </a:prstGeom>
        </p:spPr>
        <p:txBody>
          <a:bodyPr vert="horz" lIns="91440" tIns="45720" rIns="91440" bIns="45720" rtlCol="0" anchor="ctr"/>
          <a:lstStyle>
            <a:lvl1pPr algn="l">
              <a:defRPr sz="1600">
                <a:solidFill>
                  <a:schemeClr val="bg1"/>
                </a:solidFill>
              </a:defRPr>
            </a:lvl1pPr>
          </a:lstStyle>
          <a:p>
            <a:fld id="{050D04AE-9F87-9B4B-8485-05F6E3999503}" type="slidenum">
              <a:rPr lang="en-US" smtClean="0"/>
              <a:pPr/>
              <a:t>‹#›</a:t>
            </a:fld>
            <a:endParaRPr lang="en-US" dirty="0"/>
          </a:p>
        </p:txBody>
      </p:sp>
      <p:sp>
        <p:nvSpPr>
          <p:cNvPr id="2" name="Title Placeholder 1"/>
          <p:cNvSpPr>
            <a:spLocks noGrp="1"/>
          </p:cNvSpPr>
          <p:nvPr>
            <p:ph type="title"/>
          </p:nvPr>
        </p:nvSpPr>
        <p:spPr>
          <a:xfrm>
            <a:off x="658368" y="377952"/>
            <a:ext cx="10875264"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58368" y="1600202"/>
            <a:ext cx="10875264" cy="40536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317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609585" rtl="0" eaLnBrk="1" latinLnBrk="0" hangingPunct="1">
        <a:spcBef>
          <a:spcPct val="0"/>
        </a:spcBef>
        <a:buNone/>
        <a:defRPr sz="5867" kern="1200">
          <a:solidFill>
            <a:srgbClr val="175FAE"/>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ortal.neighborlysoftware.com/CHARLOTTECOUNTYLTR/Participa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Carrie.walsh@charlottecountyfl.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hyperlink" Target="https://commons.wikimedia.org/wiki/File:FEMA_-_35456_-_Salvation_Army_feeding_rescue_workers_in_Colorado.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gcc02.safelinks.protection.outlook.com/?url=http%3A%2F%2Fwww.disasterassistance.gov%2F&amp;data=05%7C01%7CCarrie.Walsh%40charlottecountyfl.gov%7C6f8e304e81e7414fabea08daa9351138%7C6e60678d3f1f4282a0336669a73e14ad%7C0%7C0%7C638008342635157610%7CUnknown%7CTWFpbGZsb3d8eyJWIjoiMC4wLjAwMDAiLCJQIjoiV2luMzIiLCJBTiI6Ik1haWwiLCJXVCI6Mn0%3D%7C3000%7C%7C%7C&amp;sdata=%2FPiCpEsqvmnpLORF84Wfnd4lPP5kUxdaCc4LF3MWMwg%3D&amp;reserved=0" TargetMode="External"/><Relationship Id="rId1" Type="http://schemas.openxmlformats.org/officeDocument/2006/relationships/slideLayout" Target="../slideLayouts/slideLayout12.xml"/><Relationship Id="rId4" Type="http://schemas.openxmlformats.org/officeDocument/2006/relationships/hyperlink" Target="http://www.flickr.com/photos/inventorchris2/601577429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3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AED734C-D797-4C68-ABAD-BD5228A3D394}"/>
              </a:ext>
            </a:extLst>
          </p:cNvPr>
          <p:cNvPicPr>
            <a:picLocks noChangeAspect="1"/>
          </p:cNvPicPr>
          <p:nvPr/>
        </p:nvPicPr>
        <p:blipFill>
          <a:blip r:embed="rId2"/>
          <a:stretch>
            <a:fillRect/>
          </a:stretch>
        </p:blipFill>
        <p:spPr>
          <a:xfrm>
            <a:off x="730590" y="4294909"/>
            <a:ext cx="1852482" cy="1856608"/>
          </a:xfrm>
          <a:prstGeom prst="rect">
            <a:avLst/>
          </a:prstGeom>
        </p:spPr>
      </p:pic>
      <p:sp>
        <p:nvSpPr>
          <p:cNvPr id="8" name="TextBox 7">
            <a:extLst>
              <a:ext uri="{FF2B5EF4-FFF2-40B4-BE49-F238E27FC236}">
                <a16:creationId xmlns:a16="http://schemas.microsoft.com/office/drawing/2014/main" id="{4D5BFE55-309F-4861-B29E-55C7A21D8F05}"/>
              </a:ext>
            </a:extLst>
          </p:cNvPr>
          <p:cNvSpPr txBox="1"/>
          <p:nvPr/>
        </p:nvSpPr>
        <p:spPr>
          <a:xfrm>
            <a:off x="877455" y="905232"/>
            <a:ext cx="10652650" cy="1538883"/>
          </a:xfrm>
          <a:prstGeom prst="rect">
            <a:avLst/>
          </a:prstGeom>
          <a:solidFill>
            <a:schemeClr val="bg1"/>
          </a:solidFill>
        </p:spPr>
        <p:txBody>
          <a:bodyPr wrap="square" rtlCol="0">
            <a:spAutoFit/>
          </a:bodyPr>
          <a:lstStyle/>
          <a:p>
            <a:pPr algn="ctr"/>
            <a:r>
              <a:rPr lang="en-US" sz="5400" b="1" dirty="0">
                <a:solidFill>
                  <a:schemeClr val="accent1">
                    <a:lumMod val="75000"/>
                  </a:schemeClr>
                </a:solidFill>
              </a:rPr>
              <a:t>RESPONSE to RECOVERY</a:t>
            </a:r>
          </a:p>
          <a:p>
            <a:pPr algn="ctr"/>
            <a:r>
              <a:rPr lang="en-US" sz="4000" b="1" dirty="0">
                <a:solidFill>
                  <a:schemeClr val="accent1">
                    <a:lumMod val="75000"/>
                  </a:schemeClr>
                </a:solidFill>
              </a:rPr>
              <a:t>Hurricane IAN</a:t>
            </a:r>
          </a:p>
        </p:txBody>
      </p:sp>
      <p:pic>
        <p:nvPicPr>
          <p:cNvPr id="2" name="Picture 1">
            <a:extLst>
              <a:ext uri="{FF2B5EF4-FFF2-40B4-BE49-F238E27FC236}">
                <a16:creationId xmlns:a16="http://schemas.microsoft.com/office/drawing/2014/main" id="{051B9A2F-0380-4250-98D3-FF149401BDD1}"/>
              </a:ext>
            </a:extLst>
          </p:cNvPr>
          <p:cNvPicPr>
            <a:picLocks noChangeAspect="1"/>
          </p:cNvPicPr>
          <p:nvPr/>
        </p:nvPicPr>
        <p:blipFill>
          <a:blip r:embed="rId3"/>
          <a:stretch>
            <a:fillRect/>
          </a:stretch>
        </p:blipFill>
        <p:spPr>
          <a:xfrm>
            <a:off x="8977564" y="3707152"/>
            <a:ext cx="2552541" cy="2552541"/>
          </a:xfrm>
          <a:prstGeom prst="rect">
            <a:avLst/>
          </a:prstGeom>
        </p:spPr>
      </p:pic>
      <p:pic>
        <p:nvPicPr>
          <p:cNvPr id="3" name="Picture 2">
            <a:extLst>
              <a:ext uri="{FF2B5EF4-FFF2-40B4-BE49-F238E27FC236}">
                <a16:creationId xmlns:a16="http://schemas.microsoft.com/office/drawing/2014/main" id="{D871D19A-2AE7-404C-A77E-F5937950FD19}"/>
              </a:ext>
            </a:extLst>
          </p:cNvPr>
          <p:cNvPicPr>
            <a:picLocks noChangeAspect="1"/>
          </p:cNvPicPr>
          <p:nvPr/>
        </p:nvPicPr>
        <p:blipFill>
          <a:blip r:embed="rId4"/>
          <a:stretch>
            <a:fillRect/>
          </a:stretch>
        </p:blipFill>
        <p:spPr>
          <a:xfrm>
            <a:off x="4364456" y="4787686"/>
            <a:ext cx="3558020" cy="649372"/>
          </a:xfrm>
          <a:prstGeom prst="rect">
            <a:avLst/>
          </a:prstGeom>
        </p:spPr>
      </p:pic>
      <p:sp>
        <p:nvSpPr>
          <p:cNvPr id="4" name="TextBox 3">
            <a:extLst>
              <a:ext uri="{FF2B5EF4-FFF2-40B4-BE49-F238E27FC236}">
                <a16:creationId xmlns:a16="http://schemas.microsoft.com/office/drawing/2014/main" id="{44214BCF-74E3-4796-92D8-B66C796DFE93}"/>
              </a:ext>
            </a:extLst>
          </p:cNvPr>
          <p:cNvSpPr txBox="1"/>
          <p:nvPr/>
        </p:nvSpPr>
        <p:spPr>
          <a:xfrm>
            <a:off x="1959749" y="3270049"/>
            <a:ext cx="9993745" cy="523220"/>
          </a:xfrm>
          <a:prstGeom prst="rect">
            <a:avLst/>
          </a:prstGeom>
          <a:noFill/>
        </p:spPr>
        <p:txBody>
          <a:bodyPr wrap="square" rtlCol="0">
            <a:spAutoFit/>
          </a:bodyPr>
          <a:lstStyle/>
          <a:p>
            <a:r>
              <a:rPr lang="en-US" sz="2800" dirty="0">
                <a:solidFill>
                  <a:srgbClr val="00B050"/>
                </a:solidFill>
              </a:rPr>
              <a:t>Carrie Walsh, Charlotte County Human Services Director</a:t>
            </a:r>
          </a:p>
        </p:txBody>
      </p:sp>
    </p:spTree>
    <p:extLst>
      <p:ext uri="{BB962C8B-B14F-4D97-AF65-F5344CB8AC3E}">
        <p14:creationId xmlns:p14="http://schemas.microsoft.com/office/powerpoint/2010/main" val="426324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6FFE204-6C72-4F36-85AC-FB0CC86D4B1E}"/>
              </a:ext>
            </a:extLst>
          </p:cNvPr>
          <p:cNvPicPr>
            <a:picLocks noChangeAspect="1"/>
          </p:cNvPicPr>
          <p:nvPr/>
        </p:nvPicPr>
        <p:blipFill>
          <a:blip r:embed="rId2"/>
          <a:stretch>
            <a:fillRect/>
          </a:stretch>
        </p:blipFill>
        <p:spPr>
          <a:xfrm>
            <a:off x="997527" y="0"/>
            <a:ext cx="9670473" cy="6858000"/>
          </a:xfrm>
          <a:prstGeom prst="rect">
            <a:avLst/>
          </a:prstGeom>
        </p:spPr>
      </p:pic>
    </p:spTree>
    <p:extLst>
      <p:ext uri="{BB962C8B-B14F-4D97-AF65-F5344CB8AC3E}">
        <p14:creationId xmlns:p14="http://schemas.microsoft.com/office/powerpoint/2010/main" val="255392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5151816-1413-4F07-982F-FA3F7F5C2214}"/>
              </a:ext>
            </a:extLst>
          </p:cNvPr>
          <p:cNvSpPr txBox="1"/>
          <p:nvPr/>
        </p:nvSpPr>
        <p:spPr>
          <a:xfrm>
            <a:off x="1045029" y="696687"/>
            <a:ext cx="9831977" cy="2554545"/>
          </a:xfrm>
          <a:prstGeom prst="rect">
            <a:avLst/>
          </a:prstGeom>
          <a:noFill/>
        </p:spPr>
        <p:txBody>
          <a:bodyPr wrap="square">
            <a:spAutoFit/>
          </a:bodyPr>
          <a:lstStyle/>
          <a:p>
            <a:pPr algn="l"/>
            <a:r>
              <a:rPr lang="en-US" sz="4000" b="1" i="0" dirty="0">
                <a:solidFill>
                  <a:srgbClr val="FFFFFF"/>
                </a:solidFill>
                <a:effectLst/>
                <a:latin typeface="Montserrat" panose="00000500000000000000" pitchFamily="2" charset="0"/>
              </a:rPr>
              <a:t>What is a COAD?</a:t>
            </a:r>
          </a:p>
          <a:p>
            <a:pPr algn="l"/>
            <a:r>
              <a:rPr lang="en-US" sz="2400" b="0" i="0" dirty="0">
                <a:solidFill>
                  <a:schemeClr val="bg1"/>
                </a:solidFill>
                <a:effectLst/>
                <a:latin typeface="Manrope"/>
              </a:rPr>
              <a:t>A </a:t>
            </a:r>
            <a:r>
              <a:rPr lang="en-US" sz="2400" b="1" i="0" dirty="0">
                <a:solidFill>
                  <a:schemeClr val="bg1"/>
                </a:solidFill>
                <a:effectLst/>
                <a:latin typeface="Manrope"/>
              </a:rPr>
              <a:t>Community Organization Active in Disaster (COAD) </a:t>
            </a:r>
            <a:r>
              <a:rPr lang="en-US" sz="2400" b="0" i="0" dirty="0">
                <a:solidFill>
                  <a:srgbClr val="FFFFFF"/>
                </a:solidFill>
                <a:effectLst/>
                <a:latin typeface="Manrope"/>
              </a:rPr>
              <a:t>is a community organization, based within a community or geographic area, made up of representatives from public, private, volunteer, and nonprofit agencies and organizations who may be active in all phases of a disaster: mitigation, prevention, preparedness, response, and recovery.</a:t>
            </a:r>
          </a:p>
        </p:txBody>
      </p:sp>
      <p:sp>
        <p:nvSpPr>
          <p:cNvPr id="12" name="TextBox 11">
            <a:extLst>
              <a:ext uri="{FF2B5EF4-FFF2-40B4-BE49-F238E27FC236}">
                <a16:creationId xmlns:a16="http://schemas.microsoft.com/office/drawing/2014/main" id="{4F2CF78F-2653-4919-8C1A-C707412B7F40}"/>
              </a:ext>
            </a:extLst>
          </p:cNvPr>
          <p:cNvSpPr txBox="1"/>
          <p:nvPr/>
        </p:nvSpPr>
        <p:spPr>
          <a:xfrm>
            <a:off x="1045029" y="3710910"/>
            <a:ext cx="6096000" cy="2585323"/>
          </a:xfrm>
          <a:prstGeom prst="rect">
            <a:avLst/>
          </a:prstGeom>
          <a:noFill/>
        </p:spPr>
        <p:txBody>
          <a:bodyPr wrap="square">
            <a:spAutoFit/>
          </a:bodyPr>
          <a:lstStyle/>
          <a:p>
            <a:pPr algn="l"/>
            <a:r>
              <a:rPr lang="en-US" b="0" i="0" dirty="0">
                <a:solidFill>
                  <a:srgbClr val="FFFFFF"/>
                </a:solidFill>
                <a:effectLst/>
                <a:latin typeface="Manrope"/>
              </a:rPr>
              <a:t>A COADs goals include:</a:t>
            </a:r>
          </a:p>
          <a:p>
            <a:pPr algn="l">
              <a:buFont typeface="Arial" panose="020B0604020202020204" pitchFamily="34" charset="0"/>
              <a:buChar char="•"/>
            </a:pPr>
            <a:r>
              <a:rPr lang="en-US" b="0" i="0" dirty="0">
                <a:solidFill>
                  <a:schemeClr val="bg1"/>
                </a:solidFill>
                <a:effectLst/>
                <a:latin typeface="Manrope"/>
              </a:rPr>
              <a:t>Establish and strengthen area-wide communication, coordination, cooperation, and collaboration</a:t>
            </a:r>
          </a:p>
          <a:p>
            <a:pPr algn="l">
              <a:buFont typeface="Arial" panose="020B0604020202020204" pitchFamily="34" charset="0"/>
              <a:buChar char="•"/>
            </a:pPr>
            <a:r>
              <a:rPr lang="en-US" b="0" i="0" dirty="0">
                <a:solidFill>
                  <a:schemeClr val="bg1"/>
                </a:solidFill>
                <a:effectLst/>
                <a:latin typeface="Manrope"/>
              </a:rPr>
              <a:t>Enhance the community’s ability to prepare, respond, recover, and mitigate</a:t>
            </a:r>
          </a:p>
          <a:p>
            <a:pPr algn="l">
              <a:buFont typeface="Arial" panose="020B0604020202020204" pitchFamily="34" charset="0"/>
              <a:buChar char="•"/>
            </a:pPr>
            <a:r>
              <a:rPr lang="en-US" b="0" i="0" dirty="0">
                <a:solidFill>
                  <a:schemeClr val="bg1"/>
                </a:solidFill>
                <a:effectLst/>
                <a:latin typeface="Manrope"/>
              </a:rPr>
              <a:t>Alleviate the suffering caused by disasters</a:t>
            </a:r>
          </a:p>
          <a:p>
            <a:pPr algn="l">
              <a:buFont typeface="Arial" panose="020B0604020202020204" pitchFamily="34" charset="0"/>
              <a:buChar char="•"/>
            </a:pPr>
            <a:r>
              <a:rPr lang="en-US" b="0" i="0" dirty="0">
                <a:solidFill>
                  <a:schemeClr val="bg1"/>
                </a:solidFill>
                <a:effectLst/>
                <a:latin typeface="Manrope"/>
              </a:rPr>
              <a:t>Develop a coordinated approach to resources and human services</a:t>
            </a:r>
          </a:p>
          <a:p>
            <a:pPr algn="l">
              <a:buFont typeface="Arial" panose="020B0604020202020204" pitchFamily="34" charset="0"/>
              <a:buChar char="•"/>
            </a:pPr>
            <a:r>
              <a:rPr lang="en-US" b="0" i="0" dirty="0">
                <a:solidFill>
                  <a:schemeClr val="bg1"/>
                </a:solidFill>
                <a:effectLst/>
                <a:latin typeface="Manrope"/>
              </a:rPr>
              <a:t>Develop plans, training, and exercises for disaster operations</a:t>
            </a:r>
          </a:p>
        </p:txBody>
      </p:sp>
      <p:pic>
        <p:nvPicPr>
          <p:cNvPr id="2" name="Picture 1">
            <a:extLst>
              <a:ext uri="{FF2B5EF4-FFF2-40B4-BE49-F238E27FC236}">
                <a16:creationId xmlns:a16="http://schemas.microsoft.com/office/drawing/2014/main" id="{393E0222-3751-4C9A-A62C-707E7894C2D7}"/>
              </a:ext>
            </a:extLst>
          </p:cNvPr>
          <p:cNvPicPr>
            <a:picLocks noChangeAspect="1"/>
          </p:cNvPicPr>
          <p:nvPr/>
        </p:nvPicPr>
        <p:blipFill>
          <a:blip r:embed="rId2"/>
          <a:stretch>
            <a:fillRect/>
          </a:stretch>
        </p:blipFill>
        <p:spPr>
          <a:xfrm>
            <a:off x="7464809" y="5560798"/>
            <a:ext cx="4487045" cy="823031"/>
          </a:xfrm>
          <a:prstGeom prst="rect">
            <a:avLst/>
          </a:prstGeom>
        </p:spPr>
      </p:pic>
    </p:spTree>
    <p:extLst>
      <p:ext uri="{BB962C8B-B14F-4D97-AF65-F5344CB8AC3E}">
        <p14:creationId xmlns:p14="http://schemas.microsoft.com/office/powerpoint/2010/main" val="30244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AAF217-DD2F-40F2-B553-10012FAD07AC}"/>
              </a:ext>
            </a:extLst>
          </p:cNvPr>
          <p:cNvSpPr txBox="1"/>
          <p:nvPr/>
        </p:nvSpPr>
        <p:spPr>
          <a:xfrm>
            <a:off x="482943" y="418407"/>
            <a:ext cx="11225348" cy="5139869"/>
          </a:xfrm>
          <a:prstGeom prst="rect">
            <a:avLst/>
          </a:prstGeom>
          <a:noFill/>
        </p:spPr>
        <p:txBody>
          <a:bodyPr wrap="square">
            <a:spAutoFit/>
          </a:bodyPr>
          <a:lstStyle/>
          <a:p>
            <a:r>
              <a:rPr lang="en-US" sz="4000" b="1" i="0" dirty="0">
                <a:solidFill>
                  <a:srgbClr val="FFFFFF"/>
                </a:solidFill>
                <a:effectLst/>
                <a:latin typeface="Montserrat" panose="00000500000000000000" pitchFamily="2" charset="0"/>
              </a:rPr>
              <a:t>What is an LTRG?</a:t>
            </a:r>
          </a:p>
          <a:p>
            <a:r>
              <a:rPr lang="en-US" sz="2400" b="0" i="0" dirty="0">
                <a:solidFill>
                  <a:srgbClr val="FFFFFF"/>
                </a:solidFill>
                <a:effectLst/>
                <a:latin typeface="Manrope"/>
              </a:rPr>
              <a:t>A </a:t>
            </a:r>
            <a:r>
              <a:rPr lang="en-US" sz="2400" b="1" i="0" dirty="0">
                <a:solidFill>
                  <a:schemeClr val="bg1"/>
                </a:solidFill>
                <a:effectLst/>
                <a:latin typeface="Manrope"/>
              </a:rPr>
              <a:t>long-term recovery group (LTRG)</a:t>
            </a:r>
            <a:r>
              <a:rPr lang="en-US" sz="2400" b="0" i="0" dirty="0">
                <a:solidFill>
                  <a:schemeClr val="bg1"/>
                </a:solidFill>
                <a:effectLst/>
                <a:latin typeface="Manrope"/>
              </a:rPr>
              <a:t> </a:t>
            </a:r>
            <a:r>
              <a:rPr lang="en-US" sz="2400" b="0" i="0" dirty="0">
                <a:solidFill>
                  <a:srgbClr val="FFFFFF"/>
                </a:solidFill>
                <a:effectLst/>
                <a:latin typeface="Manrope"/>
              </a:rPr>
              <a:t>is a cooperative body that is made up of representatives from faith-based, non-profit, government, business and other organizations working within a community to assist individuals and families as they recover from disaster.</a:t>
            </a:r>
          </a:p>
          <a:p>
            <a:endParaRPr lang="en-US" sz="2400" dirty="0">
              <a:solidFill>
                <a:srgbClr val="FFFFFF"/>
              </a:solidFill>
              <a:latin typeface="Manrope"/>
            </a:endParaRPr>
          </a:p>
          <a:p>
            <a:endParaRPr lang="en-US" sz="2400" b="0" i="0" dirty="0">
              <a:solidFill>
                <a:srgbClr val="FFFFFF"/>
              </a:solidFill>
              <a:effectLst/>
              <a:latin typeface="Manrope"/>
            </a:endParaRPr>
          </a:p>
          <a:p>
            <a:r>
              <a:rPr lang="en-US" sz="2400" b="0" i="0" dirty="0">
                <a:solidFill>
                  <a:srgbClr val="FFFFFF"/>
                </a:solidFill>
                <a:effectLst/>
                <a:latin typeface="Manrope"/>
              </a:rPr>
              <a:t>LTRGs are as varied in their structure as are the communities in which they work. The personality and operation of each group is unique and reflects local needs, available resources, cultural diversity, leadership style, and community support. No matter how a group is structured or what it calls itself the goal is the same: to unite recovery resources with community needs in order to ensure that even the most vulnerable in the community recover from a </a:t>
            </a:r>
            <a:r>
              <a:rPr lang="en-US" sz="2400" b="1" i="1" u="sng" dirty="0">
                <a:solidFill>
                  <a:srgbClr val="FFFFFF"/>
                </a:solidFill>
                <a:effectLst/>
                <a:latin typeface="Manrope"/>
              </a:rPr>
              <a:t>specific</a:t>
            </a:r>
            <a:r>
              <a:rPr lang="en-US" sz="2400" b="1" i="0" u="sng" dirty="0">
                <a:solidFill>
                  <a:srgbClr val="FFFFFF"/>
                </a:solidFill>
                <a:effectLst/>
                <a:latin typeface="Manrope"/>
              </a:rPr>
              <a:t> </a:t>
            </a:r>
            <a:r>
              <a:rPr lang="en-US" sz="2400" b="0" i="0" dirty="0">
                <a:solidFill>
                  <a:srgbClr val="FFFFFF"/>
                </a:solidFill>
                <a:effectLst/>
                <a:latin typeface="Manrope"/>
              </a:rPr>
              <a:t>disaster</a:t>
            </a:r>
            <a:r>
              <a:rPr lang="en-US" b="0" i="0" dirty="0">
                <a:solidFill>
                  <a:srgbClr val="FFFFFF"/>
                </a:solidFill>
                <a:effectLst/>
                <a:latin typeface="Manrope"/>
              </a:rPr>
              <a:t>.</a:t>
            </a:r>
          </a:p>
        </p:txBody>
      </p:sp>
    </p:spTree>
    <p:extLst>
      <p:ext uri="{BB962C8B-B14F-4D97-AF65-F5344CB8AC3E}">
        <p14:creationId xmlns:p14="http://schemas.microsoft.com/office/powerpoint/2010/main" val="45731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AAF217-DD2F-40F2-B553-10012FAD07AC}"/>
              </a:ext>
            </a:extLst>
          </p:cNvPr>
          <p:cNvSpPr txBox="1"/>
          <p:nvPr/>
        </p:nvSpPr>
        <p:spPr>
          <a:xfrm>
            <a:off x="280894" y="542749"/>
            <a:ext cx="11725835" cy="5078313"/>
          </a:xfrm>
          <a:prstGeom prst="rect">
            <a:avLst/>
          </a:prstGeom>
          <a:noFill/>
        </p:spPr>
        <p:txBody>
          <a:bodyPr wrap="square">
            <a:spAutoFit/>
          </a:bodyPr>
          <a:lstStyle/>
          <a:p>
            <a:r>
              <a:rPr lang="en-US" sz="4800" b="1" i="0" dirty="0">
                <a:solidFill>
                  <a:srgbClr val="FFFFFF"/>
                </a:solidFill>
                <a:effectLst/>
                <a:latin typeface="Manrope"/>
              </a:rPr>
              <a:t>LONG TERM RECOVERY GROUP </a:t>
            </a:r>
            <a:r>
              <a:rPr lang="en-US" sz="4800" b="1" dirty="0">
                <a:solidFill>
                  <a:srgbClr val="FFFFFF"/>
                </a:solidFill>
                <a:latin typeface="Manrope"/>
              </a:rPr>
              <a:t>TASKFORCES</a:t>
            </a:r>
          </a:p>
          <a:p>
            <a:endParaRPr lang="en-US" b="0" i="0" dirty="0">
              <a:solidFill>
                <a:srgbClr val="FFFFFF"/>
              </a:solidFill>
              <a:effectLst/>
              <a:latin typeface="Manrope"/>
            </a:endParaRPr>
          </a:p>
          <a:p>
            <a:endParaRPr lang="en-US" b="0" i="0" dirty="0">
              <a:solidFill>
                <a:srgbClr val="FFFFFF"/>
              </a:solidFill>
              <a:effectLst/>
              <a:latin typeface="Manrope"/>
            </a:endParaRPr>
          </a:p>
          <a:p>
            <a:pPr marL="285750" indent="-285750">
              <a:buFont typeface="Arial" panose="020B0604020202020204" pitchFamily="34" charset="0"/>
              <a:buChar char="•"/>
            </a:pPr>
            <a:r>
              <a:rPr lang="en-US" sz="4000" b="0" i="0" dirty="0">
                <a:solidFill>
                  <a:srgbClr val="FFFFFF"/>
                </a:solidFill>
                <a:effectLst/>
                <a:latin typeface="Manrope"/>
              </a:rPr>
              <a:t>HOUSING RECOVERY</a:t>
            </a:r>
          </a:p>
          <a:p>
            <a:pPr marL="285750" indent="-285750">
              <a:buFont typeface="Arial" panose="020B0604020202020204" pitchFamily="34" charset="0"/>
              <a:buChar char="•"/>
            </a:pPr>
            <a:r>
              <a:rPr lang="en-US" sz="4000" b="0" i="0" dirty="0">
                <a:solidFill>
                  <a:srgbClr val="FFFFFF"/>
                </a:solidFill>
                <a:effectLst/>
                <a:latin typeface="Manrope"/>
              </a:rPr>
              <a:t>HEALTH &amp; HUMAN </a:t>
            </a:r>
            <a:r>
              <a:rPr lang="en-US" sz="4000" dirty="0">
                <a:solidFill>
                  <a:srgbClr val="FFFFFF"/>
                </a:solidFill>
                <a:latin typeface="Manrope"/>
              </a:rPr>
              <a:t>SERVICES</a:t>
            </a:r>
          </a:p>
          <a:p>
            <a:pPr marL="285750" indent="-285750">
              <a:buFont typeface="Arial" panose="020B0604020202020204" pitchFamily="34" charset="0"/>
              <a:buChar char="•"/>
            </a:pPr>
            <a:r>
              <a:rPr lang="en-US" sz="4000" b="0" i="0" dirty="0">
                <a:solidFill>
                  <a:srgbClr val="FFFFFF"/>
                </a:solidFill>
                <a:effectLst/>
                <a:latin typeface="Manrope"/>
              </a:rPr>
              <a:t>COMMUNITY PLANNING &amp; CAPACITY BUILDING</a:t>
            </a:r>
          </a:p>
          <a:p>
            <a:pPr marL="285750" indent="-285750">
              <a:buFont typeface="Arial" panose="020B0604020202020204" pitchFamily="34" charset="0"/>
              <a:buChar char="•"/>
            </a:pPr>
            <a:r>
              <a:rPr lang="en-US" sz="4000" dirty="0">
                <a:solidFill>
                  <a:srgbClr val="FFFFFF"/>
                </a:solidFill>
                <a:latin typeface="Manrope"/>
              </a:rPr>
              <a:t>ECONOMIC RECOVERY</a:t>
            </a:r>
          </a:p>
          <a:p>
            <a:pPr marL="285750" indent="-285750">
              <a:buFont typeface="Arial" panose="020B0604020202020204" pitchFamily="34" charset="0"/>
              <a:buChar char="•"/>
            </a:pPr>
            <a:r>
              <a:rPr lang="en-US" sz="4000" b="0" i="0" dirty="0">
                <a:solidFill>
                  <a:srgbClr val="FFFFFF"/>
                </a:solidFill>
                <a:effectLst/>
                <a:latin typeface="Manrope"/>
              </a:rPr>
              <a:t>INFRASTRUCTURE</a:t>
            </a:r>
          </a:p>
          <a:p>
            <a:pPr marL="285750" indent="-285750">
              <a:buFont typeface="Arial" panose="020B0604020202020204" pitchFamily="34" charset="0"/>
              <a:buChar char="•"/>
            </a:pPr>
            <a:r>
              <a:rPr lang="en-US" sz="4000" dirty="0">
                <a:solidFill>
                  <a:srgbClr val="FFFFFF"/>
                </a:solidFill>
                <a:latin typeface="Manrope"/>
              </a:rPr>
              <a:t>NATURAL &amp; CULTURAL RESOURCES</a:t>
            </a:r>
            <a:endParaRPr lang="en-US" sz="4000" b="0" i="0" dirty="0">
              <a:solidFill>
                <a:srgbClr val="FFFFFF"/>
              </a:solidFill>
              <a:effectLst/>
              <a:latin typeface="Manrope"/>
            </a:endParaRPr>
          </a:p>
        </p:txBody>
      </p:sp>
    </p:spTree>
    <p:extLst>
      <p:ext uri="{BB962C8B-B14F-4D97-AF65-F5344CB8AC3E}">
        <p14:creationId xmlns:p14="http://schemas.microsoft.com/office/powerpoint/2010/main" val="209552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3126-CBFE-4545-829C-7F03E26598D2}"/>
              </a:ext>
            </a:extLst>
          </p:cNvPr>
          <p:cNvSpPr>
            <a:spLocks noGrp="1"/>
          </p:cNvSpPr>
          <p:nvPr>
            <p:ph type="title"/>
          </p:nvPr>
        </p:nvSpPr>
        <p:spPr/>
        <p:txBody>
          <a:bodyPr/>
          <a:lstStyle/>
          <a:p>
            <a:r>
              <a:rPr lang="en-US" b="1" dirty="0">
                <a:solidFill>
                  <a:schemeClr val="accent1">
                    <a:lumMod val="75000"/>
                  </a:schemeClr>
                </a:solidFill>
              </a:rPr>
              <a:t>Long Term Recovery Intake Survey</a:t>
            </a:r>
          </a:p>
        </p:txBody>
      </p:sp>
      <p:sp>
        <p:nvSpPr>
          <p:cNvPr id="3" name="Content Placeholder 2">
            <a:extLst>
              <a:ext uri="{FF2B5EF4-FFF2-40B4-BE49-F238E27FC236}">
                <a16:creationId xmlns:a16="http://schemas.microsoft.com/office/drawing/2014/main" id="{3A095D14-7D7B-4CEF-BE30-5F5D9A19E9C2}"/>
              </a:ext>
            </a:extLst>
          </p:cNvPr>
          <p:cNvSpPr>
            <a:spLocks noGrp="1"/>
          </p:cNvSpPr>
          <p:nvPr>
            <p:ph idx="1"/>
          </p:nvPr>
        </p:nvSpPr>
        <p:spPr>
          <a:xfrm>
            <a:off x="786493" y="1457877"/>
            <a:ext cx="10515600" cy="4351338"/>
          </a:xfrm>
        </p:spPr>
        <p:txBody>
          <a:bodyPr>
            <a:normAutofit/>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4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400" u="sng" dirty="0">
                <a:solidFill>
                  <a:srgbClr val="0563C1"/>
                </a:solidFill>
                <a:effectLst/>
                <a:latin typeface="Calibri" panose="020F0502020204030204" pitchFamily="34" charset="0"/>
                <a:ea typeface="Calibri" panose="020F0502020204030204" pitchFamily="34" charset="0"/>
                <a:hlinkClick r:id="rId2"/>
              </a:rPr>
              <a:t>https://portal.neighborlysoftware.com/CHARLOTTECOUNTYLTR/Participant</a:t>
            </a:r>
            <a:r>
              <a:rPr lang="en-US" sz="4400" dirty="0">
                <a:effectLst/>
                <a:latin typeface="Calibri" panose="020F0502020204030204" pitchFamily="34" charset="0"/>
                <a:ea typeface="Calibri" panose="020F0502020204030204" pitchFamily="34" charset="0"/>
              </a:rPr>
              <a:t> </a:t>
            </a:r>
          </a:p>
          <a:p>
            <a:pPr marL="0" indent="0">
              <a:buNone/>
            </a:pPr>
            <a:endParaRPr lang="en-US" sz="4000" dirty="0">
              <a:solidFill>
                <a:schemeClr val="accent1">
                  <a:lumMod val="75000"/>
                </a:schemeClr>
              </a:solidFill>
            </a:endParaRPr>
          </a:p>
          <a:p>
            <a:r>
              <a:rPr lang="en-US" sz="4000" dirty="0">
                <a:solidFill>
                  <a:schemeClr val="accent1">
                    <a:lumMod val="75000"/>
                  </a:schemeClr>
                </a:solidFill>
              </a:rPr>
              <a:t>Funded by the Charlotte Community Foundation</a:t>
            </a:r>
          </a:p>
          <a:p>
            <a:r>
              <a:rPr lang="en-US" sz="4000" dirty="0">
                <a:solidFill>
                  <a:schemeClr val="accent1">
                    <a:lumMod val="75000"/>
                  </a:schemeClr>
                </a:solidFill>
              </a:rPr>
              <a:t>Basis for disaster case management</a:t>
            </a:r>
          </a:p>
          <a:p>
            <a:r>
              <a:rPr lang="en-US" sz="4000" dirty="0">
                <a:solidFill>
                  <a:schemeClr val="accent1">
                    <a:lumMod val="75000"/>
                  </a:schemeClr>
                </a:solidFill>
              </a:rPr>
              <a:t>An email/login is required</a:t>
            </a:r>
          </a:p>
          <a:p>
            <a:endParaRPr lang="en-US" dirty="0"/>
          </a:p>
        </p:txBody>
      </p:sp>
      <p:pic>
        <p:nvPicPr>
          <p:cNvPr id="5" name="Picture 4">
            <a:extLst>
              <a:ext uri="{FF2B5EF4-FFF2-40B4-BE49-F238E27FC236}">
                <a16:creationId xmlns:a16="http://schemas.microsoft.com/office/drawing/2014/main" id="{550800DE-E259-4E0B-A82F-CC447EE60860}"/>
              </a:ext>
            </a:extLst>
          </p:cNvPr>
          <p:cNvPicPr>
            <a:picLocks noChangeAspect="1"/>
          </p:cNvPicPr>
          <p:nvPr/>
        </p:nvPicPr>
        <p:blipFill>
          <a:blip r:embed="rId3"/>
          <a:stretch>
            <a:fillRect/>
          </a:stretch>
        </p:blipFill>
        <p:spPr>
          <a:xfrm>
            <a:off x="6815446" y="5285015"/>
            <a:ext cx="4486647" cy="822552"/>
          </a:xfrm>
          <a:prstGeom prst="rect">
            <a:avLst/>
          </a:prstGeom>
        </p:spPr>
      </p:pic>
    </p:spTree>
    <p:extLst>
      <p:ext uri="{BB962C8B-B14F-4D97-AF65-F5344CB8AC3E}">
        <p14:creationId xmlns:p14="http://schemas.microsoft.com/office/powerpoint/2010/main" val="294602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E7673A-05C0-4EFA-924D-E61C66FE9A5A}"/>
              </a:ext>
            </a:extLst>
          </p:cNvPr>
          <p:cNvSpPr txBox="1"/>
          <p:nvPr/>
        </p:nvSpPr>
        <p:spPr>
          <a:xfrm>
            <a:off x="608114" y="833214"/>
            <a:ext cx="11083776" cy="5693866"/>
          </a:xfrm>
          <a:prstGeom prst="rect">
            <a:avLst/>
          </a:prstGeom>
          <a:solidFill>
            <a:schemeClr val="bg1"/>
          </a:solidFill>
        </p:spPr>
        <p:txBody>
          <a:bodyPr wrap="square" rtlCol="0">
            <a:spAutoFit/>
          </a:bodyPr>
          <a:lstStyle/>
          <a:p>
            <a:pPr algn="ctr"/>
            <a:r>
              <a:rPr lang="en-US" sz="5400" b="1" dirty="0">
                <a:solidFill>
                  <a:schemeClr val="accent1">
                    <a:lumMod val="75000"/>
                  </a:schemeClr>
                </a:solidFill>
              </a:rPr>
              <a:t>Interest in joining the</a:t>
            </a:r>
          </a:p>
          <a:p>
            <a:pPr algn="ctr"/>
            <a:r>
              <a:rPr lang="en-US" sz="5400" b="1" dirty="0">
                <a:solidFill>
                  <a:schemeClr val="accent1">
                    <a:lumMod val="75000"/>
                  </a:schemeClr>
                </a:solidFill>
              </a:rPr>
              <a:t>Long Term Recovery Group?</a:t>
            </a:r>
          </a:p>
          <a:p>
            <a:pPr algn="ctr"/>
            <a:endParaRPr lang="en-US" sz="3200" b="1" dirty="0">
              <a:solidFill>
                <a:schemeClr val="accent1">
                  <a:lumMod val="75000"/>
                </a:schemeClr>
              </a:solidFill>
            </a:endParaRPr>
          </a:p>
          <a:p>
            <a:pPr algn="ctr"/>
            <a:r>
              <a:rPr lang="en-US" sz="3200" b="1" dirty="0">
                <a:solidFill>
                  <a:schemeClr val="accent1">
                    <a:lumMod val="75000"/>
                  </a:schemeClr>
                </a:solidFill>
              </a:rPr>
              <a:t>941.833.6501</a:t>
            </a:r>
          </a:p>
          <a:p>
            <a:pPr algn="ctr"/>
            <a:r>
              <a:rPr lang="en-US" sz="3200" b="1" dirty="0">
                <a:solidFill>
                  <a:schemeClr val="accent1">
                    <a:lumMod val="75000"/>
                  </a:schemeClr>
                </a:solidFill>
                <a:hlinkClick r:id="rId2"/>
              </a:rPr>
              <a:t>Carrie.walsh@charlottecountyfl.gov</a:t>
            </a:r>
            <a:endParaRPr lang="en-US" sz="3200" b="1" dirty="0">
              <a:solidFill>
                <a:schemeClr val="accent1">
                  <a:lumMod val="75000"/>
                </a:schemeClr>
              </a:solidFill>
            </a:endParaRPr>
          </a:p>
          <a:p>
            <a:pPr algn="ctr"/>
            <a:endParaRPr lang="en-US" sz="3200" b="1" dirty="0">
              <a:solidFill>
                <a:schemeClr val="accent1">
                  <a:lumMod val="75000"/>
                </a:schemeClr>
              </a:solidFill>
            </a:endParaRPr>
          </a:p>
          <a:p>
            <a:pPr algn="ctr"/>
            <a:endParaRPr lang="en-US" sz="3200" b="1" dirty="0">
              <a:solidFill>
                <a:schemeClr val="accent1">
                  <a:lumMod val="75000"/>
                </a:schemeClr>
              </a:solidFill>
            </a:endParaRPr>
          </a:p>
          <a:p>
            <a:pPr algn="ctr"/>
            <a:endParaRPr lang="en-US" sz="3200" b="1" dirty="0">
              <a:solidFill>
                <a:schemeClr val="accent1">
                  <a:lumMod val="75000"/>
                </a:schemeClr>
              </a:solidFill>
            </a:endParaRPr>
          </a:p>
          <a:p>
            <a:pPr algn="ctr"/>
            <a:endParaRPr lang="en-US" sz="3200" b="1" dirty="0">
              <a:solidFill>
                <a:schemeClr val="accent1">
                  <a:lumMod val="75000"/>
                </a:schemeClr>
              </a:solidFill>
            </a:endParaRPr>
          </a:p>
          <a:p>
            <a:pPr algn="ctr"/>
            <a:endParaRPr lang="en-US" sz="3200" b="1" dirty="0">
              <a:solidFill>
                <a:schemeClr val="accent1">
                  <a:lumMod val="75000"/>
                </a:schemeClr>
              </a:solidFill>
            </a:endParaRPr>
          </a:p>
        </p:txBody>
      </p:sp>
      <p:pic>
        <p:nvPicPr>
          <p:cNvPr id="5" name="Picture 4" descr="Logo&#10;&#10;Description automatically generated with low confidence">
            <a:extLst>
              <a:ext uri="{FF2B5EF4-FFF2-40B4-BE49-F238E27FC236}">
                <a16:creationId xmlns:a16="http://schemas.microsoft.com/office/drawing/2014/main" id="{346F31C7-32FA-4861-A8F6-BCF6C7301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665" y="4111813"/>
            <a:ext cx="2652670" cy="1442056"/>
          </a:xfrm>
          <a:prstGeom prst="rect">
            <a:avLst/>
          </a:prstGeom>
        </p:spPr>
      </p:pic>
    </p:spTree>
    <p:extLst>
      <p:ext uri="{BB962C8B-B14F-4D97-AF65-F5344CB8AC3E}">
        <p14:creationId xmlns:p14="http://schemas.microsoft.com/office/powerpoint/2010/main" val="373294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C9A1E4-8320-4E9C-9B42-3509F39A0ACC}"/>
              </a:ext>
            </a:extLst>
          </p:cNvPr>
          <p:cNvPicPr>
            <a:picLocks noChangeAspect="1"/>
          </p:cNvPicPr>
          <p:nvPr/>
        </p:nvPicPr>
        <p:blipFill rotWithShape="1">
          <a:blip r:embed="rId3"/>
          <a:srcRect l="22539" r="6227" b="-1"/>
          <a:stretch/>
        </p:blipFill>
        <p:spPr>
          <a:xfrm>
            <a:off x="20" y="431"/>
            <a:ext cx="7451658" cy="6408311"/>
          </a:xfrm>
          <a:prstGeom prst="rect">
            <a:avLst/>
          </a:prstGeom>
        </p:spPr>
      </p:pic>
      <p:sp>
        <p:nvSpPr>
          <p:cNvPr id="5" name="TextBox 4">
            <a:extLst>
              <a:ext uri="{FF2B5EF4-FFF2-40B4-BE49-F238E27FC236}">
                <a16:creationId xmlns:a16="http://schemas.microsoft.com/office/drawing/2014/main" id="{85ADBB49-A2BD-4BB3-A90C-6AAA0D059DD9}"/>
              </a:ext>
            </a:extLst>
          </p:cNvPr>
          <p:cNvSpPr txBox="1"/>
          <p:nvPr/>
        </p:nvSpPr>
        <p:spPr>
          <a:xfrm>
            <a:off x="7949938" y="459211"/>
            <a:ext cx="3743798" cy="4752028"/>
          </a:xfrm>
          <a:prstGeom prst="rect">
            <a:avLst/>
          </a:prstGeom>
        </p:spPr>
        <p:txBody>
          <a:bodyPr vert="horz" lIns="91440" tIns="45720" rIns="91440" bIns="45720" rtlCol="0">
            <a:normAutofit/>
          </a:bodyPr>
          <a:lstStyle/>
          <a:p>
            <a:pPr>
              <a:lnSpc>
                <a:spcPct val="90000"/>
              </a:lnSpc>
              <a:spcAft>
                <a:spcPts val="600"/>
              </a:spcAft>
            </a:pPr>
            <a:endParaRPr lang="en-US" sz="2000" b="1" dirty="0"/>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p:txBody>
      </p:sp>
      <p:sp>
        <p:nvSpPr>
          <p:cNvPr id="31" name="Rectangle 3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F617AFC-DCFF-47C9-B00C-3BDF08A01D89}"/>
              </a:ext>
            </a:extLst>
          </p:cNvPr>
          <p:cNvSpPr txBox="1"/>
          <p:nvPr/>
        </p:nvSpPr>
        <p:spPr>
          <a:xfrm>
            <a:off x="7915448" y="633468"/>
            <a:ext cx="3812777" cy="4154984"/>
          </a:xfrm>
          <a:prstGeom prst="rect">
            <a:avLst/>
          </a:prstGeom>
          <a:noFill/>
        </p:spPr>
        <p:txBody>
          <a:bodyPr wrap="square">
            <a:spAutoFit/>
          </a:bodyPr>
          <a:lstStyle/>
          <a:p>
            <a:r>
              <a:rPr lang="en-US" sz="2400" b="0" i="0" dirty="0">
                <a:solidFill>
                  <a:srgbClr val="202124"/>
                </a:solidFill>
                <a:effectLst/>
                <a:latin typeface="Roboto" panose="02000000000000000000" pitchFamily="2" charset="0"/>
              </a:rPr>
              <a:t>According to the National Weather Service in Key West, Fla., Ian had hurricane-force winds spanning 90 miles, and tropical-storm-force winds spanning 350 miles. Charley's hurricane-force winds extended 50 miles, with 170 miles of tropical-storm-force winds.</a:t>
            </a:r>
            <a:endParaRPr lang="en-US" sz="2400" dirty="0"/>
          </a:p>
        </p:txBody>
      </p:sp>
    </p:spTree>
    <p:extLst>
      <p:ext uri="{BB962C8B-B14F-4D97-AF65-F5344CB8AC3E}">
        <p14:creationId xmlns:p14="http://schemas.microsoft.com/office/powerpoint/2010/main" val="93708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32502-47FE-4660-A5A4-1A5E39B145AC}"/>
              </a:ext>
            </a:extLst>
          </p:cNvPr>
          <p:cNvSpPr txBox="1"/>
          <p:nvPr/>
        </p:nvSpPr>
        <p:spPr>
          <a:xfrm>
            <a:off x="8608291" y="354563"/>
            <a:ext cx="3380509" cy="5632311"/>
          </a:xfrm>
          <a:prstGeom prst="rect">
            <a:avLst/>
          </a:prstGeom>
          <a:noFill/>
        </p:spPr>
        <p:txBody>
          <a:bodyPr wrap="square" rtlCol="0">
            <a:spAutoFit/>
          </a:bodyPr>
          <a:lstStyle/>
          <a:p>
            <a:r>
              <a:rPr lang="en-US" dirty="0"/>
              <a:t>Mass Care duties start well before the storm hits.  The Mass Care team set up and run emergency storm shelters and run the call center at the EOC. </a:t>
            </a:r>
          </a:p>
          <a:p>
            <a:endParaRPr lang="en-US" dirty="0"/>
          </a:p>
          <a:p>
            <a:endParaRPr lang="en-US" dirty="0"/>
          </a:p>
          <a:p>
            <a:endParaRPr lang="en-US" dirty="0"/>
          </a:p>
          <a:p>
            <a:endParaRPr lang="en-US" dirty="0"/>
          </a:p>
          <a:p>
            <a:r>
              <a:rPr lang="en-US" dirty="0"/>
              <a:t>Immediately after the storm passes, Emergency Services are performing life and safety activities, and the Mass Care Committee is planning and putting in “mission requests” with the State and National Guard to set up mass feeding sites and Points of Distribution (PODs) for supplies, like water, tarps, ice and food. </a:t>
            </a:r>
          </a:p>
        </p:txBody>
      </p:sp>
      <p:pic>
        <p:nvPicPr>
          <p:cNvPr id="5" name="Picture 4">
            <a:extLst>
              <a:ext uri="{FF2B5EF4-FFF2-40B4-BE49-F238E27FC236}">
                <a16:creationId xmlns:a16="http://schemas.microsoft.com/office/drawing/2014/main" id="{BFCB965C-404C-4DF9-8B07-8BDB7405224B}"/>
              </a:ext>
            </a:extLst>
          </p:cNvPr>
          <p:cNvPicPr>
            <a:picLocks noChangeAspect="1"/>
          </p:cNvPicPr>
          <p:nvPr/>
        </p:nvPicPr>
        <p:blipFill>
          <a:blip r:embed="rId2"/>
          <a:stretch>
            <a:fillRect/>
          </a:stretch>
        </p:blipFill>
        <p:spPr>
          <a:xfrm>
            <a:off x="350868" y="354563"/>
            <a:ext cx="8089897" cy="6067423"/>
          </a:xfrm>
          <a:prstGeom prst="rect">
            <a:avLst/>
          </a:prstGeom>
        </p:spPr>
      </p:pic>
    </p:spTree>
    <p:extLst>
      <p:ext uri="{BB962C8B-B14F-4D97-AF65-F5344CB8AC3E}">
        <p14:creationId xmlns:p14="http://schemas.microsoft.com/office/powerpoint/2010/main" val="372368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4FBD-5298-4C46-BCD6-67B3AE731267}"/>
              </a:ext>
            </a:extLst>
          </p:cNvPr>
          <p:cNvSpPr>
            <a:spLocks noGrp="1"/>
          </p:cNvSpPr>
          <p:nvPr>
            <p:ph type="title"/>
          </p:nvPr>
        </p:nvSpPr>
        <p:spPr/>
        <p:txBody>
          <a:bodyPr>
            <a:normAutofit/>
          </a:bodyPr>
          <a:lstStyle/>
          <a:p>
            <a:r>
              <a:rPr lang="en-US" sz="4800" b="1" dirty="0"/>
              <a:t>Mass Care Points of Distribution (PODs)</a:t>
            </a:r>
          </a:p>
        </p:txBody>
      </p:sp>
      <p:sp>
        <p:nvSpPr>
          <p:cNvPr id="3" name="Slide Number Placeholder 2">
            <a:extLst>
              <a:ext uri="{FF2B5EF4-FFF2-40B4-BE49-F238E27FC236}">
                <a16:creationId xmlns:a16="http://schemas.microsoft.com/office/drawing/2014/main" id="{ECDE4875-0E54-4F3B-8DD3-F7D5B2B5ADC6}"/>
              </a:ext>
            </a:extLst>
          </p:cNvPr>
          <p:cNvSpPr>
            <a:spLocks noGrp="1"/>
          </p:cNvSpPr>
          <p:nvPr>
            <p:ph type="sldNum" sz="quarter" idx="10"/>
          </p:nvPr>
        </p:nvSpPr>
        <p:spPr/>
        <p:txBody>
          <a:bodyPr/>
          <a:lstStyle/>
          <a:p>
            <a:pPr defTabSz="609585"/>
            <a:fld id="{050D04AE-9F87-9B4B-8485-05F6E3999503}" type="slidenum">
              <a:rPr lang="en-US">
                <a:latin typeface="Calibri"/>
              </a:rPr>
              <a:pPr defTabSz="609585"/>
              <a:t>4</a:t>
            </a:fld>
            <a:endParaRPr lang="en-US" dirty="0">
              <a:latin typeface="Calibri"/>
            </a:endParaRPr>
          </a:p>
        </p:txBody>
      </p:sp>
      <p:graphicFrame>
        <p:nvGraphicFramePr>
          <p:cNvPr id="5" name="Diagram 4">
            <a:extLst>
              <a:ext uri="{FF2B5EF4-FFF2-40B4-BE49-F238E27FC236}">
                <a16:creationId xmlns:a16="http://schemas.microsoft.com/office/drawing/2014/main" id="{01908888-5A37-45A9-B5BD-74AB9AC1C6FA}"/>
              </a:ext>
            </a:extLst>
          </p:cNvPr>
          <p:cNvGraphicFramePr/>
          <p:nvPr/>
        </p:nvGraphicFramePr>
        <p:xfrm>
          <a:off x="-1016000" y="1517241"/>
          <a:ext cx="127000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70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6C39-5223-4166-8E11-B819860D211E}"/>
              </a:ext>
            </a:extLst>
          </p:cNvPr>
          <p:cNvSpPr>
            <a:spLocks noGrp="1"/>
          </p:cNvSpPr>
          <p:nvPr>
            <p:ph type="title"/>
          </p:nvPr>
        </p:nvSpPr>
        <p:spPr>
          <a:xfrm>
            <a:off x="101601" y="3022600"/>
            <a:ext cx="8967788" cy="2452688"/>
          </a:xfrm>
        </p:spPr>
        <p:txBody>
          <a:bodyPr vert="horz" lIns="121920" tIns="60960" rIns="121920" bIns="60960" rtlCol="0" anchor="ctr">
            <a:normAutofit/>
          </a:bodyPr>
          <a:lstStyle/>
          <a:p>
            <a:pPr algn="l" defTabSz="1219170">
              <a:lnSpc>
                <a:spcPct val="90000"/>
              </a:lnSpc>
            </a:pPr>
            <a:r>
              <a:rPr lang="en-US" sz="3600" b="1" dirty="0">
                <a:solidFill>
                  <a:srgbClr val="0070C0"/>
                </a:solidFill>
              </a:rPr>
              <a:t>Community Feeding Partners</a:t>
            </a:r>
          </a:p>
        </p:txBody>
      </p:sp>
      <p:pic>
        <p:nvPicPr>
          <p:cNvPr id="5" name="Picture 4" descr="A picture containing sky, outdoor, truck&#10;&#10;Description automatically generated">
            <a:extLst>
              <a:ext uri="{FF2B5EF4-FFF2-40B4-BE49-F238E27FC236}">
                <a16:creationId xmlns:a16="http://schemas.microsoft.com/office/drawing/2014/main" id="{CEBAB1E9-19DE-4E2D-9D13-0E56FF7C18A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2635" b="9669"/>
          <a:stretch/>
        </p:blipFill>
        <p:spPr>
          <a:xfrm>
            <a:off x="27" y="14"/>
            <a:ext cx="12191973" cy="371059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lide Number Placeholder 2">
            <a:extLst>
              <a:ext uri="{FF2B5EF4-FFF2-40B4-BE49-F238E27FC236}">
                <a16:creationId xmlns:a16="http://schemas.microsoft.com/office/drawing/2014/main" id="{2CA813DD-17D7-47ED-971C-51B24002DFB7}"/>
              </a:ext>
            </a:extLst>
          </p:cNvPr>
          <p:cNvSpPr>
            <a:spLocks noGrp="1"/>
          </p:cNvSpPr>
          <p:nvPr>
            <p:ph type="sldNum" sz="quarter" idx="10"/>
          </p:nvPr>
        </p:nvSpPr>
        <p:spPr>
          <a:xfrm>
            <a:off x="8864600" y="6356350"/>
            <a:ext cx="2743200" cy="365125"/>
          </a:xfrm>
        </p:spPr>
        <p:txBody>
          <a:bodyPr vert="horz" lIns="121920" tIns="60960" rIns="121920" bIns="60960" rtlCol="0" anchor="ctr">
            <a:normAutofit/>
          </a:bodyPr>
          <a:lstStyle/>
          <a:p>
            <a:pPr algn="r" defTabSz="1219170">
              <a:spcAft>
                <a:spcPts val="800"/>
              </a:spcAft>
              <a:defRPr/>
            </a:pPr>
            <a:fld id="{050D04AE-9F87-9B4B-8485-05F6E3999503}" type="slidenum">
              <a:rPr lang="en-US" sz="1200">
                <a:solidFill>
                  <a:prstClr val="black">
                    <a:lumMod val="75000"/>
                    <a:lumOff val="25000"/>
                  </a:prstClr>
                </a:solidFill>
                <a:latin typeface="Calibri" panose="020F0502020204030204"/>
              </a:rPr>
              <a:pPr algn="r" defTabSz="1219170">
                <a:spcAft>
                  <a:spcPts val="800"/>
                </a:spcAft>
                <a:defRPr/>
              </a:pPr>
              <a:t>5</a:t>
            </a:fld>
            <a:endParaRPr lang="en-US" sz="1200">
              <a:solidFill>
                <a:prstClr val="black">
                  <a:lumMod val="75000"/>
                  <a:lumOff val="25000"/>
                </a:prstClr>
              </a:solidFill>
              <a:latin typeface="Calibri" panose="020F0502020204030204"/>
            </a:endParaRPr>
          </a:p>
        </p:txBody>
      </p:sp>
      <p:sp>
        <p:nvSpPr>
          <p:cNvPr id="8" name="TextBox 7">
            <a:extLst>
              <a:ext uri="{FF2B5EF4-FFF2-40B4-BE49-F238E27FC236}">
                <a16:creationId xmlns:a16="http://schemas.microsoft.com/office/drawing/2014/main" id="{C56EE737-1BBB-4108-BCD5-087A4D729B0A}"/>
              </a:ext>
            </a:extLst>
          </p:cNvPr>
          <p:cNvSpPr txBox="1"/>
          <p:nvPr/>
        </p:nvSpPr>
        <p:spPr>
          <a:xfrm>
            <a:off x="3251200" y="4546600"/>
            <a:ext cx="4165600" cy="1938992"/>
          </a:xfrm>
          <a:prstGeom prst="rect">
            <a:avLst/>
          </a:prstGeom>
          <a:noFill/>
        </p:spPr>
        <p:txBody>
          <a:bodyPr wrap="square" rtlCol="0">
            <a:spAutoFit/>
          </a:bodyPr>
          <a:lstStyle/>
          <a:p>
            <a:pPr defTabSz="609585"/>
            <a:r>
              <a:rPr lang="en-US" sz="2400" dirty="0">
                <a:solidFill>
                  <a:prstClr val="black"/>
                </a:solidFill>
                <a:latin typeface="Calibri"/>
              </a:rPr>
              <a:t>Regional YMCAs</a:t>
            </a:r>
          </a:p>
          <a:p>
            <a:pPr defTabSz="609585"/>
            <a:r>
              <a:rPr lang="en-US" sz="2400" dirty="0">
                <a:solidFill>
                  <a:prstClr val="black"/>
                </a:solidFill>
                <a:latin typeface="Calibri"/>
              </a:rPr>
              <a:t>Citizens</a:t>
            </a:r>
          </a:p>
          <a:p>
            <a:pPr defTabSz="609585"/>
            <a:r>
              <a:rPr lang="en-US" sz="2400" dirty="0">
                <a:solidFill>
                  <a:prstClr val="black"/>
                </a:solidFill>
                <a:latin typeface="Calibri"/>
              </a:rPr>
              <a:t>Local restaurants &amp; businesses</a:t>
            </a:r>
          </a:p>
          <a:p>
            <a:pPr defTabSz="609585"/>
            <a:r>
              <a:rPr lang="en-US" sz="2400" dirty="0">
                <a:solidFill>
                  <a:prstClr val="black"/>
                </a:solidFill>
                <a:latin typeface="Calibri"/>
              </a:rPr>
              <a:t>Civic organizations</a:t>
            </a:r>
          </a:p>
          <a:p>
            <a:pPr defTabSz="609585"/>
            <a:r>
              <a:rPr lang="en-US" sz="2400" dirty="0">
                <a:solidFill>
                  <a:prstClr val="black"/>
                </a:solidFill>
                <a:latin typeface="Calibri"/>
              </a:rPr>
              <a:t>World Central Kitchen</a:t>
            </a:r>
          </a:p>
        </p:txBody>
      </p:sp>
      <p:sp>
        <p:nvSpPr>
          <p:cNvPr id="9" name="TextBox 8">
            <a:extLst>
              <a:ext uri="{FF2B5EF4-FFF2-40B4-BE49-F238E27FC236}">
                <a16:creationId xmlns:a16="http://schemas.microsoft.com/office/drawing/2014/main" id="{B84DA914-84C9-4C0F-8459-BEE50EE153AC}"/>
              </a:ext>
            </a:extLst>
          </p:cNvPr>
          <p:cNvSpPr txBox="1"/>
          <p:nvPr/>
        </p:nvSpPr>
        <p:spPr>
          <a:xfrm>
            <a:off x="264845" y="4546600"/>
            <a:ext cx="3556000" cy="1938992"/>
          </a:xfrm>
          <a:prstGeom prst="rect">
            <a:avLst/>
          </a:prstGeom>
          <a:noFill/>
        </p:spPr>
        <p:txBody>
          <a:bodyPr wrap="square" rtlCol="0">
            <a:spAutoFit/>
          </a:bodyPr>
          <a:lstStyle/>
          <a:p>
            <a:pPr defTabSz="609585"/>
            <a:r>
              <a:rPr lang="en-US" sz="2400" dirty="0">
                <a:solidFill>
                  <a:prstClr val="black"/>
                </a:solidFill>
                <a:latin typeface="Calibri"/>
              </a:rPr>
              <a:t>Salvation Army</a:t>
            </a:r>
          </a:p>
          <a:p>
            <a:pPr defTabSz="609585"/>
            <a:r>
              <a:rPr lang="en-US" sz="2400" dirty="0">
                <a:solidFill>
                  <a:prstClr val="black"/>
                </a:solidFill>
                <a:latin typeface="Calibri"/>
              </a:rPr>
              <a:t>Red Cross</a:t>
            </a:r>
          </a:p>
          <a:p>
            <a:pPr defTabSz="609585"/>
            <a:r>
              <a:rPr lang="en-US" sz="2400" dirty="0">
                <a:solidFill>
                  <a:prstClr val="black"/>
                </a:solidFill>
                <a:latin typeface="Calibri"/>
              </a:rPr>
              <a:t>Local churches</a:t>
            </a:r>
          </a:p>
          <a:p>
            <a:pPr defTabSz="609585"/>
            <a:r>
              <a:rPr lang="en-US" sz="2400" dirty="0">
                <a:solidFill>
                  <a:prstClr val="black"/>
                </a:solidFill>
                <a:latin typeface="Calibri"/>
              </a:rPr>
              <a:t>Operation BBQ Relief</a:t>
            </a:r>
          </a:p>
          <a:p>
            <a:pPr defTabSz="609585"/>
            <a:r>
              <a:rPr lang="en-US" sz="2400" dirty="0" err="1">
                <a:solidFill>
                  <a:prstClr val="black"/>
                </a:solidFill>
                <a:latin typeface="Calibri"/>
              </a:rPr>
              <a:t>DeliverLean</a:t>
            </a:r>
            <a:endParaRPr lang="en-US" sz="2400" dirty="0">
              <a:solidFill>
                <a:prstClr val="black"/>
              </a:solidFill>
              <a:latin typeface="Calibri"/>
            </a:endParaRPr>
          </a:p>
        </p:txBody>
      </p:sp>
      <p:sp>
        <p:nvSpPr>
          <p:cNvPr id="11" name="TextBox 10">
            <a:extLst>
              <a:ext uri="{FF2B5EF4-FFF2-40B4-BE49-F238E27FC236}">
                <a16:creationId xmlns:a16="http://schemas.microsoft.com/office/drawing/2014/main" id="{72869ADE-2A24-43F5-A87D-3668E232E7F4}"/>
              </a:ext>
            </a:extLst>
          </p:cNvPr>
          <p:cNvSpPr txBox="1"/>
          <p:nvPr/>
        </p:nvSpPr>
        <p:spPr>
          <a:xfrm>
            <a:off x="7554117" y="4033302"/>
            <a:ext cx="4053683" cy="1241237"/>
          </a:xfrm>
          <a:prstGeom prst="rect">
            <a:avLst/>
          </a:prstGeom>
          <a:noFill/>
        </p:spPr>
        <p:txBody>
          <a:bodyPr wrap="square" rtlCol="0">
            <a:spAutoFit/>
          </a:bodyPr>
          <a:lstStyle/>
          <a:p>
            <a:pPr algn="ctr" defTabSz="609585"/>
            <a:r>
              <a:rPr lang="en-US" sz="3733" b="1" dirty="0">
                <a:solidFill>
                  <a:srgbClr val="FF0000"/>
                </a:solidFill>
                <a:latin typeface="Calibri"/>
              </a:rPr>
              <a:t>1,000,000+ </a:t>
            </a:r>
          </a:p>
          <a:p>
            <a:pPr algn="ctr" defTabSz="609585"/>
            <a:r>
              <a:rPr lang="en-US" sz="3733" b="1" dirty="0">
                <a:solidFill>
                  <a:srgbClr val="FF0000"/>
                </a:solidFill>
                <a:latin typeface="Calibri"/>
              </a:rPr>
              <a:t>Meals Served</a:t>
            </a:r>
          </a:p>
        </p:txBody>
      </p:sp>
    </p:spTree>
    <p:extLst>
      <p:ext uri="{BB962C8B-B14F-4D97-AF65-F5344CB8AC3E}">
        <p14:creationId xmlns:p14="http://schemas.microsoft.com/office/powerpoint/2010/main" val="117173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F8C198-042E-4309-8AD2-435AE50ECC61}"/>
              </a:ext>
            </a:extLst>
          </p:cNvPr>
          <p:cNvSpPr txBox="1"/>
          <p:nvPr/>
        </p:nvSpPr>
        <p:spPr>
          <a:xfrm>
            <a:off x="2806574" y="681769"/>
            <a:ext cx="8980051" cy="461665"/>
          </a:xfrm>
          <a:prstGeom prst="rect">
            <a:avLst/>
          </a:prstGeom>
          <a:noFill/>
        </p:spPr>
        <p:txBody>
          <a:bodyPr wrap="square">
            <a:spAutoFit/>
          </a:bodyPr>
          <a:lstStyle/>
          <a:p>
            <a:pPr algn="l"/>
            <a:r>
              <a:rPr lang="en-US" sz="2400" b="1" i="0" dirty="0">
                <a:solidFill>
                  <a:srgbClr val="005288"/>
                </a:solidFill>
                <a:effectLst/>
                <a:latin typeface="Merriweather" panose="00000500000000000000" pitchFamily="2" charset="0"/>
              </a:rPr>
              <a:t>Charlotte County Recovery at a Glance as of Oct. 31, 2022</a:t>
            </a:r>
          </a:p>
        </p:txBody>
      </p:sp>
      <p:pic>
        <p:nvPicPr>
          <p:cNvPr id="6" name="Picture 5">
            <a:extLst>
              <a:ext uri="{FF2B5EF4-FFF2-40B4-BE49-F238E27FC236}">
                <a16:creationId xmlns:a16="http://schemas.microsoft.com/office/drawing/2014/main" id="{DD9A766B-7FA7-408C-BA29-D53925A31054}"/>
              </a:ext>
            </a:extLst>
          </p:cNvPr>
          <p:cNvPicPr>
            <a:picLocks noChangeAspect="1"/>
          </p:cNvPicPr>
          <p:nvPr/>
        </p:nvPicPr>
        <p:blipFill>
          <a:blip r:embed="rId2"/>
          <a:stretch>
            <a:fillRect/>
          </a:stretch>
        </p:blipFill>
        <p:spPr>
          <a:xfrm>
            <a:off x="225291" y="422029"/>
            <a:ext cx="2318733" cy="805277"/>
          </a:xfrm>
          <a:prstGeom prst="rect">
            <a:avLst/>
          </a:prstGeom>
        </p:spPr>
      </p:pic>
      <p:sp>
        <p:nvSpPr>
          <p:cNvPr id="8" name="TextBox 7">
            <a:extLst>
              <a:ext uri="{FF2B5EF4-FFF2-40B4-BE49-F238E27FC236}">
                <a16:creationId xmlns:a16="http://schemas.microsoft.com/office/drawing/2014/main" id="{17284965-2591-4447-8413-030DD1624708}"/>
              </a:ext>
            </a:extLst>
          </p:cNvPr>
          <p:cNvSpPr txBox="1"/>
          <p:nvPr/>
        </p:nvSpPr>
        <p:spPr>
          <a:xfrm>
            <a:off x="405374" y="1670971"/>
            <a:ext cx="11381251" cy="1754326"/>
          </a:xfrm>
          <a:prstGeom prst="rect">
            <a:avLst/>
          </a:prstGeom>
          <a:noFill/>
        </p:spPr>
        <p:txBody>
          <a:bodyPr wrap="square">
            <a:spAutoFit/>
          </a:bodyPr>
          <a:lstStyle/>
          <a:p>
            <a:pPr algn="l"/>
            <a:r>
              <a:rPr lang="en-US" b="0" i="0" dirty="0">
                <a:solidFill>
                  <a:srgbClr val="1B1B1B"/>
                </a:solidFill>
                <a:effectLst/>
                <a:latin typeface="Source Sans Pro" panose="020B0503030403020204" pitchFamily="34" charset="0"/>
              </a:rPr>
              <a:t>Since the federal disaster declaration for Hurricane Ian, Charlotte County residents have received more than </a:t>
            </a:r>
            <a:r>
              <a:rPr lang="en-US" b="1" i="0" dirty="0">
                <a:solidFill>
                  <a:srgbClr val="1B1B1B"/>
                </a:solidFill>
                <a:effectLst/>
                <a:latin typeface="Source Sans Pro" panose="020B0503030403020204" pitchFamily="34" charset="0"/>
              </a:rPr>
              <a:t>$110.9</a:t>
            </a:r>
            <a:r>
              <a:rPr lang="en-US" b="0" i="0" dirty="0">
                <a:solidFill>
                  <a:srgbClr val="1B1B1B"/>
                </a:solidFill>
                <a:effectLst/>
                <a:latin typeface="Source Sans Pro" panose="020B0503030403020204" pitchFamily="34" charset="0"/>
              </a:rPr>
              <a:t> million</a:t>
            </a:r>
            <a:r>
              <a:rPr lang="en-US" b="1" i="0" dirty="0">
                <a:solidFill>
                  <a:srgbClr val="1B1B1B"/>
                </a:solidFill>
                <a:effectLst/>
                <a:latin typeface="Source Sans Pro" panose="020B0503030403020204" pitchFamily="34" charset="0"/>
              </a:rPr>
              <a:t> </a:t>
            </a:r>
            <a:r>
              <a:rPr lang="en-US" b="0" i="0" dirty="0">
                <a:solidFill>
                  <a:srgbClr val="1B1B1B"/>
                </a:solidFill>
                <a:effectLst/>
                <a:latin typeface="Source Sans Pro" panose="020B0503030403020204" pitchFamily="34" charset="0"/>
              </a:rPr>
              <a:t>in federal funds as of Oct. 31, 2022:</a:t>
            </a:r>
          </a:p>
          <a:p>
            <a:pPr algn="l"/>
            <a:endParaRPr lang="en-US" b="0" i="0" dirty="0">
              <a:solidFill>
                <a:srgbClr val="1B1B1B"/>
              </a:solidFill>
              <a:effectLst/>
              <a:latin typeface="Source Sans Pro" panose="020B0503030403020204" pitchFamily="34" charset="0"/>
            </a:endParaRPr>
          </a:p>
          <a:p>
            <a:pPr algn="l">
              <a:buFont typeface="Arial" panose="020B0604020202020204" pitchFamily="34" charset="0"/>
              <a:buChar char="•"/>
            </a:pPr>
            <a:r>
              <a:rPr lang="en-US" b="1" i="0" dirty="0">
                <a:solidFill>
                  <a:srgbClr val="1B1B1B"/>
                </a:solidFill>
                <a:effectLst/>
                <a:latin typeface="Source Sans Pro" panose="020B0503030403020204" pitchFamily="34" charset="0"/>
              </a:rPr>
              <a:t>$57.1 million </a:t>
            </a:r>
            <a:r>
              <a:rPr lang="en-US" b="0" i="0" dirty="0">
                <a:solidFill>
                  <a:srgbClr val="1B1B1B"/>
                </a:solidFill>
                <a:effectLst/>
                <a:latin typeface="Source Sans Pro" panose="020B0503030403020204" pitchFamily="34" charset="0"/>
              </a:rPr>
              <a:t>in FEMA grants to homeowners and renters.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$53.8 million </a:t>
            </a:r>
            <a:r>
              <a:rPr lang="en-US" b="0" i="0" dirty="0">
                <a:solidFill>
                  <a:srgbClr val="1B1B1B"/>
                </a:solidFill>
                <a:effectLst/>
                <a:latin typeface="Source Sans Pro" panose="020B0503030403020204" pitchFamily="34" charset="0"/>
              </a:rPr>
              <a:t>in U.S. Small Business Administration (SBA) low-interest disaster loans approved for homeowners, renters, and businesses.</a:t>
            </a:r>
          </a:p>
        </p:txBody>
      </p:sp>
      <p:sp>
        <p:nvSpPr>
          <p:cNvPr id="10" name="TextBox 9">
            <a:extLst>
              <a:ext uri="{FF2B5EF4-FFF2-40B4-BE49-F238E27FC236}">
                <a16:creationId xmlns:a16="http://schemas.microsoft.com/office/drawing/2014/main" id="{37D212A9-533A-42B6-885D-99461A7D296C}"/>
              </a:ext>
            </a:extLst>
          </p:cNvPr>
          <p:cNvSpPr txBox="1"/>
          <p:nvPr/>
        </p:nvSpPr>
        <p:spPr>
          <a:xfrm>
            <a:off x="405374" y="3725008"/>
            <a:ext cx="10516283" cy="2308324"/>
          </a:xfrm>
          <a:prstGeom prst="rect">
            <a:avLst/>
          </a:prstGeom>
          <a:noFill/>
        </p:spPr>
        <p:txBody>
          <a:bodyPr wrap="square">
            <a:spAutoFit/>
          </a:bodyPr>
          <a:lstStyle/>
          <a:p>
            <a:pPr algn="l"/>
            <a:r>
              <a:rPr lang="en-US" b="1" i="0" dirty="0">
                <a:solidFill>
                  <a:srgbClr val="1B1B1B"/>
                </a:solidFill>
                <a:effectLst/>
                <a:latin typeface="Source Sans Pro" panose="020B0503030403020204" pitchFamily="34" charset="0"/>
              </a:rPr>
              <a:t>23,952</a:t>
            </a:r>
            <a:r>
              <a:rPr lang="en-US" b="0" i="0" dirty="0">
                <a:solidFill>
                  <a:srgbClr val="1B1B1B"/>
                </a:solidFill>
                <a:effectLst/>
                <a:latin typeface="Source Sans Pro" panose="020B0503030403020204" pitchFamily="34" charset="0"/>
              </a:rPr>
              <a:t> homeowners and renters have been approved for </a:t>
            </a:r>
            <a:r>
              <a:rPr lang="en-US" b="1" i="0" dirty="0">
                <a:solidFill>
                  <a:srgbClr val="1B1B1B"/>
                </a:solidFill>
                <a:effectLst/>
                <a:latin typeface="Source Sans Pro" panose="020B0503030403020204" pitchFamily="34" charset="0"/>
              </a:rPr>
              <a:t>$57,169,887 </a:t>
            </a:r>
            <a:r>
              <a:rPr lang="en-US" b="0" i="0" dirty="0">
                <a:solidFill>
                  <a:srgbClr val="1B1B1B"/>
                </a:solidFill>
                <a:effectLst/>
                <a:latin typeface="Source Sans Pro" panose="020B0503030403020204" pitchFamily="34" charset="0"/>
              </a:rPr>
              <a:t>in federal grants through FEMA’s Individuals and Households Program. This includes: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$35,774,215 </a:t>
            </a:r>
            <a:r>
              <a:rPr lang="en-US" b="0" i="0" dirty="0">
                <a:solidFill>
                  <a:srgbClr val="1B1B1B"/>
                </a:solidFill>
                <a:effectLst/>
                <a:latin typeface="Source Sans Pro" panose="020B0503030403020204" pitchFamily="34" charset="0"/>
              </a:rPr>
              <a:t>in Housing Assistance grants for home repair, home replacement, and/or rental assistance.</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$21,395,672 </a:t>
            </a:r>
            <a:r>
              <a:rPr lang="en-US" b="0" i="0" dirty="0">
                <a:solidFill>
                  <a:srgbClr val="1B1B1B"/>
                </a:solidFill>
                <a:effectLst/>
                <a:latin typeface="Source Sans Pro" panose="020B0503030403020204" pitchFamily="34" charset="0"/>
              </a:rPr>
              <a:t>in Other Needs Assistance grants to replace essential household items and for other critical disaster-related expenses.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2,396 </a:t>
            </a:r>
            <a:r>
              <a:rPr lang="en-US" b="0" i="0" dirty="0">
                <a:solidFill>
                  <a:srgbClr val="1B1B1B"/>
                </a:solidFill>
                <a:effectLst/>
                <a:latin typeface="Source Sans Pro" panose="020B0503030403020204" pitchFamily="34" charset="0"/>
              </a:rPr>
              <a:t>homeowners and renters have been approved for rental assistance.</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13,575 </a:t>
            </a:r>
            <a:r>
              <a:rPr lang="en-US" b="0" i="0" dirty="0">
                <a:solidFill>
                  <a:srgbClr val="1B1B1B"/>
                </a:solidFill>
                <a:effectLst/>
                <a:latin typeface="Source Sans Pro" panose="020B0503030403020204" pitchFamily="34" charset="0"/>
              </a:rPr>
              <a:t>home inspections issued; </a:t>
            </a:r>
            <a:r>
              <a:rPr lang="en-US" b="1" i="0" dirty="0">
                <a:solidFill>
                  <a:srgbClr val="1B1B1B"/>
                </a:solidFill>
                <a:effectLst/>
                <a:latin typeface="Source Sans Pro" panose="020B0503030403020204" pitchFamily="34" charset="0"/>
              </a:rPr>
              <a:t>13,291</a:t>
            </a:r>
            <a:r>
              <a:rPr lang="en-US" b="0" i="0" dirty="0">
                <a:solidFill>
                  <a:srgbClr val="1B1B1B"/>
                </a:solidFill>
                <a:effectLst/>
                <a:latin typeface="Source Sans Pro" panose="020B0503030403020204" pitchFamily="34" charset="0"/>
              </a:rPr>
              <a:t> completed.</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Disaster Survivor Assistance</a:t>
            </a:r>
            <a:r>
              <a:rPr lang="en-US" b="0" i="0" dirty="0">
                <a:solidFill>
                  <a:srgbClr val="1B1B1B"/>
                </a:solidFill>
                <a:effectLst/>
                <a:latin typeface="Source Sans Pro" panose="020B0503030403020204" pitchFamily="34" charset="0"/>
              </a:rPr>
              <a:t> (DSA) visited </a:t>
            </a:r>
            <a:r>
              <a:rPr lang="en-US" b="1" i="0" dirty="0">
                <a:solidFill>
                  <a:srgbClr val="1B1B1B"/>
                </a:solidFill>
                <a:effectLst/>
                <a:latin typeface="Source Sans Pro" panose="020B0503030403020204" pitchFamily="34" charset="0"/>
              </a:rPr>
              <a:t>7,238</a:t>
            </a:r>
            <a:r>
              <a:rPr lang="en-US" b="0" i="0" dirty="0">
                <a:solidFill>
                  <a:srgbClr val="1B1B1B"/>
                </a:solidFill>
                <a:effectLst/>
                <a:latin typeface="Source Sans Pro" panose="020B0503030403020204" pitchFamily="34" charset="0"/>
              </a:rPr>
              <a:t> households in Charlotte County.</a:t>
            </a:r>
          </a:p>
        </p:txBody>
      </p:sp>
    </p:spTree>
    <p:extLst>
      <p:ext uri="{BB962C8B-B14F-4D97-AF65-F5344CB8AC3E}">
        <p14:creationId xmlns:p14="http://schemas.microsoft.com/office/powerpoint/2010/main" val="254512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125E-4EE6-454C-B5CB-7820EB9697CC}"/>
              </a:ext>
            </a:extLst>
          </p:cNvPr>
          <p:cNvSpPr>
            <a:spLocks noGrp="1"/>
          </p:cNvSpPr>
          <p:nvPr>
            <p:ph type="title"/>
          </p:nvPr>
        </p:nvSpPr>
        <p:spPr/>
        <p:txBody>
          <a:bodyPr/>
          <a:lstStyle/>
          <a:p>
            <a:r>
              <a:rPr lang="en-US" dirty="0"/>
              <a:t>Disaster Recovery Center</a:t>
            </a:r>
          </a:p>
        </p:txBody>
      </p:sp>
      <p:sp>
        <p:nvSpPr>
          <p:cNvPr id="3" name="Slide Number Placeholder 2">
            <a:extLst>
              <a:ext uri="{FF2B5EF4-FFF2-40B4-BE49-F238E27FC236}">
                <a16:creationId xmlns:a16="http://schemas.microsoft.com/office/drawing/2014/main" id="{647C15C9-BD84-4976-8EDE-796286B560A7}"/>
              </a:ext>
            </a:extLst>
          </p:cNvPr>
          <p:cNvSpPr>
            <a:spLocks noGrp="1"/>
          </p:cNvSpPr>
          <p:nvPr>
            <p:ph type="sldNum" sz="quarter" idx="10"/>
          </p:nvPr>
        </p:nvSpPr>
        <p:spPr/>
        <p:txBody>
          <a:bodyPr/>
          <a:lstStyle/>
          <a:p>
            <a:fld id="{050D04AE-9F87-9B4B-8485-05F6E3999503}" type="slidenum">
              <a:rPr lang="en-US" smtClean="0"/>
              <a:pPr/>
              <a:t>7</a:t>
            </a:fld>
            <a:endParaRPr lang="en-US" dirty="0"/>
          </a:p>
        </p:txBody>
      </p:sp>
      <p:sp>
        <p:nvSpPr>
          <p:cNvPr id="4" name="TextBox 3">
            <a:extLst>
              <a:ext uri="{FF2B5EF4-FFF2-40B4-BE49-F238E27FC236}">
                <a16:creationId xmlns:a16="http://schemas.microsoft.com/office/drawing/2014/main" id="{A7BF6D60-8E6D-4E84-A2F2-FA1753AF9A14}"/>
              </a:ext>
            </a:extLst>
          </p:cNvPr>
          <p:cNvSpPr txBox="1"/>
          <p:nvPr/>
        </p:nvSpPr>
        <p:spPr>
          <a:xfrm>
            <a:off x="5027168" y="4568391"/>
            <a:ext cx="5945632" cy="2215991"/>
          </a:xfrm>
          <a:prstGeom prst="rect">
            <a:avLst/>
          </a:prstGeom>
          <a:noFill/>
        </p:spPr>
        <p:txBody>
          <a:bodyPr wrap="square" rtlCol="0">
            <a:spAutoFit/>
          </a:bodyPr>
          <a:lstStyle/>
          <a:p>
            <a:pPr fontAlgn="base">
              <a:buSzPts val="1000"/>
              <a:tabLst>
                <a:tab pos="609585" algn="l"/>
              </a:tabLst>
            </a:pPr>
            <a:r>
              <a:rPr lang="en-US" dirty="0">
                <a:latin typeface="Arial" panose="020B0604020202020204" pitchFamily="34" charset="0"/>
                <a:ea typeface="Calibri" panose="020F0502020204030204" pitchFamily="34" charset="0"/>
              </a:rPr>
              <a:t>Online at </a:t>
            </a:r>
            <a:r>
              <a:rPr lang="en-US" u="sng" dirty="0">
                <a:solidFill>
                  <a:srgbClr val="0563C1"/>
                </a:solidFill>
                <a:latin typeface="Arial" panose="020B0604020202020204" pitchFamily="34" charset="0"/>
                <a:ea typeface="Calibri" panose="020F0502020204030204" pitchFamily="34" charset="0"/>
                <a:hlinkClick r:id="rId2"/>
              </a:rPr>
              <a:t>www.DisasterAssistance.gov</a:t>
            </a:r>
            <a:r>
              <a:rPr lang="en-US" dirty="0">
                <a:latin typeface="Arial" panose="020B060402020202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Calling 800-621-3362</a:t>
            </a:r>
          </a:p>
          <a:p>
            <a:endParaRPr lang="en-US" dirty="0">
              <a:latin typeface="Arial" panose="020B0604020202020204" pitchFamily="34" charset="0"/>
              <a:ea typeface="Calibri" panose="020F0502020204030204" pitchFamily="34" charset="0"/>
            </a:endParaRPr>
          </a:p>
          <a:p>
            <a:r>
              <a:rPr lang="en-US" dirty="0" err="1">
                <a:latin typeface="Arial" panose="020B0604020202020204" pitchFamily="34" charset="0"/>
                <a:ea typeface="Calibri" panose="020F0502020204030204" pitchFamily="34" charset="0"/>
              </a:rPr>
              <a:t>Tringali</a:t>
            </a:r>
            <a:r>
              <a:rPr lang="en-US" dirty="0">
                <a:latin typeface="Arial" panose="020B0604020202020204" pitchFamily="34" charset="0"/>
                <a:ea typeface="Calibri" panose="020F0502020204030204" pitchFamily="34" charset="0"/>
              </a:rPr>
              <a:t> Recreation Center, 3460 N. Access Road, Englewood</a:t>
            </a:r>
          </a:p>
          <a:p>
            <a:r>
              <a:rPr lang="en-US" sz="2400" dirty="0">
                <a:latin typeface="Arial" panose="020B0604020202020204" pitchFamily="34" charset="0"/>
                <a:ea typeface="Calibri" panose="020F0502020204030204" pitchFamily="34" charset="0"/>
              </a:rPr>
              <a:t> </a:t>
            </a:r>
          </a:p>
          <a:p>
            <a:endParaRPr lang="en-US" sz="2400" dirty="0"/>
          </a:p>
        </p:txBody>
      </p:sp>
      <p:pic>
        <p:nvPicPr>
          <p:cNvPr id="6" name="Picture 5" descr="Logo, company name&#10;&#10;Description automatically generated">
            <a:extLst>
              <a:ext uri="{FF2B5EF4-FFF2-40B4-BE49-F238E27FC236}">
                <a16:creationId xmlns:a16="http://schemas.microsoft.com/office/drawing/2014/main" id="{2C63BAF4-0BAE-4E3E-8FBB-7777FC8521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1201" y="1471172"/>
            <a:ext cx="3181351" cy="4241801"/>
          </a:xfrm>
          <a:prstGeom prst="rect">
            <a:avLst/>
          </a:prstGeom>
        </p:spPr>
      </p:pic>
      <p:sp>
        <p:nvSpPr>
          <p:cNvPr id="9" name="TextBox 8">
            <a:extLst>
              <a:ext uri="{FF2B5EF4-FFF2-40B4-BE49-F238E27FC236}">
                <a16:creationId xmlns:a16="http://schemas.microsoft.com/office/drawing/2014/main" id="{E19C60DB-CFEF-4025-9387-7AF681A86C06}"/>
              </a:ext>
            </a:extLst>
          </p:cNvPr>
          <p:cNvSpPr txBox="1"/>
          <p:nvPr/>
        </p:nvSpPr>
        <p:spPr>
          <a:xfrm>
            <a:off x="4876800" y="1471171"/>
            <a:ext cx="6096000" cy="2677656"/>
          </a:xfrm>
          <a:prstGeom prst="rect">
            <a:avLst/>
          </a:prstGeom>
          <a:noFill/>
        </p:spPr>
        <p:txBody>
          <a:bodyPr wrap="square">
            <a:spAutoFit/>
          </a:bodyPr>
          <a:lstStyle/>
          <a:p>
            <a:pPr fontAlgn="base"/>
            <a:r>
              <a:rPr lang="en-US" sz="2400" dirty="0">
                <a:latin typeface="Arial" panose="020B0604020202020204" pitchFamily="34" charset="0"/>
                <a:ea typeface="Calibri" panose="020F0502020204030204" pitchFamily="34" charset="0"/>
              </a:rPr>
              <a:t>Disaster recovery centers provide disaster survivors with information from Florida agencies, FEMA and the U.S. Small Business Administration. Survivors can get help applying for federal assistance and disaster loans, update applications and learn about other resources available. </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2308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5FB750-6B46-43B6-8BE6-837F344D86DD}"/>
              </a:ext>
            </a:extLst>
          </p:cNvPr>
          <p:cNvPicPr>
            <a:picLocks noChangeAspect="1"/>
          </p:cNvPicPr>
          <p:nvPr/>
        </p:nvPicPr>
        <p:blipFill>
          <a:blip r:embed="rId2"/>
          <a:stretch>
            <a:fillRect/>
          </a:stretch>
        </p:blipFill>
        <p:spPr>
          <a:xfrm>
            <a:off x="207435" y="482394"/>
            <a:ext cx="11776364" cy="5892783"/>
          </a:xfrm>
          <a:prstGeom prst="rect">
            <a:avLst/>
          </a:prstGeom>
        </p:spPr>
      </p:pic>
    </p:spTree>
    <p:extLst>
      <p:ext uri="{BB962C8B-B14F-4D97-AF65-F5344CB8AC3E}">
        <p14:creationId xmlns:p14="http://schemas.microsoft.com/office/powerpoint/2010/main" val="328306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irect Temporary Housing on Private Sites | FEMA.gov">
            <a:extLst>
              <a:ext uri="{FF2B5EF4-FFF2-40B4-BE49-F238E27FC236}">
                <a16:creationId xmlns:a16="http://schemas.microsoft.com/office/drawing/2014/main" id="{689D0C7F-37A5-418B-9340-FDE9AFA8E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22" y="120637"/>
            <a:ext cx="10717789" cy="661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912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28349</TotalTime>
  <Words>793</Words>
  <Application>Microsoft Office PowerPoint</Application>
  <PresentationFormat>Widescreen</PresentationFormat>
  <Paragraphs>101</Paragraphs>
  <Slides>15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Manrope</vt:lpstr>
      <vt:lpstr>Merriweather</vt:lpstr>
      <vt:lpstr>Montserrat</vt:lpstr>
      <vt:lpstr>Roboto</vt:lpstr>
      <vt:lpstr>Source Sans Pro</vt:lpstr>
      <vt:lpstr>Office Theme</vt:lpstr>
      <vt:lpstr>1_Office Theme</vt:lpstr>
      <vt:lpstr>PowerPoint Presentation</vt:lpstr>
      <vt:lpstr>PowerPoint Presentation</vt:lpstr>
      <vt:lpstr>PowerPoint Presentation</vt:lpstr>
      <vt:lpstr>Mass Care Points of Distribution (PODs)</vt:lpstr>
      <vt:lpstr>Community Feeding Partners</vt:lpstr>
      <vt:lpstr>PowerPoint Presentation</vt:lpstr>
      <vt:lpstr>Disaster Recovery Center</vt:lpstr>
      <vt:lpstr>PowerPoint Presentation</vt:lpstr>
      <vt:lpstr>PowerPoint Presentation</vt:lpstr>
      <vt:lpstr>PowerPoint Presentation</vt:lpstr>
      <vt:lpstr>PowerPoint Presentation</vt:lpstr>
      <vt:lpstr>PowerPoint Presentation</vt:lpstr>
      <vt:lpstr>PowerPoint Presentation</vt:lpstr>
      <vt:lpstr>Long Term Recovery Intake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Geib, Jessica</dc:creator>
  <cp:lastModifiedBy>Walsh, Carrie</cp:lastModifiedBy>
  <cp:revision>38</cp:revision>
  <dcterms:created xsi:type="dcterms:W3CDTF">2022-10-03T16:09:53Z</dcterms:created>
  <dcterms:modified xsi:type="dcterms:W3CDTF">2022-11-15T14:14:55Z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fce67a-868a-4d5f-856f-6ffd35eaf5a0_Enabled">
    <vt:lpwstr>True</vt:lpwstr>
  </property>
  <property fmtid="{D5CDD505-2E9C-101B-9397-08002B2CF9AE}" pid="3" name="MSIP_Label_93fce67a-868a-4d5f-856f-6ffd35eaf5a0_SiteId">
    <vt:lpwstr>6e60678d-3f1f-4282-a033-6669a73e14ad</vt:lpwstr>
  </property>
  <property fmtid="{D5CDD505-2E9C-101B-9397-08002B2CF9AE}" pid="4" name="MSIP_Label_93fce67a-868a-4d5f-856f-6ffd35eaf5a0_Owner">
    <vt:lpwstr>Carrie.Walsh@charlottecountyfl.gov</vt:lpwstr>
  </property>
  <property fmtid="{D5CDD505-2E9C-101B-9397-08002B2CF9AE}" pid="5" name="MSIP_Label_93fce67a-868a-4d5f-856f-6ffd35eaf5a0_SetDate">
    <vt:lpwstr>2022-10-14T20:24:38.4325872Z</vt:lpwstr>
  </property>
  <property fmtid="{D5CDD505-2E9C-101B-9397-08002B2CF9AE}" pid="6" name="MSIP_Label_93fce67a-868a-4d5f-856f-6ffd35eaf5a0_Name">
    <vt:lpwstr>General</vt:lpwstr>
  </property>
  <property fmtid="{D5CDD505-2E9C-101B-9397-08002B2CF9AE}" pid="7" name="MSIP_Label_93fce67a-868a-4d5f-856f-6ffd35eaf5a0_Application">
    <vt:lpwstr>Microsoft Azure Information Protection</vt:lpwstr>
  </property>
  <property fmtid="{D5CDD505-2E9C-101B-9397-08002B2CF9AE}" pid="8" name="MSIP_Label_93fce67a-868a-4d5f-856f-6ffd35eaf5a0_ActionId">
    <vt:lpwstr>e0293f96-4a48-443f-9705-e9ddd730f9cd</vt:lpwstr>
  </property>
  <property fmtid="{D5CDD505-2E9C-101B-9397-08002B2CF9AE}" pid="9" name="MSIP_Label_93fce67a-868a-4d5f-856f-6ffd35eaf5a0_Extended_MSFT_Method">
    <vt:lpwstr>Automatic</vt:lpwstr>
  </property>
  <property fmtid="{D5CDD505-2E9C-101B-9397-08002B2CF9AE}" pid="10" name="Sensitivity">
    <vt:lpwstr>General</vt:lpwstr>
  </property>
</Properties>
</file>