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98" r:id="rId5"/>
    <p:sldMasterId id="2147483688" r:id="rId6"/>
    <p:sldMasterId id="2147483703" r:id="rId7"/>
    <p:sldMasterId id="2147483725" r:id="rId8"/>
    <p:sldMasterId id="2147483679" r:id="rId9"/>
  </p:sldMasterIdLst>
  <p:notesMasterIdLst>
    <p:notesMasterId r:id="rId28"/>
  </p:notesMasterIdLst>
  <p:sldIdLst>
    <p:sldId id="1505" r:id="rId10"/>
    <p:sldId id="256" r:id="rId11"/>
    <p:sldId id="1506" r:id="rId12"/>
    <p:sldId id="272" r:id="rId13"/>
    <p:sldId id="288" r:id="rId14"/>
    <p:sldId id="1512" r:id="rId15"/>
    <p:sldId id="1514" r:id="rId16"/>
    <p:sldId id="1511" r:id="rId17"/>
    <p:sldId id="336" r:id="rId18"/>
    <p:sldId id="334" r:id="rId19"/>
    <p:sldId id="1504" r:id="rId20"/>
    <p:sldId id="1503" r:id="rId21"/>
    <p:sldId id="337" r:id="rId22"/>
    <p:sldId id="338" r:id="rId23"/>
    <p:sldId id="339" r:id="rId24"/>
    <p:sldId id="1510" r:id="rId25"/>
    <p:sldId id="1509" r:id="rId26"/>
    <p:sldId id="1500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0" userDrawn="1">
          <p15:clr>
            <a:srgbClr val="A4A3A4"/>
          </p15:clr>
        </p15:guide>
        <p15:guide id="3" pos="2280" userDrawn="1">
          <p15:clr>
            <a:srgbClr val="A4A3A4"/>
          </p15:clr>
        </p15:guide>
        <p15:guide id="4" pos="2832" userDrawn="1">
          <p15:clr>
            <a:srgbClr val="A4A3A4"/>
          </p15:clr>
        </p15:guide>
        <p15:guide id="5" pos="2736" userDrawn="1">
          <p15:clr>
            <a:srgbClr val="A4A3A4"/>
          </p15:clr>
        </p15:guide>
        <p15:guide id="6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hr, Rheana" initials="FR" lastIdx="2" clrIdx="0">
    <p:extLst>
      <p:ext uri="{19B8F6BF-5375-455C-9EA6-DF929625EA0E}">
        <p15:presenceInfo xmlns:p15="http://schemas.microsoft.com/office/powerpoint/2012/main" userId="S::RFehr@enmax.com::9c3f6597-b9a8-4d71-b4b1-2c8d8db76239" providerId="AD"/>
      </p:ext>
    </p:extLst>
  </p:cmAuthor>
  <p:cmAuthor id="2" name="Wellmann, Roger" initials="WR" lastIdx="7" clrIdx="1">
    <p:extLst>
      <p:ext uri="{19B8F6BF-5375-455C-9EA6-DF929625EA0E}">
        <p15:presenceInfo xmlns:p15="http://schemas.microsoft.com/office/powerpoint/2012/main" userId="S::RWellmann@enmax.com::3c8628b5-833c-49f8-99f0-5bcdf0769615" providerId="AD"/>
      </p:ext>
    </p:extLst>
  </p:cmAuthor>
  <p:cmAuthor id="3" name="Burt Grier, Tracy" initials="BT" lastIdx="16" clrIdx="2">
    <p:extLst>
      <p:ext uri="{19B8F6BF-5375-455C-9EA6-DF929625EA0E}">
        <p15:presenceInfo xmlns:p15="http://schemas.microsoft.com/office/powerpoint/2012/main" userId="S::tburtgr@enmax.com::c619fc8c-3b78-40e3-9064-c717a711e173" providerId="AD"/>
      </p:ext>
    </p:extLst>
  </p:cmAuthor>
  <p:cmAuthor id="4" name="Drinkwalter, Martin" initials="DM" lastIdx="1" clrIdx="3">
    <p:extLst>
      <p:ext uri="{19B8F6BF-5375-455C-9EA6-DF929625EA0E}">
        <p15:presenceInfo xmlns:p15="http://schemas.microsoft.com/office/powerpoint/2012/main" userId="S::mdrinkwalter@enmax.com::99143686-5f47-46a0-bf6d-38724cc5fa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7"/>
    <a:srgbClr val="FDBA37"/>
    <a:srgbClr val="B4C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C7BA2-8B15-40B1-B3AD-CA6FB247D162}" v="176" dt="2020-09-15T17:01:18.655"/>
    <p1510:client id="{096D02E6-7475-52AA-7FC7-CA00BFD24CD9}" v="8" dt="2020-09-21T21:35:31.807"/>
    <p1510:client id="{17B29538-C204-6571-933D-1E7936690B4C}" v="9" dt="2020-09-16T13:37:19.792"/>
    <p1510:client id="{1DC37D67-1FE1-C496-2092-EDF02119EC88}" v="86" dt="2020-09-22T18:56:45.106"/>
    <p1510:client id="{21315F39-4A91-C365-7895-A01CE0E42788}" v="819" dt="2020-09-21T20:20:09.416"/>
    <p1510:client id="{6A66CEA8-0F63-F0F5-365A-AAF296B3212E}" v="26" dt="2020-09-15T16:17:22.145"/>
    <p1510:client id="{72107583-6322-080A-0A3C-A90D96FA1BCD}" v="13" dt="2020-09-15T16:47:17.950"/>
    <p1510:client id="{BB2906E4-B6B2-68A3-E0F9-1CCC1130A86A}" v="1884" dt="2020-09-18T22:12:26.842"/>
    <p1510:client id="{D43DB1E3-8E97-58B1-DDA8-2E0E0F80C2DF}" v="1" dt="2020-09-15T21:15:56.750"/>
    <p1510:client id="{F957CA30-EF16-617E-6ADC-29D2396059FE}" v="2" dt="2020-09-22T17:17:54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660"/>
        <p:guide pos="2280"/>
        <p:guide pos="2832"/>
        <p:guide pos="2736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A2934-0367-4881-B803-1B873D406B8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7439-EF91-4806-BAE2-F46B7428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9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an.gc.ca/energy/retscreen/746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nergystar.gov/buildings/tools-and-resources/energy-tracking-too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61178-6887-49F6-B2BC-46E65BEB4F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2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45" indent="-169545">
              <a:spcAft>
                <a:spcPts val="600"/>
              </a:spcAft>
              <a:buFont typeface="Arial,Sans-Serif"/>
              <a:buChar char="•"/>
            </a:pPr>
            <a:r>
              <a:rPr lang="en-US"/>
              <a:t>Mitigate phantom power users</a:t>
            </a:r>
          </a:p>
          <a:p>
            <a:pPr marL="912495" lvl="1" indent="-285750">
              <a:spcAft>
                <a:spcPts val="300"/>
              </a:spcAft>
              <a:buFont typeface="Arial,Sans-Serif"/>
              <a:buChar char="•"/>
            </a:pPr>
            <a:r>
              <a:rPr lang="en-US"/>
              <a:t>PCs/laptops, speakers, charging stations, etc</a:t>
            </a:r>
          </a:p>
          <a:p>
            <a:pPr marL="912495" lvl="1" indent="-285750">
              <a:spcAft>
                <a:spcPts val="600"/>
              </a:spcAft>
              <a:buFont typeface="Arial,Sans-Serif"/>
              <a:buChar char="•"/>
            </a:pPr>
            <a:r>
              <a:rPr lang="en-US"/>
              <a:t>Use "smart" power strips - lets you decide which electronics should always be on, and which ones do not need power when they're not in use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/>
              <a:t>Enable the power management function on computers - automatically put monitors to ‘sleep’</a:t>
            </a:r>
          </a:p>
          <a:p>
            <a:pPr marL="742950" lvl="1" indent="-285750">
              <a:spcAft>
                <a:spcPts val="600"/>
              </a:spcAft>
              <a:buFont typeface="Arial,Sans-Serif"/>
              <a:buChar char="•"/>
            </a:pPr>
            <a:r>
              <a:rPr lang="en-US"/>
              <a:t>Laptops use 20-100 watts when plugged in, but only 2-5 watts when in ‘sleep’ mode</a:t>
            </a:r>
          </a:p>
          <a:p>
            <a:pPr marL="182880" indent="-182880">
              <a:spcAft>
                <a:spcPts val="600"/>
              </a:spcAft>
              <a:buFont typeface="Arial,Sans-Serif"/>
              <a:buChar char="•"/>
            </a:pPr>
            <a:r>
              <a:rPr lang="en-US"/>
              <a:t>Activate sleep settings on all printers/copiers, fax machines, scanners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77439-EF91-4806-BAE2-F46B74288F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spcAft>
                <a:spcPts val="600"/>
              </a:spcAft>
              <a:buFont typeface="Arial,Sans-Serif"/>
              <a:buChar char="•"/>
            </a:pPr>
            <a:r>
              <a:rPr lang="en-US"/>
              <a:t>Turn off lights when not in use or when natural daylight is sufficient</a:t>
            </a:r>
          </a:p>
          <a:p>
            <a:pPr marL="346075" indent="-172720">
              <a:spcAft>
                <a:spcPts val="600"/>
              </a:spcAft>
              <a:buFont typeface="Arial,Sans-Serif"/>
              <a:buChar char="•"/>
            </a:pPr>
            <a:r>
              <a:rPr lang="en-US"/>
              <a:t>Can reduce lighting expenses up to 40 percent</a:t>
            </a:r>
          </a:p>
          <a:p>
            <a:pPr marL="365760" indent="-182880">
              <a:spcAft>
                <a:spcPts val="600"/>
              </a:spcAft>
              <a:buFont typeface="Arial,Sans-Serif"/>
              <a:buChar char="•"/>
            </a:pPr>
            <a:r>
              <a:rPr lang="en-US"/>
              <a:t>Open or close blinds to make the best use of natural daylight</a:t>
            </a:r>
          </a:p>
          <a:p>
            <a:pPr marL="182880" indent="-182880">
              <a:spcAft>
                <a:spcPts val="600"/>
              </a:spcAft>
              <a:buFont typeface="Arial,Sans-Serif"/>
              <a:buChar char="•"/>
            </a:pPr>
            <a:r>
              <a:rPr lang="en-US"/>
              <a:t>Use task lighting where required</a:t>
            </a:r>
          </a:p>
          <a:p>
            <a:pPr marL="182880" indent="-182880">
              <a:spcAft>
                <a:spcPts val="600"/>
              </a:spcAft>
              <a:buFont typeface="Arial,Sans-Serif"/>
              <a:buChar char="•"/>
            </a:pPr>
            <a:r>
              <a:rPr lang="en-US"/>
              <a:t>Implement a regular lighting maintenance program</a:t>
            </a:r>
          </a:p>
          <a:p>
            <a:pPr marL="640080" lvl="1" indent="-182880">
              <a:spcAft>
                <a:spcPts val="600"/>
              </a:spcAft>
              <a:buFont typeface="Arial,Sans-Serif"/>
              <a:buChar char="•"/>
            </a:pPr>
            <a:r>
              <a:rPr lang="en-US"/>
              <a:t>Burnt out or flickering lights still use energy</a:t>
            </a:r>
          </a:p>
          <a:p>
            <a:pPr marL="640080" lvl="1" indent="-182880">
              <a:spcAft>
                <a:spcPts val="600"/>
              </a:spcAft>
              <a:buFont typeface="Arial,Sans-Serif"/>
              <a:buChar char="•"/>
            </a:pPr>
            <a:r>
              <a:rPr lang="en-US"/>
              <a:t>Replace T12s with T8s or LEDs</a:t>
            </a:r>
          </a:p>
          <a:p>
            <a:pPr marL="182880" indent="-182880">
              <a:spcAft>
                <a:spcPts val="600"/>
              </a:spcAft>
              <a:buFont typeface="Arial,Sans-Serif"/>
              <a:buChar char="•"/>
            </a:pPr>
            <a:r>
              <a:rPr lang="en-US"/>
              <a:t>Remove unnecessary lamps in over lit areas</a:t>
            </a:r>
          </a:p>
          <a:p>
            <a:pPr marL="182880" indent="-182880">
              <a:spcAft>
                <a:spcPts val="600"/>
              </a:spcAft>
              <a:buFont typeface="Arial,Sans-Serif"/>
              <a:buChar char="•"/>
            </a:pPr>
            <a:r>
              <a:rPr lang="en-US"/>
              <a:t>Utilize lighting control systems, or daylight or occupancy sensors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77439-EF91-4806-BAE2-F46B74288F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spcBef>
                <a:spcPct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/>
              <a:t>Regularly check and maintaining equipment    to ensure it’s functioning efficiently</a:t>
            </a:r>
          </a:p>
          <a:p>
            <a:pPr marL="182880" indent="-182880">
              <a:spcBef>
                <a:spcPct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/>
              <a:t>Visually inspect insulation on all piping, ducting and equipment for damage (tears, compression, stains, etc.)</a:t>
            </a:r>
            <a:endParaRPr lang="en-US">
              <a:cs typeface="Calibri"/>
            </a:endParaRPr>
          </a:p>
          <a:p>
            <a:pPr marL="182880" indent="-182880">
              <a:spcAft>
                <a:spcPts val="600"/>
              </a:spcAft>
              <a:buFont typeface="Arial,Sans-Serif"/>
              <a:buChar char="•"/>
            </a:pPr>
            <a:r>
              <a:rPr lang="en-US"/>
              <a:t>Minimize Demand and Energy Charges</a:t>
            </a:r>
            <a:endParaRPr lang="en-US">
              <a:cs typeface="Calibri" panose="020F0502020204030204"/>
            </a:endParaRPr>
          </a:p>
          <a:p>
            <a:pPr marL="365760" indent="-182880">
              <a:spcAft>
                <a:spcPts val="300"/>
              </a:spcAft>
              <a:buFont typeface="Arial,Sans-Serif"/>
              <a:buChar char="•"/>
            </a:pPr>
            <a:r>
              <a:rPr lang="en-US"/>
              <a:t>Optimize start-up time, power-down time to avoid high priced hours</a:t>
            </a:r>
            <a:endParaRPr lang="en-US">
              <a:cs typeface="Calibri" panose="020F0502020204030204"/>
            </a:endParaRPr>
          </a:p>
          <a:p>
            <a:pPr marL="365760" indent="-182880">
              <a:buFont typeface="Arial,Sans-Serif"/>
              <a:buChar char="•"/>
            </a:pPr>
            <a:r>
              <a:rPr lang="en-US"/>
              <a:t>Lower Peak Demand through equipment sequencing</a:t>
            </a:r>
            <a:endParaRPr lang="en-US">
              <a:cs typeface="Calibri"/>
            </a:endParaRPr>
          </a:p>
          <a:p>
            <a:pPr marL="182880" indent="-182880">
              <a:spcBef>
                <a:spcPct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/>
              <a:t>Conduct nighttime audits  to find out what’s on afterhours that shouldn’t be</a:t>
            </a:r>
            <a:endParaRPr lang="en-US">
              <a:cs typeface="Calibri" panose="020F0502020204030204"/>
            </a:endParaRPr>
          </a:p>
          <a:p>
            <a:pPr marL="182880" indent="-182880">
              <a:spcBef>
                <a:spcPct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/>
              <a:t>Plan janitorial practices to reduce the hours that lights are turned on each day</a:t>
            </a:r>
            <a:endParaRPr lang="en-US">
              <a:cs typeface="Calibri" panose="020F0502020204030204"/>
            </a:endParaRPr>
          </a:p>
          <a:p>
            <a:pPr marL="182880" indent="-182880">
              <a:spcBef>
                <a:spcPct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/>
              <a:t>Develop preventative maintenance programs for major systems and components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77439-EF91-4806-BAE2-F46B74288F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>
                <a:cs typeface="Calibri"/>
              </a:rPr>
              <a:t>SIMPLE ADJUSTMENTS</a:t>
            </a:r>
            <a:r>
              <a:rPr lang="en-US">
                <a:cs typeface="Calibri"/>
              </a:rPr>
              <a:t>:</a:t>
            </a:r>
          </a:p>
          <a:p>
            <a:r>
              <a:rPr lang="en-US"/>
              <a:t>Thermostats: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Set back the thermostat in the evenings and times when the building isn't occupied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Adjust thermostats for seasonal changes</a:t>
            </a:r>
            <a:endParaRPr lang="en-US">
              <a:cs typeface="Calibri"/>
            </a:endParaRPr>
          </a:p>
          <a:p>
            <a:r>
              <a:rPr lang="en-US"/>
              <a:t>Ventilation: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/>
              <a:t>Clear areas in front of vents</a:t>
            </a:r>
            <a:endParaRPr lang="en-US">
              <a:cs typeface="Calibri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/>
              <a:t>Window Coverings:</a:t>
            </a:r>
            <a:endParaRPr lang="en-US">
              <a:cs typeface="Calibri"/>
            </a:endParaRPr>
          </a:p>
          <a:p>
            <a:pPr marL="171450" indent="-17145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Use shades and blinds to control direct sun through windows in summer and winter to prevent or encourage heat gain</a:t>
            </a:r>
            <a:endParaRPr lang="en-US">
              <a:cs typeface="Calibri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/>
              <a:t>Windows and Doors: </a:t>
            </a:r>
            <a:endParaRPr lang="en-US">
              <a:cs typeface="Calibri" panose="020F0502020204030204"/>
            </a:endParaRPr>
          </a:p>
          <a:p>
            <a:pPr marL="171450" indent="-17145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Do not Heat and Cool the outdoors - Keep exterior doors closed while running HVAC</a:t>
            </a:r>
            <a:endParaRPr lang="en-US">
              <a:cs typeface="Calibri"/>
            </a:endParaRPr>
          </a:p>
          <a:p>
            <a:pPr marL="171450" indent="-17145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endParaRPr lang="en-US">
              <a:cs typeface="Calibri"/>
            </a:endParaRPr>
          </a:p>
          <a:p>
            <a:r>
              <a:rPr lang="en-US" u="sng">
                <a:cs typeface="Calibri"/>
              </a:rPr>
              <a:t>BASIC MAINTENANCE</a:t>
            </a:r>
            <a:r>
              <a:rPr lang="en-US">
                <a:cs typeface="Calibri"/>
              </a:rPr>
              <a:t>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>
                <a:cs typeface="Calibri"/>
              </a:rPr>
              <a:t>HVAC filters:</a:t>
            </a:r>
          </a:p>
          <a:p>
            <a:pPr marL="182880" indent="-182880">
              <a:spcBef>
                <a:spcPct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/>
              <a:t>Regularly change/clean HVAC filters every month during peak cooling or heating season </a:t>
            </a:r>
            <a:endParaRPr lang="en-US">
              <a:cs typeface="Calibri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>
                <a:cs typeface="Calibri"/>
              </a:rPr>
              <a:t>Calibrate Thermostats:</a:t>
            </a:r>
          </a:p>
          <a:p>
            <a:pPr marL="182880" indent="-182880">
              <a:spcBef>
                <a:spcPct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/>
              <a:t>Calibrate thermostats to ensure ambient temperature readings are correct</a:t>
            </a:r>
            <a:endParaRPr lang="en-US">
              <a:cs typeface="Calibri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>
                <a:cs typeface="Calibri"/>
              </a:rPr>
              <a:t>Keep evaporator and condenser coils clean</a:t>
            </a:r>
          </a:p>
          <a:p>
            <a:pPr marL="182880" indent="-182880">
              <a:spcBef>
                <a:spcPct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/>
              <a:t>Clean evaporator and condenser coils on heat pumps, air-conditioners or chillers</a:t>
            </a:r>
            <a:endParaRPr lang="en-US">
              <a:cs typeface="Calibri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>
                <a:cs typeface="Calibri"/>
              </a:rPr>
              <a:t>Maintain compressed air systems</a:t>
            </a:r>
          </a:p>
          <a:p>
            <a:pPr marL="182880" indent="-182880">
              <a:spcBef>
                <a:spcPct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/>
              <a:t>Repair leaks and adjust pressure in compressed air systems. If compressors are always running, you may have a leak</a:t>
            </a:r>
            <a:endParaRPr lang="en-US">
              <a:cs typeface="Calibri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>
                <a:cs typeface="Calibri"/>
              </a:rPr>
              <a:t>Repair and replace insulation</a:t>
            </a:r>
          </a:p>
          <a:p>
            <a:pPr marL="182880" indent="-182880">
              <a:spcBef>
                <a:spcPct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/>
              <a:t>Repair damaged insulation and replace missing insulation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5EF1A-E814-452E-B000-4D2888CF9A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4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RETScreen: Can be found on the nrcan website. nrcan.gc.ca </a:t>
            </a:r>
          </a:p>
          <a:p>
            <a:r>
              <a:rPr lang="en-US">
                <a:cs typeface="Calibri"/>
              </a:rPr>
              <a:t>(site is: </a:t>
            </a:r>
            <a:r>
              <a:rPr lang="en-US">
                <a:hlinkClick r:id="rId3"/>
              </a:rPr>
              <a:t>www.nrcan.gc.ca/energy/retscreen/7465</a:t>
            </a:r>
            <a:r>
              <a:rPr lang="en-US"/>
              <a:t>)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ENERGY Star: Can be foundon the ENERGY Star website: (</a:t>
            </a:r>
            <a:r>
              <a:rPr lang="en-US">
                <a:hlinkClick r:id="rId4"/>
              </a:rPr>
              <a:t>www.energystar.gov/buildings/tools-and-resources/energy-tracking-tool</a:t>
            </a:r>
            <a:r>
              <a:rPr lang="en-US"/>
              <a:t>)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77439-EF91-4806-BAE2-F46B74288F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6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55CA277-DAB0-6141-B33B-F525D017C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397" y="4540917"/>
            <a:ext cx="1183157" cy="4292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8757A4-BFCE-4548-9CDE-9D9919CF7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5291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DF1EDA7-2A9D-2D41-99B3-A541F3D82187}"/>
              </a:ext>
            </a:extLst>
          </p:cNvPr>
          <p:cNvSpPr/>
          <p:nvPr userDrawn="1"/>
        </p:nvSpPr>
        <p:spPr>
          <a:xfrm>
            <a:off x="-1" y="3309228"/>
            <a:ext cx="7613151" cy="1127225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4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273088-77EE-5743-94E9-DAFB4997C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964" t="34456" r="32049"/>
          <a:stretch/>
        </p:blipFill>
        <p:spPr>
          <a:xfrm>
            <a:off x="0" y="0"/>
            <a:ext cx="3605213" cy="51434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E693A1-E52D-4B41-827F-04DDCA0B5976}"/>
              </a:ext>
            </a:extLst>
          </p:cNvPr>
          <p:cNvSpPr/>
          <p:nvPr userDrawn="1"/>
        </p:nvSpPr>
        <p:spPr>
          <a:xfrm>
            <a:off x="3159128" y="1"/>
            <a:ext cx="627962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B0D7C2A9-3AAD-0D41-9BF6-424BCCA3C9F6}"/>
              </a:ext>
            </a:extLst>
          </p:cNvPr>
          <p:cNvSpPr/>
          <p:nvPr userDrawn="1"/>
        </p:nvSpPr>
        <p:spPr>
          <a:xfrm rot="-5400000">
            <a:off x="3247709" y="656881"/>
            <a:ext cx="917154" cy="54533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881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273088-77EE-5743-94E9-DAFB4997C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2" r="51862" b="2714"/>
          <a:stretch/>
        </p:blipFill>
        <p:spPr>
          <a:xfrm>
            <a:off x="6130" y="1"/>
            <a:ext cx="3613369" cy="51461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E693A1-E52D-4B41-827F-04DDCA0B5976}"/>
              </a:ext>
            </a:extLst>
          </p:cNvPr>
          <p:cNvSpPr/>
          <p:nvPr userDrawn="1"/>
        </p:nvSpPr>
        <p:spPr>
          <a:xfrm>
            <a:off x="3159128" y="1"/>
            <a:ext cx="627962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B0D7C2A9-3AAD-0D41-9BF6-424BCCA3C9F6}"/>
              </a:ext>
            </a:extLst>
          </p:cNvPr>
          <p:cNvSpPr/>
          <p:nvPr userDrawn="1"/>
        </p:nvSpPr>
        <p:spPr>
          <a:xfrm rot="-5400000">
            <a:off x="3247709" y="656881"/>
            <a:ext cx="917154" cy="54533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53882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313AF1-0CBC-4627-948F-769CB33BA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63" r="25348" b="50"/>
          <a:stretch/>
        </p:blipFill>
        <p:spPr>
          <a:xfrm>
            <a:off x="0" y="-1"/>
            <a:ext cx="3619500" cy="51434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E693A1-E52D-4B41-827F-04DDCA0B5976}"/>
              </a:ext>
            </a:extLst>
          </p:cNvPr>
          <p:cNvSpPr/>
          <p:nvPr userDrawn="1"/>
        </p:nvSpPr>
        <p:spPr>
          <a:xfrm>
            <a:off x="3159128" y="1"/>
            <a:ext cx="627962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B0D7C2A9-3AAD-0D41-9BF6-424BCCA3C9F6}"/>
              </a:ext>
            </a:extLst>
          </p:cNvPr>
          <p:cNvSpPr/>
          <p:nvPr userDrawn="1"/>
        </p:nvSpPr>
        <p:spPr>
          <a:xfrm rot="-5400000">
            <a:off x="3247709" y="656881"/>
            <a:ext cx="917154" cy="54533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021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480E26-9320-46F4-928B-B1DA612DC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13" t="9985" r="22793" b="1"/>
          <a:stretch/>
        </p:blipFill>
        <p:spPr>
          <a:xfrm>
            <a:off x="3064" y="1"/>
            <a:ext cx="3616435" cy="51434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E693A1-E52D-4B41-827F-04DDCA0B5976}"/>
              </a:ext>
            </a:extLst>
          </p:cNvPr>
          <p:cNvSpPr/>
          <p:nvPr userDrawn="1"/>
        </p:nvSpPr>
        <p:spPr>
          <a:xfrm>
            <a:off x="3159128" y="1"/>
            <a:ext cx="627962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B0D7C2A9-3AAD-0D41-9BF6-424BCCA3C9F6}"/>
              </a:ext>
            </a:extLst>
          </p:cNvPr>
          <p:cNvSpPr/>
          <p:nvPr userDrawn="1"/>
        </p:nvSpPr>
        <p:spPr>
          <a:xfrm rot="-5400000">
            <a:off x="3247709" y="656881"/>
            <a:ext cx="917154" cy="54533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8001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480E26-9320-46F4-928B-B1DA612DC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13" t="9985" r="22793" b="1"/>
          <a:stretch/>
        </p:blipFill>
        <p:spPr>
          <a:xfrm>
            <a:off x="3064" y="1"/>
            <a:ext cx="3616435" cy="51434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E693A1-E52D-4B41-827F-04DDCA0B5976}"/>
              </a:ext>
            </a:extLst>
          </p:cNvPr>
          <p:cNvSpPr/>
          <p:nvPr userDrawn="1"/>
        </p:nvSpPr>
        <p:spPr>
          <a:xfrm>
            <a:off x="3159128" y="1"/>
            <a:ext cx="627962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B0D7C2A9-3AAD-0D41-9BF6-424BCCA3C9F6}"/>
              </a:ext>
            </a:extLst>
          </p:cNvPr>
          <p:cNvSpPr/>
          <p:nvPr userDrawn="1"/>
        </p:nvSpPr>
        <p:spPr>
          <a:xfrm rot="-5400000">
            <a:off x="3247709" y="656881"/>
            <a:ext cx="917154" cy="54533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F512C-31BE-43C3-ADF1-3623F406F3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" r="53413" b="51"/>
          <a:stretch/>
        </p:blipFill>
        <p:spPr>
          <a:xfrm>
            <a:off x="-17101" y="-1"/>
            <a:ext cx="3616436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5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273088-77EE-5743-94E9-DAFB4997C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120" b="25765"/>
          <a:stretch/>
        </p:blipFill>
        <p:spPr>
          <a:xfrm>
            <a:off x="1" y="0"/>
            <a:ext cx="9144000" cy="20718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97BBD8-9AA4-4AEA-AF5C-EE047BE93CA1}"/>
              </a:ext>
            </a:extLst>
          </p:cNvPr>
          <p:cNvSpPr/>
          <p:nvPr userDrawn="1"/>
        </p:nvSpPr>
        <p:spPr>
          <a:xfrm rot="5400000">
            <a:off x="3916141" y="-2390799"/>
            <a:ext cx="714951" cy="8581437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9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273088-77EE-5743-94E9-DAFB4997C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64" r="9284" b="59344"/>
          <a:stretch/>
        </p:blipFill>
        <p:spPr>
          <a:xfrm>
            <a:off x="-17102" y="0"/>
            <a:ext cx="9161101" cy="21065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97BBD8-9AA4-4AEA-AF5C-EE047BE93CA1}"/>
              </a:ext>
            </a:extLst>
          </p:cNvPr>
          <p:cNvSpPr/>
          <p:nvPr userDrawn="1"/>
        </p:nvSpPr>
        <p:spPr>
          <a:xfrm rot="5400000">
            <a:off x="3916141" y="-2390799"/>
            <a:ext cx="714951" cy="8581437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4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1E06BFA-FA1B-AF40-A0D0-FD0B2162C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0700"/>
            <a:ext cx="9144000" cy="421599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F90562C-496C-3141-A1D6-6AEB831C95CD}"/>
              </a:ext>
            </a:extLst>
          </p:cNvPr>
          <p:cNvSpPr/>
          <p:nvPr userDrawn="1"/>
        </p:nvSpPr>
        <p:spPr>
          <a:xfrm>
            <a:off x="859316" y="-2612"/>
            <a:ext cx="3073706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BE80DB-9770-B046-A8DC-33C13B488A34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20624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1E06BFA-FA1B-AF40-A0D0-FD0B2162C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546100"/>
            <a:ext cx="9144000" cy="419059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F90562C-496C-3141-A1D6-6AEB831C95CD}"/>
              </a:ext>
            </a:extLst>
          </p:cNvPr>
          <p:cNvSpPr/>
          <p:nvPr userDrawn="1"/>
        </p:nvSpPr>
        <p:spPr>
          <a:xfrm>
            <a:off x="859316" y="-2612"/>
            <a:ext cx="3073706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BE80DB-9770-B046-A8DC-33C13B488A34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99788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1E06BFA-FA1B-AF40-A0D0-FD0B2162C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12"/>
            <a:ext cx="9143999" cy="51461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F90562C-496C-3141-A1D6-6AEB831C95CD}"/>
              </a:ext>
            </a:extLst>
          </p:cNvPr>
          <p:cNvSpPr/>
          <p:nvPr userDrawn="1"/>
        </p:nvSpPr>
        <p:spPr>
          <a:xfrm>
            <a:off x="0" y="3745585"/>
            <a:ext cx="9144000" cy="990600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BE80DB-9770-B046-A8DC-33C13B488A34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1717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FDF880-DD64-344D-B78E-1EAACA2B6F9A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9D68E3-6282-B840-848C-C929F896E525}"/>
              </a:ext>
            </a:extLst>
          </p:cNvPr>
          <p:cNvCxnSpPr>
            <a:cxnSpLocks/>
          </p:cNvCxnSpPr>
          <p:nvPr userDrawn="1"/>
        </p:nvCxnSpPr>
        <p:spPr>
          <a:xfrm>
            <a:off x="0" y="4863654"/>
            <a:ext cx="8564336" cy="0"/>
          </a:xfrm>
          <a:prstGeom prst="line">
            <a:avLst/>
          </a:prstGeom>
          <a:ln>
            <a:solidFill>
              <a:srgbClr val="E31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0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ine glass&#10;&#10;Description automatically generated">
            <a:extLst>
              <a:ext uri="{FF2B5EF4-FFF2-40B4-BE49-F238E27FC236}">
                <a16:creationId xmlns:a16="http://schemas.microsoft.com/office/drawing/2014/main" id="{D1C2B4A6-2C07-43FD-86C2-10F7AE0C4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69" t="12969" r="12969" b="1296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F90562C-496C-3141-A1D6-6AEB831C95CD}"/>
              </a:ext>
            </a:extLst>
          </p:cNvPr>
          <p:cNvSpPr/>
          <p:nvPr userDrawn="1"/>
        </p:nvSpPr>
        <p:spPr>
          <a:xfrm>
            <a:off x="0" y="3745585"/>
            <a:ext cx="9144000" cy="990600"/>
          </a:xfrm>
          <a:prstGeom prst="rect">
            <a:avLst/>
          </a:prstGeom>
          <a:solidFill>
            <a:srgbClr val="E3183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BE80DB-9770-B046-A8DC-33C13B488A34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16672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indoor, table, wine&#10;&#10;Description automatically generated">
            <a:extLst>
              <a:ext uri="{FF2B5EF4-FFF2-40B4-BE49-F238E27FC236}">
                <a16:creationId xmlns:a16="http://schemas.microsoft.com/office/drawing/2014/main" id="{689CA6BA-3FE6-A940-B864-B322E9CA9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1" t="19239" r="25154" b="1156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188161-0783-41F9-93DD-5F11FB35FFCA}"/>
              </a:ext>
            </a:extLst>
          </p:cNvPr>
          <p:cNvSpPr/>
          <p:nvPr userDrawn="1"/>
        </p:nvSpPr>
        <p:spPr>
          <a:xfrm>
            <a:off x="0" y="3745585"/>
            <a:ext cx="9144000" cy="990600"/>
          </a:xfrm>
          <a:prstGeom prst="rect">
            <a:avLst/>
          </a:prstGeom>
          <a:solidFill>
            <a:srgbClr val="E3183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87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table, lamp, photo&#10;&#10;Description automatically generated">
            <a:extLst>
              <a:ext uri="{FF2B5EF4-FFF2-40B4-BE49-F238E27FC236}">
                <a16:creationId xmlns:a16="http://schemas.microsoft.com/office/drawing/2014/main" id="{CB2A0A97-8250-884A-A8F3-7818F216D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F90562C-496C-3141-A1D6-6AEB831C95CD}"/>
              </a:ext>
            </a:extLst>
          </p:cNvPr>
          <p:cNvSpPr/>
          <p:nvPr userDrawn="1"/>
        </p:nvSpPr>
        <p:spPr>
          <a:xfrm>
            <a:off x="859316" y="-2612"/>
            <a:ext cx="3073706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54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cup, sitting&#10;&#10;Description automatically generated">
            <a:extLst>
              <a:ext uri="{FF2B5EF4-FFF2-40B4-BE49-F238E27FC236}">
                <a16:creationId xmlns:a16="http://schemas.microsoft.com/office/drawing/2014/main" id="{5DB9F840-505D-1749-A37E-C883A1C4A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D7C8748-22A5-3D4F-9DD4-186A1D308F67}"/>
              </a:ext>
            </a:extLst>
          </p:cNvPr>
          <p:cNvSpPr/>
          <p:nvPr userDrawn="1"/>
        </p:nvSpPr>
        <p:spPr>
          <a:xfrm>
            <a:off x="859316" y="0"/>
            <a:ext cx="3073706" cy="5154205"/>
          </a:xfrm>
          <a:prstGeom prst="rect">
            <a:avLst/>
          </a:prstGeom>
          <a:solidFill>
            <a:srgbClr val="E31837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45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53B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ine glass&#10;&#10;Description automatically generated">
            <a:extLst>
              <a:ext uri="{FF2B5EF4-FFF2-40B4-BE49-F238E27FC236}">
                <a16:creationId xmlns:a16="http://schemas.microsoft.com/office/drawing/2014/main" id="{5D30800B-A6B9-9847-B1C5-767CED037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52632A5-AC13-2749-9989-442BC053EBAC}"/>
              </a:ext>
            </a:extLst>
          </p:cNvPr>
          <p:cNvSpPr/>
          <p:nvPr userDrawn="1"/>
        </p:nvSpPr>
        <p:spPr>
          <a:xfrm>
            <a:off x="859316" y="1"/>
            <a:ext cx="3073706" cy="5146112"/>
          </a:xfrm>
          <a:prstGeom prst="rect">
            <a:avLst/>
          </a:prstGeom>
          <a:solidFill>
            <a:srgbClr val="E31837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80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33042B3-D41F-4542-997F-4F2AFA380082}"/>
              </a:ext>
            </a:extLst>
          </p:cNvPr>
          <p:cNvSpPr/>
          <p:nvPr userDrawn="1"/>
        </p:nvSpPr>
        <p:spPr>
          <a:xfrm>
            <a:off x="0" y="3"/>
            <a:ext cx="9143999" cy="1883090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77064-B41F-D24A-8168-438C09FCF7FB}"/>
              </a:ext>
            </a:extLst>
          </p:cNvPr>
          <p:cNvSpPr/>
          <p:nvPr userDrawn="1"/>
        </p:nvSpPr>
        <p:spPr>
          <a:xfrm>
            <a:off x="0" y="1"/>
            <a:ext cx="9144001" cy="1654341"/>
          </a:xfrm>
          <a:prstGeom prst="rect">
            <a:avLst/>
          </a:prstGeom>
          <a:solidFill>
            <a:srgbClr val="E318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4" name="Triangle 14">
            <a:extLst>
              <a:ext uri="{FF2B5EF4-FFF2-40B4-BE49-F238E27FC236}">
                <a16:creationId xmlns:a16="http://schemas.microsoft.com/office/drawing/2014/main" id="{1D314978-089A-4FC1-915E-AED99440959F}"/>
              </a:ext>
            </a:extLst>
          </p:cNvPr>
          <p:cNvSpPr/>
          <p:nvPr userDrawn="1"/>
        </p:nvSpPr>
        <p:spPr>
          <a:xfrm>
            <a:off x="1755794" y="1525419"/>
            <a:ext cx="717814" cy="426808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riangle 14">
            <a:extLst>
              <a:ext uri="{FF2B5EF4-FFF2-40B4-BE49-F238E27FC236}">
                <a16:creationId xmlns:a16="http://schemas.microsoft.com/office/drawing/2014/main" id="{33DD2030-252A-4108-83C9-F384C09D1B8C}"/>
              </a:ext>
            </a:extLst>
          </p:cNvPr>
          <p:cNvSpPr/>
          <p:nvPr userDrawn="1"/>
        </p:nvSpPr>
        <p:spPr>
          <a:xfrm>
            <a:off x="6453007" y="1503821"/>
            <a:ext cx="717814" cy="426808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570334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671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F0F1-47ED-674E-9441-C8B4CEC7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DDF4A-ADB7-3748-8D5C-62C1AE739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7573-EB8B-2443-8D82-5545853B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6E55-FFBF-B047-8C94-BA1C6E56624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B3E5B-F847-D141-A4E4-1D66D835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2459E-164C-BD4F-B096-87694124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42E4-D192-304D-9FA4-E5F84620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6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3A4417-21DE-6148-84DC-82292269B39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5467E-939F-425E-A439-8261FA985382}"/>
              </a:ext>
            </a:extLst>
          </p:cNvPr>
          <p:cNvSpPr/>
          <p:nvPr userDrawn="1"/>
        </p:nvSpPr>
        <p:spPr>
          <a:xfrm rot="5400000">
            <a:off x="3924690" y="-3539666"/>
            <a:ext cx="714951" cy="8564335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6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bject, table, lamp, photo&#10;&#10;Description automatically generated">
            <a:extLst>
              <a:ext uri="{FF2B5EF4-FFF2-40B4-BE49-F238E27FC236}">
                <a16:creationId xmlns:a16="http://schemas.microsoft.com/office/drawing/2014/main" id="{36819132-DC8E-417D-97FF-1AD74568F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71" t="16693" r="36900" b="12217"/>
          <a:stretch/>
        </p:blipFill>
        <p:spPr>
          <a:xfrm>
            <a:off x="0" y="0"/>
            <a:ext cx="3605213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E693A1-E52D-4B41-827F-04DDCA0B5976}"/>
              </a:ext>
            </a:extLst>
          </p:cNvPr>
          <p:cNvSpPr/>
          <p:nvPr userDrawn="1"/>
        </p:nvSpPr>
        <p:spPr>
          <a:xfrm>
            <a:off x="3159128" y="1"/>
            <a:ext cx="627962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B0D7C2A9-3AAD-0D41-9BF6-424BCCA3C9F6}"/>
              </a:ext>
            </a:extLst>
          </p:cNvPr>
          <p:cNvSpPr/>
          <p:nvPr userDrawn="1"/>
        </p:nvSpPr>
        <p:spPr>
          <a:xfrm rot="-5400000">
            <a:off x="3247709" y="656881"/>
            <a:ext cx="917154" cy="54533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571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273088-77EE-5743-94E9-DAFB4997C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18" t="11468" r="30830" b="12102"/>
          <a:stretch/>
        </p:blipFill>
        <p:spPr>
          <a:xfrm>
            <a:off x="0" y="1"/>
            <a:ext cx="3616159" cy="51461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E693A1-E52D-4B41-827F-04DDCA0B5976}"/>
              </a:ext>
            </a:extLst>
          </p:cNvPr>
          <p:cNvSpPr/>
          <p:nvPr userDrawn="1"/>
        </p:nvSpPr>
        <p:spPr>
          <a:xfrm>
            <a:off x="3159128" y="1"/>
            <a:ext cx="627962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B0D7C2A9-3AAD-0D41-9BF6-424BCCA3C9F6}"/>
              </a:ext>
            </a:extLst>
          </p:cNvPr>
          <p:cNvSpPr/>
          <p:nvPr userDrawn="1"/>
        </p:nvSpPr>
        <p:spPr>
          <a:xfrm rot="-5400000">
            <a:off x="3247709" y="656881"/>
            <a:ext cx="917154" cy="54533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1234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273088-77EE-5743-94E9-DAFB4997C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14" t="3957" r="7381" b="35311"/>
          <a:stretch/>
        </p:blipFill>
        <p:spPr>
          <a:xfrm>
            <a:off x="0" y="-1"/>
            <a:ext cx="3619500" cy="51461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E693A1-E52D-4B41-827F-04DDCA0B5976}"/>
              </a:ext>
            </a:extLst>
          </p:cNvPr>
          <p:cNvSpPr/>
          <p:nvPr userDrawn="1"/>
        </p:nvSpPr>
        <p:spPr>
          <a:xfrm>
            <a:off x="3159128" y="1"/>
            <a:ext cx="627962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B0D7C2A9-3AAD-0D41-9BF6-424BCCA3C9F6}"/>
              </a:ext>
            </a:extLst>
          </p:cNvPr>
          <p:cNvSpPr/>
          <p:nvPr userDrawn="1"/>
        </p:nvSpPr>
        <p:spPr>
          <a:xfrm rot="-5400000">
            <a:off x="3247709" y="656881"/>
            <a:ext cx="917154" cy="54533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93679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273088-77EE-5743-94E9-DAFB4997C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7" t="2598" r="20286" b="24306"/>
          <a:stretch/>
        </p:blipFill>
        <p:spPr>
          <a:xfrm>
            <a:off x="0" y="-1"/>
            <a:ext cx="3619499" cy="51461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E693A1-E52D-4B41-827F-04DDCA0B5976}"/>
              </a:ext>
            </a:extLst>
          </p:cNvPr>
          <p:cNvSpPr/>
          <p:nvPr userDrawn="1"/>
        </p:nvSpPr>
        <p:spPr>
          <a:xfrm>
            <a:off x="3159128" y="1"/>
            <a:ext cx="627962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B0D7C2A9-3AAD-0D41-9BF6-424BCCA3C9F6}"/>
              </a:ext>
            </a:extLst>
          </p:cNvPr>
          <p:cNvSpPr/>
          <p:nvPr userDrawn="1"/>
        </p:nvSpPr>
        <p:spPr>
          <a:xfrm rot="-5400000">
            <a:off x="3247709" y="656881"/>
            <a:ext cx="917154" cy="54533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6188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273088-77EE-5743-94E9-DAFB4997C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" b="927"/>
          <a:stretch/>
        </p:blipFill>
        <p:spPr>
          <a:xfrm rot="10800000">
            <a:off x="-1" y="2"/>
            <a:ext cx="3619500" cy="51434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E693A1-E52D-4B41-827F-04DDCA0B5976}"/>
              </a:ext>
            </a:extLst>
          </p:cNvPr>
          <p:cNvSpPr/>
          <p:nvPr userDrawn="1"/>
        </p:nvSpPr>
        <p:spPr>
          <a:xfrm>
            <a:off x="3159128" y="1"/>
            <a:ext cx="627962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B0D7C2A9-3AAD-0D41-9BF6-424BCCA3C9F6}"/>
              </a:ext>
            </a:extLst>
          </p:cNvPr>
          <p:cNvSpPr/>
          <p:nvPr userDrawn="1"/>
        </p:nvSpPr>
        <p:spPr>
          <a:xfrm rot="-5400000">
            <a:off x="3247709" y="656881"/>
            <a:ext cx="917154" cy="54533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8796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273088-77EE-5743-94E9-DAFB4997C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38" t="16122" r="425" b="22423"/>
          <a:stretch/>
        </p:blipFill>
        <p:spPr>
          <a:xfrm>
            <a:off x="0" y="0"/>
            <a:ext cx="3592830" cy="51434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E693A1-E52D-4B41-827F-04DDCA0B5976}"/>
              </a:ext>
            </a:extLst>
          </p:cNvPr>
          <p:cNvSpPr/>
          <p:nvPr userDrawn="1"/>
        </p:nvSpPr>
        <p:spPr>
          <a:xfrm>
            <a:off x="3159128" y="1"/>
            <a:ext cx="627962" cy="5146112"/>
          </a:xfrm>
          <a:prstGeom prst="rect">
            <a:avLst/>
          </a:prstGeom>
          <a:solidFill>
            <a:srgbClr val="E31837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5D8B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B0D7C2A9-3AAD-0D41-9BF6-424BCCA3C9F6}"/>
              </a:ext>
            </a:extLst>
          </p:cNvPr>
          <p:cNvSpPr/>
          <p:nvPr userDrawn="1"/>
        </p:nvSpPr>
        <p:spPr>
          <a:xfrm rot="-5400000">
            <a:off x="3247709" y="656881"/>
            <a:ext cx="917154" cy="54533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EDB49-FA8F-7145-81D5-30DF101922B5}"/>
              </a:ext>
            </a:extLst>
          </p:cNvPr>
          <p:cNvSpPr/>
          <p:nvPr userDrawn="1"/>
        </p:nvSpPr>
        <p:spPr>
          <a:xfrm>
            <a:off x="8564336" y="4736696"/>
            <a:ext cx="40005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fld id="{2823769D-9528-6845-B6EE-928271174710}" type="slidenum"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2826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70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9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40" r:id="rId2"/>
    <p:sldLayoutId id="2147483730" r:id="rId3"/>
    <p:sldLayoutId id="2147483731" r:id="rId4"/>
    <p:sldLayoutId id="2147483733" r:id="rId5"/>
    <p:sldLayoutId id="2147483769" r:id="rId6"/>
    <p:sldLayoutId id="2147483692" r:id="rId7"/>
    <p:sldLayoutId id="2147483736" r:id="rId8"/>
    <p:sldLayoutId id="2147483732" r:id="rId9"/>
    <p:sldLayoutId id="2147483715" r:id="rId10"/>
    <p:sldLayoutId id="2147483764" r:id="rId11"/>
    <p:sldLayoutId id="2147483765" r:id="rId12"/>
    <p:sldLayoutId id="214748376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1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5" r:id="rId2"/>
    <p:sldLayoutId id="2147483766" r:id="rId3"/>
    <p:sldLayoutId id="214748376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84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2" r:id="rId2"/>
    <p:sldLayoutId id="214748373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6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8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63" r:id="rId2"/>
    <p:sldLayoutId id="214748376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an.gc.ca/energy/retscreen/746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energystar.gov/buildings/tools-and-resources/energy-tracking-too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63A868-D283-43DA-9AEF-70416147CA19}"/>
              </a:ext>
            </a:extLst>
          </p:cNvPr>
          <p:cNvSpPr txBox="1">
            <a:spLocks/>
          </p:cNvSpPr>
          <p:nvPr/>
        </p:nvSpPr>
        <p:spPr>
          <a:xfrm>
            <a:off x="868101" y="810228"/>
            <a:ext cx="3090441" cy="3677952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775" algn="l"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Welcome to 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algn="l"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Energy Management Basics For 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algn="l">
              <a:spcAft>
                <a:spcPts val="36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Your Business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31775" marR="0" lvl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This event will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begin at 11:00 a.m.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EC81E-983B-4F85-A267-2C9C6E1B9701}"/>
              </a:ext>
            </a:extLst>
          </p:cNvPr>
          <p:cNvSpPr/>
          <p:nvPr/>
        </p:nvSpPr>
        <p:spPr>
          <a:xfrm>
            <a:off x="3958542" y="4795957"/>
            <a:ext cx="5185458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200" b="1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are free to purchase natural gas services or electricity services from a retailer of their choice. For a list of retailers, visit ucahelps.alberta.ca or call 310-4822 (toll free in Alberta). </a:t>
            </a:r>
          </a:p>
        </p:txBody>
      </p:sp>
    </p:spTree>
    <p:extLst>
      <p:ext uri="{BB962C8B-B14F-4D97-AF65-F5344CB8AC3E}">
        <p14:creationId xmlns:p14="http://schemas.microsoft.com/office/powerpoint/2010/main" val="19149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0230-788D-4011-904B-6AB4C2F18958}"/>
              </a:ext>
            </a:extLst>
          </p:cNvPr>
          <p:cNvSpPr txBox="1">
            <a:spLocks/>
          </p:cNvSpPr>
          <p:nvPr/>
        </p:nvSpPr>
        <p:spPr>
          <a:xfrm>
            <a:off x="4235335" y="662781"/>
            <a:ext cx="4349621" cy="39195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900"/>
              </a:spcAft>
            </a:pPr>
            <a:r>
              <a:rPr lang="en-US" sz="2800" b="1">
                <a:solidFill>
                  <a:srgbClr val="E31837"/>
                </a:solidFill>
                <a:latin typeface="Arial"/>
                <a:cs typeface="Arial"/>
              </a:rPr>
              <a:t>Lighting</a:t>
            </a:r>
          </a:p>
          <a:p>
            <a:pPr marL="182880" lvl="0" indent="-1828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Turn off lights when not in use or when natural daylight is sufficient</a:t>
            </a:r>
          </a:p>
          <a:p>
            <a:pPr marL="457200" lvl="0" indent="-2825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Can reduce lighting expenses up to 40 percent</a:t>
            </a:r>
          </a:p>
          <a:p>
            <a:pPr marL="457200" indent="-282575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Open or close blinds</a:t>
            </a:r>
          </a:p>
          <a:p>
            <a:pPr marL="182880" lvl="0" indent="-18288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Use task lighting </a:t>
            </a:r>
            <a:endParaRPr lang="en-US">
              <a:ea typeface="+mn-ea"/>
            </a:endParaRPr>
          </a:p>
          <a:p>
            <a:pPr marL="182880" indent="-1828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Implement a lighting maintenance program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Burnt out or flickering lights still use energy</a:t>
            </a:r>
          </a:p>
          <a:p>
            <a:pPr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Replace T12s with T8s or LEDs</a:t>
            </a:r>
          </a:p>
          <a:p>
            <a:pPr marL="182880" lvl="0" indent="-18288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Remove unnecessary lamps </a:t>
            </a:r>
          </a:p>
          <a:p>
            <a:pPr marL="182880" lvl="0" indent="-18288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Utilize lighting control systems, or daylight or occupancy sensors</a:t>
            </a:r>
          </a:p>
        </p:txBody>
      </p:sp>
    </p:spTree>
    <p:extLst>
      <p:ext uri="{BB962C8B-B14F-4D97-AF65-F5344CB8AC3E}">
        <p14:creationId xmlns:p14="http://schemas.microsoft.com/office/powerpoint/2010/main" val="404607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9FFF9D6-6693-4A1F-ADB8-E979CEB3FF5D}"/>
              </a:ext>
            </a:extLst>
          </p:cNvPr>
          <p:cNvSpPr txBox="1">
            <a:spLocks/>
          </p:cNvSpPr>
          <p:nvPr/>
        </p:nvSpPr>
        <p:spPr>
          <a:xfrm>
            <a:off x="4229101" y="662781"/>
            <a:ext cx="4671059" cy="39195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900"/>
              </a:spcAft>
            </a:pPr>
            <a:r>
              <a:rPr lang="en-US" sz="2800" b="1">
                <a:solidFill>
                  <a:srgbClr val="E31837"/>
                </a:solidFill>
                <a:latin typeface="Arial"/>
                <a:cs typeface="Arial"/>
              </a:rPr>
              <a:t>Operations and Maintenance</a:t>
            </a:r>
          </a:p>
          <a:p>
            <a:pPr marL="182880" lvl="0" indent="-18288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Regularly check and maintain equipment  </a:t>
            </a:r>
          </a:p>
          <a:p>
            <a:pPr marL="182880" indent="-18288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Inspect insulation on all piping, ducting and equipment </a:t>
            </a:r>
          </a:p>
          <a:p>
            <a:pPr marL="182880" lvl="0" indent="-18288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Minimize Demand and Energy Charges</a:t>
            </a:r>
          </a:p>
          <a:p>
            <a:pPr marL="457200" lvl="0" indent="-28384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Optimize start-up time, power-down time</a:t>
            </a:r>
          </a:p>
          <a:p>
            <a:pPr marL="457200" lvl="0" indent="-28384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Lower Peak Demand through equipment sequencing</a:t>
            </a:r>
          </a:p>
          <a:p>
            <a:pPr marL="457200" lvl="0" indent="-28384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Conduct nighttime audits </a:t>
            </a:r>
          </a:p>
          <a:p>
            <a:pPr marL="457200" lvl="0" indent="-28384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Plan janitorial schedules</a:t>
            </a:r>
          </a:p>
          <a:p>
            <a:pPr marL="457200" lvl="0" indent="-28384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Develop preventative maintenance programs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F0230-788D-4011-904B-6AB4C2F18958}"/>
              </a:ext>
            </a:extLst>
          </p:cNvPr>
          <p:cNvSpPr txBox="1">
            <a:spLocks/>
          </p:cNvSpPr>
          <p:nvPr/>
        </p:nvSpPr>
        <p:spPr>
          <a:xfrm>
            <a:off x="361225" y="2571750"/>
            <a:ext cx="3867875" cy="24710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indent="-18288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44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DCEA95-E31C-4C66-9378-C88EE581C80E}"/>
              </a:ext>
            </a:extLst>
          </p:cNvPr>
          <p:cNvSpPr txBox="1">
            <a:spLocks/>
          </p:cNvSpPr>
          <p:nvPr/>
        </p:nvSpPr>
        <p:spPr>
          <a:xfrm>
            <a:off x="4235335" y="662781"/>
            <a:ext cx="4349621" cy="39195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900"/>
              </a:spcAft>
            </a:pPr>
            <a:r>
              <a:rPr lang="en-US" sz="2800" b="1">
                <a:solidFill>
                  <a:srgbClr val="E31837"/>
                </a:solidFill>
                <a:latin typeface="Arial"/>
                <a:cs typeface="Arial"/>
              </a:rPr>
              <a:t>Heating and Cooling</a:t>
            </a:r>
          </a:p>
          <a:p>
            <a:pPr lvl="0" algn="l">
              <a:spcBef>
                <a:spcPts val="0"/>
              </a:spcBef>
              <a:spcAft>
                <a:spcPts val="300"/>
              </a:spcAf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Simple Adjustments</a:t>
            </a:r>
          </a:p>
          <a:p>
            <a:pPr marL="457200" lvl="0" indent="-2841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Thermostats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2841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Ventilation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2841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Window coverings</a:t>
            </a:r>
          </a:p>
          <a:p>
            <a:pPr marL="457200" lvl="0" indent="-2841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Keep windows and exterior doors closed</a:t>
            </a:r>
          </a:p>
          <a:p>
            <a:pPr lvl="0" algn="l">
              <a:spcBef>
                <a:spcPts val="0"/>
              </a:spcBef>
              <a:spcAft>
                <a:spcPts val="300"/>
              </a:spcAft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Arial"/>
            </a:endParaRPr>
          </a:p>
          <a:p>
            <a:pPr lvl="0" algn="l">
              <a:spcBef>
                <a:spcPts val="0"/>
              </a:spcBef>
              <a:spcAft>
                <a:spcPts val="300"/>
              </a:spcAf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Basic Maintenance</a:t>
            </a:r>
          </a:p>
          <a:p>
            <a:pPr marL="457200" lvl="0" indent="-2841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Regularly maintain HVAC filters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2841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Calibrate thermostats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2841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Keep evaporator and condenser coils clean</a:t>
            </a:r>
          </a:p>
          <a:p>
            <a:pPr marL="457200" lvl="0" indent="-2841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Maintain compressed air systems</a:t>
            </a:r>
          </a:p>
          <a:p>
            <a:pPr marL="457200" lvl="0" indent="-2841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Repair and replace insulation</a:t>
            </a:r>
          </a:p>
          <a:p>
            <a:pPr algn="l">
              <a:spcAft>
                <a:spcPts val="900"/>
              </a:spcAft>
            </a:pPr>
            <a:endParaRPr lang="en-US" sz="2800" b="1">
              <a:solidFill>
                <a:srgbClr val="E31837"/>
              </a:solidFill>
              <a:latin typeface="Arial"/>
              <a:cs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08AFDF-8E2A-446A-A1AF-65D670C08E2E}"/>
              </a:ext>
            </a:extLst>
          </p:cNvPr>
          <p:cNvSpPr txBox="1">
            <a:spLocks/>
          </p:cNvSpPr>
          <p:nvPr/>
        </p:nvSpPr>
        <p:spPr>
          <a:xfrm>
            <a:off x="489837" y="1490377"/>
            <a:ext cx="3316445" cy="31686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90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0230-788D-4011-904B-6AB4C2F18958}"/>
              </a:ext>
            </a:extLst>
          </p:cNvPr>
          <p:cNvSpPr txBox="1">
            <a:spLocks/>
          </p:cNvSpPr>
          <p:nvPr/>
        </p:nvSpPr>
        <p:spPr>
          <a:xfrm>
            <a:off x="4243231" y="662781"/>
            <a:ext cx="3824323" cy="39195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900"/>
              </a:spcAft>
            </a:pPr>
            <a:r>
              <a:rPr lang="en-US" sz="2800" b="1">
                <a:solidFill>
                  <a:srgbClr val="E31837"/>
                </a:solidFill>
                <a:latin typeface="Arial"/>
                <a:cs typeface="Arial"/>
              </a:rPr>
              <a:t>Other Considerations</a:t>
            </a:r>
          </a:p>
          <a:p>
            <a:pPr marL="182880" lvl="0" indent="-18288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Utilize submeters to determine where power is being used</a:t>
            </a:r>
          </a:p>
          <a:p>
            <a:pPr marL="182880" lvl="0" indent="-18288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Measure and track energy performance</a:t>
            </a:r>
          </a:p>
          <a:p>
            <a:pPr marL="182880" indent="-18288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Complete Level 1 Energy Audits to determine feasibility and value of potential efficiency measures</a:t>
            </a:r>
          </a:p>
        </p:txBody>
      </p:sp>
    </p:spTree>
    <p:extLst>
      <p:ext uri="{BB962C8B-B14F-4D97-AF65-F5344CB8AC3E}">
        <p14:creationId xmlns:p14="http://schemas.microsoft.com/office/powerpoint/2010/main" val="204309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0230-788D-4011-904B-6AB4C2F18958}"/>
              </a:ext>
            </a:extLst>
          </p:cNvPr>
          <p:cNvSpPr txBox="1">
            <a:spLocks/>
          </p:cNvSpPr>
          <p:nvPr/>
        </p:nvSpPr>
        <p:spPr>
          <a:xfrm>
            <a:off x="361225" y="2571750"/>
            <a:ext cx="3471635" cy="152273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spcAft>
                <a:spcPts val="300"/>
              </a:spcAft>
            </a:pPr>
            <a:r>
              <a:rPr lang="en-US" sz="1400" b="1" err="1">
                <a:solidFill>
                  <a:srgbClr val="E31837"/>
                </a:solidFill>
                <a:latin typeface="Arial"/>
                <a:ea typeface="+mn-ea"/>
                <a:cs typeface="Arial"/>
              </a:rPr>
              <a:t>RETScreen</a:t>
            </a:r>
            <a:endParaRPr lang="en-US" sz="1400" b="1">
              <a:solidFill>
                <a:srgbClr val="E31837"/>
              </a:solidFill>
              <a:latin typeface="Arial"/>
              <a:ea typeface="+mn-ea"/>
              <a:cs typeface="Arial"/>
            </a:endParaRPr>
          </a:p>
          <a:p>
            <a:pPr algn="l">
              <a:spcAft>
                <a:spcPts val="600"/>
              </a:spcAft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Free Clean Energy Management Software system for energy efficiency, renewable energy and cogeneration project feasibility analysis, as well as ongoing energy performance analysis.*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B8CA70-D348-4728-956F-3041C4F80742}"/>
              </a:ext>
            </a:extLst>
          </p:cNvPr>
          <p:cNvSpPr/>
          <p:nvPr/>
        </p:nvSpPr>
        <p:spPr>
          <a:xfrm>
            <a:off x="351065" y="1628987"/>
            <a:ext cx="8237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Tools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653BB-C007-4B23-A01C-E2293B853E0F}"/>
              </a:ext>
            </a:extLst>
          </p:cNvPr>
          <p:cNvSpPr/>
          <p:nvPr/>
        </p:nvSpPr>
        <p:spPr>
          <a:xfrm>
            <a:off x="4663085" y="2571749"/>
            <a:ext cx="3706216" cy="196207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400" b="1">
                <a:solidFill>
                  <a:srgbClr val="E31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Star</a:t>
            </a:r>
          </a:p>
          <a:p>
            <a:pPr>
              <a:spcAft>
                <a:spcPts val="600"/>
              </a:spcAft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Helps you to track your energy performance and meet your energy management goals. Track energy use, cost, intensity and GHGs, and customize your energy intensity metrics to fit your strategy.** </a:t>
            </a:r>
          </a:p>
          <a:p>
            <a:pPr lvl="0">
              <a:spcAft>
                <a:spcPts val="600"/>
              </a:spcAft>
            </a:pPr>
            <a:endParaRPr lang="en-US" sz="11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78B0E-A5F0-455D-8345-7A48C05C5670}"/>
              </a:ext>
            </a:extLst>
          </p:cNvPr>
          <p:cNvSpPr txBox="1"/>
          <p:nvPr/>
        </p:nvSpPr>
        <p:spPr>
          <a:xfrm>
            <a:off x="351065" y="4625467"/>
            <a:ext cx="799591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*Natural </a:t>
            </a:r>
            <a:r>
              <a:rPr lang="fr-FR" sz="8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fr-FR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Canada: </a:t>
            </a:r>
            <a:r>
              <a:rPr lang="fr-FR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www.nrcan.gc.ca/energy/retscreen/7465</a:t>
            </a:r>
            <a:r>
              <a:rPr lang="fr-FR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**ENERGY Star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www.energystar.gov/buildings/tools-and-resources/energy-tracking-tool</a:t>
            </a:r>
            <a:endParaRPr lang="en-US" sz="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5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0230-788D-4011-904B-6AB4C2F18958}"/>
              </a:ext>
            </a:extLst>
          </p:cNvPr>
          <p:cNvSpPr txBox="1">
            <a:spLocks/>
          </p:cNvSpPr>
          <p:nvPr/>
        </p:nvSpPr>
        <p:spPr>
          <a:xfrm>
            <a:off x="4247909" y="711106"/>
            <a:ext cx="4164571" cy="39195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E31837"/>
                </a:solidFill>
                <a:latin typeface="Arial"/>
                <a:cs typeface="Arial"/>
              </a:rPr>
              <a:t>Potential Funding Opportunities</a:t>
            </a:r>
          </a:p>
          <a:p>
            <a:pPr algn="l"/>
            <a:endParaRPr lang="en-US" sz="1600" b="1">
              <a:solidFill>
                <a:srgbClr val="E318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1600" b="1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NRCan</a:t>
            </a:r>
            <a:endParaRPr lang="en-US" sz="1600" b="1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n-US" sz="1400" b="1">
                <a:solidFill>
                  <a:srgbClr val="E31837"/>
                </a:solidFill>
                <a:latin typeface="Arial"/>
                <a:ea typeface="+mn-ea"/>
                <a:cs typeface="Arial"/>
              </a:rPr>
              <a:t>Class 43.1 and Class 43.2 and Canadian Renewable and Conservation Expenses</a:t>
            </a:r>
          </a:p>
          <a:p>
            <a:pPr marL="463550" indent="-290195" algn="l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Certain capital costs of renewable or energy conservation systems may be eligible for accelerated capital cost allowance.*</a:t>
            </a:r>
          </a:p>
          <a:p>
            <a:pPr algn="l">
              <a:spcBef>
                <a:spcPts val="600"/>
              </a:spcBef>
            </a:pPr>
            <a:r>
              <a:rPr lang="en-US" sz="1400" b="1">
                <a:solidFill>
                  <a:srgbClr val="E31837"/>
                </a:solidFill>
                <a:latin typeface="Arial"/>
                <a:ea typeface="+mn-ea"/>
                <a:cs typeface="Arial"/>
              </a:rPr>
              <a:t>Property Assessed Clean Energy (PACE)</a:t>
            </a:r>
            <a:endParaRPr lang="en-US" sz="1400">
              <a:latin typeface="Arial"/>
              <a:ea typeface="+mj-lt"/>
              <a:cs typeface="Arial"/>
            </a:endParaRPr>
          </a:p>
          <a:p>
            <a:pPr marL="463550" indent="-290195" algn="l">
              <a:buFont typeface="Arial,Sans-Serif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City of Edmonton - PACE is a means of financing energy efficiency upgrades and/or renewable energy installations for residential and commercial property owners.** </a:t>
            </a:r>
            <a:endParaRPr lang="en-US" sz="1400">
              <a:latin typeface="Arial"/>
              <a:ea typeface="+mj-lt"/>
              <a:cs typeface="Arial"/>
            </a:endParaRPr>
          </a:p>
          <a:p>
            <a:pPr algn="l"/>
            <a:endParaRPr lang="en-US" sz="14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CB1A3B-6228-4345-92BA-CA84CDFF3730}"/>
              </a:ext>
            </a:extLst>
          </p:cNvPr>
          <p:cNvSpPr txBox="1"/>
          <p:nvPr/>
        </p:nvSpPr>
        <p:spPr>
          <a:xfrm>
            <a:off x="4247909" y="4671187"/>
            <a:ext cx="442468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*nrcan.gc.ca/science-data/</a:t>
            </a:r>
            <a:r>
              <a:rPr lang="fr-FR" sz="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funding</a:t>
            </a:r>
            <a:r>
              <a:rPr lang="fr-FR" sz="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-partnerships/</a:t>
            </a:r>
            <a:r>
              <a:rPr lang="fr-FR" sz="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funding-opportunities</a:t>
            </a:r>
            <a:r>
              <a:rPr lang="fr-FR" sz="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/</a:t>
            </a:r>
            <a:r>
              <a:rPr lang="fr-FR" sz="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funding-grants-incentives</a:t>
            </a:r>
            <a:r>
              <a:rPr lang="fr-FR" sz="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/</a:t>
            </a:r>
            <a:r>
              <a:rPr lang="fr-FR" sz="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tax-savings-industry</a:t>
            </a:r>
            <a:r>
              <a:rPr lang="fr-FR" sz="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/5147</a:t>
            </a:r>
          </a:p>
          <a:p>
            <a:r>
              <a:rPr lang="fr-FR" sz="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**edmonton.ca/</a:t>
            </a:r>
            <a:r>
              <a:rPr lang="fr-FR" sz="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city_government</a:t>
            </a:r>
            <a:r>
              <a:rPr lang="fr-FR" sz="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/</a:t>
            </a:r>
            <a:r>
              <a:rPr lang="fr-FR" sz="6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environmental_stewardship</a:t>
            </a:r>
            <a:r>
              <a:rPr lang="fr-FR" sz="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/public-engagement-on-ceip-pace-program.aspx </a:t>
            </a:r>
            <a:endParaRPr lang="en-US" sz="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9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63A868-D283-43DA-9AEF-70416147CA19}"/>
              </a:ext>
            </a:extLst>
          </p:cNvPr>
          <p:cNvSpPr txBox="1">
            <a:spLocks/>
          </p:cNvSpPr>
          <p:nvPr/>
        </p:nvSpPr>
        <p:spPr>
          <a:xfrm>
            <a:off x="832624" y="602166"/>
            <a:ext cx="3189249" cy="3940099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775" algn="l">
              <a:defRPr/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For questions, please contact:</a:t>
            </a:r>
          </a:p>
          <a:p>
            <a:pPr marL="231775" algn="l">
              <a:defRPr/>
            </a:pPr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  <a:p>
            <a:pPr marL="231775" algn="l">
              <a:defRPr/>
            </a:pPr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Ronnie Ploit </a:t>
            </a:r>
          </a:p>
          <a:p>
            <a:pPr marL="231775" algn="l">
              <a:defRPr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Sales Manager Alberta North </a:t>
            </a:r>
          </a:p>
          <a:p>
            <a:pPr marL="231775" algn="l">
              <a:defRPr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ENMAX Energy</a:t>
            </a:r>
          </a:p>
          <a:p>
            <a:pPr marL="231775" algn="l">
              <a:defRPr/>
            </a:pPr>
            <a:endParaRPr lang="en-US" sz="1400">
              <a:solidFill>
                <a:schemeClr val="bg1"/>
              </a:solidFill>
              <a:latin typeface="Arial"/>
              <a:cs typeface="Arial"/>
            </a:endParaRPr>
          </a:p>
          <a:p>
            <a:pPr marL="231775" algn="l">
              <a:defRPr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Rploit@enmax.com</a:t>
            </a:r>
          </a:p>
          <a:p>
            <a:pPr marL="231775" algn="l">
              <a:defRPr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780.224.9139</a:t>
            </a:r>
          </a:p>
        </p:txBody>
      </p:sp>
    </p:spTree>
    <p:extLst>
      <p:ext uri="{BB962C8B-B14F-4D97-AF65-F5344CB8AC3E}">
        <p14:creationId xmlns:p14="http://schemas.microsoft.com/office/powerpoint/2010/main" val="14751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4348-4ECA-446B-B69F-1475EBFED7FC}"/>
              </a:ext>
            </a:extLst>
          </p:cNvPr>
          <p:cNvSpPr txBox="1">
            <a:spLocks/>
          </p:cNvSpPr>
          <p:nvPr/>
        </p:nvSpPr>
        <p:spPr>
          <a:xfrm>
            <a:off x="0" y="3743324"/>
            <a:ext cx="9144000" cy="10001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9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4348-4ECA-446B-B69F-1475EBFED7FC}"/>
              </a:ext>
            </a:extLst>
          </p:cNvPr>
          <p:cNvSpPr txBox="1">
            <a:spLocks/>
          </p:cNvSpPr>
          <p:nvPr/>
        </p:nvSpPr>
        <p:spPr>
          <a:xfrm>
            <a:off x="0" y="3743352"/>
            <a:ext cx="9144000" cy="966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0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5A3174-448B-BC48-BC4C-B76690C51E26}"/>
              </a:ext>
            </a:extLst>
          </p:cNvPr>
          <p:cNvSpPr txBox="1">
            <a:spLocks/>
          </p:cNvSpPr>
          <p:nvPr/>
        </p:nvSpPr>
        <p:spPr>
          <a:xfrm>
            <a:off x="224059" y="3309228"/>
            <a:ext cx="7351534" cy="11272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Energy Management Basics 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For Your Business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4304A4-3B58-406F-B5D4-73327B38EB61}"/>
              </a:ext>
            </a:extLst>
          </p:cNvPr>
          <p:cNvSpPr/>
          <p:nvPr/>
        </p:nvSpPr>
        <p:spPr>
          <a:xfrm>
            <a:off x="224059" y="4621611"/>
            <a:ext cx="4442178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ENMAX Energy – Energy Management Office (EMO)</a:t>
            </a:r>
          </a:p>
        </p:txBody>
      </p:sp>
    </p:spTree>
    <p:extLst>
      <p:ext uri="{BB962C8B-B14F-4D97-AF65-F5344CB8AC3E}">
        <p14:creationId xmlns:p14="http://schemas.microsoft.com/office/powerpoint/2010/main" val="411756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649719-60C2-4D9B-B9A1-185EB4EBE6BA}"/>
              </a:ext>
            </a:extLst>
          </p:cNvPr>
          <p:cNvSpPr/>
          <p:nvPr/>
        </p:nvSpPr>
        <p:spPr>
          <a:xfrm>
            <a:off x="1332425" y="776588"/>
            <a:ext cx="2662812" cy="310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3F3A90E-7F28-4FD9-A90A-EADFC139B5D3}"/>
              </a:ext>
            </a:extLst>
          </p:cNvPr>
          <p:cNvSpPr txBox="1">
            <a:spLocks/>
          </p:cNvSpPr>
          <p:nvPr/>
        </p:nvSpPr>
        <p:spPr>
          <a:xfrm>
            <a:off x="1468665" y="3754930"/>
            <a:ext cx="2451740" cy="1156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  <a:defRPr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Roger Wellmann</a:t>
            </a:r>
          </a:p>
          <a:p>
            <a:pPr algn="l">
              <a:defRPr/>
            </a:pP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Nunito Sans"/>
              </a:rPr>
              <a:t>Director, </a:t>
            </a:r>
            <a:endParaRPr lang="en-US" sz="105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Nunito Sans"/>
              </a:rPr>
              <a:t>Energy Services</a:t>
            </a:r>
            <a:endParaRPr lang="en-US" sz="105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</a:endParaRPr>
          </a:p>
          <a:p>
            <a:pPr lvl="0" algn="l">
              <a:spcAft>
                <a:spcPts val="600"/>
              </a:spcAft>
              <a:defRPr/>
            </a:pP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</a:rPr>
              <a:t>ENMAX Energy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62F4BEF-7874-41FA-8602-F8AF7FAEA54B}"/>
              </a:ext>
            </a:extLst>
          </p:cNvPr>
          <p:cNvSpPr txBox="1">
            <a:spLocks/>
          </p:cNvSpPr>
          <p:nvPr/>
        </p:nvSpPr>
        <p:spPr>
          <a:xfrm>
            <a:off x="4907945" y="3754930"/>
            <a:ext cx="3093790" cy="1156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Drinkwalter</a:t>
            </a:r>
          </a:p>
          <a:p>
            <a:pPr lvl="0" algn="l">
              <a:defRPr/>
            </a:pP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</a:rPr>
              <a:t>Manager, </a:t>
            </a:r>
          </a:p>
          <a:p>
            <a:pPr lvl="0" algn="l">
              <a:spcAft>
                <a:spcPts val="600"/>
              </a:spcAft>
              <a:defRPr/>
            </a:pP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</a:rPr>
              <a:t>Energy Solutions - Energy Management Office </a:t>
            </a:r>
          </a:p>
          <a:p>
            <a:pPr lvl="0" algn="l">
              <a:spcAft>
                <a:spcPts val="600"/>
              </a:spcAft>
              <a:defRPr/>
            </a:pP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</a:rPr>
              <a:t>ENMAX Energy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CACE92-0856-4025-B555-7BF03019B277}"/>
              </a:ext>
            </a:extLst>
          </p:cNvPr>
          <p:cNvSpPr/>
          <p:nvPr/>
        </p:nvSpPr>
        <p:spPr>
          <a:xfrm>
            <a:off x="205870" y="104350"/>
            <a:ext cx="1473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>
                <a:solidFill>
                  <a:srgbClr val="FFFFFF"/>
                </a:solidFill>
                <a:latin typeface="Arial"/>
                <a:cs typeface="Arial"/>
              </a:rPr>
              <a:t>Presented By: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A0821-5ED6-46AF-A766-C995D8749B1F}"/>
              </a:ext>
            </a:extLst>
          </p:cNvPr>
          <p:cNvSpPr/>
          <p:nvPr/>
        </p:nvSpPr>
        <p:spPr>
          <a:xfrm>
            <a:off x="4781178" y="776588"/>
            <a:ext cx="2662812" cy="310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AE43B4AC-A4E7-4205-A21D-3A17C93B4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203" b="10596"/>
          <a:stretch/>
        </p:blipFill>
        <p:spPr>
          <a:xfrm rot="5400000">
            <a:off x="1223678" y="1134448"/>
            <a:ext cx="2880305" cy="2390331"/>
          </a:xfrm>
          <a:prstGeom prst="rect">
            <a:avLst/>
          </a:prstGeom>
        </p:spPr>
      </p:pic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7F71E72-636F-4273-8128-50977AD520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4" t="4992" r="3857"/>
          <a:stretch/>
        </p:blipFill>
        <p:spPr>
          <a:xfrm>
            <a:off x="4917418" y="889461"/>
            <a:ext cx="2390332" cy="286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4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268E39B-2CFB-EC4A-A516-ABC05D34ADC8}"/>
              </a:ext>
            </a:extLst>
          </p:cNvPr>
          <p:cNvSpPr txBox="1">
            <a:spLocks/>
          </p:cNvSpPr>
          <p:nvPr/>
        </p:nvSpPr>
        <p:spPr>
          <a:xfrm>
            <a:off x="4130680" y="673760"/>
            <a:ext cx="4508195" cy="39501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900"/>
              </a:spcAft>
            </a:pPr>
            <a:endParaRPr lang="en-US" sz="2800" b="1">
              <a:solidFill>
                <a:srgbClr val="E31837"/>
              </a:solidFill>
              <a:latin typeface="Arial"/>
              <a:ea typeface="+mn-ea"/>
              <a:cs typeface="Arial"/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endParaRPr lang="en-US" sz="2800" b="1">
              <a:solidFill>
                <a:srgbClr val="E318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E390E2-5FD7-4625-877A-21030E7B0FBC}"/>
              </a:ext>
            </a:extLst>
          </p:cNvPr>
          <p:cNvSpPr txBox="1">
            <a:spLocks/>
          </p:cNvSpPr>
          <p:nvPr/>
        </p:nvSpPr>
        <p:spPr>
          <a:xfrm>
            <a:off x="4191238" y="1272570"/>
            <a:ext cx="3450965" cy="24637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0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07943A-8D85-4289-9F13-2BAD8CF490A3}"/>
              </a:ext>
            </a:extLst>
          </p:cNvPr>
          <p:cNvSpPr txBox="1">
            <a:spLocks/>
          </p:cNvSpPr>
          <p:nvPr/>
        </p:nvSpPr>
        <p:spPr>
          <a:xfrm>
            <a:off x="0" y="3745712"/>
            <a:ext cx="9144000" cy="966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7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0230-788D-4011-904B-6AB4C2F18958}"/>
              </a:ext>
            </a:extLst>
          </p:cNvPr>
          <p:cNvSpPr txBox="1">
            <a:spLocks/>
          </p:cNvSpPr>
          <p:nvPr/>
        </p:nvSpPr>
        <p:spPr>
          <a:xfrm>
            <a:off x="4229100" y="662781"/>
            <a:ext cx="4394039" cy="39195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900"/>
              </a:spcAft>
            </a:pPr>
            <a:r>
              <a:rPr lang="en-US" sz="2800" b="1">
                <a:solidFill>
                  <a:srgbClr val="E31837"/>
                </a:solidFill>
                <a:latin typeface="Arial"/>
                <a:cs typeface="Arial"/>
              </a:rPr>
              <a:t>Education is Key</a:t>
            </a:r>
          </a:p>
          <a:p>
            <a:pPr algn="l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Understand </a:t>
            </a: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8288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How energy is being utilized</a:t>
            </a:r>
          </a:p>
          <a:p>
            <a:pPr algn="l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Educate </a:t>
            </a: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8288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Employees and building occupants about how their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behaviours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affect energy use 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8288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Team members in basic energy-saving practices</a:t>
            </a:r>
          </a:p>
          <a:p>
            <a:pPr algn="l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Develop</a:t>
            </a:r>
          </a:p>
          <a:p>
            <a:pPr marL="283210" indent="-18288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 energy management strategy and team and assign responsibilities to pursue efficiencies</a:t>
            </a:r>
          </a:p>
          <a:p>
            <a:pPr algn="l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Analyze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a typeface="+mj-lt"/>
              <a:cs typeface="+mj-lt"/>
            </a:endParaRPr>
          </a:p>
          <a:p>
            <a:pPr marL="283210" indent="-182880" algn="l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How energy rates and usage affect your bill</a:t>
            </a: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l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Reward </a:t>
            </a: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210" indent="-18288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Employees for energy efficient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behaviours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and habits that help your organization save energy 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00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2E49C4-DDC0-4639-BF2C-600C90EDDE75}"/>
              </a:ext>
            </a:extLst>
          </p:cNvPr>
          <p:cNvSpPr/>
          <p:nvPr/>
        </p:nvSpPr>
        <p:spPr>
          <a:xfrm>
            <a:off x="4057510" y="88241"/>
            <a:ext cx="4952715" cy="30623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>
                <a:solidFill>
                  <a:srgbClr val="E31837"/>
                </a:solidFill>
                <a:latin typeface="Arial"/>
                <a:cs typeface="Arial"/>
              </a:rPr>
              <a:t>Electricity Costs 101</a:t>
            </a:r>
            <a:endParaRPr lang="en-US">
              <a:solidFill>
                <a:srgbClr val="404040"/>
              </a:solidFill>
              <a:latin typeface="Calibri" panose="020F0502020204030204"/>
              <a:cs typeface="Calibri"/>
            </a:endParaRPr>
          </a:p>
          <a:p>
            <a:pPr>
              <a:spcAft>
                <a:spcPts val="900"/>
              </a:spcAf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Energy versus Delivery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Commercial customers typically pay for the ‘energy’ consumed and for the ‘wire’ to deliver the energy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Energy = Variable Cost</a:t>
            </a:r>
          </a:p>
          <a:p>
            <a:pPr marL="74295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Wire = Fixed &amp; Variable Cost</a:t>
            </a:r>
          </a:p>
          <a:p>
            <a:pPr marL="28575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Energy based on '</a:t>
            </a:r>
            <a:r>
              <a:rPr lang="en-US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KWh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' usage (Variable) charges</a:t>
            </a:r>
          </a:p>
          <a:p>
            <a:pPr marL="285750" indent="-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Wire mainly based on 'KW/KVA' demand (Fixed) and '</a:t>
            </a:r>
            <a:r>
              <a:rPr lang="en-US" sz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KWh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' (variable) charges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74295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Peak demand metered on 15 minute average basis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Reducing both energy AND demand provides greater savings opportunities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</p:txBody>
      </p:sp>
      <p:pic>
        <p:nvPicPr>
          <p:cNvPr id="6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0B699D-CDE6-44F9-AA60-49653245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94" y="3110311"/>
            <a:ext cx="3169692" cy="189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0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2FF747-AE3B-480A-B53C-C85DD64B29C6}"/>
              </a:ext>
            </a:extLst>
          </p:cNvPr>
          <p:cNvSpPr/>
          <p:nvPr/>
        </p:nvSpPr>
        <p:spPr>
          <a:xfrm>
            <a:off x="4058286" y="137083"/>
            <a:ext cx="4309179" cy="8540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spcAft>
                <a:spcPts val="900"/>
              </a:spcAft>
            </a:pPr>
            <a:r>
              <a:rPr lang="en-US" sz="2800" b="1">
                <a:solidFill>
                  <a:srgbClr val="E31837"/>
                </a:solidFill>
                <a:latin typeface="Arial"/>
                <a:cs typeface="Arial"/>
              </a:rPr>
              <a:t>Electricity Costs 101</a:t>
            </a:r>
          </a:p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Impact of reducing Energy &amp; Demand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CA5CD3-6D0D-4D0D-90CC-0830FAB26AA5}"/>
              </a:ext>
            </a:extLst>
          </p:cNvPr>
          <p:cNvGraphicFramePr>
            <a:graphicFrameLocks noGrp="1"/>
          </p:cNvGraphicFramePr>
          <p:nvPr/>
        </p:nvGraphicFramePr>
        <p:xfrm>
          <a:off x="3923731" y="1825388"/>
          <a:ext cx="4084102" cy="102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147">
                  <a:extLst>
                    <a:ext uri="{9D8B030D-6E8A-4147-A177-3AD203B41FA5}">
                      <a16:colId xmlns:a16="http://schemas.microsoft.com/office/drawing/2014/main" val="1523575592"/>
                    </a:ext>
                  </a:extLst>
                </a:gridCol>
                <a:gridCol w="896767">
                  <a:extLst>
                    <a:ext uri="{9D8B030D-6E8A-4147-A177-3AD203B41FA5}">
                      <a16:colId xmlns:a16="http://schemas.microsoft.com/office/drawing/2014/main" val="471170327"/>
                    </a:ext>
                  </a:extLst>
                </a:gridCol>
                <a:gridCol w="1005981">
                  <a:extLst>
                    <a:ext uri="{9D8B030D-6E8A-4147-A177-3AD203B41FA5}">
                      <a16:colId xmlns:a16="http://schemas.microsoft.com/office/drawing/2014/main" val="2327737900"/>
                    </a:ext>
                  </a:extLst>
                </a:gridCol>
                <a:gridCol w="1047207">
                  <a:extLst>
                    <a:ext uri="{9D8B030D-6E8A-4147-A177-3AD203B41FA5}">
                      <a16:colId xmlns:a16="http://schemas.microsoft.com/office/drawing/2014/main" val="968937521"/>
                    </a:ext>
                  </a:extLst>
                </a:gridCol>
              </a:tblGrid>
              <a:tr h="28880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Wire Rate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Peak KW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Energy </a:t>
                      </a:r>
                      <a:r>
                        <a:rPr lang="en-US" sz="1200" err="1">
                          <a:effectLst/>
                          <a:latin typeface="Arial"/>
                          <a:cs typeface="Arial"/>
                        </a:rPr>
                        <a:t>KWh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Total Cost*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33957"/>
                  </a:ext>
                </a:extLst>
              </a:tr>
              <a:tr h="2425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Fortis 41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12,000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$1470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883100"/>
                  </a:ext>
                </a:extLst>
              </a:tr>
              <a:tr h="24259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Fortis 41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9,600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$1290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15452"/>
                  </a:ext>
                </a:extLst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Fortis 41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22.5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9,600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$1150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622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01FC50-C3F7-4B0E-8158-80AD20385F89}"/>
              </a:ext>
            </a:extLst>
          </p:cNvPr>
          <p:cNvSpPr txBox="1"/>
          <p:nvPr/>
        </p:nvSpPr>
        <p:spPr>
          <a:xfrm>
            <a:off x="3865728" y="1097792"/>
            <a:ext cx="4926843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Example</a:t>
            </a: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– Small commercial customer reduces 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Energy use by 25%, peak demand remains unchanged</a:t>
            </a:r>
          </a:p>
          <a:p>
            <a:pPr marL="285750" indent="-285750">
              <a:buFont typeface="Arial"/>
              <a:buChar char="•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Energy and peak demand by 25%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3FCDC-C46F-4082-8545-A244C6DB3D1E}"/>
              </a:ext>
            </a:extLst>
          </p:cNvPr>
          <p:cNvSpPr txBox="1"/>
          <p:nvPr/>
        </p:nvSpPr>
        <p:spPr>
          <a:xfrm>
            <a:off x="3865729" y="3008478"/>
            <a:ext cx="4927876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404040"/>
                </a:solidFill>
                <a:latin typeface="Arial"/>
              </a:rPr>
              <a:t>Example -</a:t>
            </a:r>
            <a:r>
              <a:rPr 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 </a:t>
            </a: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Medium commercial customer reduces 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Energy use by 25%, peak demand remains unchanged</a:t>
            </a:r>
            <a:endParaRPr lang="en-US" sz="1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Energy and peak demand by 25%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03D37-0260-4C93-A845-2A9013617643}"/>
              </a:ext>
            </a:extLst>
          </p:cNvPr>
          <p:cNvSpPr txBox="1"/>
          <p:nvPr/>
        </p:nvSpPr>
        <p:spPr>
          <a:xfrm>
            <a:off x="3916908" y="4850926"/>
            <a:ext cx="409944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Calibri"/>
              </a:rPr>
              <a:t>*Energy at $0.06/KWh, wires not including local franchise fees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DADEB1-9F1A-4F5B-917B-729240A1C118}"/>
              </a:ext>
            </a:extLst>
          </p:cNvPr>
          <p:cNvGraphicFramePr>
            <a:graphicFrameLocks noGrp="1"/>
          </p:cNvGraphicFramePr>
          <p:nvPr/>
        </p:nvGraphicFramePr>
        <p:xfrm>
          <a:off x="3966381" y="3744603"/>
          <a:ext cx="4019822" cy="102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296">
                  <a:extLst>
                    <a:ext uri="{9D8B030D-6E8A-4147-A177-3AD203B41FA5}">
                      <a16:colId xmlns:a16="http://schemas.microsoft.com/office/drawing/2014/main" val="1523575592"/>
                    </a:ext>
                  </a:extLst>
                </a:gridCol>
                <a:gridCol w="882653">
                  <a:extLst>
                    <a:ext uri="{9D8B030D-6E8A-4147-A177-3AD203B41FA5}">
                      <a16:colId xmlns:a16="http://schemas.microsoft.com/office/drawing/2014/main" val="471170327"/>
                    </a:ext>
                  </a:extLst>
                </a:gridCol>
                <a:gridCol w="990148">
                  <a:extLst>
                    <a:ext uri="{9D8B030D-6E8A-4147-A177-3AD203B41FA5}">
                      <a16:colId xmlns:a16="http://schemas.microsoft.com/office/drawing/2014/main" val="2327737900"/>
                    </a:ext>
                  </a:extLst>
                </a:gridCol>
                <a:gridCol w="1030725">
                  <a:extLst>
                    <a:ext uri="{9D8B030D-6E8A-4147-A177-3AD203B41FA5}">
                      <a16:colId xmlns:a16="http://schemas.microsoft.com/office/drawing/2014/main" val="968937521"/>
                    </a:ext>
                  </a:extLst>
                </a:gridCol>
              </a:tblGrid>
              <a:tr h="28880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Wire Rate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Peak KW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Energy </a:t>
                      </a:r>
                      <a:r>
                        <a:rPr lang="en-US" sz="1200" err="1">
                          <a:effectLst/>
                          <a:latin typeface="Arial"/>
                          <a:cs typeface="Arial"/>
                        </a:rPr>
                        <a:t>KWh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Total Cost*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33957"/>
                  </a:ext>
                </a:extLst>
              </a:tr>
              <a:tr h="2425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Fortis 61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100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40,000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$4650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975352"/>
                  </a:ext>
                </a:extLst>
              </a:tr>
              <a:tr h="24259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Fortis 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30,000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$3910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15452"/>
                  </a:ext>
                </a:extLst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Fortis 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30,000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$3550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62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49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2FF747-AE3B-480A-B53C-C85DD64B29C6}"/>
              </a:ext>
            </a:extLst>
          </p:cNvPr>
          <p:cNvSpPr/>
          <p:nvPr/>
        </p:nvSpPr>
        <p:spPr>
          <a:xfrm>
            <a:off x="4058286" y="137083"/>
            <a:ext cx="4309179" cy="8540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spcAft>
                <a:spcPts val="900"/>
              </a:spcAft>
            </a:pPr>
            <a:r>
              <a:rPr lang="en-US" sz="2800" b="1">
                <a:solidFill>
                  <a:srgbClr val="E31837"/>
                </a:solidFill>
                <a:latin typeface="Arial"/>
                <a:cs typeface="Arial"/>
              </a:rPr>
              <a:t>Electricity Costs 101</a:t>
            </a:r>
          </a:p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Impact of Poor Power Factor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01FC50-C3F7-4B0E-8158-80AD20385F89}"/>
              </a:ext>
            </a:extLst>
          </p:cNvPr>
          <p:cNvSpPr txBox="1"/>
          <p:nvPr/>
        </p:nvSpPr>
        <p:spPr>
          <a:xfrm>
            <a:off x="3865728" y="1097792"/>
            <a:ext cx="492684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Peak Demand is based on the greater of: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Peak KW metered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90% of Peak KVA metered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Power Factor = KW/KVA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If Power Factor &lt;90%, you are paying extra for inefficiency!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DADEB1-9F1A-4F5B-917B-729240A1C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28206"/>
              </p:ext>
            </p:extLst>
          </p:nvPr>
        </p:nvGraphicFramePr>
        <p:xfrm>
          <a:off x="3991971" y="2721021"/>
          <a:ext cx="4379034" cy="110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876">
                  <a:extLst>
                    <a:ext uri="{9D8B030D-6E8A-4147-A177-3AD203B41FA5}">
                      <a16:colId xmlns:a16="http://schemas.microsoft.com/office/drawing/2014/main" val="1523575592"/>
                    </a:ext>
                  </a:extLst>
                </a:gridCol>
                <a:gridCol w="765297">
                  <a:extLst>
                    <a:ext uri="{9D8B030D-6E8A-4147-A177-3AD203B41FA5}">
                      <a16:colId xmlns:a16="http://schemas.microsoft.com/office/drawing/2014/main" val="471170327"/>
                    </a:ext>
                  </a:extLst>
                </a:gridCol>
                <a:gridCol w="858499">
                  <a:extLst>
                    <a:ext uri="{9D8B030D-6E8A-4147-A177-3AD203B41FA5}">
                      <a16:colId xmlns:a16="http://schemas.microsoft.com/office/drawing/2014/main" val="2327737900"/>
                    </a:ext>
                  </a:extLst>
                </a:gridCol>
                <a:gridCol w="893681">
                  <a:extLst>
                    <a:ext uri="{9D8B030D-6E8A-4147-A177-3AD203B41FA5}">
                      <a16:colId xmlns:a16="http://schemas.microsoft.com/office/drawing/2014/main" val="968937521"/>
                    </a:ext>
                  </a:extLst>
                </a:gridCol>
                <a:gridCol w="893681">
                  <a:extLst>
                    <a:ext uri="{9D8B030D-6E8A-4147-A177-3AD203B41FA5}">
                      <a16:colId xmlns:a16="http://schemas.microsoft.com/office/drawing/2014/main" val="3281519659"/>
                    </a:ext>
                  </a:extLst>
                </a:gridCol>
              </a:tblGrid>
              <a:tr h="28880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Wire Rate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Peak KW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Peak KVA</a:t>
                      </a:r>
                      <a:endParaRPr lang="en-US" sz="1200" err="1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Power Factor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Demand $/</a:t>
                      </a:r>
                      <a:r>
                        <a:rPr lang="en-US" sz="1200" err="1">
                          <a:effectLst/>
                          <a:latin typeface="Arial"/>
                          <a:cs typeface="Arial"/>
                        </a:rPr>
                        <a:t>Mth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33957"/>
                  </a:ext>
                </a:extLst>
              </a:tr>
              <a:tr h="2425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Fortis 61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110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91%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  <a:latin typeface="Arial"/>
                          <a:cs typeface="Arial"/>
                        </a:rPr>
                        <a:t>$1680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975352"/>
                  </a:ext>
                </a:extLst>
              </a:tr>
              <a:tr h="24259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Fortis 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130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77%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$1930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15452"/>
                  </a:ext>
                </a:extLst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Fortis 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150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67%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$2190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6222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AB8F4C2-EEFE-40E4-8AB1-17EA7C5AD28F}"/>
              </a:ext>
            </a:extLst>
          </p:cNvPr>
          <p:cNvSpPr txBox="1"/>
          <p:nvPr/>
        </p:nvSpPr>
        <p:spPr>
          <a:xfrm>
            <a:off x="3865728" y="3904113"/>
            <a:ext cx="492684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Poor Power Factor can be corrected (&gt;90%)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Installation of capacitor(s) most common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Capital cost required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Payback dependent on specific scenario</a:t>
            </a:r>
          </a:p>
          <a:p>
            <a:pPr marL="742950" lvl="1" indent="-285750">
              <a:buFont typeface="Arial"/>
              <a:buChar char="•"/>
            </a:pPr>
            <a:endParaRPr lang="en-US" sz="13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sz="13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98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0230-788D-4011-904B-6AB4C2F18958}"/>
              </a:ext>
            </a:extLst>
          </p:cNvPr>
          <p:cNvSpPr txBox="1">
            <a:spLocks/>
          </p:cNvSpPr>
          <p:nvPr/>
        </p:nvSpPr>
        <p:spPr>
          <a:xfrm>
            <a:off x="4229100" y="662781"/>
            <a:ext cx="4498340" cy="39195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900"/>
              </a:spcAft>
            </a:pPr>
            <a:r>
              <a:rPr lang="en-US" sz="2800" b="1">
                <a:solidFill>
                  <a:srgbClr val="E31837"/>
                </a:solidFill>
                <a:latin typeface="Arial"/>
                <a:cs typeface="Arial"/>
              </a:rPr>
              <a:t>Office Equipment</a:t>
            </a:r>
          </a:p>
          <a:p>
            <a:pPr marL="169545" lvl="0" indent="-169545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+mn-ea"/>
                <a:cs typeface="Arial"/>
              </a:rPr>
              <a:t>Mitigate phantom power users</a:t>
            </a:r>
          </a:p>
          <a:p>
            <a:pPr lvl="1" indent="-283845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PCs/laptops, speakers, charging stations</a:t>
            </a:r>
          </a:p>
          <a:p>
            <a:pPr lvl="1" indent="-2838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Use smart power strips - decide which electronics should always be on, and which ones do not need power when they're not in use</a:t>
            </a:r>
          </a:p>
          <a:p>
            <a:pPr marL="172720" indent="-17272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Enable power management function on computers to automatically put monitors to sleep</a:t>
            </a:r>
          </a:p>
          <a:p>
            <a:pPr lvl="1" indent="-283845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Laptops use 20-100 watts when plugged in, but only 2-5 watts when in sleep mode</a:t>
            </a:r>
          </a:p>
          <a:p>
            <a:pPr marL="182880" lvl="0" indent="-18288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Activate sleep settings on printers/copiers, fax machines, scanners</a:t>
            </a:r>
          </a:p>
          <a:p>
            <a:pPr marL="344170" lvl="0" indent="-174625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485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FE8C15-F46D-496B-A824-E1A8C16EBD34}" vid="{ED9461EF-DBE4-471E-A05C-9CF12FF9AB72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FE8C15-F46D-496B-A824-E1A8C16EBD34}" vid="{21245B8D-D777-4272-ADF2-EA734272DF6B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FE8C15-F46D-496B-A824-E1A8C16EBD34}" vid="{9223BA03-7823-4964-9AA4-6127F09CC37D}"/>
    </a:ext>
  </a:extLst>
</a:theme>
</file>

<file path=ppt/theme/theme4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FE8C15-F46D-496B-A824-E1A8C16EBD34}" vid="{9EE3992F-C81A-427D-8817-2CF121816457}"/>
    </a:ext>
  </a:extLst>
</a:theme>
</file>

<file path=ppt/theme/theme5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63742D-37A8-4043-A4F5-CC2D9A39CEE0}" vid="{F4838A28-CC9A-DA4B-8C33-AFBC67986E2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63742D-37A8-4043-A4F5-CC2D9A39CEE0}" vid="{68B86819-6080-F946-A501-5CC21766793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2ee9df-a3fd-4464-84e4-b40aa565fff0">
      <UserInfo>
        <DisplayName>Greener, Nathan</DisplayName>
        <AccountId>30</AccountId>
        <AccountType/>
      </UserInfo>
      <UserInfo>
        <DisplayName>Otwinowski, Tamarra</DisplayName>
        <AccountId>18</AccountId>
        <AccountType/>
      </UserInfo>
      <UserInfo>
        <DisplayName>Coad, Matthew</DisplayName>
        <AccountId>17</AccountId>
        <AccountType/>
      </UserInfo>
      <UserInfo>
        <DisplayName>Raposo, Cristina</DisplayName>
        <AccountId>51</AccountId>
        <AccountType/>
      </UserInfo>
      <UserInfo>
        <DisplayName>Wellmann, Roger</DisplayName>
        <AccountId>52</AccountId>
        <AccountType/>
      </UserInfo>
      <UserInfo>
        <DisplayName>Drinkwalter, Martin</DisplayName>
        <AccountId>53</AccountId>
        <AccountType/>
      </UserInfo>
      <UserInfo>
        <DisplayName>McMullin, Colleen</DisplayName>
        <AccountId>58</AccountId>
        <AccountType/>
      </UserInfo>
      <UserInfo>
        <DisplayName>Karaszkiewicz, Charissa</DisplayName>
        <AccountId>77</AccountId>
        <AccountType/>
      </UserInfo>
      <UserInfo>
        <DisplayName>Samuelson, Janine</DisplayName>
        <AccountId>47</AccountId>
        <AccountType/>
      </UserInfo>
      <UserInfo>
        <DisplayName>Fehr, Rheana</DisplayName>
        <AccountId>14</AccountId>
        <AccountType/>
      </UserInfo>
      <UserInfo>
        <DisplayName>Burt Grier, Tracy</DisplayName>
        <AccountId>19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24F8696DCAA4C946386EDFD239745" ma:contentTypeVersion="12" ma:contentTypeDescription="Create a new document." ma:contentTypeScope="" ma:versionID="0830b256b902c4e6640cf3a78b130043">
  <xsd:schema xmlns:xsd="http://www.w3.org/2001/XMLSchema" xmlns:xs="http://www.w3.org/2001/XMLSchema" xmlns:p="http://schemas.microsoft.com/office/2006/metadata/properties" xmlns:ns2="7df88949-cb95-4647-b8e7-5b11916068e8" xmlns:ns3="5d2ee9df-a3fd-4464-84e4-b40aa565fff0" targetNamespace="http://schemas.microsoft.com/office/2006/metadata/properties" ma:root="true" ma:fieldsID="0228d46ae8e4c2aa96b10a3b50fae8cb" ns2:_="" ns3:_="">
    <xsd:import namespace="7df88949-cb95-4647-b8e7-5b11916068e8"/>
    <xsd:import namespace="5d2ee9df-a3fd-4464-84e4-b40aa565ff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88949-cb95-4647-b8e7-5b1191606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ee9df-a3fd-4464-84e4-b40aa565fff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C45DD1-F9F3-4346-9CCB-57EA36C9A1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9AE5DC-3ED6-4BC8-87C5-B80C55BD3A5F}">
  <ds:schemaRefs>
    <ds:schemaRef ds:uri="5d2ee9df-a3fd-4464-84e4-b40aa565fff0"/>
    <ds:schemaRef ds:uri="7df88949-cb95-4647-b8e7-5b11916068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AD2F3F-D22A-4D30-91CE-DB51957C9B20}">
  <ds:schemaRefs>
    <ds:schemaRef ds:uri="5d2ee9df-a3fd-4464-84e4-b40aa565fff0"/>
    <ds:schemaRef ds:uri="7df88949-cb95-4647-b8e7-5b11916068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ENX_2019_PPT_Template_v2_150 ppi</Template>
  <TotalTime>0</TotalTime>
  <Words>1416</Words>
  <Application>Microsoft Office PowerPoint</Application>
  <PresentationFormat>On-screen Show (16:9)</PresentationFormat>
  <Paragraphs>236</Paragraphs>
  <Slides>18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Nunito Sans</vt:lpstr>
      <vt:lpstr>1_Office Theme</vt:lpstr>
      <vt:lpstr>6_Office Theme</vt:lpstr>
      <vt:lpstr>4_Office Theme</vt:lpstr>
      <vt:lpstr>7_Office Theme</vt:lpstr>
      <vt:lpstr>9_Office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Fehr, Rheana</dc:creator>
  <cp:lastModifiedBy>Kendra Wambold</cp:lastModifiedBy>
  <cp:revision>42</cp:revision>
  <dcterms:created xsi:type="dcterms:W3CDTF">2020-01-09T17:56:34Z</dcterms:created>
  <dcterms:modified xsi:type="dcterms:W3CDTF">2020-09-22T21:32:41Z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0x010100E5224F8696DCAA4C946386EDFD239745</vt:lpwstr>
  </property>
</Properties>
</file>