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64" r:id="rId5"/>
    <p:sldId id="258" r:id="rId6"/>
    <p:sldId id="259" r:id="rId7"/>
    <p:sldId id="262" r:id="rId8"/>
    <p:sldId id="261" r:id="rId9"/>
    <p:sldId id="260" r:id="rId10"/>
    <p:sldId id="263" r:id="rId1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Roddan" initials="DR" lastIdx="1" clrIdx="0">
    <p:extLst>
      <p:ext uri="{19B8F6BF-5375-455C-9EA6-DF929625EA0E}">
        <p15:presenceInfo xmlns:p15="http://schemas.microsoft.com/office/powerpoint/2012/main" userId="S-1-5-21-2773320559-3684989614-1678426505-2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C52FC7-823D-47AB-A73A-F5F3E8838CDE}"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214148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52FC7-823D-47AB-A73A-F5F3E8838CDE}"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54880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52FC7-823D-47AB-A73A-F5F3E8838CDE}"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260056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52FC7-823D-47AB-A73A-F5F3E8838CDE}"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44177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52FC7-823D-47AB-A73A-F5F3E8838CDE}"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174512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52FC7-823D-47AB-A73A-F5F3E8838CDE}"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141995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52FC7-823D-47AB-A73A-F5F3E8838CDE}"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162460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52FC7-823D-47AB-A73A-F5F3E8838CDE}"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93120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2FC7-823D-47AB-A73A-F5F3E8838CDE}"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416524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52FC7-823D-47AB-A73A-F5F3E8838CDE}"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410314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52FC7-823D-47AB-A73A-F5F3E8838CDE}"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294EA-8099-4863-99F9-484FDD78425F}" type="slidenum">
              <a:rPr lang="en-US" smtClean="0"/>
              <a:t>‹#›</a:t>
            </a:fld>
            <a:endParaRPr lang="en-US"/>
          </a:p>
        </p:txBody>
      </p:sp>
    </p:spTree>
    <p:extLst>
      <p:ext uri="{BB962C8B-B14F-4D97-AF65-F5344CB8AC3E}">
        <p14:creationId xmlns:p14="http://schemas.microsoft.com/office/powerpoint/2010/main" val="328801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52FC7-823D-47AB-A73A-F5F3E8838CDE}" type="datetimeFigureOut">
              <a:rPr lang="en-US" smtClean="0"/>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294EA-8099-4863-99F9-484FDD78425F}" type="slidenum">
              <a:rPr lang="en-US" smtClean="0"/>
              <a:t>‹#›</a:t>
            </a:fld>
            <a:endParaRPr lang="en-US"/>
          </a:p>
        </p:txBody>
      </p:sp>
    </p:spTree>
    <p:extLst>
      <p:ext uri="{BB962C8B-B14F-4D97-AF65-F5344CB8AC3E}">
        <p14:creationId xmlns:p14="http://schemas.microsoft.com/office/powerpoint/2010/main" val="3188948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7570"/>
            <a:ext cx="9144000" cy="2387600"/>
          </a:xfrm>
        </p:spPr>
        <p:txBody>
          <a:bodyPr>
            <a:normAutofit fontScale="90000"/>
          </a:bodyPr>
          <a:lstStyle/>
          <a:p>
            <a:r>
              <a:rPr lang="en-US" dirty="0" smtClean="0"/>
              <a:t>Protecting Your Business in an </a:t>
            </a:r>
            <a:br>
              <a:rPr lang="en-US" dirty="0" smtClean="0"/>
            </a:br>
            <a:r>
              <a:rPr lang="en-US" dirty="0" smtClean="0"/>
              <a:t>“Action Over” Claim</a:t>
            </a:r>
            <a:r>
              <a:rPr lang="en-US" dirty="0"/>
              <a:t> </a:t>
            </a:r>
            <a:r>
              <a:rPr lang="en-US" dirty="0" smtClean="0"/>
              <a:t>Scenario</a:t>
            </a:r>
            <a:endParaRPr lang="en-US" dirty="0"/>
          </a:p>
        </p:txBody>
      </p:sp>
      <p:sp>
        <p:nvSpPr>
          <p:cNvPr id="3" name="Subtitle 2"/>
          <p:cNvSpPr>
            <a:spLocks noGrp="1"/>
          </p:cNvSpPr>
          <p:nvPr>
            <p:ph type="subTitle" idx="1"/>
          </p:nvPr>
        </p:nvSpPr>
        <p:spPr>
          <a:xfrm>
            <a:off x="1524000" y="3087077"/>
            <a:ext cx="9144000" cy="2170723"/>
          </a:xfrm>
        </p:spPr>
        <p:txBody>
          <a:bodyPr/>
          <a:lstStyle/>
          <a:p>
            <a:endParaRPr lang="en-US" dirty="0" smtClean="0"/>
          </a:p>
          <a:p>
            <a:r>
              <a:rPr lang="en-US" dirty="0" smtClean="0"/>
              <a:t>A Guide for Contractors</a:t>
            </a:r>
          </a:p>
          <a:p>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145" y="5009661"/>
            <a:ext cx="3872655" cy="1141045"/>
          </a:xfrm>
          <a:prstGeom prst="rect">
            <a:avLst/>
          </a:prstGeom>
        </p:spPr>
      </p:pic>
    </p:spTree>
    <p:extLst>
      <p:ext uri="{BB962C8B-B14F-4D97-AF65-F5344CB8AC3E}">
        <p14:creationId xmlns:p14="http://schemas.microsoft.com/office/powerpoint/2010/main" val="214157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954" y="1688123"/>
            <a:ext cx="10425723" cy="923330"/>
          </a:xfrm>
          <a:prstGeom prst="rect">
            <a:avLst/>
          </a:prstGeom>
          <a:noFill/>
        </p:spPr>
        <p:txBody>
          <a:bodyPr wrap="square" rtlCol="0">
            <a:spAutoFit/>
          </a:bodyPr>
          <a:lstStyle/>
          <a:p>
            <a:endParaRPr lang="en-US" dirty="0" smtClean="0"/>
          </a:p>
          <a:p>
            <a:endParaRPr lang="en-US" dirty="0"/>
          </a:p>
          <a:p>
            <a:endParaRPr lang="en-US" dirty="0" smtClean="0"/>
          </a:p>
        </p:txBody>
      </p:sp>
      <p:sp>
        <p:nvSpPr>
          <p:cNvPr id="3" name="TextBox 2"/>
          <p:cNvSpPr txBox="1"/>
          <p:nvPr/>
        </p:nvSpPr>
        <p:spPr>
          <a:xfrm>
            <a:off x="1867877" y="1375508"/>
            <a:ext cx="9269046" cy="3139321"/>
          </a:xfrm>
          <a:prstGeom prst="rect">
            <a:avLst/>
          </a:prstGeom>
          <a:noFill/>
        </p:spPr>
        <p:txBody>
          <a:bodyPr wrap="square" rtlCol="0">
            <a:spAutoFit/>
          </a:bodyPr>
          <a:lstStyle/>
          <a:p>
            <a:r>
              <a:rPr lang="en-US" dirty="0" smtClean="0"/>
              <a:t>Related topics and thoughts -</a:t>
            </a:r>
          </a:p>
          <a:p>
            <a:endParaRPr lang="en-US" dirty="0"/>
          </a:p>
          <a:p>
            <a:endParaRPr lang="en-US" dirty="0" smtClean="0"/>
          </a:p>
          <a:p>
            <a:pPr marL="285750" indent="-285750">
              <a:buFont typeface="Arial" panose="020B0604020202020204" pitchFamily="34" charset="0"/>
              <a:buChar char="•"/>
            </a:pPr>
            <a:r>
              <a:rPr lang="en-US" dirty="0" smtClean="0"/>
              <a:t>‘</a:t>
            </a:r>
            <a:r>
              <a:rPr lang="en-US" dirty="0" err="1" smtClean="0"/>
              <a:t>Afoa</a:t>
            </a:r>
            <a:r>
              <a:rPr lang="en-US" dirty="0" smtClean="0"/>
              <a:t>’ case overturned by WA Supreme Court. Ruled that an owner does not have responsibility for overseeing all actions of subcontractors. Will effect future case law as it relates to action over claims in WA.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Employment Practices Liability insurance (EPLI) will not respond to an action over claim, but is worth considering as an additional line of coverage for employment-related claims (discrimination in hiring/firing, harassment, wrongful termination, etc.)  Bad WC claims turn into EPLI claims!</a:t>
            </a:r>
          </a:p>
        </p:txBody>
      </p:sp>
    </p:spTree>
    <p:extLst>
      <p:ext uri="{BB962C8B-B14F-4D97-AF65-F5344CB8AC3E}">
        <p14:creationId xmlns:p14="http://schemas.microsoft.com/office/powerpoint/2010/main" val="41976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5938" y="2094523"/>
            <a:ext cx="7010400" cy="923330"/>
          </a:xfrm>
          <a:prstGeom prst="rect">
            <a:avLst/>
          </a:prstGeom>
          <a:noFill/>
        </p:spPr>
        <p:txBody>
          <a:bodyPr wrap="square" rtlCol="0">
            <a:spAutoFit/>
          </a:bodyPr>
          <a:lstStyle/>
          <a:p>
            <a:r>
              <a:rPr lang="en-US" dirty="0" smtClean="0"/>
              <a:t>Disclaimer :  Please note that this information is not intended to serve as legal advice and is only general information not directed to an particular set of facts.</a:t>
            </a:r>
            <a:endParaRPr lang="en-US" dirty="0"/>
          </a:p>
        </p:txBody>
      </p:sp>
    </p:spTree>
    <p:extLst>
      <p:ext uri="{BB962C8B-B14F-4D97-AF65-F5344CB8AC3E}">
        <p14:creationId xmlns:p14="http://schemas.microsoft.com/office/powerpoint/2010/main" val="111064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109" y="775855"/>
            <a:ext cx="10788073" cy="2585323"/>
          </a:xfrm>
          <a:prstGeom prst="rect">
            <a:avLst/>
          </a:prstGeom>
          <a:noFill/>
        </p:spPr>
        <p:txBody>
          <a:bodyPr wrap="square" rtlCol="0">
            <a:spAutoFit/>
          </a:bodyPr>
          <a:lstStyle/>
          <a:p>
            <a:r>
              <a:rPr lang="en-US" b="1" dirty="0" smtClean="0"/>
              <a:t>Q:</a:t>
            </a:r>
            <a:r>
              <a:rPr lang="en-US" dirty="0" smtClean="0"/>
              <a:t>What exactly is an “action over” claim?</a:t>
            </a:r>
          </a:p>
          <a:p>
            <a:r>
              <a:rPr lang="en-US" b="1" dirty="0" smtClean="0"/>
              <a:t>A: </a:t>
            </a:r>
            <a:r>
              <a:rPr lang="en-US" dirty="0" smtClean="0"/>
              <a:t>A lawsuit resulting from an injury to a worker that is brought against the contractor’s general liability policy. It is essentially “actioned over” from the WC to the GL line of coverage, via typical contractual obligations.</a:t>
            </a:r>
          </a:p>
          <a:p>
            <a:endParaRPr lang="en-US" dirty="0" smtClean="0"/>
          </a:p>
          <a:p>
            <a:r>
              <a:rPr lang="en-US" b="1" dirty="0">
                <a:solidFill>
                  <a:srgbClr val="222222"/>
                </a:solidFill>
              </a:rPr>
              <a:t>Action Over</a:t>
            </a:r>
            <a:r>
              <a:rPr lang="en-US" dirty="0">
                <a:solidFill>
                  <a:srgbClr val="222222"/>
                </a:solidFill>
              </a:rPr>
              <a:t> is defined as a type of legal </a:t>
            </a:r>
            <a:r>
              <a:rPr lang="en-US" b="1" dirty="0">
                <a:solidFill>
                  <a:srgbClr val="222222"/>
                </a:solidFill>
              </a:rPr>
              <a:t>action</a:t>
            </a:r>
            <a:r>
              <a:rPr lang="en-US" dirty="0">
                <a:solidFill>
                  <a:srgbClr val="222222"/>
                </a:solidFill>
              </a:rPr>
              <a:t> in which an injured employee, after collecting workers compensation benefits from the employer, sues a third party for contributing to the employee's injury.</a:t>
            </a:r>
            <a:endParaRPr lang="en-US" dirty="0"/>
          </a:p>
          <a:p>
            <a:endParaRPr lang="en-US" dirty="0" smtClean="0"/>
          </a:p>
          <a:p>
            <a:endParaRPr lang="en-US" dirty="0" smtClean="0"/>
          </a:p>
          <a:p>
            <a:endParaRPr lang="en-US" dirty="0"/>
          </a:p>
        </p:txBody>
      </p:sp>
      <p:sp>
        <p:nvSpPr>
          <p:cNvPr id="4" name="TextBox 3"/>
          <p:cNvSpPr txBox="1"/>
          <p:nvPr/>
        </p:nvSpPr>
        <p:spPr>
          <a:xfrm>
            <a:off x="997527" y="2688491"/>
            <a:ext cx="10317017" cy="1754326"/>
          </a:xfrm>
          <a:prstGeom prst="rect">
            <a:avLst/>
          </a:prstGeom>
          <a:noFill/>
        </p:spPr>
        <p:txBody>
          <a:bodyPr wrap="square" rtlCol="0">
            <a:spAutoFit/>
          </a:bodyPr>
          <a:lstStyle/>
          <a:p>
            <a:r>
              <a:rPr lang="en-US" b="1" dirty="0" smtClean="0"/>
              <a:t>Q: </a:t>
            </a:r>
            <a:r>
              <a:rPr lang="en-US" dirty="0" smtClean="0"/>
              <a:t>Wait a minute … isn’t workers compensation insurance supposed to be the </a:t>
            </a:r>
            <a:r>
              <a:rPr lang="en-US" b="1" dirty="0" smtClean="0"/>
              <a:t>sole remedy </a:t>
            </a:r>
            <a:r>
              <a:rPr lang="en-US" dirty="0" smtClean="0"/>
              <a:t>for workplace injuries?</a:t>
            </a:r>
            <a:endParaRPr lang="en-US" dirty="0"/>
          </a:p>
          <a:p>
            <a:r>
              <a:rPr lang="en-US" b="1" dirty="0" smtClean="0"/>
              <a:t>A: </a:t>
            </a:r>
            <a:r>
              <a:rPr lang="en-US" dirty="0" smtClean="0"/>
              <a:t>Yes, and related workers compensation laws prevent an employee from directly suing their employer for workplace injuries.  </a:t>
            </a:r>
            <a:r>
              <a:rPr lang="en-US" dirty="0"/>
              <a:t>B</a:t>
            </a:r>
            <a:r>
              <a:rPr lang="en-US" dirty="0" smtClean="0"/>
              <a:t>ut … the plaintiffs bar has found a way to circumvent those statutes by claiming an unsafe work environment contributed to the injury, and bringing suit against the project owner and/or GC. Essentially ‘double dipping’ on the same incident.</a:t>
            </a:r>
            <a:endParaRPr lang="en-US" dirty="0"/>
          </a:p>
        </p:txBody>
      </p:sp>
      <p:sp>
        <p:nvSpPr>
          <p:cNvPr id="5" name="TextBox 4"/>
          <p:cNvSpPr txBox="1"/>
          <p:nvPr/>
        </p:nvSpPr>
        <p:spPr>
          <a:xfrm>
            <a:off x="997527" y="4442816"/>
            <a:ext cx="10492509" cy="923330"/>
          </a:xfrm>
          <a:prstGeom prst="rect">
            <a:avLst/>
          </a:prstGeom>
          <a:noFill/>
        </p:spPr>
        <p:txBody>
          <a:bodyPr wrap="square" rtlCol="0">
            <a:spAutoFit/>
          </a:bodyPr>
          <a:lstStyle/>
          <a:p>
            <a:endParaRPr lang="en-US" dirty="0" smtClean="0"/>
          </a:p>
          <a:p>
            <a:r>
              <a:rPr lang="en-US" b="1" dirty="0" smtClean="0"/>
              <a:t>Q: </a:t>
            </a:r>
            <a:r>
              <a:rPr lang="en-US" dirty="0" smtClean="0"/>
              <a:t>Those jerks! Tell me more about how it works, please, and how to protect my construction business.</a:t>
            </a:r>
          </a:p>
          <a:p>
            <a:r>
              <a:rPr lang="en-US" b="1" dirty="0" smtClean="0"/>
              <a:t>A: </a:t>
            </a:r>
            <a:r>
              <a:rPr lang="en-US" dirty="0" smtClean="0"/>
              <a:t>Ok. </a:t>
            </a:r>
            <a:endParaRPr lang="en-US" dirty="0"/>
          </a:p>
        </p:txBody>
      </p:sp>
    </p:spTree>
    <p:extLst>
      <p:ext uri="{BB962C8B-B14F-4D97-AF65-F5344CB8AC3E}">
        <p14:creationId xmlns:p14="http://schemas.microsoft.com/office/powerpoint/2010/main" val="86945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938" y="2117969"/>
            <a:ext cx="2375877" cy="646331"/>
          </a:xfrm>
          <a:prstGeom prst="rect">
            <a:avLst/>
          </a:prstGeom>
          <a:noFill/>
          <a:ln>
            <a:solidFill>
              <a:schemeClr val="tx1"/>
            </a:solidFill>
          </a:ln>
        </p:spPr>
        <p:txBody>
          <a:bodyPr wrap="square" rtlCol="0">
            <a:spAutoFit/>
          </a:bodyPr>
          <a:lstStyle/>
          <a:p>
            <a:r>
              <a:rPr lang="en-US" dirty="0" smtClean="0"/>
              <a:t>Contractor’s employee</a:t>
            </a:r>
          </a:p>
          <a:p>
            <a:r>
              <a:rPr lang="en-US" dirty="0"/>
              <a:t>i</a:t>
            </a:r>
            <a:r>
              <a:rPr lang="en-US" dirty="0" smtClean="0"/>
              <a:t>njured on the job</a:t>
            </a:r>
            <a:endParaRPr lang="en-US" dirty="0"/>
          </a:p>
        </p:txBody>
      </p:sp>
      <p:sp>
        <p:nvSpPr>
          <p:cNvPr id="3" name="Down Arrow 2"/>
          <p:cNvSpPr/>
          <p:nvPr/>
        </p:nvSpPr>
        <p:spPr>
          <a:xfrm>
            <a:off x="1641231" y="28916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9938" y="4079632"/>
            <a:ext cx="2610339" cy="646331"/>
          </a:xfrm>
          <a:prstGeom prst="rect">
            <a:avLst/>
          </a:prstGeom>
          <a:noFill/>
          <a:ln>
            <a:solidFill>
              <a:schemeClr val="tx1"/>
            </a:solidFill>
          </a:ln>
        </p:spPr>
        <p:txBody>
          <a:bodyPr wrap="square" rtlCol="0">
            <a:spAutoFit/>
          </a:bodyPr>
          <a:lstStyle/>
          <a:p>
            <a:r>
              <a:rPr lang="en-US" dirty="0" smtClean="0"/>
              <a:t>Workers Compensation policy coverage claim</a:t>
            </a:r>
            <a:endParaRPr lang="en-US" dirty="0"/>
          </a:p>
        </p:txBody>
      </p:sp>
      <p:sp>
        <p:nvSpPr>
          <p:cNvPr id="6" name="Right Arrow 5"/>
          <p:cNvSpPr/>
          <p:nvPr/>
        </p:nvSpPr>
        <p:spPr>
          <a:xfrm>
            <a:off x="3219939" y="2198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62471" y="1968362"/>
            <a:ext cx="2905837" cy="923330"/>
          </a:xfrm>
          <a:prstGeom prst="rect">
            <a:avLst/>
          </a:prstGeom>
          <a:noFill/>
          <a:ln>
            <a:solidFill>
              <a:schemeClr val="tx1"/>
            </a:solidFill>
          </a:ln>
        </p:spPr>
        <p:txBody>
          <a:bodyPr wrap="square" rtlCol="0">
            <a:spAutoFit/>
          </a:bodyPr>
          <a:lstStyle/>
          <a:p>
            <a:r>
              <a:rPr lang="en-US" dirty="0" smtClean="0"/>
              <a:t>Employee brings suit against project owner and/or GC citing unsafe work conditions</a:t>
            </a:r>
            <a:endParaRPr lang="en-US" dirty="0"/>
          </a:p>
        </p:txBody>
      </p:sp>
      <p:sp>
        <p:nvSpPr>
          <p:cNvPr id="8" name="Right Arrow 7"/>
          <p:cNvSpPr/>
          <p:nvPr/>
        </p:nvSpPr>
        <p:spPr>
          <a:xfrm>
            <a:off x="7432432" y="21179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36000" y="1968362"/>
            <a:ext cx="3360615" cy="923330"/>
          </a:xfrm>
          <a:prstGeom prst="rect">
            <a:avLst/>
          </a:prstGeom>
          <a:noFill/>
          <a:ln>
            <a:solidFill>
              <a:schemeClr val="tx1"/>
            </a:solidFill>
          </a:ln>
        </p:spPr>
        <p:txBody>
          <a:bodyPr wrap="square" rtlCol="0">
            <a:spAutoFit/>
          </a:bodyPr>
          <a:lstStyle/>
          <a:p>
            <a:r>
              <a:rPr lang="en-US" dirty="0" smtClean="0"/>
              <a:t>Owner and/or GC tender claim back to the contractor based on contractual indemnification </a:t>
            </a:r>
            <a:endParaRPr lang="en-US" dirty="0"/>
          </a:p>
        </p:txBody>
      </p:sp>
      <p:sp>
        <p:nvSpPr>
          <p:cNvPr id="11" name="Right Arrow 10"/>
          <p:cNvSpPr/>
          <p:nvPr/>
        </p:nvSpPr>
        <p:spPr>
          <a:xfrm rot="12683171">
            <a:off x="7487048" y="12644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64000" y="802636"/>
            <a:ext cx="3055815" cy="646331"/>
          </a:xfrm>
          <a:prstGeom prst="rect">
            <a:avLst/>
          </a:prstGeom>
          <a:noFill/>
          <a:ln>
            <a:solidFill>
              <a:schemeClr val="tx1"/>
            </a:solidFill>
          </a:ln>
        </p:spPr>
        <p:txBody>
          <a:bodyPr wrap="square" rtlCol="0">
            <a:spAutoFit/>
          </a:bodyPr>
          <a:lstStyle/>
          <a:p>
            <a:r>
              <a:rPr lang="en-US" dirty="0" smtClean="0"/>
              <a:t>Contractor’s general liability policy responds to the claim </a:t>
            </a:r>
            <a:endParaRPr lang="en-US" dirty="0"/>
          </a:p>
        </p:txBody>
      </p:sp>
      <p:sp>
        <p:nvSpPr>
          <p:cNvPr id="14" name="Right Arrow 13"/>
          <p:cNvSpPr/>
          <p:nvPr/>
        </p:nvSpPr>
        <p:spPr>
          <a:xfrm rot="8778475">
            <a:off x="2566611" y="11742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39877" y="4540738"/>
            <a:ext cx="3978031" cy="646331"/>
          </a:xfrm>
          <a:prstGeom prst="rect">
            <a:avLst/>
          </a:prstGeom>
          <a:noFill/>
        </p:spPr>
        <p:txBody>
          <a:bodyPr wrap="square" rtlCol="0">
            <a:spAutoFit/>
          </a:bodyPr>
          <a:lstStyle/>
          <a:p>
            <a:r>
              <a:rPr lang="en-US" dirty="0" smtClean="0"/>
              <a:t>Visual representation of action over process</a:t>
            </a:r>
          </a:p>
        </p:txBody>
      </p:sp>
    </p:spTree>
    <p:extLst>
      <p:ext uri="{BB962C8B-B14F-4D97-AF65-F5344CB8AC3E}">
        <p14:creationId xmlns:p14="http://schemas.microsoft.com/office/powerpoint/2010/main" val="2310934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4769" y="1000369"/>
            <a:ext cx="8917354" cy="1754326"/>
          </a:xfrm>
          <a:prstGeom prst="rect">
            <a:avLst/>
          </a:prstGeom>
          <a:noFill/>
        </p:spPr>
        <p:txBody>
          <a:bodyPr wrap="square" rtlCol="0">
            <a:spAutoFit/>
          </a:bodyPr>
          <a:lstStyle/>
          <a:p>
            <a:r>
              <a:rPr lang="en-US" dirty="0" smtClean="0"/>
              <a:t>Considerations to protect your business and limit the severity of an action over claim:</a:t>
            </a:r>
          </a:p>
          <a:p>
            <a:endParaRPr lang="en-US" dirty="0"/>
          </a:p>
          <a:p>
            <a:pPr marL="342900" indent="-342900">
              <a:buAutoNum type="arabicParenR"/>
            </a:pPr>
            <a:r>
              <a:rPr lang="en-US" dirty="0" smtClean="0"/>
              <a:t>General Liability policy</a:t>
            </a:r>
          </a:p>
          <a:p>
            <a:pPr marL="342900" indent="-342900">
              <a:buAutoNum type="arabicParenR"/>
            </a:pPr>
            <a:r>
              <a:rPr lang="en-US" dirty="0" smtClean="0"/>
              <a:t>Liability assumed under contract / indemnification provisions of contract</a:t>
            </a:r>
          </a:p>
          <a:p>
            <a:pPr marL="342900" indent="-342900">
              <a:buAutoNum type="arabicParenR"/>
            </a:pPr>
            <a:r>
              <a:rPr lang="en-US" dirty="0" smtClean="0"/>
              <a:t>Take care of the injured employee</a:t>
            </a:r>
          </a:p>
          <a:p>
            <a:pPr marL="342900" indent="-342900">
              <a:buAutoNum type="arabicParenR"/>
            </a:pPr>
            <a:endParaRPr lang="en-US" dirty="0"/>
          </a:p>
        </p:txBody>
      </p:sp>
    </p:spTree>
    <p:extLst>
      <p:ext uri="{BB962C8B-B14F-4D97-AF65-F5344CB8AC3E}">
        <p14:creationId xmlns:p14="http://schemas.microsoft.com/office/powerpoint/2010/main" val="3750521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237" y="665017"/>
            <a:ext cx="10510271" cy="4524315"/>
          </a:xfrm>
          <a:prstGeom prst="rect">
            <a:avLst/>
          </a:prstGeom>
          <a:noFill/>
        </p:spPr>
        <p:txBody>
          <a:bodyPr wrap="square" rtlCol="0">
            <a:spAutoFit/>
          </a:bodyPr>
          <a:lstStyle/>
          <a:p>
            <a:endParaRPr lang="en-US" dirty="0"/>
          </a:p>
          <a:p>
            <a:endParaRPr lang="en-US" dirty="0" smtClean="0"/>
          </a:p>
          <a:p>
            <a:endParaRPr lang="en-US" dirty="0" smtClean="0"/>
          </a:p>
          <a:p>
            <a:pPr marL="342900" indent="-342900">
              <a:buAutoNum type="arabicParenR"/>
            </a:pPr>
            <a:r>
              <a:rPr lang="en-US" dirty="0" smtClean="0"/>
              <a:t>Confirm your general liability policy is properly structured to respond to an action over claim.</a:t>
            </a:r>
          </a:p>
          <a:p>
            <a:endParaRPr lang="en-US" dirty="0" smtClean="0"/>
          </a:p>
          <a:p>
            <a:r>
              <a:rPr lang="en-US" dirty="0"/>
              <a:t>Standard </a:t>
            </a:r>
            <a:r>
              <a:rPr lang="en-US" dirty="0" smtClean="0"/>
              <a:t>general liability policy form explicitly excludes </a:t>
            </a:r>
            <a:r>
              <a:rPr lang="en-US" dirty="0"/>
              <a:t>coverage for claims involving work-related injuries, but there is a crucial exception to this exclusion - </a:t>
            </a:r>
            <a:r>
              <a:rPr lang="en-US" i="1" dirty="0"/>
              <a:t>if you have a contract</a:t>
            </a:r>
            <a:r>
              <a:rPr lang="en-US" dirty="0"/>
              <a:t> with the </a:t>
            </a:r>
            <a:r>
              <a:rPr lang="en-US" dirty="0" smtClean="0"/>
              <a:t>third-party, </a:t>
            </a:r>
            <a:r>
              <a:rPr lang="en-US" dirty="0"/>
              <a:t>the </a:t>
            </a:r>
            <a:r>
              <a:rPr lang="en-US" dirty="0" smtClean="0"/>
              <a:t>action </a:t>
            </a:r>
            <a:r>
              <a:rPr lang="en-US" dirty="0"/>
              <a:t>o</a:t>
            </a:r>
            <a:r>
              <a:rPr lang="en-US" dirty="0" smtClean="0"/>
              <a:t>ver </a:t>
            </a:r>
            <a:r>
              <a:rPr lang="en-US" dirty="0"/>
              <a:t>exclusion does not </a:t>
            </a:r>
            <a:r>
              <a:rPr lang="en-US" dirty="0" smtClean="0"/>
              <a:t>apply. </a:t>
            </a:r>
            <a:endParaRPr lang="en-US" dirty="0"/>
          </a:p>
          <a:p>
            <a:endParaRPr lang="en-US" dirty="0" smtClean="0"/>
          </a:p>
          <a:p>
            <a:r>
              <a:rPr lang="en-US" dirty="0" smtClean="0"/>
              <a:t>There may be additional exclusions attached to the policy that limit or deny coverage for an action over claim.</a:t>
            </a:r>
            <a:endParaRPr lang="en-US" dirty="0"/>
          </a:p>
          <a:p>
            <a:endParaRPr lang="en-US" dirty="0"/>
          </a:p>
          <a:p>
            <a:r>
              <a:rPr lang="en-US" dirty="0" smtClean="0"/>
              <a:t> These exclusion are often disguised under other names, such as:</a:t>
            </a:r>
          </a:p>
          <a:p>
            <a:endParaRPr lang="en-US" dirty="0" smtClean="0"/>
          </a:p>
          <a:p>
            <a:r>
              <a:rPr lang="en-US" dirty="0"/>
              <a:t> </a:t>
            </a:r>
            <a:r>
              <a:rPr lang="en-US" dirty="0" smtClean="0"/>
              <a:t>   “Injury to Independent Employee Exclusion”</a:t>
            </a:r>
          </a:p>
          <a:p>
            <a:r>
              <a:rPr lang="en-US" dirty="0"/>
              <a:t> </a:t>
            </a:r>
            <a:r>
              <a:rPr lang="en-US" dirty="0" smtClean="0"/>
              <a:t>   “Bodily Injury to Employee Exclusion”</a:t>
            </a:r>
          </a:p>
          <a:p>
            <a:r>
              <a:rPr lang="en-US" dirty="0"/>
              <a:t> </a:t>
            </a:r>
            <a:r>
              <a:rPr lang="en-US" dirty="0" smtClean="0"/>
              <a:t>   </a:t>
            </a:r>
            <a:endParaRPr lang="en-US" dirty="0"/>
          </a:p>
        </p:txBody>
      </p:sp>
    </p:spTree>
    <p:extLst>
      <p:ext uri="{BB962C8B-B14F-4D97-AF65-F5344CB8AC3E}">
        <p14:creationId xmlns:p14="http://schemas.microsoft.com/office/powerpoint/2010/main" val="327293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23206787"/>
              </p:ext>
            </p:extLst>
          </p:nvPr>
        </p:nvGraphicFramePr>
        <p:xfrm>
          <a:off x="815718" y="493542"/>
          <a:ext cx="4061960" cy="5539935"/>
        </p:xfrm>
        <a:graphic>
          <a:graphicData uri="http://schemas.openxmlformats.org/presentationml/2006/ole">
            <mc:AlternateContent xmlns:mc="http://schemas.openxmlformats.org/markup-compatibility/2006">
              <mc:Choice xmlns:v="urn:schemas-microsoft-com:vml" Requires="v">
                <p:oleObj spid="_x0000_s1054" name="Acrobat Document" r:id="rId3" imgW="5829199" imgH="7543800" progId="Acrobat.Document.11">
                  <p:embed/>
                </p:oleObj>
              </mc:Choice>
              <mc:Fallback>
                <p:oleObj name="Acrobat Document" r:id="rId3" imgW="5829199" imgH="7543800" progId="Acrobat.Document.11">
                  <p:embed/>
                  <p:pic>
                    <p:nvPicPr>
                      <p:cNvPr id="0" name=""/>
                      <p:cNvPicPr/>
                      <p:nvPr/>
                    </p:nvPicPr>
                    <p:blipFill>
                      <a:blip r:embed="rId4"/>
                      <a:stretch>
                        <a:fillRect/>
                      </a:stretch>
                    </p:blipFill>
                    <p:spPr>
                      <a:xfrm>
                        <a:off x="815718" y="493542"/>
                        <a:ext cx="4061960" cy="5539935"/>
                      </a:xfrm>
                      <a:prstGeom prst="rect">
                        <a:avLst/>
                      </a:prstGeom>
                    </p:spPr>
                  </p:pic>
                </p:oleObj>
              </mc:Fallback>
            </mc:AlternateContent>
          </a:graphicData>
        </a:graphic>
      </p:graphicFrame>
      <p:sp>
        <p:nvSpPr>
          <p:cNvPr id="3" name="TextBox 2"/>
          <p:cNvSpPr txBox="1"/>
          <p:nvPr/>
        </p:nvSpPr>
        <p:spPr>
          <a:xfrm>
            <a:off x="5585254" y="3323968"/>
            <a:ext cx="558525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n w="0"/>
                <a:solidFill>
                  <a:schemeClr val="tx1"/>
                </a:solidFill>
              </a:rPr>
              <a:t>On this additional insured form, the bodily injury exclusion will essentially negate coverage</a:t>
            </a:r>
          </a:p>
          <a:p>
            <a:endParaRPr lang="en-US" dirty="0">
              <a:ln w="0"/>
              <a:solidFill>
                <a:schemeClr val="tx1"/>
              </a:solidFill>
            </a:endParaRPr>
          </a:p>
        </p:txBody>
      </p:sp>
      <p:sp>
        <p:nvSpPr>
          <p:cNvPr id="4" name="TextBox 3"/>
          <p:cNvSpPr txBox="1"/>
          <p:nvPr/>
        </p:nvSpPr>
        <p:spPr>
          <a:xfrm>
            <a:off x="5733535" y="1396314"/>
            <a:ext cx="5560541" cy="923330"/>
          </a:xfrm>
          <a:prstGeom prst="rect">
            <a:avLst/>
          </a:prstGeom>
          <a:noFill/>
          <a:ln>
            <a:solidFill>
              <a:schemeClr val="tx1"/>
            </a:solidFill>
          </a:ln>
        </p:spPr>
        <p:txBody>
          <a:bodyPr wrap="square" rtlCol="0">
            <a:spAutoFit/>
          </a:bodyPr>
          <a:lstStyle/>
          <a:p>
            <a:r>
              <a:rPr lang="en-US" dirty="0" smtClean="0"/>
              <a:t>An exclusion for action over coverage can also be hidden in the Additional Insured endorsement given by a lower tier contractor to the GC/owner</a:t>
            </a:r>
            <a:endParaRPr lang="en-US" dirty="0"/>
          </a:p>
        </p:txBody>
      </p:sp>
    </p:spTree>
    <p:extLst>
      <p:ext uri="{BB962C8B-B14F-4D97-AF65-F5344CB8AC3E}">
        <p14:creationId xmlns:p14="http://schemas.microsoft.com/office/powerpoint/2010/main" val="63351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491" y="1339273"/>
            <a:ext cx="10430356" cy="3693319"/>
          </a:xfrm>
          <a:prstGeom prst="rect">
            <a:avLst/>
          </a:prstGeom>
          <a:noFill/>
        </p:spPr>
        <p:txBody>
          <a:bodyPr wrap="none" rtlCol="0">
            <a:spAutoFit/>
          </a:bodyPr>
          <a:lstStyle/>
          <a:p>
            <a:r>
              <a:rPr lang="en-US" dirty="0" smtClean="0"/>
              <a:t>2) Understand your contract with both higher and lower tier contractors as it relates to employee injuries</a:t>
            </a:r>
          </a:p>
          <a:p>
            <a:endParaRPr lang="en-US" dirty="0" smtClean="0"/>
          </a:p>
          <a:p>
            <a:r>
              <a:rPr lang="en-US" dirty="0"/>
              <a:t>Indemnification provisions in contracts are typically enforceable, so:</a:t>
            </a:r>
          </a:p>
          <a:p>
            <a:pPr lvl="0"/>
            <a:r>
              <a:rPr lang="en-US" dirty="0"/>
              <a:t>* </a:t>
            </a:r>
            <a:r>
              <a:rPr lang="en-US" dirty="0" smtClean="0"/>
              <a:t>Limit </a:t>
            </a:r>
            <a:r>
              <a:rPr lang="en-US" dirty="0"/>
              <a:t>your indemnification to liability arising from only your actions.</a:t>
            </a:r>
          </a:p>
          <a:p>
            <a:pPr lvl="0"/>
            <a:r>
              <a:rPr lang="en-US" dirty="0"/>
              <a:t>* Avoid agreeing to indemnify the third-party against uninsured exposures or for the work of sub-contractors.</a:t>
            </a:r>
          </a:p>
          <a:p>
            <a:pPr marL="285750" indent="-285750">
              <a:buFont typeface="Arial" panose="020B0604020202020204" pitchFamily="34" charset="0"/>
              <a:buChar char="•"/>
            </a:pPr>
            <a:r>
              <a:rPr lang="en-US" dirty="0" smtClean="0"/>
              <a:t>Define </a:t>
            </a:r>
            <a:r>
              <a:rPr lang="en-US" dirty="0"/>
              <a:t>the monetary limit of your </a:t>
            </a:r>
            <a:r>
              <a:rPr lang="en-US" dirty="0" smtClean="0"/>
              <a:t>indemnification</a:t>
            </a:r>
          </a:p>
          <a:p>
            <a:endParaRPr lang="en-US" dirty="0"/>
          </a:p>
          <a:p>
            <a:r>
              <a:rPr lang="en-US" dirty="0" smtClean="0"/>
              <a:t>Be aware of your obligations to the owner and GC in the event a worker suffers an injury.</a:t>
            </a:r>
          </a:p>
          <a:p>
            <a:endParaRPr lang="en-US" dirty="0"/>
          </a:p>
          <a:p>
            <a:r>
              <a:rPr lang="en-US" dirty="0" smtClean="0"/>
              <a:t>Also, be sure you’re not incidentally covering your lower tier subcontractors in the event one of their </a:t>
            </a:r>
          </a:p>
          <a:p>
            <a:r>
              <a:rPr lang="en-US" dirty="0" smtClean="0"/>
              <a:t>workers is injured at a jobsite and brings suit again the GC/owner.  Ultimately, you want to make sure </a:t>
            </a:r>
          </a:p>
          <a:p>
            <a:r>
              <a:rPr lang="en-US" dirty="0" smtClean="0"/>
              <a:t>your subs have coverage so you can push as much of the liability downstream as possible.</a:t>
            </a:r>
          </a:p>
          <a:p>
            <a:endParaRPr lang="en-US" dirty="0"/>
          </a:p>
        </p:txBody>
      </p:sp>
    </p:spTree>
    <p:extLst>
      <p:ext uri="{BB962C8B-B14F-4D97-AF65-F5344CB8AC3E}">
        <p14:creationId xmlns:p14="http://schemas.microsoft.com/office/powerpoint/2010/main" val="605869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673" y="1200727"/>
            <a:ext cx="9706953" cy="3970318"/>
          </a:xfrm>
          <a:prstGeom prst="rect">
            <a:avLst/>
          </a:prstGeom>
          <a:noFill/>
        </p:spPr>
        <p:txBody>
          <a:bodyPr wrap="none" rtlCol="0">
            <a:spAutoFit/>
          </a:bodyPr>
          <a:lstStyle/>
          <a:p>
            <a:r>
              <a:rPr lang="en-US" dirty="0"/>
              <a:t>3</a:t>
            </a:r>
            <a:r>
              <a:rPr lang="en-US" dirty="0" smtClean="0"/>
              <a:t>) Take care of your injured employee. If possible, go above and beyond the workers compensation </a:t>
            </a:r>
          </a:p>
          <a:p>
            <a:r>
              <a:rPr lang="en-US" dirty="0" smtClean="0"/>
              <a:t>adjuster recommendations.</a:t>
            </a:r>
          </a:p>
          <a:p>
            <a:endParaRPr lang="en-US" dirty="0"/>
          </a:p>
          <a:p>
            <a:r>
              <a:rPr lang="en-US" dirty="0" smtClean="0"/>
              <a:t>Discuss light duty options that might work for the injured worker to keep their income </a:t>
            </a:r>
            <a:r>
              <a:rPr lang="en-US" dirty="0" smtClean="0"/>
              <a:t>consistent and </a:t>
            </a:r>
          </a:p>
          <a:p>
            <a:r>
              <a:rPr lang="en-US" dirty="0" smtClean="0"/>
              <a:t>continue </a:t>
            </a:r>
            <a:r>
              <a:rPr lang="en-US" smtClean="0"/>
              <a:t>accruing benefits. </a:t>
            </a:r>
            <a:endParaRPr lang="en-US" dirty="0" smtClean="0"/>
          </a:p>
          <a:p>
            <a:endParaRPr lang="en-US" dirty="0"/>
          </a:p>
          <a:p>
            <a:r>
              <a:rPr lang="en-US" dirty="0" smtClean="0"/>
              <a:t>Full wage light duty if acceptable options available. </a:t>
            </a:r>
          </a:p>
          <a:p>
            <a:endParaRPr lang="en-US" dirty="0"/>
          </a:p>
          <a:p>
            <a:r>
              <a:rPr lang="en-US" dirty="0" smtClean="0"/>
              <a:t>Do they drive a company vehicle? Even if not needed for light duty work role, consider letting them </a:t>
            </a:r>
          </a:p>
          <a:p>
            <a:r>
              <a:rPr lang="en-US" dirty="0" smtClean="0"/>
              <a:t>continue to drive for near term. </a:t>
            </a:r>
            <a:endParaRPr lang="en-US" dirty="0"/>
          </a:p>
          <a:p>
            <a:endParaRPr lang="en-US" dirty="0"/>
          </a:p>
          <a:p>
            <a:r>
              <a:rPr lang="en-US" dirty="0" smtClean="0"/>
              <a:t>If lesser economic loss to employee, harder to justify a significant action over claim. </a:t>
            </a:r>
          </a:p>
          <a:p>
            <a:r>
              <a:rPr lang="en-US" dirty="0" smtClean="0"/>
              <a:t>Plaintiffs lawyers will tend to inflate the damages.</a:t>
            </a:r>
          </a:p>
          <a:p>
            <a:endParaRPr lang="en-US" dirty="0"/>
          </a:p>
        </p:txBody>
      </p:sp>
    </p:spTree>
    <p:extLst>
      <p:ext uri="{BB962C8B-B14F-4D97-AF65-F5344CB8AC3E}">
        <p14:creationId xmlns:p14="http://schemas.microsoft.com/office/powerpoint/2010/main" val="3656892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TotalTime>
  <Words>702</Words>
  <Application>Microsoft Office PowerPoint</Application>
  <PresentationFormat>Widescreen</PresentationFormat>
  <Paragraphs>74</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Acrobat Document</vt:lpstr>
      <vt:lpstr>Protecting Your Business in an  “Action Over” Claim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Your Business from  “Action Over” Scenario</dc:title>
  <dc:creator>Drew Roddan</dc:creator>
  <cp:lastModifiedBy>Drew Roddan</cp:lastModifiedBy>
  <cp:revision>40</cp:revision>
  <cp:lastPrinted>2020-02-03T22:05:26Z</cp:lastPrinted>
  <dcterms:created xsi:type="dcterms:W3CDTF">2019-12-30T17:01:12Z</dcterms:created>
  <dcterms:modified xsi:type="dcterms:W3CDTF">2020-02-04T19:07:27Z</dcterms:modified>
</cp:coreProperties>
</file>