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bookmarkIdSeed="2">
  <p:sldMasterIdLst>
    <p:sldMasterId id="2147483648" r:id="rId1"/>
  </p:sldMasterIdLst>
  <p:sldIdLst>
    <p:sldId id="256" r:id="rId2"/>
    <p:sldId id="336" r:id="rId3"/>
    <p:sldId id="318" r:id="rId4"/>
    <p:sldId id="264" r:id="rId5"/>
    <p:sldId id="315" r:id="rId6"/>
    <p:sldId id="265" r:id="rId7"/>
    <p:sldId id="316" r:id="rId8"/>
    <p:sldId id="266" r:id="rId9"/>
    <p:sldId id="314" r:id="rId10"/>
    <p:sldId id="267" r:id="rId11"/>
    <p:sldId id="268" r:id="rId12"/>
    <p:sldId id="320" r:id="rId13"/>
    <p:sldId id="274" r:id="rId14"/>
    <p:sldId id="275" r:id="rId15"/>
    <p:sldId id="276" r:id="rId16"/>
    <p:sldId id="321" r:id="rId17"/>
    <p:sldId id="277" r:id="rId18"/>
    <p:sldId id="334" r:id="rId19"/>
    <p:sldId id="278" r:id="rId20"/>
    <p:sldId id="322" r:id="rId21"/>
    <p:sldId id="279" r:id="rId22"/>
    <p:sldId id="280" r:id="rId23"/>
    <p:sldId id="281" r:id="rId24"/>
    <p:sldId id="282" r:id="rId25"/>
    <p:sldId id="283" r:id="rId26"/>
    <p:sldId id="323" r:id="rId27"/>
    <p:sldId id="284" r:id="rId28"/>
    <p:sldId id="285" r:id="rId29"/>
    <p:sldId id="286" r:id="rId30"/>
    <p:sldId id="287" r:id="rId31"/>
    <p:sldId id="288" r:id="rId32"/>
    <p:sldId id="325" r:id="rId33"/>
    <p:sldId id="294" r:id="rId34"/>
    <p:sldId id="295" r:id="rId35"/>
    <p:sldId id="333" r:id="rId36"/>
    <p:sldId id="296" r:id="rId37"/>
    <p:sldId id="297" r:id="rId38"/>
    <p:sldId id="298" r:id="rId39"/>
    <p:sldId id="327" r:id="rId40"/>
    <p:sldId id="304" r:id="rId41"/>
    <p:sldId id="305" r:id="rId42"/>
    <p:sldId id="329" r:id="rId43"/>
    <p:sldId id="306" r:id="rId44"/>
    <p:sldId id="307" r:id="rId45"/>
    <p:sldId id="308" r:id="rId46"/>
    <p:sldId id="319" r:id="rId47"/>
    <p:sldId id="269" r:id="rId48"/>
    <p:sldId id="270" r:id="rId49"/>
    <p:sldId id="271" r:id="rId50"/>
    <p:sldId id="272" r:id="rId51"/>
    <p:sldId id="273" r:id="rId52"/>
  </p:sldIdLst>
  <p:sldSz cx="12192000" cy="6858000"/>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386" autoAdjust="0"/>
    <p:restoredTop sz="94660"/>
  </p:normalViewPr>
  <p:slideViewPr>
    <p:cSldViewPr snapToGrid="0">
      <p:cViewPr varScale="1">
        <p:scale>
          <a:sx n="47" d="100"/>
          <a:sy n="47" d="100"/>
        </p:scale>
        <p:origin x="232" y="22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F7AFFB9B-9FB8-469E-96F9-4D32314110B6}" type="datetimeFigureOut">
              <a:rPr lang="en-US" dirty="0"/>
              <a:t>1/31/20</a:t>
            </a:fld>
            <a:endParaRPr lang="en-US" dirty="0"/>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dirty="0"/>
              <a:pPr/>
              <a:t>‹#›</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41D2AC3-6A0B-4169-B1EA-E3AE8B351BDD}" type="datetimeFigureOut">
              <a:rPr lang="en-US" dirty="0"/>
              <a:t>1/31/20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D4B9363-8B87-41B7-9F8E-64519CBB8F34}" type="datetimeFigureOut">
              <a:rPr lang="en-US" dirty="0"/>
              <a:t>1/31/20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AEF5746-5284-4951-9F37-7AE924EDBCB7}" type="datetimeFigureOut">
              <a:rPr lang="en-US" dirty="0"/>
              <a:t>1/31/20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2398B29-7265-4A65-A2A4-6703C057B7C1}" type="datetimeFigureOut">
              <a:rPr lang="en-US" dirty="0"/>
              <a:t>1/31/20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28FBA082-94DF-4C4B-A041-6624924AB0A8}" type="datetimeFigureOut">
              <a:rPr lang="en-US" dirty="0"/>
              <a:t>1/31/20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27686C4-3AB5-4E0C-86CA-FB108C350AA9}" type="datetimeFigureOut">
              <a:rPr lang="en-US" dirty="0"/>
              <a:t>1/31/20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FF1211-4E0C-4AB3-B04F-585959BDAFE8}" type="datetimeFigureOut">
              <a:rPr lang="en-US" dirty="0"/>
              <a:t>1/31/20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8BDECAF-D3BE-4069-9C78-642ECCD01477}" type="datetimeFigureOut">
              <a:rPr lang="en-US" dirty="0"/>
              <a:t>1/31/20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dirty="0"/>
              <a:t>1/31/20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F7F47CF-67C9-420C-80A5-E2069FF0C2DF}" type="datetimeFigureOut">
              <a:rPr lang="en-US" dirty="0"/>
              <a:t>1/31/20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E22DC73-F065-42F5-A9F2-D90B2E42A0B3}" type="datetimeFigureOut">
              <a:rPr lang="en-US" dirty="0"/>
              <a:t>1/31/20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6BEA702-9B29-41CC-9BCC-3DF8A0D379FE}" type="datetimeFigureOut">
              <a:rPr lang="en-US" dirty="0"/>
              <a:t>1/31/20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dirty="0"/>
              <a:t>1/31/20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dirty="0"/>
              <a:t>1/31/20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0C3BFE2-83B7-4B0A-B9D3-AB28331082B3}" type="datetimeFigureOut">
              <a:rPr lang="en-US" dirty="0"/>
              <a:t>1/31/20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2EF78E3-FDA3-4D28-AAA2-0B81F349A39D}" type="datetimeFigureOut">
              <a:rPr lang="en-US" dirty="0"/>
              <a:t>1/31/20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C35BB1C6-BF8F-4481-8AB2-603A1C8A906A}" type="datetimeFigureOut">
              <a:rPr lang="en-US" dirty="0"/>
              <a:t>1/31/20</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advance.lexis.com/document/teaserdocument/?pdmfid=1000516&amp;crid=898c601d-667d-4a6a-b806-e2899225c599&amp;pdteaserkey=h1&amp;pditab=allpods&amp;ecomp=spnqk&amp;earg=sr1&amp;prid=9311f250-658f-4e1b-86cb-45b80fbbe8d4"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C7F76-5E26-45A1-B231-53187A72BCA0}"/>
              </a:ext>
            </a:extLst>
          </p:cNvPr>
          <p:cNvSpPr>
            <a:spLocks noGrp="1"/>
          </p:cNvSpPr>
          <p:nvPr>
            <p:ph type="ctrTitle"/>
          </p:nvPr>
        </p:nvSpPr>
        <p:spPr>
          <a:xfrm rot="21420000">
            <a:off x="891201" y="563545"/>
            <a:ext cx="9755187" cy="2766528"/>
          </a:xfrm>
        </p:spPr>
        <p:txBody>
          <a:bodyPr/>
          <a:lstStyle/>
          <a:p>
            <a:pPr algn="ctr"/>
            <a:r>
              <a:rPr lang="en-US" dirty="0"/>
              <a:t>Shifting Risk with Contract Provisions</a:t>
            </a:r>
          </a:p>
        </p:txBody>
      </p:sp>
      <p:sp>
        <p:nvSpPr>
          <p:cNvPr id="3" name="Subtitle 2">
            <a:extLst>
              <a:ext uri="{FF2B5EF4-FFF2-40B4-BE49-F238E27FC236}">
                <a16:creationId xmlns:a16="http://schemas.microsoft.com/office/drawing/2014/main" id="{C1AD1726-84C5-4585-B3EF-AE3D772365BF}"/>
              </a:ext>
            </a:extLst>
          </p:cNvPr>
          <p:cNvSpPr>
            <a:spLocks noGrp="1"/>
          </p:cNvSpPr>
          <p:nvPr>
            <p:ph type="subTitle" idx="1"/>
          </p:nvPr>
        </p:nvSpPr>
        <p:spPr>
          <a:xfrm rot="21420000">
            <a:off x="1271518" y="3525030"/>
            <a:ext cx="9312722" cy="550333"/>
          </a:xfrm>
        </p:spPr>
        <p:txBody>
          <a:bodyPr/>
          <a:lstStyle/>
          <a:p>
            <a:pPr algn="ctr"/>
            <a:r>
              <a:rPr lang="en-US" sz="1600" dirty="0"/>
              <a:t>By: Albert Schlotfeldt of the Schlotfeldt Law Firm in Vancouver, WA</a:t>
            </a:r>
          </a:p>
        </p:txBody>
      </p:sp>
      <p:sp>
        <p:nvSpPr>
          <p:cNvPr id="4" name="Subtitle 2">
            <a:extLst>
              <a:ext uri="{FF2B5EF4-FFF2-40B4-BE49-F238E27FC236}">
                <a16:creationId xmlns:a16="http://schemas.microsoft.com/office/drawing/2014/main" id="{A4A76DAC-CA64-4256-B69B-91481BF5B34F}"/>
              </a:ext>
            </a:extLst>
          </p:cNvPr>
          <p:cNvSpPr txBox="1">
            <a:spLocks/>
          </p:cNvSpPr>
          <p:nvPr/>
        </p:nvSpPr>
        <p:spPr>
          <a:xfrm rot="21420000">
            <a:off x="1237013" y="3140987"/>
            <a:ext cx="9332018" cy="1132089"/>
          </a:xfrm>
          <a:prstGeom prst="rect">
            <a:avLst/>
          </a:prstGeom>
        </p:spPr>
        <p:txBody>
          <a:bodyPr vert="horz" lIns="91440" tIns="45720" rIns="91440" bIns="45720" rtlCol="0" anchor="t">
            <a:noAutofit/>
          </a:bodyPr>
          <a:lstStyle>
            <a:lvl1pPr marL="0" indent="0" algn="r" defTabSz="914400" rtl="0" eaLnBrk="1" latinLnBrk="0" hangingPunct="1">
              <a:lnSpc>
                <a:spcPct val="120000"/>
              </a:lnSpc>
              <a:spcBef>
                <a:spcPts val="1000"/>
              </a:spcBef>
              <a:buClr>
                <a:schemeClr val="accent1"/>
              </a:buClr>
              <a:buSzPct val="160000"/>
              <a:buFont typeface="Arial" panose="020B0604020202020204" pitchFamily="34" charset="0"/>
              <a:buNone/>
              <a:defRPr sz="2800" kern="1200" cap="all" baseline="0">
                <a:solidFill>
                  <a:schemeClr val="bg1">
                    <a:lumMod val="50000"/>
                  </a:schemeClr>
                </a:solidFill>
                <a:effectLst/>
                <a:latin typeface="+mn-lt"/>
                <a:ea typeface="+mn-ea"/>
                <a:cs typeface="+mn-cs"/>
              </a:defRPr>
            </a:lvl1pPr>
            <a:lvl2pPr marL="457200" indent="0" algn="ctr" defTabSz="914400" rtl="0" eaLnBrk="1" latinLnBrk="0" hangingPunct="1">
              <a:lnSpc>
                <a:spcPct val="120000"/>
              </a:lnSpc>
              <a:spcBef>
                <a:spcPts val="500"/>
              </a:spcBef>
              <a:buClr>
                <a:schemeClr val="accent1"/>
              </a:buClr>
              <a:buSzPct val="160000"/>
              <a:buFont typeface="Arial" panose="020B0604020202020204" pitchFamily="34" charset="0"/>
              <a:buNone/>
              <a:defRPr sz="2000" kern="1200" cap="all" baseline="0">
                <a:solidFill>
                  <a:schemeClr val="tx1"/>
                </a:solidFill>
                <a:effectLst/>
                <a:latin typeface="+mn-lt"/>
                <a:ea typeface="+mn-ea"/>
                <a:cs typeface="+mn-cs"/>
              </a:defRPr>
            </a:lvl2pPr>
            <a:lvl3pPr marL="914400" indent="0" algn="ctr" defTabSz="914400" rtl="0" eaLnBrk="1" latinLnBrk="0" hangingPunct="1">
              <a:lnSpc>
                <a:spcPct val="120000"/>
              </a:lnSpc>
              <a:spcBef>
                <a:spcPts val="500"/>
              </a:spcBef>
              <a:buClr>
                <a:schemeClr val="accent1"/>
              </a:buClr>
              <a:buSzPct val="160000"/>
              <a:buFont typeface="Arial" panose="020B0604020202020204" pitchFamily="34" charset="0"/>
              <a:buNone/>
              <a:defRPr sz="1800" kern="1200" cap="all" baseline="0">
                <a:solidFill>
                  <a:schemeClr val="tx1"/>
                </a:solidFill>
                <a:effectLst/>
                <a:latin typeface="+mn-lt"/>
                <a:ea typeface="+mn-ea"/>
                <a:cs typeface="+mn-cs"/>
              </a:defRPr>
            </a:lvl3pPr>
            <a:lvl4pPr marL="1371600" indent="0" algn="ctr" defTabSz="914400" rtl="0" eaLnBrk="1" latinLnBrk="0" hangingPunct="1">
              <a:lnSpc>
                <a:spcPct val="120000"/>
              </a:lnSpc>
              <a:spcBef>
                <a:spcPts val="500"/>
              </a:spcBef>
              <a:buClr>
                <a:schemeClr val="accent1"/>
              </a:buClr>
              <a:buSzPct val="160000"/>
              <a:buFont typeface="Arial" panose="020B0604020202020204" pitchFamily="34" charset="0"/>
              <a:buNone/>
              <a:defRPr sz="1600" kern="1200" cap="all" baseline="0">
                <a:solidFill>
                  <a:schemeClr val="tx1"/>
                </a:solidFill>
                <a:effectLst/>
                <a:latin typeface="+mn-lt"/>
                <a:ea typeface="+mn-ea"/>
                <a:cs typeface="+mn-cs"/>
              </a:defRPr>
            </a:lvl4pPr>
            <a:lvl5pPr marL="1828800" indent="0" algn="ctr" defTabSz="914400" rtl="0" eaLnBrk="1" latinLnBrk="0" hangingPunct="1">
              <a:lnSpc>
                <a:spcPct val="120000"/>
              </a:lnSpc>
              <a:spcBef>
                <a:spcPts val="500"/>
              </a:spcBef>
              <a:buClr>
                <a:schemeClr val="accent1"/>
              </a:buClr>
              <a:buSzPct val="160000"/>
              <a:buFont typeface="Arial" panose="020B0604020202020204" pitchFamily="34" charset="0"/>
              <a:buNone/>
              <a:defRPr sz="1600" kern="1200" cap="all" baseline="0">
                <a:solidFill>
                  <a:schemeClr val="tx1"/>
                </a:solidFill>
                <a:effectLst/>
                <a:latin typeface="+mn-lt"/>
                <a:ea typeface="+mn-ea"/>
                <a:cs typeface="+mn-cs"/>
              </a:defRPr>
            </a:lvl5pPr>
            <a:lvl6pPr marL="2286000" indent="0" algn="ctr" defTabSz="914400" rtl="0" eaLnBrk="1" latinLnBrk="0" hangingPunct="1">
              <a:lnSpc>
                <a:spcPct val="120000"/>
              </a:lnSpc>
              <a:spcBef>
                <a:spcPts val="500"/>
              </a:spcBef>
              <a:buClr>
                <a:schemeClr val="accent1"/>
              </a:buClr>
              <a:buSzPct val="160000"/>
              <a:buFont typeface="Arial" panose="020B0604020202020204" pitchFamily="34" charset="0"/>
              <a:buNone/>
              <a:defRPr sz="1600" kern="1200" cap="all" baseline="0">
                <a:solidFill>
                  <a:schemeClr val="tx1"/>
                </a:solidFill>
                <a:effectLst/>
                <a:latin typeface="+mn-lt"/>
                <a:ea typeface="+mn-ea"/>
                <a:cs typeface="+mn-cs"/>
              </a:defRPr>
            </a:lvl6pPr>
            <a:lvl7pPr marL="2743200" indent="0" algn="ctr" defTabSz="914400" rtl="0" eaLnBrk="1" latinLnBrk="0" hangingPunct="1">
              <a:lnSpc>
                <a:spcPct val="120000"/>
              </a:lnSpc>
              <a:spcBef>
                <a:spcPts val="500"/>
              </a:spcBef>
              <a:buClr>
                <a:schemeClr val="accent1"/>
              </a:buClr>
              <a:buSzPct val="160000"/>
              <a:buFont typeface="Arial" panose="020B0604020202020204" pitchFamily="34" charset="0"/>
              <a:buNone/>
              <a:defRPr sz="1600" kern="1200" cap="all" baseline="0">
                <a:solidFill>
                  <a:schemeClr val="tx1"/>
                </a:solidFill>
                <a:effectLst/>
                <a:latin typeface="+mn-lt"/>
                <a:ea typeface="+mn-ea"/>
                <a:cs typeface="+mn-cs"/>
              </a:defRPr>
            </a:lvl7pPr>
            <a:lvl8pPr marL="3200400" indent="0" algn="ctr" defTabSz="914400" rtl="0" eaLnBrk="1" latinLnBrk="0" hangingPunct="1">
              <a:lnSpc>
                <a:spcPct val="120000"/>
              </a:lnSpc>
              <a:spcBef>
                <a:spcPts val="500"/>
              </a:spcBef>
              <a:buClr>
                <a:schemeClr val="accent1"/>
              </a:buClr>
              <a:buSzPct val="160000"/>
              <a:buFont typeface="Arial" panose="020B0604020202020204" pitchFamily="34" charset="0"/>
              <a:buNone/>
              <a:defRPr sz="1600" kern="1200" cap="all" baseline="0">
                <a:solidFill>
                  <a:schemeClr val="tx1"/>
                </a:solidFill>
                <a:effectLst/>
                <a:latin typeface="+mn-lt"/>
                <a:ea typeface="+mn-ea"/>
                <a:cs typeface="+mn-cs"/>
              </a:defRPr>
            </a:lvl8pPr>
            <a:lvl9pPr marL="3657600" indent="0" algn="ctr" defTabSz="914400" rtl="0" eaLnBrk="1" latinLnBrk="0" hangingPunct="1">
              <a:lnSpc>
                <a:spcPct val="120000"/>
              </a:lnSpc>
              <a:spcBef>
                <a:spcPts val="500"/>
              </a:spcBef>
              <a:buClr>
                <a:schemeClr val="accent1"/>
              </a:buClr>
              <a:buSzPct val="160000"/>
              <a:buFont typeface="Arial" panose="020B0604020202020204" pitchFamily="34" charset="0"/>
              <a:buNone/>
              <a:defRPr sz="1600" kern="1200" cap="all" baseline="0">
                <a:solidFill>
                  <a:schemeClr val="tx1"/>
                </a:solidFill>
                <a:effectLst/>
                <a:latin typeface="+mn-lt"/>
                <a:ea typeface="+mn-ea"/>
                <a:cs typeface="+mn-cs"/>
              </a:defRPr>
            </a:lvl9pPr>
          </a:lstStyle>
          <a:p>
            <a:pPr algn="ctr"/>
            <a:r>
              <a:rPr lang="en-US" sz="2000" dirty="0"/>
              <a:t>How owners and contractors can shift risk with contract provisions </a:t>
            </a:r>
          </a:p>
        </p:txBody>
      </p:sp>
    </p:spTree>
    <p:extLst>
      <p:ext uri="{BB962C8B-B14F-4D97-AF65-F5344CB8AC3E}">
        <p14:creationId xmlns:p14="http://schemas.microsoft.com/office/powerpoint/2010/main" val="25900923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57CF3-9A22-4FC6-BD4A-9A9FC26FB4B2}"/>
              </a:ext>
            </a:extLst>
          </p:cNvPr>
          <p:cNvSpPr>
            <a:spLocks noGrp="1"/>
          </p:cNvSpPr>
          <p:nvPr>
            <p:ph type="title"/>
          </p:nvPr>
        </p:nvSpPr>
        <p:spPr>
          <a:xfrm>
            <a:off x="685801" y="457200"/>
            <a:ext cx="10396882" cy="1380565"/>
          </a:xfrm>
        </p:spPr>
        <p:txBody>
          <a:bodyPr>
            <a:normAutofit fontScale="90000"/>
          </a:bodyPr>
          <a:lstStyle/>
          <a:p>
            <a:r>
              <a:rPr lang="en-US" dirty="0"/>
              <a:t>Owner Strategies and considerations</a:t>
            </a:r>
            <a:br>
              <a:rPr lang="en-US" dirty="0"/>
            </a:br>
            <a:r>
              <a:rPr lang="en-US" sz="2200" dirty="0"/>
              <a:t>Differing site conditions</a:t>
            </a:r>
          </a:p>
        </p:txBody>
      </p:sp>
      <p:sp>
        <p:nvSpPr>
          <p:cNvPr id="3" name="Content Placeholder 2">
            <a:extLst>
              <a:ext uri="{FF2B5EF4-FFF2-40B4-BE49-F238E27FC236}">
                <a16:creationId xmlns:a16="http://schemas.microsoft.com/office/drawing/2014/main" id="{C59B9ADD-F03A-42F5-B001-AE56857D04BF}"/>
              </a:ext>
            </a:extLst>
          </p:cNvPr>
          <p:cNvSpPr>
            <a:spLocks noGrp="1"/>
          </p:cNvSpPr>
          <p:nvPr>
            <p:ph sz="quarter" idx="13"/>
          </p:nvPr>
        </p:nvSpPr>
        <p:spPr>
          <a:xfrm>
            <a:off x="687976" y="1668163"/>
            <a:ext cx="10394707" cy="4504038"/>
          </a:xfrm>
        </p:spPr>
        <p:txBody>
          <a:bodyPr>
            <a:normAutofit/>
          </a:bodyPr>
          <a:lstStyle/>
          <a:p>
            <a:pPr algn="just"/>
            <a:r>
              <a:rPr lang="en-US" sz="2400" cap="none" dirty="0">
                <a:latin typeface="Times New Roman" panose="02020603050405020304" pitchFamily="18" charset="0"/>
                <a:cs typeface="Times New Roman" panose="02020603050405020304" pitchFamily="18" charset="0"/>
              </a:rPr>
              <a:t>Review and understand terms and disclaimers in contract</a:t>
            </a:r>
          </a:p>
          <a:p>
            <a:pPr algn="just"/>
            <a:r>
              <a:rPr lang="en-US" sz="2400" cap="none" dirty="0">
                <a:latin typeface="Times New Roman" panose="02020603050405020304" pitchFamily="18" charset="0"/>
                <a:cs typeface="Times New Roman" panose="02020603050405020304" pitchFamily="18" charset="0"/>
              </a:rPr>
              <a:t>Answer Contractor questions/inquiries honestly </a:t>
            </a:r>
          </a:p>
          <a:p>
            <a:pPr algn="just"/>
            <a:r>
              <a:rPr lang="en-US" sz="2400" cap="none" dirty="0">
                <a:latin typeface="Times New Roman" panose="02020603050405020304" pitchFamily="18" charset="0"/>
                <a:cs typeface="Times New Roman" panose="02020603050405020304" pitchFamily="18" charset="0"/>
              </a:rPr>
              <a:t>Make appropriate disclosures </a:t>
            </a:r>
            <a:r>
              <a:rPr lang="en-US" sz="2400" b="1" cap="none" dirty="0">
                <a:latin typeface="Times New Roman" panose="02020603050405020304" pitchFamily="18" charset="0"/>
                <a:cs typeface="Times New Roman" panose="02020603050405020304" pitchFamily="18" charset="0"/>
              </a:rPr>
              <a:t>in writing</a:t>
            </a:r>
          </a:p>
          <a:p>
            <a:pPr algn="just"/>
            <a:r>
              <a:rPr lang="en-US" sz="2400" cap="none" dirty="0">
                <a:latin typeface="Times New Roman" panose="02020603050405020304" pitchFamily="18" charset="0"/>
                <a:cs typeface="Times New Roman" panose="02020603050405020304" pitchFamily="18" charset="0"/>
              </a:rPr>
              <a:t>If notice of differing site condition is received from Contractor, proceed in accordance with the contract; do not hesitate to seek legal advice. </a:t>
            </a:r>
          </a:p>
          <a:p>
            <a:pPr algn="just"/>
            <a:r>
              <a:rPr lang="en-US" sz="2400" cap="none" dirty="0">
                <a:latin typeface="Times New Roman" panose="02020603050405020304" pitchFamily="18" charset="0"/>
                <a:cs typeface="Times New Roman" panose="02020603050405020304" pitchFamily="18" charset="0"/>
              </a:rPr>
              <a:t>Contingency funds</a:t>
            </a:r>
          </a:p>
          <a:p>
            <a:pPr marL="0" indent="0" algn="just">
              <a:buNone/>
            </a:pPr>
            <a:endParaRPr lang="en-US" sz="2400" cap="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834681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57CF3-9A22-4FC6-BD4A-9A9FC26FB4B2}"/>
              </a:ext>
            </a:extLst>
          </p:cNvPr>
          <p:cNvSpPr>
            <a:spLocks noGrp="1"/>
          </p:cNvSpPr>
          <p:nvPr>
            <p:ph type="title"/>
          </p:nvPr>
        </p:nvSpPr>
        <p:spPr>
          <a:xfrm>
            <a:off x="685801" y="0"/>
            <a:ext cx="10820398" cy="1537319"/>
          </a:xfrm>
        </p:spPr>
        <p:txBody>
          <a:bodyPr>
            <a:normAutofit/>
          </a:bodyPr>
          <a:lstStyle/>
          <a:p>
            <a:r>
              <a:rPr lang="en-US" sz="4400" dirty="0"/>
              <a:t>Contractor Strategies and Considerations</a:t>
            </a:r>
            <a:br>
              <a:rPr lang="en-US" dirty="0"/>
            </a:br>
            <a:r>
              <a:rPr lang="en-US" sz="2200" dirty="0"/>
              <a:t>Differing site conditions</a:t>
            </a:r>
          </a:p>
        </p:txBody>
      </p:sp>
      <p:sp>
        <p:nvSpPr>
          <p:cNvPr id="3" name="Content Placeholder 2">
            <a:extLst>
              <a:ext uri="{FF2B5EF4-FFF2-40B4-BE49-F238E27FC236}">
                <a16:creationId xmlns:a16="http://schemas.microsoft.com/office/drawing/2014/main" id="{C59B9ADD-F03A-42F5-B001-AE56857D04BF}"/>
              </a:ext>
            </a:extLst>
          </p:cNvPr>
          <p:cNvSpPr>
            <a:spLocks noGrp="1"/>
          </p:cNvSpPr>
          <p:nvPr>
            <p:ph sz="quarter" idx="13"/>
          </p:nvPr>
        </p:nvSpPr>
        <p:spPr>
          <a:xfrm>
            <a:off x="685800" y="1720198"/>
            <a:ext cx="11003691" cy="3890674"/>
          </a:xfrm>
        </p:spPr>
        <p:txBody>
          <a:bodyPr>
            <a:noAutofit/>
          </a:bodyPr>
          <a:lstStyle/>
          <a:p>
            <a:pPr algn="just"/>
            <a:r>
              <a:rPr lang="en-US" sz="1600" cap="none" dirty="0">
                <a:latin typeface="Times New Roman" panose="02020603050405020304" pitchFamily="18" charset="0"/>
                <a:cs typeface="Times New Roman" panose="02020603050405020304" pitchFamily="18" charset="0"/>
              </a:rPr>
              <a:t>Understand procedural/notice requirements (Note: the 2017 AIA shortened the time period for discovery/reporting from 21 days to 14 days). </a:t>
            </a:r>
          </a:p>
          <a:p>
            <a:pPr lvl="1" algn="just"/>
            <a:r>
              <a:rPr lang="en-US" sz="1600" cap="none" dirty="0">
                <a:latin typeface="Times New Roman" panose="02020603050405020304" pitchFamily="18" charset="0"/>
                <a:cs typeface="Times New Roman" panose="02020603050405020304" pitchFamily="18" charset="0"/>
              </a:rPr>
              <a:t>If using AIA A201-2017 § 3.7.4 Concealed or Unknown Conditions, restore the 2017 changes by doing the following:</a:t>
            </a:r>
          </a:p>
          <a:p>
            <a:pPr lvl="2" algn="just"/>
            <a:r>
              <a:rPr lang="en-US" cap="none" dirty="0">
                <a:latin typeface="Times New Roman" panose="02020603050405020304" pitchFamily="18" charset="0"/>
                <a:cs typeface="Times New Roman" panose="02020603050405020304" pitchFamily="18" charset="0"/>
              </a:rPr>
              <a:t>At the beginning of the first sentence, change “encounters” to “Owner or Architect encounter.” Also change “Contractor” at the end of the first sentence to “encountering party” and replace Owner and Architect” with “other entities referred to in this Section 3.7.4.</a:t>
            </a:r>
          </a:p>
          <a:p>
            <a:pPr lvl="2" algn="just"/>
            <a:r>
              <a:rPr lang="en-US" cap="none" dirty="0">
                <a:latin typeface="Times New Roman" panose="02020603050405020304" pitchFamily="18" charset="0"/>
                <a:cs typeface="Times New Roman" panose="02020603050405020304" pitchFamily="18" charset="0"/>
              </a:rPr>
              <a:t>These changes avoid potential uncertainty by expressly stating the three major parties (Contractor, Owner, and Architect) are bound to report problems to each other major party. </a:t>
            </a:r>
          </a:p>
          <a:p>
            <a:pPr algn="just"/>
            <a:r>
              <a:rPr lang="en-US" sz="1600" cap="none" dirty="0">
                <a:latin typeface="Times New Roman" panose="02020603050405020304" pitchFamily="18" charset="0"/>
                <a:cs typeface="Times New Roman" panose="02020603050405020304" pitchFamily="18" charset="0"/>
              </a:rPr>
              <a:t>Conduct thorough pre-proposal/bid site inspection</a:t>
            </a:r>
          </a:p>
          <a:p>
            <a:pPr algn="just"/>
            <a:r>
              <a:rPr lang="en-US" sz="1600" cap="none" dirty="0">
                <a:latin typeface="Times New Roman" panose="02020603050405020304" pitchFamily="18" charset="0"/>
                <a:cs typeface="Times New Roman" panose="02020603050405020304" pitchFamily="18" charset="0"/>
              </a:rPr>
              <a:t>Limit exposure through pre-award Q&amp;A</a:t>
            </a:r>
          </a:p>
          <a:p>
            <a:pPr algn="just"/>
            <a:r>
              <a:rPr lang="en-US" sz="1600" cap="none" dirty="0">
                <a:latin typeface="Times New Roman" panose="02020603050405020304" pitchFamily="18" charset="0"/>
                <a:cs typeface="Times New Roman" panose="02020603050405020304" pitchFamily="18" charset="0"/>
              </a:rPr>
              <a:t>Beware of disclaimers</a:t>
            </a:r>
          </a:p>
          <a:p>
            <a:pPr algn="just"/>
            <a:r>
              <a:rPr lang="en-US" sz="1600" cap="none" dirty="0">
                <a:latin typeface="Times New Roman" panose="02020603050405020304" pitchFamily="18" charset="0"/>
                <a:cs typeface="Times New Roman" panose="02020603050405020304" pitchFamily="18" charset="0"/>
              </a:rPr>
              <a:t>Account for unmitigated risk in proposal price</a:t>
            </a:r>
          </a:p>
          <a:p>
            <a:pPr lvl="1" algn="just"/>
            <a:endParaRPr lang="en-US" sz="1600" dirty="0"/>
          </a:p>
        </p:txBody>
      </p:sp>
    </p:spTree>
    <p:extLst>
      <p:ext uri="{BB962C8B-B14F-4D97-AF65-F5344CB8AC3E}">
        <p14:creationId xmlns:p14="http://schemas.microsoft.com/office/powerpoint/2010/main" val="21205305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C7F76-5E26-45A1-B231-53187A72BCA0}"/>
              </a:ext>
            </a:extLst>
          </p:cNvPr>
          <p:cNvSpPr>
            <a:spLocks noGrp="1"/>
          </p:cNvSpPr>
          <p:nvPr>
            <p:ph type="ctrTitle"/>
          </p:nvPr>
        </p:nvSpPr>
        <p:spPr>
          <a:xfrm rot="21420000">
            <a:off x="942716" y="409095"/>
            <a:ext cx="9755187" cy="2766528"/>
          </a:xfrm>
        </p:spPr>
        <p:txBody>
          <a:bodyPr/>
          <a:lstStyle/>
          <a:p>
            <a:pPr algn="ctr"/>
            <a:r>
              <a:rPr lang="en-US" dirty="0"/>
              <a:t>indemnity</a:t>
            </a:r>
          </a:p>
        </p:txBody>
      </p:sp>
    </p:spTree>
    <p:extLst>
      <p:ext uri="{BB962C8B-B14F-4D97-AF65-F5344CB8AC3E}">
        <p14:creationId xmlns:p14="http://schemas.microsoft.com/office/powerpoint/2010/main" val="23002557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57CF3-9A22-4FC6-BD4A-9A9FC26FB4B2}"/>
              </a:ext>
            </a:extLst>
          </p:cNvPr>
          <p:cNvSpPr>
            <a:spLocks noGrp="1"/>
          </p:cNvSpPr>
          <p:nvPr>
            <p:ph type="title"/>
          </p:nvPr>
        </p:nvSpPr>
        <p:spPr/>
        <p:txBody>
          <a:bodyPr>
            <a:normAutofit/>
          </a:bodyPr>
          <a:lstStyle/>
          <a:p>
            <a:r>
              <a:rPr lang="en-US" dirty="0"/>
              <a:t>Purpose</a:t>
            </a:r>
            <a:br>
              <a:rPr lang="en-US" dirty="0"/>
            </a:br>
            <a:r>
              <a:rPr lang="en-US" sz="2200" dirty="0"/>
              <a:t>Indemnity</a:t>
            </a:r>
          </a:p>
        </p:txBody>
      </p:sp>
      <p:sp>
        <p:nvSpPr>
          <p:cNvPr id="3" name="Content Placeholder 2">
            <a:extLst>
              <a:ext uri="{FF2B5EF4-FFF2-40B4-BE49-F238E27FC236}">
                <a16:creationId xmlns:a16="http://schemas.microsoft.com/office/drawing/2014/main" id="{C59B9ADD-F03A-42F5-B001-AE56857D04BF}"/>
              </a:ext>
            </a:extLst>
          </p:cNvPr>
          <p:cNvSpPr>
            <a:spLocks noGrp="1"/>
          </p:cNvSpPr>
          <p:nvPr>
            <p:ph sz="quarter" idx="13"/>
          </p:nvPr>
        </p:nvSpPr>
        <p:spPr>
          <a:xfrm>
            <a:off x="687976" y="1210615"/>
            <a:ext cx="10394707" cy="3809622"/>
          </a:xfrm>
        </p:spPr>
        <p:txBody>
          <a:bodyPr>
            <a:normAutofit/>
          </a:bodyPr>
          <a:lstStyle/>
          <a:p>
            <a:pPr algn="just"/>
            <a:r>
              <a:rPr lang="en-US" sz="2600" cap="none" dirty="0">
                <a:latin typeface="Times New Roman" panose="02020603050405020304" pitchFamily="18" charset="0"/>
                <a:cs typeface="Times New Roman" panose="02020603050405020304" pitchFamily="18" charset="0"/>
              </a:rPr>
              <a:t>To provide protection to the specified party/parties of the construction contract against potential damages</a:t>
            </a:r>
          </a:p>
          <a:p>
            <a:pPr algn="just"/>
            <a:r>
              <a:rPr lang="en-US" sz="2600" cap="none" dirty="0">
                <a:latin typeface="Times New Roman" panose="02020603050405020304" pitchFamily="18" charset="0"/>
                <a:cs typeface="Times New Roman" panose="02020603050405020304" pitchFamily="18" charset="0"/>
              </a:rPr>
              <a:t>Exempts protected party from potential liability</a:t>
            </a:r>
          </a:p>
          <a:p>
            <a:pPr algn="just"/>
            <a:r>
              <a:rPr lang="en-US" sz="2400" cap="none" dirty="0">
                <a:latin typeface="Times New Roman" panose="02020603050405020304" pitchFamily="18" charset="0"/>
                <a:cs typeface="Times New Roman" panose="02020603050405020304" pitchFamily="18" charset="0"/>
              </a:rPr>
              <a:t>Indemnity clauses hold one party harmless for the losses of another</a:t>
            </a:r>
          </a:p>
        </p:txBody>
      </p:sp>
    </p:spTree>
    <p:extLst>
      <p:ext uri="{BB962C8B-B14F-4D97-AF65-F5344CB8AC3E}">
        <p14:creationId xmlns:p14="http://schemas.microsoft.com/office/powerpoint/2010/main" val="29697835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57CF3-9A22-4FC6-BD4A-9A9FC26FB4B2}"/>
              </a:ext>
            </a:extLst>
          </p:cNvPr>
          <p:cNvSpPr>
            <a:spLocks noGrp="1"/>
          </p:cNvSpPr>
          <p:nvPr>
            <p:ph type="title"/>
          </p:nvPr>
        </p:nvSpPr>
        <p:spPr>
          <a:xfrm>
            <a:off x="685801" y="489398"/>
            <a:ext cx="10396882" cy="1348368"/>
          </a:xfrm>
        </p:spPr>
        <p:txBody>
          <a:bodyPr>
            <a:normAutofit/>
          </a:bodyPr>
          <a:lstStyle/>
          <a:p>
            <a:r>
              <a:rPr lang="en-US" dirty="0"/>
              <a:t>Typical Language</a:t>
            </a:r>
            <a:br>
              <a:rPr lang="en-US" dirty="0"/>
            </a:br>
            <a:r>
              <a:rPr lang="en-US" sz="2200" dirty="0"/>
              <a:t>Indemnity</a:t>
            </a:r>
          </a:p>
        </p:txBody>
      </p:sp>
      <p:sp>
        <p:nvSpPr>
          <p:cNvPr id="3" name="Content Placeholder 2">
            <a:extLst>
              <a:ext uri="{FF2B5EF4-FFF2-40B4-BE49-F238E27FC236}">
                <a16:creationId xmlns:a16="http://schemas.microsoft.com/office/drawing/2014/main" id="{C59B9ADD-F03A-42F5-B001-AE56857D04BF}"/>
              </a:ext>
            </a:extLst>
          </p:cNvPr>
          <p:cNvSpPr>
            <a:spLocks noGrp="1"/>
          </p:cNvSpPr>
          <p:nvPr>
            <p:ph sz="quarter" idx="13"/>
          </p:nvPr>
        </p:nvSpPr>
        <p:spPr>
          <a:xfrm>
            <a:off x="687976" y="1339404"/>
            <a:ext cx="10394707" cy="4832796"/>
          </a:xfrm>
        </p:spPr>
        <p:txBody>
          <a:bodyPr>
            <a:noAutofit/>
          </a:bodyPr>
          <a:lstStyle/>
          <a:p>
            <a:pPr algn="just"/>
            <a:r>
              <a:rPr lang="en-US" sz="1400" b="1" u="sng" cap="none" dirty="0">
                <a:latin typeface="Times New Roman" panose="02020603050405020304" pitchFamily="18" charset="0"/>
                <a:cs typeface="Times New Roman" panose="02020603050405020304" pitchFamily="18" charset="0"/>
              </a:rPr>
              <a:t>AIA A201-2017 § 3.18 Indemnification </a:t>
            </a:r>
          </a:p>
          <a:p>
            <a:pPr algn="just"/>
            <a:r>
              <a:rPr lang="en-US" sz="1400" cap="none" dirty="0">
                <a:latin typeface="Times New Roman" panose="02020603050405020304" pitchFamily="18" charset="0"/>
                <a:cs typeface="Times New Roman" panose="02020603050405020304" pitchFamily="18" charset="0"/>
              </a:rPr>
              <a:t>To the fullest extent permitted by law, the contractor shall indemnify and hold harmless the owner, architect, architect’s consultants, and agents and employees of any of them from and against claims, damages, losses, and expenses, including but not limited to attorneys’ fees, arising out of or resulting from performance of the work, provided that such claim, damage, loss, or expense is attributable to bodily injury, sickness, disease or death, or to injury to or destruction of tangible property (other than the work itself), but only to the extent caused by the negligent acts or omissions of the contractor, a subcontractor, anyone directly or indirectly employed by them, or anyone for whose acts they may be liable, regardless of whether or not such claim, damage, loss, or expense is caused in part by a party indemnified hereunder. Such obligation shall not be construed to negate, abridge, or reduce other rights or obligations of indemnity that would otherwise exist as to a party or person described herein. </a:t>
            </a:r>
          </a:p>
          <a:p>
            <a:pPr algn="just"/>
            <a:r>
              <a:rPr lang="en-US" sz="1400" cap="none" dirty="0">
                <a:latin typeface="Times New Roman" panose="02020603050405020304" pitchFamily="18" charset="0"/>
                <a:cs typeface="Times New Roman" panose="02020603050405020304" pitchFamily="18" charset="0"/>
              </a:rPr>
              <a:t> In claims against any person or entity indemnified under this section by an employee of the contractor, a subcontractor, anyone directly or indirectly employed by them, or anyone for whose acts they may be liable, the indemnification obligation under this section shall not be limited by a limitation on amount or type of damages, compensation, or benefits payable by or for the contractor or a subcontractor under workers’ compensation acts, disability benefit acts, or other employee benefit acts. </a:t>
            </a:r>
          </a:p>
        </p:txBody>
      </p:sp>
    </p:spTree>
    <p:extLst>
      <p:ext uri="{BB962C8B-B14F-4D97-AF65-F5344CB8AC3E}">
        <p14:creationId xmlns:p14="http://schemas.microsoft.com/office/powerpoint/2010/main" val="25893586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57CF3-9A22-4FC6-BD4A-9A9FC26FB4B2}"/>
              </a:ext>
            </a:extLst>
          </p:cNvPr>
          <p:cNvSpPr>
            <a:spLocks noGrp="1"/>
          </p:cNvSpPr>
          <p:nvPr>
            <p:ph type="title"/>
          </p:nvPr>
        </p:nvSpPr>
        <p:spPr>
          <a:xfrm>
            <a:off x="685801" y="450762"/>
            <a:ext cx="10396882" cy="1387004"/>
          </a:xfrm>
        </p:spPr>
        <p:txBody>
          <a:bodyPr>
            <a:normAutofit fontScale="90000"/>
          </a:bodyPr>
          <a:lstStyle/>
          <a:p>
            <a:r>
              <a:rPr lang="en-US" dirty="0"/>
              <a:t>Washington Case Law and Statutes</a:t>
            </a:r>
            <a:br>
              <a:rPr lang="en-US" dirty="0"/>
            </a:br>
            <a:r>
              <a:rPr lang="en-US" sz="2200" dirty="0"/>
              <a:t>Indemnity</a:t>
            </a:r>
          </a:p>
        </p:txBody>
      </p:sp>
      <p:sp>
        <p:nvSpPr>
          <p:cNvPr id="3" name="Content Placeholder 2">
            <a:extLst>
              <a:ext uri="{FF2B5EF4-FFF2-40B4-BE49-F238E27FC236}">
                <a16:creationId xmlns:a16="http://schemas.microsoft.com/office/drawing/2014/main" id="{C59B9ADD-F03A-42F5-B001-AE56857D04BF}"/>
              </a:ext>
            </a:extLst>
          </p:cNvPr>
          <p:cNvSpPr>
            <a:spLocks noGrp="1"/>
          </p:cNvSpPr>
          <p:nvPr>
            <p:ph sz="quarter" idx="13"/>
          </p:nvPr>
        </p:nvSpPr>
        <p:spPr>
          <a:xfrm>
            <a:off x="687976" y="1544595"/>
            <a:ext cx="11001516" cy="4212616"/>
          </a:xfrm>
        </p:spPr>
        <p:txBody>
          <a:bodyPr>
            <a:noAutofit/>
          </a:bodyPr>
          <a:lstStyle/>
          <a:p>
            <a:pPr algn="just"/>
            <a:r>
              <a:rPr lang="en-US" sz="1800" b="1" u="sng" cap="none" dirty="0">
                <a:latin typeface="Times New Roman" panose="02020603050405020304" pitchFamily="18" charset="0"/>
                <a:cs typeface="Times New Roman" panose="02020603050405020304" pitchFamily="18" charset="0"/>
              </a:rPr>
              <a:t>STATUTORY LAW</a:t>
            </a:r>
          </a:p>
          <a:p>
            <a:pPr lvl="1" algn="just"/>
            <a:r>
              <a:rPr lang="en-US" b="1" cap="none" dirty="0">
                <a:latin typeface="Times New Roman" panose="02020603050405020304" pitchFamily="18" charset="0"/>
                <a:cs typeface="Times New Roman" panose="02020603050405020304" pitchFamily="18" charset="0"/>
              </a:rPr>
              <a:t>RCW 4.24.115 </a:t>
            </a:r>
            <a:r>
              <a:rPr lang="en-US" cap="none" dirty="0">
                <a:latin typeface="Times New Roman" panose="02020603050405020304" pitchFamily="18" charset="0"/>
                <a:cs typeface="Times New Roman" panose="02020603050405020304" pitchFamily="18" charset="0"/>
              </a:rPr>
              <a:t>governs the validity of agreements to indemnify against liability for negligence relative to construction, alteration, improvement, etc. of structure or improvement attached to real estate. </a:t>
            </a:r>
          </a:p>
          <a:p>
            <a:pPr lvl="2" algn="just"/>
            <a:r>
              <a:rPr lang="en-US" sz="1800" cap="none" dirty="0">
                <a:latin typeface="Times New Roman" panose="02020603050405020304" pitchFamily="18" charset="0"/>
                <a:cs typeface="Times New Roman" panose="02020603050405020304" pitchFamily="18" charset="0"/>
              </a:rPr>
              <a:t>The RCW declares certain indemnification agreements to be valid and enforceable including, in the construction context, an agreement by a subcontractor to indemnify a general contractor against liability for damages caused by the negligence of the subcontractor or its Agents or employees. </a:t>
            </a:r>
          </a:p>
          <a:p>
            <a:pPr lvl="2" algn="just"/>
            <a:r>
              <a:rPr lang="en-US" sz="1800" cap="none" dirty="0">
                <a:latin typeface="Times New Roman" panose="02020603050405020304" pitchFamily="18" charset="0"/>
                <a:cs typeface="Times New Roman" panose="02020603050405020304" pitchFamily="18" charset="0"/>
              </a:rPr>
              <a:t>Therefore, the statute implicitly recognizes that a general contractor may be concurrently liable for its subcontractor’s act or omission. </a:t>
            </a:r>
          </a:p>
          <a:p>
            <a:pPr lvl="2" algn="just"/>
            <a:r>
              <a:rPr lang="en-US" sz="1800" cap="none" dirty="0">
                <a:latin typeface="Times New Roman" panose="02020603050405020304" pitchFamily="18" charset="0"/>
                <a:cs typeface="Times New Roman" panose="02020603050405020304" pitchFamily="18" charset="0"/>
              </a:rPr>
              <a:t>Injuries caused by or resulting from the sole negligence of the indemnitee or its agents or employees is against public policy and is void and unenforceable.</a:t>
            </a:r>
          </a:p>
        </p:txBody>
      </p:sp>
    </p:spTree>
    <p:extLst>
      <p:ext uri="{BB962C8B-B14F-4D97-AF65-F5344CB8AC3E}">
        <p14:creationId xmlns:p14="http://schemas.microsoft.com/office/powerpoint/2010/main" val="14481704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57CF3-9A22-4FC6-BD4A-9A9FC26FB4B2}"/>
              </a:ext>
            </a:extLst>
          </p:cNvPr>
          <p:cNvSpPr>
            <a:spLocks noGrp="1"/>
          </p:cNvSpPr>
          <p:nvPr>
            <p:ph type="title"/>
          </p:nvPr>
        </p:nvSpPr>
        <p:spPr>
          <a:xfrm>
            <a:off x="91440" y="0"/>
            <a:ext cx="10991243" cy="1374126"/>
          </a:xfrm>
        </p:spPr>
        <p:txBody>
          <a:bodyPr>
            <a:normAutofit fontScale="90000"/>
          </a:bodyPr>
          <a:lstStyle/>
          <a:p>
            <a:r>
              <a:rPr lang="en-US" sz="4400" dirty="0"/>
              <a:t>Washington Case Law and Statutes Continued</a:t>
            </a:r>
            <a:br>
              <a:rPr lang="en-US" dirty="0"/>
            </a:br>
            <a:r>
              <a:rPr lang="en-US" sz="2200" dirty="0"/>
              <a:t>Indemnity</a:t>
            </a:r>
          </a:p>
        </p:txBody>
      </p:sp>
      <p:sp>
        <p:nvSpPr>
          <p:cNvPr id="3" name="Content Placeholder 2">
            <a:extLst>
              <a:ext uri="{FF2B5EF4-FFF2-40B4-BE49-F238E27FC236}">
                <a16:creationId xmlns:a16="http://schemas.microsoft.com/office/drawing/2014/main" id="{C59B9ADD-F03A-42F5-B001-AE56857D04BF}"/>
              </a:ext>
            </a:extLst>
          </p:cNvPr>
          <p:cNvSpPr>
            <a:spLocks noGrp="1"/>
          </p:cNvSpPr>
          <p:nvPr>
            <p:ph sz="quarter" idx="13"/>
          </p:nvPr>
        </p:nvSpPr>
        <p:spPr>
          <a:xfrm>
            <a:off x="91440" y="1031966"/>
            <a:ext cx="10991243" cy="4725245"/>
          </a:xfrm>
        </p:spPr>
        <p:txBody>
          <a:bodyPr>
            <a:normAutofit/>
          </a:bodyPr>
          <a:lstStyle/>
          <a:p>
            <a:pPr algn="just"/>
            <a:r>
              <a:rPr lang="en-US" b="1" u="sng" cap="none" dirty="0">
                <a:latin typeface="Times New Roman" panose="02020603050405020304" pitchFamily="18" charset="0"/>
                <a:cs typeface="Times New Roman" panose="02020603050405020304" pitchFamily="18" charset="0"/>
              </a:rPr>
              <a:t>Case Law</a:t>
            </a:r>
          </a:p>
          <a:p>
            <a:pPr lvl="1" algn="just"/>
            <a:r>
              <a:rPr lang="en-US" sz="2000" cap="none" dirty="0">
                <a:latin typeface="Times New Roman" panose="02020603050405020304" pitchFamily="18" charset="0"/>
                <a:cs typeface="Times New Roman" panose="02020603050405020304" pitchFamily="18" charset="0"/>
              </a:rPr>
              <a:t>Indemnification provisions enable the general contractor, if liable to the employee, to recover its defense costs and judgment liability from the culpable subcontractor. They do not enable the general contractor to disavow its primary responsibility for WISHA compliance (WA Industrial Safety and Health Act, RCW 49.17). </a:t>
            </a:r>
          </a:p>
          <a:p>
            <a:pPr lvl="1" algn="just"/>
            <a:r>
              <a:rPr lang="en-US" sz="2000" cap="none" dirty="0">
                <a:latin typeface="Times New Roman" panose="02020603050405020304" pitchFamily="18" charset="0"/>
                <a:cs typeface="Times New Roman" panose="02020603050405020304" pitchFamily="18" charset="0"/>
              </a:rPr>
              <a:t>The Washington Supreme Court has reasoned that, because the construction industry is highly structured by contractual relationships, the courts have historically deferred to such contractual relationships in lieu of adopting new tort principals in this field. </a:t>
            </a:r>
          </a:p>
          <a:p>
            <a:pPr lvl="1" algn="just"/>
            <a:r>
              <a:rPr lang="en-US" sz="2000" cap="none" dirty="0">
                <a:latin typeface="Times New Roman" panose="02020603050405020304" pitchFamily="18" charset="0"/>
                <a:cs typeface="Times New Roman" panose="02020603050405020304" pitchFamily="18" charset="0"/>
              </a:rPr>
              <a:t>The courts look to the contract between the parties when allocating responsibility for workplace injuries, interpreting and enforcing the contract provisions as bargained for between the parties. </a:t>
            </a:r>
          </a:p>
          <a:p>
            <a:pPr algn="just"/>
            <a:endParaRPr lang="en-US" cap="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883509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57CF3-9A22-4FC6-BD4A-9A9FC26FB4B2}"/>
              </a:ext>
            </a:extLst>
          </p:cNvPr>
          <p:cNvSpPr>
            <a:spLocks noGrp="1"/>
          </p:cNvSpPr>
          <p:nvPr>
            <p:ph type="title"/>
          </p:nvPr>
        </p:nvSpPr>
        <p:spPr>
          <a:xfrm>
            <a:off x="685801" y="476518"/>
            <a:ext cx="10396882" cy="1361247"/>
          </a:xfrm>
        </p:spPr>
        <p:txBody>
          <a:bodyPr>
            <a:normAutofit fontScale="90000"/>
          </a:bodyPr>
          <a:lstStyle/>
          <a:p>
            <a:r>
              <a:rPr lang="en-US" dirty="0"/>
              <a:t>Owner strategies and considerations</a:t>
            </a:r>
            <a:br>
              <a:rPr lang="en-US" dirty="0"/>
            </a:br>
            <a:r>
              <a:rPr lang="en-US" sz="2200" dirty="0"/>
              <a:t>Indemnity</a:t>
            </a:r>
          </a:p>
        </p:txBody>
      </p:sp>
      <p:sp>
        <p:nvSpPr>
          <p:cNvPr id="3" name="Content Placeholder 2">
            <a:extLst>
              <a:ext uri="{FF2B5EF4-FFF2-40B4-BE49-F238E27FC236}">
                <a16:creationId xmlns:a16="http://schemas.microsoft.com/office/drawing/2014/main" id="{C59B9ADD-F03A-42F5-B001-AE56857D04BF}"/>
              </a:ext>
            </a:extLst>
          </p:cNvPr>
          <p:cNvSpPr>
            <a:spLocks noGrp="1"/>
          </p:cNvSpPr>
          <p:nvPr>
            <p:ph sz="quarter" idx="13"/>
          </p:nvPr>
        </p:nvSpPr>
        <p:spPr>
          <a:xfrm>
            <a:off x="685801" y="1685109"/>
            <a:ext cx="10394707" cy="3905794"/>
          </a:xfrm>
        </p:spPr>
        <p:txBody>
          <a:bodyPr>
            <a:normAutofit fontScale="70000" lnSpcReduction="20000"/>
          </a:bodyPr>
          <a:lstStyle/>
          <a:p>
            <a:pPr algn="just"/>
            <a:r>
              <a:rPr lang="en-US" sz="2200" cap="none" dirty="0">
                <a:latin typeface="Times New Roman" panose="02020603050405020304" pitchFamily="18" charset="0"/>
                <a:cs typeface="Times New Roman" panose="02020603050405020304" pitchFamily="18" charset="0"/>
              </a:rPr>
              <a:t>Push back against narrow indemnity provisions during contract negotiations. Some examples of provisions to be aware of are as follows:</a:t>
            </a:r>
          </a:p>
          <a:p>
            <a:pPr lvl="1" algn="just"/>
            <a:r>
              <a:rPr lang="en-US" sz="2200" cap="none" dirty="0">
                <a:latin typeface="Times New Roman" panose="02020603050405020304" pitchFamily="18" charset="0"/>
                <a:cs typeface="Times New Roman" panose="02020603050405020304" pitchFamily="18" charset="0"/>
              </a:rPr>
              <a:t>Limit claims to personal injury and/or property damage</a:t>
            </a:r>
          </a:p>
          <a:p>
            <a:pPr lvl="1" algn="just"/>
            <a:r>
              <a:rPr lang="en-US" sz="2200" cap="none" dirty="0">
                <a:latin typeface="Times New Roman" panose="02020603050405020304" pitchFamily="18" charset="0"/>
                <a:cs typeface="Times New Roman" panose="02020603050405020304" pitchFamily="18" charset="0"/>
              </a:rPr>
              <a:t>Limit to 3</a:t>
            </a:r>
            <a:r>
              <a:rPr lang="en-US" sz="2200" cap="none" baseline="30000" dirty="0">
                <a:latin typeface="Times New Roman" panose="02020603050405020304" pitchFamily="18" charset="0"/>
                <a:cs typeface="Times New Roman" panose="02020603050405020304" pitchFamily="18" charset="0"/>
              </a:rPr>
              <a:t>rd</a:t>
            </a:r>
            <a:r>
              <a:rPr lang="en-US" sz="2200" cap="none" dirty="0">
                <a:latin typeface="Times New Roman" panose="02020603050405020304" pitchFamily="18" charset="0"/>
                <a:cs typeface="Times New Roman" panose="02020603050405020304" pitchFamily="18" charset="0"/>
              </a:rPr>
              <a:t> party claims</a:t>
            </a:r>
          </a:p>
          <a:p>
            <a:pPr lvl="1" algn="just"/>
            <a:r>
              <a:rPr lang="en-US" sz="2200" cap="none" dirty="0">
                <a:latin typeface="Times New Roman" panose="02020603050405020304" pitchFamily="18" charset="0"/>
                <a:cs typeface="Times New Roman" panose="02020603050405020304" pitchFamily="18" charset="0"/>
              </a:rPr>
              <a:t>Limit to claims caused by negligent acts and omissions</a:t>
            </a:r>
          </a:p>
          <a:p>
            <a:pPr algn="just"/>
            <a:r>
              <a:rPr lang="en-US" sz="2400" cap="none" dirty="0">
                <a:latin typeface="Times New Roman" panose="02020603050405020304" pitchFamily="18" charset="0"/>
                <a:cs typeface="Times New Roman" panose="02020603050405020304" pitchFamily="18" charset="0"/>
              </a:rPr>
              <a:t>If the AIA A201-2017 is used, add the following new contract clauses (§ 3.18.3, § 3.18.4) which expand the scope of the indemnity obligation of the Contractor to cover certain types of claims that would arise only from a failure on the part of the Contractor to properly perform its obligations. These claims also provide the Owner with the right to attorneys’ fees and related costs incurred in enforcing the indemnity obligations set forth in Section 3.18. </a:t>
            </a:r>
          </a:p>
          <a:p>
            <a:pPr lvl="1" algn="just"/>
            <a:r>
              <a:rPr lang="en-US" sz="2200" cap="none" dirty="0">
                <a:latin typeface="Times New Roman" panose="02020603050405020304" pitchFamily="18" charset="0"/>
                <a:cs typeface="Times New Roman" panose="02020603050405020304" pitchFamily="18" charset="0"/>
              </a:rPr>
              <a:t>In some states, Washington and Oregon included, such fees would not be reimbursable unless specifically agreed to contractually. </a:t>
            </a:r>
          </a:p>
          <a:p>
            <a:pPr lvl="1" algn="just"/>
            <a:r>
              <a:rPr lang="en-US" sz="2200" cap="none" dirty="0">
                <a:latin typeface="Times New Roman" panose="02020603050405020304" pitchFamily="18" charset="0"/>
                <a:cs typeface="Times New Roman" panose="02020603050405020304" pitchFamily="18" charset="0"/>
              </a:rPr>
              <a:t>Owner should define, “indemnitees.” </a:t>
            </a:r>
          </a:p>
        </p:txBody>
      </p:sp>
    </p:spTree>
    <p:extLst>
      <p:ext uri="{BB962C8B-B14F-4D97-AF65-F5344CB8AC3E}">
        <p14:creationId xmlns:p14="http://schemas.microsoft.com/office/powerpoint/2010/main" val="29498417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57CF3-9A22-4FC6-BD4A-9A9FC26FB4B2}"/>
              </a:ext>
            </a:extLst>
          </p:cNvPr>
          <p:cNvSpPr>
            <a:spLocks noGrp="1"/>
          </p:cNvSpPr>
          <p:nvPr>
            <p:ph type="title"/>
          </p:nvPr>
        </p:nvSpPr>
        <p:spPr>
          <a:xfrm>
            <a:off x="313509" y="0"/>
            <a:ext cx="11351622" cy="1267097"/>
          </a:xfrm>
        </p:spPr>
        <p:txBody>
          <a:bodyPr>
            <a:normAutofit fontScale="90000"/>
          </a:bodyPr>
          <a:lstStyle/>
          <a:p>
            <a:r>
              <a:rPr lang="en-US" sz="4400" dirty="0"/>
              <a:t>Owner strategies and considerations Continued </a:t>
            </a:r>
            <a:br>
              <a:rPr lang="en-US" dirty="0"/>
            </a:br>
            <a:r>
              <a:rPr lang="en-US" sz="2000" dirty="0"/>
              <a:t>Indemnity</a:t>
            </a:r>
          </a:p>
        </p:txBody>
      </p:sp>
      <p:sp>
        <p:nvSpPr>
          <p:cNvPr id="3" name="Content Placeholder 2">
            <a:extLst>
              <a:ext uri="{FF2B5EF4-FFF2-40B4-BE49-F238E27FC236}">
                <a16:creationId xmlns:a16="http://schemas.microsoft.com/office/drawing/2014/main" id="{C59B9ADD-F03A-42F5-B001-AE56857D04BF}"/>
              </a:ext>
            </a:extLst>
          </p:cNvPr>
          <p:cNvSpPr>
            <a:spLocks noGrp="1"/>
          </p:cNvSpPr>
          <p:nvPr>
            <p:ph sz="quarter" idx="13"/>
          </p:nvPr>
        </p:nvSpPr>
        <p:spPr>
          <a:xfrm>
            <a:off x="313509" y="1045029"/>
            <a:ext cx="11351622" cy="4545874"/>
          </a:xfrm>
        </p:spPr>
        <p:txBody>
          <a:bodyPr>
            <a:normAutofit fontScale="92500"/>
          </a:bodyPr>
          <a:lstStyle/>
          <a:p>
            <a:pPr algn="just"/>
            <a:r>
              <a:rPr lang="en-US" b="1" cap="none" dirty="0">
                <a:latin typeface="Times New Roman" panose="02020603050405020304" pitchFamily="18" charset="0"/>
                <a:cs typeface="Times New Roman" panose="02020603050405020304" pitchFamily="18" charset="0"/>
              </a:rPr>
              <a:t>§3.18.3</a:t>
            </a:r>
            <a:r>
              <a:rPr lang="en-US" cap="none" dirty="0">
                <a:latin typeface="Times New Roman" panose="02020603050405020304" pitchFamily="18" charset="0"/>
                <a:cs typeface="Times New Roman" panose="02020603050405020304" pitchFamily="18" charset="0"/>
              </a:rPr>
              <a:t>. The Contractor’s indemnity obligations under this Section 3.18 shall also specifically include, without limitation, all fines, penalties, damages, liability, costs, expenses (including, without limitation, reasonable attorneys’ fees), and punitive damages (if any) arising out of, or in connection with, any (</a:t>
            </a:r>
            <a:r>
              <a:rPr lang="en-US" cap="none" dirty="0" err="1">
                <a:latin typeface="Times New Roman" panose="02020603050405020304" pitchFamily="18" charset="0"/>
                <a:cs typeface="Times New Roman" panose="02020603050405020304" pitchFamily="18" charset="0"/>
              </a:rPr>
              <a:t>i</a:t>
            </a:r>
            <a:r>
              <a:rPr lang="en-US" cap="none" dirty="0">
                <a:latin typeface="Times New Roman" panose="02020603050405020304" pitchFamily="18" charset="0"/>
                <a:cs typeface="Times New Roman" panose="02020603050405020304" pitchFamily="18" charset="0"/>
              </a:rPr>
              <a:t>) violation of or failure to comply with any law, statute, ordinance, rule, regulation, code, or requirement of a public authority that bears upon the performance of the Work by the Contractor, a Subcontractor, or any person or entity for whom either is responsible, (ii) means, method, procedures, techniques, or sequences of execution or performance of the Work, and (iii) failure to secure and pay for permits, fees, approvals, licenses, and inspections as required under the Contract Documents, or any violation of any permit or other approval of a public authority applicable to the Work, by the Contractor, a Subcontractor, or any person or entity for whom either is responsible. </a:t>
            </a:r>
          </a:p>
          <a:p>
            <a:pPr algn="just"/>
            <a:r>
              <a:rPr lang="en-US" b="1" cap="none" dirty="0">
                <a:latin typeface="Times New Roman" panose="02020603050405020304" pitchFamily="18" charset="0"/>
                <a:cs typeface="Times New Roman" panose="02020603050405020304" pitchFamily="18" charset="0"/>
              </a:rPr>
              <a:t>§ 3.18.4</a:t>
            </a:r>
            <a:r>
              <a:rPr lang="en-US" cap="none" dirty="0">
                <a:latin typeface="Times New Roman" panose="02020603050405020304" pitchFamily="18" charset="0"/>
                <a:cs typeface="Times New Roman" panose="02020603050405020304" pitchFamily="18" charset="0"/>
              </a:rPr>
              <a:t>. The Contractor shall indemnify and hold harmless all of the Indemnitees from and against any costs and expenses (including reasonable attorneys’ fees) incurred by any of the Indemnitees in enforcing any of the Contractor’s defense, indemnity, and hold-harmless obligations under this Contract.</a:t>
            </a:r>
            <a:endParaRPr lang="en-US" sz="2200" cap="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144823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59B9ADD-F03A-42F5-B001-AE56857D04BF}"/>
              </a:ext>
            </a:extLst>
          </p:cNvPr>
          <p:cNvSpPr>
            <a:spLocks noGrp="1"/>
          </p:cNvSpPr>
          <p:nvPr>
            <p:ph sz="quarter" idx="13"/>
          </p:nvPr>
        </p:nvSpPr>
        <p:spPr>
          <a:xfrm>
            <a:off x="330927" y="1423851"/>
            <a:ext cx="11334203" cy="4101738"/>
          </a:xfrm>
        </p:spPr>
        <p:txBody>
          <a:bodyPr>
            <a:noAutofit/>
          </a:bodyPr>
          <a:lstStyle/>
          <a:p>
            <a:pPr algn="just"/>
            <a:r>
              <a:rPr lang="en-US" cap="none" dirty="0">
                <a:latin typeface="Times New Roman" panose="02020603050405020304" pitchFamily="18" charset="0"/>
                <a:cs typeface="Times New Roman" panose="02020603050405020304" pitchFamily="18" charset="0"/>
              </a:rPr>
              <a:t>Contractors should be especially careful about Owner-initiated changes to indemnification clauses, especially if using AIA A201-2017 § 3.18 Indemnification. </a:t>
            </a:r>
          </a:p>
          <a:p>
            <a:pPr algn="just"/>
            <a:r>
              <a:rPr lang="en-US" cap="none" dirty="0">
                <a:latin typeface="Times New Roman" panose="02020603050405020304" pitchFamily="18" charset="0"/>
                <a:cs typeface="Times New Roman" panose="02020603050405020304" pitchFamily="18" charset="0"/>
              </a:rPr>
              <a:t>The indemnification provided by the Contractor to the Owner should be limited to insurable events (often called insured contract coverage).</a:t>
            </a:r>
          </a:p>
          <a:p>
            <a:pPr algn="just"/>
            <a:r>
              <a:rPr lang="en-US" cap="none" dirty="0">
                <a:latin typeface="Times New Roman" panose="02020603050405020304" pitchFamily="18" charset="0"/>
                <a:cs typeface="Times New Roman" panose="02020603050405020304" pitchFamily="18" charset="0"/>
              </a:rPr>
              <a:t>The indemnification responsibility is generally fully insurable against </a:t>
            </a:r>
            <a:r>
              <a:rPr lang="en-US" b="1" u="sng" cap="none" dirty="0">
                <a:latin typeface="Times New Roman" panose="02020603050405020304" pitchFamily="18" charset="0"/>
                <a:cs typeface="Times New Roman" panose="02020603050405020304" pitchFamily="18" charset="0"/>
              </a:rPr>
              <a:t>personal injury </a:t>
            </a:r>
            <a:r>
              <a:rPr lang="en-US" cap="none" dirty="0">
                <a:latin typeface="Times New Roman" panose="02020603050405020304" pitchFamily="18" charset="0"/>
                <a:cs typeface="Times New Roman" panose="02020603050405020304" pitchFamily="18" charset="0"/>
              </a:rPr>
              <a:t>or </a:t>
            </a:r>
            <a:r>
              <a:rPr lang="en-US" b="1" u="sng" cap="none" dirty="0">
                <a:latin typeface="Times New Roman" panose="02020603050405020304" pitchFamily="18" charset="0"/>
                <a:cs typeface="Times New Roman" panose="02020603050405020304" pitchFamily="18" charset="0"/>
              </a:rPr>
              <a:t>property damage </a:t>
            </a:r>
            <a:r>
              <a:rPr lang="en-US" cap="none" dirty="0">
                <a:latin typeface="Times New Roman" panose="02020603050405020304" pitchFamily="18" charset="0"/>
                <a:cs typeface="Times New Roman" panose="02020603050405020304" pitchFamily="18" charset="0"/>
              </a:rPr>
              <a:t>arising out of Contractor’s </a:t>
            </a:r>
            <a:r>
              <a:rPr lang="en-US" b="1" u="sng" cap="none" dirty="0">
                <a:latin typeface="Times New Roman" panose="02020603050405020304" pitchFamily="18" charset="0"/>
                <a:cs typeface="Times New Roman" panose="02020603050405020304" pitchFamily="18" charset="0"/>
              </a:rPr>
              <a:t>negligent</a:t>
            </a:r>
            <a:r>
              <a:rPr lang="en-US" cap="none" dirty="0">
                <a:latin typeface="Times New Roman" panose="02020603050405020304" pitchFamily="18" charset="0"/>
                <a:cs typeface="Times New Roman" panose="02020603050405020304" pitchFamily="18" charset="0"/>
              </a:rPr>
              <a:t> acts or omissions. If the owner attempts to add indemnification against other damages, this indemnification would like fall outside of standard liability coverage.</a:t>
            </a:r>
          </a:p>
          <a:p>
            <a:pPr algn="just"/>
            <a:r>
              <a:rPr lang="en-US" cap="none" dirty="0">
                <a:latin typeface="Times New Roman" panose="02020603050405020304" pitchFamily="18" charset="0"/>
                <a:cs typeface="Times New Roman" panose="02020603050405020304" pitchFamily="18" charset="0"/>
              </a:rPr>
              <a:t>Most states have anti-indemnity statutes that strike down broad-form indemnity provisions that ask for indemnity for one’s own negligence (Washington’s anti-indemnity statute is codified in RCW 4.24.115). </a:t>
            </a:r>
          </a:p>
        </p:txBody>
      </p:sp>
      <p:sp>
        <p:nvSpPr>
          <p:cNvPr id="4" name="Title 1">
            <a:extLst>
              <a:ext uri="{FF2B5EF4-FFF2-40B4-BE49-F238E27FC236}">
                <a16:creationId xmlns:a16="http://schemas.microsoft.com/office/drawing/2014/main" id="{8611E220-D5EC-4D30-8E76-90FDB2C40793}"/>
              </a:ext>
            </a:extLst>
          </p:cNvPr>
          <p:cNvSpPr txBox="1">
            <a:spLocks/>
          </p:cNvSpPr>
          <p:nvPr/>
        </p:nvSpPr>
        <p:spPr>
          <a:xfrm>
            <a:off x="330927" y="40414"/>
            <a:ext cx="11175271" cy="1383437"/>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a:lstStyle>
          <a:p>
            <a:r>
              <a:rPr lang="en-US" sz="4900" dirty="0"/>
              <a:t>Contractor strategies and considerations</a:t>
            </a:r>
            <a:br>
              <a:rPr lang="en-US" dirty="0"/>
            </a:br>
            <a:r>
              <a:rPr lang="en-US" sz="2200" dirty="0"/>
              <a:t>Indemnity</a:t>
            </a:r>
          </a:p>
        </p:txBody>
      </p:sp>
    </p:spTree>
    <p:extLst>
      <p:ext uri="{BB962C8B-B14F-4D97-AF65-F5344CB8AC3E}">
        <p14:creationId xmlns:p14="http://schemas.microsoft.com/office/powerpoint/2010/main" val="13577768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22B81-B2FB-433B-9B2A-41407196CBC0}"/>
              </a:ext>
            </a:extLst>
          </p:cNvPr>
          <p:cNvSpPr>
            <a:spLocks noGrp="1"/>
          </p:cNvSpPr>
          <p:nvPr>
            <p:ph type="title"/>
          </p:nvPr>
        </p:nvSpPr>
        <p:spPr>
          <a:xfrm>
            <a:off x="743558" y="1"/>
            <a:ext cx="10396882" cy="1378910"/>
          </a:xfrm>
        </p:spPr>
        <p:txBody>
          <a:bodyPr>
            <a:normAutofit fontScale="90000"/>
          </a:bodyPr>
          <a:lstStyle/>
          <a:p>
            <a:r>
              <a:rPr lang="en-US" dirty="0"/>
              <a:t>Contract Provisions To Be Discussed	</a:t>
            </a:r>
          </a:p>
        </p:txBody>
      </p:sp>
      <p:sp>
        <p:nvSpPr>
          <p:cNvPr id="3" name="Content Placeholder 2">
            <a:extLst>
              <a:ext uri="{FF2B5EF4-FFF2-40B4-BE49-F238E27FC236}">
                <a16:creationId xmlns:a16="http://schemas.microsoft.com/office/drawing/2014/main" id="{3F47ECD9-9D3D-4B76-AEE3-0C56DF9E11CB}"/>
              </a:ext>
            </a:extLst>
          </p:cNvPr>
          <p:cNvSpPr>
            <a:spLocks noGrp="1"/>
          </p:cNvSpPr>
          <p:nvPr>
            <p:ph sz="quarter" idx="13"/>
          </p:nvPr>
        </p:nvSpPr>
        <p:spPr>
          <a:xfrm>
            <a:off x="776212" y="1159290"/>
            <a:ext cx="10364227" cy="4174199"/>
          </a:xfrm>
        </p:spPr>
        <p:txBody>
          <a:bodyPr>
            <a:noAutofit/>
          </a:bodyPr>
          <a:lstStyle/>
          <a:p>
            <a:pPr marL="457200" indent="-457200">
              <a:buSzPct val="100000"/>
              <a:buFont typeface="+mj-lt"/>
              <a:buAutoNum type="arabicPeriod"/>
            </a:pPr>
            <a:r>
              <a:rPr lang="en-US" sz="2400" b="1" cap="none" dirty="0">
                <a:latin typeface="Times New Roman" panose="02020603050405020304" pitchFamily="18" charset="0"/>
                <a:cs typeface="Times New Roman" panose="02020603050405020304" pitchFamily="18" charset="0"/>
              </a:rPr>
              <a:t>Differing Site Conditions</a:t>
            </a:r>
          </a:p>
          <a:p>
            <a:pPr marL="457200" indent="-457200">
              <a:buSzPct val="100000"/>
              <a:buFont typeface="+mj-lt"/>
              <a:buAutoNum type="arabicPeriod"/>
            </a:pPr>
            <a:r>
              <a:rPr lang="en-US" sz="2400" b="1" cap="none" dirty="0">
                <a:latin typeface="Times New Roman" panose="02020603050405020304" pitchFamily="18" charset="0"/>
                <a:cs typeface="Times New Roman" panose="02020603050405020304" pitchFamily="18" charset="0"/>
              </a:rPr>
              <a:t>Indemnity</a:t>
            </a:r>
          </a:p>
          <a:p>
            <a:pPr marL="457200" indent="-457200">
              <a:buSzPct val="100000"/>
              <a:buFont typeface="+mj-lt"/>
              <a:buAutoNum type="arabicPeriod"/>
            </a:pPr>
            <a:r>
              <a:rPr lang="en-US" sz="2400" b="1" cap="none" dirty="0">
                <a:latin typeface="Times New Roman" panose="02020603050405020304" pitchFamily="18" charset="0"/>
                <a:cs typeface="Times New Roman" panose="02020603050405020304" pitchFamily="18" charset="0"/>
              </a:rPr>
              <a:t>Liquidated Damages</a:t>
            </a:r>
          </a:p>
          <a:p>
            <a:pPr marL="457200" indent="-457200">
              <a:buSzPct val="100000"/>
              <a:buFont typeface="+mj-lt"/>
              <a:buAutoNum type="arabicPeriod"/>
            </a:pPr>
            <a:r>
              <a:rPr lang="en-US" sz="2400" b="1" cap="none" dirty="0">
                <a:latin typeface="Times New Roman" panose="02020603050405020304" pitchFamily="18" charset="0"/>
                <a:cs typeface="Times New Roman" panose="02020603050405020304" pitchFamily="18" charset="0"/>
              </a:rPr>
              <a:t>Waiver of Consequential Damages</a:t>
            </a:r>
          </a:p>
          <a:p>
            <a:pPr marL="457200" indent="-457200">
              <a:buSzPct val="100000"/>
              <a:buFont typeface="+mj-lt"/>
              <a:buAutoNum type="arabicPeriod"/>
            </a:pPr>
            <a:r>
              <a:rPr lang="en-US" sz="2400" b="1" cap="none" dirty="0">
                <a:latin typeface="Times New Roman" panose="02020603050405020304" pitchFamily="18" charset="0"/>
                <a:cs typeface="Times New Roman" panose="02020603050405020304" pitchFamily="18" charset="0"/>
              </a:rPr>
              <a:t>Claims and Disputes</a:t>
            </a:r>
          </a:p>
          <a:p>
            <a:pPr marL="457200" indent="-457200">
              <a:buSzPct val="100000"/>
              <a:buFont typeface="+mj-lt"/>
              <a:buAutoNum type="arabicPeriod"/>
            </a:pPr>
            <a:r>
              <a:rPr lang="en-US" sz="2400" b="1" cap="none" dirty="0">
                <a:latin typeface="Times New Roman" panose="02020603050405020304" pitchFamily="18" charset="0"/>
                <a:cs typeface="Times New Roman" panose="02020603050405020304" pitchFamily="18" charset="0"/>
              </a:rPr>
              <a:t>Right to Suspend Work</a:t>
            </a:r>
          </a:p>
          <a:p>
            <a:pPr marL="457200" indent="-457200">
              <a:buSzPct val="100000"/>
              <a:buFont typeface="+mj-lt"/>
              <a:buAutoNum type="arabicPeriod"/>
            </a:pPr>
            <a:r>
              <a:rPr lang="en-US" sz="2400" b="1" cap="none" dirty="0">
                <a:latin typeface="Times New Roman" panose="02020603050405020304" pitchFamily="18" charset="0"/>
                <a:cs typeface="Times New Roman" panose="02020603050405020304" pitchFamily="18" charset="0"/>
              </a:rPr>
              <a:t>Termination for Convenience </a:t>
            </a:r>
          </a:p>
        </p:txBody>
      </p:sp>
    </p:spTree>
    <p:extLst>
      <p:ext uri="{BB962C8B-B14F-4D97-AF65-F5344CB8AC3E}">
        <p14:creationId xmlns:p14="http://schemas.microsoft.com/office/powerpoint/2010/main" val="17868210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C7F76-5E26-45A1-B231-53187A72BCA0}"/>
              </a:ext>
            </a:extLst>
          </p:cNvPr>
          <p:cNvSpPr>
            <a:spLocks noGrp="1"/>
          </p:cNvSpPr>
          <p:nvPr>
            <p:ph type="ctrTitle"/>
          </p:nvPr>
        </p:nvSpPr>
        <p:spPr>
          <a:xfrm rot="21420000">
            <a:off x="942716" y="409095"/>
            <a:ext cx="9755187" cy="2766528"/>
          </a:xfrm>
        </p:spPr>
        <p:txBody>
          <a:bodyPr/>
          <a:lstStyle/>
          <a:p>
            <a:pPr algn="ctr"/>
            <a:r>
              <a:rPr lang="en-US" dirty="0"/>
              <a:t>Liquidated </a:t>
            </a:r>
            <a:r>
              <a:rPr lang="en-US" dirty="0" err="1"/>
              <a:t>damegs</a:t>
            </a:r>
            <a:endParaRPr lang="en-US" dirty="0"/>
          </a:p>
        </p:txBody>
      </p:sp>
    </p:spTree>
    <p:extLst>
      <p:ext uri="{BB962C8B-B14F-4D97-AF65-F5344CB8AC3E}">
        <p14:creationId xmlns:p14="http://schemas.microsoft.com/office/powerpoint/2010/main" val="24199935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57CF3-9A22-4FC6-BD4A-9A9FC26FB4B2}"/>
              </a:ext>
            </a:extLst>
          </p:cNvPr>
          <p:cNvSpPr>
            <a:spLocks noGrp="1"/>
          </p:cNvSpPr>
          <p:nvPr>
            <p:ph type="title"/>
          </p:nvPr>
        </p:nvSpPr>
        <p:spPr>
          <a:xfrm>
            <a:off x="685801" y="334852"/>
            <a:ext cx="10396882" cy="1502914"/>
          </a:xfrm>
        </p:spPr>
        <p:txBody>
          <a:bodyPr>
            <a:normAutofit/>
          </a:bodyPr>
          <a:lstStyle/>
          <a:p>
            <a:r>
              <a:rPr lang="en-US" dirty="0"/>
              <a:t>Purpose</a:t>
            </a:r>
            <a:br>
              <a:rPr lang="en-US" dirty="0"/>
            </a:br>
            <a:r>
              <a:rPr lang="en-US" sz="2200" dirty="0"/>
              <a:t>Liquidated Damages</a:t>
            </a:r>
          </a:p>
        </p:txBody>
      </p:sp>
      <p:sp>
        <p:nvSpPr>
          <p:cNvPr id="3" name="Content Placeholder 2">
            <a:extLst>
              <a:ext uri="{FF2B5EF4-FFF2-40B4-BE49-F238E27FC236}">
                <a16:creationId xmlns:a16="http://schemas.microsoft.com/office/drawing/2014/main" id="{C59B9ADD-F03A-42F5-B001-AE56857D04BF}"/>
              </a:ext>
            </a:extLst>
          </p:cNvPr>
          <p:cNvSpPr>
            <a:spLocks noGrp="1"/>
          </p:cNvSpPr>
          <p:nvPr>
            <p:ph sz="quarter" idx="13"/>
          </p:nvPr>
        </p:nvSpPr>
        <p:spPr>
          <a:xfrm>
            <a:off x="685801" y="1837766"/>
            <a:ext cx="10394707" cy="3545604"/>
          </a:xfrm>
        </p:spPr>
        <p:txBody>
          <a:bodyPr>
            <a:noAutofit/>
          </a:bodyPr>
          <a:lstStyle/>
          <a:p>
            <a:pPr algn="just"/>
            <a:r>
              <a:rPr lang="en-US" sz="2400" cap="none" dirty="0">
                <a:latin typeface="Times New Roman" panose="02020603050405020304" pitchFamily="18" charset="0"/>
                <a:cs typeface="Times New Roman" panose="02020603050405020304" pitchFamily="18" charset="0"/>
              </a:rPr>
              <a:t>In construction contracts, the liquidated damages clause is usually tied to timely completion of the work by the contractor and usually allows the Owner to collect “liquidated damages,” or monetary compensation for loss that occurs as a result of late completion or failure to deliver the work in accordance with the parties’ contract. </a:t>
            </a:r>
          </a:p>
          <a:p>
            <a:pPr lvl="1" algn="just"/>
            <a:r>
              <a:rPr lang="en-US" sz="2400" cap="none" dirty="0">
                <a:latin typeface="Times New Roman" panose="02020603050405020304" pitchFamily="18" charset="0"/>
                <a:cs typeface="Times New Roman" panose="02020603050405020304" pitchFamily="18" charset="0"/>
              </a:rPr>
              <a:t>For example, for each day that the work is not complete past an agreed upon date, the Contractor will have to pay the Owner $1,000 per day.</a:t>
            </a:r>
          </a:p>
        </p:txBody>
      </p:sp>
    </p:spTree>
    <p:extLst>
      <p:ext uri="{BB962C8B-B14F-4D97-AF65-F5344CB8AC3E}">
        <p14:creationId xmlns:p14="http://schemas.microsoft.com/office/powerpoint/2010/main" val="1334970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57CF3-9A22-4FC6-BD4A-9A9FC26FB4B2}"/>
              </a:ext>
            </a:extLst>
          </p:cNvPr>
          <p:cNvSpPr>
            <a:spLocks noGrp="1"/>
          </p:cNvSpPr>
          <p:nvPr>
            <p:ph type="title"/>
          </p:nvPr>
        </p:nvSpPr>
        <p:spPr>
          <a:xfrm>
            <a:off x="685801" y="218940"/>
            <a:ext cx="10396882" cy="1477157"/>
          </a:xfrm>
        </p:spPr>
        <p:txBody>
          <a:bodyPr>
            <a:normAutofit/>
          </a:bodyPr>
          <a:lstStyle/>
          <a:p>
            <a:r>
              <a:rPr lang="en-US" dirty="0"/>
              <a:t>Typical language</a:t>
            </a:r>
            <a:br>
              <a:rPr lang="en-US" dirty="0"/>
            </a:br>
            <a:r>
              <a:rPr lang="en-US" sz="2000" dirty="0"/>
              <a:t>Liquidated Damages</a:t>
            </a:r>
          </a:p>
        </p:txBody>
      </p:sp>
      <p:sp>
        <p:nvSpPr>
          <p:cNvPr id="3" name="Content Placeholder 2">
            <a:extLst>
              <a:ext uri="{FF2B5EF4-FFF2-40B4-BE49-F238E27FC236}">
                <a16:creationId xmlns:a16="http://schemas.microsoft.com/office/drawing/2014/main" id="{C59B9ADD-F03A-42F5-B001-AE56857D04BF}"/>
              </a:ext>
            </a:extLst>
          </p:cNvPr>
          <p:cNvSpPr>
            <a:spLocks noGrp="1"/>
          </p:cNvSpPr>
          <p:nvPr>
            <p:ph sz="quarter" idx="13"/>
          </p:nvPr>
        </p:nvSpPr>
        <p:spPr>
          <a:xfrm>
            <a:off x="687976" y="1442434"/>
            <a:ext cx="10394707" cy="4146997"/>
          </a:xfrm>
        </p:spPr>
        <p:txBody>
          <a:bodyPr>
            <a:noAutofit/>
          </a:bodyPr>
          <a:lstStyle/>
          <a:p>
            <a:pPr algn="just"/>
            <a:r>
              <a:rPr lang="en-US" sz="1400" cap="none" dirty="0">
                <a:latin typeface="Times New Roman" panose="02020603050405020304" pitchFamily="18" charset="0"/>
                <a:cs typeface="Times New Roman" panose="02020603050405020304" pitchFamily="18" charset="0"/>
              </a:rPr>
              <a:t>The Parties hereby acknowledge and agree that Owner may sustain damages if Contractor is unable to achieve “Substantial Completion” of the entire Scope of Work within the Contract Time as set forth above. The Parties further acknowledge that it will be impractical and extremely difficult to ascertain and determine the actual damages Owner will sustain in the even of such delay. Therefore, the parties agree Contractor will pay Owner, as Owner’s exclusive remedy, in law or in equity, the following liquidated damages for each and every day of delay:</a:t>
            </a:r>
          </a:p>
          <a:p>
            <a:pPr marL="800100" lvl="1" indent="-342900" algn="just">
              <a:buAutoNum type="arabicParenBoth"/>
            </a:pPr>
            <a:r>
              <a:rPr lang="en-US" sz="1400" cap="none" dirty="0">
                <a:latin typeface="Times New Roman" panose="02020603050405020304" pitchFamily="18" charset="0"/>
                <a:cs typeface="Times New Roman" panose="02020603050405020304" pitchFamily="18" charset="0"/>
              </a:rPr>
              <a:t>If Substantial completion of the Complete Scope of Work is not achieved within the Contract Time, as time may be adjusted by authorized change order, no liquidated damages shall be assessed for the first seven (7) days after the date specified for Substantial Completion;</a:t>
            </a:r>
          </a:p>
          <a:p>
            <a:pPr marL="800100" lvl="1" indent="-342900" algn="just">
              <a:buAutoNum type="arabicParenBoth"/>
            </a:pPr>
            <a:r>
              <a:rPr lang="en-US" sz="1400" cap="none" dirty="0">
                <a:latin typeface="Times New Roman" panose="02020603050405020304" pitchFamily="18" charset="0"/>
                <a:cs typeface="Times New Roman" panose="02020603050405020304" pitchFamily="18" charset="0"/>
              </a:rPr>
              <a:t> Thereafter, liquidated damages shall be assessed by the Owner and paid by the Contractor at the rate of $ (TBD) USD for each days eight (8) through fifteen (15) of delay in Contractor’s achieving Substantial Completion;</a:t>
            </a:r>
          </a:p>
          <a:p>
            <a:pPr marL="800100" lvl="1" indent="-342900" algn="just">
              <a:buAutoNum type="arabicParenBoth"/>
            </a:pPr>
            <a:r>
              <a:rPr lang="en-US" sz="1400" cap="none" dirty="0">
                <a:latin typeface="Times New Roman" panose="02020603050405020304" pitchFamily="18" charset="0"/>
                <a:cs typeface="Times New Roman" panose="02020603050405020304" pitchFamily="18" charset="0"/>
              </a:rPr>
              <a:t>Thereafter, liquidated damages shall be assessed by the Owner and paid by the Contractor at the rate of $ (TBD) USD for each subsequent day of delay in Contractor achieving Substantial Completion.</a:t>
            </a:r>
          </a:p>
          <a:p>
            <a:pPr marL="800100" lvl="1" indent="-342900" algn="just">
              <a:buAutoNum type="arabicParenBoth"/>
            </a:pPr>
            <a:r>
              <a:rPr lang="en-US" sz="1400" cap="none" dirty="0">
                <a:latin typeface="Times New Roman" panose="02020603050405020304" pitchFamily="18" charset="0"/>
                <a:cs typeface="Times New Roman" panose="02020603050405020304" pitchFamily="18" charset="0"/>
              </a:rPr>
              <a:t>IN NO EVENT SHALL THE TOTAL PAYMENTS FOR LIQUIDATED DAMAGES PAID BY  CONTRACTOR TO THE OWNER EXCEED $ (TBD) USD.</a:t>
            </a:r>
            <a:endParaRPr lang="en-US" sz="1200" cap="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599088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57CF3-9A22-4FC6-BD4A-9A9FC26FB4B2}"/>
              </a:ext>
            </a:extLst>
          </p:cNvPr>
          <p:cNvSpPr>
            <a:spLocks noGrp="1"/>
          </p:cNvSpPr>
          <p:nvPr>
            <p:ph type="title"/>
          </p:nvPr>
        </p:nvSpPr>
        <p:spPr/>
        <p:txBody>
          <a:bodyPr>
            <a:normAutofit fontScale="90000"/>
          </a:bodyPr>
          <a:lstStyle/>
          <a:p>
            <a:r>
              <a:rPr lang="en-US" dirty="0"/>
              <a:t>Washington case law and statutes</a:t>
            </a:r>
            <a:br>
              <a:rPr lang="en-US" dirty="0"/>
            </a:br>
            <a:r>
              <a:rPr lang="en-US" sz="2200" dirty="0"/>
              <a:t>Liquidated Damages</a:t>
            </a:r>
          </a:p>
        </p:txBody>
      </p:sp>
      <p:sp>
        <p:nvSpPr>
          <p:cNvPr id="3" name="Content Placeholder 2">
            <a:extLst>
              <a:ext uri="{FF2B5EF4-FFF2-40B4-BE49-F238E27FC236}">
                <a16:creationId xmlns:a16="http://schemas.microsoft.com/office/drawing/2014/main" id="{C59B9ADD-F03A-42F5-B001-AE56857D04BF}"/>
              </a:ext>
            </a:extLst>
          </p:cNvPr>
          <p:cNvSpPr>
            <a:spLocks noGrp="1"/>
          </p:cNvSpPr>
          <p:nvPr>
            <p:ph sz="quarter" idx="13"/>
          </p:nvPr>
        </p:nvSpPr>
        <p:spPr>
          <a:xfrm>
            <a:off x="685801" y="2056352"/>
            <a:ext cx="10394707" cy="2052545"/>
          </a:xfrm>
        </p:spPr>
        <p:txBody>
          <a:bodyPr>
            <a:normAutofit fontScale="92500"/>
          </a:bodyPr>
          <a:lstStyle/>
          <a:p>
            <a:pPr algn="just"/>
            <a:r>
              <a:rPr lang="en-US" cap="none" dirty="0">
                <a:latin typeface="Times New Roman" panose="02020603050405020304" pitchFamily="18" charset="0"/>
                <a:cs typeface="Times New Roman" panose="02020603050405020304" pitchFamily="18" charset="0"/>
              </a:rPr>
              <a:t>Liquidated Damages clause </a:t>
            </a:r>
            <a:r>
              <a:rPr lang="en-US" b="1" u="sng" cap="none" dirty="0">
                <a:latin typeface="Times New Roman" panose="02020603050405020304" pitchFamily="18" charset="0"/>
                <a:cs typeface="Times New Roman" panose="02020603050405020304" pitchFamily="18" charset="0"/>
              </a:rPr>
              <a:t>cannot act as a penalty</a:t>
            </a:r>
          </a:p>
          <a:p>
            <a:pPr algn="just"/>
            <a:r>
              <a:rPr lang="en-US" cap="none" dirty="0">
                <a:latin typeface="Times New Roman" panose="02020603050405020304" pitchFamily="18" charset="0"/>
                <a:cs typeface="Times New Roman" panose="02020603050405020304" pitchFamily="18" charset="0"/>
              </a:rPr>
              <a:t>When faced with this issue, Washington Courts apply a 2-part analysis:</a:t>
            </a:r>
          </a:p>
          <a:p>
            <a:pPr marL="800100" lvl="1" indent="-342900" algn="just">
              <a:buAutoNum type="arabicParenBoth"/>
            </a:pPr>
            <a:r>
              <a:rPr lang="en-US" cap="none" dirty="0">
                <a:latin typeface="Times New Roman" panose="02020603050405020304" pitchFamily="18" charset="0"/>
                <a:cs typeface="Times New Roman" panose="02020603050405020304" pitchFamily="18" charset="0"/>
              </a:rPr>
              <a:t> Is the amount fixed as liquidated damages a reasonable forecast of just compensation for the harm that is cause by the breach; and</a:t>
            </a:r>
          </a:p>
          <a:p>
            <a:pPr marL="800100" lvl="1" indent="-342900" algn="just">
              <a:buAutoNum type="arabicParenBoth"/>
            </a:pPr>
            <a:r>
              <a:rPr lang="en-US" cap="none" dirty="0">
                <a:latin typeface="Times New Roman" panose="02020603050405020304" pitchFamily="18" charset="0"/>
                <a:cs typeface="Times New Roman" panose="02020603050405020304" pitchFamily="18" charset="0"/>
              </a:rPr>
              <a:t> Is the harm such that it is incapable or very difficult to ascertain the damages at the time of contracting?</a:t>
            </a:r>
          </a:p>
        </p:txBody>
      </p:sp>
    </p:spTree>
    <p:extLst>
      <p:ext uri="{BB962C8B-B14F-4D97-AF65-F5344CB8AC3E}">
        <p14:creationId xmlns:p14="http://schemas.microsoft.com/office/powerpoint/2010/main" val="20379729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57CF3-9A22-4FC6-BD4A-9A9FC26FB4B2}"/>
              </a:ext>
            </a:extLst>
          </p:cNvPr>
          <p:cNvSpPr>
            <a:spLocks noGrp="1"/>
          </p:cNvSpPr>
          <p:nvPr>
            <p:ph type="title"/>
          </p:nvPr>
        </p:nvSpPr>
        <p:spPr>
          <a:xfrm>
            <a:off x="685801" y="463640"/>
            <a:ext cx="10396882" cy="1374126"/>
          </a:xfrm>
        </p:spPr>
        <p:txBody>
          <a:bodyPr>
            <a:normAutofit fontScale="90000"/>
          </a:bodyPr>
          <a:lstStyle/>
          <a:p>
            <a:r>
              <a:rPr lang="en-US" dirty="0"/>
              <a:t>Owner strategies and considerations</a:t>
            </a:r>
            <a:br>
              <a:rPr lang="en-US" dirty="0"/>
            </a:br>
            <a:r>
              <a:rPr lang="en-US" sz="2200" dirty="0"/>
              <a:t>Liquidated Damages</a:t>
            </a:r>
          </a:p>
        </p:txBody>
      </p:sp>
      <p:sp>
        <p:nvSpPr>
          <p:cNvPr id="3" name="Content Placeholder 2">
            <a:extLst>
              <a:ext uri="{FF2B5EF4-FFF2-40B4-BE49-F238E27FC236}">
                <a16:creationId xmlns:a16="http://schemas.microsoft.com/office/drawing/2014/main" id="{C59B9ADD-F03A-42F5-B001-AE56857D04BF}"/>
              </a:ext>
            </a:extLst>
          </p:cNvPr>
          <p:cNvSpPr>
            <a:spLocks noGrp="1"/>
          </p:cNvSpPr>
          <p:nvPr>
            <p:ph sz="quarter" idx="13"/>
          </p:nvPr>
        </p:nvSpPr>
        <p:spPr>
          <a:xfrm>
            <a:off x="687976" y="1726035"/>
            <a:ext cx="10394707" cy="3439089"/>
          </a:xfrm>
        </p:spPr>
        <p:txBody>
          <a:bodyPr>
            <a:noAutofit/>
          </a:bodyPr>
          <a:lstStyle/>
          <a:p>
            <a:pPr algn="just"/>
            <a:r>
              <a:rPr lang="en-US" cap="none" dirty="0">
                <a:latin typeface="Times New Roman" panose="02020603050405020304" pitchFamily="18" charset="0"/>
                <a:cs typeface="Times New Roman" panose="02020603050405020304" pitchFamily="18" charset="0"/>
              </a:rPr>
              <a:t>Capture all delay damages:</a:t>
            </a:r>
          </a:p>
          <a:p>
            <a:pPr lvl="1" algn="just"/>
            <a:r>
              <a:rPr lang="en-US" sz="2000" cap="none" dirty="0">
                <a:latin typeface="Times New Roman" panose="02020603050405020304" pitchFamily="18" charset="0"/>
                <a:cs typeface="Times New Roman" panose="02020603050405020304" pitchFamily="18" charset="0"/>
              </a:rPr>
              <a:t>Added insurance costs</a:t>
            </a:r>
          </a:p>
          <a:p>
            <a:pPr lvl="1" algn="just"/>
            <a:r>
              <a:rPr lang="en-US" sz="2000" cap="none" dirty="0">
                <a:latin typeface="Times New Roman" panose="02020603050405020304" pitchFamily="18" charset="0"/>
                <a:cs typeface="Times New Roman" panose="02020603050405020304" pitchFamily="18" charset="0"/>
              </a:rPr>
              <a:t>Lost income</a:t>
            </a:r>
          </a:p>
          <a:p>
            <a:pPr lvl="1" algn="just"/>
            <a:r>
              <a:rPr lang="en-US" sz="2000" cap="none" dirty="0">
                <a:latin typeface="Times New Roman" panose="02020603050405020304" pitchFamily="18" charset="0"/>
                <a:cs typeface="Times New Roman" panose="02020603050405020304" pitchFamily="18" charset="0"/>
              </a:rPr>
              <a:t>Added architect fees</a:t>
            </a:r>
          </a:p>
          <a:p>
            <a:pPr lvl="1" algn="just"/>
            <a:r>
              <a:rPr lang="en-US" sz="2000" cap="none" dirty="0">
                <a:latin typeface="Times New Roman" panose="02020603050405020304" pitchFamily="18" charset="0"/>
                <a:cs typeface="Times New Roman" panose="02020603050405020304" pitchFamily="18" charset="0"/>
              </a:rPr>
              <a:t>Additional storage/rental fees</a:t>
            </a:r>
          </a:p>
          <a:p>
            <a:pPr algn="just"/>
            <a:r>
              <a:rPr lang="en-US" cap="none" dirty="0">
                <a:latin typeface="Times New Roman" panose="02020603050405020304" pitchFamily="18" charset="0"/>
                <a:cs typeface="Times New Roman" panose="02020603050405020304" pitchFamily="18" charset="0"/>
              </a:rPr>
              <a:t>Maximize cap of liquidated damages to Contract Price</a:t>
            </a:r>
          </a:p>
          <a:p>
            <a:pPr algn="just"/>
            <a:r>
              <a:rPr lang="en-US" cap="none" dirty="0">
                <a:latin typeface="Times New Roman" panose="02020603050405020304" pitchFamily="18" charset="0"/>
                <a:cs typeface="Times New Roman" panose="02020603050405020304" pitchFamily="18" charset="0"/>
              </a:rPr>
              <a:t>Be able to demonstrate the calculation</a:t>
            </a:r>
          </a:p>
        </p:txBody>
      </p:sp>
    </p:spTree>
    <p:extLst>
      <p:ext uri="{BB962C8B-B14F-4D97-AF65-F5344CB8AC3E}">
        <p14:creationId xmlns:p14="http://schemas.microsoft.com/office/powerpoint/2010/main" val="23291192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57CF3-9A22-4FC6-BD4A-9A9FC26FB4B2}"/>
              </a:ext>
            </a:extLst>
          </p:cNvPr>
          <p:cNvSpPr>
            <a:spLocks noGrp="1"/>
          </p:cNvSpPr>
          <p:nvPr>
            <p:ph type="title"/>
          </p:nvPr>
        </p:nvSpPr>
        <p:spPr>
          <a:xfrm>
            <a:off x="685801" y="309094"/>
            <a:ext cx="10982458" cy="1528672"/>
          </a:xfrm>
        </p:spPr>
        <p:txBody>
          <a:bodyPr>
            <a:normAutofit fontScale="90000"/>
          </a:bodyPr>
          <a:lstStyle/>
          <a:p>
            <a:r>
              <a:rPr lang="en-US" sz="4900" dirty="0"/>
              <a:t>Contractor strategies and considerations</a:t>
            </a:r>
            <a:br>
              <a:rPr lang="en-US" dirty="0"/>
            </a:br>
            <a:r>
              <a:rPr lang="en-US" sz="2200" dirty="0"/>
              <a:t>Liquidated Damages</a:t>
            </a:r>
          </a:p>
        </p:txBody>
      </p:sp>
      <p:sp>
        <p:nvSpPr>
          <p:cNvPr id="3" name="Content Placeholder 2">
            <a:extLst>
              <a:ext uri="{FF2B5EF4-FFF2-40B4-BE49-F238E27FC236}">
                <a16:creationId xmlns:a16="http://schemas.microsoft.com/office/drawing/2014/main" id="{C59B9ADD-F03A-42F5-B001-AE56857D04BF}"/>
              </a:ext>
            </a:extLst>
          </p:cNvPr>
          <p:cNvSpPr>
            <a:spLocks noGrp="1"/>
          </p:cNvSpPr>
          <p:nvPr>
            <p:ph sz="quarter" idx="13"/>
          </p:nvPr>
        </p:nvSpPr>
        <p:spPr>
          <a:xfrm>
            <a:off x="685801" y="1717646"/>
            <a:ext cx="10394707" cy="3302590"/>
          </a:xfrm>
        </p:spPr>
        <p:txBody>
          <a:bodyPr>
            <a:normAutofit/>
          </a:bodyPr>
          <a:lstStyle/>
          <a:p>
            <a:pPr algn="just"/>
            <a:r>
              <a:rPr lang="en-US" sz="2600" cap="none" dirty="0">
                <a:latin typeface="Times New Roman" panose="02020603050405020304" pitchFamily="18" charset="0"/>
                <a:cs typeface="Times New Roman" panose="02020603050405020304" pitchFamily="18" charset="0"/>
              </a:rPr>
              <a:t>Cap your risk for delay.</a:t>
            </a:r>
          </a:p>
          <a:p>
            <a:pPr algn="just"/>
            <a:r>
              <a:rPr lang="en-US" sz="2600" cap="none" dirty="0">
                <a:latin typeface="Times New Roman" panose="02020603050405020304" pitchFamily="18" charset="0"/>
                <a:cs typeface="Times New Roman" panose="02020603050405020304" pitchFamily="18" charset="0"/>
              </a:rPr>
              <a:t>Consider whether the clause survives termination of the contract for breach. </a:t>
            </a:r>
          </a:p>
          <a:p>
            <a:pPr algn="just"/>
            <a:r>
              <a:rPr lang="en-US" sz="2600" cap="none" dirty="0">
                <a:latin typeface="Times New Roman" panose="02020603050405020304" pitchFamily="18" charset="0"/>
                <a:cs typeface="Times New Roman" panose="02020603050405020304" pitchFamily="18" charset="0"/>
              </a:rPr>
              <a:t>Avoid delay at all costs</a:t>
            </a:r>
          </a:p>
          <a:p>
            <a:pPr lvl="1" algn="just"/>
            <a:r>
              <a:rPr lang="en-US" sz="2600" cap="none" dirty="0">
                <a:latin typeface="Times New Roman" panose="02020603050405020304" pitchFamily="18" charset="0"/>
                <a:cs typeface="Times New Roman" panose="02020603050405020304" pitchFamily="18" charset="0"/>
              </a:rPr>
              <a:t>All change orders should request additional time for completion. </a:t>
            </a:r>
            <a:endParaRPr lang="en-US" sz="2800" cap="none" dirty="0">
              <a:latin typeface="Times New Roman" panose="02020603050405020304" pitchFamily="18" charset="0"/>
              <a:cs typeface="Times New Roman" panose="02020603050405020304" pitchFamily="18" charset="0"/>
            </a:endParaRPr>
          </a:p>
          <a:p>
            <a:pPr lvl="1" algn="just"/>
            <a:endParaRPr lang="en-US" dirty="0"/>
          </a:p>
        </p:txBody>
      </p:sp>
    </p:spTree>
    <p:extLst>
      <p:ext uri="{BB962C8B-B14F-4D97-AF65-F5344CB8AC3E}">
        <p14:creationId xmlns:p14="http://schemas.microsoft.com/office/powerpoint/2010/main" val="28395412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C7F76-5E26-45A1-B231-53187A72BCA0}"/>
              </a:ext>
            </a:extLst>
          </p:cNvPr>
          <p:cNvSpPr>
            <a:spLocks noGrp="1"/>
          </p:cNvSpPr>
          <p:nvPr>
            <p:ph type="ctrTitle"/>
          </p:nvPr>
        </p:nvSpPr>
        <p:spPr>
          <a:xfrm rot="21420000">
            <a:off x="852563" y="808340"/>
            <a:ext cx="9755187" cy="2766528"/>
          </a:xfrm>
        </p:spPr>
        <p:txBody>
          <a:bodyPr>
            <a:normAutofit fontScale="90000"/>
          </a:bodyPr>
          <a:lstStyle/>
          <a:p>
            <a:pPr algn="ctr"/>
            <a:r>
              <a:rPr lang="en-US" dirty="0"/>
              <a:t>Waiver of consequential damages</a:t>
            </a:r>
          </a:p>
        </p:txBody>
      </p:sp>
    </p:spTree>
    <p:extLst>
      <p:ext uri="{BB962C8B-B14F-4D97-AF65-F5344CB8AC3E}">
        <p14:creationId xmlns:p14="http://schemas.microsoft.com/office/powerpoint/2010/main" val="34860146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57CF3-9A22-4FC6-BD4A-9A9FC26FB4B2}"/>
              </a:ext>
            </a:extLst>
          </p:cNvPr>
          <p:cNvSpPr>
            <a:spLocks noGrp="1"/>
          </p:cNvSpPr>
          <p:nvPr>
            <p:ph type="title"/>
          </p:nvPr>
        </p:nvSpPr>
        <p:spPr>
          <a:xfrm>
            <a:off x="685801" y="437882"/>
            <a:ext cx="10396882" cy="1399883"/>
          </a:xfrm>
        </p:spPr>
        <p:txBody>
          <a:bodyPr>
            <a:normAutofit/>
          </a:bodyPr>
          <a:lstStyle/>
          <a:p>
            <a:r>
              <a:rPr lang="en-US" dirty="0"/>
              <a:t>Purpose</a:t>
            </a:r>
            <a:br>
              <a:rPr lang="en-US" dirty="0"/>
            </a:br>
            <a:r>
              <a:rPr lang="en-US" sz="2200" dirty="0"/>
              <a:t>Waiver of Consequential Damages</a:t>
            </a:r>
          </a:p>
        </p:txBody>
      </p:sp>
      <p:sp>
        <p:nvSpPr>
          <p:cNvPr id="3" name="Content Placeholder 2">
            <a:extLst>
              <a:ext uri="{FF2B5EF4-FFF2-40B4-BE49-F238E27FC236}">
                <a16:creationId xmlns:a16="http://schemas.microsoft.com/office/drawing/2014/main" id="{C59B9ADD-F03A-42F5-B001-AE56857D04BF}"/>
              </a:ext>
            </a:extLst>
          </p:cNvPr>
          <p:cNvSpPr>
            <a:spLocks noGrp="1"/>
          </p:cNvSpPr>
          <p:nvPr>
            <p:ph sz="quarter" idx="13"/>
          </p:nvPr>
        </p:nvSpPr>
        <p:spPr>
          <a:xfrm>
            <a:off x="687976" y="1662637"/>
            <a:ext cx="10394707" cy="3532725"/>
          </a:xfrm>
        </p:spPr>
        <p:txBody>
          <a:bodyPr>
            <a:noAutofit/>
          </a:bodyPr>
          <a:lstStyle/>
          <a:p>
            <a:pPr algn="just"/>
            <a:r>
              <a:rPr lang="en-US" sz="2400" cap="none" dirty="0">
                <a:latin typeface="Times New Roman" panose="02020603050405020304" pitchFamily="18" charset="0"/>
                <a:cs typeface="Times New Roman" panose="02020603050405020304" pitchFamily="18" charset="0"/>
              </a:rPr>
              <a:t>A mutual waiver where both the Owner and Contractor surrender their right against the other for damages that can be proven to have occurred because of the failure of one party to meet a contractual obligation</a:t>
            </a:r>
          </a:p>
          <a:p>
            <a:pPr lvl="1" algn="just"/>
            <a:r>
              <a:rPr lang="en-US" sz="2200" cap="none" dirty="0">
                <a:latin typeface="Times New Roman" panose="02020603050405020304" pitchFamily="18" charset="0"/>
                <a:cs typeface="Times New Roman" panose="02020603050405020304" pitchFamily="18" charset="0"/>
              </a:rPr>
              <a:t>A waiver of consequential damages may appear to have more direct value and benefit to a Contractor than to an Owner because a completed building is often used for business purposes, contributing to the generation of business profit.</a:t>
            </a:r>
          </a:p>
        </p:txBody>
      </p:sp>
    </p:spTree>
    <p:extLst>
      <p:ext uri="{BB962C8B-B14F-4D97-AF65-F5344CB8AC3E}">
        <p14:creationId xmlns:p14="http://schemas.microsoft.com/office/powerpoint/2010/main" val="8779783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57CF3-9A22-4FC6-BD4A-9A9FC26FB4B2}"/>
              </a:ext>
            </a:extLst>
          </p:cNvPr>
          <p:cNvSpPr>
            <a:spLocks noGrp="1"/>
          </p:cNvSpPr>
          <p:nvPr>
            <p:ph type="title"/>
          </p:nvPr>
        </p:nvSpPr>
        <p:spPr>
          <a:xfrm>
            <a:off x="685801" y="347730"/>
            <a:ext cx="10396882" cy="1490035"/>
          </a:xfrm>
        </p:spPr>
        <p:txBody>
          <a:bodyPr>
            <a:normAutofit/>
          </a:bodyPr>
          <a:lstStyle/>
          <a:p>
            <a:r>
              <a:rPr lang="en-US" dirty="0"/>
              <a:t>Typical Language</a:t>
            </a:r>
            <a:br>
              <a:rPr lang="en-US" dirty="0"/>
            </a:br>
            <a:r>
              <a:rPr lang="en-US" sz="2000" dirty="0"/>
              <a:t>Waiver of Consequential Damages</a:t>
            </a:r>
          </a:p>
        </p:txBody>
      </p:sp>
      <p:sp>
        <p:nvSpPr>
          <p:cNvPr id="3" name="Content Placeholder 2">
            <a:extLst>
              <a:ext uri="{FF2B5EF4-FFF2-40B4-BE49-F238E27FC236}">
                <a16:creationId xmlns:a16="http://schemas.microsoft.com/office/drawing/2014/main" id="{C59B9ADD-F03A-42F5-B001-AE56857D04BF}"/>
              </a:ext>
            </a:extLst>
          </p:cNvPr>
          <p:cNvSpPr>
            <a:spLocks noGrp="1"/>
          </p:cNvSpPr>
          <p:nvPr>
            <p:ph sz="quarter" idx="13"/>
          </p:nvPr>
        </p:nvSpPr>
        <p:spPr>
          <a:xfrm>
            <a:off x="685801" y="1201942"/>
            <a:ext cx="10394707" cy="4872128"/>
          </a:xfrm>
        </p:spPr>
        <p:txBody>
          <a:bodyPr>
            <a:noAutofit/>
          </a:bodyPr>
          <a:lstStyle/>
          <a:p>
            <a:pPr marL="0" indent="0" algn="just">
              <a:buNone/>
            </a:pPr>
            <a:r>
              <a:rPr lang="en-US" sz="1600" b="1" u="sng" cap="none" dirty="0">
                <a:latin typeface="Times New Roman" panose="02020603050405020304" pitchFamily="18" charset="0"/>
                <a:cs typeface="Times New Roman" panose="02020603050405020304" pitchFamily="18" charset="0"/>
              </a:rPr>
              <a:t>AIA A201-2017 § 15.1.7 Waiver of Claims for Consequential Damages </a:t>
            </a:r>
          </a:p>
          <a:p>
            <a:pPr marL="0" indent="0" algn="just">
              <a:buNone/>
            </a:pPr>
            <a:r>
              <a:rPr lang="en-US" sz="1600" cap="none" dirty="0">
                <a:latin typeface="Times New Roman" panose="02020603050405020304" pitchFamily="18" charset="0"/>
                <a:cs typeface="Times New Roman" panose="02020603050405020304" pitchFamily="18" charset="0"/>
              </a:rPr>
              <a:t>The contractor and owner waive claims against each other for consequential damages arising out of or relating to this contract. This mutual waiver includes:</a:t>
            </a:r>
          </a:p>
          <a:p>
            <a:pPr marL="800100" lvl="1" indent="-342900" algn="just">
              <a:buAutoNum type="arabicParenBoth"/>
            </a:pPr>
            <a:r>
              <a:rPr lang="en-US" sz="1600" cap="none" dirty="0">
                <a:latin typeface="Times New Roman" panose="02020603050405020304" pitchFamily="18" charset="0"/>
                <a:cs typeface="Times New Roman" panose="02020603050405020304" pitchFamily="18" charset="0"/>
              </a:rPr>
              <a:t> Damages incurred by the owner for rental expenses, for losses of use, income, profit, financing, business and reputation, and for loss of management or employee productivity or of the services of such persons; and </a:t>
            </a:r>
          </a:p>
          <a:p>
            <a:pPr marL="800100" lvl="1" indent="-342900" algn="just">
              <a:buAutoNum type="arabicParenBoth"/>
            </a:pPr>
            <a:r>
              <a:rPr lang="en-US" sz="1600" cap="none" dirty="0">
                <a:latin typeface="Times New Roman" panose="02020603050405020304" pitchFamily="18" charset="0"/>
                <a:cs typeface="Times New Roman" panose="02020603050405020304" pitchFamily="18" charset="0"/>
              </a:rPr>
              <a:t> Damages incurred by the contractor for principal office expenses including the compensation of personnel stationed there, for losses of financing, business and reputation, and for loss of profit, except anticipated profit arising directly from the work. </a:t>
            </a:r>
          </a:p>
          <a:p>
            <a:pPr marL="0" indent="0" algn="just">
              <a:buNone/>
            </a:pPr>
            <a:r>
              <a:rPr lang="en-US" sz="1600" cap="none" dirty="0">
                <a:latin typeface="Times New Roman" panose="02020603050405020304" pitchFamily="18" charset="0"/>
                <a:cs typeface="Times New Roman" panose="02020603050405020304" pitchFamily="18" charset="0"/>
              </a:rPr>
              <a:t>This mutual waiver is applicable, without limitation, to all consequential damages due to either party’s termination in accordance with the Section --- of this Agreement. Nothing contained in this Section shall be deemed to preclude assessment of liquidated damages, when applicable, in accordance with the requirements of the Agreement.  </a:t>
            </a:r>
          </a:p>
        </p:txBody>
      </p:sp>
    </p:spTree>
    <p:extLst>
      <p:ext uri="{BB962C8B-B14F-4D97-AF65-F5344CB8AC3E}">
        <p14:creationId xmlns:p14="http://schemas.microsoft.com/office/powerpoint/2010/main" val="27707802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57CF3-9A22-4FC6-BD4A-9A9FC26FB4B2}"/>
              </a:ext>
            </a:extLst>
          </p:cNvPr>
          <p:cNvSpPr>
            <a:spLocks noGrp="1"/>
          </p:cNvSpPr>
          <p:nvPr>
            <p:ph type="title"/>
          </p:nvPr>
        </p:nvSpPr>
        <p:spPr>
          <a:xfrm>
            <a:off x="687976" y="0"/>
            <a:ext cx="10396882" cy="1541551"/>
          </a:xfrm>
        </p:spPr>
        <p:txBody>
          <a:bodyPr>
            <a:normAutofit fontScale="90000"/>
          </a:bodyPr>
          <a:lstStyle/>
          <a:p>
            <a:br>
              <a:rPr lang="en-US" dirty="0"/>
            </a:br>
            <a:r>
              <a:rPr lang="en-US" dirty="0"/>
              <a:t>Washington Case Law and Statutes</a:t>
            </a:r>
            <a:br>
              <a:rPr lang="en-US" dirty="0"/>
            </a:br>
            <a:r>
              <a:rPr lang="en-US" sz="2200" dirty="0"/>
              <a:t>Waiver of Consequential Damages</a:t>
            </a:r>
          </a:p>
        </p:txBody>
      </p:sp>
      <p:sp>
        <p:nvSpPr>
          <p:cNvPr id="3" name="Content Placeholder 2">
            <a:extLst>
              <a:ext uri="{FF2B5EF4-FFF2-40B4-BE49-F238E27FC236}">
                <a16:creationId xmlns:a16="http://schemas.microsoft.com/office/drawing/2014/main" id="{C59B9ADD-F03A-42F5-B001-AE56857D04BF}"/>
              </a:ext>
            </a:extLst>
          </p:cNvPr>
          <p:cNvSpPr>
            <a:spLocks noGrp="1"/>
          </p:cNvSpPr>
          <p:nvPr>
            <p:ph sz="quarter" idx="13"/>
          </p:nvPr>
        </p:nvSpPr>
        <p:spPr>
          <a:xfrm>
            <a:off x="687976" y="2056351"/>
            <a:ext cx="10927375" cy="3623232"/>
          </a:xfrm>
        </p:spPr>
        <p:txBody>
          <a:bodyPr>
            <a:noAutofit/>
          </a:bodyPr>
          <a:lstStyle/>
          <a:p>
            <a:pPr algn="just"/>
            <a:endParaRPr lang="en-US" sz="1800" cap="none" dirty="0">
              <a:latin typeface="Times New Roman" panose="02020603050405020304" pitchFamily="18" charset="0"/>
              <a:cs typeface="Times New Roman" panose="02020603050405020304" pitchFamily="18" charset="0"/>
            </a:endParaRPr>
          </a:p>
          <a:p>
            <a:pPr algn="just"/>
            <a:r>
              <a:rPr lang="en-US" sz="1800" cap="none" dirty="0">
                <a:latin typeface="Times New Roman" panose="02020603050405020304" pitchFamily="18" charset="0"/>
                <a:cs typeface="Times New Roman" panose="02020603050405020304" pitchFamily="18" charset="0"/>
              </a:rPr>
              <a:t>These waivers are usually found to be enforceable unless they reach the extremely high level of unconscionability.</a:t>
            </a:r>
          </a:p>
          <a:p>
            <a:pPr algn="just"/>
            <a:r>
              <a:rPr lang="en-US" sz="1800" cap="none" dirty="0">
                <a:latin typeface="Times New Roman" panose="02020603050405020304" pitchFamily="18" charset="0"/>
                <a:cs typeface="Times New Roman" panose="02020603050405020304" pitchFamily="18" charset="0"/>
              </a:rPr>
              <a:t>In breach of contract cases, the injured party has a right to recover </a:t>
            </a:r>
            <a:r>
              <a:rPr lang="en-US" sz="1800" b="1" u="sng" cap="none" dirty="0">
                <a:latin typeface="Times New Roman" panose="02020603050405020304" pitchFamily="18" charset="0"/>
                <a:cs typeface="Times New Roman" panose="02020603050405020304" pitchFamily="18" charset="0"/>
              </a:rPr>
              <a:t>all damages </a:t>
            </a:r>
            <a:r>
              <a:rPr lang="en-US" sz="1800" cap="none" dirty="0">
                <a:latin typeface="Times New Roman" panose="02020603050405020304" pitchFamily="18" charset="0"/>
                <a:cs typeface="Times New Roman" panose="02020603050405020304" pitchFamily="18" charset="0"/>
              </a:rPr>
              <a:t>that accrue naturally from the breach, including any incidental or consequential losses caused by the breach. This amount can sometimes exceed the Contract Price.</a:t>
            </a:r>
            <a:r>
              <a:rPr lang="en-US" sz="1800" u="sng" cap="none" dirty="0">
                <a:latin typeface="Times New Roman" panose="02020603050405020304" pitchFamily="18" charset="0"/>
                <a:cs typeface="Times New Roman" panose="02020603050405020304" pitchFamily="18" charset="0"/>
              </a:rPr>
              <a:t> </a:t>
            </a:r>
          </a:p>
          <a:p>
            <a:pPr algn="just"/>
            <a:r>
              <a:rPr lang="en-US" sz="1800" cap="none" dirty="0">
                <a:latin typeface="Times New Roman" panose="02020603050405020304" pitchFamily="18" charset="0"/>
                <a:cs typeface="Times New Roman" panose="02020603050405020304" pitchFamily="18" charset="0"/>
              </a:rPr>
              <a:t>In cases involving breach of a construction contract, the injured party may recover the reasonable cost of completing performance or remedying defects in the construction if the cost is not clearly disproportionate to the probable loss in value to the party. This alternative basis for damages, “liquidated damages,” applies when it is difficult to determine the value of performance to the injured party with sufficient certainty.</a:t>
            </a:r>
          </a:p>
          <a:p>
            <a:pPr algn="just"/>
            <a:r>
              <a:rPr lang="en-US" sz="1800" cap="none" dirty="0">
                <a:latin typeface="Times New Roman" panose="02020603050405020304" pitchFamily="18" charset="0"/>
                <a:cs typeface="Times New Roman" panose="02020603050405020304" pitchFamily="18" charset="0"/>
              </a:rPr>
              <a:t>Under certain circumstances, Washington courts recognize a party’s reasonable attorney fees as a proper element of consequential damages.</a:t>
            </a:r>
          </a:p>
          <a:p>
            <a:pPr algn="just"/>
            <a:r>
              <a:rPr lang="en-US" sz="1800" cap="none" dirty="0">
                <a:latin typeface="Times New Roman" panose="02020603050405020304" pitchFamily="18" charset="0"/>
                <a:cs typeface="Times New Roman" panose="02020603050405020304" pitchFamily="18" charset="0"/>
              </a:rPr>
              <a:t> </a:t>
            </a:r>
            <a:br>
              <a:rPr lang="en-US" sz="1800" cap="none" dirty="0">
                <a:latin typeface="Times New Roman" panose="02020603050405020304" pitchFamily="18" charset="0"/>
                <a:cs typeface="Times New Roman" panose="02020603050405020304" pitchFamily="18" charset="0"/>
              </a:rPr>
            </a:br>
            <a:endParaRPr lang="en-US" sz="1800" cap="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795552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C7F76-5E26-45A1-B231-53187A72BCA0}"/>
              </a:ext>
            </a:extLst>
          </p:cNvPr>
          <p:cNvSpPr>
            <a:spLocks noGrp="1"/>
          </p:cNvSpPr>
          <p:nvPr>
            <p:ph type="ctrTitle"/>
          </p:nvPr>
        </p:nvSpPr>
        <p:spPr>
          <a:xfrm rot="21420000">
            <a:off x="929839" y="1014402"/>
            <a:ext cx="9755187" cy="2766528"/>
          </a:xfrm>
        </p:spPr>
        <p:txBody>
          <a:bodyPr/>
          <a:lstStyle/>
          <a:p>
            <a:pPr algn="ctr"/>
            <a:r>
              <a:rPr lang="en-US" dirty="0"/>
              <a:t>DIFFERING SITE CONDITIONS</a:t>
            </a:r>
          </a:p>
        </p:txBody>
      </p:sp>
    </p:spTree>
    <p:extLst>
      <p:ext uri="{BB962C8B-B14F-4D97-AF65-F5344CB8AC3E}">
        <p14:creationId xmlns:p14="http://schemas.microsoft.com/office/powerpoint/2010/main" val="21385797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57CF3-9A22-4FC6-BD4A-9A9FC26FB4B2}"/>
              </a:ext>
            </a:extLst>
          </p:cNvPr>
          <p:cNvSpPr>
            <a:spLocks noGrp="1"/>
          </p:cNvSpPr>
          <p:nvPr>
            <p:ph type="title"/>
          </p:nvPr>
        </p:nvSpPr>
        <p:spPr>
          <a:xfrm>
            <a:off x="365760" y="89007"/>
            <a:ext cx="10714748" cy="1151965"/>
          </a:xfrm>
        </p:spPr>
        <p:txBody>
          <a:bodyPr>
            <a:normAutofit fontScale="90000"/>
          </a:bodyPr>
          <a:lstStyle/>
          <a:p>
            <a:r>
              <a:rPr lang="en-US" dirty="0"/>
              <a:t>Owner Strategies and Considerations</a:t>
            </a:r>
            <a:br>
              <a:rPr lang="en-US" dirty="0"/>
            </a:br>
            <a:r>
              <a:rPr lang="en-US" sz="2200" dirty="0"/>
              <a:t>Waiver of Consequential Damages</a:t>
            </a:r>
          </a:p>
        </p:txBody>
      </p:sp>
      <p:sp>
        <p:nvSpPr>
          <p:cNvPr id="3" name="Content Placeholder 2">
            <a:extLst>
              <a:ext uri="{FF2B5EF4-FFF2-40B4-BE49-F238E27FC236}">
                <a16:creationId xmlns:a16="http://schemas.microsoft.com/office/drawing/2014/main" id="{C59B9ADD-F03A-42F5-B001-AE56857D04BF}"/>
              </a:ext>
            </a:extLst>
          </p:cNvPr>
          <p:cNvSpPr>
            <a:spLocks noGrp="1"/>
          </p:cNvSpPr>
          <p:nvPr>
            <p:ph sz="quarter" idx="13"/>
          </p:nvPr>
        </p:nvSpPr>
        <p:spPr>
          <a:xfrm>
            <a:off x="365760" y="1188721"/>
            <a:ext cx="11260183" cy="4376056"/>
          </a:xfrm>
        </p:spPr>
        <p:txBody>
          <a:bodyPr>
            <a:noAutofit/>
          </a:bodyPr>
          <a:lstStyle/>
          <a:p>
            <a:pPr algn="just"/>
            <a:r>
              <a:rPr lang="en-US" sz="1500" cap="none" dirty="0">
                <a:latin typeface="Times New Roman" panose="02020603050405020304" pitchFamily="18" charset="0"/>
                <a:cs typeface="Times New Roman" panose="02020603050405020304" pitchFamily="18" charset="0"/>
              </a:rPr>
              <a:t>Do not waive consequential damages.</a:t>
            </a:r>
          </a:p>
          <a:p>
            <a:pPr algn="just"/>
            <a:r>
              <a:rPr lang="en-US" sz="1500" cap="none" dirty="0">
                <a:latin typeface="Times New Roman" panose="02020603050405020304" pitchFamily="18" charset="0"/>
                <a:cs typeface="Times New Roman" panose="02020603050405020304" pitchFamily="18" charset="0"/>
              </a:rPr>
              <a:t>If AIA A201-2017 Waiver Clause is used:</a:t>
            </a:r>
          </a:p>
          <a:p>
            <a:pPr lvl="1" algn="just"/>
            <a:r>
              <a:rPr lang="en-US" sz="1500" cap="none" dirty="0">
                <a:latin typeface="Times New Roman" panose="02020603050405020304" pitchFamily="18" charset="0"/>
                <a:cs typeface="Times New Roman" panose="02020603050405020304" pitchFamily="18" charset="0"/>
              </a:rPr>
              <a:t> Owner should attempt to delete this clause in its entirety.</a:t>
            </a:r>
          </a:p>
          <a:p>
            <a:pPr lvl="1" algn="just"/>
            <a:r>
              <a:rPr lang="en-US" sz="1500" cap="none" dirty="0">
                <a:latin typeface="Times New Roman" panose="02020603050405020304" pitchFamily="18" charset="0"/>
                <a:cs typeface="Times New Roman" panose="02020603050405020304" pitchFamily="18" charset="0"/>
              </a:rPr>
              <a:t>If a consequential damages waiver is agreed to by the parties, Owner should ensure that the Agreement specifically spells out how an Initial Decision Maker is selected, compensated, and the specific role the IDM will play if different in any way from the role described in AIA A201. </a:t>
            </a:r>
          </a:p>
          <a:p>
            <a:pPr algn="just"/>
            <a:r>
              <a:rPr lang="en-US" sz="1500" cap="none" dirty="0">
                <a:latin typeface="Times New Roman" panose="02020603050405020304" pitchFamily="18" charset="0"/>
                <a:cs typeface="Times New Roman" panose="02020603050405020304" pitchFamily="18" charset="0"/>
              </a:rPr>
              <a:t>In commercial construction litigation, parties are considered to be sophisticated and capable of fully understanding the terms of the contracts they sign; thus, consequential damages waivers are typically enforced, despite their breadth and general lack of specificity. </a:t>
            </a:r>
          </a:p>
          <a:p>
            <a:pPr algn="just"/>
            <a:r>
              <a:rPr lang="en-US" sz="1500" cap="none" dirty="0">
                <a:latin typeface="Times New Roman" panose="02020603050405020304" pitchFamily="18" charset="0"/>
                <a:cs typeface="Times New Roman" panose="02020603050405020304" pitchFamily="18" charset="0"/>
              </a:rPr>
              <a:t>Consider alternative scenarios when contracting:</a:t>
            </a:r>
          </a:p>
          <a:p>
            <a:pPr lvl="1" algn="just"/>
            <a:r>
              <a:rPr lang="en-US" sz="1500" cap="none" dirty="0">
                <a:latin typeface="Times New Roman" panose="02020603050405020304" pitchFamily="18" charset="0"/>
                <a:cs typeface="Times New Roman" panose="02020603050405020304" pitchFamily="18" charset="0"/>
              </a:rPr>
              <a:t>Should the waiver apply even if the damages are covered by insurance?</a:t>
            </a:r>
          </a:p>
          <a:p>
            <a:pPr lvl="2" algn="just"/>
            <a:r>
              <a:rPr lang="en-US" sz="1500" cap="none" dirty="0">
                <a:latin typeface="Times New Roman" panose="02020603050405020304" pitchFamily="18" charset="0"/>
                <a:cs typeface="Times New Roman" panose="02020603050405020304" pitchFamily="18" charset="0"/>
              </a:rPr>
              <a:t>As the Owner, do you have sufficient insurance coverage to protect yourself in the event of a major accident?</a:t>
            </a:r>
          </a:p>
          <a:p>
            <a:pPr lvl="1" algn="just"/>
            <a:r>
              <a:rPr lang="en-US" sz="1500" cap="none" dirty="0">
                <a:latin typeface="Times New Roman" panose="02020603050405020304" pitchFamily="18" charset="0"/>
                <a:cs typeface="Times New Roman" panose="02020603050405020304" pitchFamily="18" charset="0"/>
              </a:rPr>
              <a:t>Should the waiver survive termination?</a:t>
            </a:r>
          </a:p>
          <a:p>
            <a:pPr algn="just"/>
            <a:r>
              <a:rPr lang="en-US" sz="1500" cap="none" dirty="0">
                <a:latin typeface="Times New Roman" panose="02020603050405020304" pitchFamily="18" charset="0"/>
                <a:cs typeface="Times New Roman" panose="02020603050405020304" pitchFamily="18" charset="0"/>
              </a:rPr>
              <a:t>OWNER SHOULD NEVER WAIVE CONSEQUENTIAL DAMAGES WHEN THERE IS NO LIQUIDATED DAMAGES CLAUSE.</a:t>
            </a:r>
          </a:p>
        </p:txBody>
      </p:sp>
    </p:spTree>
    <p:extLst>
      <p:ext uri="{BB962C8B-B14F-4D97-AF65-F5344CB8AC3E}">
        <p14:creationId xmlns:p14="http://schemas.microsoft.com/office/powerpoint/2010/main" val="38820452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57CF3-9A22-4FC6-BD4A-9A9FC26FB4B2}"/>
              </a:ext>
            </a:extLst>
          </p:cNvPr>
          <p:cNvSpPr>
            <a:spLocks noGrp="1"/>
          </p:cNvSpPr>
          <p:nvPr>
            <p:ph type="title"/>
          </p:nvPr>
        </p:nvSpPr>
        <p:spPr>
          <a:xfrm>
            <a:off x="261257" y="-104500"/>
            <a:ext cx="11244942" cy="1707137"/>
          </a:xfrm>
        </p:spPr>
        <p:txBody>
          <a:bodyPr>
            <a:normAutofit fontScale="90000"/>
          </a:bodyPr>
          <a:lstStyle/>
          <a:p>
            <a:r>
              <a:rPr lang="en-US" sz="4900" dirty="0"/>
              <a:t>Contractor Strategies and Considerations</a:t>
            </a:r>
            <a:br>
              <a:rPr lang="en-US" dirty="0"/>
            </a:br>
            <a:r>
              <a:rPr lang="en-US" sz="2200" dirty="0"/>
              <a:t>Waiver of Consequential Damages</a:t>
            </a:r>
          </a:p>
        </p:txBody>
      </p:sp>
      <p:sp>
        <p:nvSpPr>
          <p:cNvPr id="3" name="Content Placeholder 2">
            <a:extLst>
              <a:ext uri="{FF2B5EF4-FFF2-40B4-BE49-F238E27FC236}">
                <a16:creationId xmlns:a16="http://schemas.microsoft.com/office/drawing/2014/main" id="{C59B9ADD-F03A-42F5-B001-AE56857D04BF}"/>
              </a:ext>
            </a:extLst>
          </p:cNvPr>
          <p:cNvSpPr>
            <a:spLocks noGrp="1"/>
          </p:cNvSpPr>
          <p:nvPr>
            <p:ph sz="quarter" idx="13"/>
          </p:nvPr>
        </p:nvSpPr>
        <p:spPr>
          <a:xfrm>
            <a:off x="261257" y="1345476"/>
            <a:ext cx="11364686" cy="4428307"/>
          </a:xfrm>
        </p:spPr>
        <p:txBody>
          <a:bodyPr>
            <a:noAutofit/>
          </a:bodyPr>
          <a:lstStyle/>
          <a:p>
            <a:pPr algn="just"/>
            <a:r>
              <a:rPr lang="en-US" sz="1600" cap="none" dirty="0">
                <a:latin typeface="Times New Roman" panose="02020603050405020304" pitchFamily="18" charset="0"/>
                <a:cs typeface="Times New Roman" panose="02020603050405020304" pitchFamily="18" charset="0"/>
              </a:rPr>
              <a:t>When using AIA A201-2017 § 15.1.7 Waiver of Claims for Consequential Damages, Contractor should not agree to any changes which allows recovery by the Owner of any consequential damages.</a:t>
            </a:r>
          </a:p>
          <a:p>
            <a:pPr lvl="1" algn="just"/>
            <a:r>
              <a:rPr lang="en-US" sz="1600" cap="none" dirty="0">
                <a:latin typeface="Times New Roman" panose="02020603050405020304" pitchFamily="18" charset="0"/>
                <a:cs typeface="Times New Roman" panose="02020603050405020304" pitchFamily="18" charset="0"/>
              </a:rPr>
              <a:t>Contractors stand to lose far more than Owners </a:t>
            </a:r>
            <a:r>
              <a:rPr lang="en-US" sz="1600" b="1" cap="none" dirty="0">
                <a:latin typeface="Times New Roman" panose="02020603050405020304" pitchFamily="18" charset="0"/>
                <a:cs typeface="Times New Roman" panose="02020603050405020304" pitchFamily="18" charset="0"/>
              </a:rPr>
              <a:t>if the parties do not agree </a:t>
            </a:r>
            <a:r>
              <a:rPr lang="en-US" sz="1600" cap="none" dirty="0">
                <a:latin typeface="Times New Roman" panose="02020603050405020304" pitchFamily="18" charset="0"/>
                <a:cs typeface="Times New Roman" panose="02020603050405020304" pitchFamily="18" charset="0"/>
              </a:rPr>
              <a:t>to a mutual waiver of consequential damages.</a:t>
            </a:r>
          </a:p>
          <a:p>
            <a:pPr lvl="1" algn="just"/>
            <a:r>
              <a:rPr lang="en-US" sz="1600" cap="none" dirty="0">
                <a:latin typeface="Times New Roman" panose="02020603050405020304" pitchFamily="18" charset="0"/>
                <a:cs typeface="Times New Roman" panose="02020603050405020304" pitchFamily="18" charset="0"/>
              </a:rPr>
              <a:t>In the Agreement, Contractor should clarify the distinction between general damages and consequential damages. </a:t>
            </a:r>
          </a:p>
          <a:p>
            <a:pPr lvl="2" algn="just"/>
            <a:r>
              <a:rPr lang="en-US" cap="none" dirty="0">
                <a:latin typeface="Times New Roman" panose="02020603050405020304" pitchFamily="18" charset="0"/>
                <a:cs typeface="Times New Roman" panose="02020603050405020304" pitchFamily="18" charset="0"/>
              </a:rPr>
              <a:t>There is no universal definition of consequential losses so identifying what is included makes clear the categories of damages the owner waives.  </a:t>
            </a:r>
          </a:p>
          <a:p>
            <a:pPr lvl="1" algn="just"/>
            <a:r>
              <a:rPr lang="en-US" sz="1600" cap="none" dirty="0">
                <a:latin typeface="Times New Roman" panose="02020603050405020304" pitchFamily="18" charset="0"/>
                <a:cs typeface="Times New Roman" panose="02020603050405020304" pitchFamily="18" charset="0"/>
              </a:rPr>
              <a:t>In the second sentence of § 15.1.7, add “,but is not limited to” after “This mutual waiver includes.” </a:t>
            </a:r>
          </a:p>
          <a:p>
            <a:pPr lvl="2" algn="just"/>
            <a:r>
              <a:rPr lang="en-US" cap="none" dirty="0">
                <a:latin typeface="Times New Roman" panose="02020603050405020304" pitchFamily="18" charset="0"/>
                <a:cs typeface="Times New Roman" panose="02020603050405020304" pitchFamily="18" charset="0"/>
              </a:rPr>
              <a:t>This language makes clear that the parties do not consider the lists of consequential damages in § 15.1.7 to be exhaustive. </a:t>
            </a:r>
          </a:p>
          <a:p>
            <a:pPr lvl="1" algn="just"/>
            <a:r>
              <a:rPr lang="en-US" sz="1600" cap="none" dirty="0">
                <a:latin typeface="Times New Roman" panose="02020603050405020304" pitchFamily="18" charset="0"/>
                <a:cs typeface="Times New Roman" panose="02020603050405020304" pitchFamily="18" charset="0"/>
              </a:rPr>
              <a:t>In § 15.1.7.2, Contract should delete the words, “incurred by the Contractor for principal office expenses including the compensation of personnel stationed there.” This prevents the Contractor from waiving his right to home office overhead in the event of project delay. </a:t>
            </a:r>
          </a:p>
          <a:p>
            <a:pPr algn="just"/>
            <a:r>
              <a:rPr lang="en-US" sz="1600" cap="none" dirty="0">
                <a:latin typeface="Times New Roman" panose="02020603050405020304" pitchFamily="18" charset="0"/>
                <a:cs typeface="Times New Roman" panose="02020603050405020304" pitchFamily="18" charset="0"/>
              </a:rPr>
              <a:t>Where the parties Agreement contains a waiver of consequential damage and does not contain a liquidated damages clause, the Owner’s remedies for breach of contract may be severely limited.</a:t>
            </a:r>
            <a:endParaRPr lang="en-US" sz="1600" b="1" u="sng" cap="none" dirty="0">
              <a:latin typeface="Times New Roman" panose="02020603050405020304" pitchFamily="18" charset="0"/>
              <a:cs typeface="Times New Roman" panose="02020603050405020304" pitchFamily="18" charset="0"/>
            </a:endParaRPr>
          </a:p>
          <a:p>
            <a:pPr lvl="1" algn="just"/>
            <a:endParaRPr lang="en-US" sz="1600" cap="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50890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C7F76-5E26-45A1-B231-53187A72BCA0}"/>
              </a:ext>
            </a:extLst>
          </p:cNvPr>
          <p:cNvSpPr>
            <a:spLocks noGrp="1"/>
          </p:cNvSpPr>
          <p:nvPr>
            <p:ph type="ctrTitle"/>
          </p:nvPr>
        </p:nvSpPr>
        <p:spPr>
          <a:xfrm rot="21420000">
            <a:off x="942716" y="409095"/>
            <a:ext cx="9755187" cy="2766528"/>
          </a:xfrm>
        </p:spPr>
        <p:txBody>
          <a:bodyPr/>
          <a:lstStyle/>
          <a:p>
            <a:pPr algn="ctr"/>
            <a:r>
              <a:rPr lang="en-US" dirty="0"/>
              <a:t>Claims and disputes</a:t>
            </a:r>
          </a:p>
        </p:txBody>
      </p:sp>
    </p:spTree>
    <p:extLst>
      <p:ext uri="{BB962C8B-B14F-4D97-AF65-F5344CB8AC3E}">
        <p14:creationId xmlns:p14="http://schemas.microsoft.com/office/powerpoint/2010/main" val="33580243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57CF3-9A22-4FC6-BD4A-9A9FC26FB4B2}"/>
              </a:ext>
            </a:extLst>
          </p:cNvPr>
          <p:cNvSpPr>
            <a:spLocks noGrp="1"/>
          </p:cNvSpPr>
          <p:nvPr>
            <p:ph type="title"/>
          </p:nvPr>
        </p:nvSpPr>
        <p:spPr/>
        <p:txBody>
          <a:bodyPr>
            <a:normAutofit/>
          </a:bodyPr>
          <a:lstStyle/>
          <a:p>
            <a:r>
              <a:rPr lang="en-US" dirty="0"/>
              <a:t>Purpose</a:t>
            </a:r>
            <a:br>
              <a:rPr lang="en-US" dirty="0"/>
            </a:br>
            <a:r>
              <a:rPr lang="en-US" sz="2200" dirty="0"/>
              <a:t>Claim Procedures </a:t>
            </a:r>
          </a:p>
        </p:txBody>
      </p:sp>
      <p:sp>
        <p:nvSpPr>
          <p:cNvPr id="3" name="Content Placeholder 2">
            <a:extLst>
              <a:ext uri="{FF2B5EF4-FFF2-40B4-BE49-F238E27FC236}">
                <a16:creationId xmlns:a16="http://schemas.microsoft.com/office/drawing/2014/main" id="{C59B9ADD-F03A-42F5-B001-AE56857D04BF}"/>
              </a:ext>
            </a:extLst>
          </p:cNvPr>
          <p:cNvSpPr>
            <a:spLocks noGrp="1"/>
          </p:cNvSpPr>
          <p:nvPr>
            <p:ph sz="quarter" idx="13"/>
          </p:nvPr>
        </p:nvSpPr>
        <p:spPr>
          <a:xfrm>
            <a:off x="687976" y="1837765"/>
            <a:ext cx="10394707" cy="3455452"/>
          </a:xfrm>
        </p:spPr>
        <p:txBody>
          <a:bodyPr>
            <a:normAutofit fontScale="92500" lnSpcReduction="10000"/>
          </a:bodyPr>
          <a:lstStyle/>
          <a:p>
            <a:r>
              <a:rPr lang="en-US" b="1" cap="none" dirty="0">
                <a:latin typeface="Times New Roman" panose="02020603050405020304" pitchFamily="18" charset="0"/>
                <a:cs typeface="Times New Roman" panose="02020603050405020304" pitchFamily="18" charset="0"/>
              </a:rPr>
              <a:t>AIA A201-2017 § 15.1.1 </a:t>
            </a:r>
            <a:r>
              <a:rPr lang="en-US" cap="none" dirty="0">
                <a:latin typeface="Times New Roman" panose="02020603050405020304" pitchFamily="18" charset="0"/>
                <a:cs typeface="Times New Roman" panose="02020603050405020304" pitchFamily="18" charset="0"/>
              </a:rPr>
              <a:t>defines a “claim” as a demand or assertion by one of the parties seeking, as a matter of right, payment of money, a change in the contract time, or other relief with respect to the terms of the contract. The term “claim” also includes other disputes and matters in question between the Owner and Contractor arising out of or relating to the contract. </a:t>
            </a:r>
          </a:p>
          <a:p>
            <a:r>
              <a:rPr lang="en-US" cap="none" dirty="0">
                <a:latin typeface="Times New Roman" panose="02020603050405020304" pitchFamily="18" charset="0"/>
                <a:cs typeface="Times New Roman" panose="02020603050405020304" pitchFamily="18" charset="0"/>
              </a:rPr>
              <a:t>Claims Procedure clauses serve several purposes including the following:</a:t>
            </a:r>
          </a:p>
          <a:p>
            <a:pPr marL="800100" lvl="1" indent="-342900">
              <a:buAutoNum type="arabicParenBoth"/>
            </a:pPr>
            <a:r>
              <a:rPr lang="en-US" cap="none" dirty="0">
                <a:latin typeface="Times New Roman" panose="02020603050405020304" pitchFamily="18" charset="0"/>
                <a:cs typeface="Times New Roman" panose="02020603050405020304" pitchFamily="18" charset="0"/>
              </a:rPr>
              <a:t> Avoiding unnecessary and/or meritless claims;</a:t>
            </a:r>
          </a:p>
          <a:p>
            <a:pPr marL="800100" lvl="1" indent="-342900">
              <a:buAutoNum type="arabicParenBoth"/>
            </a:pPr>
            <a:r>
              <a:rPr lang="en-US" cap="none" dirty="0">
                <a:latin typeface="Times New Roman" panose="02020603050405020304" pitchFamily="18" charset="0"/>
                <a:cs typeface="Times New Roman" panose="02020603050405020304" pitchFamily="18" charset="0"/>
              </a:rPr>
              <a:t> Creating a uniform and comprehensive mechanism for making a claim, placing the other party on notice of the complainant's demand or alleged injury within a time agreed upon by the parties;</a:t>
            </a:r>
          </a:p>
          <a:p>
            <a:pPr marL="800100" lvl="1" indent="-342900">
              <a:buAutoNum type="arabicParenBoth"/>
            </a:pPr>
            <a:r>
              <a:rPr lang="en-US" cap="none" dirty="0">
                <a:latin typeface="Times New Roman" panose="02020603050405020304" pitchFamily="18" charset="0"/>
                <a:cs typeface="Times New Roman" panose="02020603050405020304" pitchFamily="18" charset="0"/>
              </a:rPr>
              <a:t> To guide the parties actions and performance once a claim has been made- does contract performance continue, or does work cease until the claim is resolved?</a:t>
            </a:r>
          </a:p>
        </p:txBody>
      </p:sp>
    </p:spTree>
    <p:extLst>
      <p:ext uri="{BB962C8B-B14F-4D97-AF65-F5344CB8AC3E}">
        <p14:creationId xmlns:p14="http://schemas.microsoft.com/office/powerpoint/2010/main" val="7088355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57CF3-9A22-4FC6-BD4A-9A9FC26FB4B2}"/>
              </a:ext>
            </a:extLst>
          </p:cNvPr>
          <p:cNvSpPr>
            <a:spLocks noGrp="1"/>
          </p:cNvSpPr>
          <p:nvPr>
            <p:ph type="title"/>
          </p:nvPr>
        </p:nvSpPr>
        <p:spPr>
          <a:xfrm>
            <a:off x="470263" y="0"/>
            <a:ext cx="10614595" cy="1352282"/>
          </a:xfrm>
        </p:spPr>
        <p:txBody>
          <a:bodyPr>
            <a:normAutofit/>
          </a:bodyPr>
          <a:lstStyle/>
          <a:p>
            <a:r>
              <a:rPr lang="en-US" dirty="0"/>
              <a:t>Typical language</a:t>
            </a:r>
            <a:br>
              <a:rPr lang="en-US" dirty="0"/>
            </a:br>
            <a:r>
              <a:rPr lang="en-US" sz="2000" dirty="0"/>
              <a:t>Claim Procedures</a:t>
            </a:r>
          </a:p>
        </p:txBody>
      </p:sp>
      <p:sp>
        <p:nvSpPr>
          <p:cNvPr id="3" name="Content Placeholder 2">
            <a:extLst>
              <a:ext uri="{FF2B5EF4-FFF2-40B4-BE49-F238E27FC236}">
                <a16:creationId xmlns:a16="http://schemas.microsoft.com/office/drawing/2014/main" id="{C59B9ADD-F03A-42F5-B001-AE56857D04BF}"/>
              </a:ext>
            </a:extLst>
          </p:cNvPr>
          <p:cNvSpPr>
            <a:spLocks noGrp="1"/>
          </p:cNvSpPr>
          <p:nvPr>
            <p:ph sz="quarter" idx="13"/>
          </p:nvPr>
        </p:nvSpPr>
        <p:spPr>
          <a:xfrm>
            <a:off x="470263" y="1084217"/>
            <a:ext cx="11251474" cy="4469796"/>
          </a:xfrm>
        </p:spPr>
        <p:txBody>
          <a:bodyPr>
            <a:noAutofit/>
          </a:bodyPr>
          <a:lstStyle/>
          <a:p>
            <a:pPr marL="0" indent="0" algn="just">
              <a:buNone/>
            </a:pPr>
            <a:r>
              <a:rPr lang="en-US" b="1" u="sng" cap="none" dirty="0">
                <a:latin typeface="Times New Roman" panose="02020603050405020304" pitchFamily="18" charset="0"/>
                <a:cs typeface="Times New Roman" panose="02020603050405020304" pitchFamily="18" charset="0"/>
              </a:rPr>
              <a:t>AIA A201-2017 § 15.1.3 Notice of Claims </a:t>
            </a:r>
          </a:p>
          <a:p>
            <a:pPr marL="0" indent="0" algn="just">
              <a:buNone/>
            </a:pPr>
            <a:r>
              <a:rPr lang="en-US" b="1" cap="none" dirty="0">
                <a:latin typeface="Times New Roman" panose="02020603050405020304" pitchFamily="18" charset="0"/>
                <a:cs typeface="Times New Roman" panose="02020603050405020304" pitchFamily="18" charset="0"/>
              </a:rPr>
              <a:t>§ 15.1.3.1</a:t>
            </a:r>
            <a:r>
              <a:rPr lang="en-US" cap="none" dirty="0">
                <a:latin typeface="Times New Roman" panose="02020603050405020304" pitchFamily="18" charset="0"/>
                <a:cs typeface="Times New Roman" panose="02020603050405020304" pitchFamily="18" charset="0"/>
              </a:rPr>
              <a:t> Claims by either the Owner or Contractor, where the condition giving rise to the Claim is first discovered prior to expiration of the period for correction of the Work set forth in Section 12.2.2, shall be initiated by notice to the other party and to the Initial Decision Maker with a copy sent to the Architect, if the Architect is not serving as the Initial Decision Maker. Claims by either party under this Section 15.1.3.1 shall be initiated within 21 days after occurrence of the event giving rise to such Claim or within 21 days after the claimant first recognizes the condition giving rise to the Claim, whichever is later. </a:t>
            </a:r>
          </a:p>
          <a:p>
            <a:pPr marL="0" indent="0" algn="just">
              <a:buNone/>
            </a:pPr>
            <a:r>
              <a:rPr lang="en-US" b="1" cap="none" dirty="0">
                <a:latin typeface="Times New Roman" panose="02020603050405020304" pitchFamily="18" charset="0"/>
                <a:cs typeface="Times New Roman" panose="02020603050405020304" pitchFamily="18" charset="0"/>
              </a:rPr>
              <a:t>§ 15.1.3.2</a:t>
            </a:r>
            <a:r>
              <a:rPr lang="en-US" cap="none" dirty="0">
                <a:latin typeface="Times New Roman" panose="02020603050405020304" pitchFamily="18" charset="0"/>
                <a:cs typeface="Times New Roman" panose="02020603050405020304" pitchFamily="18" charset="0"/>
              </a:rPr>
              <a:t> Claims by either the Owner or Contractor, where the condition giving rise to the Claim is first discovered after expiration of the period for correction of the Work set forth in Section 12.2.2, shall be initiated by notice to the other party. In such event, no decision by the Initial Decision Maker is required.</a:t>
            </a:r>
          </a:p>
        </p:txBody>
      </p:sp>
    </p:spTree>
    <p:extLst>
      <p:ext uri="{BB962C8B-B14F-4D97-AF65-F5344CB8AC3E}">
        <p14:creationId xmlns:p14="http://schemas.microsoft.com/office/powerpoint/2010/main" val="35406589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57CF3-9A22-4FC6-BD4A-9A9FC26FB4B2}"/>
              </a:ext>
            </a:extLst>
          </p:cNvPr>
          <p:cNvSpPr>
            <a:spLocks noGrp="1"/>
          </p:cNvSpPr>
          <p:nvPr>
            <p:ph type="title"/>
          </p:nvPr>
        </p:nvSpPr>
        <p:spPr>
          <a:xfrm>
            <a:off x="470263" y="0"/>
            <a:ext cx="10614595" cy="1352282"/>
          </a:xfrm>
        </p:spPr>
        <p:txBody>
          <a:bodyPr>
            <a:normAutofit/>
          </a:bodyPr>
          <a:lstStyle/>
          <a:p>
            <a:r>
              <a:rPr lang="en-US" dirty="0"/>
              <a:t>Typical language</a:t>
            </a:r>
            <a:br>
              <a:rPr lang="en-US" dirty="0"/>
            </a:br>
            <a:r>
              <a:rPr lang="en-US" sz="2000" dirty="0"/>
              <a:t>Claim Procedures</a:t>
            </a:r>
          </a:p>
        </p:txBody>
      </p:sp>
      <p:sp>
        <p:nvSpPr>
          <p:cNvPr id="3" name="Content Placeholder 2">
            <a:extLst>
              <a:ext uri="{FF2B5EF4-FFF2-40B4-BE49-F238E27FC236}">
                <a16:creationId xmlns:a16="http://schemas.microsoft.com/office/drawing/2014/main" id="{C59B9ADD-F03A-42F5-B001-AE56857D04BF}"/>
              </a:ext>
            </a:extLst>
          </p:cNvPr>
          <p:cNvSpPr>
            <a:spLocks noGrp="1"/>
          </p:cNvSpPr>
          <p:nvPr>
            <p:ph sz="quarter" idx="13"/>
          </p:nvPr>
        </p:nvSpPr>
        <p:spPr>
          <a:xfrm>
            <a:off x="470263" y="1084217"/>
            <a:ext cx="11251474" cy="4469796"/>
          </a:xfrm>
        </p:spPr>
        <p:txBody>
          <a:bodyPr>
            <a:noAutofit/>
          </a:bodyPr>
          <a:lstStyle/>
          <a:p>
            <a:pPr marL="0" indent="0" algn="just">
              <a:buNone/>
            </a:pPr>
            <a:r>
              <a:rPr lang="en-US" b="1" u="sng" cap="none" dirty="0">
                <a:latin typeface="Times New Roman" panose="02020603050405020304" pitchFamily="18" charset="0"/>
                <a:cs typeface="Times New Roman" panose="02020603050405020304" pitchFamily="18" charset="0"/>
              </a:rPr>
              <a:t>AIA A201-2017 § 15.1.3 Notice of Claims </a:t>
            </a:r>
          </a:p>
          <a:p>
            <a:pPr marL="0" indent="0" algn="just">
              <a:buNone/>
            </a:pPr>
            <a:r>
              <a:rPr lang="en-US" b="1" cap="none" dirty="0">
                <a:latin typeface="Times New Roman" panose="02020603050405020304" pitchFamily="18" charset="0"/>
                <a:cs typeface="Times New Roman" panose="02020603050405020304" pitchFamily="18" charset="0"/>
              </a:rPr>
              <a:t>§ 15.1.3.1</a:t>
            </a:r>
            <a:r>
              <a:rPr lang="en-US" cap="none" dirty="0">
                <a:latin typeface="Times New Roman" panose="02020603050405020304" pitchFamily="18" charset="0"/>
                <a:cs typeface="Times New Roman" panose="02020603050405020304" pitchFamily="18" charset="0"/>
              </a:rPr>
              <a:t> Claims by either the Owner or Contractor, where the condition giving rise to the Claim is first discovered prior to expiration of the period for correction of the Work set forth in Section 12.2.2, shall be initiated by notice to the other party and to the Initial Decision Maker with a copy sent to the Architect, if the Architect is not serving as the Initial Decision Maker. Claims by either party under this Section 15.1.3.1 shall be initiated within 21 days after occurrence of the event giving rise to such Claim or within 21 days after the claimant first recognizes the condition giving rise to the Claim, whichever is later. </a:t>
            </a:r>
          </a:p>
          <a:p>
            <a:pPr marL="0" indent="0" algn="just">
              <a:buNone/>
            </a:pPr>
            <a:r>
              <a:rPr lang="en-US" b="1" cap="none" dirty="0">
                <a:latin typeface="Times New Roman" panose="02020603050405020304" pitchFamily="18" charset="0"/>
                <a:cs typeface="Times New Roman" panose="02020603050405020304" pitchFamily="18" charset="0"/>
              </a:rPr>
              <a:t>§ 15.1.3.2</a:t>
            </a:r>
            <a:r>
              <a:rPr lang="en-US" cap="none" dirty="0">
                <a:latin typeface="Times New Roman" panose="02020603050405020304" pitchFamily="18" charset="0"/>
                <a:cs typeface="Times New Roman" panose="02020603050405020304" pitchFamily="18" charset="0"/>
              </a:rPr>
              <a:t> Claims by either the Owner or Contractor, where the condition giving rise to the Claim is first discovered after expiration of the period for correction of the Work set forth in Section 12.2.2, shall be initiated by notice to the other party. In such event, no decision by the Initial Decision Maker is required.</a:t>
            </a:r>
          </a:p>
        </p:txBody>
      </p:sp>
    </p:spTree>
    <p:extLst>
      <p:ext uri="{BB962C8B-B14F-4D97-AF65-F5344CB8AC3E}">
        <p14:creationId xmlns:p14="http://schemas.microsoft.com/office/powerpoint/2010/main" val="27097476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57CF3-9A22-4FC6-BD4A-9A9FC26FB4B2}"/>
              </a:ext>
            </a:extLst>
          </p:cNvPr>
          <p:cNvSpPr>
            <a:spLocks noGrp="1"/>
          </p:cNvSpPr>
          <p:nvPr>
            <p:ph type="title"/>
          </p:nvPr>
        </p:nvSpPr>
        <p:spPr>
          <a:xfrm>
            <a:off x="685801" y="489398"/>
            <a:ext cx="10396882" cy="1348368"/>
          </a:xfrm>
        </p:spPr>
        <p:txBody>
          <a:bodyPr>
            <a:normAutofit fontScale="90000"/>
          </a:bodyPr>
          <a:lstStyle/>
          <a:p>
            <a:r>
              <a:rPr lang="en-US" dirty="0"/>
              <a:t>Washington case law and statutes</a:t>
            </a:r>
            <a:br>
              <a:rPr lang="en-US" dirty="0"/>
            </a:br>
            <a:r>
              <a:rPr lang="en-US" sz="2200" dirty="0"/>
              <a:t>Claim Procedures</a:t>
            </a:r>
          </a:p>
        </p:txBody>
      </p:sp>
      <p:sp>
        <p:nvSpPr>
          <p:cNvPr id="3" name="Content Placeholder 2">
            <a:extLst>
              <a:ext uri="{FF2B5EF4-FFF2-40B4-BE49-F238E27FC236}">
                <a16:creationId xmlns:a16="http://schemas.microsoft.com/office/drawing/2014/main" id="{C59B9ADD-F03A-42F5-B001-AE56857D04BF}"/>
              </a:ext>
            </a:extLst>
          </p:cNvPr>
          <p:cNvSpPr>
            <a:spLocks noGrp="1"/>
          </p:cNvSpPr>
          <p:nvPr>
            <p:ph sz="quarter" idx="13"/>
          </p:nvPr>
        </p:nvSpPr>
        <p:spPr>
          <a:xfrm>
            <a:off x="685801" y="1952235"/>
            <a:ext cx="10394707" cy="2953530"/>
          </a:xfrm>
        </p:spPr>
        <p:txBody>
          <a:bodyPr>
            <a:noAutofit/>
          </a:bodyPr>
          <a:lstStyle/>
          <a:p>
            <a:r>
              <a:rPr lang="en-US" cap="none" dirty="0">
                <a:latin typeface="Times New Roman" panose="02020603050405020304" pitchFamily="18" charset="0"/>
                <a:cs typeface="Times New Roman" panose="02020603050405020304" pitchFamily="18" charset="0"/>
              </a:rPr>
              <a:t>When claim procedure clauses are clear and unambiguous, courts will interpret the clause as a matter of law. </a:t>
            </a:r>
          </a:p>
          <a:p>
            <a:r>
              <a:rPr lang="en-US" cap="none" dirty="0">
                <a:latin typeface="Times New Roman" panose="02020603050405020304" pitchFamily="18" charset="0"/>
                <a:cs typeface="Times New Roman" panose="02020603050405020304" pitchFamily="18" charset="0"/>
              </a:rPr>
              <a:t>The Washington Supreme Court has made clear that parties to a contract which contains a claim procedure clause will be strictly held to the notice requirements therein. The Court has emphasized that, to hold otherwise would render contractual claim requirements meaningless and there would be no reason for compliance, as either party could merely assert general grievances in order to secure a later claim.</a:t>
            </a:r>
          </a:p>
        </p:txBody>
      </p:sp>
    </p:spTree>
    <p:extLst>
      <p:ext uri="{BB962C8B-B14F-4D97-AF65-F5344CB8AC3E}">
        <p14:creationId xmlns:p14="http://schemas.microsoft.com/office/powerpoint/2010/main" val="905361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57CF3-9A22-4FC6-BD4A-9A9FC26FB4B2}"/>
              </a:ext>
            </a:extLst>
          </p:cNvPr>
          <p:cNvSpPr>
            <a:spLocks noGrp="1"/>
          </p:cNvSpPr>
          <p:nvPr>
            <p:ph type="title"/>
          </p:nvPr>
        </p:nvSpPr>
        <p:spPr>
          <a:xfrm>
            <a:off x="300446" y="23691"/>
            <a:ext cx="10818223" cy="1151965"/>
          </a:xfrm>
        </p:spPr>
        <p:txBody>
          <a:bodyPr>
            <a:normAutofit fontScale="90000"/>
          </a:bodyPr>
          <a:lstStyle/>
          <a:p>
            <a:r>
              <a:rPr lang="en-US" dirty="0"/>
              <a:t>Owner strategies and considerations</a:t>
            </a:r>
            <a:br>
              <a:rPr lang="en-US" dirty="0"/>
            </a:br>
            <a:r>
              <a:rPr lang="en-US" sz="2200" dirty="0"/>
              <a:t>Claim Procedures</a:t>
            </a:r>
          </a:p>
        </p:txBody>
      </p:sp>
      <p:sp>
        <p:nvSpPr>
          <p:cNvPr id="3" name="Content Placeholder 2">
            <a:extLst>
              <a:ext uri="{FF2B5EF4-FFF2-40B4-BE49-F238E27FC236}">
                <a16:creationId xmlns:a16="http://schemas.microsoft.com/office/drawing/2014/main" id="{C59B9ADD-F03A-42F5-B001-AE56857D04BF}"/>
              </a:ext>
            </a:extLst>
          </p:cNvPr>
          <p:cNvSpPr>
            <a:spLocks noGrp="1"/>
          </p:cNvSpPr>
          <p:nvPr>
            <p:ph sz="quarter" idx="13"/>
          </p:nvPr>
        </p:nvSpPr>
        <p:spPr>
          <a:xfrm>
            <a:off x="300446" y="1580605"/>
            <a:ext cx="11312434" cy="3958046"/>
          </a:xfrm>
        </p:spPr>
        <p:txBody>
          <a:bodyPr>
            <a:noAutofit/>
          </a:bodyPr>
          <a:lstStyle/>
          <a:p>
            <a:r>
              <a:rPr lang="en-US" sz="1400" cap="none" dirty="0">
                <a:latin typeface="Times New Roman" panose="02020603050405020304" pitchFamily="18" charset="0"/>
                <a:cs typeface="Times New Roman" panose="02020603050405020304" pitchFamily="18" charset="0"/>
              </a:rPr>
              <a:t>If the AIA A201-2017 is used:</a:t>
            </a:r>
          </a:p>
          <a:p>
            <a:pPr lvl="1"/>
            <a:r>
              <a:rPr lang="en-US" sz="1400" cap="none" dirty="0">
                <a:latin typeface="Times New Roman" panose="02020603050405020304" pitchFamily="18" charset="0"/>
                <a:cs typeface="Times New Roman" panose="02020603050405020304" pitchFamily="18" charset="0"/>
              </a:rPr>
              <a:t>Add the following a the end of the first sentence in Section 15.1.3.1, “; provided, however, that the claimant shall use its best efforts to furnish the Initial Decision Maker and the other party, as expeditiously as possible, with notice of any Claim including, without limitation, those in connection with concealed or unknown conditions, once such claim is recognized, and shall cooperate with the Architect and the party against whom the claim is made in any effort to mitigate the alleged or potential damages, delay, or other adverse consequences arising out of the condition that is the cause of such a claim.</a:t>
            </a:r>
          </a:p>
          <a:p>
            <a:pPr lvl="1"/>
            <a:r>
              <a:rPr lang="en-US" sz="1400" cap="none" dirty="0">
                <a:latin typeface="Times New Roman" panose="02020603050405020304" pitchFamily="18" charset="0"/>
                <a:cs typeface="Times New Roman" panose="02020603050405020304" pitchFamily="18" charset="0"/>
              </a:rPr>
              <a:t>The 21-day limit set forth in Section 15.1.3.1 is helpful in ensuring claim are made in a timely manner. Nevertheless, allowing any time to pass after discovering a defect and before notifying the other party of the issue, can cause significant, and possibly irreparable damage that might otherwise be mitigated.</a:t>
            </a:r>
          </a:p>
          <a:p>
            <a:r>
              <a:rPr lang="en-US" sz="1400" cap="none" dirty="0">
                <a:latin typeface="Times New Roman" panose="02020603050405020304" pitchFamily="18" charset="0"/>
                <a:cs typeface="Times New Roman" panose="02020603050405020304" pitchFamily="18" charset="0"/>
              </a:rPr>
              <a:t>If Contract does not use the AIA 201 language:</a:t>
            </a:r>
          </a:p>
          <a:p>
            <a:pPr lvl="1"/>
            <a:r>
              <a:rPr lang="en-US" sz="1400" cap="none" dirty="0">
                <a:latin typeface="Times New Roman" panose="02020603050405020304" pitchFamily="18" charset="0"/>
                <a:cs typeface="Times New Roman" panose="02020603050405020304" pitchFamily="18" charset="0"/>
              </a:rPr>
              <a:t>Insure the clause is clear and unambiguous.</a:t>
            </a:r>
          </a:p>
          <a:p>
            <a:pPr lvl="1"/>
            <a:r>
              <a:rPr lang="en-US" sz="1400" cap="none" dirty="0">
                <a:latin typeface="Times New Roman" panose="02020603050405020304" pitchFamily="18" charset="0"/>
                <a:cs typeface="Times New Roman" panose="02020603050405020304" pitchFamily="18" charset="0"/>
              </a:rPr>
              <a:t>Identify to whom notice must be provided in the even that a claim arises.</a:t>
            </a:r>
          </a:p>
          <a:p>
            <a:pPr lvl="1"/>
            <a:r>
              <a:rPr lang="en-US" sz="1400" cap="none" dirty="0">
                <a:latin typeface="Times New Roman" panose="02020603050405020304" pitchFamily="18" charset="0"/>
                <a:cs typeface="Times New Roman" panose="02020603050405020304" pitchFamily="18" charset="0"/>
              </a:rPr>
              <a:t>Clearly identify the “initial decision maker” in the Agreement .</a:t>
            </a:r>
          </a:p>
          <a:p>
            <a:r>
              <a:rPr lang="en-US" sz="1400" cap="none" dirty="0">
                <a:latin typeface="Times New Roman" panose="02020603050405020304" pitchFamily="18" charset="0"/>
                <a:cs typeface="Times New Roman" panose="02020603050405020304" pitchFamily="18" charset="0"/>
              </a:rPr>
              <a:t>Establish, in writing, if contract performance will continue after a claim is made and under what circumstance work will cease while the claim is being resolved, either by settlement or other through the Dispute Resolution agreed to by the parties.</a:t>
            </a:r>
          </a:p>
          <a:p>
            <a:endParaRPr lang="en-US" sz="1400" cap="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788118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57CF3-9A22-4FC6-BD4A-9A9FC26FB4B2}"/>
              </a:ext>
            </a:extLst>
          </p:cNvPr>
          <p:cNvSpPr>
            <a:spLocks noGrp="1"/>
          </p:cNvSpPr>
          <p:nvPr>
            <p:ph type="title"/>
          </p:nvPr>
        </p:nvSpPr>
        <p:spPr>
          <a:xfrm>
            <a:off x="472954" y="65089"/>
            <a:ext cx="11126861" cy="1151965"/>
          </a:xfrm>
        </p:spPr>
        <p:txBody>
          <a:bodyPr>
            <a:normAutofit fontScale="90000"/>
          </a:bodyPr>
          <a:lstStyle/>
          <a:p>
            <a:r>
              <a:rPr lang="en-US" sz="4900" dirty="0"/>
              <a:t>Contractor strategies and considerations</a:t>
            </a:r>
            <a:br>
              <a:rPr lang="en-US" dirty="0"/>
            </a:br>
            <a:r>
              <a:rPr lang="en-US" sz="2200" dirty="0"/>
              <a:t>Claim Procedures</a:t>
            </a:r>
          </a:p>
        </p:txBody>
      </p:sp>
      <p:sp>
        <p:nvSpPr>
          <p:cNvPr id="3" name="Content Placeholder 2">
            <a:extLst>
              <a:ext uri="{FF2B5EF4-FFF2-40B4-BE49-F238E27FC236}">
                <a16:creationId xmlns:a16="http://schemas.microsoft.com/office/drawing/2014/main" id="{C59B9ADD-F03A-42F5-B001-AE56857D04BF}"/>
              </a:ext>
            </a:extLst>
          </p:cNvPr>
          <p:cNvSpPr>
            <a:spLocks noGrp="1"/>
          </p:cNvSpPr>
          <p:nvPr>
            <p:ph sz="quarter" idx="13"/>
          </p:nvPr>
        </p:nvSpPr>
        <p:spPr>
          <a:xfrm>
            <a:off x="472955" y="1162596"/>
            <a:ext cx="11126862" cy="4595917"/>
          </a:xfrm>
        </p:spPr>
        <p:txBody>
          <a:bodyPr>
            <a:normAutofit fontScale="92500" lnSpcReduction="20000"/>
          </a:bodyPr>
          <a:lstStyle/>
          <a:p>
            <a:pPr algn="just"/>
            <a:r>
              <a:rPr lang="en-US" cap="none" dirty="0">
                <a:latin typeface="Times New Roman" panose="02020603050405020304" pitchFamily="18" charset="0"/>
                <a:cs typeface="Times New Roman" panose="02020603050405020304" pitchFamily="18" charset="0"/>
              </a:rPr>
              <a:t>If Contractor opts to use AIA A201-2017 § 15.1.3 Notice of Claims, </a:t>
            </a:r>
            <a:r>
              <a:rPr lang="en-US" b="1" cap="none" dirty="0">
                <a:latin typeface="Times New Roman" panose="02020603050405020304" pitchFamily="18" charset="0"/>
                <a:cs typeface="Times New Roman" panose="02020603050405020304" pitchFamily="18" charset="0"/>
              </a:rPr>
              <a:t>Delete 15.1.3.1 in its entirety. </a:t>
            </a:r>
            <a:endParaRPr lang="en-US" cap="none" dirty="0">
              <a:latin typeface="Times New Roman" panose="02020603050405020304" pitchFamily="18" charset="0"/>
              <a:cs typeface="Times New Roman" panose="02020603050405020304" pitchFamily="18" charset="0"/>
            </a:endParaRPr>
          </a:p>
          <a:p>
            <a:pPr lvl="1" algn="just"/>
            <a:r>
              <a:rPr lang="en-US" cap="none" dirty="0">
                <a:latin typeface="Times New Roman" panose="02020603050405020304" pitchFamily="18" charset="0"/>
                <a:cs typeface="Times New Roman" panose="02020603050405020304" pitchFamily="18" charset="0"/>
              </a:rPr>
              <a:t>Time limitations on claims are almost always harshly imposed against the Contractor.</a:t>
            </a:r>
          </a:p>
          <a:p>
            <a:pPr lvl="1" algn="just"/>
            <a:r>
              <a:rPr lang="en-US" cap="none" dirty="0">
                <a:latin typeface="Times New Roman" panose="02020603050405020304" pitchFamily="18" charset="0"/>
                <a:cs typeface="Times New Roman" panose="02020603050405020304" pitchFamily="18" charset="0"/>
              </a:rPr>
              <a:t>Without this section, claims will be preserved provided they are brought to the attention of the owner or Initial Decision Maker in a reasonable time. </a:t>
            </a:r>
          </a:p>
          <a:p>
            <a:pPr algn="just"/>
            <a:r>
              <a:rPr lang="en-US" cap="none" dirty="0">
                <a:latin typeface="Times New Roman" panose="02020603050405020304" pitchFamily="18" charset="0"/>
                <a:cs typeface="Times New Roman" panose="02020603050405020304" pitchFamily="18" charset="0"/>
              </a:rPr>
              <a:t>Identify in the Agreement who notice must be provided to in the event that a claim arises.</a:t>
            </a:r>
          </a:p>
          <a:p>
            <a:pPr algn="just"/>
            <a:r>
              <a:rPr lang="en-US" cap="none" dirty="0">
                <a:latin typeface="Times New Roman" panose="02020603050405020304" pitchFamily="18" charset="0"/>
                <a:cs typeface="Times New Roman" panose="02020603050405020304" pitchFamily="18" charset="0"/>
              </a:rPr>
              <a:t>Should a claim arise, do not delay in filing notice of a claim as the Agreement likely provides a brief window within which to notify the Owner.</a:t>
            </a:r>
          </a:p>
          <a:p>
            <a:pPr lvl="1" algn="just"/>
            <a:r>
              <a:rPr lang="en-US" cap="none" dirty="0">
                <a:latin typeface="Times New Roman" panose="02020603050405020304" pitchFamily="18" charset="0"/>
                <a:cs typeface="Times New Roman" panose="02020603050405020304" pitchFamily="18" charset="0"/>
              </a:rPr>
              <a:t>Waiting until the window has closed may act as a waiver of that claim, barring recovery of the prayed for relief. </a:t>
            </a:r>
          </a:p>
          <a:p>
            <a:pPr algn="just"/>
            <a:r>
              <a:rPr lang="en-US" cap="none" dirty="0">
                <a:latin typeface="Times New Roman" panose="02020603050405020304" pitchFamily="18" charset="0"/>
                <a:cs typeface="Times New Roman" panose="02020603050405020304" pitchFamily="18" charset="0"/>
              </a:rPr>
              <a:t>File all claims in strict conformity with the Claim Procedure Section of the Agreement to avoid unnecessary procedural issues and litigation (if notice is not provided in accordance with the Agreement, the claim may be found to have been waived, barring recovery).</a:t>
            </a:r>
          </a:p>
          <a:p>
            <a:pPr algn="just"/>
            <a:r>
              <a:rPr lang="en-US" cap="none" dirty="0">
                <a:latin typeface="Times New Roman" panose="02020603050405020304" pitchFamily="18" charset="0"/>
                <a:cs typeface="Times New Roman" panose="02020603050405020304" pitchFamily="18" charset="0"/>
              </a:rPr>
              <a:t>Consult with an attorney if necessary to insure that claim has been properly filed in conformity with the Agreement.</a:t>
            </a:r>
          </a:p>
          <a:p>
            <a:pPr lvl="1" algn="just"/>
            <a:endParaRPr lang="en-US" cap="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647600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C7F76-5E26-45A1-B231-53187A72BCA0}"/>
              </a:ext>
            </a:extLst>
          </p:cNvPr>
          <p:cNvSpPr>
            <a:spLocks noGrp="1"/>
          </p:cNvSpPr>
          <p:nvPr>
            <p:ph type="ctrTitle"/>
          </p:nvPr>
        </p:nvSpPr>
        <p:spPr>
          <a:xfrm rot="21420000">
            <a:off x="852563" y="1117433"/>
            <a:ext cx="9755187" cy="2766528"/>
          </a:xfrm>
        </p:spPr>
        <p:txBody>
          <a:bodyPr/>
          <a:lstStyle/>
          <a:p>
            <a:pPr algn="ctr"/>
            <a:r>
              <a:rPr lang="en-US" dirty="0"/>
              <a:t>Right to suspend work</a:t>
            </a:r>
          </a:p>
        </p:txBody>
      </p:sp>
    </p:spTree>
    <p:extLst>
      <p:ext uri="{BB962C8B-B14F-4D97-AF65-F5344CB8AC3E}">
        <p14:creationId xmlns:p14="http://schemas.microsoft.com/office/powerpoint/2010/main" val="17141791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57CF3-9A22-4FC6-BD4A-9A9FC26FB4B2}"/>
              </a:ext>
            </a:extLst>
          </p:cNvPr>
          <p:cNvSpPr>
            <a:spLocks noGrp="1"/>
          </p:cNvSpPr>
          <p:nvPr>
            <p:ph type="title"/>
          </p:nvPr>
        </p:nvSpPr>
        <p:spPr>
          <a:xfrm>
            <a:off x="685801" y="182286"/>
            <a:ext cx="10396882" cy="1555669"/>
          </a:xfrm>
        </p:spPr>
        <p:txBody>
          <a:bodyPr>
            <a:normAutofit/>
          </a:bodyPr>
          <a:lstStyle/>
          <a:p>
            <a:r>
              <a:rPr lang="en-US" dirty="0"/>
              <a:t>Purpose</a:t>
            </a:r>
            <a:br>
              <a:rPr lang="en-US" dirty="0"/>
            </a:br>
            <a:r>
              <a:rPr lang="en-US" sz="2200" dirty="0"/>
              <a:t>Differing site conditions</a:t>
            </a:r>
          </a:p>
        </p:txBody>
      </p:sp>
      <p:sp>
        <p:nvSpPr>
          <p:cNvPr id="3" name="Content Placeholder 2">
            <a:extLst>
              <a:ext uri="{FF2B5EF4-FFF2-40B4-BE49-F238E27FC236}">
                <a16:creationId xmlns:a16="http://schemas.microsoft.com/office/drawing/2014/main" id="{C59B9ADD-F03A-42F5-B001-AE56857D04BF}"/>
              </a:ext>
            </a:extLst>
          </p:cNvPr>
          <p:cNvSpPr>
            <a:spLocks noGrp="1"/>
          </p:cNvSpPr>
          <p:nvPr>
            <p:ph sz="quarter" idx="13"/>
          </p:nvPr>
        </p:nvSpPr>
        <p:spPr>
          <a:xfrm>
            <a:off x="685801" y="1468582"/>
            <a:ext cx="10820398" cy="4055167"/>
          </a:xfrm>
        </p:spPr>
        <p:txBody>
          <a:bodyPr>
            <a:noAutofit/>
          </a:bodyPr>
          <a:lstStyle/>
          <a:p>
            <a:pPr algn="just"/>
            <a:r>
              <a:rPr lang="en-US" sz="2200" b="1" cap="none" dirty="0">
                <a:latin typeface="Times New Roman" panose="02020603050405020304" pitchFamily="18" charset="0"/>
                <a:cs typeface="Times New Roman" panose="02020603050405020304" pitchFamily="18" charset="0"/>
              </a:rPr>
              <a:t>Contractor</a:t>
            </a:r>
          </a:p>
          <a:p>
            <a:pPr lvl="1" algn="just"/>
            <a:r>
              <a:rPr lang="en-US" sz="2200" cap="none" dirty="0">
                <a:latin typeface="Times New Roman" panose="02020603050405020304" pitchFamily="18" charset="0"/>
                <a:cs typeface="Times New Roman" panose="02020603050405020304" pitchFamily="18" charset="0"/>
              </a:rPr>
              <a:t>Allows a contractor to submit a more precise and competitive bid without high contingency factors</a:t>
            </a:r>
          </a:p>
          <a:p>
            <a:pPr lvl="1" algn="just"/>
            <a:r>
              <a:rPr lang="en-US" sz="2200" cap="none" dirty="0">
                <a:latin typeface="Times New Roman" panose="02020603050405020304" pitchFamily="18" charset="0"/>
                <a:cs typeface="Times New Roman" panose="02020603050405020304" pitchFamily="18" charset="0"/>
              </a:rPr>
              <a:t>Contract can avoid costly pre-bid investigation, instead, relying upon representations of contract documents</a:t>
            </a:r>
          </a:p>
          <a:p>
            <a:pPr algn="just"/>
            <a:r>
              <a:rPr lang="en-US" sz="2200" b="1" cap="none" dirty="0">
                <a:latin typeface="Times New Roman" panose="02020603050405020304" pitchFamily="18" charset="0"/>
                <a:cs typeface="Times New Roman" panose="02020603050405020304" pitchFamily="18" charset="0"/>
              </a:rPr>
              <a:t>Owner</a:t>
            </a:r>
          </a:p>
          <a:p>
            <a:pPr lvl="1" algn="just"/>
            <a:r>
              <a:rPr lang="en-US" sz="2200" cap="none" dirty="0">
                <a:latin typeface="Times New Roman" panose="02020603050405020304" pitchFamily="18" charset="0"/>
                <a:cs typeface="Times New Roman" panose="02020603050405020304" pitchFamily="18" charset="0"/>
              </a:rPr>
              <a:t>Allows an owner to avoid paying costs incurred by contractor which are typically incorporated into proposal price</a:t>
            </a:r>
          </a:p>
          <a:p>
            <a:pPr lvl="1" algn="just"/>
            <a:r>
              <a:rPr lang="en-US" sz="2200" cap="none" dirty="0">
                <a:latin typeface="Times New Roman" panose="02020603050405020304" pitchFamily="18" charset="0"/>
                <a:cs typeface="Times New Roman" panose="02020603050405020304" pitchFamily="18" charset="0"/>
              </a:rPr>
              <a:t>Shifts Risk to Contractor if not included</a:t>
            </a:r>
          </a:p>
        </p:txBody>
      </p:sp>
    </p:spTree>
    <p:extLst>
      <p:ext uri="{BB962C8B-B14F-4D97-AF65-F5344CB8AC3E}">
        <p14:creationId xmlns:p14="http://schemas.microsoft.com/office/powerpoint/2010/main" val="14877700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57CF3-9A22-4FC6-BD4A-9A9FC26FB4B2}"/>
              </a:ext>
            </a:extLst>
          </p:cNvPr>
          <p:cNvSpPr>
            <a:spLocks noGrp="1"/>
          </p:cNvSpPr>
          <p:nvPr>
            <p:ph type="title"/>
          </p:nvPr>
        </p:nvSpPr>
        <p:spPr/>
        <p:txBody>
          <a:bodyPr>
            <a:normAutofit/>
          </a:bodyPr>
          <a:lstStyle/>
          <a:p>
            <a:r>
              <a:rPr lang="en-US" dirty="0"/>
              <a:t>Purpose</a:t>
            </a:r>
            <a:br>
              <a:rPr lang="en-US" dirty="0"/>
            </a:br>
            <a:r>
              <a:rPr lang="en-US" sz="2200" dirty="0"/>
              <a:t>Right to Suspend work</a:t>
            </a:r>
          </a:p>
        </p:txBody>
      </p:sp>
      <p:sp>
        <p:nvSpPr>
          <p:cNvPr id="3" name="Content Placeholder 2">
            <a:extLst>
              <a:ext uri="{FF2B5EF4-FFF2-40B4-BE49-F238E27FC236}">
                <a16:creationId xmlns:a16="http://schemas.microsoft.com/office/drawing/2014/main" id="{C59B9ADD-F03A-42F5-B001-AE56857D04BF}"/>
              </a:ext>
            </a:extLst>
          </p:cNvPr>
          <p:cNvSpPr>
            <a:spLocks noGrp="1"/>
          </p:cNvSpPr>
          <p:nvPr>
            <p:ph sz="quarter" idx="13"/>
          </p:nvPr>
        </p:nvSpPr>
        <p:spPr>
          <a:xfrm>
            <a:off x="685801" y="2086377"/>
            <a:ext cx="10394707" cy="3530652"/>
          </a:xfrm>
        </p:spPr>
        <p:txBody>
          <a:bodyPr>
            <a:normAutofit fontScale="92500" lnSpcReduction="20000"/>
          </a:bodyPr>
          <a:lstStyle/>
          <a:p>
            <a:pPr algn="just"/>
            <a:r>
              <a:rPr lang="en-US" cap="none" dirty="0">
                <a:latin typeface="Times New Roman" panose="02020603050405020304" pitchFamily="18" charset="0"/>
                <a:cs typeface="Times New Roman" panose="02020603050405020304" pitchFamily="18" charset="0"/>
              </a:rPr>
              <a:t>The Owner’s right to suspend work is a recognition that from time to time Owners may/must legitimately suspend work for particular reasons, allowing the Owner to do so without fear of the Contractor terminating the Agreement. </a:t>
            </a:r>
          </a:p>
          <a:p>
            <a:pPr lvl="1" algn="just"/>
            <a:r>
              <a:rPr lang="en-US" cap="none" dirty="0">
                <a:latin typeface="Times New Roman" panose="02020603050405020304" pitchFamily="18" charset="0"/>
                <a:cs typeface="Times New Roman" panose="02020603050405020304" pitchFamily="18" charset="0"/>
              </a:rPr>
              <a:t>For example, if historical artifacts are found during excavation, the Owner would be expected to suspend operations until these artifacts are examined. Under some circumstances, state law may mandate suspension until an investigation is conducted. </a:t>
            </a:r>
          </a:p>
          <a:p>
            <a:pPr algn="just"/>
            <a:r>
              <a:rPr lang="en-US" cap="none" dirty="0">
                <a:latin typeface="Times New Roman" panose="02020603050405020304" pitchFamily="18" charset="0"/>
                <a:cs typeface="Times New Roman" panose="02020603050405020304" pitchFamily="18" charset="0"/>
              </a:rPr>
              <a:t>A “Right to Suspend Work” clause can be a useful tool to both the Contractor and the Owner.</a:t>
            </a:r>
          </a:p>
          <a:p>
            <a:pPr lvl="1" algn="just"/>
            <a:r>
              <a:rPr lang="en-US" cap="none" dirty="0">
                <a:latin typeface="Times New Roman" panose="02020603050405020304" pitchFamily="18" charset="0"/>
                <a:cs typeface="Times New Roman" panose="02020603050405020304" pitchFamily="18" charset="0"/>
              </a:rPr>
              <a:t>For the contractor, the right to suspend work helps to combat non-payment, Owner’s failure to remedy an unsafe work environment, or other issues that may arise at no fault of the Contractor.</a:t>
            </a:r>
          </a:p>
          <a:p>
            <a:pPr lvl="1" algn="just"/>
            <a:r>
              <a:rPr lang="en-US" cap="none" dirty="0">
                <a:latin typeface="Times New Roman" panose="02020603050405020304" pitchFamily="18" charset="0"/>
                <a:cs typeface="Times New Roman" panose="02020603050405020304" pitchFamily="18" charset="0"/>
              </a:rPr>
              <a:t>For the Owner, the right to suspend work may help to mitigate damages that may worsen if the Contractor is permitted to continue work after an injury to the property or other claim has arisen.  </a:t>
            </a:r>
          </a:p>
        </p:txBody>
      </p:sp>
    </p:spTree>
    <p:extLst>
      <p:ext uri="{BB962C8B-B14F-4D97-AF65-F5344CB8AC3E}">
        <p14:creationId xmlns:p14="http://schemas.microsoft.com/office/powerpoint/2010/main" val="22214134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57CF3-9A22-4FC6-BD4A-9A9FC26FB4B2}"/>
              </a:ext>
            </a:extLst>
          </p:cNvPr>
          <p:cNvSpPr>
            <a:spLocks noGrp="1"/>
          </p:cNvSpPr>
          <p:nvPr>
            <p:ph type="title"/>
          </p:nvPr>
        </p:nvSpPr>
        <p:spPr>
          <a:xfrm>
            <a:off x="235132" y="0"/>
            <a:ext cx="10849726" cy="1151965"/>
          </a:xfrm>
        </p:spPr>
        <p:txBody>
          <a:bodyPr>
            <a:normAutofit/>
          </a:bodyPr>
          <a:lstStyle/>
          <a:p>
            <a:r>
              <a:rPr lang="en-US" dirty="0"/>
              <a:t>Typical Language</a:t>
            </a:r>
            <a:br>
              <a:rPr lang="en-US" dirty="0"/>
            </a:br>
            <a:r>
              <a:rPr lang="en-US" sz="2200" dirty="0"/>
              <a:t>Right to Suspend work</a:t>
            </a:r>
          </a:p>
        </p:txBody>
      </p:sp>
      <p:sp>
        <p:nvSpPr>
          <p:cNvPr id="3" name="Content Placeholder 2">
            <a:extLst>
              <a:ext uri="{FF2B5EF4-FFF2-40B4-BE49-F238E27FC236}">
                <a16:creationId xmlns:a16="http://schemas.microsoft.com/office/drawing/2014/main" id="{C59B9ADD-F03A-42F5-B001-AE56857D04BF}"/>
              </a:ext>
            </a:extLst>
          </p:cNvPr>
          <p:cNvSpPr>
            <a:spLocks noGrp="1"/>
          </p:cNvSpPr>
          <p:nvPr>
            <p:ph sz="quarter" idx="13"/>
          </p:nvPr>
        </p:nvSpPr>
        <p:spPr>
          <a:xfrm>
            <a:off x="235132" y="1227911"/>
            <a:ext cx="11433128" cy="5050802"/>
          </a:xfrm>
        </p:spPr>
        <p:txBody>
          <a:bodyPr>
            <a:noAutofit/>
          </a:bodyPr>
          <a:lstStyle/>
          <a:p>
            <a:pPr marL="0" indent="0" algn="just">
              <a:buNone/>
            </a:pPr>
            <a:r>
              <a:rPr lang="en-US" sz="1250" b="1" u="sng" cap="none" dirty="0">
                <a:latin typeface="Times New Roman" panose="02020603050405020304" pitchFamily="18" charset="0"/>
                <a:cs typeface="Times New Roman" panose="02020603050405020304" pitchFamily="18" charset="0"/>
              </a:rPr>
              <a:t>AIA A201-2017 § 14.3 Suspension by the Owner for Convenience (and related sections)</a:t>
            </a:r>
          </a:p>
          <a:p>
            <a:pPr marL="0" indent="0" algn="just">
              <a:buNone/>
            </a:pPr>
            <a:r>
              <a:rPr lang="en-US" sz="1250" b="1" u="sng" cap="none" dirty="0">
                <a:latin typeface="Times New Roman" panose="02020603050405020304" pitchFamily="18" charset="0"/>
                <a:cs typeface="Times New Roman" panose="02020603050405020304" pitchFamily="18" charset="0"/>
              </a:rPr>
              <a:t>§ 14.3.1, 14.3.2 Suspension by the Owner</a:t>
            </a:r>
            <a:r>
              <a:rPr lang="en-US" sz="1250" cap="none" dirty="0">
                <a:latin typeface="Times New Roman" panose="02020603050405020304" pitchFamily="18" charset="0"/>
                <a:cs typeface="Times New Roman" panose="02020603050405020304" pitchFamily="18" charset="0"/>
              </a:rPr>
              <a:t>. The Owner may, without cause, order the Contractor in writing to suspend, delay or interrupt the Work, in whole or in part for such period of time as the Owner may determine. The Agreement Sum and Contract Time shall be adjusted for increases in the cost and time caused by suspension, delay, or interruption. Adjustment of the Agreement Sum shall include profit. No adjustment shall be made to the extent that (1) performance is, was, or would have been, so suspended, delayed, or interrupted, by another cause for which the Contractor is responsible; or (2) an equitable adjustment is made or denied under another provision of the Agreement. </a:t>
            </a:r>
          </a:p>
          <a:p>
            <a:pPr marL="0" indent="0" algn="just">
              <a:buNone/>
            </a:pPr>
            <a:r>
              <a:rPr lang="en-US" sz="1250" b="1" u="sng" cap="none" dirty="0">
                <a:latin typeface="Times New Roman" panose="02020603050405020304" pitchFamily="18" charset="0"/>
                <a:cs typeface="Times New Roman" panose="02020603050405020304" pitchFamily="18" charset="0"/>
              </a:rPr>
              <a:t>§ 2.4 Owner’s Right to Stop Work</a:t>
            </a:r>
            <a:r>
              <a:rPr lang="en-US" sz="1250" cap="none" dirty="0">
                <a:latin typeface="Times New Roman" panose="02020603050405020304" pitchFamily="18" charset="0"/>
                <a:cs typeface="Times New Roman" panose="02020603050405020304" pitchFamily="18" charset="0"/>
              </a:rPr>
              <a:t>. If the Contractor fails to correct Work that is not in accordance with the requirements of the Agreement as required by the Agreement or repeatedly fails to carry out Work in accordance with the Agreement, the Owner may issue a written order to the Contractor to stop the Work, or any portion thereof, until the cause for such order has been eliminated; however, the right of the Owner to stop the Work shall not give rise to a duty on the part of the Owner to exercise this right for the benefit of the Contractor or any other person or entity.</a:t>
            </a:r>
          </a:p>
          <a:p>
            <a:pPr marL="0" indent="0" algn="just">
              <a:buNone/>
            </a:pPr>
            <a:r>
              <a:rPr lang="en-US" sz="1250" b="1" u="sng" cap="none" dirty="0">
                <a:latin typeface="Times New Roman" panose="02020603050405020304" pitchFamily="18" charset="0"/>
                <a:cs typeface="Times New Roman" panose="02020603050405020304" pitchFamily="18" charset="0"/>
              </a:rPr>
              <a:t>§ 2.5 Owner’s Right to Carry Out the Work</a:t>
            </a:r>
            <a:r>
              <a:rPr lang="en-US" sz="1250" cap="none" dirty="0">
                <a:latin typeface="Times New Roman" panose="02020603050405020304" pitchFamily="18" charset="0"/>
                <a:cs typeface="Times New Roman" panose="02020603050405020304" pitchFamily="18" charset="0"/>
              </a:rPr>
              <a:t>. If the Contractor defaults or neglects to carry out the Work in accordance with the Agreement and fails within a 10 day period after receipt of notice from the Owner to commence and continue correction of such default or neglect with diligence and promptness, the Owner may, without prejudice to other remedies the Owner may have, correct such default or neglect. Such action by the Owner and amounts charged to the Contractor are both subject to prior approval of the Architect and the Architect may withhold or nullify a Certificate for Payment in whole or in part, to the extent reasonably necessary to reimburse the Owner for the reasonable cost of correcting such deficiencies, including Owner’s expenses and compensation for the Architect’s additional services made necessary by such default, neglect, or failure. If current and future payments are not sufficient to cover such amounts, the Contractor shall pay the difference to the Owner. If the Contractor disagrees with the actions of the Owner or the Architect, or the amounts claimed as costs to the Owner, the Contractor may file a Claim pursuant to Section __ of this Agreement, Claim Procedures. </a:t>
            </a:r>
          </a:p>
          <a:p>
            <a:pPr marL="0" indent="0" algn="just">
              <a:buNone/>
            </a:pPr>
            <a:endParaRPr lang="en-US" sz="1250" cap="none" dirty="0">
              <a:latin typeface="Times New Roman" panose="02020603050405020304" pitchFamily="18" charset="0"/>
              <a:cs typeface="Times New Roman" panose="02020603050405020304" pitchFamily="18" charset="0"/>
            </a:endParaRPr>
          </a:p>
          <a:p>
            <a:pPr algn="just"/>
            <a:endParaRPr lang="en-US" sz="1250" cap="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468265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57CF3-9A22-4FC6-BD4A-9A9FC26FB4B2}"/>
              </a:ext>
            </a:extLst>
          </p:cNvPr>
          <p:cNvSpPr>
            <a:spLocks noGrp="1"/>
          </p:cNvSpPr>
          <p:nvPr>
            <p:ph type="title"/>
          </p:nvPr>
        </p:nvSpPr>
        <p:spPr>
          <a:xfrm>
            <a:off x="803886" y="751173"/>
            <a:ext cx="10396882" cy="1151965"/>
          </a:xfrm>
        </p:spPr>
        <p:txBody>
          <a:bodyPr>
            <a:normAutofit/>
          </a:bodyPr>
          <a:lstStyle/>
          <a:p>
            <a:r>
              <a:rPr lang="en-US" dirty="0"/>
              <a:t>Typical Language Continued</a:t>
            </a:r>
            <a:br>
              <a:rPr lang="en-US" dirty="0"/>
            </a:br>
            <a:r>
              <a:rPr lang="en-US" sz="2200" dirty="0"/>
              <a:t>Right to Suspend work</a:t>
            </a:r>
          </a:p>
        </p:txBody>
      </p:sp>
      <p:sp>
        <p:nvSpPr>
          <p:cNvPr id="3" name="Content Placeholder 2">
            <a:extLst>
              <a:ext uri="{FF2B5EF4-FFF2-40B4-BE49-F238E27FC236}">
                <a16:creationId xmlns:a16="http://schemas.microsoft.com/office/drawing/2014/main" id="{C59B9ADD-F03A-42F5-B001-AE56857D04BF}"/>
              </a:ext>
            </a:extLst>
          </p:cNvPr>
          <p:cNvSpPr>
            <a:spLocks noGrp="1"/>
          </p:cNvSpPr>
          <p:nvPr>
            <p:ph sz="quarter" idx="13"/>
          </p:nvPr>
        </p:nvSpPr>
        <p:spPr>
          <a:xfrm>
            <a:off x="803886" y="1822361"/>
            <a:ext cx="10503765" cy="3132502"/>
          </a:xfrm>
        </p:spPr>
        <p:txBody>
          <a:bodyPr>
            <a:normAutofit/>
          </a:bodyPr>
          <a:lstStyle/>
          <a:p>
            <a:pPr marL="0" indent="0" algn="just">
              <a:buNone/>
            </a:pPr>
            <a:endParaRPr lang="en-US" b="1" u="sng" cap="none" dirty="0">
              <a:latin typeface="Times New Roman" panose="02020603050405020304" pitchFamily="18" charset="0"/>
              <a:cs typeface="Times New Roman" panose="02020603050405020304" pitchFamily="18" charset="0"/>
            </a:endParaRPr>
          </a:p>
          <a:p>
            <a:pPr marL="0" indent="0" algn="just">
              <a:buNone/>
            </a:pPr>
            <a:r>
              <a:rPr lang="en-US" b="1" u="sng" cap="none" dirty="0">
                <a:latin typeface="Times New Roman" panose="02020603050405020304" pitchFamily="18" charset="0"/>
                <a:cs typeface="Times New Roman" panose="02020603050405020304" pitchFamily="18" charset="0"/>
              </a:rPr>
              <a:t>Suspension by the Contractor</a:t>
            </a:r>
            <a:r>
              <a:rPr lang="en-US" cap="none" dirty="0">
                <a:latin typeface="Times New Roman" panose="02020603050405020304" pitchFamily="18" charset="0"/>
                <a:cs typeface="Times New Roman" panose="02020603050405020304" pitchFamily="18" charset="0"/>
              </a:rPr>
              <a:t>. If Owner fails to pay Contractor amounts due within fourteen (14) days of the time required by Section __ of this Agreement, Contractor may, upon providing seven (7) days written notice to Owner, suspend the Work until the amounts due have been received. If the failure of payment remains uncured for fourteen (14) days after the first written notice, Contractor may terminate the Agreement. Payments due and unpaid under the Agreement shall bear interest at the rate of twelve percent (12%) per annum from the date payment was due until paid.  </a:t>
            </a:r>
          </a:p>
          <a:p>
            <a:pPr marL="0" indent="0" algn="just">
              <a:buNone/>
            </a:pPr>
            <a:endParaRPr lang="en-US" cap="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557697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57CF3-9A22-4FC6-BD4A-9A9FC26FB4B2}"/>
              </a:ext>
            </a:extLst>
          </p:cNvPr>
          <p:cNvSpPr>
            <a:spLocks noGrp="1"/>
          </p:cNvSpPr>
          <p:nvPr>
            <p:ph type="title"/>
          </p:nvPr>
        </p:nvSpPr>
        <p:spPr/>
        <p:txBody>
          <a:bodyPr>
            <a:normAutofit fontScale="90000"/>
          </a:bodyPr>
          <a:lstStyle/>
          <a:p>
            <a:r>
              <a:rPr lang="en-US" dirty="0"/>
              <a:t>Washington case law and statutes</a:t>
            </a:r>
            <a:br>
              <a:rPr lang="en-US" dirty="0"/>
            </a:br>
            <a:r>
              <a:rPr lang="en-US" sz="2200" dirty="0"/>
              <a:t>Right to Suspend work</a:t>
            </a:r>
          </a:p>
        </p:txBody>
      </p:sp>
      <p:sp>
        <p:nvSpPr>
          <p:cNvPr id="3" name="Content Placeholder 2">
            <a:extLst>
              <a:ext uri="{FF2B5EF4-FFF2-40B4-BE49-F238E27FC236}">
                <a16:creationId xmlns:a16="http://schemas.microsoft.com/office/drawing/2014/main" id="{C59B9ADD-F03A-42F5-B001-AE56857D04BF}"/>
              </a:ext>
            </a:extLst>
          </p:cNvPr>
          <p:cNvSpPr>
            <a:spLocks noGrp="1"/>
          </p:cNvSpPr>
          <p:nvPr>
            <p:ph sz="quarter" idx="13"/>
          </p:nvPr>
        </p:nvSpPr>
        <p:spPr>
          <a:xfrm>
            <a:off x="687976" y="1669985"/>
            <a:ext cx="10394707" cy="3958083"/>
          </a:xfrm>
        </p:spPr>
        <p:txBody>
          <a:bodyPr>
            <a:normAutofit fontScale="85000" lnSpcReduction="20000"/>
          </a:bodyPr>
          <a:lstStyle/>
          <a:p>
            <a:pPr algn="just"/>
            <a:r>
              <a:rPr lang="en-US" cap="none" dirty="0">
                <a:latin typeface="Times New Roman" panose="02020603050405020304" pitchFamily="18" charset="0"/>
                <a:cs typeface="Times New Roman" panose="02020603050405020304" pitchFamily="18" charset="0"/>
              </a:rPr>
              <a:t>Washington jurisprudence makes clear that where an Agreement “is free from ambiguity and is in itself susceptible of a clear and sensible construction, parol or extrinsic evidence is not admissible even to explain its meaning or determine the construction of the writing.” </a:t>
            </a:r>
          </a:p>
          <a:p>
            <a:pPr algn="just"/>
            <a:r>
              <a:rPr lang="en-US" cap="none" dirty="0">
                <a:latin typeface="Times New Roman" panose="02020603050405020304" pitchFamily="18" charset="0"/>
                <a:cs typeface="Times New Roman" panose="02020603050405020304" pitchFamily="18" charset="0"/>
              </a:rPr>
              <a:t>As early as 1915, our Supreme Court began to enforce “Right to Suspend” contract provisions in construction contracts.</a:t>
            </a:r>
          </a:p>
          <a:p>
            <a:pPr lvl="1" algn="just"/>
            <a:r>
              <a:rPr lang="en-US" cap="none" dirty="0">
                <a:latin typeface="Times New Roman" panose="02020603050405020304" pitchFamily="18" charset="0"/>
                <a:cs typeface="Times New Roman" panose="02020603050405020304" pitchFamily="18" charset="0"/>
              </a:rPr>
              <a:t>In one such case, the Owner, Spokane Board of Public Works, included the following clause in its construction contract: “</a:t>
            </a:r>
            <a:r>
              <a:rPr lang="en-US" b="1" u="sng" cap="none" dirty="0">
                <a:latin typeface="Times New Roman" panose="02020603050405020304" pitchFamily="18" charset="0"/>
                <a:cs typeface="Times New Roman" panose="02020603050405020304" pitchFamily="18" charset="0"/>
              </a:rPr>
              <a:t>Suspending Work. </a:t>
            </a:r>
            <a:r>
              <a:rPr lang="en-US" cap="none" dirty="0">
                <a:latin typeface="Times New Roman" panose="02020603050405020304" pitchFamily="18" charset="0"/>
                <a:cs typeface="Times New Roman" panose="02020603050405020304" pitchFamily="18" charset="0"/>
              </a:rPr>
              <a:t>The board of public works reserves the right to</a:t>
            </a:r>
            <a:r>
              <a:rPr lang="en-US" b="1" cap="none" dirty="0">
                <a:latin typeface="Times New Roman" panose="02020603050405020304" pitchFamily="18" charset="0"/>
                <a:cs typeface="Times New Roman" panose="02020603050405020304" pitchFamily="18" charset="0"/>
              </a:rPr>
              <a:t> </a:t>
            </a:r>
            <a:r>
              <a:rPr lang="en-US" cap="none" dirty="0">
                <a:latin typeface="Times New Roman" panose="02020603050405020304" pitchFamily="18" charset="0"/>
                <a:cs typeface="Times New Roman" panose="02020603050405020304" pitchFamily="18" charset="0"/>
              </a:rPr>
              <a:t>suspend the work on any part of this improvement, when in its judgment it may seem necessary to do so; but every effort will be made by the said board and the engineer to facilitate such work.”</a:t>
            </a:r>
          </a:p>
          <a:p>
            <a:pPr lvl="1" algn="just"/>
            <a:r>
              <a:rPr lang="en-US" cap="none" dirty="0">
                <a:latin typeface="Times New Roman" panose="02020603050405020304" pitchFamily="18" charset="0"/>
                <a:cs typeface="Times New Roman" panose="02020603050405020304" pitchFamily="18" charset="0"/>
              </a:rPr>
              <a:t>During construction, an issue arose when leaking pipes were discovered. The Owner suspended work in accordance with the Contract. In response, the Contractor filed a claim to recover damages caused by the suspension, ultimately suing the Owner. The Owner prevailed in the trial court and the Contractor appealed. </a:t>
            </a:r>
          </a:p>
          <a:p>
            <a:pPr lvl="1" algn="just"/>
            <a:r>
              <a:rPr lang="en-US" cap="none" dirty="0">
                <a:latin typeface="Times New Roman" panose="02020603050405020304" pitchFamily="18" charset="0"/>
                <a:cs typeface="Times New Roman" panose="02020603050405020304" pitchFamily="18" charset="0"/>
              </a:rPr>
              <a:t>Interpreting the Contract as a matter of law, the Washington Supreme Court found the provision to be clear, unambiguous, and enforceable, denying the Contractor his requested relief and finding in favor of the Owner.</a:t>
            </a:r>
          </a:p>
        </p:txBody>
      </p:sp>
    </p:spTree>
    <p:extLst>
      <p:ext uri="{BB962C8B-B14F-4D97-AF65-F5344CB8AC3E}">
        <p14:creationId xmlns:p14="http://schemas.microsoft.com/office/powerpoint/2010/main" val="22728893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57CF3-9A22-4FC6-BD4A-9A9FC26FB4B2}"/>
              </a:ext>
            </a:extLst>
          </p:cNvPr>
          <p:cNvSpPr>
            <a:spLocks noGrp="1"/>
          </p:cNvSpPr>
          <p:nvPr>
            <p:ph type="title"/>
          </p:nvPr>
        </p:nvSpPr>
        <p:spPr>
          <a:xfrm>
            <a:off x="687976" y="241663"/>
            <a:ext cx="10396882" cy="1151965"/>
          </a:xfrm>
        </p:spPr>
        <p:txBody>
          <a:bodyPr>
            <a:normAutofit fontScale="90000"/>
          </a:bodyPr>
          <a:lstStyle/>
          <a:p>
            <a:r>
              <a:rPr lang="en-US" dirty="0"/>
              <a:t>Owner strategies and considerations</a:t>
            </a:r>
            <a:br>
              <a:rPr lang="en-US" dirty="0"/>
            </a:br>
            <a:r>
              <a:rPr lang="en-US" sz="2200" dirty="0"/>
              <a:t>Right to Suspend work</a:t>
            </a:r>
          </a:p>
        </p:txBody>
      </p:sp>
      <p:sp>
        <p:nvSpPr>
          <p:cNvPr id="3" name="Content Placeholder 2">
            <a:extLst>
              <a:ext uri="{FF2B5EF4-FFF2-40B4-BE49-F238E27FC236}">
                <a16:creationId xmlns:a16="http://schemas.microsoft.com/office/drawing/2014/main" id="{C59B9ADD-F03A-42F5-B001-AE56857D04BF}"/>
              </a:ext>
            </a:extLst>
          </p:cNvPr>
          <p:cNvSpPr>
            <a:spLocks noGrp="1"/>
          </p:cNvSpPr>
          <p:nvPr>
            <p:ph sz="quarter" idx="13"/>
          </p:nvPr>
        </p:nvSpPr>
        <p:spPr>
          <a:xfrm>
            <a:off x="687976" y="1108364"/>
            <a:ext cx="10818223" cy="4544291"/>
          </a:xfrm>
        </p:spPr>
        <p:txBody>
          <a:bodyPr>
            <a:normAutofit/>
          </a:bodyPr>
          <a:lstStyle/>
          <a:p>
            <a:pPr algn="just"/>
            <a:r>
              <a:rPr lang="en-US" sz="2400" cap="none" dirty="0">
                <a:latin typeface="Times New Roman" panose="02020603050405020304" pitchFamily="18" charset="0"/>
                <a:cs typeface="Times New Roman" panose="02020603050405020304" pitchFamily="18" charset="0"/>
              </a:rPr>
              <a:t>If AIA A201-2017 is used, </a:t>
            </a:r>
          </a:p>
          <a:p>
            <a:pPr lvl="1" algn="just"/>
            <a:r>
              <a:rPr lang="en-US" sz="2400" cap="none" dirty="0">
                <a:latin typeface="Times New Roman" panose="02020603050405020304" pitchFamily="18" charset="0"/>
                <a:cs typeface="Times New Roman" panose="02020603050405020304" pitchFamily="18" charset="0"/>
              </a:rPr>
              <a:t>Owner should attempt to delete Section 14.3.2 in its entirety.</a:t>
            </a:r>
          </a:p>
          <a:p>
            <a:pPr lvl="2" algn="just"/>
            <a:r>
              <a:rPr lang="en-US" sz="2400" cap="none" dirty="0">
                <a:latin typeface="Times New Roman" panose="02020603050405020304" pitchFamily="18" charset="0"/>
                <a:cs typeface="Times New Roman" panose="02020603050405020304" pitchFamily="18" charset="0"/>
              </a:rPr>
              <a:t>This may seem harsh, but if the Contract adopts a “no-damage-for-delay” approach, or modifies the time provisions, the terms of Section 14.3.2 will probably be inconsistent with the modifications. </a:t>
            </a:r>
          </a:p>
          <a:p>
            <a:pPr algn="just"/>
            <a:r>
              <a:rPr lang="en-US" sz="2400" cap="none" dirty="0">
                <a:latin typeface="Times New Roman" panose="02020603050405020304" pitchFamily="18" charset="0"/>
                <a:cs typeface="Times New Roman" panose="02020603050405020304" pitchFamily="18" charset="0"/>
              </a:rPr>
              <a:t>Insure Right to Suspend Work provision in Agreement is clear and unambiguous</a:t>
            </a:r>
          </a:p>
          <a:p>
            <a:pPr algn="just"/>
            <a:r>
              <a:rPr lang="en-US" sz="2400" cap="none" dirty="0">
                <a:latin typeface="Times New Roman" panose="02020603050405020304" pitchFamily="18" charset="0"/>
                <a:cs typeface="Times New Roman" panose="02020603050405020304" pitchFamily="18" charset="0"/>
              </a:rPr>
              <a:t>Make sure notice requirements in Agreement are reasonable (typically a period of 7-14 days notice is considered reasonable)</a:t>
            </a:r>
          </a:p>
        </p:txBody>
      </p:sp>
    </p:spTree>
    <p:extLst>
      <p:ext uri="{BB962C8B-B14F-4D97-AF65-F5344CB8AC3E}">
        <p14:creationId xmlns:p14="http://schemas.microsoft.com/office/powerpoint/2010/main" val="349923235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57CF3-9A22-4FC6-BD4A-9A9FC26FB4B2}"/>
              </a:ext>
            </a:extLst>
          </p:cNvPr>
          <p:cNvSpPr>
            <a:spLocks noGrp="1"/>
          </p:cNvSpPr>
          <p:nvPr>
            <p:ph type="title"/>
          </p:nvPr>
        </p:nvSpPr>
        <p:spPr>
          <a:xfrm>
            <a:off x="346167" y="137621"/>
            <a:ext cx="11322092" cy="1412762"/>
          </a:xfrm>
        </p:spPr>
        <p:txBody>
          <a:bodyPr>
            <a:normAutofit fontScale="90000"/>
          </a:bodyPr>
          <a:lstStyle/>
          <a:p>
            <a:r>
              <a:rPr lang="en-US" sz="4900" dirty="0"/>
              <a:t>Contractor strategies and considerations</a:t>
            </a:r>
            <a:br>
              <a:rPr lang="en-US" dirty="0"/>
            </a:br>
            <a:r>
              <a:rPr lang="en-US" sz="2200" dirty="0"/>
              <a:t>Right to Suspend work</a:t>
            </a:r>
          </a:p>
        </p:txBody>
      </p:sp>
      <p:sp>
        <p:nvSpPr>
          <p:cNvPr id="3" name="Content Placeholder 2">
            <a:extLst>
              <a:ext uri="{FF2B5EF4-FFF2-40B4-BE49-F238E27FC236}">
                <a16:creationId xmlns:a16="http://schemas.microsoft.com/office/drawing/2014/main" id="{C59B9ADD-F03A-42F5-B001-AE56857D04BF}"/>
              </a:ext>
            </a:extLst>
          </p:cNvPr>
          <p:cNvSpPr>
            <a:spLocks noGrp="1"/>
          </p:cNvSpPr>
          <p:nvPr>
            <p:ph sz="quarter" idx="13"/>
          </p:nvPr>
        </p:nvSpPr>
        <p:spPr>
          <a:xfrm>
            <a:off x="346167" y="1332414"/>
            <a:ext cx="11322092" cy="4644856"/>
          </a:xfrm>
        </p:spPr>
        <p:txBody>
          <a:bodyPr>
            <a:normAutofit/>
          </a:bodyPr>
          <a:lstStyle/>
          <a:p>
            <a:pPr algn="just"/>
            <a:r>
              <a:rPr lang="en-US" sz="1700" cap="none" dirty="0">
                <a:latin typeface="Times New Roman" panose="02020603050405020304" pitchFamily="18" charset="0"/>
                <a:cs typeface="Times New Roman" panose="02020603050405020304" pitchFamily="18" charset="0"/>
              </a:rPr>
              <a:t>The suspension language in AIA A201-2017 § 14.3  is favorable to the Contractor when, in fact, the Owner orders suspension.</a:t>
            </a:r>
          </a:p>
          <a:p>
            <a:pPr lvl="1" algn="just"/>
            <a:r>
              <a:rPr lang="en-US" sz="1700" cap="none" dirty="0">
                <a:latin typeface="Times New Roman" panose="02020603050405020304" pitchFamily="18" charset="0"/>
                <a:cs typeface="Times New Roman" panose="02020603050405020304" pitchFamily="18" charset="0"/>
              </a:rPr>
              <a:t>Unlike suspension during a government job (where no profit is permitted and equitable adjustments are granted only for “unreasonable suspensions”), in a Section 14.3 suspension, the Contractor is entitled to profit on any increased value of the work and the equitable adjustment convers the suspension from day 1.  </a:t>
            </a:r>
          </a:p>
          <a:p>
            <a:pPr algn="just"/>
            <a:r>
              <a:rPr lang="en-US" sz="1700" cap="none" dirty="0">
                <a:latin typeface="Times New Roman" panose="02020603050405020304" pitchFamily="18" charset="0"/>
                <a:cs typeface="Times New Roman" panose="02020603050405020304" pitchFamily="18" charset="0"/>
              </a:rPr>
              <a:t>When dealing with Contractor suspensions, be sure to make all material communications IN WRITING (email, letter, even text message may suffice)</a:t>
            </a:r>
          </a:p>
          <a:p>
            <a:pPr algn="just"/>
            <a:r>
              <a:rPr lang="en-US" sz="1700" cap="none" dirty="0">
                <a:latin typeface="Times New Roman" panose="02020603050405020304" pitchFamily="18" charset="0"/>
                <a:cs typeface="Times New Roman" panose="02020603050405020304" pitchFamily="18" charset="0"/>
              </a:rPr>
              <a:t>Just because the clause is a part of the Agreement, does not mean that Contractor must suspend work for non-payment. Contractor should provide Owner written Notice of Non-Payment immediately following Owner’s default, highlighting the terms of the Right to Suspend clause, “If the failure of payment remains uncured for fourteen (14) days after the first written notice, Contractor may terminate the Agreement. Payments due and unpaid under the Agreement shall bear interest at the rate of twelve percent (12%) per annum from the date payment was due until paid.”</a:t>
            </a:r>
          </a:p>
          <a:p>
            <a:pPr lvl="1" algn="just"/>
            <a:r>
              <a:rPr lang="en-US" sz="1700" cap="none" dirty="0">
                <a:latin typeface="Times New Roman" panose="02020603050405020304" pitchFamily="18" charset="0"/>
                <a:cs typeface="Times New Roman" panose="02020603050405020304" pitchFamily="18" charset="0"/>
              </a:rPr>
              <a:t>This creates a strong written record upon which a claim, or future lawsuit, may be based.</a:t>
            </a:r>
          </a:p>
          <a:p>
            <a:pPr lvl="1" algn="just"/>
            <a:endParaRPr lang="en-US" sz="1700" cap="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120045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C7F76-5E26-45A1-B231-53187A72BCA0}"/>
              </a:ext>
            </a:extLst>
          </p:cNvPr>
          <p:cNvSpPr>
            <a:spLocks noGrp="1"/>
          </p:cNvSpPr>
          <p:nvPr>
            <p:ph type="ctrTitle"/>
          </p:nvPr>
        </p:nvSpPr>
        <p:spPr>
          <a:xfrm rot="21420000">
            <a:off x="813928" y="950007"/>
            <a:ext cx="9755187" cy="2766528"/>
          </a:xfrm>
        </p:spPr>
        <p:txBody>
          <a:bodyPr/>
          <a:lstStyle/>
          <a:p>
            <a:pPr algn="ctr"/>
            <a:r>
              <a:rPr lang="en-US" dirty="0"/>
              <a:t>Termination for convenience</a:t>
            </a:r>
          </a:p>
        </p:txBody>
      </p:sp>
    </p:spTree>
    <p:extLst>
      <p:ext uri="{BB962C8B-B14F-4D97-AF65-F5344CB8AC3E}">
        <p14:creationId xmlns:p14="http://schemas.microsoft.com/office/powerpoint/2010/main" val="272451696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57CF3-9A22-4FC6-BD4A-9A9FC26FB4B2}"/>
              </a:ext>
            </a:extLst>
          </p:cNvPr>
          <p:cNvSpPr>
            <a:spLocks noGrp="1"/>
          </p:cNvSpPr>
          <p:nvPr>
            <p:ph type="title"/>
          </p:nvPr>
        </p:nvSpPr>
        <p:spPr/>
        <p:txBody>
          <a:bodyPr>
            <a:normAutofit/>
          </a:bodyPr>
          <a:lstStyle/>
          <a:p>
            <a:r>
              <a:rPr lang="en-US" dirty="0"/>
              <a:t>Purpose</a:t>
            </a:r>
            <a:br>
              <a:rPr lang="en-US" dirty="0"/>
            </a:br>
            <a:r>
              <a:rPr lang="en-US" sz="2200" dirty="0"/>
              <a:t>Termination for convenience</a:t>
            </a:r>
          </a:p>
        </p:txBody>
      </p:sp>
      <p:sp>
        <p:nvSpPr>
          <p:cNvPr id="3" name="Content Placeholder 2">
            <a:extLst>
              <a:ext uri="{FF2B5EF4-FFF2-40B4-BE49-F238E27FC236}">
                <a16:creationId xmlns:a16="http://schemas.microsoft.com/office/drawing/2014/main" id="{C59B9ADD-F03A-42F5-B001-AE56857D04BF}"/>
              </a:ext>
            </a:extLst>
          </p:cNvPr>
          <p:cNvSpPr>
            <a:spLocks noGrp="1"/>
          </p:cNvSpPr>
          <p:nvPr>
            <p:ph sz="quarter" idx="13"/>
          </p:nvPr>
        </p:nvSpPr>
        <p:spPr>
          <a:xfrm>
            <a:off x="687976" y="1540288"/>
            <a:ext cx="10394707" cy="3777424"/>
          </a:xfrm>
        </p:spPr>
        <p:txBody>
          <a:bodyPr>
            <a:noAutofit/>
          </a:bodyPr>
          <a:lstStyle/>
          <a:p>
            <a:pPr algn="just"/>
            <a:r>
              <a:rPr lang="en-US" cap="none" dirty="0">
                <a:latin typeface="Times New Roman" panose="02020603050405020304" pitchFamily="18" charset="0"/>
                <a:cs typeface="Times New Roman" panose="02020603050405020304" pitchFamily="18" charset="0"/>
              </a:rPr>
              <a:t>Allows one or both parties to terminate the agreement without a specific reason (such as default or breach of contract) for doing so.</a:t>
            </a:r>
          </a:p>
          <a:p>
            <a:pPr algn="just"/>
            <a:r>
              <a:rPr lang="en-US" cap="none" dirty="0">
                <a:latin typeface="Times New Roman" panose="02020603050405020304" pitchFamily="18" charset="0"/>
                <a:cs typeface="Times New Roman" panose="02020603050405020304" pitchFamily="18" charset="0"/>
              </a:rPr>
              <a:t>Currently, nearly all public contracts, standard form construction contracts and even stand-alone contracts, now contain “Termination for Convenience” clauses. </a:t>
            </a:r>
          </a:p>
          <a:p>
            <a:pPr lvl="1" algn="just"/>
            <a:r>
              <a:rPr lang="en-US" sz="2000" cap="none" dirty="0">
                <a:latin typeface="Times New Roman" panose="02020603050405020304" pitchFamily="18" charset="0"/>
                <a:cs typeface="Times New Roman" panose="02020603050405020304" pitchFamily="18" charset="0"/>
              </a:rPr>
              <a:t>Contracts containing a Termination for Convenience clause often provide an amount/percent of premium over and above costs incurred that the Contactor will receive if the Contract is terminated without fault.</a:t>
            </a:r>
          </a:p>
        </p:txBody>
      </p:sp>
    </p:spTree>
    <p:extLst>
      <p:ext uri="{BB962C8B-B14F-4D97-AF65-F5344CB8AC3E}">
        <p14:creationId xmlns:p14="http://schemas.microsoft.com/office/powerpoint/2010/main" val="126368379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57CF3-9A22-4FC6-BD4A-9A9FC26FB4B2}"/>
              </a:ext>
            </a:extLst>
          </p:cNvPr>
          <p:cNvSpPr>
            <a:spLocks noGrp="1"/>
          </p:cNvSpPr>
          <p:nvPr>
            <p:ph type="title"/>
          </p:nvPr>
        </p:nvSpPr>
        <p:spPr>
          <a:xfrm>
            <a:off x="685801" y="270456"/>
            <a:ext cx="10757262" cy="1477157"/>
          </a:xfrm>
        </p:spPr>
        <p:txBody>
          <a:bodyPr>
            <a:normAutofit/>
          </a:bodyPr>
          <a:lstStyle/>
          <a:p>
            <a:r>
              <a:rPr lang="en-US" dirty="0"/>
              <a:t>Typical Language</a:t>
            </a:r>
            <a:br>
              <a:rPr lang="en-US" dirty="0"/>
            </a:br>
            <a:r>
              <a:rPr lang="en-US" sz="2200" dirty="0"/>
              <a:t>Termination for convenience</a:t>
            </a:r>
          </a:p>
        </p:txBody>
      </p:sp>
      <p:sp>
        <p:nvSpPr>
          <p:cNvPr id="3" name="Content Placeholder 2">
            <a:extLst>
              <a:ext uri="{FF2B5EF4-FFF2-40B4-BE49-F238E27FC236}">
                <a16:creationId xmlns:a16="http://schemas.microsoft.com/office/drawing/2014/main" id="{C59B9ADD-F03A-42F5-B001-AE56857D04BF}"/>
              </a:ext>
            </a:extLst>
          </p:cNvPr>
          <p:cNvSpPr>
            <a:spLocks noGrp="1"/>
          </p:cNvSpPr>
          <p:nvPr>
            <p:ph sz="quarter" idx="13"/>
          </p:nvPr>
        </p:nvSpPr>
        <p:spPr>
          <a:xfrm>
            <a:off x="685801" y="2010760"/>
            <a:ext cx="10940142" cy="3567448"/>
          </a:xfrm>
        </p:spPr>
        <p:txBody>
          <a:bodyPr>
            <a:noAutofit/>
          </a:bodyPr>
          <a:lstStyle/>
          <a:p>
            <a:pPr marL="0" indent="0" algn="just">
              <a:buNone/>
            </a:pPr>
            <a:r>
              <a:rPr lang="en-US" sz="1700" b="1" u="sng" cap="none" dirty="0">
                <a:latin typeface="Times New Roman" panose="02020603050405020304" pitchFamily="18" charset="0"/>
                <a:cs typeface="Times New Roman" panose="02020603050405020304" pitchFamily="18" charset="0"/>
              </a:rPr>
              <a:t>AIA A201-2017 § 14.4 Termination by the Owner for Convenience </a:t>
            </a:r>
          </a:p>
          <a:p>
            <a:pPr marL="0" indent="0" algn="just">
              <a:buNone/>
            </a:pPr>
            <a:r>
              <a:rPr lang="en-US" sz="1700" b="1" cap="none" dirty="0">
                <a:latin typeface="Times New Roman" panose="02020603050405020304" pitchFamily="18" charset="0"/>
                <a:cs typeface="Times New Roman" panose="02020603050405020304" pitchFamily="18" charset="0"/>
              </a:rPr>
              <a:t>§ 14.4.1</a:t>
            </a:r>
            <a:r>
              <a:rPr lang="en-US" sz="1700" cap="none" dirty="0">
                <a:latin typeface="Times New Roman" panose="02020603050405020304" pitchFamily="18" charset="0"/>
                <a:cs typeface="Times New Roman" panose="02020603050405020304" pitchFamily="18" charset="0"/>
              </a:rPr>
              <a:t>.The owner may, at any time, terminate the contract for the owner’s convenience and without cause. </a:t>
            </a:r>
          </a:p>
          <a:p>
            <a:pPr marL="0" indent="0" algn="just">
              <a:buNone/>
            </a:pPr>
            <a:r>
              <a:rPr lang="en-US" sz="1700" b="1" cap="none" dirty="0">
                <a:latin typeface="Times New Roman" panose="02020603050405020304" pitchFamily="18" charset="0"/>
                <a:cs typeface="Times New Roman" panose="02020603050405020304" pitchFamily="18" charset="0"/>
              </a:rPr>
              <a:t>§ 14.4.2</a:t>
            </a:r>
            <a:r>
              <a:rPr lang="en-US" sz="1700" cap="none" dirty="0">
                <a:latin typeface="Times New Roman" panose="02020603050405020304" pitchFamily="18" charset="0"/>
                <a:cs typeface="Times New Roman" panose="02020603050405020304" pitchFamily="18" charset="0"/>
              </a:rPr>
              <a:t>. Upon receipt of Notice of Termination by Convenience from Owner, Contractor shall: </a:t>
            </a:r>
          </a:p>
          <a:p>
            <a:pPr marL="800100" lvl="1" indent="-342900" algn="just">
              <a:buAutoNum type="arabicParenBoth"/>
            </a:pPr>
            <a:r>
              <a:rPr lang="en-US" sz="1700" cap="none" dirty="0">
                <a:latin typeface="Times New Roman" panose="02020603050405020304" pitchFamily="18" charset="0"/>
                <a:cs typeface="Times New Roman" panose="02020603050405020304" pitchFamily="18" charset="0"/>
              </a:rPr>
              <a:t> Cease operations as directed by the owner in the Notice; </a:t>
            </a:r>
          </a:p>
          <a:p>
            <a:pPr marL="800100" lvl="1" indent="-342900" algn="just">
              <a:buAutoNum type="arabicParenBoth"/>
            </a:pPr>
            <a:r>
              <a:rPr lang="en-US" sz="1700" cap="none" dirty="0">
                <a:latin typeface="Times New Roman" panose="02020603050405020304" pitchFamily="18" charset="0"/>
                <a:cs typeface="Times New Roman" panose="02020603050405020304" pitchFamily="18" charset="0"/>
              </a:rPr>
              <a:t> Take actions necessary, or that the owner may direct, for the protection and preservation of the work; </a:t>
            </a:r>
            <a:r>
              <a:rPr lang="en-US" sz="1700" b="1" cap="none" dirty="0">
                <a:latin typeface="Times New Roman" panose="02020603050405020304" pitchFamily="18" charset="0"/>
                <a:cs typeface="Times New Roman" panose="02020603050405020304" pitchFamily="18" charset="0"/>
              </a:rPr>
              <a:t>AND</a:t>
            </a:r>
            <a:endParaRPr lang="en-US" sz="1700" cap="none" dirty="0">
              <a:latin typeface="Times New Roman" panose="02020603050405020304" pitchFamily="18" charset="0"/>
              <a:cs typeface="Times New Roman" panose="02020603050405020304" pitchFamily="18" charset="0"/>
            </a:endParaRPr>
          </a:p>
          <a:p>
            <a:pPr marL="800100" lvl="1" indent="-342900" algn="just">
              <a:buAutoNum type="arabicParenBoth"/>
            </a:pPr>
            <a:r>
              <a:rPr lang="en-US" sz="1700" cap="none" dirty="0">
                <a:latin typeface="Times New Roman" panose="02020603050405020304" pitchFamily="18" charset="0"/>
                <a:cs typeface="Times New Roman" panose="02020603050405020304" pitchFamily="18" charset="0"/>
              </a:rPr>
              <a:t> Except for work directed to be performed prior to the effective date of termination stated in the Notice, terminate all existing subcontracts and purchase orders and enter into no further subcontracts and purchase orders. </a:t>
            </a:r>
          </a:p>
          <a:p>
            <a:pPr marL="0" indent="0" algn="just">
              <a:buNone/>
            </a:pPr>
            <a:r>
              <a:rPr lang="en-US" sz="1700" b="1" cap="none" dirty="0">
                <a:latin typeface="Times New Roman" panose="02020603050405020304" pitchFamily="18" charset="0"/>
                <a:cs typeface="Times New Roman" panose="02020603050405020304" pitchFamily="18" charset="0"/>
              </a:rPr>
              <a:t>§ 14.4.3</a:t>
            </a:r>
            <a:r>
              <a:rPr lang="en-US" sz="1700" cap="none" dirty="0">
                <a:latin typeface="Times New Roman" panose="02020603050405020304" pitchFamily="18" charset="0"/>
                <a:cs typeface="Times New Roman" panose="02020603050405020304" pitchFamily="18" charset="0"/>
              </a:rPr>
              <a:t>. In case of such termination for Owner’s convenience, Owner shall pay Contractor for work properly executed; costs incurred by reason of the termination, including costs attributable to termination of subcontracts; and the termination fee, if any, set forth in the agreement. </a:t>
            </a:r>
          </a:p>
          <a:p>
            <a:pPr marL="0" indent="0" algn="just">
              <a:buNone/>
            </a:pPr>
            <a:endParaRPr lang="en-US" sz="1700" cap="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8019023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57CF3-9A22-4FC6-BD4A-9A9FC26FB4B2}"/>
              </a:ext>
            </a:extLst>
          </p:cNvPr>
          <p:cNvSpPr>
            <a:spLocks noGrp="1"/>
          </p:cNvSpPr>
          <p:nvPr>
            <p:ph type="title"/>
          </p:nvPr>
        </p:nvSpPr>
        <p:spPr>
          <a:xfrm>
            <a:off x="685801" y="218942"/>
            <a:ext cx="10396882" cy="1618824"/>
          </a:xfrm>
        </p:spPr>
        <p:txBody>
          <a:bodyPr>
            <a:normAutofit/>
          </a:bodyPr>
          <a:lstStyle/>
          <a:p>
            <a:r>
              <a:rPr lang="en-US" dirty="0"/>
              <a:t>Washington Law and Statutes</a:t>
            </a:r>
            <a:br>
              <a:rPr lang="en-US" dirty="0"/>
            </a:br>
            <a:r>
              <a:rPr lang="en-US" sz="2200" dirty="0"/>
              <a:t>Termination for convenience</a:t>
            </a:r>
          </a:p>
        </p:txBody>
      </p:sp>
      <p:sp>
        <p:nvSpPr>
          <p:cNvPr id="3" name="Content Placeholder 2">
            <a:extLst>
              <a:ext uri="{FF2B5EF4-FFF2-40B4-BE49-F238E27FC236}">
                <a16:creationId xmlns:a16="http://schemas.microsoft.com/office/drawing/2014/main" id="{C59B9ADD-F03A-42F5-B001-AE56857D04BF}"/>
              </a:ext>
            </a:extLst>
          </p:cNvPr>
          <p:cNvSpPr>
            <a:spLocks noGrp="1"/>
          </p:cNvSpPr>
          <p:nvPr>
            <p:ph sz="quarter" idx="13"/>
          </p:nvPr>
        </p:nvSpPr>
        <p:spPr>
          <a:xfrm>
            <a:off x="687976" y="1416677"/>
            <a:ext cx="10394707" cy="4224270"/>
          </a:xfrm>
        </p:spPr>
        <p:txBody>
          <a:bodyPr>
            <a:normAutofit/>
          </a:bodyPr>
          <a:lstStyle/>
          <a:p>
            <a:pPr algn="just"/>
            <a:r>
              <a:rPr lang="en-US" sz="1500" cap="none" dirty="0">
                <a:latin typeface="Times New Roman" panose="02020603050405020304" pitchFamily="18" charset="0"/>
                <a:cs typeface="Times New Roman" panose="02020603050405020304" pitchFamily="18" charset="0"/>
              </a:rPr>
              <a:t>The concept of “Termination for Convenience” in contracts dates back to the American Civil War. The federal government used them during wartime to avoid costly military procurements when changes in technology or cessation of conflict rendered the government contracts unnecessary. The government would merely settle with the Contractor for their partial performance. </a:t>
            </a:r>
          </a:p>
          <a:p>
            <a:pPr algn="just"/>
            <a:r>
              <a:rPr lang="en-US" sz="1500" cap="none" dirty="0">
                <a:latin typeface="Times New Roman" panose="02020603050405020304" pitchFamily="18" charset="0"/>
                <a:cs typeface="Times New Roman" panose="02020603050405020304" pitchFamily="18" charset="0"/>
              </a:rPr>
              <a:t>  The use of Termination for Convenience clauses has migrated to the private setting, notably in construction contracts. </a:t>
            </a:r>
          </a:p>
          <a:p>
            <a:pPr lvl="1" algn="just"/>
            <a:r>
              <a:rPr lang="en-US" sz="1500" cap="none" dirty="0">
                <a:latin typeface="Times New Roman" panose="02020603050405020304" pitchFamily="18" charset="0"/>
                <a:cs typeface="Times New Roman" panose="02020603050405020304" pitchFamily="18" charset="0"/>
              </a:rPr>
              <a:t>Most standard form construction contracts include a Termination for Convenience clause.</a:t>
            </a:r>
          </a:p>
          <a:p>
            <a:pPr algn="just"/>
            <a:r>
              <a:rPr lang="en-US" sz="1500" cap="none" dirty="0">
                <a:latin typeface="Times New Roman" panose="02020603050405020304" pitchFamily="18" charset="0"/>
                <a:cs typeface="Times New Roman" panose="02020603050405020304" pitchFamily="18" charset="0"/>
              </a:rPr>
              <a:t>In 2015, Division I of our Court of Appeals noted that, “[t]here is very limited authority addressing termination for convenience clauses in private contracts.”</a:t>
            </a:r>
          </a:p>
          <a:p>
            <a:pPr algn="just"/>
            <a:r>
              <a:rPr lang="en-US" sz="1500" cap="none" dirty="0">
                <a:latin typeface="Times New Roman" panose="02020603050405020304" pitchFamily="18" charset="0"/>
                <a:cs typeface="Times New Roman" panose="02020603050405020304" pitchFamily="18" charset="0"/>
              </a:rPr>
              <a:t>The form contract provided in the AIA A201 is extremely favorable to the Contractor, generously including compensation for overhead and profit on work not completed prior to the Owner’s termination for convenience.</a:t>
            </a:r>
          </a:p>
          <a:p>
            <a:pPr lvl="1" algn="just"/>
            <a:r>
              <a:rPr lang="en-US" sz="1500" cap="none" dirty="0">
                <a:latin typeface="Times New Roman" panose="02020603050405020304" pitchFamily="18" charset="0"/>
                <a:cs typeface="Times New Roman" panose="02020603050405020304" pitchFamily="18" charset="0"/>
              </a:rPr>
              <a:t>Because it is so favorable to the terminated Contractor, the AIA compensation provision is frequently revised or negotiated out of the final construction contract. </a:t>
            </a:r>
          </a:p>
        </p:txBody>
      </p:sp>
      <p:pic>
        <p:nvPicPr>
          <p:cNvPr id="1031" name="Picture 7" descr="Link to the text of the note">
            <a:hlinkClick r:id="rId2"/>
            <a:extLst>
              <a:ext uri="{FF2B5EF4-FFF2-40B4-BE49-F238E27FC236}">
                <a16:creationId xmlns:a16="http://schemas.microsoft.com/office/drawing/2014/main" id="{62CE47EE-0C8B-4824-9F97-FF046D67BE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33888" y="-136525"/>
            <a:ext cx="85725" cy="8572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Link to the text of the note">
            <a:hlinkClick r:id="rId2"/>
            <a:extLst>
              <a:ext uri="{FF2B5EF4-FFF2-40B4-BE49-F238E27FC236}">
                <a16:creationId xmlns:a16="http://schemas.microsoft.com/office/drawing/2014/main" id="{066BB71A-BB08-4F29-813A-CD8A90F99B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795075" y="-136525"/>
            <a:ext cx="85725" cy="85725"/>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Link to the text of the note">
            <a:hlinkClick r:id="rId2"/>
            <a:extLst>
              <a:ext uri="{FF2B5EF4-FFF2-40B4-BE49-F238E27FC236}">
                <a16:creationId xmlns:a16="http://schemas.microsoft.com/office/drawing/2014/main" id="{606E3426-35BF-4A26-AD65-7D19F1F5B0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88488" y="-136525"/>
            <a:ext cx="85725" cy="85725"/>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15" descr="Link to the text of the note">
            <a:hlinkClick r:id="rId2"/>
            <a:extLst>
              <a:ext uri="{FF2B5EF4-FFF2-40B4-BE49-F238E27FC236}">
                <a16:creationId xmlns:a16="http://schemas.microsoft.com/office/drawing/2014/main" id="{96065581-AC19-4422-B702-046E5F1390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39725" y="-136525"/>
            <a:ext cx="85725" cy="85725"/>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Link to the text of the note">
            <a:hlinkClick r:id="rId2"/>
            <a:extLst>
              <a:ext uri="{FF2B5EF4-FFF2-40B4-BE49-F238E27FC236}">
                <a16:creationId xmlns:a16="http://schemas.microsoft.com/office/drawing/2014/main" id="{AF6A393E-6122-4817-9A8D-FD231099F9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53075" y="-136525"/>
            <a:ext cx="85725" cy="85725"/>
          </a:xfrm>
          <a:prstGeom prst="rect">
            <a:avLst/>
          </a:prstGeom>
          <a:noFill/>
          <a:extLst>
            <a:ext uri="{909E8E84-426E-40DD-AFC4-6F175D3DCCD1}">
              <a14:hiddenFill xmlns:a14="http://schemas.microsoft.com/office/drawing/2010/main">
                <a:solidFill>
                  <a:srgbClr val="FFFFFF"/>
                </a:solidFill>
              </a14:hiddenFill>
            </a:ext>
          </a:extLst>
        </p:spPr>
      </p:pic>
      <p:pic>
        <p:nvPicPr>
          <p:cNvPr id="1041" name="Picture 17" descr="Link to the text of the note">
            <a:hlinkClick r:id="rId2"/>
            <a:extLst>
              <a:ext uri="{FF2B5EF4-FFF2-40B4-BE49-F238E27FC236}">
                <a16:creationId xmlns:a16="http://schemas.microsoft.com/office/drawing/2014/main" id="{B036EFDA-7218-4A57-865E-A72E792DED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71450" y="-136525"/>
            <a:ext cx="85725" cy="85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57803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57CF3-9A22-4FC6-BD4A-9A9FC26FB4B2}"/>
              </a:ext>
            </a:extLst>
          </p:cNvPr>
          <p:cNvSpPr>
            <a:spLocks noGrp="1"/>
          </p:cNvSpPr>
          <p:nvPr>
            <p:ph type="title"/>
          </p:nvPr>
        </p:nvSpPr>
        <p:spPr/>
        <p:txBody>
          <a:bodyPr>
            <a:normAutofit fontScale="90000"/>
          </a:bodyPr>
          <a:lstStyle/>
          <a:p>
            <a:r>
              <a:rPr lang="en-US" dirty="0"/>
              <a:t>Types of Differing Site Conditions</a:t>
            </a:r>
            <a:br>
              <a:rPr lang="en-US" dirty="0"/>
            </a:br>
            <a:r>
              <a:rPr lang="en-US" sz="2200" dirty="0"/>
              <a:t>Differing site conditions </a:t>
            </a:r>
            <a:br>
              <a:rPr lang="en-US" dirty="0"/>
            </a:br>
            <a:endParaRPr lang="en-US" sz="2700" dirty="0"/>
          </a:p>
        </p:txBody>
      </p:sp>
      <p:sp>
        <p:nvSpPr>
          <p:cNvPr id="3" name="Content Placeholder 2">
            <a:extLst>
              <a:ext uri="{FF2B5EF4-FFF2-40B4-BE49-F238E27FC236}">
                <a16:creationId xmlns:a16="http://schemas.microsoft.com/office/drawing/2014/main" id="{C59B9ADD-F03A-42F5-B001-AE56857D04BF}"/>
              </a:ext>
            </a:extLst>
          </p:cNvPr>
          <p:cNvSpPr>
            <a:spLocks noGrp="1"/>
          </p:cNvSpPr>
          <p:nvPr>
            <p:ph sz="quarter" idx="13"/>
          </p:nvPr>
        </p:nvSpPr>
        <p:spPr>
          <a:xfrm>
            <a:off x="687976" y="1837764"/>
            <a:ext cx="10394707" cy="3328595"/>
          </a:xfrm>
        </p:spPr>
        <p:txBody>
          <a:bodyPr>
            <a:noAutofit/>
          </a:bodyPr>
          <a:lstStyle/>
          <a:p>
            <a:pPr algn="just"/>
            <a:r>
              <a:rPr lang="en-US" sz="2400" b="1" u="sng" cap="none" dirty="0">
                <a:latin typeface="Times New Roman" panose="02020603050405020304" pitchFamily="18" charset="0"/>
                <a:cs typeface="Times New Roman" panose="02020603050405020304" pitchFamily="18" charset="0"/>
              </a:rPr>
              <a:t>Type I</a:t>
            </a:r>
          </a:p>
          <a:p>
            <a:pPr lvl="1" algn="just"/>
            <a:r>
              <a:rPr lang="en-US" sz="2400" cap="none" dirty="0">
                <a:latin typeface="Times New Roman" panose="02020603050405020304" pitchFamily="18" charset="0"/>
                <a:cs typeface="Times New Roman" panose="02020603050405020304" pitchFamily="18" charset="0"/>
              </a:rPr>
              <a:t>Unknown conditions that materially differ from conditions set forth in the contract documents</a:t>
            </a:r>
          </a:p>
          <a:p>
            <a:pPr algn="just"/>
            <a:r>
              <a:rPr lang="en-US" sz="2400" b="1" u="sng" cap="none" dirty="0">
                <a:latin typeface="Times New Roman" panose="02020603050405020304" pitchFamily="18" charset="0"/>
                <a:cs typeface="Times New Roman" panose="02020603050405020304" pitchFamily="18" charset="0"/>
              </a:rPr>
              <a:t>Type II</a:t>
            </a:r>
          </a:p>
          <a:p>
            <a:pPr lvl="1" algn="just"/>
            <a:r>
              <a:rPr lang="en-US" sz="2400" cap="none" dirty="0">
                <a:latin typeface="Times New Roman" panose="02020603050405020304" pitchFamily="18" charset="0"/>
                <a:cs typeface="Times New Roman" panose="02020603050405020304" pitchFamily="18" charset="0"/>
              </a:rPr>
              <a:t>Unknown conditions of an unusual nature that materially differ from what is inherent or normal in the type of work being performed</a:t>
            </a:r>
          </a:p>
        </p:txBody>
      </p:sp>
    </p:spTree>
    <p:extLst>
      <p:ext uri="{BB962C8B-B14F-4D97-AF65-F5344CB8AC3E}">
        <p14:creationId xmlns:p14="http://schemas.microsoft.com/office/powerpoint/2010/main" val="254880259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57CF3-9A22-4FC6-BD4A-9A9FC26FB4B2}"/>
              </a:ext>
            </a:extLst>
          </p:cNvPr>
          <p:cNvSpPr>
            <a:spLocks noGrp="1"/>
          </p:cNvSpPr>
          <p:nvPr>
            <p:ph type="title"/>
          </p:nvPr>
        </p:nvSpPr>
        <p:spPr>
          <a:xfrm>
            <a:off x="91440" y="6536"/>
            <a:ext cx="10991243" cy="1151965"/>
          </a:xfrm>
        </p:spPr>
        <p:txBody>
          <a:bodyPr>
            <a:normAutofit fontScale="90000"/>
          </a:bodyPr>
          <a:lstStyle/>
          <a:p>
            <a:r>
              <a:rPr lang="en-US" dirty="0"/>
              <a:t>Owner Strategies and Considerations</a:t>
            </a:r>
            <a:br>
              <a:rPr lang="en-US" dirty="0"/>
            </a:br>
            <a:r>
              <a:rPr lang="en-US" sz="2200" dirty="0"/>
              <a:t>Termination for convenience</a:t>
            </a:r>
          </a:p>
        </p:txBody>
      </p:sp>
      <p:sp>
        <p:nvSpPr>
          <p:cNvPr id="3" name="Content Placeholder 2">
            <a:extLst>
              <a:ext uri="{FF2B5EF4-FFF2-40B4-BE49-F238E27FC236}">
                <a16:creationId xmlns:a16="http://schemas.microsoft.com/office/drawing/2014/main" id="{C59B9ADD-F03A-42F5-B001-AE56857D04BF}"/>
              </a:ext>
            </a:extLst>
          </p:cNvPr>
          <p:cNvSpPr>
            <a:spLocks noGrp="1"/>
          </p:cNvSpPr>
          <p:nvPr>
            <p:ph sz="quarter" idx="13"/>
          </p:nvPr>
        </p:nvSpPr>
        <p:spPr>
          <a:xfrm>
            <a:off x="91440" y="1158501"/>
            <a:ext cx="11534503" cy="4495324"/>
          </a:xfrm>
        </p:spPr>
        <p:txBody>
          <a:bodyPr>
            <a:noAutofit/>
          </a:bodyPr>
          <a:lstStyle/>
          <a:p>
            <a:pPr algn="just"/>
            <a:r>
              <a:rPr lang="en-US" sz="1400" cap="none" dirty="0">
                <a:latin typeface="Times New Roman" panose="02020603050405020304" pitchFamily="18" charset="0"/>
                <a:cs typeface="Times New Roman" panose="02020603050405020304" pitchFamily="18" charset="0"/>
              </a:rPr>
              <a:t>Make sure that the compensation provision for the terminated Contractor is favorable to Owner. </a:t>
            </a:r>
          </a:p>
          <a:p>
            <a:pPr lvl="1" algn="just"/>
            <a:r>
              <a:rPr lang="en-US" sz="1400" cap="none" dirty="0">
                <a:latin typeface="Times New Roman" panose="02020603050405020304" pitchFamily="18" charset="0"/>
                <a:cs typeface="Times New Roman" panose="02020603050405020304" pitchFamily="18" charset="0"/>
              </a:rPr>
              <a:t>If possible, avoid contracting to compensate the terminated Contractor for overhead and lost profits.</a:t>
            </a:r>
          </a:p>
          <a:p>
            <a:pPr algn="just"/>
            <a:r>
              <a:rPr lang="en-US" sz="1400" cap="none" dirty="0">
                <a:latin typeface="Times New Roman" panose="02020603050405020304" pitchFamily="18" charset="0"/>
                <a:cs typeface="Times New Roman" panose="02020603050405020304" pitchFamily="18" charset="0"/>
              </a:rPr>
              <a:t>If AIA A201-2017 is used, replace Section 14.4.3 with the following (this defines the Contractor’s remedies in the event of termination for convenience):</a:t>
            </a:r>
          </a:p>
          <a:p>
            <a:pPr lvl="1" algn="just"/>
            <a:r>
              <a:rPr lang="en-US" sz="1400" b="1" cap="none" dirty="0">
                <a:latin typeface="Times New Roman" panose="02020603050405020304" pitchFamily="18" charset="0"/>
                <a:cs typeface="Times New Roman" panose="02020603050405020304" pitchFamily="18" charset="0"/>
              </a:rPr>
              <a:t>14.4.3</a:t>
            </a:r>
            <a:r>
              <a:rPr lang="en-US" sz="1400" cap="none" dirty="0">
                <a:latin typeface="Times New Roman" panose="02020603050405020304" pitchFamily="18" charset="0"/>
                <a:cs typeface="Times New Roman" panose="02020603050405020304" pitchFamily="18" charset="0"/>
              </a:rPr>
              <a:t>. Upon such termination, the Contractor shall recover as its sole remedy payment for Work properly performed in connection with the terminated portion of the Work prior to the effective date of termination and for items properly and timely fabricated off the Project site, delivered and stored in accordance with Owner’s instructions. The Contractor hereby waives and forfeits all other claims for payment and damages, including, without limitation, anticipated profits. The Owner shall be credited for (</a:t>
            </a:r>
            <a:r>
              <a:rPr lang="en-US" sz="1400" cap="none" dirty="0" err="1">
                <a:latin typeface="Times New Roman" panose="02020603050405020304" pitchFamily="18" charset="0"/>
                <a:cs typeface="Times New Roman" panose="02020603050405020304" pitchFamily="18" charset="0"/>
              </a:rPr>
              <a:t>i</a:t>
            </a:r>
            <a:r>
              <a:rPr lang="en-US" sz="1400" cap="none" dirty="0">
                <a:latin typeface="Times New Roman" panose="02020603050405020304" pitchFamily="18" charset="0"/>
                <a:cs typeface="Times New Roman" panose="02020603050405020304" pitchFamily="18" charset="0"/>
              </a:rPr>
              <a:t>) payments previously made to the Contractor for the terminated portion of the Work, (ii) claims that the Owner has against the Contractor under the Contract, and (iii) the value of the materials, supplies, equipment, or other items that are to be disposed of by the Contractor that are part of the Contract Sum. </a:t>
            </a:r>
          </a:p>
          <a:p>
            <a:pPr lvl="1" algn="just"/>
            <a:r>
              <a:rPr lang="en-US" sz="1400" cap="none" dirty="0">
                <a:latin typeface="Times New Roman" panose="02020603050405020304" pitchFamily="18" charset="0"/>
                <a:cs typeface="Times New Roman" panose="02020603050405020304" pitchFamily="18" charset="0"/>
              </a:rPr>
              <a:t>Owner should also add, “Any such payment to Contract pursuant to this Section 14.4.3 constitutes the exclusive remedy Contractor may have against Owner for its work on the Project once Owner has terminated Contractor for convenience, and is in place of any other claim or recovery Contractor may have against Owner arising out of or in any way connected with the Project, including but not limited to any claim for breach of the Agreement. </a:t>
            </a:r>
          </a:p>
          <a:p>
            <a:pPr algn="just"/>
            <a:r>
              <a:rPr lang="en-US" sz="1400" cap="none" dirty="0">
                <a:latin typeface="Times New Roman" panose="02020603050405020304" pitchFamily="18" charset="0"/>
                <a:cs typeface="Times New Roman" panose="02020603050405020304" pitchFamily="18" charset="0"/>
              </a:rPr>
              <a:t>If “Termination for Cause” is appropriate, it may be beneficial to terminate Agreement on those grounds rather than for Convenience.</a:t>
            </a:r>
          </a:p>
          <a:p>
            <a:pPr lvl="1" algn="just"/>
            <a:r>
              <a:rPr lang="en-US" sz="1400" cap="none" dirty="0">
                <a:latin typeface="Times New Roman" panose="02020603050405020304" pitchFamily="18" charset="0"/>
                <a:cs typeface="Times New Roman" panose="02020603050405020304" pitchFamily="18" charset="0"/>
              </a:rPr>
              <a:t>This may allow Owner to avoid compensating the Contractor for damages sustained as a result of Owner’s termination. </a:t>
            </a:r>
          </a:p>
        </p:txBody>
      </p:sp>
    </p:spTree>
    <p:extLst>
      <p:ext uri="{BB962C8B-B14F-4D97-AF65-F5344CB8AC3E}">
        <p14:creationId xmlns:p14="http://schemas.microsoft.com/office/powerpoint/2010/main" val="332938381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57CF3-9A22-4FC6-BD4A-9A9FC26FB4B2}"/>
              </a:ext>
            </a:extLst>
          </p:cNvPr>
          <p:cNvSpPr>
            <a:spLocks noGrp="1"/>
          </p:cNvSpPr>
          <p:nvPr>
            <p:ph type="title"/>
          </p:nvPr>
        </p:nvSpPr>
        <p:spPr>
          <a:xfrm>
            <a:off x="685801" y="685800"/>
            <a:ext cx="10820398" cy="1151965"/>
          </a:xfrm>
        </p:spPr>
        <p:txBody>
          <a:bodyPr>
            <a:normAutofit fontScale="90000"/>
          </a:bodyPr>
          <a:lstStyle/>
          <a:p>
            <a:r>
              <a:rPr lang="en-US" sz="4900" dirty="0"/>
              <a:t>Contractor strategies and considerations</a:t>
            </a:r>
            <a:br>
              <a:rPr lang="en-US" dirty="0"/>
            </a:br>
            <a:r>
              <a:rPr lang="en-US" sz="2200" dirty="0"/>
              <a:t>Termination for convenience</a:t>
            </a:r>
          </a:p>
        </p:txBody>
      </p:sp>
      <p:sp>
        <p:nvSpPr>
          <p:cNvPr id="3" name="Content Placeholder 2">
            <a:extLst>
              <a:ext uri="{FF2B5EF4-FFF2-40B4-BE49-F238E27FC236}">
                <a16:creationId xmlns:a16="http://schemas.microsoft.com/office/drawing/2014/main" id="{C59B9ADD-F03A-42F5-B001-AE56857D04BF}"/>
              </a:ext>
            </a:extLst>
          </p:cNvPr>
          <p:cNvSpPr>
            <a:spLocks noGrp="1"/>
          </p:cNvSpPr>
          <p:nvPr>
            <p:ph sz="quarter" idx="13"/>
          </p:nvPr>
        </p:nvSpPr>
        <p:spPr>
          <a:xfrm>
            <a:off x="685801" y="2261778"/>
            <a:ext cx="10394707" cy="3910422"/>
          </a:xfrm>
        </p:spPr>
        <p:txBody>
          <a:bodyPr>
            <a:normAutofit/>
          </a:bodyPr>
          <a:lstStyle/>
          <a:p>
            <a:pPr algn="just"/>
            <a:r>
              <a:rPr lang="en-US" sz="1800" cap="none" dirty="0">
                <a:latin typeface="Times New Roman" panose="02020603050405020304" pitchFamily="18" charset="0"/>
                <a:cs typeface="Times New Roman" panose="02020603050405020304" pitchFamily="18" charset="0"/>
              </a:rPr>
              <a:t>Try to anticipate damages resulting from Owner’s Termination for Convenience—Then contract for those damages up front. For example:</a:t>
            </a:r>
          </a:p>
          <a:p>
            <a:pPr lvl="1" algn="just"/>
            <a:r>
              <a:rPr lang="en-US" cap="none" dirty="0">
                <a:latin typeface="Times New Roman" panose="02020603050405020304" pitchFamily="18" charset="0"/>
                <a:cs typeface="Times New Roman" panose="02020603050405020304" pitchFamily="18" charset="0"/>
              </a:rPr>
              <a:t>Payment for work executed through date of Termination for Convenience;</a:t>
            </a:r>
          </a:p>
          <a:p>
            <a:pPr lvl="1" algn="just"/>
            <a:r>
              <a:rPr lang="en-US" cap="none" dirty="0">
                <a:latin typeface="Times New Roman" panose="02020603050405020304" pitchFamily="18" charset="0"/>
                <a:cs typeface="Times New Roman" panose="02020603050405020304" pitchFamily="18" charset="0"/>
              </a:rPr>
              <a:t>Costs incurred by reason of Termination for Convenience including, but not limited to:</a:t>
            </a:r>
          </a:p>
          <a:p>
            <a:pPr lvl="2" algn="just"/>
            <a:r>
              <a:rPr lang="en-US" cap="none" dirty="0">
                <a:latin typeface="Times New Roman" panose="02020603050405020304" pitchFamily="18" charset="0"/>
                <a:cs typeface="Times New Roman" panose="02020603050405020304" pitchFamily="18" charset="0"/>
              </a:rPr>
              <a:t>Costs attributable to termination of subcontracts;</a:t>
            </a:r>
          </a:p>
          <a:p>
            <a:pPr lvl="2" algn="just"/>
            <a:r>
              <a:rPr lang="en-US" cap="none" dirty="0">
                <a:latin typeface="Times New Roman" panose="02020603050405020304" pitchFamily="18" charset="0"/>
                <a:cs typeface="Times New Roman" panose="02020603050405020304" pitchFamily="18" charset="0"/>
              </a:rPr>
              <a:t>Cost of overhead;</a:t>
            </a:r>
          </a:p>
          <a:p>
            <a:pPr lvl="2" algn="just"/>
            <a:r>
              <a:rPr lang="en-US" cap="none" dirty="0">
                <a:latin typeface="Times New Roman" panose="02020603050405020304" pitchFamily="18" charset="0"/>
                <a:cs typeface="Times New Roman" panose="02020603050405020304" pitchFamily="18" charset="0"/>
              </a:rPr>
              <a:t>Cost of profit on work yet to be performed;</a:t>
            </a:r>
          </a:p>
          <a:p>
            <a:pPr lvl="2" algn="just"/>
            <a:r>
              <a:rPr lang="en-US" cap="none" dirty="0">
                <a:latin typeface="Times New Roman" panose="02020603050405020304" pitchFamily="18" charset="0"/>
                <a:cs typeface="Times New Roman" panose="02020603050405020304" pitchFamily="18" charset="0"/>
              </a:rPr>
              <a:t>Any additional cost incurred.</a:t>
            </a:r>
          </a:p>
          <a:p>
            <a:pPr lvl="2" algn="just"/>
            <a:endParaRPr lang="en-US" cap="none" dirty="0">
              <a:latin typeface="Times New Roman" panose="02020603050405020304" pitchFamily="18" charset="0"/>
              <a:cs typeface="Times New Roman" panose="02020603050405020304" pitchFamily="18" charset="0"/>
            </a:endParaRPr>
          </a:p>
          <a:p>
            <a:pPr lvl="1" algn="just"/>
            <a:endParaRPr lang="en-US" cap="none" dirty="0">
              <a:latin typeface="Times New Roman" panose="02020603050405020304" pitchFamily="18" charset="0"/>
              <a:cs typeface="Times New Roman" panose="02020603050405020304" pitchFamily="18" charset="0"/>
            </a:endParaRPr>
          </a:p>
          <a:p>
            <a:pPr lvl="1" algn="just"/>
            <a:endParaRPr lang="en-US" cap="none" dirty="0">
              <a:latin typeface="Times New Roman" panose="02020603050405020304" pitchFamily="18" charset="0"/>
              <a:cs typeface="Times New Roman" panose="02020603050405020304" pitchFamily="18" charset="0"/>
            </a:endParaRPr>
          </a:p>
          <a:p>
            <a:pPr marL="457200" lvl="1" indent="0" algn="just">
              <a:buNone/>
            </a:pPr>
            <a:endParaRPr lang="en-US" cap="none" dirty="0">
              <a:latin typeface="Times New Roman" panose="02020603050405020304" pitchFamily="18" charset="0"/>
              <a:cs typeface="Times New Roman" panose="02020603050405020304" pitchFamily="18" charset="0"/>
            </a:endParaRPr>
          </a:p>
          <a:p>
            <a:pPr lvl="1" algn="just"/>
            <a:endParaRPr lang="en-US" dirty="0"/>
          </a:p>
        </p:txBody>
      </p:sp>
    </p:spTree>
    <p:extLst>
      <p:ext uri="{BB962C8B-B14F-4D97-AF65-F5344CB8AC3E}">
        <p14:creationId xmlns:p14="http://schemas.microsoft.com/office/powerpoint/2010/main" val="17212148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57CF3-9A22-4FC6-BD4A-9A9FC26FB4B2}"/>
              </a:ext>
            </a:extLst>
          </p:cNvPr>
          <p:cNvSpPr>
            <a:spLocks noGrp="1"/>
          </p:cNvSpPr>
          <p:nvPr>
            <p:ph type="title"/>
          </p:nvPr>
        </p:nvSpPr>
        <p:spPr>
          <a:xfrm>
            <a:off x="685801" y="441960"/>
            <a:ext cx="10396882" cy="1395805"/>
          </a:xfrm>
        </p:spPr>
        <p:txBody>
          <a:bodyPr>
            <a:normAutofit fontScale="90000"/>
          </a:bodyPr>
          <a:lstStyle/>
          <a:p>
            <a:r>
              <a:rPr lang="en-US" dirty="0"/>
              <a:t>Typical Language</a:t>
            </a:r>
            <a:br>
              <a:rPr lang="en-US" dirty="0"/>
            </a:br>
            <a:r>
              <a:rPr lang="en-US" sz="2200" dirty="0"/>
              <a:t>Differing site conditions </a:t>
            </a:r>
            <a:br>
              <a:rPr lang="en-US" dirty="0"/>
            </a:br>
            <a:endParaRPr lang="en-US" sz="2700" dirty="0"/>
          </a:p>
        </p:txBody>
      </p:sp>
      <p:sp>
        <p:nvSpPr>
          <p:cNvPr id="3" name="Content Placeholder 2">
            <a:extLst>
              <a:ext uri="{FF2B5EF4-FFF2-40B4-BE49-F238E27FC236}">
                <a16:creationId xmlns:a16="http://schemas.microsoft.com/office/drawing/2014/main" id="{C59B9ADD-F03A-42F5-B001-AE56857D04BF}"/>
              </a:ext>
            </a:extLst>
          </p:cNvPr>
          <p:cNvSpPr>
            <a:spLocks noGrp="1"/>
          </p:cNvSpPr>
          <p:nvPr>
            <p:ph sz="quarter" idx="13"/>
          </p:nvPr>
        </p:nvSpPr>
        <p:spPr>
          <a:xfrm>
            <a:off x="687976" y="1463040"/>
            <a:ext cx="10394707" cy="4160519"/>
          </a:xfrm>
        </p:spPr>
        <p:txBody>
          <a:bodyPr>
            <a:noAutofit/>
          </a:bodyPr>
          <a:lstStyle/>
          <a:p>
            <a:pPr algn="just"/>
            <a:r>
              <a:rPr lang="en-US" sz="1600" b="1" u="sng" cap="none" dirty="0">
                <a:latin typeface="Times New Roman" panose="02020603050405020304" pitchFamily="18" charset="0"/>
                <a:cs typeface="Times New Roman" panose="02020603050405020304" pitchFamily="18" charset="0"/>
              </a:rPr>
              <a:t>AIA A201- 2017 § 3.7.4 Concealed or Unknown Conditions</a:t>
            </a:r>
          </a:p>
          <a:p>
            <a:pPr marL="0" indent="0" algn="just">
              <a:buNone/>
            </a:pPr>
            <a:r>
              <a:rPr lang="en-US" sz="1600" cap="none" dirty="0">
                <a:latin typeface="Times New Roman" panose="02020603050405020304" pitchFamily="18" charset="0"/>
                <a:cs typeface="Times New Roman" panose="02020603050405020304" pitchFamily="18" charset="0"/>
              </a:rPr>
              <a:t>If the contractor encounters conditions at the site that are (1) subsurface or otherwise concealed physical conditions that differ materially from those indicated in the contract documents or (2) unknown physical conditions of an unusual nature that differ materially from those ordinarily found to exist and generally recognized as inherent in construction activities of the character provided for in the contract documents, the contractor shall promptly provide notice to the owner and the architect before conditions are disturbed and in no event later than 14 days after first observance of the conditions. The architect will promptly investigate such conditions and, if the architect determines that they differ materially and cause an increase or decrease in the contractor’s cost of, or time required for, performance of any part of the work, will recommend that an equitable adjustment be made in the contract sum or contract time, or both. If the architect determines that the conditions at the site are not materially different from those indicated in the contract documents and that no change in the terms of the contract is justified, the architect shall promptly notify the owner and contractor, stating the reasons. If either party disputes the architect’s determination or recommendation, that party may submit a claim as provided in article 15, Claims and Disputes.</a:t>
            </a:r>
          </a:p>
        </p:txBody>
      </p:sp>
    </p:spTree>
    <p:extLst>
      <p:ext uri="{BB962C8B-B14F-4D97-AF65-F5344CB8AC3E}">
        <p14:creationId xmlns:p14="http://schemas.microsoft.com/office/powerpoint/2010/main" val="28098961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57CF3-9A22-4FC6-BD4A-9A9FC26FB4B2}"/>
              </a:ext>
            </a:extLst>
          </p:cNvPr>
          <p:cNvSpPr>
            <a:spLocks noGrp="1"/>
          </p:cNvSpPr>
          <p:nvPr>
            <p:ph type="title"/>
          </p:nvPr>
        </p:nvSpPr>
        <p:spPr>
          <a:xfrm>
            <a:off x="558143" y="441960"/>
            <a:ext cx="10524540" cy="1395805"/>
          </a:xfrm>
        </p:spPr>
        <p:txBody>
          <a:bodyPr>
            <a:normAutofit fontScale="90000"/>
          </a:bodyPr>
          <a:lstStyle/>
          <a:p>
            <a:r>
              <a:rPr lang="en-US" dirty="0"/>
              <a:t>Typical Language- Key Points</a:t>
            </a:r>
            <a:br>
              <a:rPr lang="en-US" dirty="0"/>
            </a:br>
            <a:r>
              <a:rPr lang="en-US" sz="2200" dirty="0"/>
              <a:t>Differing site conditions </a:t>
            </a:r>
            <a:br>
              <a:rPr lang="en-US" dirty="0"/>
            </a:br>
            <a:endParaRPr lang="en-US" sz="2700" dirty="0"/>
          </a:p>
        </p:txBody>
      </p:sp>
      <p:sp>
        <p:nvSpPr>
          <p:cNvPr id="3" name="Content Placeholder 2">
            <a:extLst>
              <a:ext uri="{FF2B5EF4-FFF2-40B4-BE49-F238E27FC236}">
                <a16:creationId xmlns:a16="http://schemas.microsoft.com/office/drawing/2014/main" id="{C59B9ADD-F03A-42F5-B001-AE56857D04BF}"/>
              </a:ext>
            </a:extLst>
          </p:cNvPr>
          <p:cNvSpPr>
            <a:spLocks noGrp="1"/>
          </p:cNvSpPr>
          <p:nvPr>
            <p:ph sz="quarter" idx="13"/>
          </p:nvPr>
        </p:nvSpPr>
        <p:spPr>
          <a:xfrm>
            <a:off x="558143" y="1139862"/>
            <a:ext cx="10394707" cy="5329840"/>
          </a:xfrm>
        </p:spPr>
        <p:txBody>
          <a:bodyPr>
            <a:noAutofit/>
          </a:bodyPr>
          <a:lstStyle/>
          <a:p>
            <a:pPr algn="just"/>
            <a:r>
              <a:rPr lang="en-US" sz="2400" cap="none" dirty="0">
                <a:latin typeface="Times New Roman" panose="02020603050405020304" pitchFamily="18" charset="0"/>
                <a:cs typeface="Times New Roman" panose="02020603050405020304" pitchFamily="18" charset="0"/>
              </a:rPr>
              <a:t>Notice Requirements</a:t>
            </a:r>
          </a:p>
          <a:p>
            <a:pPr lvl="1" algn="just"/>
            <a:r>
              <a:rPr lang="en-US" sz="2400" cap="none" dirty="0">
                <a:latin typeface="Times New Roman" panose="02020603050405020304" pitchFamily="18" charset="0"/>
                <a:cs typeface="Times New Roman" panose="02020603050405020304" pitchFamily="18" charset="0"/>
              </a:rPr>
              <a:t>Within 14 days after first observance of differing condition</a:t>
            </a:r>
          </a:p>
          <a:p>
            <a:pPr lvl="1" algn="just"/>
            <a:r>
              <a:rPr lang="en-US" sz="2400" cap="none" dirty="0">
                <a:latin typeface="Times New Roman" panose="02020603050405020304" pitchFamily="18" charset="0"/>
                <a:cs typeface="Times New Roman" panose="02020603050405020304" pitchFamily="18" charset="0"/>
              </a:rPr>
              <a:t>Before condition is disturbed</a:t>
            </a:r>
          </a:p>
          <a:p>
            <a:pPr algn="just"/>
            <a:r>
              <a:rPr lang="en-US" sz="2400" cap="none" dirty="0">
                <a:latin typeface="Times New Roman" panose="02020603050405020304" pitchFamily="18" charset="0"/>
                <a:cs typeface="Times New Roman" panose="02020603050405020304" pitchFamily="18" charset="0"/>
              </a:rPr>
              <a:t>Architect will investigate and make recommendations regarding equitable adjustment to contract price or time required for job completion</a:t>
            </a:r>
          </a:p>
          <a:p>
            <a:pPr algn="just"/>
            <a:r>
              <a:rPr lang="en-US" sz="2400" cap="none" dirty="0">
                <a:latin typeface="Times New Roman" panose="02020603050405020304" pitchFamily="18" charset="0"/>
                <a:cs typeface="Times New Roman" panose="02020603050405020304" pitchFamily="18" charset="0"/>
              </a:rPr>
              <a:t>Should a dispute arise, the Contractor will submit a claim</a:t>
            </a:r>
            <a:endParaRPr lang="en-US" sz="2400" b="1" u="sng" cap="none" dirty="0">
              <a:latin typeface="Times New Roman" panose="02020603050405020304" pitchFamily="18" charset="0"/>
              <a:cs typeface="Times New Roman" panose="02020603050405020304" pitchFamily="18" charset="0"/>
            </a:endParaRPr>
          </a:p>
          <a:p>
            <a:pPr algn="just"/>
            <a:endParaRPr lang="en-US" sz="2400" b="1" u="sng" cap="none" dirty="0">
              <a:latin typeface="Times New Roman" panose="02020603050405020304" pitchFamily="18" charset="0"/>
              <a:cs typeface="Times New Roman" panose="02020603050405020304" pitchFamily="18" charset="0"/>
            </a:endParaRPr>
          </a:p>
          <a:p>
            <a:pPr algn="just"/>
            <a:endParaRPr lang="en-US" sz="2400" b="1" u="sng" cap="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447635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57CF3-9A22-4FC6-BD4A-9A9FC26FB4B2}"/>
              </a:ext>
            </a:extLst>
          </p:cNvPr>
          <p:cNvSpPr>
            <a:spLocks noGrp="1"/>
          </p:cNvSpPr>
          <p:nvPr>
            <p:ph type="title"/>
          </p:nvPr>
        </p:nvSpPr>
        <p:spPr>
          <a:xfrm>
            <a:off x="685801" y="109817"/>
            <a:ext cx="10396882" cy="1151965"/>
          </a:xfrm>
        </p:spPr>
        <p:txBody>
          <a:bodyPr>
            <a:normAutofit/>
          </a:bodyPr>
          <a:lstStyle/>
          <a:p>
            <a:r>
              <a:rPr lang="en-US" dirty="0"/>
              <a:t>Washington Case Law and Statues</a:t>
            </a:r>
            <a:br>
              <a:rPr lang="en-US" dirty="0"/>
            </a:br>
            <a:r>
              <a:rPr lang="en-US" sz="2200" dirty="0"/>
              <a:t>Differing site conditions</a:t>
            </a:r>
          </a:p>
        </p:txBody>
      </p:sp>
      <p:sp>
        <p:nvSpPr>
          <p:cNvPr id="3" name="Content Placeholder 2">
            <a:extLst>
              <a:ext uri="{FF2B5EF4-FFF2-40B4-BE49-F238E27FC236}">
                <a16:creationId xmlns:a16="http://schemas.microsoft.com/office/drawing/2014/main" id="{C59B9ADD-F03A-42F5-B001-AE56857D04BF}"/>
              </a:ext>
            </a:extLst>
          </p:cNvPr>
          <p:cNvSpPr>
            <a:spLocks noGrp="1"/>
          </p:cNvSpPr>
          <p:nvPr>
            <p:ph sz="quarter" idx="13"/>
          </p:nvPr>
        </p:nvSpPr>
        <p:spPr>
          <a:xfrm>
            <a:off x="685801" y="1114697"/>
            <a:ext cx="10394707" cy="5057503"/>
          </a:xfrm>
        </p:spPr>
        <p:txBody>
          <a:bodyPr>
            <a:noAutofit/>
          </a:bodyPr>
          <a:lstStyle/>
          <a:p>
            <a:pPr algn="just"/>
            <a:r>
              <a:rPr lang="en-US" b="1" u="sng" cap="none" dirty="0">
                <a:latin typeface="Times New Roman" panose="02020603050405020304" pitchFamily="18" charset="0"/>
                <a:cs typeface="Times New Roman" panose="02020603050405020304" pitchFamily="18" charset="0"/>
              </a:rPr>
              <a:t>THE GENERAL RULE</a:t>
            </a:r>
            <a:r>
              <a:rPr lang="en-US" cap="none" dirty="0">
                <a:latin typeface="Times New Roman" panose="02020603050405020304" pitchFamily="18" charset="0"/>
                <a:cs typeface="Times New Roman" panose="02020603050405020304" pitchFamily="18" charset="0"/>
              </a:rPr>
              <a:t>: Where plans or specifications lead a Contractor to reasonably believe that conditions indicated therein exist, and may be relied upon in making his bid, he will be entitled to compensation for extra work or expense made necessary by site conditions differing from those represented by the Owner’s plans and representations. </a:t>
            </a:r>
          </a:p>
          <a:p>
            <a:pPr algn="just"/>
            <a:r>
              <a:rPr lang="en-US" b="1" u="sng" cap="none" dirty="0">
                <a:latin typeface="Times New Roman" panose="02020603050405020304" pitchFamily="18" charset="0"/>
                <a:cs typeface="Times New Roman" panose="02020603050405020304" pitchFamily="18" charset="0"/>
              </a:rPr>
              <a:t>Subsurface Conditions</a:t>
            </a:r>
            <a:r>
              <a:rPr lang="en-US" cap="none" dirty="0">
                <a:latin typeface="Times New Roman" panose="02020603050405020304" pitchFamily="18" charset="0"/>
                <a:cs typeface="Times New Roman" panose="02020603050405020304" pitchFamily="18" charset="0"/>
              </a:rPr>
              <a:t>: A construction contract does not make any representation that would support a differing subsurface site condition claim if the contract (1) is silent about subsurface conditions or (2) instructs bidders to make their own interpretations or conclusions about subsurface conditions, placing the risk on the Contractor bidding the project.</a:t>
            </a:r>
          </a:p>
          <a:p>
            <a:pPr algn="just"/>
            <a:r>
              <a:rPr lang="en-US" b="1" u="sng" cap="none" dirty="0">
                <a:latin typeface="Times New Roman" panose="02020603050405020304" pitchFamily="18" charset="0"/>
                <a:cs typeface="Times New Roman" panose="02020603050405020304" pitchFamily="18" charset="0"/>
              </a:rPr>
              <a:t>BEWARE</a:t>
            </a:r>
            <a:r>
              <a:rPr lang="en-US" cap="none" dirty="0">
                <a:latin typeface="Times New Roman" panose="02020603050405020304" pitchFamily="18" charset="0"/>
                <a:cs typeface="Times New Roman" panose="02020603050405020304" pitchFamily="18" charset="0"/>
              </a:rPr>
              <a:t>: Washington courts have made clear that, “a contractor cannot recover additional compensation for a ‘changed condition’ if the complained of condition was foreseeable.”</a:t>
            </a:r>
          </a:p>
          <a:p>
            <a:pPr algn="just"/>
            <a:endParaRPr lang="en-US" b="1" u="sng" cap="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208341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57CF3-9A22-4FC6-BD4A-9A9FC26FB4B2}"/>
              </a:ext>
            </a:extLst>
          </p:cNvPr>
          <p:cNvSpPr>
            <a:spLocks noGrp="1"/>
          </p:cNvSpPr>
          <p:nvPr>
            <p:ph type="title"/>
          </p:nvPr>
        </p:nvSpPr>
        <p:spPr>
          <a:xfrm>
            <a:off x="685801" y="476518"/>
            <a:ext cx="10396882" cy="1361247"/>
          </a:xfrm>
        </p:spPr>
        <p:txBody>
          <a:bodyPr>
            <a:normAutofit fontScale="90000"/>
          </a:bodyPr>
          <a:lstStyle/>
          <a:p>
            <a:r>
              <a:rPr lang="en-US" sz="4400" dirty="0"/>
              <a:t>Washington Case Law and Statues Continued	</a:t>
            </a:r>
            <a:br>
              <a:rPr lang="en-US" dirty="0"/>
            </a:br>
            <a:r>
              <a:rPr lang="en-US" sz="2200" dirty="0"/>
              <a:t>Differing site conditions</a:t>
            </a:r>
          </a:p>
        </p:txBody>
      </p:sp>
      <p:sp>
        <p:nvSpPr>
          <p:cNvPr id="3" name="Content Placeholder 2">
            <a:extLst>
              <a:ext uri="{FF2B5EF4-FFF2-40B4-BE49-F238E27FC236}">
                <a16:creationId xmlns:a16="http://schemas.microsoft.com/office/drawing/2014/main" id="{C59B9ADD-F03A-42F5-B001-AE56857D04BF}"/>
              </a:ext>
            </a:extLst>
          </p:cNvPr>
          <p:cNvSpPr>
            <a:spLocks noGrp="1"/>
          </p:cNvSpPr>
          <p:nvPr>
            <p:ph sz="quarter" idx="13"/>
          </p:nvPr>
        </p:nvSpPr>
        <p:spPr>
          <a:xfrm>
            <a:off x="685801" y="1837765"/>
            <a:ext cx="10394707" cy="2875903"/>
          </a:xfrm>
        </p:spPr>
        <p:txBody>
          <a:bodyPr>
            <a:noAutofit/>
          </a:bodyPr>
          <a:lstStyle/>
          <a:p>
            <a:pPr algn="just"/>
            <a:r>
              <a:rPr lang="en-US" b="1" u="sng" cap="none" dirty="0">
                <a:latin typeface="Times New Roman" panose="02020603050405020304" pitchFamily="18" charset="0"/>
                <a:cs typeface="Times New Roman" panose="02020603050405020304" pitchFamily="18" charset="0"/>
              </a:rPr>
              <a:t>Elements to Establishing a Claim for Differing Site Conditions</a:t>
            </a:r>
          </a:p>
          <a:p>
            <a:pPr marL="914400" lvl="1" indent="-457200" algn="just">
              <a:buAutoNum type="arabicParenBoth"/>
            </a:pPr>
            <a:r>
              <a:rPr lang="en-US" sz="2000" cap="none" dirty="0">
                <a:latin typeface="Times New Roman" panose="02020603050405020304" pitchFamily="18" charset="0"/>
                <a:cs typeface="Times New Roman" panose="02020603050405020304" pitchFamily="18" charset="0"/>
              </a:rPr>
              <a:t> The contract documents indicated certain conditions;</a:t>
            </a:r>
          </a:p>
          <a:p>
            <a:pPr marL="914400" lvl="1" indent="-457200" algn="just">
              <a:buAutoNum type="arabicParenBoth"/>
            </a:pPr>
            <a:r>
              <a:rPr lang="en-US" sz="2000" cap="none" dirty="0">
                <a:latin typeface="Times New Roman" panose="02020603050405020304" pitchFamily="18" charset="0"/>
                <a:cs typeface="Times New Roman" panose="02020603050405020304" pitchFamily="18" charset="0"/>
              </a:rPr>
              <a:t> The Contractor reasonably relied on those indications when making his/her bid;</a:t>
            </a:r>
          </a:p>
          <a:p>
            <a:pPr marL="914400" lvl="1" indent="-457200" algn="just">
              <a:buAutoNum type="arabicParenBoth"/>
            </a:pPr>
            <a:r>
              <a:rPr lang="en-US" sz="2000" cap="none" dirty="0">
                <a:latin typeface="Times New Roman" panose="02020603050405020304" pitchFamily="18" charset="0"/>
                <a:cs typeface="Times New Roman" panose="02020603050405020304" pitchFamily="18" charset="0"/>
              </a:rPr>
              <a:t> Actual conditions of job materially differed from those that were indicated in the contract;</a:t>
            </a:r>
          </a:p>
          <a:p>
            <a:pPr marL="914400" lvl="1" indent="-457200" algn="just">
              <a:buAutoNum type="arabicParenBoth"/>
            </a:pPr>
            <a:r>
              <a:rPr lang="en-US" sz="2000" cap="none" dirty="0">
                <a:latin typeface="Times New Roman" panose="02020603050405020304" pitchFamily="18" charset="0"/>
                <a:cs typeface="Times New Roman" panose="02020603050405020304" pitchFamily="18" charset="0"/>
              </a:rPr>
              <a:t> The conditions which materially differed were not foreseeable. </a:t>
            </a:r>
          </a:p>
        </p:txBody>
      </p:sp>
    </p:spTree>
    <p:extLst>
      <p:ext uri="{BB962C8B-B14F-4D97-AF65-F5344CB8AC3E}">
        <p14:creationId xmlns:p14="http://schemas.microsoft.com/office/powerpoint/2010/main" val="104035021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emplate>TM04033927[[fn=Main Event]]</Template>
  <TotalTime>1311</TotalTime>
  <Words>6753</Words>
  <Application>Microsoft Macintosh PowerPoint</Application>
  <PresentationFormat>Widescreen</PresentationFormat>
  <Paragraphs>267</Paragraphs>
  <Slides>51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51</vt:i4>
      </vt:variant>
    </vt:vector>
  </HeadingPairs>
  <TitlesOfParts>
    <vt:vector size="55" baseType="lpstr">
      <vt:lpstr>Arial</vt:lpstr>
      <vt:lpstr>Impact</vt:lpstr>
      <vt:lpstr>Times New Roman</vt:lpstr>
      <vt:lpstr>Main Event</vt:lpstr>
      <vt:lpstr>Shifting Risk with Contract Provisions</vt:lpstr>
      <vt:lpstr>Contract Provisions To Be Discussed </vt:lpstr>
      <vt:lpstr>DIFFERING SITE CONDITIONS</vt:lpstr>
      <vt:lpstr>Purpose Differing site conditions</vt:lpstr>
      <vt:lpstr>Types of Differing Site Conditions Differing site conditions  </vt:lpstr>
      <vt:lpstr>Typical Language Differing site conditions  </vt:lpstr>
      <vt:lpstr>Typical Language- Key Points Differing site conditions  </vt:lpstr>
      <vt:lpstr>Washington Case Law and Statues Differing site conditions</vt:lpstr>
      <vt:lpstr>Washington Case Law and Statues Continued  Differing site conditions</vt:lpstr>
      <vt:lpstr>Owner Strategies and considerations Differing site conditions</vt:lpstr>
      <vt:lpstr>Contractor Strategies and Considerations Differing site conditions</vt:lpstr>
      <vt:lpstr>indemnity</vt:lpstr>
      <vt:lpstr>Purpose Indemnity</vt:lpstr>
      <vt:lpstr>Typical Language Indemnity</vt:lpstr>
      <vt:lpstr>Washington Case Law and Statutes Indemnity</vt:lpstr>
      <vt:lpstr>Washington Case Law and Statutes Continued Indemnity</vt:lpstr>
      <vt:lpstr>Owner strategies and considerations Indemnity</vt:lpstr>
      <vt:lpstr>Owner strategies and considerations Continued  Indemnity</vt:lpstr>
      <vt:lpstr>PowerPoint Presentation</vt:lpstr>
      <vt:lpstr>Liquidated damegs</vt:lpstr>
      <vt:lpstr>Purpose Liquidated Damages</vt:lpstr>
      <vt:lpstr>Typical language Liquidated Damages</vt:lpstr>
      <vt:lpstr>Washington case law and statutes Liquidated Damages</vt:lpstr>
      <vt:lpstr>Owner strategies and considerations Liquidated Damages</vt:lpstr>
      <vt:lpstr>Contractor strategies and considerations Liquidated Damages</vt:lpstr>
      <vt:lpstr>Waiver of consequential damages</vt:lpstr>
      <vt:lpstr>Purpose Waiver of Consequential Damages</vt:lpstr>
      <vt:lpstr>Typical Language Waiver of Consequential Damages</vt:lpstr>
      <vt:lpstr> Washington Case Law and Statutes Waiver of Consequential Damages</vt:lpstr>
      <vt:lpstr>Owner Strategies and Considerations Waiver of Consequential Damages</vt:lpstr>
      <vt:lpstr>Contractor Strategies and Considerations Waiver of Consequential Damages</vt:lpstr>
      <vt:lpstr>Claims and disputes</vt:lpstr>
      <vt:lpstr>Purpose Claim Procedures </vt:lpstr>
      <vt:lpstr>Typical language Claim Procedures</vt:lpstr>
      <vt:lpstr>Typical language Claim Procedures</vt:lpstr>
      <vt:lpstr>Washington case law and statutes Claim Procedures</vt:lpstr>
      <vt:lpstr>Owner strategies and considerations Claim Procedures</vt:lpstr>
      <vt:lpstr>Contractor strategies and considerations Claim Procedures</vt:lpstr>
      <vt:lpstr>Right to suspend work</vt:lpstr>
      <vt:lpstr>Purpose Right to Suspend work</vt:lpstr>
      <vt:lpstr>Typical Language Right to Suspend work</vt:lpstr>
      <vt:lpstr>Typical Language Continued Right to Suspend work</vt:lpstr>
      <vt:lpstr>Washington case law and statutes Right to Suspend work</vt:lpstr>
      <vt:lpstr>Owner strategies and considerations Right to Suspend work</vt:lpstr>
      <vt:lpstr>Contractor strategies and considerations Right to Suspend work</vt:lpstr>
      <vt:lpstr>Termination for convenience</vt:lpstr>
      <vt:lpstr>Purpose Termination for convenience</vt:lpstr>
      <vt:lpstr>Typical Language Termination for convenience</vt:lpstr>
      <vt:lpstr>Washington Law and Statutes Termination for convenience</vt:lpstr>
      <vt:lpstr>Owner Strategies and Considerations Termination for convenience</vt:lpstr>
      <vt:lpstr>Contractor strategies and considerations Termination for convenience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Shifting Risk with Contract Provisions</dc:title>
  <dc:creator>Mike Coel</dc:creator>
  <cp:lastModifiedBy>Michael Coel</cp:lastModifiedBy>
  <cp:revision>206</cp:revision>
  <cp:lastPrinted>2020-01-09T16:13:00Z</cp:lastPrinted>
  <dcterms:created xsi:type="dcterms:W3CDTF">2019-12-30T19:32:31Z</dcterms:created>
  <dcterms:modified xsi:type="dcterms:W3CDTF">2020-01-31T19:36:26Z</dcterms:modified>
</cp:coreProperties>
</file>