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 id="2147483689" r:id="rId3"/>
  </p:sldMasterIdLst>
  <p:notesMasterIdLst>
    <p:notesMasterId r:id="rId31"/>
  </p:notesMasterIdLst>
  <p:sldIdLst>
    <p:sldId id="338" r:id="rId4"/>
    <p:sldId id="339" r:id="rId5"/>
    <p:sldId id="340" r:id="rId6"/>
    <p:sldId id="341" r:id="rId7"/>
    <p:sldId id="342" r:id="rId8"/>
    <p:sldId id="343" r:id="rId9"/>
    <p:sldId id="344" r:id="rId10"/>
    <p:sldId id="345" r:id="rId11"/>
    <p:sldId id="335" r:id="rId12"/>
    <p:sldId id="336" r:id="rId13"/>
    <p:sldId id="337" r:id="rId14"/>
    <p:sldId id="258" r:id="rId15"/>
    <p:sldId id="260" r:id="rId16"/>
    <p:sldId id="321" r:id="rId17"/>
    <p:sldId id="259" r:id="rId18"/>
    <p:sldId id="306" r:id="rId19"/>
    <p:sldId id="330" r:id="rId20"/>
    <p:sldId id="307" r:id="rId21"/>
    <p:sldId id="323" r:id="rId22"/>
    <p:sldId id="272" r:id="rId23"/>
    <p:sldId id="332" r:id="rId24"/>
    <p:sldId id="333" r:id="rId25"/>
    <p:sldId id="309" r:id="rId26"/>
    <p:sldId id="334" r:id="rId27"/>
    <p:sldId id="298" r:id="rId28"/>
    <p:sldId id="299" r:id="rId29"/>
    <p:sldId id="331"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4660"/>
  </p:normalViewPr>
  <p:slideViewPr>
    <p:cSldViewPr snapToGrid="0">
      <p:cViewPr varScale="1">
        <p:scale>
          <a:sx n="72" d="100"/>
          <a:sy n="72" d="100"/>
        </p:scale>
        <p:origin x="86"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9D5E3-8F0C-442B-9D41-FCD16885B8B2}" type="doc">
      <dgm:prSet loTypeId="urn:microsoft.com/office/officeart/2005/8/layout/pyramid1" loCatId="pyramid" qsTypeId="urn:microsoft.com/office/officeart/2005/8/quickstyle/simple3" qsCatId="simple" csTypeId="urn:microsoft.com/office/officeart/2005/8/colors/colorful5" csCatId="colorful" phldr="1"/>
      <dgm:spPr/>
    </dgm:pt>
    <dgm:pt modelId="{D9680D5A-F04C-4C60-972C-7B0B971D1A82}">
      <dgm:prSet phldrT="[Text]"/>
      <dgm:spPr/>
      <dgm:t>
        <a:bodyPr/>
        <a:lstStyle/>
        <a:p>
          <a:r>
            <a:rPr lang="en-US" dirty="0" smtClean="0"/>
            <a:t>Active Contracts</a:t>
          </a:r>
          <a:endParaRPr lang="en-US" dirty="0"/>
        </a:p>
      </dgm:t>
    </dgm:pt>
    <dgm:pt modelId="{8F65DD7D-F490-400A-85B4-037AA9E239A8}" type="parTrans" cxnId="{6144544F-7E90-42BE-B75B-B3D65FDCFA2B}">
      <dgm:prSet/>
      <dgm:spPr/>
      <dgm:t>
        <a:bodyPr/>
        <a:lstStyle/>
        <a:p>
          <a:endParaRPr lang="en-US"/>
        </a:p>
      </dgm:t>
    </dgm:pt>
    <dgm:pt modelId="{6563113B-5AD7-4898-9F44-029065F3581A}" type="sibTrans" cxnId="{6144544F-7E90-42BE-B75B-B3D65FDCFA2B}">
      <dgm:prSet/>
      <dgm:spPr/>
      <dgm:t>
        <a:bodyPr/>
        <a:lstStyle/>
        <a:p>
          <a:endParaRPr lang="en-US"/>
        </a:p>
      </dgm:t>
    </dgm:pt>
    <dgm:pt modelId="{E24E4BD6-C927-44A2-90E8-421846621BDB}">
      <dgm:prSet phldrT="[Text]"/>
      <dgm:spPr/>
      <dgm:t>
        <a:bodyPr/>
        <a:lstStyle/>
        <a:p>
          <a:r>
            <a:rPr lang="en-US" dirty="0" smtClean="0"/>
            <a:t>Local Opportunities</a:t>
          </a:r>
          <a:endParaRPr lang="en-US" dirty="0"/>
        </a:p>
      </dgm:t>
    </dgm:pt>
    <dgm:pt modelId="{D0869395-3B1A-4760-890E-1499040DEE6E}" type="parTrans" cxnId="{F2FA2248-B52D-47E4-AD2D-665DF3164323}">
      <dgm:prSet/>
      <dgm:spPr/>
      <dgm:t>
        <a:bodyPr/>
        <a:lstStyle/>
        <a:p>
          <a:endParaRPr lang="en-US"/>
        </a:p>
      </dgm:t>
    </dgm:pt>
    <dgm:pt modelId="{C684E5E8-5D55-410B-BF42-E02259944F40}" type="sibTrans" cxnId="{F2FA2248-B52D-47E4-AD2D-665DF3164323}">
      <dgm:prSet/>
      <dgm:spPr/>
      <dgm:t>
        <a:bodyPr/>
        <a:lstStyle/>
        <a:p>
          <a:endParaRPr lang="en-US"/>
        </a:p>
      </dgm:t>
    </dgm:pt>
    <dgm:pt modelId="{4F2B7990-F4CC-4375-85FA-9061810F145D}">
      <dgm:prSet phldrT="[Text]"/>
      <dgm:spPr/>
      <dgm:t>
        <a:bodyPr/>
        <a:lstStyle/>
        <a:p>
          <a:r>
            <a:rPr lang="en-US" dirty="0" smtClean="0"/>
            <a:t>Government Wide</a:t>
          </a:r>
        </a:p>
        <a:p>
          <a:r>
            <a:rPr lang="en-US" dirty="0" smtClean="0"/>
            <a:t>GSA Schedule/VA</a:t>
          </a:r>
          <a:endParaRPr lang="en-US" dirty="0"/>
        </a:p>
      </dgm:t>
    </dgm:pt>
    <dgm:pt modelId="{51267439-3059-4304-9E38-422CA7FB80F2}" type="parTrans" cxnId="{656DFA38-C783-4BF5-937D-0F9AECCC6962}">
      <dgm:prSet/>
      <dgm:spPr/>
      <dgm:t>
        <a:bodyPr/>
        <a:lstStyle/>
        <a:p>
          <a:endParaRPr lang="en-US"/>
        </a:p>
      </dgm:t>
    </dgm:pt>
    <dgm:pt modelId="{0AB00972-8DD0-4967-B7BD-A6DD5F320F4F}" type="sibTrans" cxnId="{656DFA38-C783-4BF5-937D-0F9AECCC6962}">
      <dgm:prSet/>
      <dgm:spPr/>
      <dgm:t>
        <a:bodyPr/>
        <a:lstStyle/>
        <a:p>
          <a:endParaRPr lang="en-US"/>
        </a:p>
      </dgm:t>
    </dgm:pt>
    <dgm:pt modelId="{6BD64A76-0D2C-484C-8216-0460AD2FC7D7}">
      <dgm:prSet phldrT="[Text]"/>
      <dgm:spPr/>
      <dgm:t>
        <a:bodyPr/>
        <a:lstStyle/>
        <a:p>
          <a:r>
            <a:rPr lang="en-US" dirty="0" smtClean="0"/>
            <a:t>Open Market &gt; $25k</a:t>
          </a:r>
          <a:endParaRPr lang="en-US" dirty="0"/>
        </a:p>
      </dgm:t>
    </dgm:pt>
    <dgm:pt modelId="{FE391E28-DEC6-4B44-9A76-1FC9A0C9599F}" type="parTrans" cxnId="{85F6BD4E-0353-4BF7-B277-69A1AFF58960}">
      <dgm:prSet/>
      <dgm:spPr/>
      <dgm:t>
        <a:bodyPr/>
        <a:lstStyle/>
        <a:p>
          <a:endParaRPr lang="en-US"/>
        </a:p>
      </dgm:t>
    </dgm:pt>
    <dgm:pt modelId="{AEB1101C-5857-4197-9159-4ABF1F85644F}" type="sibTrans" cxnId="{85F6BD4E-0353-4BF7-B277-69A1AFF58960}">
      <dgm:prSet/>
      <dgm:spPr/>
      <dgm:t>
        <a:bodyPr/>
        <a:lstStyle/>
        <a:p>
          <a:endParaRPr lang="en-US"/>
        </a:p>
      </dgm:t>
    </dgm:pt>
    <dgm:pt modelId="{D0429DC2-E205-4E93-94D4-2F7626FDF353}">
      <dgm:prSet phldrT="[Text]"/>
      <dgm:spPr/>
      <dgm:t>
        <a:bodyPr/>
        <a:lstStyle/>
        <a:p>
          <a:r>
            <a:rPr lang="en-US" dirty="0" smtClean="0"/>
            <a:t>Open Market </a:t>
          </a:r>
          <a:r>
            <a:rPr lang="en-US" u="sng" dirty="0" smtClean="0"/>
            <a:t>&lt;</a:t>
          </a:r>
          <a:r>
            <a:rPr lang="en-US" dirty="0" smtClean="0"/>
            <a:t> $25k</a:t>
          </a:r>
        </a:p>
        <a:p>
          <a:r>
            <a:rPr lang="en-US" dirty="0" smtClean="0"/>
            <a:t>&amp; Micro-purchases</a:t>
          </a:r>
          <a:endParaRPr lang="en-US" dirty="0"/>
        </a:p>
      </dgm:t>
    </dgm:pt>
    <dgm:pt modelId="{4A79FBC2-AA55-4799-B6CF-5B17BEDBB277}" type="parTrans" cxnId="{DC26E3AE-576C-4482-8787-644157794998}">
      <dgm:prSet/>
      <dgm:spPr/>
      <dgm:t>
        <a:bodyPr/>
        <a:lstStyle/>
        <a:p>
          <a:endParaRPr lang="en-US"/>
        </a:p>
      </dgm:t>
    </dgm:pt>
    <dgm:pt modelId="{C44E9D07-6212-44FB-A79A-6254EE79525B}" type="sibTrans" cxnId="{DC26E3AE-576C-4482-8787-644157794998}">
      <dgm:prSet/>
      <dgm:spPr/>
      <dgm:t>
        <a:bodyPr/>
        <a:lstStyle/>
        <a:p>
          <a:endParaRPr lang="en-US"/>
        </a:p>
      </dgm:t>
    </dgm:pt>
    <dgm:pt modelId="{55AC56F6-88C1-4D9A-A7DC-B38C5A58375E}" type="pres">
      <dgm:prSet presAssocID="{0CA9D5E3-8F0C-442B-9D41-FCD16885B8B2}" presName="Name0" presStyleCnt="0">
        <dgm:presLayoutVars>
          <dgm:dir/>
          <dgm:animLvl val="lvl"/>
          <dgm:resizeHandles val="exact"/>
        </dgm:presLayoutVars>
      </dgm:prSet>
      <dgm:spPr/>
    </dgm:pt>
    <dgm:pt modelId="{5C085199-FCEC-4255-90CA-0A6148A24BCC}" type="pres">
      <dgm:prSet presAssocID="{D9680D5A-F04C-4C60-972C-7B0B971D1A82}" presName="Name8" presStyleCnt="0"/>
      <dgm:spPr/>
    </dgm:pt>
    <dgm:pt modelId="{7A46A793-B005-47A1-BF21-9128FDDDC1B5}" type="pres">
      <dgm:prSet presAssocID="{D9680D5A-F04C-4C60-972C-7B0B971D1A82}" presName="level" presStyleLbl="node1" presStyleIdx="0" presStyleCnt="5">
        <dgm:presLayoutVars>
          <dgm:chMax val="1"/>
          <dgm:bulletEnabled val="1"/>
        </dgm:presLayoutVars>
      </dgm:prSet>
      <dgm:spPr/>
      <dgm:t>
        <a:bodyPr/>
        <a:lstStyle/>
        <a:p>
          <a:endParaRPr lang="en-US"/>
        </a:p>
      </dgm:t>
    </dgm:pt>
    <dgm:pt modelId="{183B6ED6-F499-4726-B09F-3629C533D021}" type="pres">
      <dgm:prSet presAssocID="{D9680D5A-F04C-4C60-972C-7B0B971D1A82}" presName="levelTx" presStyleLbl="revTx" presStyleIdx="0" presStyleCnt="0">
        <dgm:presLayoutVars>
          <dgm:chMax val="1"/>
          <dgm:bulletEnabled val="1"/>
        </dgm:presLayoutVars>
      </dgm:prSet>
      <dgm:spPr/>
      <dgm:t>
        <a:bodyPr/>
        <a:lstStyle/>
        <a:p>
          <a:endParaRPr lang="en-US"/>
        </a:p>
      </dgm:t>
    </dgm:pt>
    <dgm:pt modelId="{744FF44C-DACC-4FB7-99E5-1EDE0A508D90}" type="pres">
      <dgm:prSet presAssocID="{E24E4BD6-C927-44A2-90E8-421846621BDB}" presName="Name8" presStyleCnt="0"/>
      <dgm:spPr/>
    </dgm:pt>
    <dgm:pt modelId="{93C8D993-E2AF-4B60-A27E-8291E8207253}" type="pres">
      <dgm:prSet presAssocID="{E24E4BD6-C927-44A2-90E8-421846621BDB}" presName="level" presStyleLbl="node1" presStyleIdx="1" presStyleCnt="5">
        <dgm:presLayoutVars>
          <dgm:chMax val="1"/>
          <dgm:bulletEnabled val="1"/>
        </dgm:presLayoutVars>
      </dgm:prSet>
      <dgm:spPr/>
      <dgm:t>
        <a:bodyPr/>
        <a:lstStyle/>
        <a:p>
          <a:endParaRPr lang="en-US"/>
        </a:p>
      </dgm:t>
    </dgm:pt>
    <dgm:pt modelId="{2DED9B05-73BC-4324-BA56-93CE838F26CF}" type="pres">
      <dgm:prSet presAssocID="{E24E4BD6-C927-44A2-90E8-421846621BDB}" presName="levelTx" presStyleLbl="revTx" presStyleIdx="0" presStyleCnt="0">
        <dgm:presLayoutVars>
          <dgm:chMax val="1"/>
          <dgm:bulletEnabled val="1"/>
        </dgm:presLayoutVars>
      </dgm:prSet>
      <dgm:spPr/>
      <dgm:t>
        <a:bodyPr/>
        <a:lstStyle/>
        <a:p>
          <a:endParaRPr lang="en-US"/>
        </a:p>
      </dgm:t>
    </dgm:pt>
    <dgm:pt modelId="{E7FC0BE9-894A-4ACA-AEC7-EB52C1B3BC94}" type="pres">
      <dgm:prSet presAssocID="{4F2B7990-F4CC-4375-85FA-9061810F145D}" presName="Name8" presStyleCnt="0"/>
      <dgm:spPr/>
    </dgm:pt>
    <dgm:pt modelId="{303AE4D5-B63D-41F8-8AE3-5BDAF9F33054}" type="pres">
      <dgm:prSet presAssocID="{4F2B7990-F4CC-4375-85FA-9061810F145D}" presName="level" presStyleLbl="node1" presStyleIdx="2" presStyleCnt="5">
        <dgm:presLayoutVars>
          <dgm:chMax val="1"/>
          <dgm:bulletEnabled val="1"/>
        </dgm:presLayoutVars>
      </dgm:prSet>
      <dgm:spPr/>
      <dgm:t>
        <a:bodyPr/>
        <a:lstStyle/>
        <a:p>
          <a:endParaRPr lang="en-US"/>
        </a:p>
      </dgm:t>
    </dgm:pt>
    <dgm:pt modelId="{0A412DBD-43C2-4AB5-9D30-B819FDE34D40}" type="pres">
      <dgm:prSet presAssocID="{4F2B7990-F4CC-4375-85FA-9061810F145D}" presName="levelTx" presStyleLbl="revTx" presStyleIdx="0" presStyleCnt="0">
        <dgm:presLayoutVars>
          <dgm:chMax val="1"/>
          <dgm:bulletEnabled val="1"/>
        </dgm:presLayoutVars>
      </dgm:prSet>
      <dgm:spPr/>
      <dgm:t>
        <a:bodyPr/>
        <a:lstStyle/>
        <a:p>
          <a:endParaRPr lang="en-US"/>
        </a:p>
      </dgm:t>
    </dgm:pt>
    <dgm:pt modelId="{48E71FDD-B373-40B8-A782-D3CE5FDE0AB4}" type="pres">
      <dgm:prSet presAssocID="{6BD64A76-0D2C-484C-8216-0460AD2FC7D7}" presName="Name8" presStyleCnt="0"/>
      <dgm:spPr/>
    </dgm:pt>
    <dgm:pt modelId="{BF6AD1AE-F411-4A35-9C70-A6D200F2C6BF}" type="pres">
      <dgm:prSet presAssocID="{6BD64A76-0D2C-484C-8216-0460AD2FC7D7}" presName="level" presStyleLbl="node1" presStyleIdx="3" presStyleCnt="5">
        <dgm:presLayoutVars>
          <dgm:chMax val="1"/>
          <dgm:bulletEnabled val="1"/>
        </dgm:presLayoutVars>
      </dgm:prSet>
      <dgm:spPr/>
      <dgm:t>
        <a:bodyPr/>
        <a:lstStyle/>
        <a:p>
          <a:endParaRPr lang="en-US"/>
        </a:p>
      </dgm:t>
    </dgm:pt>
    <dgm:pt modelId="{117EF797-6FBC-43AA-A843-BBE84B9E195B}" type="pres">
      <dgm:prSet presAssocID="{6BD64A76-0D2C-484C-8216-0460AD2FC7D7}" presName="levelTx" presStyleLbl="revTx" presStyleIdx="0" presStyleCnt="0">
        <dgm:presLayoutVars>
          <dgm:chMax val="1"/>
          <dgm:bulletEnabled val="1"/>
        </dgm:presLayoutVars>
      </dgm:prSet>
      <dgm:spPr/>
      <dgm:t>
        <a:bodyPr/>
        <a:lstStyle/>
        <a:p>
          <a:endParaRPr lang="en-US"/>
        </a:p>
      </dgm:t>
    </dgm:pt>
    <dgm:pt modelId="{F1B1A081-03EF-4239-8BDB-47DB5D5E2A77}" type="pres">
      <dgm:prSet presAssocID="{D0429DC2-E205-4E93-94D4-2F7626FDF353}" presName="Name8" presStyleCnt="0"/>
      <dgm:spPr/>
    </dgm:pt>
    <dgm:pt modelId="{6451FA75-7155-4317-AAD9-4F3D5F6828B4}" type="pres">
      <dgm:prSet presAssocID="{D0429DC2-E205-4E93-94D4-2F7626FDF353}" presName="level" presStyleLbl="node1" presStyleIdx="4" presStyleCnt="5" custLinFactNeighborX="0" custLinFactNeighborY="0">
        <dgm:presLayoutVars>
          <dgm:chMax val="1"/>
          <dgm:bulletEnabled val="1"/>
        </dgm:presLayoutVars>
      </dgm:prSet>
      <dgm:spPr/>
      <dgm:t>
        <a:bodyPr/>
        <a:lstStyle/>
        <a:p>
          <a:endParaRPr lang="en-US"/>
        </a:p>
      </dgm:t>
    </dgm:pt>
    <dgm:pt modelId="{DE8D4395-378D-4679-B4D4-B23D3E55D3E5}" type="pres">
      <dgm:prSet presAssocID="{D0429DC2-E205-4E93-94D4-2F7626FDF353}" presName="levelTx" presStyleLbl="revTx" presStyleIdx="0" presStyleCnt="0">
        <dgm:presLayoutVars>
          <dgm:chMax val="1"/>
          <dgm:bulletEnabled val="1"/>
        </dgm:presLayoutVars>
      </dgm:prSet>
      <dgm:spPr/>
      <dgm:t>
        <a:bodyPr/>
        <a:lstStyle/>
        <a:p>
          <a:endParaRPr lang="en-US"/>
        </a:p>
      </dgm:t>
    </dgm:pt>
  </dgm:ptLst>
  <dgm:cxnLst>
    <dgm:cxn modelId="{656DFA38-C783-4BF5-937D-0F9AECCC6962}" srcId="{0CA9D5E3-8F0C-442B-9D41-FCD16885B8B2}" destId="{4F2B7990-F4CC-4375-85FA-9061810F145D}" srcOrd="2" destOrd="0" parTransId="{51267439-3059-4304-9E38-422CA7FB80F2}" sibTransId="{0AB00972-8DD0-4967-B7BD-A6DD5F320F4F}"/>
    <dgm:cxn modelId="{E5498F15-148B-4939-96CB-F0ECA60FE9FC}" type="presOf" srcId="{E24E4BD6-C927-44A2-90E8-421846621BDB}" destId="{93C8D993-E2AF-4B60-A27E-8291E8207253}" srcOrd="0" destOrd="0" presId="urn:microsoft.com/office/officeart/2005/8/layout/pyramid1"/>
    <dgm:cxn modelId="{DC26E3AE-576C-4482-8787-644157794998}" srcId="{0CA9D5E3-8F0C-442B-9D41-FCD16885B8B2}" destId="{D0429DC2-E205-4E93-94D4-2F7626FDF353}" srcOrd="4" destOrd="0" parTransId="{4A79FBC2-AA55-4799-B6CF-5B17BEDBB277}" sibTransId="{C44E9D07-6212-44FB-A79A-6254EE79525B}"/>
    <dgm:cxn modelId="{16CF050A-B9B9-4D36-A126-23F5482C19E7}" type="presOf" srcId="{D0429DC2-E205-4E93-94D4-2F7626FDF353}" destId="{6451FA75-7155-4317-AAD9-4F3D5F6828B4}" srcOrd="0" destOrd="0" presId="urn:microsoft.com/office/officeart/2005/8/layout/pyramid1"/>
    <dgm:cxn modelId="{85F6BD4E-0353-4BF7-B277-69A1AFF58960}" srcId="{0CA9D5E3-8F0C-442B-9D41-FCD16885B8B2}" destId="{6BD64A76-0D2C-484C-8216-0460AD2FC7D7}" srcOrd="3" destOrd="0" parTransId="{FE391E28-DEC6-4B44-9A76-1FC9A0C9599F}" sibTransId="{AEB1101C-5857-4197-9159-4ABF1F85644F}"/>
    <dgm:cxn modelId="{6144544F-7E90-42BE-B75B-B3D65FDCFA2B}" srcId="{0CA9D5E3-8F0C-442B-9D41-FCD16885B8B2}" destId="{D9680D5A-F04C-4C60-972C-7B0B971D1A82}" srcOrd="0" destOrd="0" parTransId="{8F65DD7D-F490-400A-85B4-037AA9E239A8}" sibTransId="{6563113B-5AD7-4898-9F44-029065F3581A}"/>
    <dgm:cxn modelId="{3CCF5609-7C63-47F4-AB12-04CDB2039FA4}" type="presOf" srcId="{D9680D5A-F04C-4C60-972C-7B0B971D1A82}" destId="{183B6ED6-F499-4726-B09F-3629C533D021}" srcOrd="1" destOrd="0" presId="urn:microsoft.com/office/officeart/2005/8/layout/pyramid1"/>
    <dgm:cxn modelId="{F2FA2248-B52D-47E4-AD2D-665DF3164323}" srcId="{0CA9D5E3-8F0C-442B-9D41-FCD16885B8B2}" destId="{E24E4BD6-C927-44A2-90E8-421846621BDB}" srcOrd="1" destOrd="0" parTransId="{D0869395-3B1A-4760-890E-1499040DEE6E}" sibTransId="{C684E5E8-5D55-410B-BF42-E02259944F40}"/>
    <dgm:cxn modelId="{3858F885-C210-43D7-BE48-048E3788C315}" type="presOf" srcId="{E24E4BD6-C927-44A2-90E8-421846621BDB}" destId="{2DED9B05-73BC-4324-BA56-93CE838F26CF}" srcOrd="1" destOrd="0" presId="urn:microsoft.com/office/officeart/2005/8/layout/pyramid1"/>
    <dgm:cxn modelId="{858F2C7D-A6A2-4353-B960-B77E6C3449D3}" type="presOf" srcId="{6BD64A76-0D2C-484C-8216-0460AD2FC7D7}" destId="{117EF797-6FBC-43AA-A843-BBE84B9E195B}" srcOrd="1" destOrd="0" presId="urn:microsoft.com/office/officeart/2005/8/layout/pyramid1"/>
    <dgm:cxn modelId="{3233D277-0686-4933-BF8E-5BF7773549A7}" type="presOf" srcId="{0CA9D5E3-8F0C-442B-9D41-FCD16885B8B2}" destId="{55AC56F6-88C1-4D9A-A7DC-B38C5A58375E}" srcOrd="0" destOrd="0" presId="urn:microsoft.com/office/officeart/2005/8/layout/pyramid1"/>
    <dgm:cxn modelId="{E4FFD9BE-F847-43D8-93FA-BB1D9C4A2F37}" type="presOf" srcId="{4F2B7990-F4CC-4375-85FA-9061810F145D}" destId="{0A412DBD-43C2-4AB5-9D30-B819FDE34D40}" srcOrd="1" destOrd="0" presId="urn:microsoft.com/office/officeart/2005/8/layout/pyramid1"/>
    <dgm:cxn modelId="{97DF5E3D-6185-4BD9-8A8E-FDBE348BA4C8}" type="presOf" srcId="{6BD64A76-0D2C-484C-8216-0460AD2FC7D7}" destId="{BF6AD1AE-F411-4A35-9C70-A6D200F2C6BF}" srcOrd="0" destOrd="0" presId="urn:microsoft.com/office/officeart/2005/8/layout/pyramid1"/>
    <dgm:cxn modelId="{DDE60F5C-ECFF-451D-957A-A7E7ECA16608}" type="presOf" srcId="{4F2B7990-F4CC-4375-85FA-9061810F145D}" destId="{303AE4D5-B63D-41F8-8AE3-5BDAF9F33054}" srcOrd="0" destOrd="0" presId="urn:microsoft.com/office/officeart/2005/8/layout/pyramid1"/>
    <dgm:cxn modelId="{A8F31918-76A3-4DCA-B5C9-40765B02EA04}" type="presOf" srcId="{D0429DC2-E205-4E93-94D4-2F7626FDF353}" destId="{DE8D4395-378D-4679-B4D4-B23D3E55D3E5}" srcOrd="1" destOrd="0" presId="urn:microsoft.com/office/officeart/2005/8/layout/pyramid1"/>
    <dgm:cxn modelId="{F9B0B6E5-1586-4EAB-85CF-F055727EB762}" type="presOf" srcId="{D9680D5A-F04C-4C60-972C-7B0B971D1A82}" destId="{7A46A793-B005-47A1-BF21-9128FDDDC1B5}" srcOrd="0" destOrd="0" presId="urn:microsoft.com/office/officeart/2005/8/layout/pyramid1"/>
    <dgm:cxn modelId="{A1EA0AD8-74DC-4AC9-8592-7A7F15C83511}" type="presParOf" srcId="{55AC56F6-88C1-4D9A-A7DC-B38C5A58375E}" destId="{5C085199-FCEC-4255-90CA-0A6148A24BCC}" srcOrd="0" destOrd="0" presId="urn:microsoft.com/office/officeart/2005/8/layout/pyramid1"/>
    <dgm:cxn modelId="{172CEB4D-27FB-4CD3-97EC-8D3068D739FB}" type="presParOf" srcId="{5C085199-FCEC-4255-90CA-0A6148A24BCC}" destId="{7A46A793-B005-47A1-BF21-9128FDDDC1B5}" srcOrd="0" destOrd="0" presId="urn:microsoft.com/office/officeart/2005/8/layout/pyramid1"/>
    <dgm:cxn modelId="{15F67E02-22D8-4E6F-8CA3-B0CD4124227D}" type="presParOf" srcId="{5C085199-FCEC-4255-90CA-0A6148A24BCC}" destId="{183B6ED6-F499-4726-B09F-3629C533D021}" srcOrd="1" destOrd="0" presId="urn:microsoft.com/office/officeart/2005/8/layout/pyramid1"/>
    <dgm:cxn modelId="{8FAF926E-A89B-4B3F-A81F-124673066D7E}" type="presParOf" srcId="{55AC56F6-88C1-4D9A-A7DC-B38C5A58375E}" destId="{744FF44C-DACC-4FB7-99E5-1EDE0A508D90}" srcOrd="1" destOrd="0" presId="urn:microsoft.com/office/officeart/2005/8/layout/pyramid1"/>
    <dgm:cxn modelId="{186198F7-51AF-41CD-A59E-301846683E2E}" type="presParOf" srcId="{744FF44C-DACC-4FB7-99E5-1EDE0A508D90}" destId="{93C8D993-E2AF-4B60-A27E-8291E8207253}" srcOrd="0" destOrd="0" presId="urn:microsoft.com/office/officeart/2005/8/layout/pyramid1"/>
    <dgm:cxn modelId="{B8712C91-8A89-498A-8646-9901BCB7D190}" type="presParOf" srcId="{744FF44C-DACC-4FB7-99E5-1EDE0A508D90}" destId="{2DED9B05-73BC-4324-BA56-93CE838F26CF}" srcOrd="1" destOrd="0" presId="urn:microsoft.com/office/officeart/2005/8/layout/pyramid1"/>
    <dgm:cxn modelId="{3A25921C-ED71-4427-8674-C0D02329EF58}" type="presParOf" srcId="{55AC56F6-88C1-4D9A-A7DC-B38C5A58375E}" destId="{E7FC0BE9-894A-4ACA-AEC7-EB52C1B3BC94}" srcOrd="2" destOrd="0" presId="urn:microsoft.com/office/officeart/2005/8/layout/pyramid1"/>
    <dgm:cxn modelId="{7BE9CBDF-6A5A-4348-B9E3-52ED19CD9769}" type="presParOf" srcId="{E7FC0BE9-894A-4ACA-AEC7-EB52C1B3BC94}" destId="{303AE4D5-B63D-41F8-8AE3-5BDAF9F33054}" srcOrd="0" destOrd="0" presId="urn:microsoft.com/office/officeart/2005/8/layout/pyramid1"/>
    <dgm:cxn modelId="{EE2043FF-D97D-4E16-8D43-F0BC63838099}" type="presParOf" srcId="{E7FC0BE9-894A-4ACA-AEC7-EB52C1B3BC94}" destId="{0A412DBD-43C2-4AB5-9D30-B819FDE34D40}" srcOrd="1" destOrd="0" presId="urn:microsoft.com/office/officeart/2005/8/layout/pyramid1"/>
    <dgm:cxn modelId="{B016D341-EA1F-431B-AABC-878435E9ADDC}" type="presParOf" srcId="{55AC56F6-88C1-4D9A-A7DC-B38C5A58375E}" destId="{48E71FDD-B373-40B8-A782-D3CE5FDE0AB4}" srcOrd="3" destOrd="0" presId="urn:microsoft.com/office/officeart/2005/8/layout/pyramid1"/>
    <dgm:cxn modelId="{DEDF62F5-858A-4E41-9F51-9E2D06EC6BEB}" type="presParOf" srcId="{48E71FDD-B373-40B8-A782-D3CE5FDE0AB4}" destId="{BF6AD1AE-F411-4A35-9C70-A6D200F2C6BF}" srcOrd="0" destOrd="0" presId="urn:microsoft.com/office/officeart/2005/8/layout/pyramid1"/>
    <dgm:cxn modelId="{2A1B6F2D-BC14-4565-BFB8-A55174817E62}" type="presParOf" srcId="{48E71FDD-B373-40B8-A782-D3CE5FDE0AB4}" destId="{117EF797-6FBC-43AA-A843-BBE84B9E195B}" srcOrd="1" destOrd="0" presId="urn:microsoft.com/office/officeart/2005/8/layout/pyramid1"/>
    <dgm:cxn modelId="{6CC0946B-CA37-4CFD-8FB0-3EC9CE7CC163}" type="presParOf" srcId="{55AC56F6-88C1-4D9A-A7DC-B38C5A58375E}" destId="{F1B1A081-03EF-4239-8BDB-47DB5D5E2A77}" srcOrd="4" destOrd="0" presId="urn:microsoft.com/office/officeart/2005/8/layout/pyramid1"/>
    <dgm:cxn modelId="{A0BE94CB-3EA8-43C5-9479-55A6B506BEB8}" type="presParOf" srcId="{F1B1A081-03EF-4239-8BDB-47DB5D5E2A77}" destId="{6451FA75-7155-4317-AAD9-4F3D5F6828B4}" srcOrd="0" destOrd="0" presId="urn:microsoft.com/office/officeart/2005/8/layout/pyramid1"/>
    <dgm:cxn modelId="{32624AFF-782D-4654-8A48-35501E072C4F}" type="presParOf" srcId="{F1B1A081-03EF-4239-8BDB-47DB5D5E2A77}" destId="{DE8D4395-378D-4679-B4D4-B23D3E55D3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6A793-B005-47A1-BF21-9128FDDDC1B5}">
      <dsp:nvSpPr>
        <dsp:cNvPr id="0" name=""/>
        <dsp:cNvSpPr/>
      </dsp:nvSpPr>
      <dsp:spPr>
        <a:xfrm>
          <a:off x="2813991" y="0"/>
          <a:ext cx="1406996" cy="1269999"/>
        </a:xfrm>
        <a:prstGeom prst="trapezoid">
          <a:avLst>
            <a:gd name="adj" fmla="val 55394"/>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Active Contracts</a:t>
          </a:r>
          <a:endParaRPr lang="en-US" sz="2200" kern="1200" dirty="0"/>
        </a:p>
      </dsp:txBody>
      <dsp:txXfrm>
        <a:off x="2813991" y="0"/>
        <a:ext cx="1406996" cy="1269999"/>
      </dsp:txXfrm>
    </dsp:sp>
    <dsp:sp modelId="{93C8D993-E2AF-4B60-A27E-8291E8207253}">
      <dsp:nvSpPr>
        <dsp:cNvPr id="0" name=""/>
        <dsp:cNvSpPr/>
      </dsp:nvSpPr>
      <dsp:spPr>
        <a:xfrm>
          <a:off x="2110493" y="1269999"/>
          <a:ext cx="2813992" cy="1269999"/>
        </a:xfrm>
        <a:prstGeom prst="trapezoid">
          <a:avLst>
            <a:gd name="adj" fmla="val 55394"/>
          </a:avLst>
        </a:prstGeom>
        <a:gradFill rotWithShape="0">
          <a:gsLst>
            <a:gs pos="0">
              <a:schemeClr val="accent5">
                <a:hueOff val="196862"/>
                <a:satOff val="10572"/>
                <a:lumOff val="-3823"/>
                <a:alphaOff val="0"/>
                <a:tint val="65000"/>
                <a:lumMod val="110000"/>
              </a:schemeClr>
            </a:gs>
            <a:gs pos="88000">
              <a:schemeClr val="accent5">
                <a:hueOff val="196862"/>
                <a:satOff val="10572"/>
                <a:lumOff val="-382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Local Opportunities</a:t>
          </a:r>
          <a:endParaRPr lang="en-US" sz="2200" kern="1200" dirty="0"/>
        </a:p>
      </dsp:txBody>
      <dsp:txXfrm>
        <a:off x="2602942" y="1269999"/>
        <a:ext cx="1829094" cy="1269999"/>
      </dsp:txXfrm>
    </dsp:sp>
    <dsp:sp modelId="{303AE4D5-B63D-41F8-8AE3-5BDAF9F33054}">
      <dsp:nvSpPr>
        <dsp:cNvPr id="0" name=""/>
        <dsp:cNvSpPr/>
      </dsp:nvSpPr>
      <dsp:spPr>
        <a:xfrm>
          <a:off x="1406995" y="2539999"/>
          <a:ext cx="4220988" cy="1269999"/>
        </a:xfrm>
        <a:prstGeom prst="trapezoid">
          <a:avLst>
            <a:gd name="adj" fmla="val 55394"/>
          </a:avLst>
        </a:prstGeom>
        <a:gradFill rotWithShape="0">
          <a:gsLst>
            <a:gs pos="0">
              <a:schemeClr val="accent5">
                <a:hueOff val="393725"/>
                <a:satOff val="21144"/>
                <a:lumOff val="-7647"/>
                <a:alphaOff val="0"/>
                <a:tint val="65000"/>
                <a:lumMod val="110000"/>
              </a:schemeClr>
            </a:gs>
            <a:gs pos="88000">
              <a:schemeClr val="accent5">
                <a:hueOff val="393725"/>
                <a:satOff val="21144"/>
                <a:lumOff val="-764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Government Wide</a:t>
          </a:r>
        </a:p>
        <a:p>
          <a:pPr lvl="0" algn="ctr" defTabSz="977900">
            <a:lnSpc>
              <a:spcPct val="90000"/>
            </a:lnSpc>
            <a:spcBef>
              <a:spcPct val="0"/>
            </a:spcBef>
            <a:spcAft>
              <a:spcPct val="35000"/>
            </a:spcAft>
          </a:pPr>
          <a:r>
            <a:rPr lang="en-US" sz="2200" kern="1200" dirty="0" smtClean="0"/>
            <a:t>GSA Schedule/VA</a:t>
          </a:r>
          <a:endParaRPr lang="en-US" sz="2200" kern="1200" dirty="0"/>
        </a:p>
      </dsp:txBody>
      <dsp:txXfrm>
        <a:off x="2145668" y="2539999"/>
        <a:ext cx="2743642" cy="1269999"/>
      </dsp:txXfrm>
    </dsp:sp>
    <dsp:sp modelId="{BF6AD1AE-F411-4A35-9C70-A6D200F2C6BF}">
      <dsp:nvSpPr>
        <dsp:cNvPr id="0" name=""/>
        <dsp:cNvSpPr/>
      </dsp:nvSpPr>
      <dsp:spPr>
        <a:xfrm>
          <a:off x="703497" y="3809999"/>
          <a:ext cx="5627984" cy="1269999"/>
        </a:xfrm>
        <a:prstGeom prst="trapezoid">
          <a:avLst>
            <a:gd name="adj" fmla="val 55394"/>
          </a:avLst>
        </a:prstGeom>
        <a:gradFill rotWithShape="0">
          <a:gsLst>
            <a:gs pos="0">
              <a:schemeClr val="accent5">
                <a:hueOff val="590587"/>
                <a:satOff val="31716"/>
                <a:lumOff val="-11470"/>
                <a:alphaOff val="0"/>
                <a:tint val="65000"/>
                <a:lumMod val="110000"/>
              </a:schemeClr>
            </a:gs>
            <a:gs pos="88000">
              <a:schemeClr val="accent5">
                <a:hueOff val="590587"/>
                <a:satOff val="31716"/>
                <a:lumOff val="-1147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Open Market &gt; $25k</a:t>
          </a:r>
          <a:endParaRPr lang="en-US" sz="2200" kern="1200" dirty="0"/>
        </a:p>
      </dsp:txBody>
      <dsp:txXfrm>
        <a:off x="1688395" y="3809999"/>
        <a:ext cx="3658189" cy="1269999"/>
      </dsp:txXfrm>
    </dsp:sp>
    <dsp:sp modelId="{6451FA75-7155-4317-AAD9-4F3D5F6828B4}">
      <dsp:nvSpPr>
        <dsp:cNvPr id="0" name=""/>
        <dsp:cNvSpPr/>
      </dsp:nvSpPr>
      <dsp:spPr>
        <a:xfrm>
          <a:off x="0" y="5079999"/>
          <a:ext cx="7034980" cy="1269999"/>
        </a:xfrm>
        <a:prstGeom prst="trapezoid">
          <a:avLst>
            <a:gd name="adj" fmla="val 55394"/>
          </a:avLst>
        </a:prstGeom>
        <a:gradFill rotWithShape="0">
          <a:gsLst>
            <a:gs pos="0">
              <a:schemeClr val="accent5">
                <a:hueOff val="787450"/>
                <a:satOff val="42288"/>
                <a:lumOff val="-15294"/>
                <a:alphaOff val="0"/>
                <a:tint val="65000"/>
                <a:lumMod val="110000"/>
              </a:schemeClr>
            </a:gs>
            <a:gs pos="88000">
              <a:schemeClr val="accent5">
                <a:hueOff val="787450"/>
                <a:satOff val="42288"/>
                <a:lumOff val="-1529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Open Market </a:t>
          </a:r>
          <a:r>
            <a:rPr lang="en-US" sz="2200" u="sng" kern="1200" dirty="0" smtClean="0"/>
            <a:t>&lt;</a:t>
          </a:r>
          <a:r>
            <a:rPr lang="en-US" sz="2200" kern="1200" dirty="0" smtClean="0"/>
            <a:t> $25k</a:t>
          </a:r>
        </a:p>
        <a:p>
          <a:pPr lvl="0" algn="ctr" defTabSz="977900">
            <a:lnSpc>
              <a:spcPct val="90000"/>
            </a:lnSpc>
            <a:spcBef>
              <a:spcPct val="0"/>
            </a:spcBef>
            <a:spcAft>
              <a:spcPct val="35000"/>
            </a:spcAft>
          </a:pPr>
          <a:r>
            <a:rPr lang="en-US" sz="2200" kern="1200" dirty="0" smtClean="0"/>
            <a:t>&amp; Micro-purchases</a:t>
          </a:r>
          <a:endParaRPr lang="en-US" sz="2200" kern="1200" dirty="0"/>
        </a:p>
      </dsp:txBody>
      <dsp:txXfrm>
        <a:off x="1231121" y="5079999"/>
        <a:ext cx="4572737" cy="12699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CD5A47-9E79-42C0-BB84-A74A9D86558E}" type="datetimeFigureOut">
              <a:rPr lang="en-US" smtClean="0"/>
              <a:t>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F4C88A-3DDA-4B67-B50B-4F1D44EBBB31}" type="slidenum">
              <a:rPr lang="en-US" smtClean="0"/>
              <a:t>‹#›</a:t>
            </a:fld>
            <a:endParaRPr lang="en-US"/>
          </a:p>
        </p:txBody>
      </p:sp>
    </p:spTree>
    <p:extLst>
      <p:ext uri="{BB962C8B-B14F-4D97-AF65-F5344CB8AC3E}">
        <p14:creationId xmlns:p14="http://schemas.microsoft.com/office/powerpoint/2010/main" val="52864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154980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73088"/>
            <a:ext cx="3894137" cy="2190750"/>
          </a:xfrm>
        </p:spPr>
      </p:sp>
      <p:sp>
        <p:nvSpPr>
          <p:cNvPr id="3" name="Notes Placeholder 2"/>
          <p:cNvSpPr>
            <a:spLocks noGrp="1"/>
          </p:cNvSpPr>
          <p:nvPr>
            <p:ph type="body" idx="1"/>
          </p:nvPr>
        </p:nvSpPr>
        <p:spPr/>
        <p:txBody>
          <a:bodyPr/>
          <a:lstStyle/>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ea typeface="Times New Roman" panose="02020603050405020304" pitchFamily="18" charset="0"/>
                <a:cs typeface="Symbol" panose="05050102010706020507" pitchFamily="18" charset="2"/>
              </a:rPr>
              <a:t>Targeted Set-asides and Acquisition Goals</a:t>
            </a:r>
            <a:endParaRPr lang="en-US" dirty="0">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Women-owned small businesses - (5%)</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Small disadvantaged businesses </a:t>
            </a:r>
            <a:r>
              <a:rPr lang="en-US" sz="1100" b="0" dirty="0">
                <a:latin typeface="Source Sans Pro" panose="020B0503030403020204"/>
              </a:rPr>
              <a:t>including 8(a) certified </a:t>
            </a:r>
            <a:r>
              <a:rPr lang="en-US" sz="1100" b="1" dirty="0">
                <a:latin typeface="Source Sans Pro" panose="020B0503030403020204"/>
              </a:rPr>
              <a:t>- </a:t>
            </a:r>
            <a:r>
              <a:rPr lang="en-US" dirty="0">
                <a:latin typeface="Source Sans Pro" panose="020B0503030403020204"/>
                <a:ea typeface="Times New Roman" panose="02020603050405020304" pitchFamily="18" charset="0"/>
                <a:cs typeface="Source Sans Pro" panose="020B0503030403020204"/>
              </a:rPr>
              <a:t>(5%)</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HUBZone - (3%)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Service-disabled veteran-owned small businesses - (3%)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Overall small business goal of 23%</a:t>
            </a:r>
          </a:p>
          <a:p>
            <a:pPr marL="171450" marR="0" lvl="0" indent="-17145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dirty="0">
                <a:latin typeface="Source Sans Pro" panose="020B0503030403020204"/>
                <a:ea typeface="Times New Roman" panose="02020603050405020304" pitchFamily="18" charset="0"/>
                <a:cs typeface="Symbol" panose="05050102010706020507" pitchFamily="18" charset="2"/>
              </a:rPr>
              <a:t>Set-asides are reserved for small business between the Micro-purchase Threshold and the Simplified Acquisition Threshold.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40831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lvl="0" eaLnBrk="0" hangingPunct="0"/>
            <a:r>
              <a:rPr lang="en-US" b="1" dirty="0">
                <a:solidFill>
                  <a:srgbClr val="C00000"/>
                </a:solidFill>
              </a:rPr>
              <a:t>Presenter Tip: Discuss the aspects of the All Small Mentor-Protégé Program and how this may benefit the small business through joint ventures, mentoring, training and management/technical assistance.</a:t>
            </a:r>
            <a:endParaRPr lang="en-US" dirty="0">
              <a:solidFill>
                <a:srgbClr val="C00000"/>
              </a:solidFill>
            </a:endParaRPr>
          </a:p>
          <a:p>
            <a:pPr lvl="0" eaLnBrk="0" hangingPunct="0"/>
            <a:r>
              <a:rPr lang="en-US" dirty="0"/>
              <a:t>The purpose of the All Small Mentor-Protégé Program (ASMPP) is to provide small business development assistance and enhance the ability of these small business Protégés to successfully compete for federal contracts. </a:t>
            </a:r>
          </a:p>
          <a:p>
            <a:pPr lvl="0" eaLnBrk="0" hangingPunct="0"/>
            <a:r>
              <a:rPr lang="en-US" dirty="0"/>
              <a:t>The Protégé pairs with a Mentor company (usually a large business) to access this developmental assistance and build capacity to grow and compete on contracts.</a:t>
            </a:r>
          </a:p>
          <a:p>
            <a:pPr lvl="0" eaLnBrk="0" hangingPunct="0"/>
            <a:r>
              <a:rPr lang="en-US" dirty="0"/>
              <a:t>Must self-certify as small in the North American Industry Classification System (NAICS) code in which they are seeking ASMPP business development assistance. </a:t>
            </a:r>
          </a:p>
          <a:p>
            <a:pPr lvl="0" eaLnBrk="0" hangingPunct="0"/>
            <a:r>
              <a:rPr lang="en-US" dirty="0"/>
              <a:t>May seek a Mentor-Protégé Agreement (MPA) in a secondary NAICS code in which it has done business.</a:t>
            </a:r>
          </a:p>
          <a:p>
            <a:pPr lvl="0" eaLnBrk="0" hangingPunct="0"/>
            <a:r>
              <a:rPr lang="en-US" dirty="0"/>
              <a:t>SBA will not authorize MPAs for which no work has been documented in that secondary NAICS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301314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sz="1100" b="1" kern="1200" dirty="0">
                <a:solidFill>
                  <a:schemeClr val="tx1"/>
                </a:solidFill>
                <a:effectLst/>
                <a:latin typeface="Source Sans Pro" panose="020B0503030403020204"/>
                <a:ea typeface="+mn-ea"/>
                <a:cs typeface="+mn-cs"/>
              </a:rPr>
              <a:t>Presenter Tip: Provide location and national resource information including how to contact the local district office. Provide contact information for PCR or Area PCR under Local Resources.  </a:t>
            </a:r>
            <a:endParaRPr lang="en-US" sz="1100" kern="1200" dirty="0">
              <a:solidFill>
                <a:schemeClr val="tx1"/>
              </a:solidFill>
              <a:effectLst/>
              <a:latin typeface="Source Sans Pro" panose="020B050303040302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418976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sz="1100" b="1" kern="1200" dirty="0">
                <a:solidFill>
                  <a:schemeClr val="tx1"/>
                </a:solidFill>
                <a:effectLst/>
                <a:latin typeface="Source Sans Pro" panose="020B0503030403020204"/>
                <a:ea typeface="+mn-ea"/>
                <a:cs typeface="+mn-cs"/>
              </a:rPr>
              <a:t>Presenter Tip: Provide location and national resource information including how to contact the local district office. Provide contact information for PCR or Area PCR under Local Resources.  </a:t>
            </a:r>
            <a:endParaRPr lang="en-US" sz="1100" kern="1200" dirty="0">
              <a:solidFill>
                <a:schemeClr val="tx1"/>
              </a:solidFill>
              <a:effectLst/>
              <a:latin typeface="Source Sans Pro" panose="020B050303040302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328590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sz="1100" b="1" kern="1200" dirty="0">
                <a:solidFill>
                  <a:schemeClr val="tx1"/>
                </a:solidFill>
                <a:effectLst/>
                <a:latin typeface="Source Sans Pro" panose="020B0503030403020204"/>
                <a:ea typeface="+mn-ea"/>
                <a:cs typeface="+mn-cs"/>
              </a:rPr>
              <a:t>Presenter Tip: Provide location and national resource information including how to contact the local district office. Provide contact information for PCR or Area PCR under Local Resources.  </a:t>
            </a:r>
            <a:endParaRPr lang="en-US" sz="1100" kern="1200" dirty="0">
              <a:solidFill>
                <a:schemeClr val="tx1"/>
              </a:solidFill>
              <a:effectLst/>
              <a:latin typeface="Source Sans Pro" panose="020B050303040302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418605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4C88A-3DDA-4B67-B50B-4F1D44EBBB31}" type="slidenum">
              <a:rPr lang="en-US" smtClean="0"/>
              <a:t>19</a:t>
            </a:fld>
            <a:endParaRPr lang="en-US"/>
          </a:p>
        </p:txBody>
      </p:sp>
    </p:spTree>
    <p:extLst>
      <p:ext uri="{BB962C8B-B14F-4D97-AF65-F5344CB8AC3E}">
        <p14:creationId xmlns:p14="http://schemas.microsoft.com/office/powerpoint/2010/main" val="293116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4C88A-3DDA-4B67-B50B-4F1D44EBBB31}" type="slidenum">
              <a:rPr lang="en-US" smtClean="0"/>
              <a:t>23</a:t>
            </a:fld>
            <a:endParaRPr lang="en-US"/>
          </a:p>
        </p:txBody>
      </p:sp>
    </p:spTree>
    <p:extLst>
      <p:ext uri="{BB962C8B-B14F-4D97-AF65-F5344CB8AC3E}">
        <p14:creationId xmlns:p14="http://schemas.microsoft.com/office/powerpoint/2010/main" val="128475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6AA92-FC34-4D7F-BA44-19BDA4F5E881}"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266264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10F82-F214-422B-A4BF-A5B5004D1BA2}"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289307391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10F82-F214-422B-A4BF-A5B5004D1BA2}"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6929087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10F82-F214-422B-A4BF-A5B5004D1BA2}"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232310949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10F82-F214-422B-A4BF-A5B5004D1BA2}"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386260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10F82-F214-422B-A4BF-A5B5004D1BA2}"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64261851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29758C-C23F-4960-A8F2-DC187729541B}"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7390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2965D-7417-4DAF-B2E3-683C79D1F839}"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207512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AD042BE-9947-4BB2-89D5-AE95E9F28D21}" type="datetimeFigureOut">
              <a:rPr lang="en-US" altLang="en-US"/>
              <a:pPr/>
              <a:t>2/5/2020</a:t>
            </a:fld>
            <a:endParaRPr lang="en-US" altLang="en-US"/>
          </a:p>
        </p:txBody>
      </p:sp>
      <p:sp>
        <p:nvSpPr>
          <p:cNvPr id="5" name="Footer Placeholder 4"/>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9961BD00-66F5-41BA-B3C9-B9970B10BAD2}" type="slidenum">
              <a:rPr lang="en-US" altLang="en-US"/>
              <a:pPr/>
              <a:t>‹#›</a:t>
            </a:fld>
            <a:endParaRPr lang="en-US" altLang="en-US"/>
          </a:p>
        </p:txBody>
      </p:sp>
    </p:spTree>
    <p:extLst>
      <p:ext uri="{BB962C8B-B14F-4D97-AF65-F5344CB8AC3E}">
        <p14:creationId xmlns:p14="http://schemas.microsoft.com/office/powerpoint/2010/main" val="403649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983DC86-4B68-4969-BE8F-A7E7C45AC6CF}" type="datetimeFigureOut">
              <a:rPr lang="en-US" altLang="en-US"/>
              <a:pPr/>
              <a:t>2/5/2020</a:t>
            </a:fld>
            <a:endParaRPr lang="en-US" altLang="en-US"/>
          </a:p>
        </p:txBody>
      </p:sp>
      <p:sp>
        <p:nvSpPr>
          <p:cNvPr id="5" name="Footer Placeholder 4"/>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DA996FB-D2E1-4BF4-9E70-445A294383FE}" type="slidenum">
              <a:rPr lang="en-US" altLang="en-US"/>
              <a:pPr/>
              <a:t>‹#›</a:t>
            </a:fld>
            <a:endParaRPr lang="en-US" altLang="en-US"/>
          </a:p>
        </p:txBody>
      </p:sp>
    </p:spTree>
    <p:extLst>
      <p:ext uri="{BB962C8B-B14F-4D97-AF65-F5344CB8AC3E}">
        <p14:creationId xmlns:p14="http://schemas.microsoft.com/office/powerpoint/2010/main" val="93501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B0313E8D-626A-4783-A3DC-CC158A3BDD99}" type="datetimeFigureOut">
              <a:rPr lang="en-US" altLang="en-US"/>
              <a:pPr/>
              <a:t>2/5/2020</a:t>
            </a:fld>
            <a:endParaRPr lang="en-US" altLang="en-US"/>
          </a:p>
        </p:txBody>
      </p:sp>
      <p:sp>
        <p:nvSpPr>
          <p:cNvPr id="5" name="Footer Placeholder 4"/>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69934DC2-80C7-4B2A-A52F-EC1E1F66A842}" type="slidenum">
              <a:rPr lang="en-US" altLang="en-US"/>
              <a:pPr/>
              <a:t>‹#›</a:t>
            </a:fld>
            <a:endParaRPr lang="en-US" altLang="en-US"/>
          </a:p>
        </p:txBody>
      </p:sp>
    </p:spTree>
    <p:extLst>
      <p:ext uri="{BB962C8B-B14F-4D97-AF65-F5344CB8AC3E}">
        <p14:creationId xmlns:p14="http://schemas.microsoft.com/office/powerpoint/2010/main" val="187653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189B0A-4292-4C54-AA68-9862CA137C3F}"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462656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055D2ABD-1C6C-4518-B409-C845C054597D}" type="datetimeFigureOut">
              <a:rPr lang="en-US" altLang="en-US"/>
              <a:pPr/>
              <a:t>2/5/2020</a:t>
            </a:fld>
            <a:endParaRPr lang="en-US" altLang="en-US"/>
          </a:p>
        </p:txBody>
      </p:sp>
      <p:sp>
        <p:nvSpPr>
          <p:cNvPr id="6" name="Footer Placeholder 5"/>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D87E381F-D6DE-438D-9A68-8B8BCDB60875}" type="slidenum">
              <a:rPr lang="en-US" altLang="en-US"/>
              <a:pPr/>
              <a:t>‹#›</a:t>
            </a:fld>
            <a:endParaRPr lang="en-US" altLang="en-US"/>
          </a:p>
        </p:txBody>
      </p:sp>
    </p:spTree>
    <p:extLst>
      <p:ext uri="{BB962C8B-B14F-4D97-AF65-F5344CB8AC3E}">
        <p14:creationId xmlns:p14="http://schemas.microsoft.com/office/powerpoint/2010/main" val="3963904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3749C988-DC65-4CBC-8E23-014A1711E0FD}" type="datetimeFigureOut">
              <a:rPr lang="en-US" altLang="en-US"/>
              <a:pPr/>
              <a:t>2/5/2020</a:t>
            </a:fld>
            <a:endParaRPr lang="en-US" altLang="en-US"/>
          </a:p>
        </p:txBody>
      </p:sp>
      <p:sp>
        <p:nvSpPr>
          <p:cNvPr id="8" name="Footer Placeholder 7"/>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4C43590E-564F-4114-8317-5041C0D36B10}" type="slidenum">
              <a:rPr lang="en-US" altLang="en-US"/>
              <a:pPr/>
              <a:t>‹#›</a:t>
            </a:fld>
            <a:endParaRPr lang="en-US" altLang="en-US"/>
          </a:p>
        </p:txBody>
      </p:sp>
    </p:spTree>
    <p:extLst>
      <p:ext uri="{BB962C8B-B14F-4D97-AF65-F5344CB8AC3E}">
        <p14:creationId xmlns:p14="http://schemas.microsoft.com/office/powerpoint/2010/main" val="3791606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60AF8DD-9FE0-45EA-84F8-C708F35E0C77}" type="datetimeFigureOut">
              <a:rPr lang="en-US" altLang="en-US"/>
              <a:pPr/>
              <a:t>2/5/2020</a:t>
            </a:fld>
            <a:endParaRPr lang="en-US" altLang="en-US"/>
          </a:p>
        </p:txBody>
      </p:sp>
      <p:sp>
        <p:nvSpPr>
          <p:cNvPr id="4" name="Footer Placeholder 3"/>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4B473D0-C0FA-47BB-B98A-3FD311654291}" type="slidenum">
              <a:rPr lang="en-US" altLang="en-US"/>
              <a:pPr/>
              <a:t>‹#›</a:t>
            </a:fld>
            <a:endParaRPr lang="en-US" altLang="en-US"/>
          </a:p>
        </p:txBody>
      </p:sp>
    </p:spTree>
    <p:extLst>
      <p:ext uri="{BB962C8B-B14F-4D97-AF65-F5344CB8AC3E}">
        <p14:creationId xmlns:p14="http://schemas.microsoft.com/office/powerpoint/2010/main" val="311357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FA20C8B3-8799-40AA-ACA5-59BD4C1DBBF9}" type="datetimeFigureOut">
              <a:rPr lang="en-US" altLang="en-US"/>
              <a:pPr/>
              <a:t>2/5/2020</a:t>
            </a:fld>
            <a:endParaRPr lang="en-US" altLang="en-US"/>
          </a:p>
        </p:txBody>
      </p:sp>
      <p:sp>
        <p:nvSpPr>
          <p:cNvPr id="3" name="Footer Placeholder 2"/>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A669107D-B92B-4225-959E-68E93416C53A}" type="slidenum">
              <a:rPr lang="en-US" altLang="en-US"/>
              <a:pPr/>
              <a:t>‹#›</a:t>
            </a:fld>
            <a:endParaRPr lang="en-US" altLang="en-US"/>
          </a:p>
        </p:txBody>
      </p:sp>
    </p:spTree>
    <p:extLst>
      <p:ext uri="{BB962C8B-B14F-4D97-AF65-F5344CB8AC3E}">
        <p14:creationId xmlns:p14="http://schemas.microsoft.com/office/powerpoint/2010/main" val="223536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E78E262-031D-4077-A316-38569887E1B2}" type="datetimeFigureOut">
              <a:rPr lang="en-US" altLang="en-US"/>
              <a:pPr/>
              <a:t>2/5/2020</a:t>
            </a:fld>
            <a:endParaRPr lang="en-US" altLang="en-US"/>
          </a:p>
        </p:txBody>
      </p:sp>
      <p:sp>
        <p:nvSpPr>
          <p:cNvPr id="6" name="Footer Placeholder 5"/>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C18397C6-41D2-43CE-85CD-D395212A384B}" type="slidenum">
              <a:rPr lang="en-US" altLang="en-US"/>
              <a:pPr/>
              <a:t>‹#›</a:t>
            </a:fld>
            <a:endParaRPr lang="en-US" altLang="en-US"/>
          </a:p>
        </p:txBody>
      </p:sp>
    </p:spTree>
    <p:extLst>
      <p:ext uri="{BB962C8B-B14F-4D97-AF65-F5344CB8AC3E}">
        <p14:creationId xmlns:p14="http://schemas.microsoft.com/office/powerpoint/2010/main" val="3847699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84CF54D3-335A-4170-AB90-8F7F0B0258B3}" type="datetimeFigureOut">
              <a:rPr lang="en-US" altLang="en-US"/>
              <a:pPr/>
              <a:t>2/5/2020</a:t>
            </a:fld>
            <a:endParaRPr lang="en-US" altLang="en-US"/>
          </a:p>
        </p:txBody>
      </p:sp>
      <p:sp>
        <p:nvSpPr>
          <p:cNvPr id="6" name="Footer Placeholder 5"/>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4C06BE4E-8CC5-4E85-BF95-C63DC2666B57}" type="slidenum">
              <a:rPr lang="en-US" altLang="en-US"/>
              <a:pPr/>
              <a:t>‹#›</a:t>
            </a:fld>
            <a:endParaRPr lang="en-US" altLang="en-US"/>
          </a:p>
        </p:txBody>
      </p:sp>
    </p:spTree>
    <p:extLst>
      <p:ext uri="{BB962C8B-B14F-4D97-AF65-F5344CB8AC3E}">
        <p14:creationId xmlns:p14="http://schemas.microsoft.com/office/powerpoint/2010/main" val="1194265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900402A0-FDB9-493E-9C70-C8AC19961046}" type="datetimeFigureOut">
              <a:rPr lang="en-US" altLang="en-US"/>
              <a:pPr/>
              <a:t>2/5/2020</a:t>
            </a:fld>
            <a:endParaRPr lang="en-US" altLang="en-US"/>
          </a:p>
        </p:txBody>
      </p:sp>
      <p:sp>
        <p:nvSpPr>
          <p:cNvPr id="5" name="Footer Placeholder 4"/>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AF074FAE-2AE7-4186-936F-12B12E37306D}" type="slidenum">
              <a:rPr lang="en-US" altLang="en-US"/>
              <a:pPr/>
              <a:t>‹#›</a:t>
            </a:fld>
            <a:endParaRPr lang="en-US" altLang="en-US"/>
          </a:p>
        </p:txBody>
      </p:sp>
    </p:spTree>
    <p:extLst>
      <p:ext uri="{BB962C8B-B14F-4D97-AF65-F5344CB8AC3E}">
        <p14:creationId xmlns:p14="http://schemas.microsoft.com/office/powerpoint/2010/main" val="1913825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521"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A06A5469-D614-448F-8A2C-3DF61CCC4505}" type="datetimeFigureOut">
              <a:rPr lang="en-US" altLang="en-US"/>
              <a:pPr/>
              <a:t>2/5/2020</a:t>
            </a:fld>
            <a:endParaRPr lang="en-US" altLang="en-US"/>
          </a:p>
        </p:txBody>
      </p:sp>
      <p:sp>
        <p:nvSpPr>
          <p:cNvPr id="5" name="Footer Placeholder 4"/>
          <p:cNvSpPr>
            <a:spLocks noGrp="1"/>
          </p:cNvSpPr>
          <p:nvPr>
            <p:ph type="ftr" sz="quarter" idx="11"/>
          </p:nvPr>
        </p:nvSpPr>
        <p:spPr>
          <a:xfrm>
            <a:off x="4166383" y="6356351"/>
            <a:ext cx="3859235"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6989" y="6356351"/>
            <a:ext cx="284549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E35099E8-9FFA-4A8B-BAB7-AB31EB01B251}" type="slidenum">
              <a:rPr lang="en-US" altLang="en-US"/>
              <a:pPr/>
              <a:t>‹#›</a:t>
            </a:fld>
            <a:endParaRPr lang="en-US" altLang="en-US"/>
          </a:p>
        </p:txBody>
      </p:sp>
    </p:spTree>
    <p:extLst>
      <p:ext uri="{BB962C8B-B14F-4D97-AF65-F5344CB8AC3E}">
        <p14:creationId xmlns:p14="http://schemas.microsoft.com/office/powerpoint/2010/main" val="3792244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2485326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60223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73BBD1-8E94-4A60-8E4F-B92C1B739132}" type="datetime1">
              <a:rPr lang="en-US" smtClean="0"/>
              <a:t>2/5/2020</a:t>
            </a:fld>
            <a:endParaRPr lang="en-US"/>
          </a:p>
        </p:txBody>
      </p:sp>
      <p:sp>
        <p:nvSpPr>
          <p:cNvPr id="5" name="Footer Placeholder 4"/>
          <p:cNvSpPr>
            <a:spLocks noGrp="1"/>
          </p:cNvSpPr>
          <p:nvPr>
            <p:ph type="ftr" sz="quarter" idx="11"/>
          </p:nvPr>
        </p:nvSpPr>
        <p:spPr/>
        <p:txBody>
          <a:bodyPr/>
          <a:lstStyle/>
          <a:p>
            <a:r>
              <a:rPr lang="en-US"/>
              <a:t>Washington State PTAC, Vancouver  </a:t>
            </a:r>
          </a:p>
        </p:txBody>
      </p:sp>
      <p:sp>
        <p:nvSpPr>
          <p:cNvPr id="6" name="Slide Number Placeholder 5"/>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2106331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481448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2638281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97418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2235200"/>
            <a:ext cx="9144000" cy="2387600"/>
          </a:xfrm>
        </p:spPr>
        <p:txBody>
          <a:bodyPr anchor="ctr"/>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Tree>
    <p:extLst>
      <p:ext uri="{BB962C8B-B14F-4D97-AF65-F5344CB8AC3E}">
        <p14:creationId xmlns:p14="http://schemas.microsoft.com/office/powerpoint/2010/main" val="2295476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77308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February 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564693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57087" y="6194308"/>
            <a:ext cx="2394420" cy="365125"/>
          </a:xfrm>
        </p:spPr>
        <p:txBody>
          <a:bodyPr/>
          <a:lstStyle/>
          <a:p>
            <a:fld id="{5C63769D-CC2F-864E-9501-A077951EC7AD}" type="datetime4">
              <a:rPr lang="en-US" smtClean="0"/>
              <a:t>February 5, 2020</a:t>
            </a:fld>
            <a:endParaRPr lang="en-US" dirty="0"/>
          </a:p>
        </p:txBody>
      </p:sp>
      <p:sp>
        <p:nvSpPr>
          <p:cNvPr id="9" name="Footer Placeholder 5"/>
          <p:cNvSpPr>
            <a:spLocks noGrp="1"/>
          </p:cNvSpPr>
          <p:nvPr>
            <p:ph type="ftr" sz="quarter" idx="11"/>
          </p:nvPr>
        </p:nvSpPr>
        <p:spPr>
          <a:xfrm>
            <a:off x="4038600" y="6194308"/>
            <a:ext cx="4114800" cy="365125"/>
          </a:xfrm>
        </p:spPr>
        <p:txBody>
          <a:bodyPr/>
          <a:lstStyle/>
          <a:p>
            <a:endParaRPr lang="en-US"/>
          </a:p>
        </p:txBody>
      </p:sp>
      <p:sp>
        <p:nvSpPr>
          <p:cNvPr id="10" name="Slide Number Placeholder 6"/>
          <p:cNvSpPr>
            <a:spLocks noGrp="1"/>
          </p:cNvSpPr>
          <p:nvPr>
            <p:ph type="sldNum" sz="quarter" idx="12"/>
          </p:nvPr>
        </p:nvSpPr>
        <p:spPr>
          <a:xfrm>
            <a:off x="9062013" y="6194308"/>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967513"/>
            <a:ext cx="105156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6974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3" name="Content Placeholder 2"/>
          <p:cNvSpPr>
            <a:spLocks noGrp="1"/>
          </p:cNvSpPr>
          <p:nvPr>
            <p:ph sz="half" idx="1"/>
          </p:nvPr>
        </p:nvSpPr>
        <p:spPr>
          <a:xfrm>
            <a:off x="838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February 5,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764936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February 5,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285424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February 5,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26968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6B290-D3ED-4A74-B0C7-BCC3E0C197F6}" type="datetime1">
              <a:rPr lang="en-US" smtClean="0"/>
              <a:t>2/5/2020</a:t>
            </a:fld>
            <a:endParaRPr lang="en-US"/>
          </a:p>
        </p:txBody>
      </p:sp>
      <p:sp>
        <p:nvSpPr>
          <p:cNvPr id="6" name="Footer Placeholder 5"/>
          <p:cNvSpPr>
            <a:spLocks noGrp="1"/>
          </p:cNvSpPr>
          <p:nvPr>
            <p:ph type="ftr" sz="quarter" idx="11"/>
          </p:nvPr>
        </p:nvSpPr>
        <p:spPr/>
        <p:txBody>
          <a:bodyPr/>
          <a:lstStyle/>
          <a:p>
            <a:r>
              <a:rPr lang="en-US"/>
              <a:t>Washington State PTAC, Vancouver  </a:t>
            </a:r>
          </a:p>
        </p:txBody>
      </p:sp>
      <p:sp>
        <p:nvSpPr>
          <p:cNvPr id="7" name="Slide Number Placeholder 6"/>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3615800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February 5,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167767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February 5,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304847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February 5,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94743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336800" y="895063"/>
            <a:ext cx="75184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247054"/>
            <a:ext cx="54864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6" name="Slide Number Placeholder 3">
            <a:extLst>
              <a:ext uri="{FF2B5EF4-FFF2-40B4-BE49-F238E27FC236}">
                <a16:creationId xmlns:a16="http://schemas.microsoft.com/office/drawing/2014/main" id="{08CD8082-C419-4086-BC20-2CB65F4DFFC8}"/>
              </a:ext>
            </a:extLst>
          </p:cNvPr>
          <p:cNvSpPr>
            <a:spLocks noGrp="1"/>
          </p:cNvSpPr>
          <p:nvPr>
            <p:ph type="sldNum" sz="quarter" idx="12"/>
          </p:nvPr>
        </p:nvSpPr>
        <p:spPr>
          <a:xfrm>
            <a:off x="9062013" y="6194308"/>
            <a:ext cx="2743200" cy="365125"/>
          </a:xfrm>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753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D8F29C-61B4-4C65-AB2A-14A7A0AFFAB0}" type="datetime1">
              <a:rPr lang="en-US" smtClean="0"/>
              <a:t>2/5/2020</a:t>
            </a:fld>
            <a:endParaRPr lang="en-US"/>
          </a:p>
        </p:txBody>
      </p:sp>
      <p:sp>
        <p:nvSpPr>
          <p:cNvPr id="8" name="Footer Placeholder 7"/>
          <p:cNvSpPr>
            <a:spLocks noGrp="1"/>
          </p:cNvSpPr>
          <p:nvPr>
            <p:ph type="ftr" sz="quarter" idx="11"/>
          </p:nvPr>
        </p:nvSpPr>
        <p:spPr/>
        <p:txBody>
          <a:bodyPr/>
          <a:lstStyle/>
          <a:p>
            <a:r>
              <a:rPr lang="en-US"/>
              <a:t>Washington State PTAC, Vancouver  </a:t>
            </a:r>
          </a:p>
        </p:txBody>
      </p:sp>
      <p:sp>
        <p:nvSpPr>
          <p:cNvPr id="9" name="Slide Number Placeholder 8"/>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121386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A1059-015D-4F90-B8AA-8AF77A5116EC}" type="datetime1">
              <a:rPr lang="en-US" smtClean="0"/>
              <a:t>2/5/2020</a:t>
            </a:fld>
            <a:endParaRPr lang="en-US"/>
          </a:p>
        </p:txBody>
      </p:sp>
      <p:sp>
        <p:nvSpPr>
          <p:cNvPr id="4" name="Footer Placeholder 3"/>
          <p:cNvSpPr>
            <a:spLocks noGrp="1"/>
          </p:cNvSpPr>
          <p:nvPr>
            <p:ph type="ftr" sz="quarter" idx="11"/>
          </p:nvPr>
        </p:nvSpPr>
        <p:spPr/>
        <p:txBody>
          <a:bodyPr/>
          <a:lstStyle/>
          <a:p>
            <a:r>
              <a:rPr lang="en-US"/>
              <a:t>Washington State PTAC, Vancouver  </a:t>
            </a:r>
          </a:p>
        </p:txBody>
      </p:sp>
      <p:sp>
        <p:nvSpPr>
          <p:cNvPr id="5" name="Slide Number Placeholder 4"/>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387155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9CBDB-A937-4431-B53A-3E3A97A1C695}" type="datetime1">
              <a:rPr lang="en-US" smtClean="0"/>
              <a:t>2/5/2020</a:t>
            </a:fld>
            <a:endParaRPr lang="en-US"/>
          </a:p>
        </p:txBody>
      </p:sp>
      <p:sp>
        <p:nvSpPr>
          <p:cNvPr id="3" name="Footer Placeholder 2"/>
          <p:cNvSpPr>
            <a:spLocks noGrp="1"/>
          </p:cNvSpPr>
          <p:nvPr>
            <p:ph type="ftr" sz="quarter" idx="11"/>
          </p:nvPr>
        </p:nvSpPr>
        <p:spPr/>
        <p:txBody>
          <a:bodyPr/>
          <a:lstStyle/>
          <a:p>
            <a:r>
              <a:rPr lang="en-US"/>
              <a:t>Washington State PTAC, Vancouver  </a:t>
            </a:r>
          </a:p>
        </p:txBody>
      </p:sp>
      <p:sp>
        <p:nvSpPr>
          <p:cNvPr id="4" name="Slide Number Placeholder 3"/>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312174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D6AA0A-74E0-47A7-BBAF-B7DD24E0ADF5}" type="datetime1">
              <a:rPr lang="en-US" smtClean="0"/>
              <a:t>2/5/2020</a:t>
            </a:fld>
            <a:endParaRPr lang="en-US"/>
          </a:p>
        </p:txBody>
      </p:sp>
      <p:sp>
        <p:nvSpPr>
          <p:cNvPr id="6" name="Footer Placeholder 5"/>
          <p:cNvSpPr>
            <a:spLocks noGrp="1"/>
          </p:cNvSpPr>
          <p:nvPr>
            <p:ph type="ftr" sz="quarter" idx="11"/>
          </p:nvPr>
        </p:nvSpPr>
        <p:spPr/>
        <p:txBody>
          <a:bodyPr/>
          <a:lstStyle/>
          <a:p>
            <a:r>
              <a:rPr lang="en-US"/>
              <a:t>Washington State PTAC, Vancouver  </a:t>
            </a:r>
          </a:p>
        </p:txBody>
      </p:sp>
      <p:sp>
        <p:nvSpPr>
          <p:cNvPr id="7" name="Slide Number Placeholder 6"/>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702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732719-2DD3-45B1-B86F-FF2802DF11DD}" type="datetime1">
              <a:rPr lang="en-US" smtClean="0"/>
              <a:t>2/5/2020</a:t>
            </a:fld>
            <a:endParaRPr lang="en-US"/>
          </a:p>
        </p:txBody>
      </p:sp>
      <p:sp>
        <p:nvSpPr>
          <p:cNvPr id="6" name="Footer Placeholder 5"/>
          <p:cNvSpPr>
            <a:spLocks noGrp="1"/>
          </p:cNvSpPr>
          <p:nvPr>
            <p:ph type="ftr" sz="quarter" idx="11"/>
          </p:nvPr>
        </p:nvSpPr>
        <p:spPr/>
        <p:txBody>
          <a:bodyPr/>
          <a:lstStyle/>
          <a:p>
            <a:r>
              <a:rPr lang="en-US"/>
              <a:t>Washington State PTAC, Vancouver  </a:t>
            </a:r>
          </a:p>
        </p:txBody>
      </p:sp>
      <p:sp>
        <p:nvSpPr>
          <p:cNvPr id="7" name="Slide Number Placeholder 6"/>
          <p:cNvSpPr>
            <a:spLocks noGrp="1"/>
          </p:cNvSpPr>
          <p:nvPr>
            <p:ph type="sldNum" sz="quarter" idx="12"/>
          </p:nvPr>
        </p:nvSpPr>
        <p:spPr/>
        <p:txBody>
          <a:bodyPr/>
          <a:lstStyle/>
          <a:p>
            <a:fld id="{47E9F318-9927-492B-BEA1-7CDD7406D2FC}" type="slidenum">
              <a:rPr lang="en-US" smtClean="0"/>
              <a:t>‹#›</a:t>
            </a:fld>
            <a:endParaRPr lang="en-US"/>
          </a:p>
        </p:txBody>
      </p:sp>
    </p:spTree>
    <p:extLst>
      <p:ext uri="{BB962C8B-B14F-4D97-AF65-F5344CB8AC3E}">
        <p14:creationId xmlns:p14="http://schemas.microsoft.com/office/powerpoint/2010/main" val="390965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910F82-F214-422B-A4BF-A5B5004D1BA2}" type="datetime1">
              <a:rPr lang="en-US" smtClean="0"/>
              <a:t>2/5/2020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Washington State PTAC, Vancouver  </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E9F318-9927-492B-BEA1-7CDD7406D2FC}" type="slidenum">
              <a:rPr lang="en-US" smtClean="0"/>
              <a:t>‹#›</a:t>
            </a:fld>
            <a:endParaRPr lang="en-US"/>
          </a:p>
        </p:txBody>
      </p:sp>
    </p:spTree>
    <p:extLst>
      <p:ext uri="{BB962C8B-B14F-4D97-AF65-F5344CB8AC3E}">
        <p14:creationId xmlns:p14="http://schemas.microsoft.com/office/powerpoint/2010/main" val="1748528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foot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402388"/>
            <a:ext cx="12192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11806872" y="6489701"/>
            <a:ext cx="422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F374D03-30A9-4623-9955-C0BD373C45AE}" type="slidenum">
              <a:rPr lang="id-ID" altLang="en-US" sz="1400">
                <a:solidFill>
                  <a:srgbClr val="F2F2F2"/>
                </a:solidFill>
                <a:latin typeface="Arial Black" panose="020B0A04020102020204" pitchFamily="34" charset="0"/>
                <a:cs typeface="Arial" panose="020B0604020202020204" pitchFamily="34" charset="0"/>
              </a:rPr>
              <a:pPr eaLnBrk="1" hangingPunct="1"/>
              <a:t>‹#›</a:t>
            </a:fld>
            <a:endParaRPr lang="en-US" altLang="en-US" sz="140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55106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Arial Black"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Arial Black"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Arial Black"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Arial Black"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Black"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128736" y="84029"/>
            <a:ext cx="11934528"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9062013" y="6194308"/>
            <a:ext cx="27432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367026"/>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5748"/>
            <a:ext cx="105156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8"/>
            <a:ext cx="41148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558801" y="6194308"/>
            <a:ext cx="2356847"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February 5, 2020</a:t>
            </a:fld>
            <a:endParaRPr lang="en-US" dirty="0"/>
          </a:p>
        </p:txBody>
      </p:sp>
      <p:sp>
        <p:nvSpPr>
          <p:cNvPr id="17" name="Rectangle 16"/>
          <p:cNvSpPr/>
          <p:nvPr userDrawn="1"/>
        </p:nvSpPr>
        <p:spPr>
          <a:xfrm rot="5400000">
            <a:off x="6222835" y="1100377"/>
            <a:ext cx="126396" cy="11217403"/>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11894736" y="6328189"/>
            <a:ext cx="168528"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6663" y="6512422"/>
            <a:ext cx="442860" cy="253885"/>
          </a:xfrm>
          <a:prstGeom prst="rect">
            <a:avLst/>
          </a:prstGeom>
        </p:spPr>
      </p:pic>
    </p:spTree>
    <p:extLst>
      <p:ext uri="{BB962C8B-B14F-4D97-AF65-F5344CB8AC3E}">
        <p14:creationId xmlns:p14="http://schemas.microsoft.com/office/powerpoint/2010/main" val="41551785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ba.gov/document/support--directory-federal-government-prime-contractors-subcontracting-plan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des.wa.gov/" TargetMode="External"/><Relationship Id="rId4" Type="http://schemas.openxmlformats.org/officeDocument/2006/relationships/diagramLayout" Target="../diagrams/layout1.xml"/><Relationship Id="rId9" Type="http://schemas.openxmlformats.org/officeDocument/2006/relationships/hyperlink" Target="http://www.beta.sam.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eb.sba.gov/pro-net/search/dsp_dsbs.cfm" TargetMode="External"/><Relationship Id="rId3" Type="http://schemas.openxmlformats.org/officeDocument/2006/relationships/hyperlink" Target="http://www.fbo.gov/" TargetMode="External"/><Relationship Id="rId7" Type="http://schemas.openxmlformats.org/officeDocument/2006/relationships/hyperlink" Target="https://fortress.wa.gov/ga/web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fpds.gov/" TargetMode="External"/><Relationship Id="rId5" Type="http://schemas.openxmlformats.org/officeDocument/2006/relationships/hyperlink" Target="http://www.usaspending.gov/" TargetMode="External"/><Relationship Id="rId4" Type="http://schemas.openxmlformats.org/officeDocument/2006/relationships/hyperlink" Target="http://www.beta.sam.gov/" TargetMode="External"/><Relationship Id="rId9" Type="http://schemas.openxmlformats.org/officeDocument/2006/relationships/hyperlink" Target="http://apfs.dhs.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washingtonptac.org/event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washingtonptac.org/" TargetMode="External"/><Relationship Id="rId2" Type="http://schemas.openxmlformats.org/officeDocument/2006/relationships/hyperlink" Target="mailto:swwa@washingtonptac.or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hyperlink" Target="https://www.sba.gov/offices/district/or/portland" TargetMode="External"/><Relationship Id="rId3" Type="http://schemas.openxmlformats.org/officeDocument/2006/relationships/hyperlink" Target="https://certify.sba.gov/" TargetMode="External"/><Relationship Id="rId7" Type="http://schemas.openxmlformats.org/officeDocument/2006/relationships/hyperlink" Target="https://www.sba.gov/funding-programs/loans/lender-match"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hyperlink" Target="https://www.sba.gov/funding-programs/surety-bonds" TargetMode="External"/><Relationship Id="rId5" Type="http://schemas.openxmlformats.org/officeDocument/2006/relationships/hyperlink" Target="https://www.sba.gov/federal-contracting" TargetMode="External"/><Relationship Id="rId4" Type="http://schemas.openxmlformats.org/officeDocument/2006/relationships/hyperlink" Target="https://eweb.sba.gov/gls/dsp_login.cfm?sb=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score.org/find-mentor" TargetMode="External"/><Relationship Id="rId3" Type="http://schemas.openxmlformats.org/officeDocument/2006/relationships/hyperlink" Target="http://www.gcap.org/" TargetMode="External"/><Relationship Id="rId7" Type="http://schemas.openxmlformats.org/officeDocument/2006/relationships/hyperlink" Target="http://wsbdc.org/"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hyperlink" Target="https://www.bizcenter.org/" TargetMode="External"/><Relationship Id="rId5" Type="http://schemas.openxmlformats.org/officeDocument/2006/relationships/hyperlink" Target="https://www.mercycorpsnw.org/business/womens-business-center/" TargetMode="External"/><Relationship Id="rId4" Type="http://schemas.openxmlformats.org/officeDocument/2006/relationships/hyperlink" Target="http://www.washingtonptac.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Joseph.smetak@sba.gov" TargetMode="External"/><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hyperlink" Target="http://www.sba.gov/o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00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32" y="250826"/>
            <a:ext cx="11763375" cy="523875"/>
          </a:xfrm>
          <a:prstGeom prst="rect">
            <a:avLst/>
          </a:prstGeom>
        </p:spPr>
        <p:txBody>
          <a:bodyPr>
            <a:spAutoFit/>
          </a:bodyPr>
          <a:lstStyle/>
          <a:p>
            <a:pPr>
              <a:spcBef>
                <a:spcPct val="0"/>
              </a:spcBef>
              <a:defRPr/>
            </a:pPr>
            <a:r>
              <a:rPr lang="en-US" altLang="en-US" sz="2800" b="1" dirty="0">
                <a:solidFill>
                  <a:srgbClr val="128663"/>
                </a:solidFill>
                <a:latin typeface="Arial Black"/>
                <a:ea typeface="MS PGothic" panose="020B0600070205080204" pitchFamily="34" charset="-128"/>
                <a:cs typeface="Arial" panose="020B0604020202020204" pitchFamily="34" charset="0"/>
              </a:rPr>
              <a:t>2020 Construction Map	</a:t>
            </a:r>
            <a:endParaRPr lang="en-US" altLang="en-US" sz="2800" b="1" dirty="0">
              <a:solidFill>
                <a:srgbClr val="128663"/>
              </a:solidFill>
              <a:latin typeface="Arial Black"/>
              <a:ea typeface="MS PGothic" panose="020B0600070205080204" pitchFamily="34" charset="-128"/>
              <a:cs typeface="Arial" panose="020B0604020202020204" pitchFamily="34" charset="0"/>
            </a:endParaRPr>
          </a:p>
        </p:txBody>
      </p:sp>
      <p:sp>
        <p:nvSpPr>
          <p:cNvPr id="6" name="Title 1"/>
          <p:cNvSpPr txBox="1">
            <a:spLocks/>
          </p:cNvSpPr>
          <p:nvPr/>
        </p:nvSpPr>
        <p:spPr>
          <a:xfrm>
            <a:off x="273845" y="687389"/>
            <a:ext cx="5989637" cy="363537"/>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en-US" sz="1400" spc="300" dirty="0">
                <a:solidFill>
                  <a:prstClr val="black">
                    <a:lumMod val="65000"/>
                    <a:lumOff val="35000"/>
                  </a:prstClr>
                </a:solidFill>
                <a:latin typeface="Arial Black"/>
                <a:cs typeface="Arial Black"/>
              </a:rPr>
              <a:t>Region Projects</a:t>
            </a:r>
            <a:endParaRPr lang="en-US" sz="1400" spc="300" dirty="0">
              <a:solidFill>
                <a:prstClr val="black">
                  <a:lumMod val="65000"/>
                  <a:lumOff val="35000"/>
                </a:prstClr>
              </a:solidFill>
              <a:latin typeface="Arial Black"/>
              <a:cs typeface="Arial Black"/>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17887" y="1050925"/>
            <a:ext cx="8202263" cy="5307346"/>
          </a:xfrm>
          <a:prstGeom prst="rect">
            <a:avLst/>
          </a:prstGeom>
        </p:spPr>
      </p:pic>
    </p:spTree>
    <p:extLst>
      <p:ext uri="{BB962C8B-B14F-4D97-AF65-F5344CB8AC3E}">
        <p14:creationId xmlns:p14="http://schemas.microsoft.com/office/powerpoint/2010/main" val="3842975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32" y="250826"/>
            <a:ext cx="11763375" cy="523875"/>
          </a:xfrm>
          <a:prstGeom prst="rect">
            <a:avLst/>
          </a:prstGeom>
        </p:spPr>
        <p:txBody>
          <a:bodyPr>
            <a:spAutoFit/>
          </a:bodyPr>
          <a:lstStyle/>
          <a:p>
            <a:pPr>
              <a:spcBef>
                <a:spcPct val="0"/>
              </a:spcBef>
              <a:defRPr/>
            </a:pPr>
            <a:r>
              <a:rPr lang="en-US" altLang="en-US" sz="2800" b="1" dirty="0">
                <a:solidFill>
                  <a:srgbClr val="128663"/>
                </a:solidFill>
                <a:latin typeface="Arial Black"/>
                <a:ea typeface="MS PGothic" panose="020B0600070205080204" pitchFamily="34" charset="-128"/>
                <a:cs typeface="Arial" panose="020B0604020202020204" pitchFamily="34" charset="0"/>
              </a:rPr>
              <a:t>2020 Construction Map	</a:t>
            </a:r>
            <a:endParaRPr lang="en-US" altLang="en-US" sz="2800" b="1" dirty="0">
              <a:solidFill>
                <a:srgbClr val="128663"/>
              </a:solidFill>
              <a:latin typeface="Arial Black"/>
              <a:ea typeface="MS PGothic" panose="020B0600070205080204" pitchFamily="34" charset="-128"/>
              <a:cs typeface="Arial" panose="020B0604020202020204" pitchFamily="34" charset="0"/>
            </a:endParaRPr>
          </a:p>
        </p:txBody>
      </p:sp>
      <p:sp>
        <p:nvSpPr>
          <p:cNvPr id="6" name="Title 1"/>
          <p:cNvSpPr txBox="1">
            <a:spLocks/>
          </p:cNvSpPr>
          <p:nvPr/>
        </p:nvSpPr>
        <p:spPr>
          <a:xfrm>
            <a:off x="273845" y="687389"/>
            <a:ext cx="5989637" cy="363537"/>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en-US" sz="1400" spc="300" dirty="0">
                <a:solidFill>
                  <a:prstClr val="black">
                    <a:lumMod val="65000"/>
                    <a:lumOff val="35000"/>
                  </a:prstClr>
                </a:solidFill>
                <a:latin typeface="Arial Black"/>
                <a:cs typeface="Arial Black"/>
              </a:rPr>
              <a:t>Project Titles</a:t>
            </a:r>
            <a:endParaRPr lang="en-US" sz="1400" spc="300" dirty="0">
              <a:solidFill>
                <a:prstClr val="black">
                  <a:lumMod val="65000"/>
                  <a:lumOff val="35000"/>
                </a:prstClr>
              </a:solidFill>
              <a:latin typeface="Arial Black"/>
              <a:cs typeface="Arial Black"/>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79051" y="998807"/>
            <a:ext cx="9055117" cy="5859193"/>
          </a:xfrm>
          <a:prstGeom prst="rect">
            <a:avLst/>
          </a:prstGeom>
        </p:spPr>
      </p:pic>
    </p:spTree>
    <p:extLst>
      <p:ext uri="{BB962C8B-B14F-4D97-AF65-F5344CB8AC3E}">
        <p14:creationId xmlns:p14="http://schemas.microsoft.com/office/powerpoint/2010/main" val="297896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004" y="877023"/>
            <a:ext cx="5935498" cy="1337198"/>
          </a:xfrm>
        </p:spPr>
        <p:txBody>
          <a:bodyPr vert="horz" lIns="91440" tIns="45720" rIns="91440" bIns="45720" rtlCol="0" anchor="ctr">
            <a:normAutofit/>
          </a:bodyPr>
          <a:lstStyle/>
          <a:p>
            <a:pPr algn="ctr"/>
            <a:r>
              <a:rPr lang="en-US" sz="7200" kern="1200" dirty="0">
                <a:solidFill>
                  <a:schemeClr val="accent1">
                    <a:lumMod val="75000"/>
                  </a:schemeClr>
                </a:solidFill>
                <a:latin typeface="+mj-lt"/>
                <a:ea typeface="+mj-ea"/>
                <a:cs typeface="+mj-cs"/>
              </a:rPr>
              <a:t>Overview </a:t>
            </a:r>
            <a:r>
              <a:rPr lang="en-US" sz="7200" kern="1200" dirty="0" smtClean="0">
                <a:solidFill>
                  <a:schemeClr val="accent1">
                    <a:lumMod val="75000"/>
                  </a:schemeClr>
                </a:solidFill>
                <a:latin typeface="+mj-lt"/>
                <a:ea typeface="+mj-ea"/>
                <a:cs typeface="+mj-cs"/>
              </a:rPr>
              <a:t>of</a:t>
            </a:r>
            <a:endParaRPr lang="en-US" sz="7200" kern="1200" dirty="0">
              <a:solidFill>
                <a:schemeClr val="accent1">
                  <a:lumMod val="75000"/>
                </a:schemeClr>
              </a:solidFill>
              <a:latin typeface="+mj-lt"/>
              <a:ea typeface="+mj-ea"/>
              <a:cs typeface="+mj-cs"/>
            </a:endParaRPr>
          </a:p>
        </p:txBody>
      </p:sp>
      <p:sp>
        <p:nvSpPr>
          <p:cNvPr id="4" name="Footer Placeholder 3"/>
          <p:cNvSpPr>
            <a:spLocks noGrp="1"/>
          </p:cNvSpPr>
          <p:nvPr>
            <p:ph type="ftr" sz="quarter" idx="11"/>
          </p:nvPr>
        </p:nvSpPr>
        <p:spPr>
          <a:xfrm>
            <a:off x="843061" y="6322781"/>
            <a:ext cx="5053698" cy="274320"/>
          </a:xfrm>
        </p:spPr>
        <p:txBody>
          <a:bodyPr vert="horz" lIns="91440" tIns="45720" rIns="91440" bIns="45720" rtlCol="0" anchor="ctr">
            <a:normAutofit/>
          </a:bodyPr>
          <a:lstStyle/>
          <a:p>
            <a:pPr algn="l"/>
            <a:r>
              <a:rPr lang="en-US" sz="1050" kern="1200" dirty="0">
                <a:solidFill>
                  <a:schemeClr val="tx1">
                    <a:tint val="75000"/>
                  </a:schemeClr>
                </a:solidFill>
                <a:latin typeface="+mn-lt"/>
                <a:ea typeface="+mn-ea"/>
                <a:cs typeface="+mn-cs"/>
              </a:rPr>
              <a:t>Washington State PTAC, Vancouver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738" y="2355030"/>
            <a:ext cx="2080031" cy="2064433"/>
          </a:xfrm>
          <a:prstGeom prst="rect">
            <a:avLst/>
          </a:prstGeom>
        </p:spPr>
      </p:pic>
      <p:sp>
        <p:nvSpPr>
          <p:cNvPr id="6" name="Title 1"/>
          <p:cNvSpPr txBox="1">
            <a:spLocks/>
          </p:cNvSpPr>
          <p:nvPr/>
        </p:nvSpPr>
        <p:spPr>
          <a:xfrm>
            <a:off x="2522004" y="4560272"/>
            <a:ext cx="5935498" cy="133719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dirty="0" smtClean="0">
                <a:solidFill>
                  <a:schemeClr val="accent1">
                    <a:lumMod val="75000"/>
                  </a:schemeClr>
                </a:solidFill>
              </a:rPr>
              <a:t>Services</a:t>
            </a:r>
            <a:endParaRPr lang="en-US" sz="7200" dirty="0">
              <a:solidFill>
                <a:schemeClr val="accent1">
                  <a:lumMod val="75000"/>
                </a:schemeClr>
              </a:solidFill>
            </a:endParaRPr>
          </a:p>
        </p:txBody>
      </p:sp>
    </p:spTree>
    <p:extLst>
      <p:ext uri="{BB962C8B-B14F-4D97-AF65-F5344CB8AC3E}">
        <p14:creationId xmlns:p14="http://schemas.microsoft.com/office/powerpoint/2010/main" val="368380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303" y="965199"/>
            <a:ext cx="7840718" cy="4927601"/>
          </a:xfrm>
        </p:spPr>
        <p:txBody>
          <a:bodyPr vert="horz" lIns="91440" tIns="45720" rIns="91440" bIns="45720" rtlCol="0" anchor="ctr">
            <a:normAutofit fontScale="90000"/>
          </a:bodyPr>
          <a:lstStyle/>
          <a:p>
            <a:r>
              <a:rPr lang="en-US" sz="3100" b="1" dirty="0">
                <a:solidFill>
                  <a:schemeClr val="accent1">
                    <a:lumMod val="75000"/>
                  </a:schemeClr>
                </a:solidFill>
                <a:latin typeface="Arial" panose="020B0604020202020204" pitchFamily="34" charset="0"/>
                <a:cs typeface="Arial" panose="020B0604020202020204" pitchFamily="34" charset="0"/>
              </a:rPr>
              <a:t>Washington PTAC Program, Vancouver</a:t>
            </a:r>
            <a:r>
              <a:rPr lang="en-US" sz="2400" dirty="0">
                <a:solidFill>
                  <a:schemeClr val="accent1">
                    <a:lumMod val="75000"/>
                  </a:schemeClr>
                </a:solidFill>
                <a:latin typeface="Arial" panose="020B0604020202020204" pitchFamily="34" charset="0"/>
                <a:cs typeface="Arial" panose="020B0604020202020204" pitchFamily="34" charset="0"/>
              </a:rPr>
              <a:t/>
            </a:r>
            <a:br>
              <a:rPr lang="en-US" sz="2400" dirty="0">
                <a:solidFill>
                  <a:schemeClr val="accent1">
                    <a:lumMod val="75000"/>
                  </a:schemeClr>
                </a:solidFill>
                <a:latin typeface="Arial" panose="020B0604020202020204" pitchFamily="34" charset="0"/>
                <a:cs typeface="Arial" panose="020B0604020202020204" pitchFamily="34" charset="0"/>
              </a:rPr>
            </a:br>
            <a:r>
              <a:rPr lang="en-US" sz="2400" dirty="0">
                <a:solidFill>
                  <a:schemeClr val="tx1">
                    <a:lumMod val="85000"/>
                    <a:lumOff val="15000"/>
                  </a:schemeClr>
                </a:solidFill>
                <a:latin typeface="Arial" panose="020B0604020202020204" pitchFamily="34" charset="0"/>
                <a:cs typeface="Arial" panose="020B0604020202020204" pitchFamily="34" charset="0"/>
              </a:rPr>
              <a:t/>
            </a:r>
            <a:br>
              <a:rPr lang="en-US" sz="2400" dirty="0">
                <a:solidFill>
                  <a:schemeClr val="tx1">
                    <a:lumMod val="85000"/>
                    <a:lumOff val="15000"/>
                  </a:schemeClr>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t>
            </a:r>
            <a:r>
              <a:rPr lang="en-US" sz="2200" dirty="0">
                <a:solidFill>
                  <a:schemeClr val="tx1">
                    <a:lumMod val="85000"/>
                    <a:lumOff val="15000"/>
                  </a:schemeClr>
                </a:solidFill>
                <a:latin typeface="Arial" panose="020B0604020202020204" pitchFamily="34" charset="0"/>
                <a:cs typeface="Arial" panose="020B0604020202020204" pitchFamily="34" charset="0"/>
              </a:rPr>
              <a:t> PTAC funds are discretionary and allocated each year by Congress in the Defense Appropriations Bill</a:t>
            </a:r>
            <a:br>
              <a:rPr lang="en-US" sz="2200" dirty="0">
                <a:solidFill>
                  <a:schemeClr val="tx1">
                    <a:lumMod val="85000"/>
                    <a:lumOff val="15000"/>
                  </a:schemeClr>
                </a:solidFill>
                <a:latin typeface="Arial" panose="020B0604020202020204" pitchFamily="34" charset="0"/>
                <a:cs typeface="Arial" panose="020B0604020202020204" pitchFamily="34" charset="0"/>
              </a:rPr>
            </a:br>
            <a:r>
              <a:rPr lang="en-US" sz="2200" dirty="0">
                <a:solidFill>
                  <a:schemeClr val="tx1">
                    <a:lumMod val="85000"/>
                    <a:lumOff val="15000"/>
                  </a:schemeClr>
                </a:solidFill>
                <a:latin typeface="Arial" panose="020B0604020202020204" pitchFamily="34" charset="0"/>
                <a:cs typeface="Arial" panose="020B0604020202020204" pitchFamily="34" charset="0"/>
              </a:rPr>
              <a:t/>
            </a:r>
            <a:br>
              <a:rPr lang="en-US" sz="2200" dirty="0">
                <a:solidFill>
                  <a:schemeClr val="tx1">
                    <a:lumMod val="85000"/>
                    <a:lumOff val="15000"/>
                  </a:schemeClr>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t>
            </a:r>
            <a:r>
              <a:rPr lang="en-US" sz="2200" dirty="0">
                <a:solidFill>
                  <a:schemeClr val="tx1">
                    <a:lumMod val="85000"/>
                    <a:lumOff val="15000"/>
                  </a:schemeClr>
                </a:solidFill>
                <a:latin typeface="Arial" panose="020B0604020202020204" pitchFamily="34" charset="0"/>
                <a:cs typeface="Arial" panose="020B0604020202020204" pitchFamily="34" charset="0"/>
              </a:rPr>
              <a:t> The Department of Defense, Defense Logistics Agency enters into cooperative agreements with PTAC across the United States</a:t>
            </a:r>
            <a:br>
              <a:rPr lang="en-US" sz="2200" dirty="0">
                <a:solidFill>
                  <a:schemeClr val="tx1">
                    <a:lumMod val="85000"/>
                    <a:lumOff val="15000"/>
                  </a:schemeClr>
                </a:solidFill>
                <a:latin typeface="Arial" panose="020B0604020202020204" pitchFamily="34" charset="0"/>
                <a:cs typeface="Arial" panose="020B0604020202020204" pitchFamily="34" charset="0"/>
              </a:rPr>
            </a:br>
            <a:r>
              <a:rPr lang="en-US" sz="2200" dirty="0">
                <a:solidFill>
                  <a:schemeClr val="tx1">
                    <a:lumMod val="85000"/>
                    <a:lumOff val="15000"/>
                  </a:schemeClr>
                </a:solidFill>
                <a:latin typeface="Arial" panose="020B0604020202020204" pitchFamily="34" charset="0"/>
                <a:cs typeface="Arial" panose="020B0604020202020204" pitchFamily="34" charset="0"/>
              </a:rPr>
              <a:t/>
            </a:r>
            <a:br>
              <a:rPr lang="en-US" sz="2200" dirty="0">
                <a:solidFill>
                  <a:schemeClr val="tx1">
                    <a:lumMod val="85000"/>
                    <a:lumOff val="15000"/>
                  </a:schemeClr>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t>
            </a:r>
            <a:r>
              <a:rPr lang="en-US" sz="2200" dirty="0">
                <a:solidFill>
                  <a:schemeClr val="tx1">
                    <a:lumMod val="85000"/>
                    <a:lumOff val="15000"/>
                  </a:schemeClr>
                </a:solidFill>
                <a:latin typeface="Arial" panose="020B0604020202020204" pitchFamily="34" charset="0"/>
                <a:cs typeface="Arial" panose="020B0604020202020204" pitchFamily="34" charset="0"/>
              </a:rPr>
              <a:t> Matching funds are provided by </a:t>
            </a:r>
            <a:r>
              <a:rPr lang="en-US" sz="2200" dirty="0" smtClean="0">
                <a:solidFill>
                  <a:schemeClr val="tx1">
                    <a:lumMod val="85000"/>
                    <a:lumOff val="15000"/>
                  </a:schemeClr>
                </a:solidFill>
                <a:latin typeface="Arial" panose="020B0604020202020204" pitchFamily="34" charset="0"/>
                <a:cs typeface="Arial" panose="020B0604020202020204" pitchFamily="34" charset="0"/>
              </a:rPr>
              <a:t>Thurston County EDC and </a:t>
            </a:r>
            <a:r>
              <a:rPr lang="en-US" sz="2200" dirty="0">
                <a:solidFill>
                  <a:schemeClr val="tx1">
                    <a:lumMod val="85000"/>
                    <a:lumOff val="15000"/>
                  </a:schemeClr>
                </a:solidFill>
                <a:latin typeface="Arial" panose="020B0604020202020204" pitchFamily="34" charset="0"/>
                <a:cs typeface="Arial" panose="020B0604020202020204" pitchFamily="34" charset="0"/>
              </a:rPr>
              <a:t>the other sub-centers</a:t>
            </a:r>
            <a:br>
              <a:rPr lang="en-US" sz="2200" dirty="0">
                <a:solidFill>
                  <a:schemeClr val="tx1">
                    <a:lumMod val="85000"/>
                    <a:lumOff val="15000"/>
                  </a:schemeClr>
                </a:solidFill>
                <a:latin typeface="Arial" panose="020B0604020202020204" pitchFamily="34" charset="0"/>
                <a:cs typeface="Arial" panose="020B0604020202020204" pitchFamily="34" charset="0"/>
              </a:rPr>
            </a:br>
            <a:r>
              <a:rPr lang="en-US" sz="2200" dirty="0">
                <a:solidFill>
                  <a:schemeClr val="tx1">
                    <a:lumMod val="85000"/>
                    <a:lumOff val="15000"/>
                  </a:schemeClr>
                </a:solidFill>
                <a:latin typeface="Arial" panose="020B0604020202020204" pitchFamily="34" charset="0"/>
                <a:cs typeface="Arial" panose="020B0604020202020204" pitchFamily="34" charset="0"/>
              </a:rPr>
              <a:t/>
            </a:r>
            <a:br>
              <a:rPr lang="en-US" sz="2200" dirty="0">
                <a:solidFill>
                  <a:schemeClr val="tx1">
                    <a:lumMod val="85000"/>
                    <a:lumOff val="15000"/>
                  </a:schemeClr>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t>
            </a:r>
            <a:r>
              <a:rPr lang="en-US" sz="2200" dirty="0">
                <a:solidFill>
                  <a:schemeClr val="tx1">
                    <a:lumMod val="85000"/>
                    <a:lumOff val="15000"/>
                  </a:schemeClr>
                </a:solidFill>
                <a:latin typeface="Arial" panose="020B0604020202020204" pitchFamily="34" charset="0"/>
                <a:cs typeface="Arial" panose="020B0604020202020204" pitchFamily="34" charset="0"/>
              </a:rPr>
              <a:t> There are 93 PTACs in U.S. employing over 400 counselors</a:t>
            </a:r>
            <a:r>
              <a:rPr lang="en-US" sz="2700" dirty="0">
                <a:solidFill>
                  <a:schemeClr val="tx1">
                    <a:lumMod val="85000"/>
                    <a:lumOff val="15000"/>
                  </a:schemeClr>
                </a:solidFill>
                <a:latin typeface="Arial" panose="020B0604020202020204" pitchFamily="34" charset="0"/>
                <a:cs typeface="Arial" panose="020B0604020202020204" pitchFamily="34" charset="0"/>
              </a:rPr>
              <a:t/>
            </a:r>
            <a:br>
              <a:rPr lang="en-US" sz="2700" dirty="0">
                <a:solidFill>
                  <a:schemeClr val="tx1">
                    <a:lumMod val="85000"/>
                    <a:lumOff val="15000"/>
                  </a:schemeClr>
                </a:solidFill>
                <a:latin typeface="Arial" panose="020B0604020202020204" pitchFamily="34" charset="0"/>
                <a:cs typeface="Arial" panose="020B0604020202020204" pitchFamily="34" charset="0"/>
              </a:rPr>
            </a:br>
            <a:endParaRPr lang="en-US" sz="2700" kern="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380588" y="6553690"/>
            <a:ext cx="5053698" cy="274320"/>
          </a:xfrm>
        </p:spPr>
        <p:txBody>
          <a:bodyPr vert="horz" lIns="91440" tIns="45720" rIns="91440" bIns="45720" rtlCol="0" anchor="ctr">
            <a:normAutofit/>
          </a:bodyPr>
          <a:lstStyle/>
          <a:p>
            <a:pPr algn="l"/>
            <a:r>
              <a:rPr lang="en-US" sz="1050" kern="1200">
                <a:solidFill>
                  <a:schemeClr val="tx1">
                    <a:tint val="75000"/>
                  </a:schemeClr>
                </a:solidFill>
                <a:latin typeface="+mn-lt"/>
                <a:ea typeface="+mn-ea"/>
                <a:cs typeface="+mn-cs"/>
              </a:rPr>
              <a:t>Washington State PTAC, Vancouver  </a:t>
            </a:r>
          </a:p>
        </p:txBody>
      </p:sp>
    </p:spTree>
    <p:extLst>
      <p:ext uri="{BB962C8B-B14F-4D97-AF65-F5344CB8AC3E}">
        <p14:creationId xmlns:p14="http://schemas.microsoft.com/office/powerpoint/2010/main" val="363298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41A1AD-9FA3-4C97-86D2-89D511813E60}"/>
              </a:ext>
            </a:extLst>
          </p:cNvPr>
          <p:cNvSpPr>
            <a:spLocks noGrp="1"/>
          </p:cNvSpPr>
          <p:nvPr>
            <p:ph type="ftr" sz="quarter" idx="11"/>
          </p:nvPr>
        </p:nvSpPr>
        <p:spPr/>
        <p:txBody>
          <a:bodyPr/>
          <a:lstStyle/>
          <a:p>
            <a:r>
              <a:rPr lang="en-US"/>
              <a:t>Washington State PTAC, Vancouver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09" y="0"/>
            <a:ext cx="10792746" cy="6858000"/>
          </a:xfrm>
          <a:prstGeom prst="rect">
            <a:avLst/>
          </a:prstGeom>
        </p:spPr>
      </p:pic>
    </p:spTree>
    <p:extLst>
      <p:ext uri="{BB962C8B-B14F-4D97-AF65-F5344CB8AC3E}">
        <p14:creationId xmlns:p14="http://schemas.microsoft.com/office/powerpoint/2010/main" val="377580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137" y="965200"/>
            <a:ext cx="6766078" cy="4927601"/>
          </a:xfrm>
        </p:spPr>
        <p:txBody>
          <a:bodyPr vert="horz" lIns="91440" tIns="45720" rIns="91440" bIns="45720" rtlCol="0" anchor="ctr">
            <a:normAutofit fontScale="90000"/>
          </a:bodyPr>
          <a:lstStyle/>
          <a:p>
            <a:pPr marR="57580"/>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1" dirty="0" smtClean="0">
                <a:solidFill>
                  <a:srgbClr val="000000"/>
                </a:solidFill>
                <a:latin typeface="Arial" panose="020B0604020202020204" pitchFamily="34" charset="0"/>
                <a:cs typeface="Arial" panose="020B0604020202020204" pitchFamily="34" charset="0"/>
              </a:rPr>
              <a:t>FREE</a:t>
            </a:r>
            <a:r>
              <a:rPr lang="en-US" sz="2200" dirty="0" smtClean="0">
                <a:solidFill>
                  <a:srgbClr val="000000"/>
                </a:solidFill>
                <a:latin typeface="Arial" panose="020B0604020202020204" pitchFamily="34" charset="0"/>
                <a:cs typeface="Arial" panose="020B0604020202020204" pitchFamily="34" charset="0"/>
              </a:rPr>
              <a:t> </a:t>
            </a:r>
            <a:r>
              <a:rPr lang="en-US" sz="2200" b="1" i="0" u="none" strike="noStrike" baseline="0" dirty="0" smtClean="0">
                <a:solidFill>
                  <a:srgbClr val="000000"/>
                </a:solidFill>
                <a:latin typeface="Arial" panose="020B0604020202020204" pitchFamily="34" charset="0"/>
                <a:cs typeface="Arial" panose="020B0604020202020204" pitchFamily="34" charset="0"/>
              </a:rPr>
              <a:t>Assistance </a:t>
            </a:r>
            <a:r>
              <a:rPr lang="en-US" sz="2200" b="1" i="0" u="none" strike="noStrike" baseline="0" dirty="0">
                <a:solidFill>
                  <a:srgbClr val="000000"/>
                </a:solidFill>
                <a:latin typeface="Arial" panose="020B0604020202020204" pitchFamily="34" charset="0"/>
                <a:cs typeface="Arial" panose="020B0604020202020204" pitchFamily="34" charset="0"/>
              </a:rPr>
              <a:t>includes:</a:t>
            </a:r>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dirty="0" smtClean="0">
                <a:solidFill>
                  <a:srgbClr val="000000"/>
                </a:solidFill>
                <a:latin typeface="Arial" panose="020B0604020202020204" pitchFamily="34" charset="0"/>
                <a:cs typeface="Arial" panose="020B0604020202020204" pitchFamily="34" charset="0"/>
              </a:rPr>
              <a:t>• Finding </a:t>
            </a:r>
            <a:r>
              <a:rPr lang="en-US" sz="2200" dirty="0">
                <a:solidFill>
                  <a:srgbClr val="000000"/>
                </a:solidFill>
                <a:latin typeface="Arial" panose="020B0604020202020204" pitchFamily="34" charset="0"/>
                <a:cs typeface="Arial" panose="020B0604020202020204" pitchFamily="34" charset="0"/>
              </a:rPr>
              <a:t>opportunities to bid</a:t>
            </a:r>
            <a:br>
              <a:rPr lang="en-US" sz="2200" dirty="0">
                <a:solidFill>
                  <a:srgbClr val="000000"/>
                </a:solidFill>
                <a:latin typeface="Arial" panose="020B0604020202020204" pitchFamily="34" charset="0"/>
                <a:cs typeface="Arial" panose="020B0604020202020204" pitchFamily="34" charset="0"/>
              </a:rPr>
            </a:br>
            <a:r>
              <a:rPr lang="en-US" sz="2200" dirty="0" smtClean="0">
                <a:solidFill>
                  <a:srgbClr val="000000"/>
                </a:solidFill>
                <a:latin typeface="Arial" panose="020B0604020202020204" pitchFamily="34" charset="0"/>
                <a:cs typeface="Arial" panose="020B0604020202020204" pitchFamily="34" charset="0"/>
              </a:rPr>
              <a:t>• Interpreting </a:t>
            </a:r>
            <a:r>
              <a:rPr lang="en-US" sz="2200" dirty="0">
                <a:solidFill>
                  <a:srgbClr val="000000"/>
                </a:solidFill>
                <a:latin typeface="Arial" panose="020B0604020202020204" pitchFamily="34" charset="0"/>
                <a:cs typeface="Arial" panose="020B0604020202020204" pitchFamily="34" charset="0"/>
              </a:rPr>
              <a:t>solicitations and regulations</a:t>
            </a:r>
            <a:br>
              <a:rPr lang="en-US" sz="2200" dirty="0">
                <a:solidFill>
                  <a:srgbClr val="000000"/>
                </a:solidFill>
                <a:latin typeface="Arial" panose="020B0604020202020204" pitchFamily="34" charset="0"/>
                <a:cs typeface="Arial" panose="020B0604020202020204" pitchFamily="34" charset="0"/>
              </a:rPr>
            </a:br>
            <a:r>
              <a:rPr lang="en-US" sz="2200" dirty="0" smtClean="0">
                <a:solidFill>
                  <a:srgbClr val="000000"/>
                </a:solidFill>
                <a:latin typeface="Arial" panose="020B0604020202020204" pitchFamily="34" charset="0"/>
                <a:cs typeface="Arial" panose="020B0604020202020204" pitchFamily="34" charset="0"/>
              </a:rPr>
              <a:t>• Certifications </a:t>
            </a:r>
            <a:r>
              <a:rPr lang="en-US" sz="2200" dirty="0">
                <a:solidFill>
                  <a:srgbClr val="000000"/>
                </a:solidFill>
                <a:latin typeface="Arial" panose="020B0604020202020204" pitchFamily="34" charset="0"/>
                <a:cs typeface="Arial" panose="020B0604020202020204" pitchFamily="34" charset="0"/>
              </a:rPr>
              <a:t>&amp; </a:t>
            </a:r>
            <a:r>
              <a:rPr lang="en-US" sz="2200" dirty="0" smtClean="0">
                <a:solidFill>
                  <a:srgbClr val="000000"/>
                </a:solidFill>
                <a:latin typeface="Arial" panose="020B0604020202020204" pitchFamily="34" charset="0"/>
                <a:cs typeface="Arial" panose="020B0604020202020204" pitchFamily="34" charset="0"/>
              </a:rPr>
              <a:t>registrations, such as; sam.gov</a:t>
            </a:r>
            <a:br>
              <a:rPr lang="en-US" sz="2200" dirty="0" smtClean="0">
                <a:solidFill>
                  <a:srgbClr val="000000"/>
                </a:solidFill>
                <a:latin typeface="Arial" panose="020B0604020202020204" pitchFamily="34" charset="0"/>
                <a:cs typeface="Arial" panose="020B0604020202020204" pitchFamily="34" charset="0"/>
              </a:rPr>
            </a:br>
            <a:r>
              <a:rPr lang="en-US" sz="2200" dirty="0" smtClean="0">
                <a:solidFill>
                  <a:srgbClr val="000000"/>
                </a:solidFill>
                <a:latin typeface="Arial" panose="020B0604020202020204" pitchFamily="34" charset="0"/>
                <a:cs typeface="Arial" panose="020B0604020202020204" pitchFamily="34" charset="0"/>
              </a:rPr>
              <a:t>	and any social/economic certifications</a:t>
            </a:r>
            <a:r>
              <a:rPr lang="en-US" sz="2200" dirty="0">
                <a:solidFill>
                  <a:srgbClr val="000000"/>
                </a:solidFill>
                <a:latin typeface="Arial" panose="020B0604020202020204" pitchFamily="34" charset="0"/>
                <a:cs typeface="Arial" panose="020B0604020202020204" pitchFamily="34" charset="0"/>
              </a:rPr>
              <a:t/>
            </a:r>
            <a:br>
              <a:rPr lang="en-US" sz="2200" dirty="0">
                <a:solidFill>
                  <a:srgbClr val="000000"/>
                </a:solidFill>
                <a:latin typeface="Arial" panose="020B0604020202020204" pitchFamily="34" charset="0"/>
                <a:cs typeface="Arial" panose="020B0604020202020204" pitchFamily="34" charset="0"/>
              </a:rPr>
            </a:br>
            <a:r>
              <a:rPr lang="en-US" sz="2200" dirty="0" smtClean="0">
                <a:solidFill>
                  <a:srgbClr val="000000"/>
                </a:solidFill>
                <a:latin typeface="Arial" panose="020B0604020202020204" pitchFamily="34" charset="0"/>
                <a:cs typeface="Arial" panose="020B0604020202020204" pitchFamily="34" charset="0"/>
              </a:rPr>
              <a:t>• Marketing </a:t>
            </a:r>
            <a:r>
              <a:rPr lang="en-US" sz="2200" dirty="0">
                <a:solidFill>
                  <a:srgbClr val="000000"/>
                </a:solidFill>
                <a:latin typeface="Arial" panose="020B0604020202020204" pitchFamily="34" charset="0"/>
                <a:cs typeface="Arial" panose="020B0604020202020204" pitchFamily="34" charset="0"/>
              </a:rPr>
              <a:t>to government </a:t>
            </a:r>
            <a:r>
              <a:rPr lang="en-US" sz="2200" dirty="0" smtClean="0">
                <a:solidFill>
                  <a:srgbClr val="000000"/>
                </a:solidFill>
                <a:latin typeface="Arial" panose="020B0604020202020204" pitchFamily="34" charset="0"/>
                <a:cs typeface="Arial" panose="020B0604020202020204" pitchFamily="34" charset="0"/>
              </a:rPr>
              <a:t>buyer </a:t>
            </a:r>
            <a:r>
              <a:rPr lang="en-US" sz="2200" b="0" i="0" u="none" strike="noStrike" baseline="0" dirty="0" smtClean="0">
                <a:solidFill>
                  <a:srgbClr val="000000"/>
                </a:solidFill>
                <a:latin typeface="Arial" panose="020B0604020202020204" pitchFamily="34" charset="0"/>
                <a:cs typeface="Arial" panose="020B0604020202020204" pitchFamily="34" charset="0"/>
              </a:rPr>
              <a:t>and </a:t>
            </a:r>
            <a:r>
              <a:rPr lang="en-US" sz="2200" b="0" i="0" u="none" strike="noStrike" baseline="0" dirty="0">
                <a:solidFill>
                  <a:srgbClr val="000000"/>
                </a:solidFill>
                <a:latin typeface="Arial" panose="020B0604020202020204" pitchFamily="34" charset="0"/>
                <a:cs typeface="Arial" panose="020B0604020202020204" pitchFamily="34" charset="0"/>
              </a:rPr>
              <a:t>much more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1" i="0" u="none" strike="noStrike" baseline="0" dirty="0">
                <a:solidFill>
                  <a:srgbClr val="000000"/>
                </a:solidFill>
                <a:latin typeface="Arial" panose="020B0604020202020204" pitchFamily="34" charset="0"/>
                <a:cs typeface="Arial" panose="020B0604020202020204" pitchFamily="34" charset="0"/>
              </a:rPr>
              <a:t>We provide these services through: </a:t>
            </a:r>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smtClean="0">
                <a:solidFill>
                  <a:srgbClr val="000000"/>
                </a:solidFill>
                <a:latin typeface="Arial" panose="020B0604020202020204" pitchFamily="34" charset="0"/>
                <a:cs typeface="Arial" panose="020B0604020202020204" pitchFamily="34" charset="0"/>
              </a:rPr>
              <a:t>• One-on-one </a:t>
            </a:r>
            <a:r>
              <a:rPr lang="en-US" sz="2200" b="0" i="0" u="none" strike="noStrike" baseline="0" dirty="0">
                <a:solidFill>
                  <a:srgbClr val="000000"/>
                </a:solidFill>
                <a:latin typeface="Arial" panose="020B0604020202020204" pitchFamily="34" charset="0"/>
                <a:cs typeface="Arial" panose="020B0604020202020204" pitchFamily="34" charset="0"/>
              </a:rPr>
              <a:t>Counseling Sessions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smtClean="0">
                <a:solidFill>
                  <a:srgbClr val="000000"/>
                </a:solidFill>
                <a:latin typeface="Arial" panose="020B0604020202020204" pitchFamily="34" charset="0"/>
                <a:cs typeface="Arial" panose="020B0604020202020204" pitchFamily="34" charset="0"/>
              </a:rPr>
              <a:t>• Matchmaking events</a:t>
            </a:r>
            <a:r>
              <a:rPr lang="en-US" sz="2200" dirty="0">
                <a:solidFill>
                  <a:srgbClr val="000000"/>
                </a:solidFill>
                <a:latin typeface="Arial" panose="020B0604020202020204" pitchFamily="34" charset="0"/>
                <a:cs typeface="Arial" panose="020B0604020202020204" pitchFamily="34" charset="0"/>
              </a:rPr>
              <a:t/>
            </a:r>
            <a:br>
              <a:rPr lang="en-US" sz="2200" dirty="0">
                <a:solidFill>
                  <a:srgbClr val="000000"/>
                </a:solidFill>
                <a:latin typeface="Arial" panose="020B0604020202020204" pitchFamily="34" charset="0"/>
                <a:cs typeface="Arial" panose="020B0604020202020204" pitchFamily="34" charset="0"/>
              </a:rPr>
            </a:br>
            <a:r>
              <a:rPr lang="en-US" sz="2200" dirty="0">
                <a:solidFill>
                  <a:srgbClr val="000000"/>
                </a:solidFill>
                <a:latin typeface="Arial" panose="020B0604020202020204" pitchFamily="34" charset="0"/>
                <a:cs typeface="Arial" panose="020B0604020202020204" pitchFamily="34" charset="0"/>
              </a:rPr>
              <a:t>• </a:t>
            </a:r>
            <a:r>
              <a:rPr lang="en-US" sz="2200" dirty="0" smtClean="0">
                <a:solidFill>
                  <a:srgbClr val="000000"/>
                </a:solidFill>
                <a:latin typeface="Arial" panose="020B0604020202020204" pitchFamily="34" charset="0"/>
                <a:cs typeface="Arial" panose="020B0604020202020204" pitchFamily="34" charset="0"/>
              </a:rPr>
              <a:t>Training (in-person or online)</a:t>
            </a:r>
            <a:r>
              <a:rPr lang="en-US" sz="2200" b="0" i="0" u="none" strike="noStrike" baseline="0" dirty="0">
                <a:solidFill>
                  <a:srgbClr val="000000"/>
                </a:solidFill>
                <a:latin typeface="Arial" panose="020B0604020202020204" pitchFamily="34" charset="0"/>
                <a:cs typeface="Arial" panose="020B0604020202020204" pitchFamily="34" charset="0"/>
              </a:rPr>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smtClean="0">
                <a:solidFill>
                  <a:srgbClr val="000000"/>
                </a:solidFill>
                <a:latin typeface="Arial" panose="020B0604020202020204" pitchFamily="34" charset="0"/>
                <a:cs typeface="Arial" panose="020B0604020202020204" pitchFamily="34" charset="0"/>
              </a:rPr>
              <a:t>• Optional </a:t>
            </a:r>
            <a:r>
              <a:rPr lang="en-US" sz="2200" b="0" i="0" u="none" strike="noStrike" baseline="0" dirty="0">
                <a:solidFill>
                  <a:srgbClr val="000000"/>
                </a:solidFill>
                <a:latin typeface="Arial" panose="020B0604020202020204" pitchFamily="34" charset="0"/>
                <a:cs typeface="Arial" panose="020B0604020202020204" pitchFamily="34" charset="0"/>
              </a:rPr>
              <a:t>Bid Match service </a:t>
            </a:r>
            <a:br>
              <a:rPr lang="en-US" sz="2200" b="0" i="0" u="none" strike="noStrike" baseline="0" dirty="0">
                <a:solidFill>
                  <a:srgbClr val="000000"/>
                </a:solidFill>
                <a:latin typeface="Arial" panose="020B0604020202020204" pitchFamily="34" charset="0"/>
                <a:cs typeface="Arial" panose="020B0604020202020204" pitchFamily="34" charset="0"/>
              </a:rPr>
            </a:br>
            <a:r>
              <a:rPr lang="en-US" sz="2200" b="0" i="0" u="none" strike="noStrike" baseline="0" dirty="0">
                <a:solidFill>
                  <a:srgbClr val="000000"/>
                </a:solidFill>
                <a:latin typeface="Arial" panose="020B0604020202020204" pitchFamily="34" charset="0"/>
                <a:cs typeface="Arial" panose="020B0604020202020204" pitchFamily="34" charset="0"/>
              </a:rPr>
              <a:t>  </a:t>
            </a:r>
            <a:r>
              <a:rPr lang="en-US" sz="2200" b="0" i="1" u="none" strike="noStrike" baseline="0" dirty="0">
                <a:solidFill>
                  <a:srgbClr val="000000"/>
                </a:solidFill>
                <a:latin typeface="Arial" panose="020B0604020202020204" pitchFamily="34" charset="0"/>
                <a:cs typeface="Arial" panose="020B0604020202020204" pitchFamily="34" charset="0"/>
              </a:rPr>
              <a:t>(fee-for service: $165/year) </a:t>
            </a:r>
            <a:r>
              <a:rPr lang="en-US" sz="5400" b="0" i="0" u="none" strike="noStrike" baseline="0" dirty="0">
                <a:solidFill>
                  <a:srgbClr val="000000"/>
                </a:solidFill>
                <a:latin typeface="Arial" panose="020B0604020202020204" pitchFamily="34" charset="0"/>
                <a:cs typeface="Arial" panose="020B0604020202020204" pitchFamily="34" charset="0"/>
              </a:rPr>
              <a:t/>
            </a:r>
            <a:br>
              <a:rPr lang="en-US" sz="5400" b="0" i="0" u="none" strike="noStrike" baseline="0" dirty="0">
                <a:solidFill>
                  <a:srgbClr val="000000"/>
                </a:solidFill>
                <a:latin typeface="Arial" panose="020B0604020202020204" pitchFamily="34" charset="0"/>
                <a:cs typeface="Arial" panose="020B0604020202020204" pitchFamily="34" charset="0"/>
              </a:rPr>
            </a:br>
            <a:endParaRPr lang="en-US" sz="5400" kern="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28974" y="965199"/>
            <a:ext cx="2707937" cy="4927602"/>
          </a:xfrm>
        </p:spPr>
        <p:txBody>
          <a:bodyPr vert="horz" lIns="91440" tIns="45720" rIns="91440" bIns="45720" rtlCol="0" anchor="ctr">
            <a:normAutofit/>
          </a:bodyPr>
          <a:lstStyle/>
          <a:p>
            <a:pPr marR="57580"/>
            <a:r>
              <a:rPr lang="en-US" sz="3200" i="0" u="none" strike="noStrike" baseline="0" dirty="0">
                <a:solidFill>
                  <a:schemeClr val="accent1">
                    <a:lumMod val="75000"/>
                  </a:schemeClr>
                </a:solidFill>
                <a:latin typeface="Arial" panose="020B0604020202020204" pitchFamily="34" charset="0"/>
                <a:cs typeface="Arial" panose="020B0604020202020204" pitchFamily="34" charset="0"/>
              </a:rPr>
              <a:t>Washington PTAC Program</a:t>
            </a:r>
            <a:r>
              <a:rPr lang="en-US" sz="3200" i="0" u="none" strike="noStrike" baseline="0" dirty="0">
                <a:solidFill>
                  <a:srgbClr val="000000"/>
                </a:solidFill>
                <a:latin typeface="Arial" panose="020B0604020202020204" pitchFamily="34" charset="0"/>
                <a:cs typeface="Arial" panose="020B0604020202020204" pitchFamily="34" charset="0"/>
              </a:rPr>
              <a:t> </a:t>
            </a:r>
            <a:r>
              <a:rPr lang="en-US" sz="3200" b="1" i="0" u="none" strike="noStrike" baseline="0" dirty="0">
                <a:solidFill>
                  <a:srgbClr val="000000"/>
                </a:solidFill>
                <a:latin typeface="Arial" panose="020B0604020202020204" pitchFamily="34" charset="0"/>
                <a:cs typeface="Arial" panose="020B0604020202020204" pitchFamily="34" charset="0"/>
              </a:rPr>
              <a:t/>
            </a:r>
            <a:br>
              <a:rPr lang="en-US" sz="3200" b="1" i="0" u="none" strike="noStrike" baseline="0" dirty="0">
                <a:solidFill>
                  <a:srgbClr val="000000"/>
                </a:solidFill>
                <a:latin typeface="Arial" panose="020B0604020202020204" pitchFamily="34" charset="0"/>
                <a:cs typeface="Arial" panose="020B0604020202020204" pitchFamily="34" charset="0"/>
              </a:rPr>
            </a:br>
            <a:endParaRPr lang="en-US" sz="3200" b="0" i="0" u="none" strike="noStrike" baseline="0" dirty="0">
              <a:solidFill>
                <a:srgbClr val="000000"/>
              </a:solidFill>
              <a:latin typeface="Arial" panose="020B0604020202020204" pitchFamily="34" charset="0"/>
              <a:cs typeface="Arial" panose="020B0604020202020204" pitchFamily="34" charset="0"/>
            </a:endParaRPr>
          </a:p>
          <a:p>
            <a:pPr marR="36930"/>
            <a:r>
              <a:rPr lang="en-US" sz="1800" b="0" u="none" strike="noStrike" baseline="0" dirty="0">
                <a:solidFill>
                  <a:srgbClr val="000000"/>
                </a:solidFill>
                <a:latin typeface="Arial" panose="020B0604020202020204" pitchFamily="34" charset="0"/>
                <a:cs typeface="Arial" panose="020B0604020202020204" pitchFamily="34" charset="0"/>
              </a:rPr>
              <a:t>The Procurement Technical Assistance Center assists Washington State businesses in selling to federal, state and local governments. </a:t>
            </a:r>
          </a:p>
          <a:p>
            <a:endParaRPr lang="en-US" sz="2000" b="0" i="0" u="none" strike="noStrike" baseline="0" dirty="0">
              <a:solidFill>
                <a:srgbClr val="000000"/>
              </a:solidFill>
              <a:latin typeface="Arial" panose="020B0604020202020204" pitchFamily="34" charset="0"/>
              <a:cs typeface="Arial" panose="020B0604020202020204" pitchFamily="34" charset="0"/>
            </a:endParaRPr>
          </a:p>
          <a:p>
            <a:pPr algn="r"/>
            <a:endParaRPr lang="en-US" sz="2000" kern="1200" dirty="0">
              <a:solidFill>
                <a:schemeClr val="accent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380588" y="6553690"/>
            <a:ext cx="5053698" cy="274320"/>
          </a:xfrm>
        </p:spPr>
        <p:txBody>
          <a:bodyPr vert="horz" lIns="91440" tIns="45720" rIns="91440" bIns="45720" rtlCol="0" anchor="ctr">
            <a:normAutofit/>
          </a:bodyPr>
          <a:lstStyle/>
          <a:p>
            <a:pPr algn="l"/>
            <a:r>
              <a:rPr lang="en-US" sz="1050" kern="1200">
                <a:solidFill>
                  <a:schemeClr val="tx1">
                    <a:tint val="75000"/>
                  </a:schemeClr>
                </a:solidFill>
                <a:latin typeface="+mn-lt"/>
                <a:ea typeface="+mn-ea"/>
                <a:cs typeface="+mn-cs"/>
              </a:rPr>
              <a:t>Washington State PTAC, Vancouver  </a:t>
            </a:r>
          </a:p>
        </p:txBody>
      </p:sp>
    </p:spTree>
    <p:extLst>
      <p:ext uri="{BB962C8B-B14F-4D97-AF65-F5344CB8AC3E}">
        <p14:creationId xmlns:p14="http://schemas.microsoft.com/office/powerpoint/2010/main" val="363255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b="1" dirty="0">
                <a:solidFill>
                  <a:schemeClr val="accent1">
                    <a:lumMod val="75000"/>
                  </a:schemeClr>
                </a:solidFill>
                <a:latin typeface="Arial" panose="020B0604020202020204" pitchFamily="34" charset="0"/>
                <a:cs typeface="Arial" panose="020B0604020202020204" pitchFamily="34" charset="0"/>
              </a:rPr>
              <a:t>Government Presence in Washington</a:t>
            </a:r>
          </a:p>
        </p:txBody>
      </p:sp>
      <p:sp>
        <p:nvSpPr>
          <p:cNvPr id="3" name="Content Placeholder 2"/>
          <p:cNvSpPr>
            <a:spLocks noGrp="1"/>
          </p:cNvSpPr>
          <p:nvPr>
            <p:ph idx="1"/>
          </p:nvPr>
        </p:nvSpPr>
        <p:spPr>
          <a:xfrm>
            <a:off x="794780" y="1640471"/>
            <a:ext cx="8596668" cy="3880773"/>
          </a:xfrm>
        </p:spPr>
        <p:txBody>
          <a:bodyPr/>
          <a:lstStyle/>
          <a:p>
            <a:r>
              <a:rPr lang="en-US" sz="2000" b="1" dirty="0">
                <a:latin typeface="Arial" panose="020B0604020202020204" pitchFamily="34" charset="0"/>
                <a:cs typeface="Arial" panose="020B0604020202020204" pitchFamily="34" charset="0"/>
              </a:rPr>
              <a:t>Federal:</a:t>
            </a:r>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Civilian agencies: GSA, Forest Service, USPS, EPA, FAA, etc.</a:t>
            </a:r>
          </a:p>
          <a:p>
            <a:pPr lvl="1"/>
            <a:r>
              <a:rPr lang="en-US" sz="2000" dirty="0">
                <a:latin typeface="Arial" panose="020B0604020202020204" pitchFamily="34" charset="0"/>
                <a:cs typeface="Arial" panose="020B0604020202020204" pitchFamily="34" charset="0"/>
              </a:rPr>
              <a:t>DoD: Fairchild AFB, U.S. Army Corps of Engineers, JBLM, Yakima Training Center, etc.</a:t>
            </a:r>
          </a:p>
          <a:p>
            <a:pPr lvl="1"/>
            <a:r>
              <a:rPr lang="en-US" sz="2000" dirty="0">
                <a:latin typeface="Arial" panose="020B0604020202020204" pitchFamily="34" charset="0"/>
                <a:cs typeface="Arial" panose="020B0604020202020204" pitchFamily="34" charset="0"/>
              </a:rPr>
              <a:t>DOE: Hanford site</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Local:</a:t>
            </a:r>
            <a:r>
              <a:rPr lang="en-US" sz="2000" dirty="0">
                <a:latin typeface="Arial" panose="020B0604020202020204" pitchFamily="34" charset="0"/>
                <a:cs typeface="Arial" panose="020B0604020202020204" pitchFamily="34" charset="0"/>
              </a:rPr>
              <a:t> Counties, Cities, Ports, School Districts, etc.</a:t>
            </a:r>
          </a:p>
          <a:p>
            <a:endParaRPr lang="en-US"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State: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Colleges</a:t>
            </a:r>
            <a:r>
              <a:rPr lang="fr-FR" sz="2000" dirty="0">
                <a:latin typeface="Arial" panose="020B0604020202020204" pitchFamily="34" charset="0"/>
                <a:cs typeface="Arial" panose="020B0604020202020204" pitchFamily="34" charset="0"/>
              </a:rPr>
              <a:t> &amp; </a:t>
            </a:r>
            <a:r>
              <a:rPr lang="fr-FR" sz="2000" dirty="0" err="1">
                <a:latin typeface="Arial" panose="020B0604020202020204" pitchFamily="34" charset="0"/>
                <a:cs typeface="Arial" panose="020B0604020202020204" pitchFamily="34" charset="0"/>
              </a:rPr>
              <a:t>Universities</a:t>
            </a:r>
            <a:r>
              <a:rPr lang="fr-FR" sz="2000" dirty="0">
                <a:latin typeface="Arial" panose="020B0604020202020204" pitchFamily="34" charset="0"/>
                <a:cs typeface="Arial" panose="020B0604020202020204" pitchFamily="34" charset="0"/>
              </a:rPr>
              <a:t>, DOT, prisons, etc.</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794780" y="6186990"/>
            <a:ext cx="6297612" cy="365125"/>
          </a:xfrm>
        </p:spPr>
        <p:txBody>
          <a:bodyPr/>
          <a:lstStyle/>
          <a:p>
            <a:r>
              <a:rPr lang="en-US" sz="1050" dirty="0"/>
              <a:t>Washington State PTAC, Vancouver  </a:t>
            </a:r>
          </a:p>
        </p:txBody>
      </p:sp>
    </p:spTree>
    <p:extLst>
      <p:ext uri="{BB962C8B-B14F-4D97-AF65-F5344CB8AC3E}">
        <p14:creationId xmlns:p14="http://schemas.microsoft.com/office/powerpoint/2010/main" val="4086853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67065"/>
            <a:ext cx="7007321" cy="505687"/>
          </a:xfrm>
        </p:spPr>
        <p:txBody>
          <a:bodyPr>
            <a:noAutofit/>
          </a:bodyPr>
          <a:lstStyle/>
          <a:p>
            <a:r>
              <a:rPr lang="en-US" sz="3200" b="1" dirty="0" smtClean="0">
                <a:latin typeface="Arial" panose="020B0604020202020204" pitchFamily="34" charset="0"/>
                <a:cs typeface="Arial" panose="020B0604020202020204" pitchFamily="34" charset="0"/>
              </a:rPr>
              <a:t>How can PTAC assist you…</a:t>
            </a:r>
            <a:endParaRPr lang="en-US" sz="32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677333" y="1496291"/>
            <a:ext cx="9011611" cy="4387206"/>
          </a:xfrm>
        </p:spPr>
        <p:txBody>
          <a:bodyPr>
            <a:normAutofit/>
          </a:bodyPr>
          <a:lstStyle/>
          <a:p>
            <a:pPr marL="457200" indent="-457200">
              <a:buFont typeface="+mj-lt"/>
              <a:buAutoNum type="arabicPeriod"/>
            </a:pPr>
            <a:r>
              <a:rPr lang="en-US" sz="2800" dirty="0" smtClean="0">
                <a:latin typeface="Arial" panose="020B0604020202020204" pitchFamily="34" charset="0"/>
                <a:cs typeface="Arial" panose="020B0604020202020204" pitchFamily="34" charset="0"/>
              </a:rPr>
              <a:t>Prepare you and your business</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Market to your target agencies and understand how they buy</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Complete requirements and registrations to be eligible to bid</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Help avoid costly errors</a:t>
            </a:r>
          </a:p>
          <a:p>
            <a:pPr marL="457200" indent="-457200">
              <a:buFont typeface="+mj-lt"/>
              <a:buAutoNum type="arabicPeriod"/>
            </a:pPr>
            <a:r>
              <a:rPr lang="en-US" sz="2800" dirty="0" smtClean="0">
                <a:latin typeface="Arial" panose="020B0604020202020204" pitchFamily="34" charset="0"/>
                <a:cs typeface="Arial" panose="020B0604020202020204" pitchFamily="34" charset="0"/>
              </a:rPr>
              <a:t>Provide research tools &amp; support to get ahead of the game</a:t>
            </a:r>
          </a:p>
        </p:txBody>
      </p:sp>
      <p:sp>
        <p:nvSpPr>
          <p:cNvPr id="5" name="Footer Placeholder 4"/>
          <p:cNvSpPr>
            <a:spLocks noGrp="1"/>
          </p:cNvSpPr>
          <p:nvPr>
            <p:ph type="ftr" sz="quarter" idx="11"/>
          </p:nvPr>
        </p:nvSpPr>
        <p:spPr/>
        <p:txBody>
          <a:bodyPr/>
          <a:lstStyle/>
          <a:p>
            <a:r>
              <a:rPr lang="en-US" dirty="0" smtClean="0"/>
              <a:t>Washington State PTAC, Vancouver  </a:t>
            </a:r>
            <a:endParaRPr lang="en-US" dirty="0"/>
          </a:p>
        </p:txBody>
      </p:sp>
    </p:spTree>
    <p:extLst>
      <p:ext uri="{BB962C8B-B14F-4D97-AF65-F5344CB8AC3E}">
        <p14:creationId xmlns:p14="http://schemas.microsoft.com/office/powerpoint/2010/main" val="147726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08" y="711233"/>
            <a:ext cx="10357700" cy="789388"/>
          </a:xfrm>
        </p:spPr>
        <p:txBody>
          <a:bodyPr>
            <a:noAutofit/>
          </a:bodyPr>
          <a:lstStyle/>
          <a:p>
            <a:r>
              <a:rPr lang="en-US" sz="3200" b="1" dirty="0" smtClean="0">
                <a:latin typeface="Arial" panose="020B0604020202020204" pitchFamily="34" charset="0"/>
                <a:cs typeface="Arial" panose="020B0604020202020204" pitchFamily="34" charset="0"/>
              </a:rPr>
              <a:t>#1. </a:t>
            </a:r>
            <a:r>
              <a:rPr lang="en-US" sz="3200" b="1" dirty="0">
                <a:latin typeface="Arial" panose="020B0604020202020204" pitchFamily="34" charset="0"/>
                <a:cs typeface="Arial" panose="020B0604020202020204" pitchFamily="34" charset="0"/>
              </a:rPr>
              <a:t>Prepare you and your </a:t>
            </a:r>
            <a:r>
              <a:rPr lang="en-US" sz="3200" b="1" dirty="0" smtClean="0">
                <a:latin typeface="Arial" panose="020B0604020202020204" pitchFamily="34" charset="0"/>
                <a:cs typeface="Arial" panose="020B0604020202020204" pitchFamily="34" charset="0"/>
              </a:rPr>
              <a:t>business</a:t>
            </a:r>
            <a:endParaRPr lang="en-US" sz="24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6008" y="1681018"/>
            <a:ext cx="8427993" cy="4324087"/>
          </a:xfrm>
        </p:spPr>
        <p:txBody>
          <a:bodyPr/>
          <a:lstStyle/>
          <a:p>
            <a:pPr marL="0" indent="0">
              <a:buNone/>
            </a:pPr>
            <a:r>
              <a:rPr lang="en-US" sz="2400" b="1" dirty="0">
                <a:latin typeface="Arial" panose="020B0604020202020204" pitchFamily="34" charset="0"/>
                <a:cs typeface="Arial" panose="020B0604020202020204" pitchFamily="34" charset="0"/>
              </a:rPr>
              <a:t>Are you ready for government contracting?</a:t>
            </a:r>
            <a:endParaRPr lang="en-US" sz="24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Are </a:t>
            </a:r>
            <a:r>
              <a:rPr lang="en-US" sz="2000" dirty="0">
                <a:latin typeface="Arial" panose="020B0604020202020204" pitchFamily="34" charset="0"/>
                <a:cs typeface="Arial" panose="020B0604020202020204" pitchFamily="34" charset="0"/>
              </a:rPr>
              <a:t>you prepared to learn and follow rules relating to Federal acquisitions?</a:t>
            </a:r>
          </a:p>
          <a:p>
            <a:pPr marL="457200" indent="-457200">
              <a:buFont typeface="+mj-lt"/>
              <a:buAutoNum type="arabicPeriod"/>
            </a:pPr>
            <a:r>
              <a:rPr lang="en-US" sz="2000" dirty="0">
                <a:latin typeface="Arial" panose="020B0604020202020204" pitchFamily="34" charset="0"/>
                <a:cs typeface="Arial" panose="020B0604020202020204" pitchFamily="34" charset="0"/>
              </a:rPr>
              <a:t>Are you willing to do ongoing, detailed research to find procurement opportunities?</a:t>
            </a:r>
          </a:p>
          <a:p>
            <a:pPr marL="457200" indent="-457200">
              <a:buFont typeface="+mj-lt"/>
              <a:buAutoNum type="arabicPeriod"/>
            </a:pPr>
            <a:r>
              <a:rPr lang="en-US" sz="2000" dirty="0">
                <a:latin typeface="Arial" panose="020B0604020202020204" pitchFamily="34" charset="0"/>
                <a:cs typeface="Arial" panose="020B0604020202020204" pitchFamily="34" charset="0"/>
              </a:rPr>
              <a:t>Can your business financially support performance for contract up front costs?</a:t>
            </a:r>
          </a:p>
          <a:p>
            <a:pPr marL="457200" indent="-457200">
              <a:buFont typeface="+mj-lt"/>
              <a:buAutoNum type="arabicPeriod"/>
            </a:pPr>
            <a:r>
              <a:rPr lang="en-US" sz="2000" dirty="0">
                <a:latin typeface="Arial" panose="020B0604020202020204" pitchFamily="34" charset="0"/>
                <a:cs typeface="Arial" panose="020B0604020202020204" pitchFamily="34" charset="0"/>
              </a:rPr>
              <a:t>Are you willing to be a subcontractor to companies that are prime contractors?</a:t>
            </a:r>
          </a:p>
          <a:p>
            <a:pPr marL="457200" indent="-457200">
              <a:buFont typeface="+mj-lt"/>
              <a:buAutoNum type="arabicPeriod"/>
            </a:pPr>
            <a:r>
              <a:rPr lang="en-US" sz="2000" dirty="0">
                <a:latin typeface="Arial" panose="020B0604020202020204" pitchFamily="34" charset="0"/>
                <a:cs typeface="Arial" panose="020B0604020202020204" pitchFamily="34" charset="0"/>
              </a:rPr>
              <a:t>Are you and your company in good standing with the government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77334" y="6005104"/>
            <a:ext cx="6297612" cy="365125"/>
          </a:xfrm>
        </p:spPr>
        <p:txBody>
          <a:bodyPr/>
          <a:lstStyle/>
          <a:p>
            <a:r>
              <a:rPr lang="en-US"/>
              <a:t>Washington State PTAC, Vancouver  </a:t>
            </a:r>
          </a:p>
        </p:txBody>
      </p:sp>
    </p:spTree>
    <p:extLst>
      <p:ext uri="{BB962C8B-B14F-4D97-AF65-F5344CB8AC3E}">
        <p14:creationId xmlns:p14="http://schemas.microsoft.com/office/powerpoint/2010/main" val="3263375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19528017"/>
              </p:ext>
            </p:extLst>
          </p:nvPr>
        </p:nvGraphicFramePr>
        <p:xfrm>
          <a:off x="423334" y="203200"/>
          <a:ext cx="7034980" cy="634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87481" y="172198"/>
            <a:ext cx="7366000" cy="738664"/>
          </a:xfrm>
          <a:prstGeom prst="rect">
            <a:avLst/>
          </a:prstGeom>
          <a:noFill/>
        </p:spPr>
        <p:txBody>
          <a:bodyPr wrap="square" rtlCol="0">
            <a:spAutoFit/>
          </a:bodyPr>
          <a:lstStyle/>
          <a:p>
            <a:r>
              <a:rPr lang="en-US" sz="1400" dirty="0" smtClean="0"/>
              <a:t>Primes with Federal </a:t>
            </a:r>
            <a:r>
              <a:rPr lang="en-US" sz="1400" dirty="0" smtClean="0"/>
              <a:t>Subcontracting Plans (SBA)</a:t>
            </a:r>
            <a:r>
              <a:rPr lang="en-US" sz="1400" dirty="0" smtClean="0">
                <a:solidFill>
                  <a:srgbClr val="FF0000"/>
                </a:solidFill>
              </a:rPr>
              <a:t> </a:t>
            </a:r>
            <a:br>
              <a:rPr lang="en-US" sz="1400" dirty="0" smtClean="0">
                <a:solidFill>
                  <a:srgbClr val="FF0000"/>
                </a:solidFill>
              </a:rPr>
            </a:br>
            <a:r>
              <a:rPr lang="en-US" sz="1400" dirty="0" smtClean="0">
                <a:hlinkClick r:id="rId8"/>
              </a:rPr>
              <a:t>https</a:t>
            </a:r>
            <a:r>
              <a:rPr lang="en-US" sz="1400" dirty="0">
                <a:hlinkClick r:id="rId8"/>
              </a:rPr>
              <a:t>://www.sba.gov/document/support--directory-federal-government-prime-contractors-subcontracting-plans</a:t>
            </a:r>
            <a:endParaRPr lang="en-US" sz="1400" dirty="0">
              <a:solidFill>
                <a:srgbClr val="FF0000"/>
              </a:solidFill>
            </a:endParaRPr>
          </a:p>
        </p:txBody>
      </p:sp>
      <p:sp>
        <p:nvSpPr>
          <p:cNvPr id="7" name="TextBox 6"/>
          <p:cNvSpPr txBox="1"/>
          <p:nvPr/>
        </p:nvSpPr>
        <p:spPr>
          <a:xfrm>
            <a:off x="5067890" y="1171125"/>
            <a:ext cx="5350933" cy="307777"/>
          </a:xfrm>
          <a:prstGeom prst="rect">
            <a:avLst/>
          </a:prstGeom>
          <a:noFill/>
        </p:spPr>
        <p:txBody>
          <a:bodyPr wrap="square" rtlCol="0">
            <a:spAutoFit/>
          </a:bodyPr>
          <a:lstStyle/>
          <a:p>
            <a:r>
              <a:rPr lang="en-US" sz="1400" dirty="0" smtClean="0"/>
              <a:t>Future Competitions posted on </a:t>
            </a:r>
            <a:r>
              <a:rPr lang="en-US" sz="1400" dirty="0" smtClean="0">
                <a:hlinkClick r:id="rId9"/>
              </a:rPr>
              <a:t>www.beta.sam.gov</a:t>
            </a:r>
            <a:r>
              <a:rPr lang="en-US" sz="1400" dirty="0" smtClean="0"/>
              <a:t> </a:t>
            </a:r>
          </a:p>
        </p:txBody>
      </p:sp>
      <p:sp>
        <p:nvSpPr>
          <p:cNvPr id="9" name="TextBox 8"/>
          <p:cNvSpPr txBox="1"/>
          <p:nvPr/>
        </p:nvSpPr>
        <p:spPr>
          <a:xfrm>
            <a:off x="5248478" y="1591994"/>
            <a:ext cx="5120518" cy="307777"/>
          </a:xfrm>
          <a:prstGeom prst="rect">
            <a:avLst/>
          </a:prstGeom>
          <a:noFill/>
        </p:spPr>
        <p:txBody>
          <a:bodyPr wrap="square" rtlCol="0">
            <a:spAutoFit/>
          </a:bodyPr>
          <a:lstStyle/>
          <a:p>
            <a:r>
              <a:rPr lang="en-US" sz="1400" dirty="0" smtClean="0"/>
              <a:t>Contract with local emergency management agencies</a:t>
            </a:r>
          </a:p>
        </p:txBody>
      </p:sp>
      <p:sp>
        <p:nvSpPr>
          <p:cNvPr id="10" name="TextBox 9"/>
          <p:cNvSpPr txBox="1"/>
          <p:nvPr/>
        </p:nvSpPr>
        <p:spPr>
          <a:xfrm>
            <a:off x="5461064" y="1965646"/>
            <a:ext cx="5350933" cy="307777"/>
          </a:xfrm>
          <a:prstGeom prst="rect">
            <a:avLst/>
          </a:prstGeom>
          <a:noFill/>
        </p:spPr>
        <p:txBody>
          <a:bodyPr wrap="square" rtlCol="0">
            <a:spAutoFit/>
          </a:bodyPr>
          <a:lstStyle/>
          <a:p>
            <a:r>
              <a:rPr lang="en-US" sz="1400" dirty="0" smtClean="0"/>
              <a:t>Contact your local PTAC/Use </a:t>
            </a:r>
            <a:r>
              <a:rPr lang="en-US" sz="1400" dirty="0" err="1" smtClean="0"/>
              <a:t>BidMatch</a:t>
            </a:r>
            <a:r>
              <a:rPr lang="en-US" sz="1400" dirty="0" smtClean="0"/>
              <a:t> Service</a:t>
            </a:r>
          </a:p>
        </p:txBody>
      </p:sp>
      <p:sp>
        <p:nvSpPr>
          <p:cNvPr id="11" name="TextBox 10"/>
          <p:cNvSpPr txBox="1"/>
          <p:nvPr/>
        </p:nvSpPr>
        <p:spPr>
          <a:xfrm>
            <a:off x="5978274" y="2820215"/>
            <a:ext cx="3054441" cy="307777"/>
          </a:xfrm>
          <a:prstGeom prst="rect">
            <a:avLst/>
          </a:prstGeom>
          <a:noFill/>
        </p:spPr>
        <p:txBody>
          <a:bodyPr wrap="square" rtlCol="0">
            <a:spAutoFit/>
          </a:bodyPr>
          <a:lstStyle/>
          <a:p>
            <a:r>
              <a:rPr lang="en-US" sz="1400" dirty="0" smtClean="0"/>
              <a:t>Conduct market research </a:t>
            </a:r>
          </a:p>
        </p:txBody>
      </p:sp>
      <p:sp>
        <p:nvSpPr>
          <p:cNvPr id="13" name="TextBox 12"/>
          <p:cNvSpPr txBox="1"/>
          <p:nvPr/>
        </p:nvSpPr>
        <p:spPr>
          <a:xfrm>
            <a:off x="6188364" y="3138340"/>
            <a:ext cx="3232727" cy="307777"/>
          </a:xfrm>
          <a:prstGeom prst="rect">
            <a:avLst/>
          </a:prstGeom>
          <a:noFill/>
        </p:spPr>
        <p:txBody>
          <a:bodyPr wrap="square" rtlCol="0">
            <a:spAutoFit/>
          </a:bodyPr>
          <a:lstStyle/>
          <a:p>
            <a:r>
              <a:rPr lang="en-US" sz="1400" dirty="0" smtClean="0"/>
              <a:t>Obtain GSA if research validates</a:t>
            </a:r>
          </a:p>
        </p:txBody>
      </p:sp>
      <p:sp>
        <p:nvSpPr>
          <p:cNvPr id="14" name="TextBox 13"/>
          <p:cNvSpPr txBox="1"/>
          <p:nvPr/>
        </p:nvSpPr>
        <p:spPr>
          <a:xfrm>
            <a:off x="6676821" y="4047060"/>
            <a:ext cx="3672602" cy="307777"/>
          </a:xfrm>
          <a:prstGeom prst="rect">
            <a:avLst/>
          </a:prstGeom>
          <a:noFill/>
        </p:spPr>
        <p:txBody>
          <a:bodyPr wrap="square" rtlCol="0">
            <a:spAutoFit/>
          </a:bodyPr>
          <a:lstStyle/>
          <a:p>
            <a:r>
              <a:rPr lang="en-US" sz="1400" dirty="0" smtClean="0"/>
              <a:t>Search and Monitor on </a:t>
            </a:r>
            <a:r>
              <a:rPr lang="en-US" sz="1400" dirty="0" smtClean="0">
                <a:hlinkClick r:id="rId9"/>
              </a:rPr>
              <a:t>www.beta.sam.gov</a:t>
            </a:r>
            <a:r>
              <a:rPr lang="en-US" sz="1400" dirty="0" smtClean="0"/>
              <a:t> </a:t>
            </a:r>
          </a:p>
        </p:txBody>
      </p:sp>
      <p:sp>
        <p:nvSpPr>
          <p:cNvPr id="15" name="TextBox 14"/>
          <p:cNvSpPr txBox="1"/>
          <p:nvPr/>
        </p:nvSpPr>
        <p:spPr>
          <a:xfrm>
            <a:off x="6888336" y="4460580"/>
            <a:ext cx="3717309" cy="307777"/>
          </a:xfrm>
          <a:prstGeom prst="rect">
            <a:avLst/>
          </a:prstGeom>
          <a:noFill/>
        </p:spPr>
        <p:txBody>
          <a:bodyPr wrap="square" rtlCol="0">
            <a:spAutoFit/>
          </a:bodyPr>
          <a:lstStyle/>
          <a:p>
            <a:r>
              <a:rPr lang="en-US" sz="1400" dirty="0" smtClean="0"/>
              <a:t>Optimize Vendor Profiles SAM/SBA Profile</a:t>
            </a:r>
          </a:p>
        </p:txBody>
      </p:sp>
      <p:sp>
        <p:nvSpPr>
          <p:cNvPr id="16" name="TextBox 15"/>
          <p:cNvSpPr txBox="1"/>
          <p:nvPr/>
        </p:nvSpPr>
        <p:spPr>
          <a:xfrm>
            <a:off x="7458314" y="5386995"/>
            <a:ext cx="2124224" cy="307777"/>
          </a:xfrm>
          <a:prstGeom prst="rect">
            <a:avLst/>
          </a:prstGeom>
          <a:noFill/>
        </p:spPr>
        <p:txBody>
          <a:bodyPr wrap="square" rtlCol="0">
            <a:spAutoFit/>
          </a:bodyPr>
          <a:lstStyle/>
          <a:p>
            <a:r>
              <a:rPr lang="en-US" sz="1400" dirty="0" smtClean="0"/>
              <a:t>Connect with end users</a:t>
            </a:r>
          </a:p>
        </p:txBody>
      </p:sp>
      <p:sp>
        <p:nvSpPr>
          <p:cNvPr id="17" name="TextBox 16"/>
          <p:cNvSpPr txBox="1"/>
          <p:nvPr/>
        </p:nvSpPr>
        <p:spPr>
          <a:xfrm>
            <a:off x="7566135" y="5757301"/>
            <a:ext cx="5350933" cy="307777"/>
          </a:xfrm>
          <a:prstGeom prst="rect">
            <a:avLst/>
          </a:prstGeom>
          <a:noFill/>
        </p:spPr>
        <p:txBody>
          <a:bodyPr wrap="square" rtlCol="0">
            <a:spAutoFit/>
          </a:bodyPr>
          <a:lstStyle/>
          <a:p>
            <a:r>
              <a:rPr lang="en-US" sz="1400" dirty="0" smtClean="0"/>
              <a:t>Ask Contracting officers and Small Business Liaisons</a:t>
            </a:r>
          </a:p>
        </p:txBody>
      </p:sp>
      <p:cxnSp>
        <p:nvCxnSpPr>
          <p:cNvPr id="22" name="Straight Connector 21"/>
          <p:cNvCxnSpPr/>
          <p:nvPr/>
        </p:nvCxnSpPr>
        <p:spPr>
          <a:xfrm>
            <a:off x="4171840" y="421243"/>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86199" y="1325013"/>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66786" y="1774580"/>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179373" y="2120522"/>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5696583" y="2984116"/>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5860592" y="3307395"/>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606645" y="4614469"/>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34" name="Elbow Connector 33"/>
          <p:cNvCxnSpPr/>
          <p:nvPr/>
        </p:nvCxnSpPr>
        <p:spPr>
          <a:xfrm>
            <a:off x="6142283" y="3710606"/>
            <a:ext cx="545244" cy="502683"/>
          </a:xfrm>
          <a:prstGeom prst="bentConnector3">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102903" y="5540886"/>
            <a:ext cx="281691"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284444" y="5911190"/>
            <a:ext cx="281691"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p:nvSpPr>
        <p:spPr>
          <a:xfrm>
            <a:off x="4894019" y="895166"/>
            <a:ext cx="5082983" cy="307777"/>
          </a:xfrm>
          <a:prstGeom prst="rect">
            <a:avLst/>
          </a:prstGeom>
        </p:spPr>
        <p:txBody>
          <a:bodyPr wrap="square">
            <a:spAutoFit/>
          </a:bodyPr>
          <a:lstStyle/>
          <a:p>
            <a:r>
              <a:rPr lang="en-US" sz="1400" dirty="0" smtClean="0"/>
              <a:t>WA state &amp; local agencies:</a:t>
            </a:r>
            <a:r>
              <a:rPr lang="en-US" sz="1400" dirty="0"/>
              <a:t> </a:t>
            </a:r>
            <a:r>
              <a:rPr lang="en-US" sz="1400" dirty="0" smtClean="0">
                <a:hlinkClick r:id="rId10"/>
              </a:rPr>
              <a:t>https</a:t>
            </a:r>
            <a:r>
              <a:rPr lang="en-US" sz="1400" dirty="0">
                <a:hlinkClick r:id="rId10"/>
              </a:rPr>
              <a:t>://</a:t>
            </a:r>
            <a:r>
              <a:rPr lang="en-US" sz="1400" dirty="0" smtClean="0">
                <a:hlinkClick r:id="rId10"/>
              </a:rPr>
              <a:t>www.des.wa.gov</a:t>
            </a:r>
            <a:endParaRPr lang="en-US" sz="1400" dirty="0"/>
          </a:p>
        </p:txBody>
      </p:sp>
      <p:cxnSp>
        <p:nvCxnSpPr>
          <p:cNvPr id="30" name="Straight Connector 29"/>
          <p:cNvCxnSpPr/>
          <p:nvPr/>
        </p:nvCxnSpPr>
        <p:spPr>
          <a:xfrm>
            <a:off x="4612328" y="1069237"/>
            <a:ext cx="281691" cy="0"/>
          </a:xfrm>
          <a:prstGeom prst="line">
            <a:avLst/>
          </a:prstGeom>
        </p:spPr>
        <p:style>
          <a:lnRef idx="1">
            <a:schemeClr val="dk1"/>
          </a:lnRef>
          <a:fillRef idx="0">
            <a:schemeClr val="dk1"/>
          </a:fillRef>
          <a:effectRef idx="0">
            <a:schemeClr val="dk1"/>
          </a:effectRef>
          <a:fontRef idx="minor">
            <a:schemeClr val="tx1"/>
          </a:fontRef>
        </p:style>
      </p:cxnSp>
      <p:sp>
        <p:nvSpPr>
          <p:cNvPr id="3" name="Rectangle 2"/>
          <p:cNvSpPr/>
          <p:nvPr/>
        </p:nvSpPr>
        <p:spPr>
          <a:xfrm>
            <a:off x="465368" y="421243"/>
            <a:ext cx="2175785" cy="1938992"/>
          </a:xfrm>
          <a:prstGeom prst="rect">
            <a:avLst/>
          </a:prstGeom>
        </p:spPr>
        <p:txBody>
          <a:bodyPr wrap="square">
            <a:spAutoFit/>
          </a:bodyPr>
          <a:lstStyle/>
          <a:p>
            <a:r>
              <a:rPr lang="en-US" sz="2400" b="1" dirty="0" smtClean="0">
                <a:solidFill>
                  <a:schemeClr val="accent1"/>
                </a:solidFill>
                <a:latin typeface="Arial" panose="020B0604020202020204" pitchFamily="34" charset="0"/>
                <a:cs typeface="Arial" panose="020B0604020202020204" pitchFamily="34" charset="0"/>
              </a:rPr>
              <a:t>#2. </a:t>
            </a:r>
            <a:r>
              <a:rPr lang="en-US" sz="2400" b="1" dirty="0">
                <a:solidFill>
                  <a:schemeClr val="accent1"/>
                </a:solidFill>
                <a:latin typeface="Arial" panose="020B0604020202020204" pitchFamily="34" charset="0"/>
                <a:cs typeface="Arial" panose="020B0604020202020204" pitchFamily="34" charset="0"/>
              </a:rPr>
              <a:t>Market to your target agencies and understand how they </a:t>
            </a:r>
            <a:r>
              <a:rPr lang="en-US" sz="2400" b="1" dirty="0" smtClean="0">
                <a:solidFill>
                  <a:schemeClr val="accent1"/>
                </a:solidFill>
                <a:latin typeface="Arial" panose="020B0604020202020204" pitchFamily="34" charset="0"/>
                <a:cs typeface="Arial" panose="020B0604020202020204" pitchFamily="34" charset="0"/>
              </a:rPr>
              <a:t>buy</a:t>
            </a:r>
            <a:endParaRPr lang="en-US"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8447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Increasing Your Confidence &amp; Business Smarts</a:t>
            </a:r>
          </a:p>
        </p:txBody>
      </p:sp>
      <p:sp>
        <p:nvSpPr>
          <p:cNvPr id="3" name="Subtitle 2"/>
          <p:cNvSpPr>
            <a:spLocks noGrp="1"/>
          </p:cNvSpPr>
          <p:nvPr>
            <p:ph type="subTitle" idx="1"/>
          </p:nvPr>
        </p:nvSpPr>
        <p:spPr/>
        <p:txBody>
          <a:bodyPr/>
          <a:lstStyle/>
          <a:p>
            <a:endParaRPr lang="en-US" dirty="0"/>
          </a:p>
          <a:p>
            <a:r>
              <a:rPr lang="en-US" sz="2400" dirty="0"/>
              <a:t>START • GROW • EXPAND • RECOVER</a:t>
            </a:r>
          </a:p>
        </p:txBody>
      </p:sp>
    </p:spTree>
    <p:extLst>
      <p:ext uri="{BB962C8B-B14F-4D97-AF65-F5344CB8AC3E}">
        <p14:creationId xmlns:p14="http://schemas.microsoft.com/office/powerpoint/2010/main" val="2494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479506"/>
            <a:ext cx="7906327" cy="3777673"/>
          </a:xfrm>
        </p:spPr>
        <p:txBody>
          <a:bodyPr vert="horz" lIns="91440" tIns="45720" rIns="91440" bIns="45720" rtlCol="0" anchor="ctr">
            <a:normAutofit/>
          </a:bodyPr>
          <a:lstStyle/>
          <a:p>
            <a:pPr marL="342900" indent="-342900">
              <a:buFont typeface="Arial" panose="020B0604020202020204" pitchFamily="34" charset="0"/>
              <a:buChar char="•"/>
            </a:pPr>
            <a:r>
              <a:rPr lang="en-US" sz="2200" dirty="0" smtClean="0">
                <a:solidFill>
                  <a:srgbClr val="000000"/>
                </a:solidFill>
                <a:latin typeface="Arial" panose="020B0604020202020204" pitchFamily="34" charset="0"/>
                <a:cs typeface="Arial" panose="020B0604020202020204" pitchFamily="34" charset="0"/>
              </a:rPr>
              <a:t>Screen for eligibility and assist in acquiring social/economic certifications for state and federal. </a:t>
            </a:r>
            <a:r>
              <a:rPr lang="en-US" sz="2200" b="1" dirty="0" smtClean="0">
                <a:solidFill>
                  <a:srgbClr val="000000"/>
                </a:solidFill>
                <a:latin typeface="Arial" panose="020B0604020202020204" pitchFamily="34" charset="0"/>
                <a:cs typeface="Arial" panose="020B0604020202020204" pitchFamily="34" charset="0"/>
              </a:rPr>
              <a:t/>
            </a:r>
            <a:br>
              <a:rPr lang="en-US" sz="2200" b="1" dirty="0" smtClean="0">
                <a:solidFill>
                  <a:srgbClr val="000000"/>
                </a:solidFill>
                <a:latin typeface="Arial" panose="020B0604020202020204" pitchFamily="34" charset="0"/>
                <a:cs typeface="Arial" panose="020B0604020202020204" pitchFamily="34" charset="0"/>
              </a:rPr>
            </a:br>
            <a:r>
              <a:rPr lang="en-US" sz="800" b="1" dirty="0" smtClean="0">
                <a:solidFill>
                  <a:srgbClr val="000000"/>
                </a:solidFill>
                <a:latin typeface="Arial" panose="020B0604020202020204" pitchFamily="34" charset="0"/>
                <a:cs typeface="Arial" panose="020B0604020202020204" pitchFamily="34" charset="0"/>
              </a:rPr>
              <a:t/>
            </a:r>
            <a:br>
              <a:rPr lang="en-US" sz="800" b="1" dirty="0" smtClean="0">
                <a:solidFill>
                  <a:srgbClr val="000000"/>
                </a:solidFill>
                <a:latin typeface="Arial" panose="020B0604020202020204" pitchFamily="34" charset="0"/>
                <a:cs typeface="Arial" panose="020B0604020202020204" pitchFamily="34" charset="0"/>
              </a:rPr>
            </a:br>
            <a:r>
              <a:rPr lang="en-US" sz="2200" b="1" dirty="0" smtClean="0">
                <a:solidFill>
                  <a:srgbClr val="000000"/>
                </a:solidFill>
                <a:latin typeface="Arial" panose="020B0604020202020204" pitchFamily="34" charset="0"/>
                <a:cs typeface="Arial" panose="020B0604020202020204" pitchFamily="34" charset="0"/>
              </a:rPr>
              <a:t>Federal Government has </a:t>
            </a:r>
            <a:r>
              <a:rPr lang="en-US" sz="2200" b="1" i="0" u="none" strike="noStrike" baseline="0" dirty="0" smtClean="0">
                <a:solidFill>
                  <a:srgbClr val="000000"/>
                </a:solidFill>
                <a:latin typeface="Arial" panose="020B0604020202020204" pitchFamily="34" charset="0"/>
                <a:cs typeface="Arial" panose="020B0604020202020204" pitchFamily="34" charset="0"/>
              </a:rPr>
              <a:t>Minimum Goals</a:t>
            </a:r>
            <a:r>
              <a:rPr lang="en-US" sz="2200" b="1" i="0" u="none" strike="noStrike" baseline="0"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
            </a:r>
            <a:br>
              <a:rPr lang="en-US" sz="2200" dirty="0">
                <a:solidFill>
                  <a:srgbClr val="000000"/>
                </a:solidFill>
                <a:latin typeface="Arial" panose="020B0604020202020204" pitchFamily="34" charset="0"/>
                <a:cs typeface="Arial" panose="020B0604020202020204" pitchFamily="34" charset="0"/>
              </a:rPr>
            </a:br>
            <a:r>
              <a:rPr lang="en-US" sz="2200" dirty="0">
                <a:solidFill>
                  <a:srgbClr val="000000"/>
                </a:solidFill>
                <a:latin typeface="Arial" panose="020B0604020202020204" pitchFamily="34" charset="0"/>
                <a:cs typeface="Arial" panose="020B0604020202020204" pitchFamily="34" charset="0"/>
              </a:rPr>
              <a:t>  23% of prime contracts for small businesses</a:t>
            </a:r>
            <a:br>
              <a:rPr lang="en-US" sz="2200" dirty="0">
                <a:solidFill>
                  <a:srgbClr val="000000"/>
                </a:solidFill>
                <a:latin typeface="Arial" panose="020B0604020202020204" pitchFamily="34" charset="0"/>
                <a:cs typeface="Arial" panose="020B0604020202020204" pitchFamily="34" charset="0"/>
              </a:rPr>
            </a:br>
            <a:r>
              <a:rPr lang="en-US" sz="2200" dirty="0">
                <a:solidFill>
                  <a:srgbClr val="000000"/>
                </a:solidFill>
                <a:latin typeface="Arial" panose="020B0604020202020204" pitchFamily="34" charset="0"/>
                <a:cs typeface="Arial" panose="020B0604020202020204" pitchFamily="34" charset="0"/>
              </a:rPr>
              <a:t>    5% of prime and subcontracts for SDB’s</a:t>
            </a:r>
            <a:br>
              <a:rPr lang="en-US" sz="2200" dirty="0">
                <a:solidFill>
                  <a:srgbClr val="000000"/>
                </a:solidFill>
                <a:latin typeface="Arial" panose="020B0604020202020204" pitchFamily="34" charset="0"/>
                <a:cs typeface="Arial" panose="020B0604020202020204" pitchFamily="34" charset="0"/>
              </a:rPr>
            </a:br>
            <a:r>
              <a:rPr lang="en-US" sz="2200" dirty="0">
                <a:solidFill>
                  <a:srgbClr val="000000"/>
                </a:solidFill>
                <a:latin typeface="Arial" panose="020B0604020202020204" pitchFamily="34" charset="0"/>
                <a:cs typeface="Arial" panose="020B0604020202020204" pitchFamily="34" charset="0"/>
              </a:rPr>
              <a:t>    5% of prime and subcontracts for WOB’s</a:t>
            </a:r>
            <a:br>
              <a:rPr lang="en-US" sz="2200" dirty="0">
                <a:solidFill>
                  <a:srgbClr val="000000"/>
                </a:solidFill>
                <a:latin typeface="Arial" panose="020B0604020202020204" pitchFamily="34" charset="0"/>
                <a:cs typeface="Arial" panose="020B0604020202020204" pitchFamily="34" charset="0"/>
              </a:rPr>
            </a:br>
            <a:r>
              <a:rPr lang="en-US" sz="2200" dirty="0">
                <a:solidFill>
                  <a:srgbClr val="000000"/>
                </a:solidFill>
                <a:latin typeface="Arial" panose="020B0604020202020204" pitchFamily="34" charset="0"/>
                <a:cs typeface="Arial" panose="020B0604020202020204" pitchFamily="34" charset="0"/>
              </a:rPr>
              <a:t>    3% of prime contracts for </a:t>
            </a:r>
            <a:r>
              <a:rPr lang="en-US" sz="2200" dirty="0" err="1">
                <a:solidFill>
                  <a:srgbClr val="000000"/>
                </a:solidFill>
                <a:latin typeface="Arial" panose="020B0604020202020204" pitchFamily="34" charset="0"/>
                <a:cs typeface="Arial" panose="020B0604020202020204" pitchFamily="34" charset="0"/>
              </a:rPr>
              <a:t>HUBZone</a:t>
            </a:r>
            <a:r>
              <a:rPr lang="en-US" sz="2200" dirty="0">
                <a:solidFill>
                  <a:srgbClr val="000000"/>
                </a:solidFill>
                <a:latin typeface="Arial" panose="020B0604020202020204" pitchFamily="34" charset="0"/>
                <a:cs typeface="Arial" panose="020B0604020202020204" pitchFamily="34" charset="0"/>
              </a:rPr>
              <a:t/>
            </a:r>
            <a:br>
              <a:rPr lang="en-US" sz="2200" dirty="0">
                <a:solidFill>
                  <a:srgbClr val="000000"/>
                </a:solidFill>
                <a:latin typeface="Arial" panose="020B0604020202020204" pitchFamily="34" charset="0"/>
                <a:cs typeface="Arial" panose="020B0604020202020204" pitchFamily="34" charset="0"/>
              </a:rPr>
            </a:br>
            <a:r>
              <a:rPr lang="en-US" sz="2200" dirty="0">
                <a:solidFill>
                  <a:srgbClr val="000000"/>
                </a:solidFill>
                <a:latin typeface="Arial" panose="020B0604020202020204" pitchFamily="34" charset="0"/>
                <a:cs typeface="Arial" panose="020B0604020202020204" pitchFamily="34" charset="0"/>
              </a:rPr>
              <a:t>    3% of prime and subcontracts for SDVOSB’s</a:t>
            </a:r>
            <a:r>
              <a:rPr lang="en-US" sz="2400" dirty="0">
                <a:solidFill>
                  <a:srgbClr val="000000"/>
                </a:solidFill>
                <a:latin typeface="Arial" panose="020B0604020202020204" pitchFamily="34" charset="0"/>
                <a:cs typeface="Arial" panose="020B0604020202020204" pitchFamily="34" charset="0"/>
              </a:rPr>
              <a:t/>
            </a:r>
            <a:br>
              <a:rPr lang="en-US" sz="2400" dirty="0">
                <a:solidFill>
                  <a:srgbClr val="000000"/>
                </a:solidFill>
                <a:latin typeface="Arial" panose="020B0604020202020204" pitchFamily="34" charset="0"/>
                <a:cs typeface="Arial" panose="020B0604020202020204" pitchFamily="34" charset="0"/>
              </a:rPr>
            </a:br>
            <a:r>
              <a:rPr lang="en-US" sz="2200" b="0" i="0" u="none" strike="noStrike" baseline="0" dirty="0" smtClean="0">
                <a:solidFill>
                  <a:srgbClr val="000000"/>
                </a:solidFill>
                <a:latin typeface="Arial" panose="020B0604020202020204" pitchFamily="34" charset="0"/>
                <a:cs typeface="Arial" panose="020B0604020202020204" pitchFamily="34" charset="0"/>
              </a:rPr>
              <a:t>Goals </a:t>
            </a:r>
            <a:r>
              <a:rPr lang="en-US" sz="2200" b="0" i="0" u="none" strike="noStrike" baseline="0" dirty="0">
                <a:solidFill>
                  <a:srgbClr val="000000"/>
                </a:solidFill>
                <a:latin typeface="Arial" panose="020B0604020202020204" pitchFamily="34" charset="0"/>
                <a:cs typeface="Arial" panose="020B0604020202020204" pitchFamily="34" charset="0"/>
              </a:rPr>
              <a:t>are passed down to large prime </a:t>
            </a:r>
            <a:r>
              <a:rPr lang="en-US" sz="2200" b="0" i="0" u="none" strike="noStrike" baseline="0" dirty="0" smtClean="0">
                <a:solidFill>
                  <a:srgbClr val="000000"/>
                </a:solidFill>
                <a:latin typeface="Arial" panose="020B0604020202020204" pitchFamily="34" charset="0"/>
                <a:cs typeface="Arial" panose="020B0604020202020204" pitchFamily="34" charset="0"/>
              </a:rPr>
              <a:t>contractors</a:t>
            </a:r>
            <a:endParaRPr lang="en-US" sz="2200" kern="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11200" y="788589"/>
            <a:ext cx="8829964" cy="561175"/>
          </a:xfrm>
        </p:spPr>
        <p:txBody>
          <a:bodyPr vert="horz" lIns="91440" tIns="45720" rIns="91440" bIns="45720" rtlCol="0" anchor="ctr">
            <a:noAutofit/>
          </a:bodyPr>
          <a:lstStyle/>
          <a:p>
            <a:r>
              <a:rPr lang="en-US" sz="3200" b="1" dirty="0" smtClean="0">
                <a:solidFill>
                  <a:schemeClr val="accent1"/>
                </a:solidFill>
                <a:latin typeface="Arial" panose="020B0604020202020204" pitchFamily="34" charset="0"/>
                <a:cs typeface="Arial" panose="020B0604020202020204" pitchFamily="34" charset="0"/>
              </a:rPr>
              <a:t>#3. Complete </a:t>
            </a:r>
            <a:r>
              <a:rPr lang="en-US" sz="3200" b="1" dirty="0">
                <a:solidFill>
                  <a:schemeClr val="accent1"/>
                </a:solidFill>
                <a:latin typeface="Arial" panose="020B0604020202020204" pitchFamily="34" charset="0"/>
                <a:cs typeface="Arial" panose="020B0604020202020204" pitchFamily="34" charset="0"/>
              </a:rPr>
              <a:t>requirements and registrations to be eligible to bid</a:t>
            </a:r>
          </a:p>
        </p:txBody>
      </p:sp>
      <p:sp>
        <p:nvSpPr>
          <p:cNvPr id="4" name="Footer Placeholder 3"/>
          <p:cNvSpPr>
            <a:spLocks noGrp="1"/>
          </p:cNvSpPr>
          <p:nvPr>
            <p:ph type="ftr" sz="quarter" idx="11"/>
          </p:nvPr>
        </p:nvSpPr>
        <p:spPr>
          <a:xfrm>
            <a:off x="833824" y="6267363"/>
            <a:ext cx="5053698" cy="274320"/>
          </a:xfrm>
        </p:spPr>
        <p:txBody>
          <a:bodyPr vert="horz" lIns="91440" tIns="45720" rIns="91440" bIns="45720" rtlCol="0" anchor="ctr">
            <a:normAutofit/>
          </a:bodyPr>
          <a:lstStyle/>
          <a:p>
            <a:pPr algn="l"/>
            <a:r>
              <a:rPr lang="en-US" sz="1050" kern="1200" dirty="0">
                <a:solidFill>
                  <a:schemeClr val="tx1">
                    <a:tint val="75000"/>
                  </a:schemeClr>
                </a:solidFill>
                <a:latin typeface="+mn-lt"/>
                <a:ea typeface="+mn-ea"/>
                <a:cs typeface="+mn-cs"/>
              </a:rPr>
              <a:t>Washington State PTAC, Vancouver  </a:t>
            </a:r>
          </a:p>
        </p:txBody>
      </p:sp>
      <p:sp>
        <p:nvSpPr>
          <p:cNvPr id="5" name="Rectangle 4"/>
          <p:cNvSpPr/>
          <p:nvPr/>
        </p:nvSpPr>
        <p:spPr>
          <a:xfrm>
            <a:off x="1154544" y="5115327"/>
            <a:ext cx="6096000" cy="892552"/>
          </a:xfrm>
          <a:prstGeom prst="rect">
            <a:avLst/>
          </a:prstGeom>
        </p:spPr>
        <p:txBody>
          <a:bodyPr>
            <a:spAutoFit/>
          </a:bodyPr>
          <a:lstStyle/>
          <a:p>
            <a:pPr marL="285750" indent="-285750">
              <a:buFont typeface="Arial" panose="020B0604020202020204" pitchFamily="34" charset="0"/>
              <a:buChar char="•"/>
            </a:pPr>
            <a:r>
              <a:rPr lang="en-US" sz="2200" dirty="0" smtClean="0">
                <a:solidFill>
                  <a:srgbClr val="000000"/>
                </a:solidFill>
                <a:latin typeface="Arial" panose="020B0604020202020204" pitchFamily="34" charset="0"/>
                <a:cs typeface="Arial" panose="020B0604020202020204" pitchFamily="34" charset="0"/>
                <a:hlinkClick r:id="rId2"/>
              </a:rPr>
              <a:t>www.sam.gov</a:t>
            </a:r>
            <a:endParaRPr lang="en-US" sz="2200" dirty="0" smtClean="0">
              <a:solidFill>
                <a:srgbClr val="000000"/>
              </a:solidFill>
              <a:latin typeface="Arial" panose="020B0604020202020204" pitchFamily="34" charset="0"/>
              <a:cs typeface="Arial" panose="020B0604020202020204" pitchFamily="34" charset="0"/>
            </a:endParaRPr>
          </a:p>
          <a:p>
            <a:r>
              <a:rPr lang="en-US" sz="800" dirty="0" smtClean="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200" dirty="0" smtClean="0">
                <a:solidFill>
                  <a:srgbClr val="000000"/>
                </a:solidFill>
                <a:latin typeface="Arial" panose="020B0604020202020204" pitchFamily="34" charset="0"/>
                <a:cs typeface="Arial" panose="020B0604020202020204" pitchFamily="34" charset="0"/>
              </a:rPr>
              <a:t>GSA Schedule</a:t>
            </a:r>
          </a:p>
        </p:txBody>
      </p:sp>
    </p:spTree>
    <p:extLst>
      <p:ext uri="{BB962C8B-B14F-4D97-AF65-F5344CB8AC3E}">
        <p14:creationId xmlns:p14="http://schemas.microsoft.com/office/powerpoint/2010/main" val="140915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normAutofit/>
          </a:bodyPr>
          <a:lstStyle/>
          <a:p>
            <a:pPr marL="457200" indent="-457200"/>
            <a:r>
              <a:rPr lang="en-US" sz="3200" b="1" dirty="0" smtClean="0">
                <a:latin typeface="Arial" panose="020B0604020202020204" pitchFamily="34" charset="0"/>
                <a:cs typeface="Arial" panose="020B0604020202020204" pitchFamily="34" charset="0"/>
              </a:rPr>
              <a:t>#4. Help </a:t>
            </a:r>
            <a:r>
              <a:rPr lang="en-US" sz="3200" b="1" dirty="0">
                <a:latin typeface="Arial" panose="020B0604020202020204" pitchFamily="34" charset="0"/>
                <a:cs typeface="Arial" panose="020B0604020202020204" pitchFamily="34" charset="0"/>
              </a:rPr>
              <a:t>avoid costly errors</a:t>
            </a:r>
          </a:p>
        </p:txBody>
      </p:sp>
      <p:sp>
        <p:nvSpPr>
          <p:cNvPr id="3" name="Content Placeholder 2"/>
          <p:cNvSpPr>
            <a:spLocks noGrp="1"/>
          </p:cNvSpPr>
          <p:nvPr>
            <p:ph idx="1"/>
          </p:nvPr>
        </p:nvSpPr>
        <p:spPr>
          <a:xfrm>
            <a:off x="963661" y="1773382"/>
            <a:ext cx="8596668" cy="4037791"/>
          </a:xfrm>
        </p:spPr>
        <p:txBody>
          <a:bodyPr>
            <a:normAutofit/>
          </a:bodyPr>
          <a:lstStyle/>
          <a:p>
            <a:pPr>
              <a:buFont typeface="Wingdings" panose="05000000000000000000" pitchFamily="2" charset="2"/>
              <a:buChar char="q"/>
            </a:pPr>
            <a:r>
              <a:rPr lang="en-US" sz="2400" dirty="0" smtClean="0"/>
              <a:t>Review solicitation for requirements</a:t>
            </a:r>
          </a:p>
          <a:p>
            <a:pPr>
              <a:buFont typeface="Wingdings" panose="05000000000000000000" pitchFamily="2" charset="2"/>
              <a:buChar char="q"/>
            </a:pPr>
            <a:r>
              <a:rPr lang="en-US" sz="2400" dirty="0" smtClean="0"/>
              <a:t>Review proposal to make sure you are responsive</a:t>
            </a:r>
          </a:p>
          <a:p>
            <a:pPr>
              <a:buFont typeface="Wingdings" panose="05000000000000000000" pitchFamily="2" charset="2"/>
              <a:buChar char="q"/>
            </a:pPr>
            <a:r>
              <a:rPr lang="en-US" sz="2400" dirty="0" smtClean="0"/>
              <a:t>Assist in reviewing</a:t>
            </a:r>
          </a:p>
          <a:p>
            <a:pPr lvl="1">
              <a:buFont typeface="Wingdings" panose="05000000000000000000" pitchFamily="2" charset="2"/>
              <a:buChar char="§"/>
            </a:pPr>
            <a:r>
              <a:rPr lang="en-US" sz="2000" dirty="0" smtClean="0"/>
              <a:t>FAR-</a:t>
            </a:r>
            <a:r>
              <a:rPr lang="en-US" sz="2000" dirty="0"/>
              <a:t>Federal Acquisition </a:t>
            </a:r>
            <a:r>
              <a:rPr lang="en-US" sz="2000" dirty="0" smtClean="0"/>
              <a:t>Regulation</a:t>
            </a:r>
          </a:p>
          <a:p>
            <a:pPr lvl="1">
              <a:buFont typeface="Wingdings" panose="05000000000000000000" pitchFamily="2" charset="2"/>
              <a:buChar char="§"/>
            </a:pPr>
            <a:r>
              <a:rPr lang="en-US" sz="2000" dirty="0" smtClean="0"/>
              <a:t>DFAR-Defense </a:t>
            </a:r>
            <a:r>
              <a:rPr lang="en-US" sz="2000" dirty="0"/>
              <a:t>Federal Acquisition Regulation </a:t>
            </a:r>
            <a:r>
              <a:rPr lang="en-US" sz="2000" dirty="0" smtClean="0"/>
              <a:t>Supplement</a:t>
            </a:r>
          </a:p>
          <a:p>
            <a:pPr lvl="1">
              <a:buFont typeface="Wingdings" panose="05000000000000000000" pitchFamily="2" charset="2"/>
              <a:buChar char="§"/>
            </a:pPr>
            <a:r>
              <a:rPr lang="en-US" sz="2000" dirty="0" smtClean="0"/>
              <a:t>CFAR-</a:t>
            </a:r>
            <a:r>
              <a:rPr lang="en-US" sz="2000" dirty="0"/>
              <a:t>Code of Federal </a:t>
            </a:r>
            <a:r>
              <a:rPr lang="en-US" sz="2000" dirty="0" smtClean="0"/>
              <a:t>Regulations</a:t>
            </a:r>
          </a:p>
          <a:p>
            <a:pPr>
              <a:buFont typeface="Wingdings" panose="05000000000000000000" pitchFamily="2" charset="2"/>
              <a:buChar char="q"/>
            </a:pPr>
            <a:r>
              <a:rPr lang="en-US" sz="2400" dirty="0" smtClean="0"/>
              <a:t>Assist in getting paid; WAWF</a:t>
            </a:r>
            <a:endParaRPr lang="en-US" sz="2400" dirty="0"/>
          </a:p>
        </p:txBody>
      </p:sp>
      <p:sp>
        <p:nvSpPr>
          <p:cNvPr id="4" name="Footer Placeholder 3"/>
          <p:cNvSpPr>
            <a:spLocks noGrp="1"/>
          </p:cNvSpPr>
          <p:nvPr>
            <p:ph type="ftr" sz="quarter" idx="11"/>
          </p:nvPr>
        </p:nvSpPr>
        <p:spPr/>
        <p:txBody>
          <a:bodyPr/>
          <a:lstStyle/>
          <a:p>
            <a:r>
              <a:rPr lang="en-US" dirty="0" smtClean="0"/>
              <a:t>Washington State PTAC, Vancouver  </a:t>
            </a:r>
            <a:endParaRPr lang="en-US" dirty="0"/>
          </a:p>
        </p:txBody>
      </p:sp>
    </p:spTree>
    <p:extLst>
      <p:ext uri="{BB962C8B-B14F-4D97-AF65-F5344CB8AC3E}">
        <p14:creationId xmlns:p14="http://schemas.microsoft.com/office/powerpoint/2010/main" val="24908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1407" t="15229" r="22530" b="10944"/>
          <a:stretch/>
        </p:blipFill>
        <p:spPr>
          <a:xfrm>
            <a:off x="946299" y="6301"/>
            <a:ext cx="9249794" cy="6851699"/>
          </a:xfrm>
          <a:prstGeom prst="rect">
            <a:avLst/>
          </a:prstGeom>
        </p:spPr>
      </p:pic>
    </p:spTree>
    <p:extLst>
      <p:ext uri="{BB962C8B-B14F-4D97-AF65-F5344CB8AC3E}">
        <p14:creationId xmlns:p14="http://schemas.microsoft.com/office/powerpoint/2010/main" val="130189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49793" cy="1246909"/>
          </a:xfrm>
        </p:spPr>
        <p:txBody>
          <a:bodyPr>
            <a:normAutofit fontScale="90000"/>
          </a:bodyPr>
          <a:lstStyle/>
          <a:p>
            <a:r>
              <a:rPr lang="en-US" b="1" dirty="0" smtClean="0">
                <a:latin typeface="Arial" panose="020B0604020202020204" pitchFamily="34" charset="0"/>
                <a:cs typeface="Arial" panose="020B0604020202020204" pitchFamily="34" charset="0"/>
              </a:rPr>
              <a:t>#5. Provide </a:t>
            </a:r>
            <a:r>
              <a:rPr lang="en-US" b="1" dirty="0">
                <a:latin typeface="Arial" panose="020B0604020202020204" pitchFamily="34" charset="0"/>
                <a:cs typeface="Arial" panose="020B0604020202020204" pitchFamily="34" charset="0"/>
              </a:rPr>
              <a:t>research tools &amp; support to get ahead of the game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solidFill>
                  <a:schemeClr val="accent1">
                    <a:lumMod val="75000"/>
                  </a:schemeClr>
                </a:solidFill>
                <a:latin typeface="Arial" panose="020B0604020202020204" pitchFamily="34" charset="0"/>
                <a:cs typeface="Arial" panose="020B0604020202020204" pitchFamily="34" charset="0"/>
              </a:rPr>
              <a:t/>
            </a:r>
            <a:br>
              <a:rPr lang="en-US" dirty="0" smtClean="0">
                <a:solidFill>
                  <a:schemeClr val="accent1">
                    <a:lumMod val="75000"/>
                  </a:schemeClr>
                </a:solidFill>
                <a:latin typeface="Arial" panose="020B0604020202020204" pitchFamily="34" charset="0"/>
                <a:cs typeface="Arial" panose="020B0604020202020204" pitchFamily="34" charset="0"/>
              </a:rPr>
            </a:br>
            <a:r>
              <a:rPr lang="en-US" dirty="0" smtClean="0">
                <a:solidFill>
                  <a:schemeClr val="accent1">
                    <a:lumMod val="75000"/>
                  </a:schemeClr>
                </a:solidFill>
                <a:latin typeface="Arial" panose="020B0604020202020204" pitchFamily="34" charset="0"/>
                <a:cs typeface="Arial" panose="020B0604020202020204" pitchFamily="34" charset="0"/>
              </a:rPr>
              <a:t>Research </a:t>
            </a:r>
            <a:r>
              <a:rPr lang="en-US" dirty="0">
                <a:solidFill>
                  <a:schemeClr val="accent1">
                    <a:lumMod val="75000"/>
                  </a:schemeClr>
                </a:solidFill>
                <a:latin typeface="Arial" panose="020B0604020202020204" pitchFamily="34" charset="0"/>
                <a:cs typeface="Arial" panose="020B0604020202020204" pitchFamily="34" charset="0"/>
              </a:rPr>
              <a:t>Tools</a:t>
            </a:r>
          </a:p>
        </p:txBody>
      </p:sp>
      <p:sp>
        <p:nvSpPr>
          <p:cNvPr id="3" name="Content Placeholder 2"/>
          <p:cNvSpPr>
            <a:spLocks noGrp="1"/>
          </p:cNvSpPr>
          <p:nvPr>
            <p:ph idx="1"/>
          </p:nvPr>
        </p:nvSpPr>
        <p:spPr>
          <a:xfrm>
            <a:off x="677334" y="2744059"/>
            <a:ext cx="9750522" cy="3441237"/>
          </a:xfrm>
        </p:spPr>
        <p:txBody>
          <a:bodyPr>
            <a:normAutofit/>
          </a:bodyPr>
          <a:lstStyle/>
          <a:p>
            <a:r>
              <a:rPr lang="en-US" dirty="0" err="1">
                <a:latin typeface="Arial" panose="020B0604020202020204" pitchFamily="34" charset="0"/>
                <a:cs typeface="Arial" panose="020B0604020202020204" pitchFamily="34" charset="0"/>
              </a:rPr>
              <a:t>FedBizOpps</a:t>
            </a:r>
            <a:r>
              <a:rPr lang="en-US" dirty="0">
                <a:latin typeface="Arial" panose="020B0604020202020204" pitchFamily="34" charset="0"/>
                <a:cs typeface="Arial" panose="020B0604020202020204" pitchFamily="34" charset="0"/>
              </a:rPr>
              <a:t> – </a:t>
            </a:r>
            <a:r>
              <a:rPr lang="en-US" dirty="0" smtClean="0">
                <a:latin typeface="Arial" panose="020B0604020202020204" pitchFamily="34" charset="0"/>
                <a:cs typeface="Arial" panose="020B0604020202020204" pitchFamily="34" charset="0"/>
                <a:hlinkClick r:id="rId3"/>
              </a:rPr>
              <a:t>www.fbo.gov</a:t>
            </a:r>
            <a:r>
              <a:rPr lang="en-US" dirty="0" smtClean="0">
                <a:latin typeface="Arial" panose="020B0604020202020204" pitchFamily="34" charset="0"/>
                <a:cs typeface="Arial" panose="020B0604020202020204" pitchFamily="34" charset="0"/>
              </a:rPr>
              <a:t> which moved to </a:t>
            </a:r>
            <a:r>
              <a:rPr lang="en-US" dirty="0" smtClean="0">
                <a:latin typeface="Arial" panose="020B0604020202020204" pitchFamily="34" charset="0"/>
                <a:cs typeface="Arial" panose="020B0604020202020204" pitchFamily="34" charset="0"/>
                <a:hlinkClick r:id="rId4"/>
              </a:rPr>
              <a:t>www.beta.sam.gov</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What the Federal Government has bought in the past, and what they are buying now</a:t>
            </a:r>
          </a:p>
          <a:p>
            <a:r>
              <a:rPr lang="en-US" dirty="0">
                <a:latin typeface="Arial" panose="020B0604020202020204" pitchFamily="34" charset="0"/>
                <a:cs typeface="Arial" panose="020B0604020202020204" pitchFamily="34" charset="0"/>
                <a:hlinkClick r:id="rId5"/>
              </a:rPr>
              <a:t>www.USASpending.gov</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and/or Federal </a:t>
            </a:r>
            <a:r>
              <a:rPr lang="en-US" dirty="0">
                <a:latin typeface="Arial" panose="020B0604020202020204" pitchFamily="34" charset="0"/>
                <a:cs typeface="Arial" panose="020B0604020202020204" pitchFamily="34" charset="0"/>
              </a:rPr>
              <a:t>Procurement Data System (FPDS) – </a:t>
            </a:r>
            <a:r>
              <a:rPr lang="en-US" dirty="0">
                <a:latin typeface="Arial" panose="020B0604020202020204" pitchFamily="34" charset="0"/>
                <a:cs typeface="Arial" panose="020B0604020202020204" pitchFamily="34" charset="0"/>
                <a:hlinkClick r:id="rId6"/>
              </a:rPr>
              <a:t>www.fpds.gov</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What government has bought in the past and who they’ve purchased from</a:t>
            </a:r>
          </a:p>
          <a:p>
            <a:r>
              <a:rPr lang="en-US" dirty="0" smtClean="0">
                <a:latin typeface="Arial" panose="020B0604020202020204" pitchFamily="34" charset="0"/>
                <a:cs typeface="Arial" panose="020B0604020202020204" pitchFamily="34" charset="0"/>
              </a:rPr>
              <a:t>Washington </a:t>
            </a:r>
            <a:r>
              <a:rPr lang="en-US" dirty="0">
                <a:latin typeface="Arial" panose="020B0604020202020204" pitchFamily="34" charset="0"/>
                <a:cs typeface="Arial" panose="020B0604020202020204" pitchFamily="34" charset="0"/>
              </a:rPr>
              <a:t>Electronic Business Solutions (WEBS) </a:t>
            </a:r>
            <a:r>
              <a:rPr lang="en-US" dirty="0">
                <a:latin typeface="Arial" panose="020B0604020202020204" pitchFamily="34" charset="0"/>
                <a:cs typeface="Arial" panose="020B0604020202020204" pitchFamily="34" charset="0"/>
                <a:hlinkClick r:id="rId7"/>
              </a:rPr>
              <a:t>https://fortress.wa.gov/ga/webs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What Washington State government has bought in the past, and who they purchased </a:t>
            </a:r>
            <a:r>
              <a:rPr lang="en-US" dirty="0" smtClean="0">
                <a:latin typeface="Arial" panose="020B0604020202020204" pitchFamily="34" charset="0"/>
                <a:cs typeface="Arial" panose="020B0604020202020204" pitchFamily="34" charset="0"/>
              </a:rPr>
              <a:t>from</a:t>
            </a:r>
          </a:p>
          <a:p>
            <a:r>
              <a:rPr lang="en-US" dirty="0">
                <a:latin typeface="Arial" panose="020B0604020202020204" pitchFamily="34" charset="0"/>
                <a:cs typeface="Arial" panose="020B0604020202020204" pitchFamily="34" charset="0"/>
              </a:rPr>
              <a:t>SBA Profile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8"/>
              </a:rPr>
              <a:t>http://web.sba.gov/pro-net/search/dsp_dsbs.cfm</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Find your competition and/or business </a:t>
            </a:r>
            <a:r>
              <a:rPr lang="en-US" dirty="0" smtClean="0">
                <a:latin typeface="Arial" panose="020B0604020202020204" pitchFamily="34" charset="0"/>
                <a:cs typeface="Arial" panose="020B0604020202020204" pitchFamily="34" charset="0"/>
              </a:rPr>
              <a:t>alliances/partners</a:t>
            </a:r>
          </a:p>
          <a:p>
            <a:r>
              <a:rPr lang="en-US" dirty="0"/>
              <a:t>Forecast to win, visit </a:t>
            </a:r>
            <a:r>
              <a:rPr lang="en-US" dirty="0">
                <a:hlinkClick r:id="rId9"/>
              </a:rPr>
              <a:t>http://apfs.dhs.gov</a:t>
            </a:r>
            <a:r>
              <a:rPr lang="en-US" dirty="0"/>
              <a:t> </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677334" y="6185297"/>
            <a:ext cx="6297612" cy="365125"/>
          </a:xfrm>
        </p:spPr>
        <p:txBody>
          <a:bodyPr/>
          <a:lstStyle/>
          <a:p>
            <a:r>
              <a:rPr lang="en-US" sz="1050" dirty="0"/>
              <a:t>Washington State PTAC, Vancouver  </a:t>
            </a:r>
          </a:p>
        </p:txBody>
      </p:sp>
    </p:spTree>
    <p:extLst>
      <p:ext uri="{BB962C8B-B14F-4D97-AF65-F5344CB8AC3E}">
        <p14:creationId xmlns:p14="http://schemas.microsoft.com/office/powerpoint/2010/main" val="1342176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12" t="11523" r="9329" b="11984"/>
          <a:stretch/>
        </p:blipFill>
        <p:spPr>
          <a:xfrm>
            <a:off x="818706" y="1190848"/>
            <a:ext cx="10813312" cy="5241850"/>
          </a:xfrm>
          <a:prstGeom prst="rect">
            <a:avLst/>
          </a:prstGeom>
        </p:spPr>
      </p:pic>
      <p:sp>
        <p:nvSpPr>
          <p:cNvPr id="6" name="Title 1"/>
          <p:cNvSpPr txBox="1">
            <a:spLocks/>
          </p:cNvSpPr>
          <p:nvPr/>
        </p:nvSpPr>
        <p:spPr>
          <a:xfrm>
            <a:off x="677334" y="492643"/>
            <a:ext cx="8549793" cy="762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Arial" panose="020B0604020202020204" pitchFamily="34" charset="0"/>
                <a:cs typeface="Arial" panose="020B0604020202020204" pitchFamily="34" charset="0"/>
              </a:rPr>
              <a:t>#5. Govology.com</a:t>
            </a:r>
            <a:endParaRPr lang="en-US"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978" b="7896"/>
          <a:stretch/>
        </p:blipFill>
        <p:spPr>
          <a:xfrm>
            <a:off x="139553" y="3211032"/>
            <a:ext cx="2171701" cy="1435396"/>
          </a:xfrm>
          <a:prstGeom prst="rect">
            <a:avLst/>
          </a:prstGeom>
        </p:spPr>
      </p:pic>
      <p:sp>
        <p:nvSpPr>
          <p:cNvPr id="8" name="Title 1"/>
          <p:cNvSpPr txBox="1">
            <a:spLocks/>
          </p:cNvSpPr>
          <p:nvPr/>
        </p:nvSpPr>
        <p:spPr>
          <a:xfrm>
            <a:off x="500125" y="4646428"/>
            <a:ext cx="1615753" cy="1247552"/>
          </a:xfrm>
          <a:prstGeom prst="rect">
            <a:avLst/>
          </a:prstGeom>
        </p:spPr>
        <p:txBody>
          <a:bodyPr>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tx2">
                    <a:lumMod val="75000"/>
                  </a:schemeClr>
                </a:solidFill>
                <a:latin typeface="Arial" panose="020B0604020202020204" pitchFamily="34" charset="0"/>
                <a:cs typeface="Arial" panose="020B0604020202020204" pitchFamily="34" charset="0"/>
              </a:rPr>
              <a:t>For WA PTAC clients</a:t>
            </a:r>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31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1383" y="695739"/>
            <a:ext cx="7882755" cy="5857951"/>
          </a:xfrm>
        </p:spPr>
        <p:txBody>
          <a:bodyPr vert="horz" lIns="91440" tIns="45720" rIns="91440" bIns="45720" rtlCol="0" anchor="ctr">
            <a:normAutofit fontScale="90000"/>
          </a:bodyPr>
          <a:lstStyle/>
          <a:p>
            <a:pPr marR="80860"/>
            <a:r>
              <a:rPr lang="en-US" sz="2000" b="1" dirty="0" smtClean="0">
                <a:solidFill>
                  <a:schemeClr val="tx1"/>
                </a:solidFill>
              </a:rPr>
              <a:t>Attend </a:t>
            </a:r>
            <a:r>
              <a:rPr lang="en-US" sz="2000" b="1" dirty="0">
                <a:solidFill>
                  <a:schemeClr val="tx1"/>
                </a:solidFill>
              </a:rPr>
              <a:t>events</a:t>
            </a:r>
            <a:r>
              <a:rPr lang="en-US" sz="2000" dirty="0">
                <a:solidFill>
                  <a:schemeClr val="tx1"/>
                </a:solidFill>
              </a:rPr>
              <a:t> </a:t>
            </a:r>
            <a:r>
              <a:rPr lang="en-US" sz="2000" dirty="0" smtClean="0">
                <a:solidFill>
                  <a:schemeClr val="tx1"/>
                </a:solidFill>
                <a:hlinkClick r:id="rId2"/>
              </a:rPr>
              <a:t>www.washingtonptac.org/events</a:t>
            </a:r>
            <a:r>
              <a:rPr lang="en-US" sz="2000" dirty="0" smtClean="0">
                <a:solidFill>
                  <a:schemeClr val="tx1"/>
                </a:solidFill>
              </a:rPr>
              <a:t> </a:t>
            </a:r>
            <a:r>
              <a:rPr lang="en-US" sz="2000" dirty="0">
                <a:solidFill>
                  <a:schemeClr val="tx1"/>
                </a:solidFill>
              </a:rPr>
              <a:t/>
            </a:r>
            <a:br>
              <a:rPr lang="en-US" sz="2000" dirty="0">
                <a:solidFill>
                  <a:schemeClr val="tx1"/>
                </a:solidFill>
              </a:rPr>
            </a:br>
            <a:r>
              <a:rPr lang="en-US" sz="2000" dirty="0">
                <a:solidFill>
                  <a:schemeClr val="tx1"/>
                </a:solidFill>
              </a:rPr>
              <a:t>www.allianceNWconference.org (March </a:t>
            </a:r>
            <a:r>
              <a:rPr lang="en-US" sz="2000" dirty="0" smtClean="0">
                <a:solidFill>
                  <a:schemeClr val="tx1"/>
                </a:solidFill>
              </a:rPr>
              <a:t>2020)  and other </a:t>
            </a:r>
            <a:r>
              <a:rPr lang="en-US" sz="2000" dirty="0">
                <a:solidFill>
                  <a:schemeClr val="tx1"/>
                </a:solidFill>
              </a:rPr>
              <a:t>P</a:t>
            </a:r>
            <a:r>
              <a:rPr lang="en-US" sz="2000" dirty="0" smtClean="0">
                <a:solidFill>
                  <a:schemeClr val="tx1"/>
                </a:solidFill>
              </a:rPr>
              <a:t>rocurement Conferences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b="1" dirty="0">
                <a:solidFill>
                  <a:schemeClr val="tx1"/>
                </a:solidFill>
              </a:rPr>
              <a:t>Get involved with industry </a:t>
            </a:r>
            <a:r>
              <a:rPr lang="en-US" sz="2000" b="1" dirty="0" smtClean="0">
                <a:solidFill>
                  <a:schemeClr val="tx1"/>
                </a:solidFill>
              </a:rPr>
              <a:t>associations</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Attend Industry Days</a:t>
            </a:r>
            <a:r>
              <a:rPr lang="en-US" sz="2000" b="1" dirty="0">
                <a:solidFill>
                  <a:schemeClr val="tx1"/>
                </a:solidFill>
              </a:rPr>
              <a:t/>
            </a:r>
            <a:br>
              <a:rPr lang="en-US" sz="2000" b="1" dirty="0">
                <a:solidFill>
                  <a:schemeClr val="tx1"/>
                </a:solidFill>
              </a:rPr>
            </a:br>
            <a:r>
              <a:rPr lang="en-US" sz="2000" dirty="0">
                <a:solidFill>
                  <a:schemeClr val="tx1"/>
                </a:solidFill>
              </a:rPr>
              <a:t> </a:t>
            </a:r>
            <a:br>
              <a:rPr lang="en-US" sz="2000" dirty="0">
                <a:solidFill>
                  <a:schemeClr val="tx1"/>
                </a:solidFill>
              </a:rPr>
            </a:br>
            <a:r>
              <a:rPr lang="en-US" sz="2000" b="1" dirty="0">
                <a:solidFill>
                  <a:schemeClr val="tx1"/>
                </a:solidFill>
              </a:rPr>
              <a:t>Register with prime contractors</a:t>
            </a:r>
            <a:br>
              <a:rPr lang="en-US" sz="2000" b="1" dirty="0">
                <a:solidFill>
                  <a:schemeClr val="tx1"/>
                </a:solidFill>
              </a:rPr>
            </a:br>
            <a:r>
              <a:rPr lang="en-US" sz="2000" b="1" dirty="0">
                <a:solidFill>
                  <a:schemeClr val="tx1"/>
                </a:solidFill>
              </a:rPr>
              <a:t>A</a:t>
            </a:r>
            <a:r>
              <a:rPr lang="en-US" sz="2000" dirty="0" smtClean="0">
                <a:solidFill>
                  <a:schemeClr val="tx1"/>
                </a:solidFill>
              </a:rPr>
              <a:t>ttend </a:t>
            </a:r>
            <a:r>
              <a:rPr lang="en-US" sz="2000" dirty="0">
                <a:solidFill>
                  <a:schemeClr val="tx1"/>
                </a:solidFill>
              </a:rPr>
              <a:t>their outreach events and other events that </a:t>
            </a:r>
            <a:r>
              <a:rPr lang="en-US" sz="2000" dirty="0" smtClean="0">
                <a:solidFill>
                  <a:schemeClr val="tx1"/>
                </a:solidFill>
              </a:rPr>
              <a:t>they </a:t>
            </a:r>
            <a:r>
              <a:rPr lang="en-US" sz="2000" dirty="0">
                <a:solidFill>
                  <a:schemeClr val="tx1"/>
                </a:solidFill>
              </a:rPr>
              <a:t>attend </a:t>
            </a: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b="1" dirty="0" smtClean="0">
                <a:solidFill>
                  <a:schemeClr val="tx1"/>
                </a:solidFill>
              </a:rPr>
              <a:t>Agency Site Visits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b="1" dirty="0">
                <a:solidFill>
                  <a:schemeClr val="tx1"/>
                </a:solidFill>
              </a:rPr>
              <a:t>Attend pre-bid conferences/site visits </a:t>
            </a:r>
            <a:r>
              <a:rPr lang="en-US" sz="2000" b="1" dirty="0" smtClean="0">
                <a:solidFill>
                  <a:schemeClr val="tx1"/>
                </a:solidFill>
              </a:rPr>
              <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Connect on LinkedIn</a:t>
            </a:r>
            <a:br>
              <a:rPr lang="en-US" sz="2000" b="1" dirty="0" smtClean="0">
                <a:solidFill>
                  <a:schemeClr val="tx1"/>
                </a:solidFill>
              </a:rPr>
            </a:br>
            <a:r>
              <a:rPr lang="en-US" sz="2000" b="1" dirty="0">
                <a:solidFill>
                  <a:schemeClr val="tx1"/>
                </a:solidFill>
              </a:rPr>
              <a:t/>
            </a:r>
            <a:br>
              <a:rPr lang="en-US" sz="2000" b="1" dirty="0">
                <a:solidFill>
                  <a:schemeClr val="tx1"/>
                </a:solidFill>
              </a:rPr>
            </a:br>
            <a:r>
              <a:rPr lang="en-US" sz="2000" b="1" dirty="0" smtClean="0">
                <a:solidFill>
                  <a:schemeClr val="tx1"/>
                </a:solidFill>
              </a:rPr>
              <a:t>Get to know the Small Business Liaison/Specialist (Federal agencies)</a:t>
            </a:r>
            <a:r>
              <a:rPr lang="en-US" sz="2000" b="1" dirty="0">
                <a:solidFill>
                  <a:schemeClr val="tx1"/>
                </a:solidFill>
              </a:rPr>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Ask for </a:t>
            </a:r>
            <a:r>
              <a:rPr lang="en-US" sz="2000" b="1" dirty="0" smtClean="0">
                <a:solidFill>
                  <a:schemeClr val="tx1"/>
                </a:solidFill>
              </a:rPr>
              <a:t>referrals</a:t>
            </a:r>
            <a:br>
              <a:rPr lang="en-US" sz="2000" b="1" dirty="0" smtClean="0">
                <a:solidFill>
                  <a:schemeClr val="tx1"/>
                </a:solidFill>
              </a:rPr>
            </a:br>
            <a:r>
              <a:rPr lang="en-US" sz="2000" dirty="0">
                <a:solidFill>
                  <a:schemeClr val="tx1"/>
                </a:solidFill>
              </a:rPr>
              <a:t/>
            </a:r>
            <a:br>
              <a:rPr lang="en-US" sz="2000" dirty="0">
                <a:solidFill>
                  <a:schemeClr val="tx1"/>
                </a:solidFill>
              </a:rPr>
            </a:br>
            <a:endParaRPr lang="en-US" sz="2000" kern="1200" dirty="0">
              <a:solidFill>
                <a:schemeClr val="tx1"/>
              </a:solidFill>
            </a:endParaRPr>
          </a:p>
        </p:txBody>
      </p:sp>
      <p:sp>
        <p:nvSpPr>
          <p:cNvPr id="3" name="Text Placeholder 2"/>
          <p:cNvSpPr>
            <a:spLocks noGrp="1"/>
          </p:cNvSpPr>
          <p:nvPr>
            <p:ph type="body" idx="1"/>
          </p:nvPr>
        </p:nvSpPr>
        <p:spPr>
          <a:xfrm>
            <a:off x="606007" y="1045096"/>
            <a:ext cx="1844230" cy="4927602"/>
          </a:xfrm>
        </p:spPr>
        <p:txBody>
          <a:bodyPr vert="horz" lIns="91440" tIns="45720" rIns="91440" bIns="45720" rtlCol="0" anchor="ctr">
            <a:normAutofit/>
          </a:bodyPr>
          <a:lstStyle/>
          <a:p>
            <a:pPr algn="r"/>
            <a:r>
              <a:rPr lang="en-US" sz="3200" b="1" dirty="0" smtClean="0">
                <a:solidFill>
                  <a:schemeClr val="accent1">
                    <a:lumMod val="75000"/>
                  </a:schemeClr>
                </a:solidFill>
                <a:latin typeface="+mj-lt"/>
                <a:ea typeface="+mj-ea"/>
                <a:cs typeface="+mj-cs"/>
              </a:rPr>
              <a:t>Network</a:t>
            </a:r>
          </a:p>
          <a:p>
            <a:pPr algn="r"/>
            <a:r>
              <a:rPr lang="en-US" sz="3200" b="1" dirty="0" smtClean="0">
                <a:solidFill>
                  <a:schemeClr val="accent1">
                    <a:lumMod val="75000"/>
                  </a:schemeClr>
                </a:solidFill>
              </a:rPr>
              <a:t>Network</a:t>
            </a:r>
          </a:p>
          <a:p>
            <a:pPr algn="r"/>
            <a:r>
              <a:rPr lang="en-US" sz="3200" b="1" dirty="0">
                <a:solidFill>
                  <a:schemeClr val="accent1">
                    <a:lumMod val="75000"/>
                  </a:schemeClr>
                </a:solidFill>
              </a:rPr>
              <a:t>Network</a:t>
            </a:r>
            <a:endParaRPr lang="en-US" sz="3200" b="1" dirty="0" smtClean="0">
              <a:solidFill>
                <a:schemeClr val="accent1">
                  <a:lumMod val="75000"/>
                </a:schemeClr>
              </a:solidFill>
              <a:latin typeface="+mj-lt"/>
              <a:ea typeface="+mj-ea"/>
              <a:cs typeface="+mj-cs"/>
            </a:endParaRPr>
          </a:p>
        </p:txBody>
      </p:sp>
      <p:sp>
        <p:nvSpPr>
          <p:cNvPr id="4" name="Footer Placeholder 3"/>
          <p:cNvSpPr>
            <a:spLocks noGrp="1"/>
          </p:cNvSpPr>
          <p:nvPr>
            <p:ph type="ftr" sz="quarter" idx="11"/>
          </p:nvPr>
        </p:nvSpPr>
        <p:spPr>
          <a:xfrm>
            <a:off x="1100675" y="6279370"/>
            <a:ext cx="5053698" cy="274320"/>
          </a:xfrm>
        </p:spPr>
        <p:txBody>
          <a:bodyPr vert="horz" lIns="91440" tIns="45720" rIns="91440" bIns="45720" rtlCol="0" anchor="ctr">
            <a:normAutofit/>
          </a:bodyPr>
          <a:lstStyle/>
          <a:p>
            <a:pPr algn="l"/>
            <a:r>
              <a:rPr lang="en-US" sz="1050" kern="1200" dirty="0">
                <a:solidFill>
                  <a:schemeClr val="tx1">
                    <a:tint val="75000"/>
                  </a:schemeClr>
                </a:solidFill>
                <a:latin typeface="+mn-lt"/>
                <a:ea typeface="+mn-ea"/>
                <a:cs typeface="+mn-cs"/>
              </a:rPr>
              <a:t>Washington State PTAC, Vancouver  </a:t>
            </a:r>
          </a:p>
        </p:txBody>
      </p:sp>
    </p:spTree>
    <p:extLst>
      <p:ext uri="{BB962C8B-B14F-4D97-AF65-F5344CB8AC3E}">
        <p14:creationId xmlns:p14="http://schemas.microsoft.com/office/powerpoint/2010/main" val="3434666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07066" y="999460"/>
            <a:ext cx="5698067" cy="4479852"/>
          </a:xfrm>
        </p:spPr>
        <p:txBody>
          <a:bodyPr vert="horz" lIns="91440" tIns="45720" rIns="91440" bIns="45720" rtlCol="0" anchor="ctr">
            <a:normAutofit fontScale="90000"/>
          </a:bodyPr>
          <a:lstStyle/>
          <a:p>
            <a:pPr lvl="0" algn="r">
              <a:lnSpc>
                <a:spcPct val="150000"/>
              </a:lnSpc>
            </a:pPr>
            <a:r>
              <a:rPr lang="en-US" sz="2200" dirty="0"/>
              <a:t/>
            </a:r>
            <a:br>
              <a:rPr lang="en-US" sz="2200" dirty="0"/>
            </a:br>
            <a:r>
              <a:rPr lang="en-US" sz="2200" dirty="0"/>
              <a:t> </a:t>
            </a:r>
            <a:br>
              <a:rPr lang="en-US" sz="2200" dirty="0"/>
            </a:br>
            <a:r>
              <a:rPr lang="en-US" sz="2200" dirty="0"/>
              <a:t/>
            </a:r>
            <a:br>
              <a:rPr lang="en-US" sz="2200" dirty="0"/>
            </a:br>
            <a:r>
              <a:rPr lang="en-US" sz="2200" dirty="0">
                <a:solidFill>
                  <a:schemeClr val="tx1"/>
                </a:solidFill>
              </a:rPr>
              <a:t>Jeannet Santiago</a:t>
            </a:r>
            <a:br>
              <a:rPr lang="en-US" sz="2200" dirty="0">
                <a:solidFill>
                  <a:schemeClr val="tx1"/>
                </a:solidFill>
              </a:rPr>
            </a:br>
            <a:r>
              <a:rPr lang="en-US" sz="2200" dirty="0" smtClean="0">
                <a:hlinkClick r:id="rId2"/>
              </a:rPr>
              <a:t>swwa@washingtonptac.org</a:t>
            </a:r>
            <a:r>
              <a:rPr lang="en-US" sz="2200" dirty="0" smtClean="0"/>
              <a:t> </a:t>
            </a:r>
            <a:r>
              <a:rPr lang="en-US" sz="2200" dirty="0"/>
              <a:t/>
            </a:r>
            <a:br>
              <a:rPr lang="en-US" sz="2200" dirty="0"/>
            </a:br>
            <a:r>
              <a:rPr lang="en-US" sz="2200" dirty="0" smtClean="0">
                <a:hlinkClick r:id="rId3"/>
              </a:rPr>
              <a:t>www.washingtonptac.org</a:t>
            </a:r>
            <a:r>
              <a:rPr lang="en-US" sz="2200" dirty="0" smtClean="0"/>
              <a:t> </a:t>
            </a:r>
            <a:r>
              <a:rPr lang="en-US" sz="2200" dirty="0"/>
              <a:t/>
            </a:r>
            <a:br>
              <a:rPr lang="en-US" sz="2200" dirty="0"/>
            </a:br>
            <a:r>
              <a:rPr lang="en-US" sz="2200" dirty="0"/>
              <a:t/>
            </a:r>
            <a:br>
              <a:rPr lang="en-US" sz="2200" dirty="0"/>
            </a:br>
            <a:r>
              <a:rPr lang="en-US" sz="2200" dirty="0"/>
              <a:t/>
            </a:r>
            <a:br>
              <a:rPr lang="en-US" sz="2200" dirty="0"/>
            </a:br>
            <a:endParaRPr lang="en-US" sz="2200" dirty="0"/>
          </a:p>
        </p:txBody>
      </p:sp>
      <p:sp>
        <p:nvSpPr>
          <p:cNvPr id="3" name="Text Placeholder 2"/>
          <p:cNvSpPr>
            <a:spLocks noGrp="1"/>
          </p:cNvSpPr>
          <p:nvPr>
            <p:ph type="body" idx="1"/>
          </p:nvPr>
        </p:nvSpPr>
        <p:spPr>
          <a:xfrm>
            <a:off x="7871971" y="999460"/>
            <a:ext cx="3123620" cy="4479852"/>
          </a:xfrm>
        </p:spPr>
        <p:txBody>
          <a:bodyPr vert="horz" lIns="91440" tIns="45720" rIns="91440" bIns="45720" rtlCol="0" anchor="ctr">
            <a:normAutofit/>
          </a:bodyPr>
          <a:lstStyle/>
          <a:p>
            <a:r>
              <a:rPr lang="en-US" sz="3200" b="1" dirty="0">
                <a:solidFill>
                  <a:schemeClr val="accent1">
                    <a:lumMod val="50000"/>
                  </a:schemeClr>
                </a:solidFill>
              </a:rPr>
              <a:t>Questions, Comments, Discussion?</a:t>
            </a:r>
          </a:p>
        </p:txBody>
      </p:sp>
      <p:sp>
        <p:nvSpPr>
          <p:cNvPr id="4" name="Footer Placeholder 3"/>
          <p:cNvSpPr>
            <a:spLocks noGrp="1"/>
          </p:cNvSpPr>
          <p:nvPr>
            <p:ph type="ftr" sz="quarter" idx="11"/>
          </p:nvPr>
        </p:nvSpPr>
        <p:spPr>
          <a:xfrm>
            <a:off x="677334" y="6041362"/>
            <a:ext cx="6297612" cy="365125"/>
          </a:xfrm>
        </p:spPr>
        <p:txBody>
          <a:bodyPr vert="horz" lIns="91440" tIns="45720" rIns="91440" bIns="45720" rtlCol="0" anchor="ctr">
            <a:normAutofit/>
          </a:bodyPr>
          <a:lstStyle/>
          <a:p>
            <a:r>
              <a:rPr lang="en-US" sz="1050" kern="1200" dirty="0">
                <a:solidFill>
                  <a:schemeClr val="tx1">
                    <a:tint val="75000"/>
                  </a:schemeClr>
                </a:solidFill>
                <a:latin typeface="+mn-lt"/>
                <a:ea typeface="+mn-ea"/>
                <a:cs typeface="+mn-cs"/>
              </a:rPr>
              <a:t>Washington State PTAC, Vancouver  </a:t>
            </a:r>
          </a:p>
        </p:txBody>
      </p:sp>
    </p:spTree>
    <p:extLst>
      <p:ext uri="{BB962C8B-B14F-4D97-AF65-F5344CB8AC3E}">
        <p14:creationId xmlns:p14="http://schemas.microsoft.com/office/powerpoint/2010/main" val="225253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Washington State PTAC, Vancouver  </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91" y="525088"/>
            <a:ext cx="10058400" cy="5263896"/>
          </a:xfrm>
          <a:prstGeom prst="rect">
            <a:avLst/>
          </a:prstGeom>
        </p:spPr>
      </p:pic>
    </p:spTree>
    <p:extLst>
      <p:ext uri="{BB962C8B-B14F-4D97-AF65-F5344CB8AC3E}">
        <p14:creationId xmlns:p14="http://schemas.microsoft.com/office/powerpoint/2010/main" val="289746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a:xfrm>
            <a:off x="1962141" y="212014"/>
            <a:ext cx="8277136" cy="598904"/>
          </a:xfrm>
        </p:spPr>
        <p:txBody>
          <a:bodyPr>
            <a:noAutofit/>
          </a:bodyPr>
          <a:lstStyle/>
          <a:p>
            <a:r>
              <a:rPr lang="en-US" dirty="0">
                <a:solidFill>
                  <a:srgbClr val="002E6D"/>
                </a:solidFill>
                <a:latin typeface="Source Sans Pro" panose="020B0503030403020204"/>
              </a:rPr>
              <a:t>Set-Aside for Certification Programs </a:t>
            </a:r>
            <a:br>
              <a:rPr lang="en-US" dirty="0">
                <a:solidFill>
                  <a:srgbClr val="002E6D"/>
                </a:solidFill>
                <a:latin typeface="Source Sans Pro" panose="020B0503030403020204"/>
              </a:rPr>
            </a:br>
            <a:r>
              <a:rPr lang="en-US" dirty="0">
                <a:solidFill>
                  <a:srgbClr val="002E6D"/>
                </a:solidFill>
                <a:latin typeface="Source Sans Pro" panose="020B0503030403020204"/>
              </a:rPr>
              <a:t>and Socio-Economic Categories</a:t>
            </a:r>
          </a:p>
        </p:txBody>
      </p:sp>
      <p:sp>
        <p:nvSpPr>
          <p:cNvPr id="21" name="Content Placeholder 20"/>
          <p:cNvSpPr>
            <a:spLocks noGrp="1"/>
          </p:cNvSpPr>
          <p:nvPr>
            <p:ph idx="1"/>
          </p:nvPr>
        </p:nvSpPr>
        <p:spPr>
          <a:xfrm>
            <a:off x="2152650" y="1299784"/>
            <a:ext cx="7886700" cy="5204533"/>
          </a:xfrm>
        </p:spPr>
        <p:txBody>
          <a:bodyPr/>
          <a:lstStyle/>
          <a:p>
            <a:pPr marL="0" indent="0">
              <a:buNone/>
            </a:pPr>
            <a:r>
              <a:rPr lang="en-US" b="1" dirty="0">
                <a:latin typeface="Source Sans Pro" panose="020B0503030403020204"/>
              </a:rPr>
              <a:t>Targeted set-asides and acquisition goals:</a:t>
            </a:r>
          </a:p>
        </p:txBody>
      </p:sp>
      <p:sp>
        <p:nvSpPr>
          <p:cNvPr id="59" name="Rounded Rectangle 58"/>
          <p:cNvSpPr/>
          <p:nvPr/>
        </p:nvSpPr>
        <p:spPr>
          <a:xfrm>
            <a:off x="2292928" y="2668975"/>
            <a:ext cx="4158343" cy="731520"/>
          </a:xfrm>
          <a:prstGeom prst="roundRect">
            <a:avLst/>
          </a:prstGeom>
          <a:solidFill>
            <a:srgbClr val="007DBC"/>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FFFFFF"/>
                </a:solidFill>
                <a:latin typeface="Source Sans Pro" panose="020B0503030403020204"/>
              </a:rPr>
              <a:t> </a:t>
            </a:r>
            <a:r>
              <a:rPr lang="en-US" sz="2000" b="1" dirty="0">
                <a:solidFill>
                  <a:srgbClr val="FFFFFF"/>
                </a:solidFill>
                <a:latin typeface="Source Sans Pro" panose="020B0503030403020204"/>
              </a:rPr>
              <a:t>Women-Owned Small Businesses (5%)</a:t>
            </a:r>
          </a:p>
        </p:txBody>
      </p:sp>
      <p:sp>
        <p:nvSpPr>
          <p:cNvPr id="60" name="Rounded Rectangle 59"/>
          <p:cNvSpPr/>
          <p:nvPr/>
        </p:nvSpPr>
        <p:spPr>
          <a:xfrm>
            <a:off x="2292926" y="3553022"/>
            <a:ext cx="4158343" cy="938132"/>
          </a:xfrm>
          <a:prstGeom prst="roundRect">
            <a:avLst/>
          </a:prstGeom>
          <a:solidFill>
            <a:srgbClr val="002E6D"/>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srgbClr val="FFFFFF"/>
                </a:solidFill>
                <a:latin typeface="Source Sans Pro" panose="020B0503030403020204"/>
              </a:rPr>
              <a:t>Small Disadvantaged Businesses (including 8(a) certified) (5%)</a:t>
            </a:r>
          </a:p>
        </p:txBody>
      </p:sp>
      <p:sp>
        <p:nvSpPr>
          <p:cNvPr id="61" name="Rounded Rectangle 60"/>
          <p:cNvSpPr/>
          <p:nvPr/>
        </p:nvSpPr>
        <p:spPr>
          <a:xfrm>
            <a:off x="2292927" y="4571418"/>
            <a:ext cx="4158343" cy="731520"/>
          </a:xfrm>
          <a:prstGeom prst="roundRect">
            <a:avLst/>
          </a:prstGeom>
          <a:solidFill>
            <a:srgbClr val="CC0000"/>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srgbClr val="FFFFFF"/>
                </a:solidFill>
                <a:latin typeface="Source Sans Pro" panose="020B0503030403020204"/>
              </a:rPr>
              <a:t>HUBZone Businesses (3%)</a:t>
            </a:r>
          </a:p>
        </p:txBody>
      </p:sp>
      <p:sp>
        <p:nvSpPr>
          <p:cNvPr id="62" name="Rounded Rectangle 61"/>
          <p:cNvSpPr/>
          <p:nvPr/>
        </p:nvSpPr>
        <p:spPr>
          <a:xfrm>
            <a:off x="2292928" y="5446961"/>
            <a:ext cx="4158343" cy="731520"/>
          </a:xfrm>
          <a:prstGeom prst="roundRect">
            <a:avLst/>
          </a:prstGeom>
          <a:solidFill>
            <a:srgbClr val="007DBC"/>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srgbClr val="FFFFFF"/>
                </a:solidFill>
                <a:latin typeface="Source Sans Pro" panose="020B0503030403020204"/>
              </a:rPr>
              <a:t>Service-Disabled Veteran-Owned Small Businesses (3%)</a:t>
            </a:r>
          </a:p>
        </p:txBody>
      </p:sp>
      <p:sp>
        <p:nvSpPr>
          <p:cNvPr id="11" name="Oval 10">
            <a:extLst>
              <a:ext uri="{C183D7F6-B498-43B3-948B-1728B52AA6E4}">
                <adec:decorative xmlns:adec="http://schemas.microsoft.com/office/drawing/2017/decorative" xmlns="" val="1"/>
              </a:ext>
            </a:extLst>
          </p:cNvPr>
          <p:cNvSpPr/>
          <p:nvPr/>
        </p:nvSpPr>
        <p:spPr>
          <a:xfrm>
            <a:off x="6890827" y="1906938"/>
            <a:ext cx="3348451" cy="3348451"/>
          </a:xfrm>
          <a:prstGeom prst="ellipse">
            <a:avLst/>
          </a:prstGeom>
          <a:gradFill>
            <a:gsLst>
              <a:gs pos="0">
                <a:schemeClr val="tx1">
                  <a:lumMod val="25000"/>
                  <a:lumOff val="75000"/>
                </a:schemeClr>
              </a:gs>
              <a:gs pos="100000">
                <a:schemeClr val="tx1">
                  <a:lumMod val="75000"/>
                  <a:lumOff val="25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defTabSz="914400"/>
            <a:endParaRPr lang="en-US" dirty="0">
              <a:solidFill>
                <a:srgbClr val="FFFFFF"/>
              </a:solidFill>
              <a:latin typeface="Source Sans Pro" panose="020B0503030403020204"/>
            </a:endParaRPr>
          </a:p>
        </p:txBody>
      </p:sp>
      <p:sp>
        <p:nvSpPr>
          <p:cNvPr id="43" name="Pie 42">
            <a:extLst>
              <a:ext uri="{C183D7F6-B498-43B3-948B-1728B52AA6E4}">
                <adec:decorative xmlns:adec="http://schemas.microsoft.com/office/drawing/2017/decorative" xmlns="" val="1"/>
              </a:ext>
            </a:extLst>
          </p:cNvPr>
          <p:cNvSpPr/>
          <p:nvPr/>
        </p:nvSpPr>
        <p:spPr>
          <a:xfrm>
            <a:off x="6870872" y="1900181"/>
            <a:ext cx="3360284" cy="3343609"/>
          </a:xfrm>
          <a:prstGeom prst="pie">
            <a:avLst>
              <a:gd name="adj1" fmla="val 2991814"/>
              <a:gd name="adj2" fmla="val 3717754"/>
            </a:avLst>
          </a:prstGeom>
          <a:solidFill>
            <a:srgbClr val="007DBC"/>
          </a:soli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defTabSz="914400"/>
            <a:endParaRPr lang="en-US" dirty="0">
              <a:solidFill>
                <a:srgbClr val="1B1E29"/>
              </a:solidFill>
              <a:latin typeface="Source Sans Pro" panose="020B0503030403020204"/>
            </a:endParaRPr>
          </a:p>
        </p:txBody>
      </p:sp>
      <p:sp>
        <p:nvSpPr>
          <p:cNvPr id="41" name="Pie 40">
            <a:extLst>
              <a:ext uri="{C183D7F6-B498-43B3-948B-1728B52AA6E4}">
                <adec:decorative xmlns:adec="http://schemas.microsoft.com/office/drawing/2017/decorative" xmlns="" val="1"/>
              </a:ext>
            </a:extLst>
          </p:cNvPr>
          <p:cNvSpPr/>
          <p:nvPr/>
        </p:nvSpPr>
        <p:spPr>
          <a:xfrm>
            <a:off x="6869575" y="1900181"/>
            <a:ext cx="3360284" cy="3343609"/>
          </a:xfrm>
          <a:prstGeom prst="pie">
            <a:avLst>
              <a:gd name="adj1" fmla="val 2248128"/>
              <a:gd name="adj2" fmla="val 3071414"/>
            </a:avLst>
          </a:prstGeom>
          <a:solidFill>
            <a:srgbClr val="C00000"/>
          </a:soli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defTabSz="914400"/>
            <a:endParaRPr lang="en-US">
              <a:solidFill>
                <a:srgbClr val="1B1E29"/>
              </a:solidFill>
              <a:latin typeface="Source Sans Pro" panose="020B0503030403020204"/>
            </a:endParaRPr>
          </a:p>
        </p:txBody>
      </p:sp>
      <p:sp>
        <p:nvSpPr>
          <p:cNvPr id="40" name="Pie 39">
            <a:extLst>
              <a:ext uri="{C183D7F6-B498-43B3-948B-1728B52AA6E4}">
                <adec:decorative xmlns:adec="http://schemas.microsoft.com/office/drawing/2017/decorative" xmlns="" val="1"/>
              </a:ext>
            </a:extLst>
          </p:cNvPr>
          <p:cNvSpPr/>
          <p:nvPr/>
        </p:nvSpPr>
        <p:spPr>
          <a:xfrm>
            <a:off x="6874933" y="1881219"/>
            <a:ext cx="3360284" cy="3343609"/>
          </a:xfrm>
          <a:prstGeom prst="pie">
            <a:avLst>
              <a:gd name="adj1" fmla="val 0"/>
              <a:gd name="adj2" fmla="val 1206817"/>
            </a:avLst>
          </a:prstGeom>
          <a:gradFill>
            <a:gsLst>
              <a:gs pos="0">
                <a:srgbClr val="002E6D"/>
              </a:gs>
              <a:gs pos="100000">
                <a:srgbClr val="007DBC"/>
              </a:gs>
            </a:gsLst>
            <a:lin ang="5400000" scaled="1"/>
          </a:gra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defTabSz="914400"/>
            <a:endParaRPr lang="en-US">
              <a:solidFill>
                <a:srgbClr val="1B1E29"/>
              </a:solidFill>
              <a:latin typeface="Source Sans Pro" panose="020B0503030403020204"/>
            </a:endParaRPr>
          </a:p>
        </p:txBody>
      </p:sp>
      <p:sp>
        <p:nvSpPr>
          <p:cNvPr id="42" name="Pie 41">
            <a:extLst>
              <a:ext uri="{C183D7F6-B498-43B3-948B-1728B52AA6E4}">
                <adec:decorative xmlns:adec="http://schemas.microsoft.com/office/drawing/2017/decorative" xmlns="" val="1"/>
              </a:ext>
            </a:extLst>
          </p:cNvPr>
          <p:cNvSpPr/>
          <p:nvPr/>
        </p:nvSpPr>
        <p:spPr>
          <a:xfrm>
            <a:off x="6870872" y="1892818"/>
            <a:ext cx="3360284" cy="3343609"/>
          </a:xfrm>
          <a:prstGeom prst="pie">
            <a:avLst>
              <a:gd name="adj1" fmla="val 1180769"/>
              <a:gd name="adj2" fmla="val 2277585"/>
            </a:avLst>
          </a:prstGeom>
          <a:solidFill>
            <a:srgbClr val="002E6D"/>
          </a:solidFill>
          <a:ln w="9525">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defTabSz="914400"/>
            <a:endParaRPr lang="en-US" dirty="0">
              <a:solidFill>
                <a:srgbClr val="1B1E29"/>
              </a:solidFill>
              <a:latin typeface="Source Sans Pro" panose="020B0503030403020204"/>
            </a:endParaRPr>
          </a:p>
        </p:txBody>
      </p:sp>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8387885" y="6340064"/>
            <a:ext cx="2057400" cy="365125"/>
          </a:xfrm>
        </p:spPr>
        <p:txBody>
          <a:bodyPr/>
          <a:lstStyle/>
          <a:p>
            <a:pPr defTabSz="914400"/>
            <a:fld id="{B1AB44B9-F1EC-4F4B-88D4-413245C9CD3E}" type="slidenum">
              <a:rPr lang="en-US">
                <a:solidFill>
                  <a:srgbClr val="1B1E29">
                    <a:tint val="75000"/>
                  </a:srgbClr>
                </a:solidFill>
                <a:latin typeface="Source Sans Pro" panose="020B0503030403020204"/>
              </a:rPr>
              <a:pPr defTabSz="914400"/>
              <a:t>3</a:t>
            </a:fld>
            <a:endParaRPr lang="en-US" dirty="0">
              <a:solidFill>
                <a:srgbClr val="1B1E29">
                  <a:tint val="75000"/>
                </a:srgbClr>
              </a:solidFill>
              <a:latin typeface="Source Sans Pro" panose="020B0503030403020204"/>
            </a:endParaRPr>
          </a:p>
        </p:txBody>
      </p:sp>
      <p:sp>
        <p:nvSpPr>
          <p:cNvPr id="15" name="Rounded Rectangle 14"/>
          <p:cNvSpPr/>
          <p:nvPr/>
        </p:nvSpPr>
        <p:spPr>
          <a:xfrm>
            <a:off x="2292928" y="1713168"/>
            <a:ext cx="4158343" cy="731520"/>
          </a:xfrm>
          <a:prstGeom prst="roundRect">
            <a:avLst/>
          </a:prstGeom>
          <a:solidFill>
            <a:srgbClr val="CC0000"/>
          </a:solidFill>
          <a:ln w="38100">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srgbClr val="FFFFFF"/>
                </a:solidFill>
                <a:latin typeface="Source Sans Pro" panose="020B0503030403020204"/>
              </a:rPr>
              <a:t>Small  Businesses (23%)</a:t>
            </a:r>
          </a:p>
        </p:txBody>
      </p:sp>
    </p:spTree>
    <p:extLst>
      <p:ext uri="{BB962C8B-B14F-4D97-AF65-F5344CB8AC3E}">
        <p14:creationId xmlns:p14="http://schemas.microsoft.com/office/powerpoint/2010/main" val="3561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11" grpId="0" animBg="1"/>
      <p:bldP spid="43" grpId="0" animBg="1"/>
      <p:bldP spid="41" grpId="0" animBg="1"/>
      <p:bldP spid="40" grpId="0" animBg="1"/>
      <p:bldP spid="4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CD02EAE9-6BF1-4E0D-9A15-54F9D696D807}"/>
              </a:ext>
            </a:extLst>
          </p:cNvPr>
          <p:cNvSpPr>
            <a:spLocks noGrp="1"/>
          </p:cNvSpPr>
          <p:nvPr>
            <p:ph type="title"/>
          </p:nvPr>
        </p:nvSpPr>
        <p:spPr>
          <a:xfrm>
            <a:off x="2195725" y="234202"/>
            <a:ext cx="7886700" cy="598904"/>
          </a:xfrm>
        </p:spPr>
        <p:txBody>
          <a:bodyPr/>
          <a:lstStyle/>
          <a:p>
            <a:r>
              <a:rPr lang="en-US" sz="2800" dirty="0">
                <a:solidFill>
                  <a:srgbClr val="002E6D"/>
                </a:solidFill>
              </a:rPr>
              <a:t>All Small Mentor-Protégé Program (ASMPP)</a:t>
            </a:r>
          </a:p>
        </p:txBody>
      </p:sp>
      <p:pic>
        <p:nvPicPr>
          <p:cNvPr id="3" name="Picture 2" descr="Image of a man offering educational instruction to another man.">
            <a:extLst>
              <a:ext uri="{FF2B5EF4-FFF2-40B4-BE49-F238E27FC236}">
                <a16:creationId xmlns:a16="http://schemas.microsoft.com/office/drawing/2014/main" id="{4DF1F882-4DB4-4037-82E4-D9D0FDC928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269"/>
          <a:stretch/>
        </p:blipFill>
        <p:spPr>
          <a:xfrm>
            <a:off x="1535778" y="1215026"/>
            <a:ext cx="6761286" cy="5098315"/>
          </a:xfrm>
          <a:prstGeom prst="rect">
            <a:avLst/>
          </a:prstGeom>
          <a:ln>
            <a:noFill/>
          </a:ln>
          <a:effectLst/>
        </p:spPr>
      </p:pic>
      <p:sp>
        <p:nvSpPr>
          <p:cNvPr id="11" name="Rectangle 10">
            <a:extLst>
              <a:ext uri="{FF2B5EF4-FFF2-40B4-BE49-F238E27FC236}">
                <a16:creationId xmlns:a16="http://schemas.microsoft.com/office/drawing/2014/main" id="{350D6101-5DC3-488A-9647-AF2A3D365F51}"/>
              </a:ext>
              <a:ext uri="{C183D7F6-B498-43B3-948B-1728B52AA6E4}">
                <adec:decorative xmlns:adec="http://schemas.microsoft.com/office/drawing/2017/decorative" xmlns="" val="1"/>
              </a:ext>
            </a:extLst>
          </p:cNvPr>
          <p:cNvSpPr/>
          <p:nvPr/>
        </p:nvSpPr>
        <p:spPr>
          <a:xfrm>
            <a:off x="6943725" y="923857"/>
            <a:ext cx="3724274" cy="563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latin typeface="Calibri" panose="020F0502020204030204"/>
            </a:endParaRPr>
          </a:p>
        </p:txBody>
      </p:sp>
      <p:sp>
        <p:nvSpPr>
          <p:cNvPr id="41" name="Slide Number Placeholder 3">
            <a:extLst>
              <a:ext uri="{FF2B5EF4-FFF2-40B4-BE49-F238E27FC236}">
                <a16:creationId xmlns:a16="http://schemas.microsoft.com/office/drawing/2014/main" id="{89E9E4D4-5A51-4467-8A05-0F41A45C950C}"/>
              </a:ext>
            </a:extLst>
          </p:cNvPr>
          <p:cNvSpPr>
            <a:spLocks noGrp="1"/>
          </p:cNvSpPr>
          <p:nvPr>
            <p:ph type="sldNum" sz="quarter" idx="12"/>
          </p:nvPr>
        </p:nvSpPr>
        <p:spPr>
          <a:xfrm>
            <a:off x="8320510" y="6194308"/>
            <a:ext cx="2057400" cy="365125"/>
          </a:xfrm>
        </p:spPr>
        <p:txBody>
          <a:bodyPr/>
          <a:lstStyle/>
          <a:p>
            <a:pPr defTabSz="914400">
              <a:defRPr/>
            </a:pPr>
            <a:fld id="{B1AB44B9-F1EC-4F4B-88D4-413245C9CD3E}" type="slidenum">
              <a:rPr lang="en-US">
                <a:solidFill>
                  <a:srgbClr val="1B1E29">
                    <a:tint val="75000"/>
                  </a:srgbClr>
                </a:solidFill>
              </a:rPr>
              <a:pPr defTabSz="914400">
                <a:defRPr/>
              </a:pPr>
              <a:t>4</a:t>
            </a:fld>
            <a:endParaRPr lang="en-US">
              <a:solidFill>
                <a:srgbClr val="1B1E29">
                  <a:tint val="75000"/>
                </a:srgbClr>
              </a:solidFill>
            </a:endParaRPr>
          </a:p>
        </p:txBody>
      </p:sp>
      <p:sp>
        <p:nvSpPr>
          <p:cNvPr id="4" name="Rectangle: Single Corner Snipped 3">
            <a:extLst>
              <a:ext uri="{FF2B5EF4-FFF2-40B4-BE49-F238E27FC236}">
                <a16:creationId xmlns:a16="http://schemas.microsoft.com/office/drawing/2014/main" id="{911CFAC8-A25A-44EF-9371-33E9E10D49D5}"/>
              </a:ext>
              <a:ext uri="{C183D7F6-B498-43B3-948B-1728B52AA6E4}">
                <adec:decorative xmlns:adec="http://schemas.microsoft.com/office/drawing/2017/decorative" xmlns="" val="1"/>
              </a:ext>
            </a:extLst>
          </p:cNvPr>
          <p:cNvSpPr/>
          <p:nvPr/>
        </p:nvSpPr>
        <p:spPr>
          <a:xfrm flipH="1">
            <a:off x="6943724" y="1706466"/>
            <a:ext cx="3724276" cy="1133475"/>
          </a:xfrm>
          <a:prstGeom prst="snip1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srgbClr val="FFFFFF"/>
              </a:solidFill>
              <a:latin typeface="Calibri" panose="020F0502020204030204"/>
            </a:endParaRPr>
          </a:p>
        </p:txBody>
      </p:sp>
      <p:sp>
        <p:nvSpPr>
          <p:cNvPr id="66" name="TextBox 65"/>
          <p:cNvSpPr txBox="1"/>
          <p:nvPr/>
        </p:nvSpPr>
        <p:spPr>
          <a:xfrm>
            <a:off x="7105650" y="1919259"/>
            <a:ext cx="3562350" cy="707886"/>
          </a:xfrm>
          <a:prstGeom prst="rect">
            <a:avLst/>
          </a:prstGeom>
          <a:noFill/>
        </p:spPr>
        <p:txBody>
          <a:bodyPr wrap="square" rtlCol="0" anchor="ctr">
            <a:spAutoFit/>
          </a:bodyPr>
          <a:lstStyle/>
          <a:p>
            <a:pPr defTabSz="914400">
              <a:defRPr/>
            </a:pPr>
            <a:r>
              <a:rPr lang="en-US" sz="2000" b="1" dirty="0">
                <a:solidFill>
                  <a:srgbClr val="FFFFFF"/>
                </a:solidFill>
                <a:latin typeface="Source Sans Pro"/>
              </a:rPr>
              <a:t>Access business development assistance</a:t>
            </a:r>
          </a:p>
        </p:txBody>
      </p:sp>
      <p:sp>
        <p:nvSpPr>
          <p:cNvPr id="27" name="Rectangle: Single Corner Snipped 26">
            <a:extLst>
              <a:ext uri="{FF2B5EF4-FFF2-40B4-BE49-F238E27FC236}">
                <a16:creationId xmlns:a16="http://schemas.microsoft.com/office/drawing/2014/main" id="{0718C2CB-FC27-40B2-B6F7-3A850240B571}"/>
              </a:ext>
              <a:ext uri="{C183D7F6-B498-43B3-948B-1728B52AA6E4}">
                <adec:decorative xmlns:adec="http://schemas.microsoft.com/office/drawing/2017/decorative" xmlns="" val="1"/>
              </a:ext>
            </a:extLst>
          </p:cNvPr>
          <p:cNvSpPr/>
          <p:nvPr/>
        </p:nvSpPr>
        <p:spPr>
          <a:xfrm flipH="1">
            <a:off x="6943726" y="3110031"/>
            <a:ext cx="3724275" cy="1133475"/>
          </a:xfrm>
          <a:prstGeom prst="snip1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dirty="0">
              <a:solidFill>
                <a:srgbClr val="FFFFFF"/>
              </a:solidFill>
              <a:latin typeface="Calibri" panose="020F0502020204030204"/>
            </a:endParaRPr>
          </a:p>
        </p:txBody>
      </p:sp>
      <p:sp>
        <p:nvSpPr>
          <p:cNvPr id="91" name="TextBox 90"/>
          <p:cNvSpPr txBox="1"/>
          <p:nvPr/>
        </p:nvSpPr>
        <p:spPr>
          <a:xfrm>
            <a:off x="7105650" y="3459878"/>
            <a:ext cx="3638550" cy="400110"/>
          </a:xfrm>
          <a:prstGeom prst="rect">
            <a:avLst/>
          </a:prstGeom>
          <a:noFill/>
        </p:spPr>
        <p:txBody>
          <a:bodyPr wrap="square" rtlCol="0" anchor="ctr">
            <a:spAutoFit/>
          </a:bodyPr>
          <a:lstStyle/>
          <a:p>
            <a:pPr defTabSz="914400">
              <a:defRPr/>
            </a:pPr>
            <a:r>
              <a:rPr lang="en-US" sz="2000" b="1" dirty="0">
                <a:solidFill>
                  <a:srgbClr val="FFFFFF"/>
                </a:solidFill>
                <a:latin typeface="Source Sans Pro"/>
              </a:rPr>
              <a:t>Build capacity and grow</a:t>
            </a:r>
          </a:p>
        </p:txBody>
      </p:sp>
      <p:sp>
        <p:nvSpPr>
          <p:cNvPr id="28" name="Rectangle: Single Corner Snipped 27">
            <a:extLst>
              <a:ext uri="{FF2B5EF4-FFF2-40B4-BE49-F238E27FC236}">
                <a16:creationId xmlns:a16="http://schemas.microsoft.com/office/drawing/2014/main" id="{238D1D22-93D6-4EA6-8210-EBE265F62387}"/>
              </a:ext>
              <a:ext uri="{C183D7F6-B498-43B3-948B-1728B52AA6E4}">
                <adec:decorative xmlns:adec="http://schemas.microsoft.com/office/drawing/2017/decorative" xmlns="" val="1"/>
              </a:ext>
            </a:extLst>
          </p:cNvPr>
          <p:cNvSpPr/>
          <p:nvPr/>
        </p:nvSpPr>
        <p:spPr>
          <a:xfrm flipH="1">
            <a:off x="6943725" y="4509501"/>
            <a:ext cx="3724275" cy="1133475"/>
          </a:xfrm>
          <a:prstGeom prst="snip1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dirty="0">
              <a:solidFill>
                <a:srgbClr val="FFFFFF"/>
              </a:solidFill>
              <a:latin typeface="Calibri" panose="020F0502020204030204"/>
            </a:endParaRPr>
          </a:p>
        </p:txBody>
      </p:sp>
      <p:sp>
        <p:nvSpPr>
          <p:cNvPr id="29" name="TextBox 28">
            <a:extLst>
              <a:ext uri="{FF2B5EF4-FFF2-40B4-BE49-F238E27FC236}">
                <a16:creationId xmlns:a16="http://schemas.microsoft.com/office/drawing/2014/main" id="{4A102194-BD4A-4753-9CD6-78BCE3D41B2B}"/>
              </a:ext>
            </a:extLst>
          </p:cNvPr>
          <p:cNvSpPr txBox="1"/>
          <p:nvPr/>
        </p:nvSpPr>
        <p:spPr>
          <a:xfrm>
            <a:off x="7105650" y="4880277"/>
            <a:ext cx="3790950" cy="400110"/>
          </a:xfrm>
          <a:prstGeom prst="rect">
            <a:avLst/>
          </a:prstGeom>
          <a:noFill/>
        </p:spPr>
        <p:txBody>
          <a:bodyPr wrap="square" rtlCol="0" anchor="ctr">
            <a:spAutoFit/>
          </a:bodyPr>
          <a:lstStyle/>
          <a:p>
            <a:pPr defTabSz="914400">
              <a:defRPr/>
            </a:pPr>
            <a:r>
              <a:rPr lang="en-US" sz="2000" b="1" dirty="0">
                <a:solidFill>
                  <a:srgbClr val="FFFFFF"/>
                </a:solidFill>
                <a:latin typeface="Source Sans Pro"/>
              </a:rPr>
              <a:t>Establish joint ventures</a:t>
            </a:r>
          </a:p>
        </p:txBody>
      </p:sp>
    </p:spTree>
    <p:extLst>
      <p:ext uri="{BB962C8B-B14F-4D97-AF65-F5344CB8AC3E}">
        <p14:creationId xmlns:p14="http://schemas.microsoft.com/office/powerpoint/2010/main" val="291795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C332-F72B-4947-9341-214B8A1E5D4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E013D3C-B172-4C2C-A0E6-9F076F3729E5}"/>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AF9422B8-9FCD-4BA0-9FAE-65B9983FF091}"/>
              </a:ext>
            </a:extLst>
          </p:cNvPr>
          <p:cNvSpPr>
            <a:spLocks noGrp="1"/>
          </p:cNvSpPr>
          <p:nvPr>
            <p:ph type="sldNum" sz="quarter" idx="12"/>
          </p:nvPr>
        </p:nvSpPr>
        <p:spPr/>
        <p:txBody>
          <a:bodyPr/>
          <a:lstStyle/>
          <a:p>
            <a:pPr defTabSz="914400"/>
            <a:fld id="{B1AB44B9-F1EC-4F4B-88D4-413245C9CD3E}" type="slidenum">
              <a:rPr lang="en-US">
                <a:solidFill>
                  <a:srgbClr val="1B1E29">
                    <a:tint val="75000"/>
                  </a:srgbClr>
                </a:solidFill>
              </a:rPr>
              <a:pPr defTabSz="914400"/>
              <a:t>5</a:t>
            </a:fld>
            <a:endParaRPr lang="en-US" dirty="0">
              <a:solidFill>
                <a:srgbClr val="1B1E29">
                  <a:tint val="75000"/>
                </a:srgbClr>
              </a:solidFill>
            </a:endParaRPr>
          </a:p>
        </p:txBody>
      </p:sp>
      <p:pic>
        <p:nvPicPr>
          <p:cNvPr id="5" name="Picture 4">
            <a:extLst>
              <a:ext uri="{FF2B5EF4-FFF2-40B4-BE49-F238E27FC236}">
                <a16:creationId xmlns:a16="http://schemas.microsoft.com/office/drawing/2014/main" id="{9A060B12-1C5B-47F7-9B56-E5143319B278}"/>
              </a:ext>
            </a:extLst>
          </p:cNvPr>
          <p:cNvPicPr>
            <a:picLocks noChangeAspect="1"/>
          </p:cNvPicPr>
          <p:nvPr/>
        </p:nvPicPr>
        <p:blipFill>
          <a:blip r:embed="rId2"/>
          <a:stretch>
            <a:fillRect/>
          </a:stretch>
        </p:blipFill>
        <p:spPr>
          <a:xfrm>
            <a:off x="1800225" y="723900"/>
            <a:ext cx="8591550" cy="5410200"/>
          </a:xfrm>
          <a:prstGeom prst="rect">
            <a:avLst/>
          </a:prstGeom>
        </p:spPr>
      </p:pic>
    </p:spTree>
    <p:extLst>
      <p:ext uri="{BB962C8B-B14F-4D97-AF65-F5344CB8AC3E}">
        <p14:creationId xmlns:p14="http://schemas.microsoft.com/office/powerpoint/2010/main" val="183997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24582F-6C25-4951-AFA4-D9EBFD1474B4}"/>
              </a:ext>
            </a:extLst>
          </p:cNvPr>
          <p:cNvSpPr>
            <a:spLocks noGrp="1"/>
          </p:cNvSpPr>
          <p:nvPr>
            <p:ph type="sldNum" sz="quarter" idx="12"/>
          </p:nvPr>
        </p:nvSpPr>
        <p:spPr/>
        <p:txBody>
          <a:bodyPr/>
          <a:lstStyle/>
          <a:p>
            <a:pPr defTabSz="914400">
              <a:defRPr/>
            </a:pPr>
            <a:fld id="{B1AB44B9-F1EC-4F4B-88D4-413245C9CD3E}" type="slidenum">
              <a:rPr lang="en-US">
                <a:solidFill>
                  <a:srgbClr val="1B1E29">
                    <a:tint val="75000"/>
                  </a:srgbClr>
                </a:solidFill>
              </a:rPr>
              <a:pPr defTabSz="914400">
                <a:defRPr/>
              </a:pPr>
              <a:t>6</a:t>
            </a:fld>
            <a:endParaRPr lang="en-US" dirty="0">
              <a:solidFill>
                <a:srgbClr val="1B1E29">
                  <a:tint val="75000"/>
                </a:srgbClr>
              </a:solidFill>
            </a:endParaRPr>
          </a:p>
        </p:txBody>
      </p:sp>
      <p:sp>
        <p:nvSpPr>
          <p:cNvPr id="5" name="TextBox 4">
            <a:extLst>
              <a:ext uri="{FF2B5EF4-FFF2-40B4-BE49-F238E27FC236}">
                <a16:creationId xmlns:a16="http://schemas.microsoft.com/office/drawing/2014/main" id="{CB80FEF4-96AD-4C09-B3AE-62B9E174741A}"/>
              </a:ext>
            </a:extLst>
          </p:cNvPr>
          <p:cNvSpPr txBox="1"/>
          <p:nvPr/>
        </p:nvSpPr>
        <p:spPr>
          <a:xfrm>
            <a:off x="2221898" y="358087"/>
            <a:ext cx="7744968" cy="830997"/>
          </a:xfrm>
          <a:prstGeom prst="rect">
            <a:avLst/>
          </a:prstGeom>
          <a:solidFill>
            <a:srgbClr val="002E6D"/>
          </a:solidFill>
        </p:spPr>
        <p:txBody>
          <a:bodyPr wrap="square" lIns="91440" tIns="45720" rIns="91440" bIns="45720" rtlCol="0" anchor="b" anchorCtr="0">
            <a:spAutoFit/>
          </a:bodyPr>
          <a:lstStyle/>
          <a:p>
            <a:pPr algn="ctr" defTabSz="914400">
              <a:defRPr/>
            </a:pPr>
            <a:endParaRPr lang="en-US" sz="1200" b="1" dirty="0">
              <a:solidFill>
                <a:srgbClr val="FFFFFF"/>
              </a:solidFill>
              <a:latin typeface="Source Sans Pro" panose="020B0503030403020204"/>
            </a:endParaRPr>
          </a:p>
          <a:p>
            <a:pPr algn="ctr" defTabSz="914400">
              <a:defRPr/>
            </a:pPr>
            <a:r>
              <a:rPr lang="en-US" sz="2400" b="1" dirty="0">
                <a:solidFill>
                  <a:srgbClr val="FFFFFF"/>
                </a:solidFill>
                <a:latin typeface="Source Sans Pro" panose="020B0503030403020204"/>
              </a:rPr>
              <a:t>Helpful  Links</a:t>
            </a:r>
          </a:p>
          <a:p>
            <a:pPr algn="ctr" defTabSz="914400">
              <a:defRPr/>
            </a:pPr>
            <a:endParaRPr lang="en-US" sz="1200" b="1" dirty="0">
              <a:solidFill>
                <a:srgbClr val="FFFFFF"/>
              </a:solidFill>
              <a:latin typeface="Source Sans Pro" panose="020B0503030403020204"/>
            </a:endParaRPr>
          </a:p>
        </p:txBody>
      </p:sp>
      <p:sp>
        <p:nvSpPr>
          <p:cNvPr id="2" name="Rectangle 1"/>
          <p:cNvSpPr/>
          <p:nvPr/>
        </p:nvSpPr>
        <p:spPr>
          <a:xfrm>
            <a:off x="2221898" y="1189083"/>
            <a:ext cx="7911264" cy="5201424"/>
          </a:xfrm>
          <a:prstGeom prst="rect">
            <a:avLst/>
          </a:prstGeom>
        </p:spPr>
        <p:txBody>
          <a:bodyPr wrap="square">
            <a:spAutoFit/>
          </a:bodyPr>
          <a:lstStyle/>
          <a:p>
            <a:pPr marL="109538" defTabSz="914400">
              <a:buClr>
                <a:srgbClr val="969696"/>
              </a:buClr>
              <a:buSzPct val="68000"/>
              <a:defRPr/>
            </a:pPr>
            <a:r>
              <a:rPr lang="en-US" sz="2400" b="1" dirty="0">
                <a:solidFill>
                  <a:srgbClr val="1B1E29"/>
                </a:solidFill>
                <a:latin typeface="Calibri Light" panose="020F0302020204030204"/>
                <a:cs typeface="Times New Roman" pitchFamily="18" charset="0"/>
              </a:rPr>
              <a:t>Application Links</a:t>
            </a:r>
          </a:p>
          <a:p>
            <a:pPr marL="290513" indent="-180975" defTabSz="914400">
              <a:buClr>
                <a:srgbClr val="969696"/>
              </a:buClr>
              <a:buSzPct val="68000"/>
              <a:buFont typeface="Wingdings 3" pitchFamily="18" charset="2"/>
              <a:buChar char=""/>
              <a:defRPr/>
            </a:pPr>
            <a:endParaRPr lang="en-US" sz="1000" b="1" dirty="0">
              <a:solidFill>
                <a:srgbClr val="1B1E29"/>
              </a:solidFill>
              <a:latin typeface="Calibri Light" panose="020F0302020204030204"/>
              <a:cs typeface="Times New Roman" pitchFamily="18" charset="0"/>
            </a:endParaRPr>
          </a:p>
          <a:p>
            <a:pPr marL="290513" indent="-180975" defTabSz="914400">
              <a:buClr>
                <a:srgbClr val="969696"/>
              </a:buClr>
              <a:buSzPct val="68000"/>
              <a:buFont typeface="Wingdings 3" pitchFamily="18" charset="2"/>
              <a:buChar char=""/>
              <a:defRPr/>
            </a:pPr>
            <a:r>
              <a:rPr lang="en-US" sz="2000" b="1" dirty="0">
                <a:solidFill>
                  <a:srgbClr val="1B1E29"/>
                </a:solidFill>
                <a:latin typeface="Calibri Light" panose="020F0302020204030204"/>
                <a:cs typeface="Times New Roman" pitchFamily="18" charset="0"/>
              </a:rPr>
              <a:t>8(a):</a:t>
            </a:r>
            <a:r>
              <a:rPr lang="en-US" sz="2000" dirty="0">
                <a:solidFill>
                  <a:srgbClr val="FF0000"/>
                </a:solidFill>
                <a:latin typeface="Calibri Light" panose="020F0302020204030204"/>
                <a:cs typeface="Times New Roman" pitchFamily="18" charset="0"/>
              </a:rPr>
              <a:t> </a:t>
            </a:r>
            <a:r>
              <a:rPr lang="en-US" sz="2000" dirty="0">
                <a:solidFill>
                  <a:srgbClr val="FF0000"/>
                </a:solidFill>
                <a:latin typeface="Calibri Light" panose="020F0302020204030204"/>
                <a:cs typeface="Times New Roman" pitchFamily="18" charset="0"/>
                <a:hlinkClick r:id="rId3"/>
              </a:rPr>
              <a:t>https://certify.sba.gov/</a:t>
            </a:r>
            <a:r>
              <a:rPr lang="en-US" sz="2000" dirty="0">
                <a:solidFill>
                  <a:srgbClr val="FF0000"/>
                </a:solidFill>
                <a:latin typeface="Calibri Light" panose="020F0302020204030204"/>
                <a:cs typeface="Times New Roman" pitchFamily="18" charset="0"/>
              </a:rPr>
              <a:t> </a:t>
            </a:r>
          </a:p>
          <a:p>
            <a:pPr marL="290513" indent="-180975" defTabSz="914400">
              <a:buClr>
                <a:srgbClr val="969696"/>
              </a:buClr>
              <a:buSzPct val="68000"/>
              <a:buFont typeface="Wingdings 3" pitchFamily="18" charset="2"/>
              <a:buChar char=""/>
              <a:defRPr/>
            </a:pPr>
            <a:r>
              <a:rPr lang="en-US" sz="2000" b="1" dirty="0">
                <a:solidFill>
                  <a:srgbClr val="1B1E29"/>
                </a:solidFill>
                <a:latin typeface="Calibri Light" panose="020F0302020204030204"/>
              </a:rPr>
              <a:t>WOSB/EDWOSB: </a:t>
            </a:r>
            <a:r>
              <a:rPr lang="en-US" sz="2000" dirty="0">
                <a:solidFill>
                  <a:srgbClr val="1B1E29"/>
                </a:solidFill>
                <a:latin typeface="Calibri Light" panose="020F0302020204030204"/>
                <a:hlinkClick r:id="rId3"/>
              </a:rPr>
              <a:t>https://certify.sba.gov/</a:t>
            </a:r>
            <a:r>
              <a:rPr lang="en-US" sz="2000" dirty="0">
                <a:solidFill>
                  <a:srgbClr val="1B1E29"/>
                </a:solidFill>
                <a:latin typeface="Calibri Light" panose="020F0302020204030204"/>
              </a:rPr>
              <a:t> </a:t>
            </a:r>
          </a:p>
          <a:p>
            <a:pPr marL="290513" indent="-180975" defTabSz="914400">
              <a:buClr>
                <a:srgbClr val="969696"/>
              </a:buClr>
              <a:buSzPct val="68000"/>
              <a:buFont typeface="Wingdings 3" pitchFamily="18" charset="2"/>
              <a:buChar char=""/>
              <a:defRPr/>
            </a:pPr>
            <a:r>
              <a:rPr lang="en-US" sz="2000" b="1" dirty="0">
                <a:solidFill>
                  <a:srgbClr val="1B1E29"/>
                </a:solidFill>
                <a:latin typeface="Calibri Light" panose="020F0302020204030204"/>
              </a:rPr>
              <a:t>ASMPP</a:t>
            </a:r>
            <a:r>
              <a:rPr lang="en-US" sz="2000" dirty="0">
                <a:solidFill>
                  <a:srgbClr val="1B1E29"/>
                </a:solidFill>
                <a:latin typeface="Calibri Light" panose="020F0302020204030204"/>
              </a:rPr>
              <a:t>: </a:t>
            </a:r>
            <a:r>
              <a:rPr lang="en-US" sz="2000" dirty="0">
                <a:solidFill>
                  <a:srgbClr val="1B1E29"/>
                </a:solidFill>
                <a:latin typeface="Calibri Light" panose="020F0302020204030204"/>
                <a:hlinkClick r:id="rId3"/>
              </a:rPr>
              <a:t>https://certify.sba.gov/</a:t>
            </a:r>
            <a:r>
              <a:rPr lang="en-US" sz="2000" dirty="0">
                <a:solidFill>
                  <a:srgbClr val="1B1E29"/>
                </a:solidFill>
                <a:latin typeface="Calibri Light" panose="020F0302020204030204"/>
              </a:rPr>
              <a:t> </a:t>
            </a:r>
          </a:p>
          <a:p>
            <a:pPr marL="290513" indent="-180975" defTabSz="914400">
              <a:buClr>
                <a:srgbClr val="969696"/>
              </a:buClr>
              <a:buSzPct val="68000"/>
              <a:buFont typeface="Wingdings 3" pitchFamily="18" charset="2"/>
              <a:buChar char=""/>
              <a:defRPr/>
            </a:pPr>
            <a:r>
              <a:rPr lang="en-US" sz="2000" b="1" dirty="0">
                <a:solidFill>
                  <a:srgbClr val="1B1E29"/>
                </a:solidFill>
                <a:latin typeface="Calibri Light" panose="020F0302020204030204"/>
              </a:rPr>
              <a:t>HUBZone:</a:t>
            </a:r>
            <a:r>
              <a:rPr lang="en-US" sz="2000" dirty="0">
                <a:solidFill>
                  <a:srgbClr val="1B1E29"/>
                </a:solidFill>
                <a:latin typeface="Calibri Light" panose="020F0302020204030204"/>
              </a:rPr>
              <a:t> </a:t>
            </a:r>
            <a:r>
              <a:rPr lang="en-US" sz="2000" dirty="0">
                <a:solidFill>
                  <a:srgbClr val="1B1E29"/>
                </a:solidFill>
                <a:latin typeface="Calibri Light" panose="020F0302020204030204"/>
                <a:hlinkClick r:id="rId4"/>
              </a:rPr>
              <a:t>https://eweb.sba.gov/gls/dsp_login.cfm?sb=Y</a:t>
            </a:r>
            <a:endParaRPr lang="en-US" sz="2000" dirty="0">
              <a:solidFill>
                <a:srgbClr val="1B1E29"/>
              </a:solidFill>
              <a:latin typeface="Calibri Light" panose="020F0302020204030204"/>
            </a:endParaRPr>
          </a:p>
          <a:p>
            <a:pPr marL="290513" indent="-180975" defTabSz="914400">
              <a:buClr>
                <a:srgbClr val="969696"/>
              </a:buClr>
              <a:buSzPct val="68000"/>
              <a:buFont typeface="Wingdings 3" pitchFamily="18" charset="2"/>
              <a:buChar char=""/>
              <a:defRPr/>
            </a:pPr>
            <a:endParaRPr lang="en-US" sz="2000" dirty="0">
              <a:solidFill>
                <a:srgbClr val="1B1E29"/>
              </a:solidFill>
              <a:latin typeface="Calibri Light" panose="020F0302020204030204"/>
            </a:endParaRPr>
          </a:p>
          <a:p>
            <a:pPr marL="109538" defTabSz="914400">
              <a:buClr>
                <a:srgbClr val="969696"/>
              </a:buClr>
              <a:buSzPct val="68000"/>
              <a:defRPr/>
            </a:pPr>
            <a:r>
              <a:rPr lang="en-US" sz="2400" b="1" dirty="0">
                <a:solidFill>
                  <a:srgbClr val="1B1E29"/>
                </a:solidFill>
                <a:latin typeface="Calibri Light" panose="020F0302020204030204"/>
              </a:rPr>
              <a:t>Other Links </a:t>
            </a:r>
          </a:p>
          <a:p>
            <a:pPr marL="109538" defTabSz="914400">
              <a:buClr>
                <a:srgbClr val="969696"/>
              </a:buClr>
              <a:buSzPct val="68000"/>
              <a:defRPr/>
            </a:pPr>
            <a:endParaRPr lang="en-US" sz="1200" b="1" dirty="0">
              <a:solidFill>
                <a:srgbClr val="1B1E29"/>
              </a:solidFill>
              <a:latin typeface="Calibri Light" panose="020F0302020204030204"/>
            </a:endParaRPr>
          </a:p>
          <a:p>
            <a:pPr marL="109538" defTabSz="914400">
              <a:buClr>
                <a:srgbClr val="969696"/>
              </a:buClr>
              <a:buSzPct val="68000"/>
              <a:defRPr/>
            </a:pPr>
            <a:r>
              <a:rPr lang="en-US" sz="2000" b="1" dirty="0">
                <a:solidFill>
                  <a:srgbClr val="1B1E29"/>
                </a:solidFill>
                <a:latin typeface="Calibri Light" panose="020F0302020204030204"/>
              </a:rPr>
              <a:t>SBA Government Contracting: </a:t>
            </a:r>
            <a:r>
              <a:rPr lang="en-US" sz="2000" dirty="0">
                <a:solidFill>
                  <a:srgbClr val="1B1E29"/>
                </a:solidFill>
                <a:latin typeface="Calibri Light" panose="020F0302020204030204"/>
                <a:hlinkClick r:id="rId5"/>
              </a:rPr>
              <a:t>https://www.sba.gov/federal-contracting</a:t>
            </a:r>
            <a:r>
              <a:rPr lang="en-US" sz="2000" dirty="0">
                <a:solidFill>
                  <a:srgbClr val="1B1E29"/>
                </a:solidFill>
                <a:latin typeface="Calibri Light" panose="020F0302020204030204"/>
              </a:rPr>
              <a:t> </a:t>
            </a:r>
          </a:p>
          <a:p>
            <a:pPr marL="109538" defTabSz="914400">
              <a:buClr>
                <a:srgbClr val="969696"/>
              </a:buClr>
              <a:buSzPct val="68000"/>
              <a:defRPr/>
            </a:pPr>
            <a:r>
              <a:rPr lang="en-US" sz="2000" b="1" dirty="0">
                <a:solidFill>
                  <a:srgbClr val="1B1E29"/>
                </a:solidFill>
                <a:latin typeface="Calibri Light" panose="020F0302020204030204"/>
              </a:rPr>
              <a:t>SBA Bonding Program: </a:t>
            </a:r>
            <a:r>
              <a:rPr lang="en-US" sz="2000" dirty="0">
                <a:solidFill>
                  <a:srgbClr val="1B1E29"/>
                </a:solidFill>
                <a:latin typeface="Calibri Light" panose="020F0302020204030204"/>
                <a:hlinkClick r:id="rId6"/>
              </a:rPr>
              <a:t>https://www.sba.gov/funding-programs/surety-bonds</a:t>
            </a:r>
            <a:r>
              <a:rPr lang="en-US" sz="2000" dirty="0">
                <a:solidFill>
                  <a:srgbClr val="1B1E29"/>
                </a:solidFill>
                <a:latin typeface="Calibri Light" panose="020F0302020204030204"/>
              </a:rPr>
              <a:t> </a:t>
            </a:r>
          </a:p>
          <a:p>
            <a:pPr marL="109538" defTabSz="914400">
              <a:buClr>
                <a:srgbClr val="969696"/>
              </a:buClr>
              <a:buSzPct val="68000"/>
              <a:defRPr/>
            </a:pPr>
            <a:r>
              <a:rPr lang="en-US" sz="2000" b="1" dirty="0">
                <a:solidFill>
                  <a:srgbClr val="1B1E29"/>
                </a:solidFill>
                <a:latin typeface="Calibri Light" panose="020F0302020204030204"/>
              </a:rPr>
              <a:t>Lender Match: </a:t>
            </a:r>
            <a:r>
              <a:rPr lang="en-US" sz="2000" dirty="0">
                <a:solidFill>
                  <a:srgbClr val="1B1E29"/>
                </a:solidFill>
                <a:latin typeface="Calibri Light" panose="020F0302020204030204"/>
                <a:hlinkClick r:id="rId7"/>
              </a:rPr>
              <a:t>https://www.sba.gov/funding-programs/loans/lender-match</a:t>
            </a:r>
            <a:r>
              <a:rPr lang="en-US" sz="2000" dirty="0">
                <a:solidFill>
                  <a:srgbClr val="1B1E29"/>
                </a:solidFill>
                <a:latin typeface="Calibri Light" panose="020F0302020204030204"/>
              </a:rPr>
              <a:t> </a:t>
            </a:r>
          </a:p>
          <a:p>
            <a:pPr marL="109538" defTabSz="914400">
              <a:buClr>
                <a:srgbClr val="969696"/>
              </a:buClr>
              <a:buSzPct val="68000"/>
              <a:defRPr/>
            </a:pPr>
            <a:r>
              <a:rPr lang="en-US" sz="2000" b="1" dirty="0">
                <a:solidFill>
                  <a:srgbClr val="1B1E29"/>
                </a:solidFill>
                <a:latin typeface="Calibri Light" panose="020F0302020204030204"/>
              </a:rPr>
              <a:t>Portland District Office: </a:t>
            </a:r>
            <a:r>
              <a:rPr lang="en-US" sz="2000" dirty="0">
                <a:solidFill>
                  <a:srgbClr val="1B1E29"/>
                </a:solidFill>
                <a:latin typeface="Calibri Light" panose="020F0302020204030204"/>
                <a:hlinkClick r:id="rId8"/>
              </a:rPr>
              <a:t>https://www.sba.gov/offices/district/or/portland</a:t>
            </a:r>
            <a:r>
              <a:rPr lang="en-US" sz="2000" dirty="0">
                <a:solidFill>
                  <a:srgbClr val="1B1E29"/>
                </a:solidFill>
                <a:latin typeface="Calibri Light" panose="020F0302020204030204"/>
              </a:rPr>
              <a:t> </a:t>
            </a:r>
          </a:p>
          <a:p>
            <a:pPr marL="109538" defTabSz="914400">
              <a:buClr>
                <a:srgbClr val="969696"/>
              </a:buClr>
              <a:buSzPct val="68000"/>
              <a:defRPr/>
            </a:pPr>
            <a:r>
              <a:rPr lang="en-US" sz="2400" b="1" dirty="0">
                <a:solidFill>
                  <a:srgbClr val="1B1E29"/>
                </a:solidFill>
                <a:latin typeface="Calibri Light" panose="020F0302020204030204"/>
              </a:rPr>
              <a:t> </a:t>
            </a:r>
          </a:p>
          <a:p>
            <a:pPr marL="290513" indent="-180975" defTabSz="914400">
              <a:buClr>
                <a:srgbClr val="969696"/>
              </a:buClr>
              <a:buSzPct val="68000"/>
              <a:buFont typeface="Wingdings 3" pitchFamily="18" charset="2"/>
              <a:buChar char=""/>
              <a:defRPr/>
            </a:pPr>
            <a:endParaRPr lang="en-US" dirty="0">
              <a:solidFill>
                <a:srgbClr val="1B1E29"/>
              </a:solidFill>
              <a:latin typeface="Calibri" panose="020F0502020204030204"/>
            </a:endParaRPr>
          </a:p>
        </p:txBody>
      </p:sp>
    </p:spTree>
    <p:extLst>
      <p:ext uri="{BB962C8B-B14F-4D97-AF65-F5344CB8AC3E}">
        <p14:creationId xmlns:p14="http://schemas.microsoft.com/office/powerpoint/2010/main" val="381123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24582F-6C25-4951-AFA4-D9EBFD1474B4}"/>
              </a:ext>
            </a:extLst>
          </p:cNvPr>
          <p:cNvSpPr>
            <a:spLocks noGrp="1"/>
          </p:cNvSpPr>
          <p:nvPr>
            <p:ph type="sldNum" sz="quarter" idx="12"/>
          </p:nvPr>
        </p:nvSpPr>
        <p:spPr/>
        <p:txBody>
          <a:bodyPr/>
          <a:lstStyle/>
          <a:p>
            <a:pPr defTabSz="914400">
              <a:defRPr/>
            </a:pPr>
            <a:fld id="{B1AB44B9-F1EC-4F4B-88D4-413245C9CD3E}" type="slidenum">
              <a:rPr lang="en-US">
                <a:solidFill>
                  <a:srgbClr val="1B1E29">
                    <a:tint val="75000"/>
                  </a:srgbClr>
                </a:solidFill>
              </a:rPr>
              <a:pPr defTabSz="914400">
                <a:defRPr/>
              </a:pPr>
              <a:t>7</a:t>
            </a:fld>
            <a:endParaRPr lang="en-US" dirty="0">
              <a:solidFill>
                <a:srgbClr val="1B1E29">
                  <a:tint val="75000"/>
                </a:srgbClr>
              </a:solidFill>
            </a:endParaRPr>
          </a:p>
        </p:txBody>
      </p:sp>
      <p:sp>
        <p:nvSpPr>
          <p:cNvPr id="5" name="TextBox 4">
            <a:extLst>
              <a:ext uri="{FF2B5EF4-FFF2-40B4-BE49-F238E27FC236}">
                <a16:creationId xmlns:a16="http://schemas.microsoft.com/office/drawing/2014/main" id="{CB80FEF4-96AD-4C09-B3AE-62B9E174741A}"/>
              </a:ext>
            </a:extLst>
          </p:cNvPr>
          <p:cNvSpPr txBox="1"/>
          <p:nvPr/>
        </p:nvSpPr>
        <p:spPr>
          <a:xfrm>
            <a:off x="2221898" y="358087"/>
            <a:ext cx="7744968" cy="830997"/>
          </a:xfrm>
          <a:prstGeom prst="rect">
            <a:avLst/>
          </a:prstGeom>
          <a:solidFill>
            <a:srgbClr val="002E6D"/>
          </a:solidFill>
        </p:spPr>
        <p:txBody>
          <a:bodyPr wrap="square" lIns="91440" tIns="45720" rIns="91440" bIns="45720" rtlCol="0" anchor="b" anchorCtr="0">
            <a:spAutoFit/>
          </a:bodyPr>
          <a:lstStyle/>
          <a:p>
            <a:pPr algn="ctr" defTabSz="914400">
              <a:defRPr/>
            </a:pPr>
            <a:endParaRPr lang="en-US" sz="1200" b="1" dirty="0">
              <a:solidFill>
                <a:srgbClr val="FFFFFF"/>
              </a:solidFill>
              <a:latin typeface="Source Sans Pro" panose="020B0503030403020204"/>
            </a:endParaRPr>
          </a:p>
          <a:p>
            <a:pPr algn="ctr" defTabSz="914400">
              <a:defRPr/>
            </a:pPr>
            <a:r>
              <a:rPr lang="en-US" sz="2400" b="1" dirty="0">
                <a:solidFill>
                  <a:srgbClr val="FFFFFF"/>
                </a:solidFill>
                <a:latin typeface="Source Sans Pro" panose="020B0503030403020204"/>
              </a:rPr>
              <a:t>Resources</a:t>
            </a:r>
          </a:p>
          <a:p>
            <a:pPr algn="ctr" defTabSz="914400">
              <a:defRPr/>
            </a:pPr>
            <a:endParaRPr lang="en-US" sz="1200" b="1" dirty="0">
              <a:solidFill>
                <a:srgbClr val="FFFFFF"/>
              </a:solidFill>
              <a:latin typeface="Source Sans Pro" panose="020B0503030403020204"/>
            </a:endParaRPr>
          </a:p>
        </p:txBody>
      </p:sp>
      <p:sp>
        <p:nvSpPr>
          <p:cNvPr id="2" name="Rectangle 1"/>
          <p:cNvSpPr/>
          <p:nvPr/>
        </p:nvSpPr>
        <p:spPr>
          <a:xfrm>
            <a:off x="2221898" y="1358008"/>
            <a:ext cx="7911264" cy="4862870"/>
          </a:xfrm>
          <a:prstGeom prst="rect">
            <a:avLst/>
          </a:prstGeom>
        </p:spPr>
        <p:txBody>
          <a:bodyPr wrap="square">
            <a:spAutoFit/>
          </a:bodyPr>
          <a:lstStyle/>
          <a:p>
            <a:pPr marL="290513" indent="-180975" defTabSz="914400">
              <a:buClr>
                <a:srgbClr val="969696"/>
              </a:buClr>
              <a:buSzPct val="68000"/>
              <a:buFont typeface="Wingdings 3" pitchFamily="18" charset="2"/>
              <a:buChar char=""/>
              <a:defRPr/>
            </a:pPr>
            <a:r>
              <a:rPr lang="en-US" sz="2200" b="1" dirty="0">
                <a:solidFill>
                  <a:srgbClr val="FF0000"/>
                </a:solidFill>
                <a:latin typeface="Calibri" pitchFamily="34" charset="0"/>
                <a:cs typeface="Times New Roman" pitchFamily="18" charset="0"/>
              </a:rPr>
              <a:t>Procurement Technical Assistance Centers (PTACs)</a:t>
            </a:r>
          </a:p>
          <a:p>
            <a:pPr marL="519113" lvl="1" indent="-176213" defTabSz="914400">
              <a:buClr>
                <a:srgbClr val="969696"/>
              </a:buClr>
              <a:buSzPct val="68000"/>
              <a:buFont typeface="Wingdings" pitchFamily="2" charset="2"/>
              <a:buChar char="§"/>
              <a:defRPr/>
            </a:pPr>
            <a:r>
              <a:rPr lang="en-US" sz="2200" dirty="0">
                <a:solidFill>
                  <a:srgbClr val="FF0000"/>
                </a:solidFill>
                <a:latin typeface="Calibri" pitchFamily="34" charset="0"/>
                <a:cs typeface="Times New Roman" pitchFamily="18" charset="0"/>
              </a:rPr>
              <a:t>In Oregon:  </a:t>
            </a:r>
            <a:r>
              <a:rPr lang="en-US" sz="2200" dirty="0">
                <a:solidFill>
                  <a:srgbClr val="FF0000"/>
                </a:solidFill>
                <a:latin typeface="Calibri" pitchFamily="34" charset="0"/>
                <a:cs typeface="Times New Roman" pitchFamily="18" charset="0"/>
                <a:hlinkClick r:id="rId3"/>
              </a:rPr>
              <a:t>www.gcap.org</a:t>
            </a:r>
            <a:endParaRPr lang="en-US" sz="2200" dirty="0">
              <a:solidFill>
                <a:srgbClr val="FF0000"/>
              </a:solidFill>
              <a:latin typeface="Calibri" pitchFamily="34" charset="0"/>
              <a:cs typeface="Times New Roman" pitchFamily="18" charset="0"/>
            </a:endParaRPr>
          </a:p>
          <a:p>
            <a:pPr marL="519113" lvl="1" indent="-176213" defTabSz="914400">
              <a:buClr>
                <a:srgbClr val="969696"/>
              </a:buClr>
              <a:buSzPct val="68000"/>
              <a:buFont typeface="Wingdings" pitchFamily="2" charset="2"/>
              <a:buChar char="§"/>
              <a:defRPr/>
            </a:pPr>
            <a:r>
              <a:rPr lang="en-US" sz="2200" dirty="0">
                <a:solidFill>
                  <a:srgbClr val="FF0000"/>
                </a:solidFill>
                <a:latin typeface="Calibri" pitchFamily="34" charset="0"/>
                <a:cs typeface="Times New Roman" pitchFamily="18" charset="0"/>
              </a:rPr>
              <a:t>In Washington:  </a:t>
            </a:r>
            <a:r>
              <a:rPr lang="en-US" sz="2200" dirty="0">
                <a:solidFill>
                  <a:srgbClr val="FF0000"/>
                </a:solidFill>
                <a:latin typeface="Calibri" pitchFamily="34" charset="0"/>
                <a:cs typeface="Times New Roman" pitchFamily="18" charset="0"/>
                <a:hlinkClick r:id="rId4"/>
              </a:rPr>
              <a:t>www.washingtonptac.org</a:t>
            </a:r>
            <a:endParaRPr lang="en-US" sz="2200" dirty="0">
              <a:solidFill>
                <a:srgbClr val="FF0000"/>
              </a:solidFill>
              <a:latin typeface="Calibri" pitchFamily="34" charset="0"/>
              <a:cs typeface="Times New Roman" pitchFamily="18" charset="0"/>
            </a:endParaRPr>
          </a:p>
          <a:p>
            <a:pPr marL="519113" lvl="1" indent="-176213" defTabSz="914400">
              <a:buClr>
                <a:srgbClr val="969696"/>
              </a:buClr>
              <a:buSzPct val="68000"/>
              <a:buFont typeface="Wingdings" pitchFamily="2" charset="2"/>
              <a:buChar char="§"/>
              <a:defRPr/>
            </a:pPr>
            <a:endParaRPr lang="en-US" sz="2200" dirty="0">
              <a:solidFill>
                <a:srgbClr val="1B1E29"/>
              </a:solidFill>
              <a:latin typeface="Calibri" pitchFamily="34" charset="0"/>
              <a:cs typeface="Times New Roman" pitchFamily="18" charset="0"/>
            </a:endParaRPr>
          </a:p>
          <a:p>
            <a:pPr marL="290513" indent="-180975" defTabSz="914400">
              <a:buClr>
                <a:srgbClr val="969696"/>
              </a:buClr>
              <a:buSzPct val="68000"/>
              <a:buFont typeface="Wingdings 3" pitchFamily="18" charset="2"/>
              <a:buChar char=""/>
              <a:defRPr/>
            </a:pPr>
            <a:r>
              <a:rPr lang="en-US" sz="2200" b="1" dirty="0">
                <a:solidFill>
                  <a:srgbClr val="1B1E29"/>
                </a:solidFill>
                <a:latin typeface="Calibri" pitchFamily="34" charset="0"/>
                <a:cs typeface="Times New Roman" pitchFamily="18" charset="0"/>
              </a:rPr>
              <a:t>Women’s Business Center at Mercy Corps NW:  </a:t>
            </a:r>
            <a:r>
              <a:rPr lang="en-US" sz="2200" dirty="0">
                <a:solidFill>
                  <a:srgbClr val="1B1E29"/>
                </a:solidFill>
                <a:latin typeface="Calibri" pitchFamily="34" charset="0"/>
                <a:cs typeface="Times New Roman" pitchFamily="18" charset="0"/>
                <a:hlinkClick r:id="rId5"/>
              </a:rPr>
              <a:t>https://www.mercycorpsnw.org/business/womens-business-center/</a:t>
            </a:r>
            <a:endParaRPr lang="en-US" sz="2200" dirty="0">
              <a:solidFill>
                <a:srgbClr val="1B1E29"/>
              </a:solidFill>
              <a:latin typeface="Calibri" pitchFamily="34" charset="0"/>
              <a:cs typeface="Times New Roman" pitchFamily="18" charset="0"/>
            </a:endParaRPr>
          </a:p>
          <a:p>
            <a:pPr marL="290513" indent="-180975" defTabSz="914400">
              <a:buClr>
                <a:srgbClr val="969696"/>
              </a:buClr>
              <a:buSzPct val="68000"/>
              <a:buFont typeface="Wingdings 3" pitchFamily="18" charset="2"/>
              <a:buChar char=""/>
              <a:defRPr/>
            </a:pPr>
            <a:endParaRPr lang="en-US" sz="2200" dirty="0">
              <a:solidFill>
                <a:srgbClr val="1B1E29"/>
              </a:solidFill>
              <a:latin typeface="Calibri" pitchFamily="34" charset="0"/>
              <a:cs typeface="Times New Roman" pitchFamily="18" charset="0"/>
            </a:endParaRPr>
          </a:p>
          <a:p>
            <a:pPr marL="290513" indent="-180975" defTabSz="914400">
              <a:buClr>
                <a:srgbClr val="969696"/>
              </a:buClr>
              <a:buSzPct val="68000"/>
              <a:buFont typeface="Wingdings 3" pitchFamily="18" charset="2"/>
              <a:buChar char=""/>
              <a:defRPr/>
            </a:pPr>
            <a:r>
              <a:rPr lang="en-US" sz="2200" b="1" dirty="0">
                <a:solidFill>
                  <a:srgbClr val="1B1E29"/>
                </a:solidFill>
                <a:latin typeface="Calibri" pitchFamily="34" charset="0"/>
                <a:cs typeface="Times New Roman" pitchFamily="18" charset="0"/>
              </a:rPr>
              <a:t>Small Business Development Centers (SBDCs)</a:t>
            </a:r>
          </a:p>
          <a:p>
            <a:pPr marL="519113" lvl="1" indent="-176213" defTabSz="914400">
              <a:buClr>
                <a:srgbClr val="969696"/>
              </a:buClr>
              <a:buSzPct val="68000"/>
              <a:buFont typeface="Wingdings" pitchFamily="2" charset="2"/>
              <a:buChar char="§"/>
              <a:defRPr/>
            </a:pPr>
            <a:r>
              <a:rPr lang="en-US" sz="2200" dirty="0">
                <a:solidFill>
                  <a:srgbClr val="1B1E29"/>
                </a:solidFill>
                <a:latin typeface="Calibri" pitchFamily="34" charset="0"/>
                <a:cs typeface="Times New Roman" pitchFamily="18" charset="0"/>
              </a:rPr>
              <a:t>Find your local center at:  </a:t>
            </a:r>
            <a:r>
              <a:rPr lang="en-US" sz="2200" dirty="0">
                <a:solidFill>
                  <a:srgbClr val="1B1E29"/>
                </a:solidFill>
                <a:latin typeface="Calibri" pitchFamily="34" charset="0"/>
                <a:cs typeface="Times New Roman" pitchFamily="18" charset="0"/>
                <a:hlinkClick r:id="rId6"/>
              </a:rPr>
              <a:t>https://www.bizcenter.org/</a:t>
            </a:r>
            <a:r>
              <a:rPr lang="en-US" sz="2200" dirty="0">
                <a:solidFill>
                  <a:srgbClr val="1B1E29"/>
                </a:solidFill>
                <a:latin typeface="Calibri" pitchFamily="34" charset="0"/>
                <a:cs typeface="Times New Roman" pitchFamily="18" charset="0"/>
              </a:rPr>
              <a:t> in Oregon or </a:t>
            </a:r>
            <a:r>
              <a:rPr lang="en-US" sz="2200" dirty="0">
                <a:solidFill>
                  <a:srgbClr val="1B1E29"/>
                </a:solidFill>
                <a:latin typeface="Calibri" pitchFamily="34" charset="0"/>
                <a:cs typeface="Times New Roman" pitchFamily="18" charset="0"/>
                <a:hlinkClick r:id="rId7"/>
              </a:rPr>
              <a:t>http://wsbdc.org/</a:t>
            </a:r>
            <a:r>
              <a:rPr lang="en-US" sz="2200" dirty="0">
                <a:solidFill>
                  <a:srgbClr val="1B1E29"/>
                </a:solidFill>
                <a:latin typeface="Calibri" pitchFamily="34" charset="0"/>
                <a:cs typeface="Times New Roman" pitchFamily="18" charset="0"/>
              </a:rPr>
              <a:t> in Washington </a:t>
            </a:r>
          </a:p>
          <a:p>
            <a:pPr marL="519113" lvl="1" indent="-176213" defTabSz="914400">
              <a:buClr>
                <a:srgbClr val="969696"/>
              </a:buClr>
              <a:buSzPct val="68000"/>
              <a:buFont typeface="Wingdings" pitchFamily="2" charset="2"/>
              <a:buChar char="§"/>
              <a:defRPr/>
            </a:pPr>
            <a:endParaRPr lang="en-US" sz="2200" b="1" dirty="0">
              <a:solidFill>
                <a:srgbClr val="1B1E29"/>
              </a:solidFill>
              <a:latin typeface="Calibri" pitchFamily="34" charset="0"/>
              <a:cs typeface="Times New Roman" pitchFamily="18" charset="0"/>
            </a:endParaRPr>
          </a:p>
          <a:p>
            <a:pPr marL="290513" indent="-180975" defTabSz="914400">
              <a:buClr>
                <a:srgbClr val="969696"/>
              </a:buClr>
              <a:buSzPct val="68000"/>
              <a:buFont typeface="Wingdings 3" pitchFamily="18" charset="2"/>
              <a:buChar char=""/>
              <a:defRPr/>
            </a:pPr>
            <a:r>
              <a:rPr lang="en-US" sz="2200" b="1" dirty="0">
                <a:solidFill>
                  <a:srgbClr val="1B1E29"/>
                </a:solidFill>
                <a:latin typeface="Calibri" pitchFamily="34" charset="0"/>
                <a:cs typeface="Times New Roman" pitchFamily="18" charset="0"/>
              </a:rPr>
              <a:t>SCORE</a:t>
            </a:r>
          </a:p>
          <a:p>
            <a:pPr marL="519113" lvl="1" indent="-176213" defTabSz="914400">
              <a:buClr>
                <a:srgbClr val="969696"/>
              </a:buClr>
              <a:buSzPct val="68000"/>
              <a:buFont typeface="Wingdings" pitchFamily="2" charset="2"/>
              <a:buChar char="§"/>
              <a:defRPr/>
            </a:pPr>
            <a:r>
              <a:rPr lang="en-US" sz="2200" dirty="0">
                <a:solidFill>
                  <a:srgbClr val="1B1E29"/>
                </a:solidFill>
                <a:latin typeface="Calibri" pitchFamily="34" charset="0"/>
                <a:cs typeface="Times New Roman" pitchFamily="18" charset="0"/>
              </a:rPr>
              <a:t>Find a mentor at:  </a:t>
            </a:r>
            <a:r>
              <a:rPr lang="en-US" sz="2400" dirty="0">
                <a:solidFill>
                  <a:srgbClr val="1B1E29"/>
                </a:solidFill>
                <a:latin typeface="Calibri" panose="020F0502020204030204"/>
                <a:hlinkClick r:id="rId8"/>
              </a:rPr>
              <a:t>https://www.score.org/find-mentor</a:t>
            </a:r>
            <a:r>
              <a:rPr lang="en-US" sz="2400" dirty="0">
                <a:solidFill>
                  <a:srgbClr val="1B1E29"/>
                </a:solidFill>
                <a:latin typeface="Calibri" panose="020F0502020204030204"/>
              </a:rPr>
              <a:t> </a:t>
            </a:r>
            <a:endParaRPr lang="en-US" dirty="0">
              <a:solidFill>
                <a:srgbClr val="1B1E29"/>
              </a:solidFill>
              <a:latin typeface="Calibri" panose="020F0502020204030204"/>
            </a:endParaRPr>
          </a:p>
        </p:txBody>
      </p:sp>
    </p:spTree>
    <p:extLst>
      <p:ext uri="{BB962C8B-B14F-4D97-AF65-F5344CB8AC3E}">
        <p14:creationId xmlns:p14="http://schemas.microsoft.com/office/powerpoint/2010/main" val="284159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24582F-6C25-4951-AFA4-D9EBFD1474B4}"/>
              </a:ext>
            </a:extLst>
          </p:cNvPr>
          <p:cNvSpPr>
            <a:spLocks noGrp="1"/>
          </p:cNvSpPr>
          <p:nvPr>
            <p:ph type="sldNum" sz="quarter" idx="12"/>
          </p:nvPr>
        </p:nvSpPr>
        <p:spPr/>
        <p:txBody>
          <a:bodyPr/>
          <a:lstStyle/>
          <a:p>
            <a:pPr defTabSz="914400">
              <a:defRPr/>
            </a:pPr>
            <a:fld id="{B1AB44B9-F1EC-4F4B-88D4-413245C9CD3E}" type="slidenum">
              <a:rPr lang="en-US">
                <a:solidFill>
                  <a:srgbClr val="1B1E29">
                    <a:tint val="75000"/>
                  </a:srgbClr>
                </a:solidFill>
              </a:rPr>
              <a:pPr defTabSz="914400">
                <a:defRPr/>
              </a:pPr>
              <a:t>8</a:t>
            </a:fld>
            <a:endParaRPr lang="en-US" dirty="0">
              <a:solidFill>
                <a:srgbClr val="1B1E29">
                  <a:tint val="75000"/>
                </a:srgbClr>
              </a:solidFill>
            </a:endParaRPr>
          </a:p>
        </p:txBody>
      </p:sp>
      <p:sp>
        <p:nvSpPr>
          <p:cNvPr id="5" name="TextBox 4">
            <a:extLst>
              <a:ext uri="{FF2B5EF4-FFF2-40B4-BE49-F238E27FC236}">
                <a16:creationId xmlns:a16="http://schemas.microsoft.com/office/drawing/2014/main" id="{CB80FEF4-96AD-4C09-B3AE-62B9E174741A}"/>
              </a:ext>
            </a:extLst>
          </p:cNvPr>
          <p:cNvSpPr txBox="1"/>
          <p:nvPr/>
        </p:nvSpPr>
        <p:spPr>
          <a:xfrm>
            <a:off x="2218664" y="1479520"/>
            <a:ext cx="7744968" cy="830997"/>
          </a:xfrm>
          <a:prstGeom prst="rect">
            <a:avLst/>
          </a:prstGeom>
          <a:solidFill>
            <a:srgbClr val="002E6D"/>
          </a:solidFill>
        </p:spPr>
        <p:txBody>
          <a:bodyPr wrap="square" lIns="91440" tIns="45720" rIns="91440" bIns="45720" rtlCol="0" anchor="b" anchorCtr="0">
            <a:spAutoFit/>
          </a:bodyPr>
          <a:lstStyle/>
          <a:p>
            <a:pPr algn="ctr" defTabSz="914400">
              <a:defRPr/>
            </a:pPr>
            <a:endParaRPr lang="en-US" sz="1200" b="1" dirty="0">
              <a:solidFill>
                <a:srgbClr val="FFFFFF"/>
              </a:solidFill>
              <a:latin typeface="Source Sans Pro" panose="020B0503030403020204"/>
            </a:endParaRPr>
          </a:p>
          <a:p>
            <a:pPr algn="ctr" defTabSz="914400">
              <a:defRPr/>
            </a:pPr>
            <a:r>
              <a:rPr lang="en-US" sz="2400" b="1" dirty="0">
                <a:solidFill>
                  <a:srgbClr val="FFFFFF"/>
                </a:solidFill>
                <a:latin typeface="Source Sans Pro" panose="020B0503030403020204"/>
              </a:rPr>
              <a:t>Contact Information</a:t>
            </a:r>
          </a:p>
          <a:p>
            <a:pPr algn="ctr" defTabSz="914400">
              <a:defRPr/>
            </a:pPr>
            <a:endParaRPr lang="en-US" sz="1200" b="1" dirty="0">
              <a:solidFill>
                <a:srgbClr val="FFFFFF"/>
              </a:solidFill>
              <a:latin typeface="Source Sans Pro" panose="020B0503030403020204"/>
            </a:endParaRPr>
          </a:p>
        </p:txBody>
      </p:sp>
      <p:sp>
        <p:nvSpPr>
          <p:cNvPr id="6" name="TextBox 5">
            <a:extLst>
              <a:ext uri="{FF2B5EF4-FFF2-40B4-BE49-F238E27FC236}">
                <a16:creationId xmlns:a16="http://schemas.microsoft.com/office/drawing/2014/main" id="{B5CF0AC9-6FD8-4896-B1EB-7F414BFA220B}"/>
              </a:ext>
              <a:ext uri="{C183D7F6-B498-43B3-948B-1728B52AA6E4}">
                <adec:decorative xmlns:adec="http://schemas.microsoft.com/office/drawing/2017/decorative" xmlns="" val="1"/>
              </a:ext>
            </a:extLst>
          </p:cNvPr>
          <p:cNvSpPr txBox="1"/>
          <p:nvPr/>
        </p:nvSpPr>
        <p:spPr>
          <a:xfrm>
            <a:off x="2228368" y="2310517"/>
            <a:ext cx="7748202" cy="2137995"/>
          </a:xfrm>
          <a:prstGeom prst="rect">
            <a:avLst/>
          </a:prstGeom>
          <a:solidFill>
            <a:srgbClr val="003E7F">
              <a:alpha val="20000"/>
            </a:srgbClr>
          </a:solidFill>
        </p:spPr>
        <p:txBody>
          <a:bodyPr wrap="square" lIns="91440" tIns="45720" rIns="91440" bIns="45720" rtlCol="0">
            <a:noAutofit/>
          </a:bodyPr>
          <a:lstStyle/>
          <a:p>
            <a:pPr defTabSz="914400">
              <a:defRPr/>
            </a:pPr>
            <a:r>
              <a:rPr lang="en-US" sz="1600" dirty="0">
                <a:solidFill>
                  <a:srgbClr val="1B1E29"/>
                </a:solidFill>
                <a:latin typeface="Calibri" panose="020F0502020204030204"/>
              </a:rPr>
              <a:t>Joe Smetak, Business Opportunity Specialist</a:t>
            </a:r>
          </a:p>
          <a:p>
            <a:pPr defTabSz="914400">
              <a:defRPr/>
            </a:pPr>
            <a:r>
              <a:rPr lang="en-US" sz="1600" dirty="0">
                <a:solidFill>
                  <a:srgbClr val="1B1E29"/>
                </a:solidFill>
                <a:latin typeface="Calibri" panose="020F0502020204030204"/>
              </a:rPr>
              <a:t>U.S. Small Business Administration – Portland District </a:t>
            </a:r>
          </a:p>
          <a:p>
            <a:pPr defTabSz="914400">
              <a:defRPr/>
            </a:pPr>
            <a:r>
              <a:rPr lang="en-US" sz="1600" dirty="0">
                <a:solidFill>
                  <a:srgbClr val="1B1E29"/>
                </a:solidFill>
                <a:latin typeface="Calibri" panose="020F0502020204030204"/>
              </a:rPr>
              <a:t>503-326-6692</a:t>
            </a:r>
          </a:p>
          <a:p>
            <a:pPr defTabSz="914400">
              <a:defRPr/>
            </a:pPr>
            <a:r>
              <a:rPr lang="en-US" sz="1600" dirty="0">
                <a:solidFill>
                  <a:srgbClr val="1B1E29"/>
                </a:solidFill>
                <a:latin typeface="Calibri" panose="020F0502020204030204"/>
                <a:hlinkClick r:id="rId3"/>
              </a:rPr>
              <a:t>Joseph.smetak@sba.gov</a:t>
            </a:r>
            <a:r>
              <a:rPr lang="en-US" sz="1600" dirty="0">
                <a:solidFill>
                  <a:srgbClr val="1B1E29"/>
                </a:solidFill>
                <a:latin typeface="Calibri" panose="020F0502020204030204"/>
              </a:rPr>
              <a:t> </a:t>
            </a:r>
          </a:p>
          <a:p>
            <a:pPr defTabSz="914400">
              <a:defRPr/>
            </a:pPr>
            <a:r>
              <a:rPr lang="en-US" sz="1600" dirty="0">
                <a:solidFill>
                  <a:srgbClr val="1B1E29"/>
                </a:solidFill>
                <a:latin typeface="Calibri" panose="020F0502020204030204"/>
                <a:hlinkClick r:id="rId4"/>
              </a:rPr>
              <a:t>www.sba.gov/or</a:t>
            </a:r>
            <a:r>
              <a:rPr lang="en-US" sz="1600" dirty="0">
                <a:solidFill>
                  <a:srgbClr val="1B1E29"/>
                </a:solidFill>
                <a:latin typeface="Calibri" panose="020F0502020204030204"/>
              </a:rPr>
              <a:t> </a:t>
            </a:r>
          </a:p>
          <a:p>
            <a:pPr defTabSz="914400">
              <a:defRPr/>
            </a:pPr>
            <a:endParaRPr lang="en-US" sz="1400" dirty="0">
              <a:solidFill>
                <a:srgbClr val="1B1E29"/>
              </a:solidFill>
              <a:latin typeface="Calibri" panose="020F0502020204030204"/>
            </a:endParaRPr>
          </a:p>
        </p:txBody>
      </p:sp>
    </p:spTree>
    <p:extLst>
      <p:ext uri="{BB962C8B-B14F-4D97-AF65-F5344CB8AC3E}">
        <p14:creationId xmlns:p14="http://schemas.microsoft.com/office/powerpoint/2010/main" val="173660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bwMode="auto">
          <a:xfrm>
            <a:off x="927894" y="2130426"/>
            <a:ext cx="10336212" cy="747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000" dirty="0">
                <a:solidFill>
                  <a:srgbClr val="137E70"/>
                </a:solidFill>
              </a:rPr>
              <a:t>2020 Construction Season</a:t>
            </a:r>
          </a:p>
        </p:txBody>
      </p:sp>
      <p:sp>
        <p:nvSpPr>
          <p:cNvPr id="18434" name="Subtitle 2"/>
          <p:cNvSpPr>
            <a:spLocks noGrp="1"/>
          </p:cNvSpPr>
          <p:nvPr>
            <p:ph type="subTitle" idx="1"/>
          </p:nvPr>
        </p:nvSpPr>
        <p:spPr bwMode="auto">
          <a:xfrm>
            <a:off x="927895" y="4884738"/>
            <a:ext cx="8512175"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1800" dirty="0">
                <a:solidFill>
                  <a:schemeClr val="tx1"/>
                </a:solidFill>
                <a:cs typeface="Arial" panose="020B0604020202020204" pitchFamily="34" charset="0"/>
              </a:rPr>
              <a:t>Christopher H. Tams, Construction Engineer</a:t>
            </a:r>
          </a:p>
        </p:txBody>
      </p:sp>
      <p:sp>
        <p:nvSpPr>
          <p:cNvPr id="6" name="Title 1"/>
          <p:cNvSpPr txBox="1">
            <a:spLocks/>
          </p:cNvSpPr>
          <p:nvPr/>
        </p:nvSpPr>
        <p:spPr>
          <a:xfrm>
            <a:off x="943769" y="2878138"/>
            <a:ext cx="10337800" cy="749300"/>
          </a:xfrm>
          <a:prstGeom prst="rect">
            <a:avLst/>
          </a:prstGeom>
        </p:spPr>
        <p:txBody>
          <a:bodyPr/>
          <a:lstStyle>
            <a:lvl1pPr algn="l" defTabSz="457200" rtl="0" eaLnBrk="1" latinLnBrk="0" hangingPunct="1">
              <a:spcBef>
                <a:spcPct val="0"/>
              </a:spcBef>
              <a:buNone/>
              <a:defRPr sz="4000" kern="1200">
                <a:solidFill>
                  <a:srgbClr val="137E70"/>
                </a:solidFill>
                <a:latin typeface="Lato Black"/>
                <a:ea typeface="+mj-ea"/>
                <a:cs typeface="Lato Black"/>
              </a:defRPr>
            </a:lvl1pPr>
          </a:lstStyle>
          <a:p>
            <a:pPr>
              <a:defRPr/>
            </a:pPr>
            <a:r>
              <a:rPr lang="en-US" sz="2800" spc="300" dirty="0">
                <a:solidFill>
                  <a:prstClr val="black">
                    <a:lumMod val="65000"/>
                    <a:lumOff val="35000"/>
                  </a:prstClr>
                </a:solidFill>
                <a:latin typeface="Arial Black"/>
              </a:rPr>
              <a:t>Southwest Region Construction</a:t>
            </a:r>
            <a:endParaRPr lang="en-US" sz="2800" spc="300" dirty="0">
              <a:solidFill>
                <a:prstClr val="black">
                  <a:lumMod val="65000"/>
                  <a:lumOff val="35000"/>
                </a:prstClr>
              </a:solidFill>
              <a:latin typeface="Arial Black"/>
            </a:endParaRPr>
          </a:p>
        </p:txBody>
      </p:sp>
      <p:sp>
        <p:nvSpPr>
          <p:cNvPr id="18436" name="Subtitle 2"/>
          <p:cNvSpPr txBox="1">
            <a:spLocks/>
          </p:cNvSpPr>
          <p:nvPr/>
        </p:nvSpPr>
        <p:spPr bwMode="auto">
          <a:xfrm>
            <a:off x="943770" y="5257801"/>
            <a:ext cx="851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20000"/>
              </a:spcBef>
              <a:spcAft>
                <a:spcPct val="0"/>
              </a:spcAft>
            </a:pPr>
            <a:r>
              <a:rPr lang="en-US" altLang="en-US" sz="1400" dirty="0">
                <a:solidFill>
                  <a:prstClr val="black"/>
                </a:solidFill>
                <a:cs typeface="Arial" panose="020B0604020202020204" pitchFamily="34" charset="0"/>
              </a:rPr>
              <a:t>February 05, 2020</a:t>
            </a:r>
            <a:endParaRPr lang="en-US" altLang="en-US" sz="1400" dirty="0">
              <a:solidFill>
                <a:prstClr val="black"/>
              </a:solidFill>
              <a:cs typeface="Arial" panose="020B0604020202020204" pitchFamily="34" charset="0"/>
            </a:endParaRPr>
          </a:p>
        </p:txBody>
      </p:sp>
      <p:pic>
        <p:nvPicPr>
          <p:cNvPr id="18437" name="Picture 1" descr="WSDOT-acronym-gr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3432" y="307975"/>
            <a:ext cx="2290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664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SDOT_PPT_TEMPLATE_">
  <a:themeElements>
    <a:clrScheme name="WSDOT">
      <a:dk1>
        <a:sysClr val="windowText" lastClr="000000"/>
      </a:dk1>
      <a:lt1>
        <a:sysClr val="window" lastClr="FFFFFF"/>
      </a:lt1>
      <a:dk2>
        <a:srgbClr val="454A51"/>
      </a:dk2>
      <a:lt2>
        <a:srgbClr val="E3DED1"/>
      </a:lt2>
      <a:accent1>
        <a:srgbClr val="C4D3A2"/>
      </a:accent1>
      <a:accent2>
        <a:srgbClr val="007A33"/>
      </a:accent2>
      <a:accent3>
        <a:srgbClr val="15A432"/>
      </a:accent3>
      <a:accent4>
        <a:srgbClr val="86C22F"/>
      </a:accent4>
      <a:accent5>
        <a:srgbClr val="083E3E"/>
      </a:accent5>
      <a:accent6>
        <a:srgbClr val="128663"/>
      </a:accent6>
      <a:hlink>
        <a:srgbClr val="15A43C"/>
      </a:hlink>
      <a:folHlink>
        <a:srgbClr val="A5D8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7805</TotalTime>
  <Words>1474</Words>
  <Application>Microsoft Office PowerPoint</Application>
  <PresentationFormat>Widescreen</PresentationFormat>
  <Paragraphs>175</Paragraphs>
  <Slides>27</Slides>
  <Notes>8</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ＭＳ Ｐゴシック</vt:lpstr>
      <vt:lpstr>ＭＳ Ｐゴシック</vt:lpstr>
      <vt:lpstr>Arial</vt:lpstr>
      <vt:lpstr>Arial Black</vt:lpstr>
      <vt:lpstr>Calibri</vt:lpstr>
      <vt:lpstr>Calibri Light</vt:lpstr>
      <vt:lpstr>Courier New</vt:lpstr>
      <vt:lpstr>Lato Black</vt:lpstr>
      <vt:lpstr>Source Sans Pro</vt:lpstr>
      <vt:lpstr>Symbol</vt:lpstr>
      <vt:lpstr>Times New Roman</vt:lpstr>
      <vt:lpstr>Trebuchet MS</vt:lpstr>
      <vt:lpstr>Wingdings</vt:lpstr>
      <vt:lpstr>Wingdings 3</vt:lpstr>
      <vt:lpstr>Facet</vt:lpstr>
      <vt:lpstr>WSDOT_PPT_TEMPLATE_</vt:lpstr>
      <vt:lpstr>Office Theme</vt:lpstr>
      <vt:lpstr>PowerPoint Presentation</vt:lpstr>
      <vt:lpstr>Increasing Your Confidence &amp; Business Smarts</vt:lpstr>
      <vt:lpstr>Set-Aside for Certification Programs  and Socio-Economic Categories</vt:lpstr>
      <vt:lpstr>All Small Mentor-Protégé Program (ASMPP)</vt:lpstr>
      <vt:lpstr>PowerPoint Presentation</vt:lpstr>
      <vt:lpstr>PowerPoint Presentation</vt:lpstr>
      <vt:lpstr>PowerPoint Presentation</vt:lpstr>
      <vt:lpstr>PowerPoint Presentation</vt:lpstr>
      <vt:lpstr>2020 Construction Season</vt:lpstr>
      <vt:lpstr>PowerPoint Presentation</vt:lpstr>
      <vt:lpstr>PowerPoint Presentation</vt:lpstr>
      <vt:lpstr>Overview of</vt:lpstr>
      <vt:lpstr>Washington PTAC Program, Vancouver  ● PTAC funds are discretionary and allocated each year by Congress in the Defense Appropriations Bill  ● The Department of Defense, Defense Logistics Agency enters into cooperative agreements with PTAC across the United States  ● Matching funds are provided by Thurston County EDC and the other sub-centers  ● There are 93 PTACs in U.S. employing over 400 counselors </vt:lpstr>
      <vt:lpstr>PowerPoint Presentation</vt:lpstr>
      <vt:lpstr> FREE Assistance includes:  • Finding opportunities to bid • Interpreting solicitations and regulations • Certifications &amp; registrations, such as; sam.gov  and any social/economic certifications • Marketing to government buyer and much more   We provide these services through:   • One-on-one Counseling Sessions  • Matchmaking events • Training (in-person or online) • Optional Bid Match service    (fee-for service: $165/year)  </vt:lpstr>
      <vt:lpstr>Government Presence in Washington</vt:lpstr>
      <vt:lpstr>How can PTAC assist you…</vt:lpstr>
      <vt:lpstr>#1. Prepare you and your business</vt:lpstr>
      <vt:lpstr>PowerPoint Presentation</vt:lpstr>
      <vt:lpstr>Screen for eligibility and assist in acquiring social/economic certifications for state and federal.   Federal Government has Minimum Goals:    23% of prime contracts for small businesses     5% of prime and subcontracts for SDB’s     5% of prime and subcontracts for WOB’s     3% of prime contracts for HUBZone     3% of prime and subcontracts for SDVOSB’s Goals are passed down to large prime contractors</vt:lpstr>
      <vt:lpstr>#4. Help avoid costly errors</vt:lpstr>
      <vt:lpstr>PowerPoint Presentation</vt:lpstr>
      <vt:lpstr>#5. Provide research tools &amp; support to get ahead of the game  Research Tools</vt:lpstr>
      <vt:lpstr>PowerPoint Presentation</vt:lpstr>
      <vt:lpstr>Attend events www.washingtonptac.org/events  www.allianceNWconference.org (March 2020)  and other Procurement Conferences  Get involved with industry associations  Attend Industry Days   Register with prime contractors Attend their outreach events and other events that they attend   Agency Site Visits  Attend pre-bid conferences/site visits   Connect on LinkedIn  Get to know the Small Business Liaison/Specialist (Federal agencies)  Ask for referrals  </vt:lpstr>
      <vt:lpstr>    Jeannet Santiago swwa@washingtonptac.org  www.washingtonptac.org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to the Government</dc:title>
  <dc:creator>Louise Fendrich</dc:creator>
  <cp:lastModifiedBy>Jeannet Santiago</cp:lastModifiedBy>
  <cp:revision>147</cp:revision>
  <cp:lastPrinted>2017-05-08T22:22:48Z</cp:lastPrinted>
  <dcterms:created xsi:type="dcterms:W3CDTF">2017-04-21T19:02:50Z</dcterms:created>
  <dcterms:modified xsi:type="dcterms:W3CDTF">2020-02-05T21:57:37Z</dcterms:modified>
</cp:coreProperties>
</file>