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56" r:id="rId2"/>
    <p:sldId id="275" r:id="rId3"/>
    <p:sldId id="287" r:id="rId4"/>
    <p:sldId id="288" r:id="rId5"/>
    <p:sldId id="289" r:id="rId6"/>
    <p:sldId id="292" r:id="rId7"/>
    <p:sldId id="293" r:id="rId8"/>
    <p:sldId id="294" r:id="rId9"/>
    <p:sldId id="295" r:id="rId10"/>
    <p:sldId id="296" r:id="rId11"/>
    <p:sldId id="297" r:id="rId12"/>
    <p:sldId id="312"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66" autoAdjust="0"/>
    <p:restoredTop sz="94660"/>
  </p:normalViewPr>
  <p:slideViewPr>
    <p:cSldViewPr snapToGrid="0">
      <p:cViewPr varScale="1">
        <p:scale>
          <a:sx n="96" d="100"/>
          <a:sy n="96" d="100"/>
        </p:scale>
        <p:origin x="96" y="19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C01094-E0A5-4CF6-B026-D859FAD3BA8A}" type="datetimeFigureOut">
              <a:rPr lang="en-US" smtClean="0"/>
              <a:t>5/28/2020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270180826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01094-E0A5-4CF6-B026-D859FAD3BA8A}"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4108056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01094-E0A5-4CF6-B026-D859FAD3BA8A}"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2607044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01094-E0A5-4CF6-B026-D859FAD3BA8A}"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2288449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01094-E0A5-4CF6-B026-D859FAD3BA8A}"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377851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01094-E0A5-4CF6-B026-D859FAD3BA8A}"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1436841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01094-E0A5-4CF6-B026-D859FAD3BA8A}"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2236482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C01094-E0A5-4CF6-B026-D859FAD3BA8A}"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1862687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C01094-E0A5-4CF6-B026-D859FAD3BA8A}"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108645600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C01094-E0A5-4CF6-B026-D859FAD3BA8A}"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279531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01094-E0A5-4CF6-B026-D859FAD3BA8A}"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413638125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C01094-E0A5-4CF6-B026-D859FAD3BA8A}"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37854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C01094-E0A5-4CF6-B026-D859FAD3BA8A}" type="datetimeFigureOut">
              <a:rPr lang="en-US" smtClean="0"/>
              <a:t>5/28/2020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13636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C01094-E0A5-4CF6-B026-D859FAD3BA8A}" type="datetimeFigureOut">
              <a:rPr lang="en-US" smtClean="0"/>
              <a:t>5/28/2020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3370204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01094-E0A5-4CF6-B026-D859FAD3BA8A}" type="datetimeFigureOut">
              <a:rPr lang="en-US" smtClean="0"/>
              <a:t>5/28/2020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1507924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01094-E0A5-4CF6-B026-D859FAD3BA8A}"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3200646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01094-E0A5-4CF6-B026-D859FAD3BA8A}"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BE1325-DA6B-429E-AA85-9EAFC060A20A}" type="slidenum">
              <a:rPr lang="en-US" smtClean="0"/>
              <a:t>‹#›</a:t>
            </a:fld>
            <a:endParaRPr lang="en-US"/>
          </a:p>
        </p:txBody>
      </p:sp>
    </p:spTree>
    <p:extLst>
      <p:ext uri="{BB962C8B-B14F-4D97-AF65-F5344CB8AC3E}">
        <p14:creationId xmlns:p14="http://schemas.microsoft.com/office/powerpoint/2010/main" val="30130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8C01094-E0A5-4CF6-B026-D859FAD3BA8A}" type="datetimeFigureOut">
              <a:rPr lang="en-US" smtClean="0"/>
              <a:t>5/28/2020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CBE1325-DA6B-429E-AA85-9EAFC060A20A}" type="slidenum">
              <a:rPr lang="en-US" smtClean="0"/>
              <a:t>‹#›</a:t>
            </a:fld>
            <a:endParaRPr lang="en-US"/>
          </a:p>
        </p:txBody>
      </p:sp>
    </p:spTree>
    <p:extLst>
      <p:ext uri="{BB962C8B-B14F-4D97-AF65-F5344CB8AC3E}">
        <p14:creationId xmlns:p14="http://schemas.microsoft.com/office/powerpoint/2010/main" val="817075623"/>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IDPH_Symptom%20monitoring%20forms%20_1.6.pdf" TargetMode="External"/><Relationship Id="rId2" Type="http://schemas.openxmlformats.org/officeDocument/2006/relationships/hyperlink" Target="https://dceocovid19resources.com/assets/Restore-Illinois/businesstoolkits/restaurantbars.pdf" TargetMode="External"/><Relationship Id="rId1" Type="http://schemas.openxmlformats.org/officeDocument/2006/relationships/slideLayout" Target="../slideLayouts/slideLayout2.xml"/><Relationship Id="rId4" Type="http://schemas.openxmlformats.org/officeDocument/2006/relationships/hyperlink" Target="Employee%20Monitoring%20Tool.docx%2003092020.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cdc.gov" TargetMode="External"/><Relationship Id="rId2" Type="http://schemas.openxmlformats.org/officeDocument/2006/relationships/hyperlink" Target="https://www2.illinois.gov/dceo/Pages/default.aspx" TargetMode="External"/><Relationship Id="rId1" Type="http://schemas.openxmlformats.org/officeDocument/2006/relationships/slideLayout" Target="../slideLayouts/slideLayout2.xml"/><Relationship Id="rId5" Type="http://schemas.openxmlformats.org/officeDocument/2006/relationships/hyperlink" Target="https://www.mchenrycountyil.gov/county-government/departments-a-i/health-department" TargetMode="External"/><Relationship Id="rId4" Type="http://schemas.openxmlformats.org/officeDocument/2006/relationships/hyperlink" Target="https://www.dph.illinois.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0" y="1258148"/>
            <a:ext cx="8574622" cy="2616199"/>
          </a:xfrm>
        </p:spPr>
        <p:txBody>
          <a:bodyPr anchor="t">
            <a:normAutofit fontScale="90000"/>
          </a:bodyPr>
          <a:lstStyle/>
          <a:p>
            <a:pPr algn="l"/>
            <a:r>
              <a:rPr lang="en-US" dirty="0" smtClean="0"/>
              <a:t>Phase III: Restore Illinois for Restaurants and </a:t>
            </a:r>
            <a:r>
              <a:rPr lang="en-US" dirty="0"/>
              <a:t>Bars</a:t>
            </a:r>
            <a:br>
              <a:rPr lang="en-US" dirty="0"/>
            </a:br>
            <a:r>
              <a:rPr lang="en-US" sz="6200" b="1" i="1" dirty="0">
                <a:solidFill>
                  <a:srgbClr val="008000"/>
                </a:solidFill>
              </a:rPr>
              <a:t>Required Staff Training </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896859" y="5179980"/>
            <a:ext cx="1606163" cy="1447768"/>
          </a:xfrm>
          <a:prstGeom prst="rect">
            <a:avLst/>
          </a:prstGeom>
          <a:noFill/>
          <a:ln>
            <a:noFill/>
          </a:ln>
        </p:spPr>
      </p:pic>
    </p:spTree>
    <p:extLst>
      <p:ext uri="{BB962C8B-B14F-4D97-AF65-F5344CB8AC3E}">
        <p14:creationId xmlns:p14="http://schemas.microsoft.com/office/powerpoint/2010/main" val="807433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Reporting of Possible Cases</a:t>
            </a:r>
          </a:p>
        </p:txBody>
      </p:sp>
      <p:sp>
        <p:nvSpPr>
          <p:cNvPr id="3" name="Content Placeholder 2"/>
          <p:cNvSpPr>
            <a:spLocks noGrp="1"/>
          </p:cNvSpPr>
          <p:nvPr>
            <p:ph idx="1"/>
          </p:nvPr>
        </p:nvSpPr>
        <p:spPr>
          <a:xfrm>
            <a:off x="1484310" y="1962807"/>
            <a:ext cx="10018713" cy="4055485"/>
          </a:xfrm>
        </p:spPr>
        <p:txBody>
          <a:bodyPr anchor="t">
            <a:normAutofit/>
          </a:bodyPr>
          <a:lstStyle/>
          <a:p>
            <a:r>
              <a:rPr lang="en-US" sz="2000" dirty="0"/>
              <a:t>Call the McHenry County Department of Health Disease Program at </a:t>
            </a:r>
            <a:r>
              <a:rPr lang="en-US" sz="2000" b="1" dirty="0"/>
              <a:t>815-334-4500</a:t>
            </a:r>
            <a:r>
              <a:rPr lang="en-US" sz="2000" dirty="0"/>
              <a:t> with any possible cases to receive confirmation and guidance. </a:t>
            </a:r>
          </a:p>
          <a:p>
            <a:pPr marL="0" lvl="1" indent="0">
              <a:buNone/>
            </a:pPr>
            <a:endParaRPr lang="en-US" sz="2400" dirty="0"/>
          </a:p>
        </p:txBody>
      </p:sp>
    </p:spTree>
    <p:extLst>
      <p:ext uri="{BB962C8B-B14F-4D97-AF65-F5344CB8AC3E}">
        <p14:creationId xmlns:p14="http://schemas.microsoft.com/office/powerpoint/2010/main" val="1396407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General Health</a:t>
            </a:r>
          </a:p>
        </p:txBody>
      </p:sp>
      <p:sp>
        <p:nvSpPr>
          <p:cNvPr id="3" name="Content Placeholder 2"/>
          <p:cNvSpPr>
            <a:spLocks noGrp="1"/>
          </p:cNvSpPr>
          <p:nvPr>
            <p:ph idx="1"/>
          </p:nvPr>
        </p:nvSpPr>
        <p:spPr>
          <a:xfrm>
            <a:off x="1484310" y="1962807"/>
            <a:ext cx="10018713" cy="4055485"/>
          </a:xfrm>
        </p:spPr>
        <p:txBody>
          <a:bodyPr anchor="t">
            <a:normAutofit/>
          </a:bodyPr>
          <a:lstStyle/>
          <a:p>
            <a:r>
              <a:rPr lang="en-US" sz="2000" b="1" dirty="0"/>
              <a:t>Required:</a:t>
            </a:r>
          </a:p>
          <a:p>
            <a:pPr lvl="1">
              <a:lnSpc>
                <a:spcPct val="130000"/>
              </a:lnSpc>
            </a:pPr>
            <a:r>
              <a:rPr lang="en-US" sz="1800" dirty="0"/>
              <a:t>Employees should wear face coverings over their nose and mouth when within 6 feet of others</a:t>
            </a:r>
          </a:p>
          <a:p>
            <a:pPr lvl="1">
              <a:lnSpc>
                <a:spcPct val="130000"/>
              </a:lnSpc>
            </a:pPr>
            <a:r>
              <a:rPr lang="en-US" sz="1800" dirty="0"/>
              <a:t>Seating to be arranged to provide a minimum of 6 feet between tables </a:t>
            </a:r>
          </a:p>
          <a:p>
            <a:pPr lvl="1">
              <a:lnSpc>
                <a:spcPct val="130000"/>
              </a:lnSpc>
            </a:pPr>
            <a:r>
              <a:rPr lang="en-US" sz="1800" dirty="0"/>
              <a:t>Hand washing capability or sanitizer to be provided for employees and customers</a:t>
            </a:r>
          </a:p>
          <a:p>
            <a:pPr lvl="1">
              <a:lnSpc>
                <a:spcPct val="130000"/>
              </a:lnSpc>
            </a:pPr>
            <a:r>
              <a:rPr lang="en-US" sz="1800" dirty="0"/>
              <a:t>Employees to wash hands upon arrival to work and consistent with Section 2-3.01.14 of the 2017 FDA Retail Food Code</a:t>
            </a:r>
          </a:p>
          <a:p>
            <a:pPr lvl="1">
              <a:lnSpc>
                <a:spcPct val="130000"/>
              </a:lnSpc>
            </a:pPr>
            <a:r>
              <a:rPr lang="en-US" sz="1800" dirty="0"/>
              <a:t>Gloves should be worn by staff preparing food per food handling protocols including Ready-to-Eat </a:t>
            </a:r>
            <a:r>
              <a:rPr lang="en-US" sz="1800" dirty="0" smtClean="0"/>
              <a:t>foods </a:t>
            </a:r>
            <a:endParaRPr lang="en-US" sz="1800" dirty="0"/>
          </a:p>
          <a:p>
            <a:pPr marL="0" lvl="1" indent="0">
              <a:buNone/>
            </a:pPr>
            <a:endParaRPr lang="en-US" sz="2400" dirty="0"/>
          </a:p>
        </p:txBody>
      </p:sp>
    </p:spTree>
    <p:extLst>
      <p:ext uri="{BB962C8B-B14F-4D97-AF65-F5344CB8AC3E}">
        <p14:creationId xmlns:p14="http://schemas.microsoft.com/office/powerpoint/2010/main" val="1353585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Use of Face Coverings</a:t>
            </a:r>
          </a:p>
        </p:txBody>
      </p:sp>
      <p:sp>
        <p:nvSpPr>
          <p:cNvPr id="3" name="Content Placeholder 2"/>
          <p:cNvSpPr>
            <a:spLocks noGrp="1"/>
          </p:cNvSpPr>
          <p:nvPr>
            <p:ph idx="1"/>
          </p:nvPr>
        </p:nvSpPr>
        <p:spPr>
          <a:xfrm>
            <a:off x="1484310" y="1962807"/>
            <a:ext cx="10018713" cy="4055485"/>
          </a:xfrm>
        </p:spPr>
        <p:txBody>
          <a:bodyPr anchor="t">
            <a:normAutofit/>
          </a:bodyPr>
          <a:lstStyle/>
          <a:p>
            <a:r>
              <a:rPr lang="en-US" sz="2000" dirty="0"/>
              <a:t>How?</a:t>
            </a:r>
          </a:p>
          <a:p>
            <a:pPr lvl="1"/>
            <a:r>
              <a:rPr lang="en-US" sz="1800" dirty="0"/>
              <a:t>Wash your hands before putting on your face covering</a:t>
            </a:r>
          </a:p>
          <a:p>
            <a:pPr lvl="1"/>
            <a:r>
              <a:rPr lang="en-US" sz="1800" dirty="0"/>
              <a:t>Put it over your nose and mouth and secure it under your chin</a:t>
            </a:r>
          </a:p>
          <a:p>
            <a:pPr lvl="1"/>
            <a:r>
              <a:rPr lang="en-US" sz="1800" dirty="0"/>
              <a:t>Try to fit it snugly against the sides of your face</a:t>
            </a:r>
          </a:p>
          <a:p>
            <a:r>
              <a:rPr lang="en-US" sz="2000" dirty="0"/>
              <a:t>Why?</a:t>
            </a:r>
          </a:p>
          <a:p>
            <a:pPr lvl="1"/>
            <a:r>
              <a:rPr lang="en-US" sz="1800" dirty="0"/>
              <a:t>Wear a face covering to help protect others in case you’re infected but don’t have symptoms</a:t>
            </a:r>
          </a:p>
          <a:p>
            <a:pPr lvl="0"/>
            <a:r>
              <a:rPr lang="en-US" sz="2000" b="1" dirty="0"/>
              <a:t>Don’t</a:t>
            </a:r>
            <a:r>
              <a:rPr lang="en-US" sz="2000" dirty="0"/>
              <a:t> put the covering around your neck or up on your forehead</a:t>
            </a:r>
          </a:p>
          <a:p>
            <a:pPr lvl="0"/>
            <a:r>
              <a:rPr lang="en-US" sz="2000" b="1" dirty="0"/>
              <a:t>Don’t</a:t>
            </a:r>
            <a:r>
              <a:rPr lang="en-US" sz="2000" dirty="0"/>
              <a:t> touch the outside of the face covering; assume it is contaminated</a:t>
            </a:r>
          </a:p>
          <a:p>
            <a:pPr marL="0" lvl="1" indent="0">
              <a:buNone/>
            </a:pP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9607" y="1962807"/>
            <a:ext cx="2003488" cy="2003488"/>
          </a:xfrm>
          <a:prstGeom prst="rect">
            <a:avLst/>
          </a:prstGeom>
        </p:spPr>
      </p:pic>
    </p:spTree>
    <p:extLst>
      <p:ext uri="{BB962C8B-B14F-4D97-AF65-F5344CB8AC3E}">
        <p14:creationId xmlns:p14="http://schemas.microsoft.com/office/powerpoint/2010/main" val="4112439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HR Policies</a:t>
            </a:r>
          </a:p>
        </p:txBody>
      </p:sp>
      <p:sp>
        <p:nvSpPr>
          <p:cNvPr id="3" name="Content Placeholder 2"/>
          <p:cNvSpPr>
            <a:spLocks noGrp="1"/>
          </p:cNvSpPr>
          <p:nvPr>
            <p:ph idx="1"/>
          </p:nvPr>
        </p:nvSpPr>
        <p:spPr>
          <a:xfrm>
            <a:off x="1484310" y="1962807"/>
            <a:ext cx="10018713" cy="4055485"/>
          </a:xfrm>
        </p:spPr>
        <p:txBody>
          <a:bodyPr anchor="t">
            <a:normAutofit/>
          </a:bodyPr>
          <a:lstStyle/>
          <a:p>
            <a:pPr>
              <a:buFont typeface="Arial" panose="020B0604020202020204" pitchFamily="34" charset="0"/>
              <a:buChar char="•"/>
            </a:pPr>
            <a:r>
              <a:rPr lang="en-US" sz="2000" b="1" dirty="0"/>
              <a:t>Required:</a:t>
            </a:r>
          </a:p>
          <a:p>
            <a:pPr lvl="1">
              <a:buFont typeface="Arial" panose="020B0604020202020204" pitchFamily="34" charset="0"/>
              <a:buChar char="•"/>
            </a:pPr>
            <a:r>
              <a:rPr lang="en-US" sz="1800" dirty="0"/>
              <a:t>Provide training on back to work policies in relation to COVID guidelines</a:t>
            </a:r>
          </a:p>
          <a:p>
            <a:pPr lvl="1"/>
            <a:r>
              <a:rPr lang="en-US" sz="1800" dirty="0"/>
              <a:t>Employees should not report </a:t>
            </a:r>
            <a:r>
              <a:rPr lang="en-US" sz="1800" dirty="0" smtClean="0"/>
              <a:t>to, </a:t>
            </a:r>
            <a:r>
              <a:rPr lang="en-US" sz="1800" dirty="0"/>
              <a:t>or be allowed to remain </a:t>
            </a:r>
            <a:r>
              <a:rPr lang="en-US" sz="1800" dirty="0" smtClean="0"/>
              <a:t>at </a:t>
            </a:r>
            <a:r>
              <a:rPr lang="en-US" sz="1800" dirty="0"/>
              <a:t>work if they are sick or symptomatic:</a:t>
            </a:r>
          </a:p>
          <a:p>
            <a:pPr lvl="2"/>
            <a:r>
              <a:rPr lang="en-US" sz="1700" b="1" dirty="0"/>
              <a:t>Coughing, shortness of breath or difficulty breathing, fever of 100.4°F or above (38°C), chills, muscle pain, headache, sore throat, new loss of taste or smell, or other CDC-identified symptoms</a:t>
            </a:r>
            <a:r>
              <a:rPr lang="en-US" sz="1700" dirty="0"/>
              <a:t>.</a:t>
            </a:r>
          </a:p>
          <a:p>
            <a:pPr lvl="2"/>
            <a:r>
              <a:rPr lang="en-US" sz="1700" dirty="0"/>
              <a:t>Employees who are sick or symptomatic should be encouraged to seek evaluation from their primary care provider and get tested for </a:t>
            </a:r>
            <a:r>
              <a:rPr lang="en-US" sz="1700" dirty="0" smtClean="0"/>
              <a:t>COVID-19 </a:t>
            </a:r>
            <a:endParaRPr lang="en-US" sz="1700" dirty="0"/>
          </a:p>
          <a:p>
            <a:r>
              <a:rPr lang="en-US" sz="2000" b="1" dirty="0" smtClean="0"/>
              <a:t>Recommended</a:t>
            </a:r>
            <a:r>
              <a:rPr lang="en-US" sz="2000" b="1" dirty="0"/>
              <a:t>:</a:t>
            </a:r>
          </a:p>
          <a:p>
            <a:pPr lvl="1"/>
            <a:r>
              <a:rPr lang="en-US" sz="1800" dirty="0"/>
              <a:t>Provide reasonable accommodation for COVID-19 vulnerable employees </a:t>
            </a:r>
          </a:p>
          <a:p>
            <a:pPr marL="0" lvl="1" indent="0">
              <a:buNone/>
            </a:pPr>
            <a:endParaRPr lang="en-US" sz="2400" dirty="0"/>
          </a:p>
        </p:txBody>
      </p:sp>
    </p:spTree>
    <p:extLst>
      <p:ext uri="{BB962C8B-B14F-4D97-AF65-F5344CB8AC3E}">
        <p14:creationId xmlns:p14="http://schemas.microsoft.com/office/powerpoint/2010/main" val="1951905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Travel Policies</a:t>
            </a:r>
          </a:p>
        </p:txBody>
      </p:sp>
      <p:sp>
        <p:nvSpPr>
          <p:cNvPr id="3" name="Content Placeholder 2"/>
          <p:cNvSpPr>
            <a:spLocks noGrp="1"/>
          </p:cNvSpPr>
          <p:nvPr>
            <p:ph idx="1"/>
          </p:nvPr>
        </p:nvSpPr>
        <p:spPr>
          <a:xfrm>
            <a:off x="1484310" y="1962807"/>
            <a:ext cx="10018713" cy="4055485"/>
          </a:xfrm>
        </p:spPr>
        <p:txBody>
          <a:bodyPr anchor="t">
            <a:normAutofit/>
          </a:bodyPr>
          <a:lstStyle/>
          <a:p>
            <a:r>
              <a:rPr lang="en-US" sz="2000" b="1" dirty="0"/>
              <a:t>Required:</a:t>
            </a:r>
          </a:p>
          <a:p>
            <a:pPr lvl="1"/>
            <a:r>
              <a:rPr lang="en-US" sz="1800" dirty="0"/>
              <a:t>Limit non-essential business travel</a:t>
            </a:r>
          </a:p>
          <a:p>
            <a:pPr lvl="2"/>
            <a:r>
              <a:rPr lang="en-US" sz="1700" dirty="0"/>
              <a:t>If travel is necessary, employee should follow CDC considerations to protect themselves and </a:t>
            </a:r>
            <a:r>
              <a:rPr lang="en-US" sz="1700" dirty="0" smtClean="0"/>
              <a:t>others </a:t>
            </a:r>
            <a:r>
              <a:rPr lang="en-US" sz="1700" dirty="0"/>
              <a:t>during the trip</a:t>
            </a:r>
          </a:p>
          <a:p>
            <a:pPr lvl="3"/>
            <a:r>
              <a:rPr lang="en-US" dirty="0"/>
              <a:t>Wear face masks if 6 feet social distancing is not attainable.</a:t>
            </a:r>
          </a:p>
          <a:p>
            <a:pPr marL="0" lvl="1" indent="0">
              <a:buNone/>
            </a:pPr>
            <a:endParaRPr lang="en-US" sz="2400" dirty="0"/>
          </a:p>
        </p:txBody>
      </p:sp>
    </p:spTree>
    <p:extLst>
      <p:ext uri="{BB962C8B-B14F-4D97-AF65-F5344CB8AC3E}">
        <p14:creationId xmlns:p14="http://schemas.microsoft.com/office/powerpoint/2010/main" val="4197842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Health Monitoring</a:t>
            </a:r>
          </a:p>
        </p:txBody>
      </p:sp>
      <p:sp>
        <p:nvSpPr>
          <p:cNvPr id="3" name="Content Placeholder 2"/>
          <p:cNvSpPr>
            <a:spLocks noGrp="1"/>
          </p:cNvSpPr>
          <p:nvPr>
            <p:ph idx="1"/>
          </p:nvPr>
        </p:nvSpPr>
        <p:spPr>
          <a:xfrm>
            <a:off x="1484310" y="1962807"/>
            <a:ext cx="10018713" cy="4055485"/>
          </a:xfrm>
        </p:spPr>
        <p:txBody>
          <a:bodyPr anchor="t">
            <a:normAutofit/>
          </a:bodyPr>
          <a:lstStyle/>
          <a:p>
            <a:r>
              <a:rPr lang="en-US" sz="2000" b="1" dirty="0"/>
              <a:t>Required:</a:t>
            </a:r>
          </a:p>
          <a:p>
            <a:pPr lvl="1"/>
            <a:r>
              <a:rPr lang="en-US" sz="1800" dirty="0" smtClean="0"/>
              <a:t>Employers </a:t>
            </a:r>
            <a:r>
              <a:rPr lang="en-US" sz="1800" dirty="0"/>
              <a:t>should screen employees upon entry into the workplace and mid-shift to verify no presence of COVID-19 </a:t>
            </a:r>
            <a:r>
              <a:rPr lang="en-US" sz="1800" dirty="0" smtClean="0"/>
              <a:t>symptoms </a:t>
            </a:r>
            <a:endParaRPr lang="en-US" sz="1800" dirty="0"/>
          </a:p>
          <a:p>
            <a:pPr lvl="1"/>
            <a:r>
              <a:rPr lang="en-US" sz="1800" dirty="0"/>
              <a:t>Information should be posted </a:t>
            </a:r>
            <a:r>
              <a:rPr lang="en-US" sz="1800" dirty="0" smtClean="0"/>
              <a:t>about </a:t>
            </a:r>
            <a:r>
              <a:rPr lang="en-US" sz="1800" dirty="0"/>
              <a:t>COVID-19 symptoms in order to allow employees to self-assess their symptoms and consider going home if </a:t>
            </a:r>
            <a:r>
              <a:rPr lang="en-US" sz="1800" dirty="0" smtClean="0"/>
              <a:t>needed</a:t>
            </a:r>
            <a:endParaRPr lang="en-US" sz="1800" dirty="0"/>
          </a:p>
          <a:p>
            <a:pPr lvl="1"/>
            <a:r>
              <a:rPr lang="en-US" sz="1800" dirty="0"/>
              <a:t>If an employee tests positive for COVID-19, the current CDC and </a:t>
            </a:r>
            <a:r>
              <a:rPr lang="en-US" sz="1800" dirty="0" smtClean="0"/>
              <a:t>Illinois Department of Public Health (IDPH) </a:t>
            </a:r>
            <a:r>
              <a:rPr lang="en-US" sz="1800" dirty="0"/>
              <a:t>guidelines for isolation, quarantine and contact tracing will </a:t>
            </a:r>
            <a:r>
              <a:rPr lang="en-US" sz="1800"/>
              <a:t>be </a:t>
            </a:r>
            <a:r>
              <a:rPr lang="en-US" sz="1800" smtClean="0"/>
              <a:t>followed </a:t>
            </a:r>
            <a:endParaRPr lang="en-US" sz="1800" dirty="0"/>
          </a:p>
          <a:p>
            <a:pPr marL="0" lvl="1" indent="0">
              <a:buNone/>
            </a:pPr>
            <a:endParaRPr lang="en-US" sz="2400" dirty="0"/>
          </a:p>
        </p:txBody>
      </p:sp>
    </p:spTree>
    <p:extLst>
      <p:ext uri="{BB962C8B-B14F-4D97-AF65-F5344CB8AC3E}">
        <p14:creationId xmlns:p14="http://schemas.microsoft.com/office/powerpoint/2010/main" val="25931239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Physical Workspace</a:t>
            </a:r>
          </a:p>
        </p:txBody>
      </p:sp>
      <p:sp>
        <p:nvSpPr>
          <p:cNvPr id="3" name="Content Placeholder 2"/>
          <p:cNvSpPr>
            <a:spLocks noGrp="1"/>
          </p:cNvSpPr>
          <p:nvPr>
            <p:ph idx="1"/>
          </p:nvPr>
        </p:nvSpPr>
        <p:spPr>
          <a:xfrm>
            <a:off x="1484310" y="1962807"/>
            <a:ext cx="10018713" cy="4055485"/>
          </a:xfrm>
        </p:spPr>
        <p:txBody>
          <a:bodyPr anchor="t">
            <a:normAutofit/>
          </a:bodyPr>
          <a:lstStyle/>
          <a:p>
            <a:r>
              <a:rPr lang="en-US" sz="2000" b="1" dirty="0"/>
              <a:t>Required:</a:t>
            </a:r>
          </a:p>
          <a:p>
            <a:pPr lvl="1"/>
            <a:r>
              <a:rPr lang="en-US" sz="1800" dirty="0"/>
              <a:t>Display signage at entry with face covering requirements, social distancing guidelines, and cleaning protocols (multiple languages as needed)</a:t>
            </a:r>
          </a:p>
          <a:p>
            <a:pPr lvl="1"/>
            <a:r>
              <a:rPr lang="en-US" sz="1800" dirty="0"/>
              <a:t>Configure space to allow for 6 foot separation between tables and customer areas</a:t>
            </a:r>
          </a:p>
          <a:p>
            <a:pPr lvl="1"/>
            <a:r>
              <a:rPr lang="en-US" sz="1800" dirty="0"/>
              <a:t>Close congregate areas, self-service food areas, buffets, salad bars, coffee stations, beverage stations, etc.</a:t>
            </a:r>
          </a:p>
          <a:p>
            <a:pPr lvl="1"/>
            <a:r>
              <a:rPr lang="en-US" sz="1800" dirty="0"/>
              <a:t>Eliminate table presets - use single packet </a:t>
            </a:r>
            <a:r>
              <a:rPr lang="en-US" sz="1800" dirty="0" smtClean="0"/>
              <a:t>condiments or washable </a:t>
            </a:r>
            <a:r>
              <a:rPr lang="en-US" sz="1800" dirty="0"/>
              <a:t>bowl or </a:t>
            </a:r>
            <a:r>
              <a:rPr lang="en-US" sz="1800" dirty="0" smtClean="0"/>
              <a:t>single use paper </a:t>
            </a:r>
            <a:r>
              <a:rPr lang="en-US" sz="1800" dirty="0"/>
              <a:t>cups </a:t>
            </a:r>
          </a:p>
          <a:p>
            <a:pPr lvl="2"/>
            <a:r>
              <a:rPr lang="en-US" sz="1700" dirty="0"/>
              <a:t>No shared condiments</a:t>
            </a:r>
          </a:p>
          <a:p>
            <a:pPr lvl="1"/>
            <a:r>
              <a:rPr lang="en-US" sz="1800" dirty="0"/>
              <a:t>Use disposable or rolled/sleeved silverware</a:t>
            </a:r>
          </a:p>
          <a:p>
            <a:pPr marL="0" lvl="1" indent="0">
              <a:buNone/>
            </a:pPr>
            <a:endParaRPr lang="en-US" sz="2400" dirty="0"/>
          </a:p>
        </p:txBody>
      </p:sp>
    </p:spTree>
    <p:extLst>
      <p:ext uri="{BB962C8B-B14F-4D97-AF65-F5344CB8AC3E}">
        <p14:creationId xmlns:p14="http://schemas.microsoft.com/office/powerpoint/2010/main" val="3625957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Physical Workspace</a:t>
            </a:r>
          </a:p>
        </p:txBody>
      </p:sp>
      <p:sp>
        <p:nvSpPr>
          <p:cNvPr id="3" name="Content Placeholder 2"/>
          <p:cNvSpPr>
            <a:spLocks noGrp="1"/>
          </p:cNvSpPr>
          <p:nvPr>
            <p:ph idx="1"/>
          </p:nvPr>
        </p:nvSpPr>
        <p:spPr>
          <a:xfrm>
            <a:off x="1484310" y="1962807"/>
            <a:ext cx="10018713" cy="4055485"/>
          </a:xfrm>
        </p:spPr>
        <p:txBody>
          <a:bodyPr anchor="t">
            <a:normAutofit/>
          </a:bodyPr>
          <a:lstStyle/>
          <a:p>
            <a:r>
              <a:rPr lang="en-US" sz="2000" b="1" dirty="0"/>
              <a:t>Required:</a:t>
            </a:r>
          </a:p>
          <a:p>
            <a:pPr lvl="1"/>
            <a:r>
              <a:rPr lang="en-US" sz="1800" dirty="0"/>
              <a:t>Menus should be disposable, </a:t>
            </a:r>
            <a:r>
              <a:rPr lang="en-US" sz="1800" dirty="0" err="1"/>
              <a:t>touchless</a:t>
            </a:r>
            <a:r>
              <a:rPr lang="en-US" sz="1800" dirty="0"/>
              <a:t>, or sanitized between each use</a:t>
            </a:r>
          </a:p>
          <a:p>
            <a:pPr lvl="1"/>
            <a:r>
              <a:rPr lang="en-US" sz="1800" dirty="0"/>
              <a:t>No refilling customer beverages. A </a:t>
            </a:r>
            <a:r>
              <a:rPr lang="en-US" sz="1800" b="1" dirty="0"/>
              <a:t>new,</a:t>
            </a:r>
            <a:r>
              <a:rPr lang="en-US" sz="1800" dirty="0"/>
              <a:t> cleaned glass should be used with each refill</a:t>
            </a:r>
          </a:p>
          <a:p>
            <a:pPr lvl="1"/>
            <a:r>
              <a:rPr lang="en-US" sz="1800" dirty="0"/>
              <a:t>Water fountains in employee </a:t>
            </a:r>
            <a:r>
              <a:rPr lang="en-US" sz="1800" dirty="0" err="1"/>
              <a:t>breakrooms</a:t>
            </a:r>
            <a:r>
              <a:rPr lang="en-US" sz="1800" dirty="0"/>
              <a:t>, except for </a:t>
            </a:r>
            <a:r>
              <a:rPr lang="en-US" sz="1800" dirty="0" err="1"/>
              <a:t>touchless</a:t>
            </a:r>
            <a:r>
              <a:rPr lang="en-US" sz="1800" dirty="0"/>
              <a:t> water bottle refill stations, should be made unavailable for use</a:t>
            </a:r>
          </a:p>
          <a:p>
            <a:pPr lvl="1"/>
            <a:r>
              <a:rPr lang="en-US" sz="1800" dirty="0" smtClean="0"/>
              <a:t>Only customers </a:t>
            </a:r>
            <a:r>
              <a:rPr lang="en-US" sz="1800" dirty="0"/>
              <a:t>should </a:t>
            </a:r>
            <a:r>
              <a:rPr lang="en-US" sz="1800" dirty="0" smtClean="0"/>
              <a:t>handle their own leftover </a:t>
            </a:r>
            <a:r>
              <a:rPr lang="en-US" sz="1800" dirty="0"/>
              <a:t>food</a:t>
            </a:r>
          </a:p>
          <a:p>
            <a:pPr lvl="1"/>
            <a:r>
              <a:rPr lang="en-US" sz="1800" dirty="0"/>
              <a:t>Take-out area must allow for at least 6 feet of separation from seated customers</a:t>
            </a:r>
          </a:p>
          <a:p>
            <a:pPr lvl="1"/>
            <a:r>
              <a:rPr lang="en-US" sz="1800" dirty="0"/>
              <a:t>In case of inclement weather or emergency, food should be packaged to-go and customers encouraged to leave. </a:t>
            </a:r>
          </a:p>
          <a:p>
            <a:pPr marL="0" lvl="1" indent="0">
              <a:buNone/>
            </a:pPr>
            <a:endParaRPr lang="en-US" sz="2400" dirty="0"/>
          </a:p>
        </p:txBody>
      </p:sp>
    </p:spTree>
    <p:extLst>
      <p:ext uri="{BB962C8B-B14F-4D97-AF65-F5344CB8AC3E}">
        <p14:creationId xmlns:p14="http://schemas.microsoft.com/office/powerpoint/2010/main" val="4223248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Physical Workspace</a:t>
            </a:r>
          </a:p>
        </p:txBody>
      </p:sp>
      <p:sp>
        <p:nvSpPr>
          <p:cNvPr id="3" name="Content Placeholder 2"/>
          <p:cNvSpPr>
            <a:spLocks noGrp="1"/>
          </p:cNvSpPr>
          <p:nvPr>
            <p:ph idx="1"/>
          </p:nvPr>
        </p:nvSpPr>
        <p:spPr>
          <a:xfrm>
            <a:off x="1484310" y="1962807"/>
            <a:ext cx="10018713" cy="4055485"/>
          </a:xfrm>
        </p:spPr>
        <p:txBody>
          <a:bodyPr anchor="t">
            <a:normAutofit/>
          </a:bodyPr>
          <a:lstStyle/>
          <a:p>
            <a:r>
              <a:rPr lang="en-US" sz="2000" b="1" dirty="0"/>
              <a:t>Recommended:</a:t>
            </a:r>
          </a:p>
          <a:p>
            <a:pPr lvl="1"/>
            <a:r>
              <a:rPr lang="en-US" sz="1800" dirty="0"/>
              <a:t>Use service trays to deliver items to table to minimize hand contact</a:t>
            </a:r>
          </a:p>
          <a:p>
            <a:pPr lvl="1"/>
            <a:r>
              <a:rPr lang="en-US" sz="1800" dirty="0"/>
              <a:t>Display:</a:t>
            </a:r>
          </a:p>
          <a:p>
            <a:pPr lvl="2"/>
            <a:r>
              <a:rPr lang="en-US" sz="1700" dirty="0"/>
              <a:t>visual markers 6 feet apart at where customers line up </a:t>
            </a:r>
          </a:p>
          <a:p>
            <a:pPr lvl="2"/>
            <a:r>
              <a:rPr lang="en-US" sz="1700" dirty="0"/>
              <a:t> signage at exits of restrooms to promote use of paper towel to open door for exit</a:t>
            </a:r>
          </a:p>
          <a:p>
            <a:pPr lvl="2"/>
            <a:r>
              <a:rPr lang="en-US" sz="1700" dirty="0"/>
              <a:t>signage to promote distancing within shared </a:t>
            </a:r>
            <a:r>
              <a:rPr lang="en-US" sz="1700" dirty="0" smtClean="0"/>
              <a:t>restrooms</a:t>
            </a:r>
            <a:endParaRPr lang="en-US" sz="1700" dirty="0"/>
          </a:p>
          <a:p>
            <a:pPr lvl="1"/>
            <a:r>
              <a:rPr lang="en-US" sz="1800" dirty="0"/>
              <a:t>If practical, install impermeable barriers (i.e. </a:t>
            </a:r>
            <a:r>
              <a:rPr lang="en-US" sz="1800" dirty="0" err="1"/>
              <a:t>plexiglass</a:t>
            </a:r>
            <a:r>
              <a:rPr lang="en-US" sz="1800" dirty="0"/>
              <a:t>) between </a:t>
            </a:r>
            <a:r>
              <a:rPr lang="en-US" sz="1800" dirty="0" smtClean="0"/>
              <a:t>street </a:t>
            </a:r>
            <a:r>
              <a:rPr lang="en-US" sz="1800" dirty="0"/>
              <a:t>or sidewalk traffic, between tables and in close contact areas. </a:t>
            </a:r>
          </a:p>
          <a:p>
            <a:pPr marL="0" lvl="1" indent="0">
              <a:buNone/>
            </a:pPr>
            <a:endParaRPr lang="en-US" sz="2400" dirty="0"/>
          </a:p>
        </p:txBody>
      </p:sp>
    </p:spTree>
    <p:extLst>
      <p:ext uri="{BB962C8B-B14F-4D97-AF65-F5344CB8AC3E}">
        <p14:creationId xmlns:p14="http://schemas.microsoft.com/office/powerpoint/2010/main" val="970818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Physical Workspace</a:t>
            </a:r>
          </a:p>
        </p:txBody>
      </p:sp>
      <p:sp>
        <p:nvSpPr>
          <p:cNvPr id="3" name="Content Placeholder 2"/>
          <p:cNvSpPr>
            <a:spLocks noGrp="1"/>
          </p:cNvSpPr>
          <p:nvPr>
            <p:ph idx="1"/>
          </p:nvPr>
        </p:nvSpPr>
        <p:spPr>
          <a:xfrm>
            <a:off x="1484310" y="1962807"/>
            <a:ext cx="10018713" cy="4055485"/>
          </a:xfrm>
        </p:spPr>
        <p:txBody>
          <a:bodyPr anchor="t">
            <a:normAutofit/>
          </a:bodyPr>
          <a:lstStyle/>
          <a:p>
            <a:r>
              <a:rPr lang="en-US" sz="2000" b="1" dirty="0"/>
              <a:t>Recommended:</a:t>
            </a:r>
          </a:p>
          <a:p>
            <a:pPr lvl="1"/>
            <a:r>
              <a:rPr lang="en-US" sz="1800" dirty="0"/>
              <a:t>If practical, implement </a:t>
            </a:r>
            <a:r>
              <a:rPr lang="en-US" sz="1800" dirty="0" err="1"/>
              <a:t>touchless</a:t>
            </a:r>
            <a:r>
              <a:rPr lang="en-US" sz="1800" dirty="0"/>
              <a:t> transactions</a:t>
            </a:r>
          </a:p>
          <a:p>
            <a:pPr lvl="1"/>
            <a:r>
              <a:rPr lang="en-US" sz="1800" dirty="0"/>
              <a:t>If practical, allow one-way traffic flow in and out of restaurant to the outdoor seating area to limit any congregation</a:t>
            </a:r>
          </a:p>
          <a:p>
            <a:pPr lvl="1"/>
            <a:r>
              <a:rPr lang="en-US" sz="1800" dirty="0"/>
              <a:t>Where building management practices allow, increase air turnover rates in occupied spaces and increase outside make-up air to the maximum extent practical. </a:t>
            </a:r>
          </a:p>
          <a:p>
            <a:pPr marL="0" lvl="1" indent="0">
              <a:buNone/>
            </a:pPr>
            <a:endParaRPr lang="en-US" sz="2400" dirty="0"/>
          </a:p>
        </p:txBody>
      </p:sp>
    </p:spTree>
    <p:extLst>
      <p:ext uri="{BB962C8B-B14F-4D97-AF65-F5344CB8AC3E}">
        <p14:creationId xmlns:p14="http://schemas.microsoft.com/office/powerpoint/2010/main" val="370345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lstStyle/>
          <a:p>
            <a:pPr algn="l"/>
            <a:r>
              <a:rPr lang="en-US" dirty="0" smtClean="0"/>
              <a:t>Sources of Exposure to COVID-19 Virus</a:t>
            </a:r>
            <a:endParaRPr lang="en-US" dirty="0"/>
          </a:p>
        </p:txBody>
      </p:sp>
      <p:sp>
        <p:nvSpPr>
          <p:cNvPr id="3" name="Content Placeholder 2"/>
          <p:cNvSpPr>
            <a:spLocks noGrp="1"/>
          </p:cNvSpPr>
          <p:nvPr>
            <p:ph idx="1"/>
          </p:nvPr>
        </p:nvSpPr>
        <p:spPr>
          <a:xfrm>
            <a:off x="1484310" y="1962807"/>
            <a:ext cx="10018713" cy="3828393"/>
          </a:xfrm>
        </p:spPr>
        <p:txBody>
          <a:bodyPr>
            <a:normAutofit/>
          </a:bodyPr>
          <a:lstStyle/>
          <a:p>
            <a:r>
              <a:rPr lang="en-US" sz="2000" dirty="0" smtClean="0"/>
              <a:t>Covid-19 is thought to spread mainly from person-to-person</a:t>
            </a:r>
          </a:p>
          <a:p>
            <a:pPr lvl="1"/>
            <a:r>
              <a:rPr lang="en-US" sz="1800" dirty="0" smtClean="0"/>
              <a:t>People in close contact (less than 6 feet)</a:t>
            </a:r>
          </a:p>
          <a:p>
            <a:pPr lvl="1"/>
            <a:r>
              <a:rPr lang="en-US" sz="1800" dirty="0"/>
              <a:t>Through respiratory droplets when infected person coughs, sneezes, talks. These droplets can land in the mouths or noses of people who are nearby or possibly be inhaled into the lungs.</a:t>
            </a:r>
          </a:p>
          <a:p>
            <a:pPr lvl="1"/>
            <a:r>
              <a:rPr lang="en-US" sz="1800" dirty="0" smtClean="0"/>
              <a:t>May be spread by people who are not showing symptoms</a:t>
            </a:r>
          </a:p>
          <a:p>
            <a:pPr marL="285750" lvl="1">
              <a:lnSpc>
                <a:spcPct val="150000"/>
              </a:lnSpc>
            </a:pPr>
            <a:r>
              <a:rPr lang="en-US" dirty="0"/>
              <a:t>By touching a surface or object that has </a:t>
            </a:r>
            <a:r>
              <a:rPr lang="en-US" dirty="0" smtClean="0"/>
              <a:t>the </a:t>
            </a:r>
            <a:r>
              <a:rPr lang="en-US" dirty="0"/>
              <a:t>virus on it (not thought to be the main way</a:t>
            </a:r>
            <a:r>
              <a:rPr lang="en-US" dirty="0" smtClean="0"/>
              <a:t>)</a:t>
            </a:r>
          </a:p>
          <a:p>
            <a:pPr marL="285750" lvl="1">
              <a:lnSpc>
                <a:spcPct val="150000"/>
              </a:lnSpc>
            </a:pPr>
            <a:r>
              <a:rPr lang="en-US" dirty="0" smtClean="0"/>
              <a:t>Risk of spread between </a:t>
            </a:r>
            <a:r>
              <a:rPr lang="en-US" dirty="0"/>
              <a:t>a</a:t>
            </a:r>
            <a:r>
              <a:rPr lang="en-US" dirty="0" smtClean="0"/>
              <a:t>nimals and people is considered to be low</a:t>
            </a:r>
          </a:p>
          <a:p>
            <a:pPr marL="285750" lvl="1">
              <a:lnSpc>
                <a:spcPct val="150000"/>
              </a:lnSpc>
            </a:pPr>
            <a:r>
              <a:rPr lang="en-US" dirty="0"/>
              <a:t>As more is learned about this virus, sources of exposure can </a:t>
            </a:r>
            <a:r>
              <a:rPr lang="en-US" dirty="0" smtClean="0"/>
              <a:t>change</a:t>
            </a:r>
            <a:endParaRPr lang="en-US" dirty="0"/>
          </a:p>
          <a:p>
            <a:pPr marL="285750" lvl="1"/>
            <a:endParaRPr lang="en-US" sz="2400" dirty="0"/>
          </a:p>
        </p:txBody>
      </p:sp>
    </p:spTree>
    <p:extLst>
      <p:ext uri="{BB962C8B-B14F-4D97-AF65-F5344CB8AC3E}">
        <p14:creationId xmlns:p14="http://schemas.microsoft.com/office/powerpoint/2010/main" val="15225401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smtClean="0"/>
              <a:t>Disinfecting/Cleaning Procedures</a:t>
            </a:r>
            <a:endParaRPr lang="en-US" dirty="0"/>
          </a:p>
        </p:txBody>
      </p:sp>
      <p:sp>
        <p:nvSpPr>
          <p:cNvPr id="3" name="Content Placeholder 2"/>
          <p:cNvSpPr>
            <a:spLocks noGrp="1"/>
          </p:cNvSpPr>
          <p:nvPr>
            <p:ph idx="1"/>
          </p:nvPr>
        </p:nvSpPr>
        <p:spPr>
          <a:xfrm>
            <a:off x="1484310" y="1962807"/>
            <a:ext cx="10018713" cy="4055485"/>
          </a:xfrm>
        </p:spPr>
        <p:txBody>
          <a:bodyPr anchor="t">
            <a:normAutofit fontScale="92500" lnSpcReduction="10000"/>
          </a:bodyPr>
          <a:lstStyle/>
          <a:p>
            <a:r>
              <a:rPr lang="en-US" sz="2200" b="1" dirty="0"/>
              <a:t>Required</a:t>
            </a:r>
            <a:r>
              <a:rPr lang="en-US" sz="2200" dirty="0"/>
              <a:t>: Cleaning and sanitize the following </a:t>
            </a:r>
            <a:r>
              <a:rPr lang="en-US" sz="2200" dirty="0" smtClean="0"/>
              <a:t>items</a:t>
            </a:r>
            <a:endParaRPr lang="en-US" dirty="0"/>
          </a:p>
          <a:p>
            <a:pPr lvl="1"/>
            <a:r>
              <a:rPr lang="en-US" sz="1900" dirty="0"/>
              <a:t>Tables and chairs after each party (use) and at closing time</a:t>
            </a:r>
          </a:p>
          <a:p>
            <a:pPr lvl="1"/>
            <a:r>
              <a:rPr lang="en-US" sz="1900" dirty="0"/>
              <a:t>Discard single-use articles after each use</a:t>
            </a:r>
          </a:p>
          <a:p>
            <a:pPr lvl="1"/>
            <a:r>
              <a:rPr lang="en-US" sz="1900" dirty="0"/>
              <a:t>Common touched surfaces every 30 </a:t>
            </a:r>
            <a:r>
              <a:rPr lang="en-US" sz="1900" dirty="0" smtClean="0"/>
              <a:t>minutes </a:t>
            </a:r>
            <a:r>
              <a:rPr lang="en-US" sz="1900" dirty="0"/>
              <a:t>(restrooms, doorknobs, railings, etc.)</a:t>
            </a:r>
          </a:p>
          <a:p>
            <a:pPr lvl="1"/>
            <a:r>
              <a:rPr lang="en-US" sz="1900" dirty="0"/>
              <a:t>Multi-use items such as menus, pens , check presenters, etc. after each use </a:t>
            </a:r>
          </a:p>
          <a:p>
            <a:endParaRPr lang="en-US" b="1" dirty="0"/>
          </a:p>
          <a:p>
            <a:r>
              <a:rPr lang="en-US" sz="2200" b="1" dirty="0"/>
              <a:t>Recommended:</a:t>
            </a:r>
            <a:r>
              <a:rPr lang="en-US" sz="2200" dirty="0"/>
              <a:t> </a:t>
            </a:r>
          </a:p>
          <a:p>
            <a:pPr lvl="1"/>
            <a:r>
              <a:rPr lang="en-US" sz="1900" dirty="0"/>
              <a:t>Provide hand sanitizer in outdoor seating area for customers</a:t>
            </a:r>
          </a:p>
          <a:p>
            <a:pPr lvl="1"/>
            <a:r>
              <a:rPr lang="en-US" sz="1900" dirty="0"/>
              <a:t>Create a cleaning/sanitizing schedule and designate a staff member(s) to be responsible for cleaning/sanitizing the areas</a:t>
            </a:r>
          </a:p>
          <a:p>
            <a:pPr marL="0" lvl="1" indent="0">
              <a:buNone/>
            </a:pPr>
            <a:endParaRPr lang="en-US" sz="2400" dirty="0"/>
          </a:p>
        </p:txBody>
      </p:sp>
    </p:spTree>
    <p:extLst>
      <p:ext uri="{BB962C8B-B14F-4D97-AF65-F5344CB8AC3E}">
        <p14:creationId xmlns:p14="http://schemas.microsoft.com/office/powerpoint/2010/main" val="34319801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Staffing and Attendance</a:t>
            </a:r>
          </a:p>
        </p:txBody>
      </p:sp>
      <p:sp>
        <p:nvSpPr>
          <p:cNvPr id="3" name="Content Placeholder 2"/>
          <p:cNvSpPr>
            <a:spLocks noGrp="1"/>
          </p:cNvSpPr>
          <p:nvPr>
            <p:ph idx="1"/>
          </p:nvPr>
        </p:nvSpPr>
        <p:spPr>
          <a:xfrm>
            <a:off x="1484310" y="1962807"/>
            <a:ext cx="10018713" cy="4055485"/>
          </a:xfrm>
        </p:spPr>
        <p:txBody>
          <a:bodyPr anchor="t">
            <a:normAutofit fontScale="92500" lnSpcReduction="20000"/>
          </a:bodyPr>
          <a:lstStyle/>
          <a:p>
            <a:pPr>
              <a:buFont typeface="Arial" panose="020B0604020202020204" pitchFamily="34" charset="0"/>
              <a:buChar char="•"/>
            </a:pPr>
            <a:r>
              <a:rPr lang="en-US" sz="2200" b="1" dirty="0"/>
              <a:t>Required:</a:t>
            </a:r>
          </a:p>
          <a:p>
            <a:pPr lvl="1">
              <a:buFont typeface="Arial" panose="020B0604020202020204" pitchFamily="34" charset="0"/>
              <a:buChar char="•"/>
            </a:pPr>
            <a:r>
              <a:rPr lang="en-US" sz="1900" dirty="0"/>
              <a:t>Arrange tables 6 feet apart</a:t>
            </a:r>
          </a:p>
          <a:p>
            <a:pPr lvl="1">
              <a:buFont typeface="Arial" panose="020B0604020202020204" pitchFamily="34" charset="0"/>
              <a:buChar char="•"/>
            </a:pPr>
            <a:r>
              <a:rPr lang="en-US" sz="1900" dirty="0"/>
              <a:t>Employees should social distance from customers when not performing services </a:t>
            </a:r>
          </a:p>
          <a:p>
            <a:pPr lvl="1">
              <a:buFont typeface="Arial" panose="020B0604020202020204" pitchFamily="34" charset="0"/>
              <a:buChar char="•"/>
            </a:pPr>
            <a:r>
              <a:rPr lang="en-US" sz="1900" dirty="0"/>
              <a:t>Limit occupancy in common areas to </a:t>
            </a:r>
            <a:r>
              <a:rPr lang="en-US" sz="1900" dirty="0" smtClean="0"/>
              <a:t>allow </a:t>
            </a:r>
            <a:r>
              <a:rPr lang="en-US" sz="1900" dirty="0"/>
              <a:t>for social distancing of 6 </a:t>
            </a:r>
            <a:r>
              <a:rPr lang="en-US" sz="1900" dirty="0" smtClean="0"/>
              <a:t>feet </a:t>
            </a:r>
            <a:r>
              <a:rPr lang="en-US" sz="1900" dirty="0"/>
              <a:t>or greater</a:t>
            </a:r>
          </a:p>
          <a:p>
            <a:pPr lvl="1">
              <a:buFont typeface="Arial" panose="020B0604020202020204" pitchFamily="34" charset="0"/>
              <a:buChar char="•"/>
            </a:pPr>
            <a:r>
              <a:rPr lang="en-US" sz="1900" dirty="0"/>
              <a:t>Live music is permitted but must follow social distancing guidelines, performers must wear a face covering </a:t>
            </a:r>
            <a:endParaRPr lang="en-US" sz="1900" dirty="0" smtClean="0"/>
          </a:p>
          <a:p>
            <a:pPr marL="457200" lvl="1" indent="0">
              <a:buNone/>
            </a:pPr>
            <a:endParaRPr lang="en-US" sz="1900" dirty="0"/>
          </a:p>
          <a:p>
            <a:pPr>
              <a:buFont typeface="Arial" panose="020B0604020202020204" pitchFamily="34" charset="0"/>
              <a:buChar char="•"/>
            </a:pPr>
            <a:r>
              <a:rPr lang="en-US" sz="2200" b="1" dirty="0"/>
              <a:t>Recommended:</a:t>
            </a:r>
          </a:p>
          <a:p>
            <a:pPr lvl="1">
              <a:buFont typeface="Arial" panose="020B0604020202020204" pitchFamily="34" charset="0"/>
              <a:buChar char="•"/>
            </a:pPr>
            <a:r>
              <a:rPr lang="en-US" sz="1900" dirty="0"/>
              <a:t>Alter hours of operations to allow for cleaning sanitizing and spread out customer traffic </a:t>
            </a:r>
          </a:p>
          <a:p>
            <a:pPr lvl="1">
              <a:buFont typeface="Arial" panose="020B0604020202020204" pitchFamily="34" charset="0"/>
              <a:buChar char="•"/>
            </a:pPr>
            <a:r>
              <a:rPr lang="en-US" sz="1900" dirty="0"/>
              <a:t>Stagger shift start and end times for employees</a:t>
            </a:r>
          </a:p>
          <a:p>
            <a:pPr lvl="1">
              <a:buFont typeface="Arial" panose="020B0604020202020204" pitchFamily="34" charset="0"/>
              <a:buChar char="•"/>
            </a:pPr>
            <a:r>
              <a:rPr lang="en-US" sz="1900" dirty="0"/>
              <a:t>If practical, group employees on same shift schedules </a:t>
            </a:r>
          </a:p>
          <a:p>
            <a:pPr marL="0" lvl="1" indent="0">
              <a:buNone/>
            </a:pPr>
            <a:endParaRPr lang="en-US" sz="2400" dirty="0"/>
          </a:p>
        </p:txBody>
      </p:sp>
    </p:spTree>
    <p:extLst>
      <p:ext uri="{BB962C8B-B14F-4D97-AF65-F5344CB8AC3E}">
        <p14:creationId xmlns:p14="http://schemas.microsoft.com/office/powerpoint/2010/main" val="682729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External Interactions</a:t>
            </a:r>
          </a:p>
        </p:txBody>
      </p:sp>
      <p:sp>
        <p:nvSpPr>
          <p:cNvPr id="3" name="Content Placeholder 2"/>
          <p:cNvSpPr>
            <a:spLocks noGrp="1"/>
          </p:cNvSpPr>
          <p:nvPr>
            <p:ph idx="1"/>
          </p:nvPr>
        </p:nvSpPr>
        <p:spPr>
          <a:xfrm>
            <a:off x="1484310" y="1962807"/>
            <a:ext cx="10018713" cy="4055485"/>
          </a:xfrm>
        </p:spPr>
        <p:txBody>
          <a:bodyPr anchor="t">
            <a:normAutofit fontScale="85000" lnSpcReduction="20000"/>
          </a:bodyPr>
          <a:lstStyle/>
          <a:p>
            <a:pPr lvl="0"/>
            <a:r>
              <a:rPr lang="en-US" b="1" dirty="0"/>
              <a:t>Required:</a:t>
            </a:r>
          </a:p>
          <a:p>
            <a:pPr lvl="1"/>
            <a:r>
              <a:rPr lang="en-US" sz="2100" dirty="0"/>
              <a:t>Screen external suppliers or non-customer visitors  before entry, or while requiring them to wait in a designated area, for COVID-19 symptoms.</a:t>
            </a:r>
          </a:p>
          <a:p>
            <a:pPr lvl="2"/>
            <a:r>
              <a:rPr lang="en-US" sz="2000" dirty="0"/>
              <a:t>If practical, employer should take their temperature </a:t>
            </a:r>
          </a:p>
          <a:p>
            <a:pPr lvl="1"/>
            <a:r>
              <a:rPr lang="en-US" sz="2100" dirty="0"/>
              <a:t>Maintain a log of all external non-customer visitors that enter the facility</a:t>
            </a:r>
          </a:p>
          <a:p>
            <a:pPr lvl="1"/>
            <a:r>
              <a:rPr lang="en-US" sz="2100" dirty="0"/>
              <a:t>Face coverings should be worn over nose and mouth</a:t>
            </a:r>
          </a:p>
          <a:p>
            <a:pPr lvl="2"/>
            <a:r>
              <a:rPr lang="en-US" sz="2000" dirty="0"/>
              <a:t>Exceptions can be made for people with a medical condition or disabilities that prevent them from safely wearing a face covering.</a:t>
            </a:r>
          </a:p>
          <a:p>
            <a:r>
              <a:rPr lang="en-US" b="1" dirty="0"/>
              <a:t>Recommended: </a:t>
            </a:r>
          </a:p>
          <a:p>
            <a:pPr lvl="1"/>
            <a:r>
              <a:rPr lang="en-US" sz="2100" dirty="0"/>
              <a:t>Limit contact between external suppliers and employees</a:t>
            </a:r>
          </a:p>
          <a:p>
            <a:pPr lvl="1"/>
            <a:r>
              <a:rPr lang="en-US" sz="2100" dirty="0"/>
              <a:t>Restrict suppliers from entering premises</a:t>
            </a:r>
          </a:p>
          <a:p>
            <a:pPr lvl="2"/>
            <a:r>
              <a:rPr lang="en-US" sz="2000" dirty="0"/>
              <a:t> i.e. deliveries dropped off at the door</a:t>
            </a:r>
          </a:p>
          <a:p>
            <a:pPr marL="0" lvl="1" indent="0">
              <a:buNone/>
            </a:pPr>
            <a:endParaRPr lang="en-US" sz="2400" dirty="0"/>
          </a:p>
        </p:txBody>
      </p:sp>
    </p:spTree>
    <p:extLst>
      <p:ext uri="{BB962C8B-B14F-4D97-AF65-F5344CB8AC3E}">
        <p14:creationId xmlns:p14="http://schemas.microsoft.com/office/powerpoint/2010/main" val="1605496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Customer Behaviors</a:t>
            </a:r>
          </a:p>
        </p:txBody>
      </p:sp>
      <p:sp>
        <p:nvSpPr>
          <p:cNvPr id="3" name="Content Placeholder 2"/>
          <p:cNvSpPr>
            <a:spLocks noGrp="1"/>
          </p:cNvSpPr>
          <p:nvPr>
            <p:ph idx="1"/>
          </p:nvPr>
        </p:nvSpPr>
        <p:spPr>
          <a:xfrm>
            <a:off x="1484310" y="1962807"/>
            <a:ext cx="10018713" cy="4055485"/>
          </a:xfrm>
        </p:spPr>
        <p:txBody>
          <a:bodyPr anchor="t">
            <a:normAutofit lnSpcReduction="10000"/>
          </a:bodyPr>
          <a:lstStyle/>
          <a:p>
            <a:r>
              <a:rPr lang="en-US" sz="2000" b="1" dirty="0"/>
              <a:t>Required:</a:t>
            </a:r>
          </a:p>
          <a:p>
            <a:pPr lvl="1"/>
            <a:r>
              <a:rPr lang="en-US" sz="1800" dirty="0"/>
              <a:t>6-person party limit</a:t>
            </a:r>
          </a:p>
          <a:p>
            <a:pPr lvl="1"/>
            <a:r>
              <a:rPr lang="en-US" sz="1800" dirty="0"/>
              <a:t>Implement a reservation or call ahead model, if practical</a:t>
            </a:r>
          </a:p>
          <a:p>
            <a:pPr lvl="1"/>
            <a:r>
              <a:rPr lang="en-US" sz="1800" dirty="0"/>
              <a:t>All outdoor dining areas must be staffed to ensure social distancing will be maintained prior to guests being seated. </a:t>
            </a:r>
          </a:p>
          <a:p>
            <a:pPr lvl="1"/>
            <a:r>
              <a:rPr lang="en-US" sz="1800" dirty="0"/>
              <a:t>Customers should wait for services off premises, either outdoors and maintaining social distance of </a:t>
            </a:r>
            <a:r>
              <a:rPr lang="en-US" sz="1800" dirty="0" smtClean="0"/>
              <a:t>6 feet </a:t>
            </a:r>
            <a:r>
              <a:rPr lang="en-US" sz="1800" dirty="0"/>
              <a:t>with use of recommended face coverings, or in their vehicles</a:t>
            </a:r>
          </a:p>
          <a:p>
            <a:pPr lvl="2"/>
            <a:r>
              <a:rPr lang="en-US" sz="1700" dirty="0"/>
              <a:t>Customers should be seated immediately upon entry. </a:t>
            </a:r>
          </a:p>
          <a:p>
            <a:pPr lvl="1"/>
            <a:r>
              <a:rPr lang="en-US" sz="1800" dirty="0"/>
              <a:t>Customers should wear face coverings over their nose and mouth while on premises, except while eating and drinking at the table</a:t>
            </a:r>
          </a:p>
          <a:p>
            <a:pPr lvl="2"/>
            <a:r>
              <a:rPr lang="en-US" sz="1700" dirty="0"/>
              <a:t>Exceptions can be made for people with medical conditions or disabilities</a:t>
            </a:r>
          </a:p>
          <a:p>
            <a:pPr marL="0" lvl="1" indent="0">
              <a:buNone/>
            </a:pPr>
            <a:endParaRPr lang="en-US" sz="2400" dirty="0"/>
          </a:p>
        </p:txBody>
      </p:sp>
    </p:spTree>
    <p:extLst>
      <p:ext uri="{BB962C8B-B14F-4D97-AF65-F5344CB8AC3E}">
        <p14:creationId xmlns:p14="http://schemas.microsoft.com/office/powerpoint/2010/main" val="585973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Customer Behaviors</a:t>
            </a:r>
          </a:p>
        </p:txBody>
      </p:sp>
      <p:sp>
        <p:nvSpPr>
          <p:cNvPr id="3" name="Content Placeholder 2"/>
          <p:cNvSpPr>
            <a:spLocks noGrp="1"/>
          </p:cNvSpPr>
          <p:nvPr>
            <p:ph idx="1"/>
          </p:nvPr>
        </p:nvSpPr>
        <p:spPr>
          <a:xfrm>
            <a:off x="1484310" y="1962807"/>
            <a:ext cx="10018713" cy="4055485"/>
          </a:xfrm>
        </p:spPr>
        <p:txBody>
          <a:bodyPr anchor="t">
            <a:normAutofit/>
          </a:bodyPr>
          <a:lstStyle/>
          <a:p>
            <a:r>
              <a:rPr lang="en-US" sz="2000" b="1" dirty="0"/>
              <a:t>Recommended:</a:t>
            </a:r>
          </a:p>
          <a:p>
            <a:pPr lvl="1"/>
            <a:r>
              <a:rPr lang="en-US" sz="1800" dirty="0"/>
              <a:t>Before allowing entrance, establishments should ask whether the customer is currently exhibiting COVID-19 symptoms</a:t>
            </a:r>
          </a:p>
          <a:p>
            <a:pPr lvl="2"/>
            <a:r>
              <a:rPr lang="en-US" sz="1700" dirty="0"/>
              <a:t>If practical, the employer should take customer temperature using a thermometer (infrared/thermal cameras preferred, </a:t>
            </a:r>
            <a:r>
              <a:rPr lang="en-US" sz="1700" dirty="0" err="1"/>
              <a:t>touchless</a:t>
            </a:r>
            <a:r>
              <a:rPr lang="en-US" sz="1700" dirty="0"/>
              <a:t> thermometers permitted)</a:t>
            </a:r>
          </a:p>
          <a:p>
            <a:pPr marL="0" lvl="1" indent="0">
              <a:buNone/>
            </a:pPr>
            <a:endParaRPr lang="en-US" sz="2400" dirty="0"/>
          </a:p>
        </p:txBody>
      </p:sp>
    </p:spTree>
    <p:extLst>
      <p:ext uri="{BB962C8B-B14F-4D97-AF65-F5344CB8AC3E}">
        <p14:creationId xmlns:p14="http://schemas.microsoft.com/office/powerpoint/2010/main" val="8690563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Handouts</a:t>
            </a:r>
          </a:p>
        </p:txBody>
      </p:sp>
      <p:sp>
        <p:nvSpPr>
          <p:cNvPr id="3" name="Content Placeholder 2"/>
          <p:cNvSpPr>
            <a:spLocks noGrp="1"/>
          </p:cNvSpPr>
          <p:nvPr>
            <p:ph idx="1"/>
          </p:nvPr>
        </p:nvSpPr>
        <p:spPr>
          <a:xfrm>
            <a:off x="1484310" y="1962807"/>
            <a:ext cx="10018713" cy="4055485"/>
          </a:xfrm>
        </p:spPr>
        <p:txBody>
          <a:bodyPr anchor="t">
            <a:normAutofit/>
          </a:bodyPr>
          <a:lstStyle/>
          <a:p>
            <a:r>
              <a:rPr lang="en-US" sz="2000" dirty="0"/>
              <a:t>Checklists, Signage, and posters are </a:t>
            </a:r>
            <a:r>
              <a:rPr lang="en-US" sz="2000" dirty="0" smtClean="0"/>
              <a:t>available:</a:t>
            </a:r>
          </a:p>
          <a:p>
            <a:pPr lvl="1"/>
            <a:r>
              <a:rPr lang="en-US" sz="1800" dirty="0" smtClean="0">
                <a:hlinkClick r:id="rId2"/>
              </a:rPr>
              <a:t>https</a:t>
            </a:r>
            <a:r>
              <a:rPr lang="en-US" sz="1800" dirty="0">
                <a:hlinkClick r:id="rId2"/>
              </a:rPr>
              <a:t>://dceocovid19resources.com/assets/Restore-Illinois/businesstoolkits/restaurantbars.pdf</a:t>
            </a:r>
            <a:r>
              <a:rPr lang="en-US" sz="1800" dirty="0"/>
              <a:t>     </a:t>
            </a:r>
            <a:endParaRPr lang="en-US" sz="1800" dirty="0" smtClean="0"/>
          </a:p>
          <a:p>
            <a:pPr marL="457200" lvl="1" indent="0">
              <a:buNone/>
            </a:pPr>
            <a:r>
              <a:rPr lang="en-US" sz="1800" dirty="0" smtClean="0"/>
              <a:t>                                        </a:t>
            </a:r>
            <a:endParaRPr lang="en-US" sz="1800" dirty="0"/>
          </a:p>
          <a:p>
            <a:r>
              <a:rPr lang="en-US" sz="2000" dirty="0"/>
              <a:t>Wellness screening </a:t>
            </a:r>
            <a:r>
              <a:rPr lang="en-US" sz="2000" dirty="0" smtClean="0"/>
              <a:t>templates</a:t>
            </a:r>
          </a:p>
          <a:p>
            <a:pPr lvl="1"/>
            <a:r>
              <a:rPr lang="en-US" sz="1800" dirty="0" smtClean="0">
                <a:hlinkClick r:id="rId3" action="ppaction://hlinkfile"/>
              </a:rPr>
              <a:t>IDPH_Symptom </a:t>
            </a:r>
            <a:r>
              <a:rPr lang="en-US" sz="1800" dirty="0">
                <a:hlinkClick r:id="rId3" action="ppaction://hlinkfile"/>
              </a:rPr>
              <a:t>monitoring forms _1.6.pdf</a:t>
            </a:r>
            <a:endParaRPr lang="en-US" sz="1800" dirty="0"/>
          </a:p>
          <a:p>
            <a:pPr lvl="1"/>
            <a:r>
              <a:rPr lang="en-US" sz="1800" dirty="0">
                <a:hlinkClick r:id="rId4" action="ppaction://hlinkfile"/>
              </a:rPr>
              <a:t>Employee Monitoring Tool.docx 03092020.pdf</a:t>
            </a:r>
            <a:endParaRPr lang="en-US" sz="1800" dirty="0"/>
          </a:p>
          <a:p>
            <a:pPr marL="0" lvl="1" indent="0">
              <a:buNone/>
            </a:pPr>
            <a:endParaRPr lang="en-US" sz="2400" dirty="0"/>
          </a:p>
        </p:txBody>
      </p:sp>
    </p:spTree>
    <p:extLst>
      <p:ext uri="{BB962C8B-B14F-4D97-AF65-F5344CB8AC3E}">
        <p14:creationId xmlns:p14="http://schemas.microsoft.com/office/powerpoint/2010/main" val="22775726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References</a:t>
            </a:r>
          </a:p>
        </p:txBody>
      </p:sp>
      <p:sp>
        <p:nvSpPr>
          <p:cNvPr id="3" name="Content Placeholder 2"/>
          <p:cNvSpPr>
            <a:spLocks noGrp="1"/>
          </p:cNvSpPr>
          <p:nvPr>
            <p:ph idx="1"/>
          </p:nvPr>
        </p:nvSpPr>
        <p:spPr>
          <a:xfrm>
            <a:off x="1484310" y="1962807"/>
            <a:ext cx="10018713" cy="4055485"/>
          </a:xfrm>
        </p:spPr>
        <p:txBody>
          <a:bodyPr anchor="t">
            <a:normAutofit lnSpcReduction="10000"/>
          </a:bodyPr>
          <a:lstStyle/>
          <a:p>
            <a:pPr>
              <a:lnSpc>
                <a:spcPct val="130000"/>
              </a:lnSpc>
            </a:pPr>
            <a:r>
              <a:rPr lang="en-US" sz="2000" dirty="0"/>
              <a:t>Illinois Department of Commerce and Economic </a:t>
            </a:r>
            <a:r>
              <a:rPr lang="en-US" sz="2000" dirty="0" smtClean="0"/>
              <a:t>Opportunity</a:t>
            </a:r>
          </a:p>
          <a:p>
            <a:pPr lvl="1">
              <a:lnSpc>
                <a:spcPct val="130000"/>
              </a:lnSpc>
            </a:pPr>
            <a:r>
              <a:rPr lang="en-US" sz="1800" dirty="0">
                <a:hlinkClick r:id="rId2"/>
              </a:rPr>
              <a:t>https://www2.illinois.gov/dceo/Pages/</a:t>
            </a:r>
            <a:r>
              <a:rPr lang="en-US" sz="1800" dirty="0" smtClean="0">
                <a:hlinkClick r:id="rId2"/>
              </a:rPr>
              <a:t>default.aspx</a:t>
            </a:r>
            <a:endParaRPr lang="en-US" sz="1800" dirty="0"/>
          </a:p>
          <a:p>
            <a:pPr>
              <a:lnSpc>
                <a:spcPct val="130000"/>
              </a:lnSpc>
            </a:pPr>
            <a:r>
              <a:rPr lang="en-US" sz="2000" dirty="0"/>
              <a:t>Centers for Disease Control and </a:t>
            </a:r>
            <a:r>
              <a:rPr lang="en-US" sz="2000" dirty="0" smtClean="0"/>
              <a:t>Prevention</a:t>
            </a:r>
          </a:p>
          <a:p>
            <a:pPr lvl="1">
              <a:lnSpc>
                <a:spcPct val="130000"/>
              </a:lnSpc>
            </a:pPr>
            <a:r>
              <a:rPr lang="en-US" sz="1800" dirty="0">
                <a:hlinkClick r:id="rId3"/>
              </a:rPr>
              <a:t>https://</a:t>
            </a:r>
            <a:r>
              <a:rPr lang="en-US" sz="1800" dirty="0" smtClean="0">
                <a:hlinkClick r:id="rId3"/>
              </a:rPr>
              <a:t>www.cdc.gov</a:t>
            </a:r>
            <a:endParaRPr lang="en-US" sz="1800" dirty="0"/>
          </a:p>
          <a:p>
            <a:pPr>
              <a:lnSpc>
                <a:spcPct val="130000"/>
              </a:lnSpc>
            </a:pPr>
            <a:r>
              <a:rPr lang="en-US" sz="2000" dirty="0"/>
              <a:t>Illinois Department of Public </a:t>
            </a:r>
            <a:r>
              <a:rPr lang="en-US" sz="2000" dirty="0" smtClean="0"/>
              <a:t>Health</a:t>
            </a:r>
          </a:p>
          <a:p>
            <a:pPr lvl="1">
              <a:lnSpc>
                <a:spcPct val="130000"/>
              </a:lnSpc>
            </a:pPr>
            <a:r>
              <a:rPr lang="en-US" sz="1800" dirty="0">
                <a:hlinkClick r:id="rId4"/>
              </a:rPr>
              <a:t>https://</a:t>
            </a:r>
            <a:r>
              <a:rPr lang="en-US" sz="1800" dirty="0" smtClean="0">
                <a:hlinkClick r:id="rId4"/>
              </a:rPr>
              <a:t>www.dph.illinois.gov</a:t>
            </a:r>
            <a:endParaRPr lang="en-US" sz="1800" dirty="0"/>
          </a:p>
          <a:p>
            <a:pPr>
              <a:lnSpc>
                <a:spcPct val="130000"/>
              </a:lnSpc>
            </a:pPr>
            <a:r>
              <a:rPr lang="en-US" sz="2000" dirty="0"/>
              <a:t>McHenry County Department of Health </a:t>
            </a:r>
            <a:endParaRPr lang="en-US" sz="2000" dirty="0" smtClean="0"/>
          </a:p>
          <a:p>
            <a:pPr lvl="1">
              <a:lnSpc>
                <a:spcPct val="130000"/>
              </a:lnSpc>
            </a:pPr>
            <a:r>
              <a:rPr lang="en-US" sz="1800" dirty="0">
                <a:hlinkClick r:id="rId5"/>
              </a:rPr>
              <a:t>https://www.mchenrycountyil.gov/county-government/departments-a-i/health-</a:t>
            </a:r>
            <a:r>
              <a:rPr lang="en-US" sz="1800" dirty="0" smtClean="0">
                <a:hlinkClick r:id="rId5"/>
              </a:rPr>
              <a:t>department</a:t>
            </a:r>
            <a:endParaRPr lang="en-US" sz="1800" dirty="0" smtClean="0"/>
          </a:p>
          <a:p>
            <a:pPr marL="457200" lvl="1" indent="0">
              <a:lnSpc>
                <a:spcPct val="130000"/>
              </a:lnSpc>
              <a:buNone/>
            </a:pPr>
            <a:endParaRPr lang="en-US" sz="1600" dirty="0"/>
          </a:p>
          <a:p>
            <a:pPr marL="0" lvl="1" indent="0">
              <a:buNone/>
            </a:pPr>
            <a:endParaRPr lang="en-US" sz="2400" dirty="0"/>
          </a:p>
        </p:txBody>
      </p:sp>
    </p:spTree>
    <p:extLst>
      <p:ext uri="{BB962C8B-B14F-4D97-AF65-F5344CB8AC3E}">
        <p14:creationId xmlns:p14="http://schemas.microsoft.com/office/powerpoint/2010/main" val="1962382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lstStyle/>
          <a:p>
            <a:pPr algn="l"/>
            <a:r>
              <a:rPr lang="en-US" dirty="0"/>
              <a:t>Hazards Associated with Exposure to Virus</a:t>
            </a:r>
          </a:p>
        </p:txBody>
      </p:sp>
      <p:sp>
        <p:nvSpPr>
          <p:cNvPr id="3" name="Content Placeholder 2"/>
          <p:cNvSpPr>
            <a:spLocks noGrp="1"/>
          </p:cNvSpPr>
          <p:nvPr>
            <p:ph idx="1"/>
          </p:nvPr>
        </p:nvSpPr>
        <p:spPr>
          <a:xfrm>
            <a:off x="1484310" y="1962807"/>
            <a:ext cx="10018713" cy="3828393"/>
          </a:xfrm>
        </p:spPr>
        <p:txBody>
          <a:bodyPr anchor="t">
            <a:normAutofit/>
          </a:bodyPr>
          <a:lstStyle/>
          <a:p>
            <a:r>
              <a:rPr lang="en-US" sz="2000" dirty="0"/>
              <a:t>Working/gathering in close contact (less than 6 feet)</a:t>
            </a:r>
          </a:p>
          <a:p>
            <a:pPr>
              <a:lnSpc>
                <a:spcPct val="150000"/>
              </a:lnSpc>
            </a:pPr>
            <a:r>
              <a:rPr lang="en-US" sz="2000" dirty="0"/>
              <a:t>Crowded places / mass gatherings</a:t>
            </a:r>
          </a:p>
          <a:p>
            <a:pPr>
              <a:lnSpc>
                <a:spcPct val="150000"/>
              </a:lnSpc>
            </a:pPr>
            <a:r>
              <a:rPr lang="en-US" sz="2000" dirty="0"/>
              <a:t>Coughs / sneezes without face covering</a:t>
            </a:r>
          </a:p>
          <a:p>
            <a:pPr>
              <a:lnSpc>
                <a:spcPct val="150000"/>
              </a:lnSpc>
            </a:pPr>
            <a:r>
              <a:rPr lang="en-US" sz="2000" dirty="0"/>
              <a:t>Common touch surfaces </a:t>
            </a:r>
          </a:p>
          <a:p>
            <a:pPr marL="0" lvl="1" indent="0">
              <a:buNone/>
            </a:pPr>
            <a:endParaRPr lang="en-US" sz="2400" dirty="0"/>
          </a:p>
        </p:txBody>
      </p:sp>
    </p:spTree>
    <p:extLst>
      <p:ext uri="{BB962C8B-B14F-4D97-AF65-F5344CB8AC3E}">
        <p14:creationId xmlns:p14="http://schemas.microsoft.com/office/powerpoint/2010/main" val="1338439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71835"/>
          </a:xfrm>
        </p:spPr>
        <p:txBody>
          <a:bodyPr>
            <a:noAutofit/>
          </a:bodyPr>
          <a:lstStyle/>
          <a:p>
            <a:pPr algn="l"/>
            <a:r>
              <a:rPr lang="en-US" dirty="0"/>
              <a:t>Workplace Protocols: </a:t>
            </a:r>
            <a:r>
              <a:rPr lang="en-US" dirty="0" smtClean="0"/>
              <a:t/>
            </a:r>
            <a:br>
              <a:rPr lang="en-US" dirty="0" smtClean="0"/>
            </a:br>
            <a:r>
              <a:rPr lang="en-US" dirty="0" smtClean="0"/>
              <a:t>Prevent</a:t>
            </a:r>
            <a:r>
              <a:rPr lang="en-US" dirty="0"/>
              <a:t>/Reduce Exposure to COVID-19 Virus</a:t>
            </a:r>
          </a:p>
        </p:txBody>
      </p:sp>
      <p:sp>
        <p:nvSpPr>
          <p:cNvPr id="3" name="Content Placeholder 2"/>
          <p:cNvSpPr>
            <a:spLocks noGrp="1"/>
          </p:cNvSpPr>
          <p:nvPr>
            <p:ph idx="1"/>
          </p:nvPr>
        </p:nvSpPr>
        <p:spPr>
          <a:xfrm>
            <a:off x="1484310" y="1962807"/>
            <a:ext cx="10018713" cy="4313149"/>
          </a:xfrm>
        </p:spPr>
        <p:txBody>
          <a:bodyPr anchor="t">
            <a:normAutofit/>
          </a:bodyPr>
          <a:lstStyle/>
          <a:p>
            <a:r>
              <a:rPr lang="en-US" sz="2000" dirty="0"/>
              <a:t>Employee face coverings over nose and mouth when within 6 feet of others</a:t>
            </a:r>
          </a:p>
          <a:p>
            <a:r>
              <a:rPr lang="en-US" sz="2000" dirty="0"/>
              <a:t>6 foot separation between tables</a:t>
            </a:r>
          </a:p>
          <a:p>
            <a:r>
              <a:rPr lang="en-US" sz="2000" dirty="0"/>
              <a:t>Additional social distancing protocols</a:t>
            </a:r>
          </a:p>
          <a:p>
            <a:r>
              <a:rPr lang="en-US" sz="2000" dirty="0" err="1"/>
              <a:t>Handwashing</a:t>
            </a:r>
            <a:r>
              <a:rPr lang="en-US" sz="2000" dirty="0"/>
              <a:t> / sanitizer for staff and customers</a:t>
            </a:r>
          </a:p>
          <a:p>
            <a:r>
              <a:rPr lang="en-US" sz="2000" dirty="0"/>
              <a:t>Frequent and thorough </a:t>
            </a:r>
            <a:r>
              <a:rPr lang="en-US" sz="2000" dirty="0" err="1"/>
              <a:t>handwashing</a:t>
            </a:r>
            <a:endParaRPr lang="en-US" sz="2000" dirty="0"/>
          </a:p>
          <a:p>
            <a:r>
              <a:rPr lang="en-US" sz="2000" dirty="0"/>
              <a:t>Monitoring of employee health for COVID-19 symptoms in addition to normal food employee health </a:t>
            </a:r>
            <a:r>
              <a:rPr lang="en-US" sz="2000" dirty="0" smtClean="0"/>
              <a:t>monitoring</a:t>
            </a:r>
          </a:p>
          <a:p>
            <a:r>
              <a:rPr lang="en-US" sz="2000" dirty="0"/>
              <a:t>No self-service areas</a:t>
            </a:r>
          </a:p>
          <a:p>
            <a:pPr>
              <a:lnSpc>
                <a:spcPct val="130000"/>
              </a:lnSpc>
            </a:pPr>
            <a:endParaRPr lang="en-US" sz="2000" dirty="0"/>
          </a:p>
          <a:p>
            <a:pPr marL="0" lvl="1" indent="0">
              <a:buNone/>
            </a:pPr>
            <a:endParaRPr lang="en-US" sz="2400" dirty="0"/>
          </a:p>
        </p:txBody>
      </p:sp>
    </p:spTree>
    <p:extLst>
      <p:ext uri="{BB962C8B-B14F-4D97-AF65-F5344CB8AC3E}">
        <p14:creationId xmlns:p14="http://schemas.microsoft.com/office/powerpoint/2010/main" val="847632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71835"/>
          </a:xfrm>
        </p:spPr>
        <p:txBody>
          <a:bodyPr>
            <a:noAutofit/>
          </a:bodyPr>
          <a:lstStyle/>
          <a:p>
            <a:pPr algn="l"/>
            <a:r>
              <a:rPr lang="en-US" dirty="0"/>
              <a:t>Workplace Protocols: </a:t>
            </a:r>
            <a:r>
              <a:rPr lang="en-US" dirty="0" smtClean="0"/>
              <a:t/>
            </a:r>
            <a:br>
              <a:rPr lang="en-US" dirty="0" smtClean="0"/>
            </a:br>
            <a:r>
              <a:rPr lang="en-US" dirty="0" smtClean="0"/>
              <a:t>Prevent</a:t>
            </a:r>
            <a:r>
              <a:rPr lang="en-US" dirty="0"/>
              <a:t>/Reduce Exposure to COVID-19 Virus</a:t>
            </a:r>
          </a:p>
        </p:txBody>
      </p:sp>
      <p:sp>
        <p:nvSpPr>
          <p:cNvPr id="3" name="Content Placeholder 2"/>
          <p:cNvSpPr>
            <a:spLocks noGrp="1"/>
          </p:cNvSpPr>
          <p:nvPr>
            <p:ph idx="1"/>
          </p:nvPr>
        </p:nvSpPr>
        <p:spPr>
          <a:xfrm>
            <a:off x="1484310" y="1962807"/>
            <a:ext cx="10018713" cy="4313149"/>
          </a:xfrm>
        </p:spPr>
        <p:txBody>
          <a:bodyPr anchor="t">
            <a:normAutofit/>
          </a:bodyPr>
          <a:lstStyle/>
          <a:p>
            <a:r>
              <a:rPr lang="en-US" sz="2000" dirty="0"/>
              <a:t>No table pre-sets</a:t>
            </a:r>
          </a:p>
          <a:p>
            <a:r>
              <a:rPr lang="en-US" sz="2000" dirty="0" smtClean="0"/>
              <a:t>Single </a:t>
            </a:r>
            <a:r>
              <a:rPr lang="en-US" sz="2000" dirty="0"/>
              <a:t>use condiments</a:t>
            </a:r>
          </a:p>
          <a:p>
            <a:r>
              <a:rPr lang="en-US" sz="2000" dirty="0"/>
              <a:t>No refilling customer beverage containers (use new glass every time)</a:t>
            </a:r>
          </a:p>
          <a:p>
            <a:r>
              <a:rPr lang="en-US" sz="2000" dirty="0"/>
              <a:t>Use disposable dishware if possible</a:t>
            </a:r>
          </a:p>
          <a:p>
            <a:r>
              <a:rPr lang="en-US" sz="2000" dirty="0"/>
              <a:t>Use disposable or </a:t>
            </a:r>
            <a:r>
              <a:rPr lang="en-US" sz="2000" dirty="0" smtClean="0"/>
              <a:t>touchless </a:t>
            </a:r>
            <a:r>
              <a:rPr lang="en-US" sz="2000" dirty="0"/>
              <a:t>menus if </a:t>
            </a:r>
            <a:r>
              <a:rPr lang="en-US" sz="2000" dirty="0" smtClean="0"/>
              <a:t>possible (if not, clean and sanitize after each use)</a:t>
            </a:r>
            <a:endParaRPr lang="en-US" sz="2000" dirty="0"/>
          </a:p>
          <a:p>
            <a:r>
              <a:rPr lang="en-US" sz="2000" dirty="0"/>
              <a:t>Customers should handle their own leftovers </a:t>
            </a:r>
            <a:r>
              <a:rPr lang="en-US" sz="2000" dirty="0" smtClean="0"/>
              <a:t>to-go</a:t>
            </a:r>
            <a:endParaRPr lang="en-US" sz="2000" dirty="0"/>
          </a:p>
          <a:p>
            <a:r>
              <a:rPr lang="en-US" sz="2000" dirty="0"/>
              <a:t>Limit service to carry-out or to-go if inclement weather</a:t>
            </a:r>
          </a:p>
          <a:p>
            <a:r>
              <a:rPr lang="en-US" sz="2000" dirty="0"/>
              <a:t>Frequent cleaning and disinfecting of common touch </a:t>
            </a:r>
            <a:r>
              <a:rPr lang="en-US" sz="2000" dirty="0" smtClean="0"/>
              <a:t>surfaces</a:t>
            </a:r>
          </a:p>
          <a:p>
            <a:pPr marL="0" lvl="1" indent="0">
              <a:buNone/>
            </a:pPr>
            <a:endParaRPr lang="en-US" sz="2400" dirty="0"/>
          </a:p>
        </p:txBody>
      </p:sp>
    </p:spTree>
    <p:extLst>
      <p:ext uri="{BB962C8B-B14F-4D97-AF65-F5344CB8AC3E}">
        <p14:creationId xmlns:p14="http://schemas.microsoft.com/office/powerpoint/2010/main" val="3330191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Symptoms of COVID-19</a:t>
            </a:r>
          </a:p>
        </p:txBody>
      </p:sp>
      <p:sp>
        <p:nvSpPr>
          <p:cNvPr id="3" name="Content Placeholder 2"/>
          <p:cNvSpPr>
            <a:spLocks noGrp="1"/>
          </p:cNvSpPr>
          <p:nvPr>
            <p:ph idx="1"/>
          </p:nvPr>
        </p:nvSpPr>
        <p:spPr>
          <a:xfrm>
            <a:off x="1429092" y="4677479"/>
            <a:ext cx="10018713" cy="1598477"/>
          </a:xfrm>
        </p:spPr>
        <p:txBody>
          <a:bodyPr numCol="1" anchor="t">
            <a:normAutofit/>
          </a:bodyPr>
          <a:lstStyle/>
          <a:p>
            <a:pPr>
              <a:lnSpc>
                <a:spcPct val="130000"/>
              </a:lnSpc>
            </a:pPr>
            <a:r>
              <a:rPr lang="en-US" sz="2000" dirty="0"/>
              <a:t>Symptoms may appear 2-14 days after exposure to the virus</a:t>
            </a:r>
          </a:p>
          <a:p>
            <a:pPr marL="285750" lvl="1">
              <a:lnSpc>
                <a:spcPct val="130000"/>
              </a:lnSpc>
            </a:pPr>
            <a:r>
              <a:rPr lang="en-US" dirty="0"/>
              <a:t>This list does not include all possible symptoms. CDC updates the list as more is learned about the virus. </a:t>
            </a:r>
          </a:p>
        </p:txBody>
      </p:sp>
      <p:sp>
        <p:nvSpPr>
          <p:cNvPr id="4" name="Content Placeholder 2"/>
          <p:cNvSpPr txBox="1">
            <a:spLocks/>
          </p:cNvSpPr>
          <p:nvPr/>
        </p:nvSpPr>
        <p:spPr>
          <a:xfrm>
            <a:off x="1001687" y="1875948"/>
            <a:ext cx="10018713" cy="2711952"/>
          </a:xfrm>
          <a:prstGeom prst="rect">
            <a:avLst/>
          </a:prstGeom>
        </p:spPr>
        <p:txBody>
          <a:bodyPr vert="horz" lIns="91440" tIns="45720" rIns="91440" bIns="45720" numCol="3" rtlCol="0" anchor="t">
            <a:normAutofit fontScale="25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lvl="1">
              <a:lnSpc>
                <a:spcPct val="150000"/>
              </a:lnSpc>
            </a:pPr>
            <a:r>
              <a:rPr lang="en-US" sz="8000" dirty="0" smtClean="0"/>
              <a:t>Fever or chills</a:t>
            </a:r>
          </a:p>
          <a:p>
            <a:pPr lvl="1">
              <a:lnSpc>
                <a:spcPct val="150000"/>
              </a:lnSpc>
            </a:pPr>
            <a:r>
              <a:rPr lang="en-US" sz="8000" dirty="0" smtClean="0"/>
              <a:t>Cough</a:t>
            </a:r>
          </a:p>
          <a:p>
            <a:pPr lvl="1">
              <a:lnSpc>
                <a:spcPct val="150000"/>
              </a:lnSpc>
            </a:pPr>
            <a:r>
              <a:rPr lang="en-US" sz="8000" dirty="0" smtClean="0"/>
              <a:t>Shortness of breath</a:t>
            </a:r>
          </a:p>
          <a:p>
            <a:pPr lvl="1">
              <a:lnSpc>
                <a:spcPct val="150000"/>
              </a:lnSpc>
            </a:pPr>
            <a:r>
              <a:rPr lang="en-US" sz="8000" dirty="0" smtClean="0"/>
              <a:t>Difficulty breathing</a:t>
            </a:r>
          </a:p>
          <a:p>
            <a:pPr marL="457200" lvl="1" indent="0">
              <a:lnSpc>
                <a:spcPct val="150000"/>
              </a:lnSpc>
              <a:buFont typeface="Arial"/>
              <a:buNone/>
            </a:pPr>
            <a:endParaRPr lang="en-US" sz="8000" dirty="0" smtClean="0"/>
          </a:p>
          <a:p>
            <a:pPr lvl="1">
              <a:lnSpc>
                <a:spcPct val="150000"/>
              </a:lnSpc>
            </a:pPr>
            <a:r>
              <a:rPr lang="en-US" sz="8000" dirty="0" smtClean="0"/>
              <a:t>Fatigue</a:t>
            </a:r>
          </a:p>
          <a:p>
            <a:pPr lvl="1">
              <a:lnSpc>
                <a:spcPct val="150000"/>
              </a:lnSpc>
            </a:pPr>
            <a:r>
              <a:rPr lang="en-US" sz="8000" dirty="0" smtClean="0"/>
              <a:t>Muscle or body aches</a:t>
            </a:r>
          </a:p>
          <a:p>
            <a:pPr lvl="1">
              <a:lnSpc>
                <a:spcPct val="150000"/>
              </a:lnSpc>
            </a:pPr>
            <a:r>
              <a:rPr lang="en-US" sz="8000" dirty="0" smtClean="0"/>
              <a:t>Headache</a:t>
            </a:r>
          </a:p>
          <a:p>
            <a:pPr lvl="1">
              <a:lnSpc>
                <a:spcPct val="150000"/>
              </a:lnSpc>
            </a:pPr>
            <a:r>
              <a:rPr lang="en-US" sz="8000" dirty="0" smtClean="0"/>
              <a:t>New loss of taste or smell                               </a:t>
            </a:r>
          </a:p>
          <a:p>
            <a:pPr lvl="1">
              <a:lnSpc>
                <a:spcPct val="150000"/>
              </a:lnSpc>
            </a:pPr>
            <a:r>
              <a:rPr lang="en-US" sz="8000" dirty="0" smtClean="0"/>
              <a:t>Sore throat</a:t>
            </a:r>
          </a:p>
          <a:p>
            <a:pPr lvl="1">
              <a:lnSpc>
                <a:spcPct val="150000"/>
              </a:lnSpc>
            </a:pPr>
            <a:r>
              <a:rPr lang="en-US" sz="8000" dirty="0" smtClean="0"/>
              <a:t>Congestion or runny nose</a:t>
            </a:r>
          </a:p>
          <a:p>
            <a:pPr lvl="1">
              <a:lnSpc>
                <a:spcPct val="150000"/>
              </a:lnSpc>
            </a:pPr>
            <a:r>
              <a:rPr lang="en-US" sz="8000" dirty="0" smtClean="0"/>
              <a:t>Nausea or vomiting</a:t>
            </a:r>
          </a:p>
          <a:p>
            <a:pPr lvl="1">
              <a:lnSpc>
                <a:spcPct val="150000"/>
              </a:lnSpc>
            </a:pPr>
            <a:r>
              <a:rPr lang="en-US" sz="8000" dirty="0" smtClean="0"/>
              <a:t>Diarrhea</a:t>
            </a:r>
          </a:p>
          <a:p>
            <a:pPr marL="0" lvl="1" indent="0">
              <a:buFont typeface="Arial"/>
              <a:buNone/>
            </a:pPr>
            <a:endParaRPr lang="en-US" sz="2400" dirty="0"/>
          </a:p>
        </p:txBody>
      </p:sp>
    </p:spTree>
    <p:extLst>
      <p:ext uri="{BB962C8B-B14F-4D97-AF65-F5344CB8AC3E}">
        <p14:creationId xmlns:p14="http://schemas.microsoft.com/office/powerpoint/2010/main" val="2038012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What </a:t>
            </a:r>
            <a:r>
              <a:rPr lang="en-US" dirty="0" smtClean="0"/>
              <a:t>To Do If You Are Sick</a:t>
            </a:r>
            <a:endParaRPr lang="en-US" dirty="0"/>
          </a:p>
        </p:txBody>
      </p:sp>
      <p:sp>
        <p:nvSpPr>
          <p:cNvPr id="3" name="Content Placeholder 2"/>
          <p:cNvSpPr>
            <a:spLocks noGrp="1"/>
          </p:cNvSpPr>
          <p:nvPr>
            <p:ph idx="1"/>
          </p:nvPr>
        </p:nvSpPr>
        <p:spPr>
          <a:xfrm>
            <a:off x="1484310" y="1962807"/>
            <a:ext cx="10018713" cy="4055485"/>
          </a:xfrm>
        </p:spPr>
        <p:txBody>
          <a:bodyPr anchor="t">
            <a:normAutofit/>
          </a:bodyPr>
          <a:lstStyle/>
          <a:p>
            <a:pPr>
              <a:lnSpc>
                <a:spcPct val="150000"/>
              </a:lnSpc>
            </a:pPr>
            <a:r>
              <a:rPr lang="en-US" sz="2000" dirty="0"/>
              <a:t>Stay at home if feeling ill</a:t>
            </a:r>
          </a:p>
          <a:p>
            <a:pPr>
              <a:lnSpc>
                <a:spcPct val="150000"/>
              </a:lnSpc>
            </a:pPr>
            <a:r>
              <a:rPr lang="en-US" sz="2000" dirty="0"/>
              <a:t>Report symptoms per establishment protocol to supervisor</a:t>
            </a:r>
          </a:p>
          <a:p>
            <a:pPr>
              <a:lnSpc>
                <a:spcPct val="150000"/>
              </a:lnSpc>
            </a:pPr>
            <a:r>
              <a:rPr lang="en-US" sz="2000" dirty="0" smtClean="0"/>
              <a:t>Follow current Centers for Disease Control and Prevention (CDC) </a:t>
            </a:r>
            <a:r>
              <a:rPr lang="en-US" sz="2000" dirty="0"/>
              <a:t>guidelines regarding testing, isolation and </a:t>
            </a:r>
            <a:r>
              <a:rPr lang="en-US" sz="2000" dirty="0" smtClean="0"/>
              <a:t>quarantine</a:t>
            </a:r>
          </a:p>
          <a:p>
            <a:pPr marL="457200" lvl="1" indent="0">
              <a:lnSpc>
                <a:spcPct val="150000"/>
              </a:lnSpc>
              <a:buNone/>
            </a:pPr>
            <a:endParaRPr lang="en-US" sz="1600" dirty="0"/>
          </a:p>
          <a:p>
            <a:pPr marL="0" lvl="1" indent="0">
              <a:buNone/>
            </a:pPr>
            <a:endParaRPr lang="en-US" sz="2400" dirty="0"/>
          </a:p>
        </p:txBody>
      </p:sp>
    </p:spTree>
    <p:extLst>
      <p:ext uri="{BB962C8B-B14F-4D97-AF65-F5344CB8AC3E}">
        <p14:creationId xmlns:p14="http://schemas.microsoft.com/office/powerpoint/2010/main" val="1283177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97330"/>
          </a:xfrm>
        </p:spPr>
        <p:txBody>
          <a:bodyPr>
            <a:normAutofit/>
          </a:bodyPr>
          <a:lstStyle/>
          <a:p>
            <a:pPr algn="l"/>
            <a:r>
              <a:rPr lang="en-US" dirty="0"/>
              <a:t>High Risk Populations </a:t>
            </a:r>
          </a:p>
        </p:txBody>
      </p:sp>
      <p:sp>
        <p:nvSpPr>
          <p:cNvPr id="3" name="Content Placeholder 2"/>
          <p:cNvSpPr>
            <a:spLocks noGrp="1"/>
          </p:cNvSpPr>
          <p:nvPr>
            <p:ph idx="1"/>
          </p:nvPr>
        </p:nvSpPr>
        <p:spPr>
          <a:xfrm>
            <a:off x="1484310" y="1962807"/>
            <a:ext cx="10018713" cy="4055485"/>
          </a:xfrm>
        </p:spPr>
        <p:txBody>
          <a:bodyPr anchor="t">
            <a:normAutofit/>
          </a:bodyPr>
          <a:lstStyle/>
          <a:p>
            <a:r>
              <a:rPr lang="en-US" sz="2000" dirty="0"/>
              <a:t>Since COVID-19 is a new disease, all risk factors for disease haven’t been identified, but the following individuals appear to be at greatest risk: </a:t>
            </a:r>
          </a:p>
          <a:p>
            <a:pPr lvl="1"/>
            <a:r>
              <a:rPr lang="en-US" sz="1800" dirty="0"/>
              <a:t>People 65 years and older</a:t>
            </a:r>
          </a:p>
          <a:p>
            <a:pPr lvl="1"/>
            <a:r>
              <a:rPr lang="en-US" sz="1800" dirty="0"/>
              <a:t>People who live in congregate living settings such as a nursing homes or long-term care facilities</a:t>
            </a:r>
          </a:p>
          <a:p>
            <a:pPr lvl="1"/>
            <a:r>
              <a:rPr lang="en-US" sz="1800" dirty="0" smtClean="0"/>
              <a:t>People </a:t>
            </a:r>
            <a:r>
              <a:rPr lang="en-US" sz="1800" dirty="0"/>
              <a:t>of all ages with underlying medical conditions including chronic lung disease, serious heart conditions, severe obesity, diabetes, chronic kidney disease undergoing dialysis and liver disease and people with compromised immune systems for any reason. </a:t>
            </a:r>
          </a:p>
          <a:p>
            <a:pPr lvl="1">
              <a:lnSpc>
                <a:spcPct val="150000"/>
              </a:lnSpc>
            </a:pPr>
            <a:endParaRPr lang="en-US" sz="1600" dirty="0"/>
          </a:p>
          <a:p>
            <a:pPr marL="0" lvl="1" indent="0">
              <a:buNone/>
            </a:pPr>
            <a:endParaRPr lang="en-US" sz="2400" dirty="0"/>
          </a:p>
        </p:txBody>
      </p:sp>
    </p:spTree>
    <p:extLst>
      <p:ext uri="{BB962C8B-B14F-4D97-AF65-F5344CB8AC3E}">
        <p14:creationId xmlns:p14="http://schemas.microsoft.com/office/powerpoint/2010/main" val="2827288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62632"/>
          </a:xfrm>
        </p:spPr>
        <p:txBody>
          <a:bodyPr>
            <a:noAutofit/>
          </a:bodyPr>
          <a:lstStyle/>
          <a:p>
            <a:pPr algn="l"/>
            <a:r>
              <a:rPr lang="en-US" dirty="0"/>
              <a:t>Isolation of Individuals with Suspected/Confirmed COVID-19</a:t>
            </a:r>
          </a:p>
        </p:txBody>
      </p:sp>
      <p:sp>
        <p:nvSpPr>
          <p:cNvPr id="3" name="Content Placeholder 2"/>
          <p:cNvSpPr>
            <a:spLocks noGrp="1"/>
          </p:cNvSpPr>
          <p:nvPr>
            <p:ph idx="1"/>
          </p:nvPr>
        </p:nvSpPr>
        <p:spPr>
          <a:xfrm>
            <a:off x="1484310" y="1962807"/>
            <a:ext cx="10018713" cy="4055485"/>
          </a:xfrm>
        </p:spPr>
        <p:txBody>
          <a:bodyPr anchor="t">
            <a:normAutofit/>
          </a:bodyPr>
          <a:lstStyle/>
          <a:p>
            <a:r>
              <a:rPr lang="en-US" sz="2000" dirty="0"/>
              <a:t>If an employee does contract COVID-</a:t>
            </a:r>
            <a:r>
              <a:rPr lang="en-US" sz="2000" dirty="0" smtClean="0"/>
              <a:t>19:</a:t>
            </a:r>
          </a:p>
          <a:p>
            <a:pPr lvl="1"/>
            <a:r>
              <a:rPr lang="en-US" sz="1800" dirty="0"/>
              <a:t>R</a:t>
            </a:r>
            <a:r>
              <a:rPr lang="en-US" sz="1800" dirty="0" smtClean="0"/>
              <a:t>emain </a:t>
            </a:r>
            <a:r>
              <a:rPr lang="en-US" sz="1800" dirty="0"/>
              <a:t>isolated at home for a minimum of 10 days after symptom onset </a:t>
            </a:r>
          </a:p>
          <a:p>
            <a:pPr lvl="1"/>
            <a:r>
              <a:rPr lang="en-US" sz="1800" dirty="0"/>
              <a:t>C</a:t>
            </a:r>
            <a:r>
              <a:rPr lang="en-US" sz="1800" dirty="0" smtClean="0"/>
              <a:t>an </a:t>
            </a:r>
            <a:r>
              <a:rPr lang="en-US" sz="1800" dirty="0"/>
              <a:t>be released after fever free and feeling well for at least 72 hours OR has 2 negative COVID-19 tests in a row, with tests a minimum of 24 hours </a:t>
            </a:r>
            <a:r>
              <a:rPr lang="en-US" sz="1800" dirty="0" smtClean="0"/>
              <a:t>apart</a:t>
            </a:r>
            <a:endParaRPr lang="en-US" sz="1800" dirty="0"/>
          </a:p>
          <a:p>
            <a:r>
              <a:rPr lang="en-US" sz="2000" dirty="0"/>
              <a:t>Any employee who has had cl0se contact with co-worker or other person diagnosed with </a:t>
            </a:r>
            <a:r>
              <a:rPr lang="en-US" sz="2000" dirty="0" smtClean="0"/>
              <a:t>COVID-19: </a:t>
            </a:r>
            <a:endParaRPr lang="en-US" sz="2000" dirty="0"/>
          </a:p>
          <a:p>
            <a:pPr lvl="1"/>
            <a:r>
              <a:rPr lang="en-US" sz="1800" dirty="0"/>
              <a:t>R</a:t>
            </a:r>
            <a:r>
              <a:rPr lang="en-US" sz="1800" dirty="0" smtClean="0"/>
              <a:t>equired </a:t>
            </a:r>
            <a:r>
              <a:rPr lang="en-US" sz="1800" dirty="0"/>
              <a:t>to quarantine for 14 days after the last/most recent contact with the infectious </a:t>
            </a:r>
            <a:r>
              <a:rPr lang="en-US" sz="1800" dirty="0" smtClean="0"/>
              <a:t>individual </a:t>
            </a:r>
            <a:endParaRPr lang="en-US" sz="1800" dirty="0"/>
          </a:p>
          <a:p>
            <a:pPr marL="457200" lvl="1" indent="0">
              <a:lnSpc>
                <a:spcPct val="150000"/>
              </a:lnSpc>
              <a:buNone/>
            </a:pPr>
            <a:endParaRPr lang="en-US" sz="1600" dirty="0"/>
          </a:p>
          <a:p>
            <a:pPr marL="0" lvl="1" indent="0">
              <a:buNone/>
            </a:pPr>
            <a:endParaRPr lang="en-US" sz="2400" dirty="0"/>
          </a:p>
        </p:txBody>
      </p:sp>
    </p:spTree>
    <p:extLst>
      <p:ext uri="{BB962C8B-B14F-4D97-AF65-F5344CB8AC3E}">
        <p14:creationId xmlns:p14="http://schemas.microsoft.com/office/powerpoint/2010/main" val="41135044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42C208BCBA6B41A390ECC31017FA5D" ma:contentTypeVersion="10" ma:contentTypeDescription="Create a new document." ma:contentTypeScope="" ma:versionID="519cc282b29bee4c6d66193e28d007ad">
  <xsd:schema xmlns:xsd="http://www.w3.org/2001/XMLSchema" xmlns:xs="http://www.w3.org/2001/XMLSchema" xmlns:p="http://schemas.microsoft.com/office/2006/metadata/properties" xmlns:ns2="043a7995-7623-481a-a732-5e7e1d4b68fe" targetNamespace="http://schemas.microsoft.com/office/2006/metadata/properties" ma:root="true" ma:fieldsID="ab5f178502c29650e299ed0f2c943999" ns2:_="">
    <xsd:import namespace="043a7995-7623-481a-a732-5e7e1d4b68f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3a7995-7623-481a-a732-5e7e1d4b68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D5F8FA-4D2C-4C8C-83AA-C6525021E1A6}"/>
</file>

<file path=customXml/itemProps2.xml><?xml version="1.0" encoding="utf-8"?>
<ds:datastoreItem xmlns:ds="http://schemas.openxmlformats.org/officeDocument/2006/customXml" ds:itemID="{E61FDF40-2F0A-49B8-A526-AA4F07C84EA8}"/>
</file>

<file path=customXml/itemProps3.xml><?xml version="1.0" encoding="utf-8"?>
<ds:datastoreItem xmlns:ds="http://schemas.openxmlformats.org/officeDocument/2006/customXml" ds:itemID="{84988432-E1BC-4D5C-AFF7-7C50B5590651}"/>
</file>

<file path=docProps/app.xml><?xml version="1.0" encoding="utf-8"?>
<Properties xmlns="http://schemas.openxmlformats.org/officeDocument/2006/extended-properties" xmlns:vt="http://schemas.openxmlformats.org/officeDocument/2006/docPropsVTypes">
  <Template>TM03457496[[fn=Parallax]]</Template>
  <TotalTime>842</TotalTime>
  <Words>1732</Words>
  <Application>Microsoft Office PowerPoint</Application>
  <PresentationFormat>Widescreen</PresentationFormat>
  <Paragraphs>188</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Corbel</vt:lpstr>
      <vt:lpstr>Parallax</vt:lpstr>
      <vt:lpstr>Phase III: Restore Illinois for Restaurants and Bars Required Staff Training </vt:lpstr>
      <vt:lpstr>Sources of Exposure to COVID-19 Virus</vt:lpstr>
      <vt:lpstr>Hazards Associated with Exposure to Virus</vt:lpstr>
      <vt:lpstr>Workplace Protocols:  Prevent/Reduce Exposure to COVID-19 Virus</vt:lpstr>
      <vt:lpstr>Workplace Protocols:  Prevent/Reduce Exposure to COVID-19 Virus</vt:lpstr>
      <vt:lpstr>Symptoms of COVID-19</vt:lpstr>
      <vt:lpstr>What To Do If You Are Sick</vt:lpstr>
      <vt:lpstr>High Risk Populations </vt:lpstr>
      <vt:lpstr>Isolation of Individuals with Suspected/Confirmed COVID-19</vt:lpstr>
      <vt:lpstr>Reporting of Possible Cases</vt:lpstr>
      <vt:lpstr>General Health</vt:lpstr>
      <vt:lpstr>Use of Face Coverings</vt:lpstr>
      <vt:lpstr>HR Policies</vt:lpstr>
      <vt:lpstr>Travel Policies</vt:lpstr>
      <vt:lpstr>Health Monitoring</vt:lpstr>
      <vt:lpstr>Physical Workspace</vt:lpstr>
      <vt:lpstr>Physical Workspace</vt:lpstr>
      <vt:lpstr>Physical Workspace</vt:lpstr>
      <vt:lpstr>Physical Workspace</vt:lpstr>
      <vt:lpstr>Disinfecting/Cleaning Procedures</vt:lpstr>
      <vt:lpstr>Staffing and Attendance</vt:lpstr>
      <vt:lpstr>External Interactions</vt:lpstr>
      <vt:lpstr>Customer Behaviors</vt:lpstr>
      <vt:lpstr>Customer Behaviors</vt:lpstr>
      <vt:lpstr>Handouts</vt:lpstr>
      <vt:lpstr>References</vt:lpstr>
    </vt:vector>
  </TitlesOfParts>
  <Company>McHenry County Government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 III: Restore Illinois</dc:title>
  <dc:creator>Chloe Hunt</dc:creator>
  <cp:lastModifiedBy>Patricia Nomm</cp:lastModifiedBy>
  <cp:revision>72</cp:revision>
  <dcterms:created xsi:type="dcterms:W3CDTF">2020-05-26T14:50:24Z</dcterms:created>
  <dcterms:modified xsi:type="dcterms:W3CDTF">2020-05-28T21:12:30Z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0x0101007842C208BCBA6B41A390ECC31017FA5D</vt:lpwstr>
  </property>
</Properties>
</file>