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0" r:id="rId4"/>
    <p:sldId id="272" r:id="rId5"/>
    <p:sldId id="268" r:id="rId6"/>
    <p:sldId id="270" r:id="rId7"/>
    <p:sldId id="271" r:id="rId8"/>
    <p:sldId id="269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A3C"/>
    <a:srgbClr val="D223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8" d="100"/>
          <a:sy n="68" d="100"/>
        </p:scale>
        <p:origin x="4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F12DA-D8F3-4B7C-9053-DACA4626A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1F8E49-D6EE-4DE7-BECF-0D673D0CA6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7BC5E-EAFC-45E1-A246-673A084EF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7D43-20FC-494B-8272-A07D866C2B27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82DD1-00CF-4682-B506-6FA45F6C2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6A8EE-7F70-4D63-90C7-764E4BD60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CA7D-5F13-4021-A57E-31D4A05957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978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87EF1-653C-4E66-A42A-5771F5F67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82645-9158-47E2-B25B-164829010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A8DD4-68E1-43FA-BDE8-2716A093C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7D43-20FC-494B-8272-A07D866C2B27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34BB9-0B37-4F10-8B8D-1E3315058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310A4-73E1-4516-86D0-F3597EC2E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CA7D-5F13-4021-A57E-31D4A05957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928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98BC99-B3E5-401D-8ECF-F86069DEB4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6A7546-D6E3-406E-BCED-840473CD04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1EB20-8D01-49DE-90CC-757C435AC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7D43-20FC-494B-8272-A07D866C2B27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26156-0384-4120-BBF5-EA5AA859D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BF880-72A3-4DC2-8069-CFD375A5E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CA7D-5F13-4021-A57E-31D4A05957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23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7CF9D-637C-4677-B06C-D39B613DB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7BB7D-1B58-4F75-ABE6-5C308761D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2F76B-F5A4-4BFF-98AF-7F7100549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7D43-20FC-494B-8272-A07D866C2B27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2FE11-6F9B-4F8D-89A3-677654CEB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91870-D638-4E96-9144-4E831FCF0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CA7D-5F13-4021-A57E-31D4A05957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241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1C7F-B05C-44AD-AAC1-6063DA203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ADBE7-C920-4362-95BD-D3D15B946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63BA4-D137-4A1A-8DE8-A96C6314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7D43-20FC-494B-8272-A07D866C2B27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10028-7D89-4DA0-A1E4-0D322C63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3F8DD-58AF-47CB-87FD-B342C17F2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CA7D-5F13-4021-A57E-31D4A05957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21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13144-E7E9-431B-8274-6620E25D5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E1D38-46FE-479C-B074-1899A5EDC2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68FD45-D7D5-4E79-865E-C91703E43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2F57CD-2668-4CBA-8432-DA6F6FCDF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7D43-20FC-494B-8272-A07D866C2B27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85B204-EBE7-4A9A-A68E-D3099E95B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44EA2C-AF14-4A35-8A5C-7F89ABEA3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CA7D-5F13-4021-A57E-31D4A05957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01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D77E7-7997-4882-9FB5-3FC3827C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F963D-88FB-4407-96B5-63BF029F6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408E17-1655-46AD-9CBE-F610ADF8B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315DD5-045A-4150-A67B-AE18F350DA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388AA6-5D57-400F-9CE4-239FADF69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D3FEB4-3958-4243-8835-FE8050E87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7D43-20FC-494B-8272-A07D866C2B27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97D0E1-84F6-4EA1-867C-46B8D0848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43821C-5B76-476B-912C-5CD5F4520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CA7D-5F13-4021-A57E-31D4A05957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63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F2506-9733-4C29-BACC-184A671B0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66BCE2-35AB-4C99-95F1-E872E49C3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7D43-20FC-494B-8272-A07D866C2B27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D306C5-43BF-446E-BA20-AB0A92C20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CFA7B2-9519-43BF-8E4F-EFDC91E6E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CA7D-5F13-4021-A57E-31D4A05957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72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82C375-FB2A-46D2-BFA9-C3C6E38A0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7D43-20FC-494B-8272-A07D866C2B27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BE9953-BEC7-41E9-AF11-8C0459EEC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A6DA7-6C0D-45EA-B39C-CD0E185DB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CA7D-5F13-4021-A57E-31D4A05957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11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B39B1-E248-4ED1-B80A-1D049A46B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FE07-F92F-45E5-A42A-41A56F6AC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D77365-E4DD-4904-B5DE-4C7B1A65F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C2011A-33FC-48D2-994B-0B10DE86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7D43-20FC-494B-8272-A07D866C2B27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2A2E15-0DF5-4F92-8754-DB511E0D0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B26B5E-099D-4B81-B1D0-5A085B6D8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CA7D-5F13-4021-A57E-31D4A05957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57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84C1A-B981-4096-A010-4C419A9AC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B50174-E5CA-4E78-8CAA-CFF7E65DC1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4F3197-0BB3-4E36-8156-4272E7988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C3F57A-B86D-4F5B-A953-9C97AA537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7D43-20FC-494B-8272-A07D866C2B27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F2EBF0-E6BB-4838-A812-52AEC3DA7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D3E80F-C5DC-4370-8B39-070183570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CA7D-5F13-4021-A57E-31D4A05957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861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1910AB-CA31-4196-BF60-3E67E2F71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C75106-10AE-44C8-8FB1-CDDEEC188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74091-465B-4425-8034-BFD41E09A8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B7D43-20FC-494B-8272-A07D866C2B27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3A1AE-93F8-435A-AA1F-E1362B4673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678B3-C994-4E65-A024-B6D0EFCF86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BCA7D-5F13-4021-A57E-31D4A05957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464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tunes.apple.com/us/app/optix/id1316198832?mt=8" TargetMode="External"/><Relationship Id="rId7" Type="http://schemas.openxmlformats.org/officeDocument/2006/relationships/image" Target="cid:0BEAA3C3-BFFF-4EA5-B9F1-13CC87A895C7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play.google.com/store/apps/details?id=sharedesk.net.optixapp.optix&amp;hl=e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62825688-7242-45AC-A853-8919A95254F6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9805C4-7E85-4665-B1C1-426D06761964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D2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E903F0-65AE-494F-B726-1447DF464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19" y="1310180"/>
            <a:ext cx="6167110" cy="400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61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119F9D-495D-4852-8EA5-48AFF8B96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94" y="5121378"/>
            <a:ext cx="2204979" cy="14321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F3C5CC-58C3-47AF-B85B-34EE9C197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571851"/>
            <a:ext cx="10972800" cy="59817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08F8DA-89AD-4D1E-AD96-FC91B3B522C8}"/>
              </a:ext>
            </a:extLst>
          </p:cNvPr>
          <p:cNvSpPr txBox="1"/>
          <p:nvPr/>
        </p:nvSpPr>
        <p:spPr>
          <a:xfrm>
            <a:off x="609599" y="1833483"/>
            <a:ext cx="111619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Replica-Bold" panose="02000503030000020004" pitchFamily="50" charset="0"/>
              </a:rPr>
              <a:t>Welcome to LINK</a:t>
            </a:r>
          </a:p>
          <a:p>
            <a:pPr algn="ctr"/>
            <a:endParaRPr lang="en-US" dirty="0">
              <a:latin typeface="Replica-Bold" panose="02000503030000020004" pitchFamily="50" charset="0"/>
            </a:endParaRPr>
          </a:p>
          <a:p>
            <a:pPr algn="ctr">
              <a:lnSpc>
                <a:spcPct val="150000"/>
              </a:lnSpc>
            </a:pPr>
            <a:r>
              <a:rPr lang="en-US" dirty="0">
                <a:latin typeface="Replica-Light" panose="02000503030000020004" pitchFamily="50" charset="0"/>
              </a:rPr>
              <a:t>NAIOP &amp; </a:t>
            </a:r>
            <a:r>
              <a:rPr lang="en-US" dirty="0" err="1">
                <a:latin typeface="Replica-Light" panose="02000503030000020004" pitchFamily="50" charset="0"/>
              </a:rPr>
              <a:t>Allsteel</a:t>
            </a:r>
            <a:r>
              <a:rPr lang="en-US" dirty="0">
                <a:latin typeface="Replica-Light" panose="02000503030000020004" pitchFamily="50" charset="0"/>
              </a:rPr>
              <a:t> are proud to present LINK, a shared common space designed to bring Commercial Real Estate professionals together in a state of the art collaborative environment. Located in </a:t>
            </a:r>
            <a:r>
              <a:rPr lang="en-US" dirty="0" err="1">
                <a:latin typeface="Replica-Light" panose="02000503030000020004" pitchFamily="50" charset="0"/>
              </a:rPr>
              <a:t>Allsteel’s</a:t>
            </a:r>
            <a:r>
              <a:rPr lang="en-US" dirty="0">
                <a:latin typeface="Replica-Light" panose="02000503030000020004" pitchFamily="50" charset="0"/>
              </a:rPr>
              <a:t> newly transformed showroom, where comfort and design inspire creativity and workplace efficiency, LINK is a groundbreaking opportunity and new place for networking, connecting, and working exclusive to NAIOP Members only.</a:t>
            </a:r>
          </a:p>
        </p:txBody>
      </p:sp>
    </p:spTree>
    <p:extLst>
      <p:ext uri="{BB962C8B-B14F-4D97-AF65-F5344CB8AC3E}">
        <p14:creationId xmlns:p14="http://schemas.microsoft.com/office/powerpoint/2010/main" val="51854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119F9D-495D-4852-8EA5-48AFF8B96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863" y="5079337"/>
            <a:ext cx="2204979" cy="14321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9805C4-7E85-4665-B1C1-426D06761964}"/>
              </a:ext>
            </a:extLst>
          </p:cNvPr>
          <p:cNvSpPr/>
          <p:nvPr/>
        </p:nvSpPr>
        <p:spPr>
          <a:xfrm>
            <a:off x="0" y="0"/>
            <a:ext cx="4456386" cy="6858000"/>
          </a:xfrm>
          <a:prstGeom prst="rect">
            <a:avLst/>
          </a:prstGeom>
          <a:solidFill>
            <a:srgbClr val="3A3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06B9B2-ABCA-41AE-8E12-CF2F92BF5D83}"/>
              </a:ext>
            </a:extLst>
          </p:cNvPr>
          <p:cNvSpPr txBox="1"/>
          <p:nvPr/>
        </p:nvSpPr>
        <p:spPr>
          <a:xfrm>
            <a:off x="363158" y="343396"/>
            <a:ext cx="3668111" cy="6391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aseline="30000" dirty="0">
                <a:solidFill>
                  <a:schemeClr val="bg1"/>
                </a:solidFill>
                <a:latin typeface="Replica-Bold" panose="02000503030000020004" pitchFamily="50" charset="0"/>
              </a:rPr>
              <a:t>Ways to </a:t>
            </a:r>
          </a:p>
          <a:p>
            <a:r>
              <a:rPr lang="en-US" sz="4000" baseline="30000" dirty="0">
                <a:solidFill>
                  <a:schemeClr val="bg1"/>
                </a:solidFill>
                <a:latin typeface="Replica-Bold" panose="02000503030000020004" pitchFamily="50" charset="0"/>
              </a:rPr>
              <a:t>experience LINK...</a:t>
            </a:r>
          </a:p>
          <a:p>
            <a:endParaRPr lang="en-US" sz="3600" baseline="30000" dirty="0">
              <a:solidFill>
                <a:schemeClr val="bg1"/>
              </a:solidFill>
              <a:latin typeface="Replica-Bold" panose="02000503030000020004" pitchFamily="50" charset="0"/>
            </a:endParaRPr>
          </a:p>
          <a:p>
            <a:r>
              <a:rPr lang="en-US" sz="2400" baseline="30000" dirty="0">
                <a:solidFill>
                  <a:schemeClr val="bg1"/>
                </a:solidFill>
                <a:latin typeface="Replica-Light" panose="02000503030000020004" pitchFamily="50" charset="0"/>
              </a:rPr>
              <a:t>Need a place to grab a coffee with a peer? </a:t>
            </a:r>
            <a:br>
              <a:rPr lang="en-US" sz="2400" baseline="30000" dirty="0">
                <a:solidFill>
                  <a:schemeClr val="bg1"/>
                </a:solidFill>
                <a:latin typeface="Replica-Light" panose="02000503030000020004" pitchFamily="50" charset="0"/>
              </a:rPr>
            </a:br>
            <a:r>
              <a:rPr lang="en-US" sz="2400" baseline="30000" dirty="0">
                <a:solidFill>
                  <a:schemeClr val="bg1"/>
                </a:solidFill>
                <a:latin typeface="Replica-Bold" panose="02000503030000020004" pitchFamily="50" charset="0"/>
              </a:rPr>
              <a:t>Come to Link. </a:t>
            </a:r>
          </a:p>
          <a:p>
            <a:endParaRPr lang="en-US" sz="2400" b="1" baseline="30000" dirty="0">
              <a:solidFill>
                <a:schemeClr val="bg1"/>
              </a:solidFill>
              <a:latin typeface="Replica-Light" panose="02000503030000020004" pitchFamily="50" charset="0"/>
            </a:endParaRPr>
          </a:p>
          <a:p>
            <a:r>
              <a:rPr lang="en-US" sz="2400" baseline="30000" dirty="0">
                <a:solidFill>
                  <a:schemeClr val="bg1"/>
                </a:solidFill>
                <a:latin typeface="Replica-Light" panose="02000503030000020004" pitchFamily="50" charset="0"/>
              </a:rPr>
              <a:t>Need a place to work for a couple hours? </a:t>
            </a:r>
            <a:br>
              <a:rPr lang="en-US" sz="2400" baseline="30000" dirty="0">
                <a:solidFill>
                  <a:schemeClr val="bg1"/>
                </a:solidFill>
                <a:latin typeface="Replica-Light" panose="02000503030000020004" pitchFamily="50" charset="0"/>
              </a:rPr>
            </a:br>
            <a:r>
              <a:rPr lang="en-US" sz="2400" baseline="30000" dirty="0">
                <a:solidFill>
                  <a:schemeClr val="bg1"/>
                </a:solidFill>
                <a:latin typeface="Replica-Bold" panose="02000503030000020004" pitchFamily="50" charset="0"/>
              </a:rPr>
              <a:t>Drop in at Link.</a:t>
            </a:r>
          </a:p>
          <a:p>
            <a:endParaRPr lang="en-US" sz="2400" baseline="30000" dirty="0">
              <a:solidFill>
                <a:schemeClr val="bg1"/>
              </a:solidFill>
              <a:latin typeface="Replica-Light" panose="02000503030000020004" pitchFamily="50" charset="0"/>
            </a:endParaRPr>
          </a:p>
          <a:p>
            <a:r>
              <a:rPr lang="en-US" sz="2400" baseline="30000" dirty="0">
                <a:solidFill>
                  <a:schemeClr val="bg1"/>
                </a:solidFill>
                <a:latin typeface="Replica-Light" panose="02000503030000020004" pitchFamily="50" charset="0"/>
              </a:rPr>
              <a:t>Looking for smaller networking opportunities?</a:t>
            </a:r>
            <a:br>
              <a:rPr lang="en-US" sz="2400" baseline="30000" dirty="0">
                <a:solidFill>
                  <a:schemeClr val="bg1"/>
                </a:solidFill>
                <a:latin typeface="Replica-Light" panose="02000503030000020004" pitchFamily="50" charset="0"/>
              </a:rPr>
            </a:br>
            <a:r>
              <a:rPr lang="en-US" sz="2400" baseline="30000" dirty="0">
                <a:solidFill>
                  <a:schemeClr val="bg1"/>
                </a:solidFill>
                <a:latin typeface="Replica-Bold" panose="02000503030000020004" pitchFamily="50" charset="0"/>
              </a:rPr>
              <a:t>Check out Link.</a:t>
            </a:r>
          </a:p>
          <a:p>
            <a:endParaRPr lang="en-US" sz="2400" baseline="30000" dirty="0">
              <a:solidFill>
                <a:schemeClr val="bg1"/>
              </a:solidFill>
              <a:latin typeface="Replica-Light" panose="02000503030000020004" pitchFamily="50" charset="0"/>
            </a:endParaRPr>
          </a:p>
          <a:p>
            <a:r>
              <a:rPr lang="en-US" sz="2400" baseline="30000" dirty="0">
                <a:solidFill>
                  <a:schemeClr val="bg1"/>
                </a:solidFill>
                <a:latin typeface="Replica-Light" panose="02000503030000020004" pitchFamily="50" charset="0"/>
              </a:rPr>
              <a:t>Want to attend more exclusive NAIOP events? </a:t>
            </a:r>
            <a:br>
              <a:rPr lang="en-US" sz="2400" baseline="30000" dirty="0">
                <a:solidFill>
                  <a:schemeClr val="bg1"/>
                </a:solidFill>
                <a:latin typeface="Replica-Light" panose="02000503030000020004" pitchFamily="50" charset="0"/>
              </a:rPr>
            </a:br>
            <a:r>
              <a:rPr lang="en-US" sz="2400" baseline="30000" dirty="0">
                <a:solidFill>
                  <a:schemeClr val="bg1"/>
                </a:solidFill>
                <a:latin typeface="Replica-Bold" panose="02000503030000020004" pitchFamily="50" charset="0"/>
              </a:rPr>
              <a:t>Join us at Link.</a:t>
            </a:r>
          </a:p>
          <a:p>
            <a:endParaRPr lang="en-US" sz="2400" baseline="30000" dirty="0">
              <a:solidFill>
                <a:schemeClr val="bg1"/>
              </a:solidFill>
              <a:latin typeface="Replica-Light" panose="02000503030000020004" pitchFamily="50" charset="0"/>
            </a:endParaRPr>
          </a:p>
          <a:p>
            <a:r>
              <a:rPr lang="en-US" sz="2400" i="1" baseline="30000" dirty="0">
                <a:solidFill>
                  <a:schemeClr val="bg1"/>
                </a:solidFill>
                <a:latin typeface="Replica-Light" panose="02000503030000020004" pitchFamily="50" charset="0"/>
              </a:rPr>
              <a:t>NAIOP Members are invited to experience LINK free of charge for the introductory period ending May 31.</a:t>
            </a:r>
          </a:p>
          <a:p>
            <a:endParaRPr lang="en-US" sz="2800" dirty="0">
              <a:solidFill>
                <a:schemeClr val="bg1"/>
              </a:solidFill>
              <a:latin typeface="Replica-Light" panose="02000503030000020004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8409F5-7CFF-4006-A583-D3E68B3642B3}"/>
              </a:ext>
            </a:extLst>
          </p:cNvPr>
          <p:cNvSpPr txBox="1"/>
          <p:nvPr/>
        </p:nvSpPr>
        <p:spPr>
          <a:xfrm>
            <a:off x="4881503" y="444766"/>
            <a:ext cx="6947339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Replica-Bold" panose="02000503030000020004" pitchFamily="50" charset="0"/>
              </a:rPr>
              <a:t>Welcome to LINK</a:t>
            </a:r>
          </a:p>
          <a:p>
            <a:endParaRPr lang="en-US" dirty="0">
              <a:latin typeface="Replica-Bold" panose="02000503030000020004" pitchFamily="50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Replica-Light" panose="02000503030000020004" pitchFamily="50" charset="0"/>
              </a:rPr>
              <a:t>NAIOP &amp; </a:t>
            </a:r>
            <a:r>
              <a:rPr lang="en-US" dirty="0" err="1">
                <a:latin typeface="Replica-Light" panose="02000503030000020004" pitchFamily="50" charset="0"/>
              </a:rPr>
              <a:t>Allsteel</a:t>
            </a:r>
            <a:r>
              <a:rPr lang="en-US" dirty="0">
                <a:latin typeface="Replica-Light" panose="02000503030000020004" pitchFamily="50" charset="0"/>
              </a:rPr>
              <a:t> are proud to present LINK, a shared common space designed to bring Commercial Real Estate professionals together in a state of the art collaborative environment. Located in </a:t>
            </a:r>
            <a:r>
              <a:rPr lang="en-US" dirty="0" err="1">
                <a:latin typeface="Replica-Light" panose="02000503030000020004" pitchFamily="50" charset="0"/>
              </a:rPr>
              <a:t>Allsteel’s</a:t>
            </a:r>
            <a:r>
              <a:rPr lang="en-US" dirty="0">
                <a:latin typeface="Replica-Light" panose="02000503030000020004" pitchFamily="50" charset="0"/>
              </a:rPr>
              <a:t> newly transformed showroom, where comfort and design inspire creativity and workplace efficiency, LINK is a groundbreaking opportunity and new place for networking, connecting, and working exclusive to NAIOP Members only.</a:t>
            </a:r>
          </a:p>
        </p:txBody>
      </p:sp>
    </p:spTree>
    <p:extLst>
      <p:ext uri="{BB962C8B-B14F-4D97-AF65-F5344CB8AC3E}">
        <p14:creationId xmlns:p14="http://schemas.microsoft.com/office/powerpoint/2010/main" val="1090787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2619806-E847-4C90-9AE1-8E069CE70FD8}"/>
              </a:ext>
            </a:extLst>
          </p:cNvPr>
          <p:cNvSpPr/>
          <p:nvPr/>
        </p:nvSpPr>
        <p:spPr>
          <a:xfrm>
            <a:off x="1600200" y="0"/>
            <a:ext cx="8978900" cy="317500"/>
          </a:xfrm>
          <a:prstGeom prst="rect">
            <a:avLst/>
          </a:prstGeom>
          <a:solidFill>
            <a:srgbClr val="D2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808F40-620A-45CE-8B9A-6C2320706F17}"/>
              </a:ext>
            </a:extLst>
          </p:cNvPr>
          <p:cNvSpPr/>
          <p:nvPr/>
        </p:nvSpPr>
        <p:spPr>
          <a:xfrm>
            <a:off x="1606550" y="6540500"/>
            <a:ext cx="8978900" cy="317500"/>
          </a:xfrm>
          <a:prstGeom prst="rect">
            <a:avLst/>
          </a:prstGeom>
          <a:solidFill>
            <a:srgbClr val="D2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E0F941-229D-4D51-B4B3-BCA0D5D1E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565" y="484256"/>
            <a:ext cx="2700735" cy="17541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9BAF6E-D187-4EF1-8E74-12A3768F7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188"/>
            <a:ext cx="12192000" cy="323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48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2619806-E847-4C90-9AE1-8E069CE70FD8}"/>
              </a:ext>
            </a:extLst>
          </p:cNvPr>
          <p:cNvSpPr/>
          <p:nvPr/>
        </p:nvSpPr>
        <p:spPr>
          <a:xfrm>
            <a:off x="1600200" y="0"/>
            <a:ext cx="8978900" cy="317500"/>
          </a:xfrm>
          <a:prstGeom prst="rect">
            <a:avLst/>
          </a:prstGeom>
          <a:solidFill>
            <a:srgbClr val="D2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808F40-620A-45CE-8B9A-6C2320706F17}"/>
              </a:ext>
            </a:extLst>
          </p:cNvPr>
          <p:cNvSpPr/>
          <p:nvPr/>
        </p:nvSpPr>
        <p:spPr>
          <a:xfrm>
            <a:off x="1606550" y="6540500"/>
            <a:ext cx="8978900" cy="317500"/>
          </a:xfrm>
          <a:prstGeom prst="rect">
            <a:avLst/>
          </a:prstGeom>
          <a:solidFill>
            <a:srgbClr val="D2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0A40B2-058E-437F-B2F1-1E3EF8746B02}"/>
              </a:ext>
            </a:extLst>
          </p:cNvPr>
          <p:cNvSpPr/>
          <p:nvPr/>
        </p:nvSpPr>
        <p:spPr>
          <a:xfrm>
            <a:off x="3041650" y="47552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Instructions on Downloading </a:t>
            </a:r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Optix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, the NAIOP LINK Lounge Reservation App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15C0DE-349A-46ED-9434-243BB5CA6D2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2" r="35643" b="27896"/>
          <a:stretch/>
        </p:blipFill>
        <p:spPr bwMode="auto">
          <a:xfrm>
            <a:off x="558199" y="1429220"/>
            <a:ext cx="2483451" cy="3367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3B4DC5-CA0D-4677-BF23-8A85FB58F64B}"/>
              </a:ext>
            </a:extLst>
          </p:cNvPr>
          <p:cNvSpPr/>
          <p:nvPr/>
        </p:nvSpPr>
        <p:spPr>
          <a:xfrm>
            <a:off x="372533" y="5103674"/>
            <a:ext cx="33866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Step 1: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Download the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Optix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APP in the app store.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u="sng" dirty="0">
                <a:solidFill>
                  <a:srgbClr val="800080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iOS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u="sng" dirty="0">
                <a:solidFill>
                  <a:srgbClr val="800080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Android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B3104B-E778-4281-8BCA-86B04A929DB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635" y="1429220"/>
            <a:ext cx="1998030" cy="3367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cid:0BEAA3C3-BFFF-4EA5-B9F1-13CC87A895C7">
            <a:extLst>
              <a:ext uri="{FF2B5EF4-FFF2-40B4-BE49-F238E27FC236}">
                <a16:creationId xmlns:a16="http://schemas.microsoft.com/office/drawing/2014/main" id="{214D419E-99E9-47DC-BBBB-819B23B60D5F}"/>
              </a:ext>
            </a:extLst>
          </p:cNvPr>
          <p:cNvPicPr/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650" y="1465738"/>
            <a:ext cx="2077156" cy="3455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6BB0138-A69D-4E58-BCE1-C2ADA373A211}"/>
              </a:ext>
            </a:extLst>
          </p:cNvPr>
          <p:cNvSpPr/>
          <p:nvPr/>
        </p:nvSpPr>
        <p:spPr>
          <a:xfrm>
            <a:off x="4755143" y="5057507"/>
            <a:ext cx="2856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Step 2: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Open the app and enter in your e-mail address.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7895A4-DE9F-45F4-82C4-C5C535869C25}"/>
              </a:ext>
            </a:extLst>
          </p:cNvPr>
          <p:cNvSpPr/>
          <p:nvPr/>
        </p:nvSpPr>
        <p:spPr>
          <a:xfrm>
            <a:off x="8445500" y="5103674"/>
            <a:ext cx="3746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Step 3: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Fill in your First and Last Name and create a password.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* Don’t forget to complete your profile </a:t>
            </a:r>
          </a:p>
        </p:txBody>
      </p:sp>
    </p:spTree>
    <p:extLst>
      <p:ext uri="{BB962C8B-B14F-4D97-AF65-F5344CB8AC3E}">
        <p14:creationId xmlns:p14="http://schemas.microsoft.com/office/powerpoint/2010/main" val="3542871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2619806-E847-4C90-9AE1-8E069CE70FD8}"/>
              </a:ext>
            </a:extLst>
          </p:cNvPr>
          <p:cNvSpPr/>
          <p:nvPr/>
        </p:nvSpPr>
        <p:spPr>
          <a:xfrm>
            <a:off x="1600200" y="0"/>
            <a:ext cx="8978900" cy="317500"/>
          </a:xfrm>
          <a:prstGeom prst="rect">
            <a:avLst/>
          </a:prstGeom>
          <a:solidFill>
            <a:srgbClr val="D2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808F40-620A-45CE-8B9A-6C2320706F17}"/>
              </a:ext>
            </a:extLst>
          </p:cNvPr>
          <p:cNvSpPr/>
          <p:nvPr/>
        </p:nvSpPr>
        <p:spPr>
          <a:xfrm>
            <a:off x="1606550" y="6540500"/>
            <a:ext cx="8978900" cy="317500"/>
          </a:xfrm>
          <a:prstGeom prst="rect">
            <a:avLst/>
          </a:prstGeom>
          <a:solidFill>
            <a:srgbClr val="D2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0A40B2-058E-437F-B2F1-1E3EF8746B02}"/>
              </a:ext>
            </a:extLst>
          </p:cNvPr>
          <p:cNvSpPr/>
          <p:nvPr/>
        </p:nvSpPr>
        <p:spPr>
          <a:xfrm>
            <a:off x="3041650" y="47552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/>
              <a:t>Instructions on how to make a reservation at the NAIOP LINK Lounge Powered by Allsteel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C669CA-3C18-4890-A997-482528188EC4}"/>
              </a:ext>
            </a:extLst>
          </p:cNvPr>
          <p:cNvSpPr/>
          <p:nvPr/>
        </p:nvSpPr>
        <p:spPr>
          <a:xfrm>
            <a:off x="4673600" y="2087129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Once you have successfully downloaded the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Optix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app and joined/logged into the NAIOP LINK @Allsteel Group you will see the image to your left. If you do not see this image, please use the search bar to search for the NAIOP LINK @ Allsteel Group.</a:t>
            </a:r>
            <a:b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Step 1: </a:t>
            </a:r>
            <a:r>
              <a:rPr lang="en-US" dirty="0"/>
              <a:t>To reserve space at the LINK Lounge please select the Calendar Icon,  the second icon on the bottom of the screen. </a:t>
            </a:r>
          </a:p>
        </p:txBody>
      </p:sp>
      <p:pic>
        <p:nvPicPr>
          <p:cNvPr id="15" name="Picture 14" descr="cid:62825688-7242-45AC-A853-8919A95254F6">
            <a:extLst>
              <a:ext uri="{FF2B5EF4-FFF2-40B4-BE49-F238E27FC236}">
                <a16:creationId xmlns:a16="http://schemas.microsoft.com/office/drawing/2014/main" id="{61BAAA12-2A27-4D51-840E-3AD7835BEA7B}"/>
              </a:ext>
            </a:extLst>
          </p:cNvPr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56" y="1642621"/>
            <a:ext cx="2500877" cy="4093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7908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2619806-E847-4C90-9AE1-8E069CE70FD8}"/>
              </a:ext>
            </a:extLst>
          </p:cNvPr>
          <p:cNvSpPr/>
          <p:nvPr/>
        </p:nvSpPr>
        <p:spPr>
          <a:xfrm>
            <a:off x="1600200" y="0"/>
            <a:ext cx="8978900" cy="317500"/>
          </a:xfrm>
          <a:prstGeom prst="rect">
            <a:avLst/>
          </a:prstGeom>
          <a:solidFill>
            <a:srgbClr val="D2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808F40-620A-45CE-8B9A-6C2320706F17}"/>
              </a:ext>
            </a:extLst>
          </p:cNvPr>
          <p:cNvSpPr/>
          <p:nvPr/>
        </p:nvSpPr>
        <p:spPr>
          <a:xfrm>
            <a:off x="1719198" y="6553052"/>
            <a:ext cx="8978900" cy="317500"/>
          </a:xfrm>
          <a:prstGeom prst="rect">
            <a:avLst/>
          </a:prstGeom>
          <a:solidFill>
            <a:srgbClr val="D2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3B4DC5-CA0D-4677-BF23-8A85FB58F64B}"/>
              </a:ext>
            </a:extLst>
          </p:cNvPr>
          <p:cNvSpPr/>
          <p:nvPr/>
        </p:nvSpPr>
        <p:spPr>
          <a:xfrm>
            <a:off x="482187" y="4673869"/>
            <a:ext cx="44652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Step 2: </a:t>
            </a:r>
            <a:r>
              <a:rPr lang="en-US" dirty="0"/>
              <a:t>Select the “Book a Room” option. 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Please Note:</a:t>
            </a:r>
            <a:r>
              <a:rPr lang="en-US" dirty="0"/>
              <a:t> By following these steps you are reserving space at the Link Lounge, not a physical room. You are welcome to sit anywhere within the specified lounge space.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BB0138-A69D-4E58-BCE1-C2ADA373A211}"/>
              </a:ext>
            </a:extLst>
          </p:cNvPr>
          <p:cNvSpPr/>
          <p:nvPr/>
        </p:nvSpPr>
        <p:spPr>
          <a:xfrm>
            <a:off x="4898548" y="4673869"/>
            <a:ext cx="30093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Step 3: </a:t>
            </a:r>
            <a:r>
              <a:rPr lang="en-US" dirty="0"/>
              <a:t>Select the date you would like to “Book a Room”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/>
              <a:t>Step 4: </a:t>
            </a:r>
            <a:r>
              <a:rPr lang="en-US" dirty="0"/>
              <a:t>Slide the box to select the time you would like </a:t>
            </a:r>
            <a:r>
              <a:rPr lang="en-US"/>
              <a:t>to reserve.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7895A4-DE9F-45F4-82C4-C5C535869C25}"/>
              </a:ext>
            </a:extLst>
          </p:cNvPr>
          <p:cNvSpPr/>
          <p:nvPr/>
        </p:nvSpPr>
        <p:spPr>
          <a:xfrm>
            <a:off x="8145206" y="4673869"/>
            <a:ext cx="40467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Step 5: </a:t>
            </a:r>
            <a:r>
              <a:rPr lang="en-US" dirty="0"/>
              <a:t>Name you meeting or add a guest before selecting “Confirm Booking” to finish reserving your space. 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Please Note: </a:t>
            </a:r>
            <a:r>
              <a:rPr lang="en-US" dirty="0"/>
              <a:t>Members are limited to 3 guests per reservation.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F8C136-4D2A-425C-9467-E83FCABAB65C}"/>
              </a:ext>
            </a:extLst>
          </p:cNvPr>
          <p:cNvSpPr txBox="1"/>
          <p:nvPr/>
        </p:nvSpPr>
        <p:spPr>
          <a:xfrm>
            <a:off x="647305" y="4113888"/>
            <a:ext cx="1343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IOS Screen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2E11B6-6032-44EE-A6AF-C98ABFA31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229" y="456240"/>
            <a:ext cx="1746543" cy="3590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A94DAF-014C-4BCD-B8AE-322BAEF8B30B}"/>
              </a:ext>
            </a:extLst>
          </p:cNvPr>
          <p:cNvSpPr txBox="1"/>
          <p:nvPr/>
        </p:nvSpPr>
        <p:spPr>
          <a:xfrm>
            <a:off x="2317213" y="4134626"/>
            <a:ext cx="1642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Android Screen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6F6DAF-82E8-4721-A67B-D01944B13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92" y="456240"/>
            <a:ext cx="1860466" cy="3613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CF90824-0A0A-4025-A42B-21EDD303938A}"/>
              </a:ext>
            </a:extLst>
          </p:cNvPr>
          <p:cNvSpPr txBox="1"/>
          <p:nvPr/>
        </p:nvSpPr>
        <p:spPr>
          <a:xfrm>
            <a:off x="500892" y="828502"/>
            <a:ext cx="1843292" cy="3073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612674E-1AB4-4F90-809D-EA7E9B8A89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389" y="461956"/>
            <a:ext cx="1905701" cy="3492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DC361C3-CB4C-4377-A4BA-7AF40979AB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05" y="461956"/>
            <a:ext cx="1985285" cy="3531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C39F647-19E9-4241-B0C6-6ED669F326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311" y="454122"/>
            <a:ext cx="1937088" cy="3659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261DBBA-BCA6-4DEA-A6C8-8501F5D347A8}"/>
              </a:ext>
            </a:extLst>
          </p:cNvPr>
          <p:cNvSpPr txBox="1"/>
          <p:nvPr/>
        </p:nvSpPr>
        <p:spPr>
          <a:xfrm>
            <a:off x="9352311" y="3789201"/>
            <a:ext cx="1937088" cy="3313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935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2619806-E847-4C90-9AE1-8E069CE70FD8}"/>
              </a:ext>
            </a:extLst>
          </p:cNvPr>
          <p:cNvSpPr/>
          <p:nvPr/>
        </p:nvSpPr>
        <p:spPr>
          <a:xfrm>
            <a:off x="1600200" y="0"/>
            <a:ext cx="8978900" cy="317500"/>
          </a:xfrm>
          <a:prstGeom prst="rect">
            <a:avLst/>
          </a:prstGeom>
          <a:solidFill>
            <a:srgbClr val="D2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808F40-620A-45CE-8B9A-6C2320706F17}"/>
              </a:ext>
            </a:extLst>
          </p:cNvPr>
          <p:cNvSpPr/>
          <p:nvPr/>
        </p:nvSpPr>
        <p:spPr>
          <a:xfrm>
            <a:off x="1606550" y="6540500"/>
            <a:ext cx="8978900" cy="317500"/>
          </a:xfrm>
          <a:prstGeom prst="rect">
            <a:avLst/>
          </a:prstGeom>
          <a:solidFill>
            <a:srgbClr val="D2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E0F941-229D-4D51-B4B3-BCA0D5D1E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565" y="484256"/>
            <a:ext cx="2700735" cy="17541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ABCA5F-E417-4D47-BC95-54E761936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188"/>
            <a:ext cx="12192000" cy="319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9805C4-7E85-4665-B1C1-426D06761964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D2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E903F0-65AE-494F-B726-1447DF464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876" y="5232400"/>
            <a:ext cx="1737401" cy="1128473"/>
          </a:xfrm>
          <a:prstGeom prst="rect">
            <a:avLst/>
          </a:prstGeom>
        </p:spPr>
      </p:pic>
      <p:pic>
        <p:nvPicPr>
          <p:cNvPr id="1028" name="Picture 4" descr="Image result for naiop ma logo white">
            <a:extLst>
              <a:ext uri="{FF2B5EF4-FFF2-40B4-BE49-F238E27FC236}">
                <a16:creationId xmlns:a16="http://schemas.microsoft.com/office/drawing/2014/main" id="{22275E49-357A-458B-92A9-4493BFE16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50" y="5702992"/>
            <a:ext cx="1435100" cy="52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4D9A26-3D0E-4BB6-A1B2-A8100D3657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550" y="4840331"/>
            <a:ext cx="2170594" cy="21705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6A8B4A-72A2-42E3-BD2A-8EA3508B62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562" y="2987950"/>
            <a:ext cx="7742875" cy="88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227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18DE377BD6344584BA3508666BABFC" ma:contentTypeVersion="12" ma:contentTypeDescription="Create a new document." ma:contentTypeScope="" ma:versionID="76ee545dc962220074e897e804f597ce">
  <xsd:schema xmlns:xsd="http://www.w3.org/2001/XMLSchema" xmlns:xs="http://www.w3.org/2001/XMLSchema" xmlns:p="http://schemas.microsoft.com/office/2006/metadata/properties" xmlns:ns2="82475ccf-68b6-4066-b71d-dc00dd93b4c2" xmlns:ns3="aa1c21d9-eeee-46b4-ac2a-6722d4061e5b" targetNamespace="http://schemas.microsoft.com/office/2006/metadata/properties" ma:root="true" ma:fieldsID="69b2edbfad04249c43fe8f7cc6291d4c" ns2:_="" ns3:_="">
    <xsd:import namespace="82475ccf-68b6-4066-b71d-dc00dd93b4c2"/>
    <xsd:import namespace="aa1c21d9-eeee-46b4-ac2a-6722d4061e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475ccf-68b6-4066-b71d-dc00dd93b4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1c21d9-eeee-46b4-ac2a-6722d4061e5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0EEB8B6-A6A1-49CC-A9B5-F0168986F1FA}"/>
</file>

<file path=customXml/itemProps2.xml><?xml version="1.0" encoding="utf-8"?>
<ds:datastoreItem xmlns:ds="http://schemas.openxmlformats.org/officeDocument/2006/customXml" ds:itemID="{7B52D3C6-01C2-4EA8-B1E0-FC5FACC21C99}"/>
</file>

<file path=customXml/itemProps3.xml><?xml version="1.0" encoding="utf-8"?>
<ds:datastoreItem xmlns:ds="http://schemas.openxmlformats.org/officeDocument/2006/customXml" ds:itemID="{9B219D1D-9460-41D8-A656-F3D53A6BC072}"/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495</Words>
  <Application>Microsoft Office PowerPoint</Application>
  <PresentationFormat>Widescreen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Replica-Bold</vt:lpstr>
      <vt:lpstr>Replica-Light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Duve</dc:creator>
  <cp:lastModifiedBy>Rachel Meyer</cp:lastModifiedBy>
  <cp:revision>34</cp:revision>
  <dcterms:created xsi:type="dcterms:W3CDTF">2018-03-06T23:49:51Z</dcterms:created>
  <dcterms:modified xsi:type="dcterms:W3CDTF">2020-12-16T18:40:13Z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0x010100DF18DE377BD6344584BA3508666BABFC</vt:lpwstr>
  </property>
</Properties>
</file>