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2334"/>
    <a:srgbClr val="FF66FF"/>
    <a:srgbClr val="00A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94"/>
  </p:normalViewPr>
  <p:slideViewPr>
    <p:cSldViewPr snapToGrid="0" snapToObjects="1" showGuides="1">
      <p:cViewPr varScale="1">
        <p:scale>
          <a:sx n="69" d="100"/>
          <a:sy n="69" d="100"/>
        </p:scale>
        <p:origin x="4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FA0C-52F4-244B-BF30-969756F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4579-BA21-C942-A467-964761ACF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1C4F2-4D49-2B43-9980-3B1CA7E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885C-B285-404C-948D-C0783B39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23088-9AA1-5945-9A87-A0141BF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0004-D0AA-6747-83FC-F7D2732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FC728-C4BA-9F41-B2B8-BD4D2877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1FF8A-AAEC-CB46-8F0B-B74EC3C4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FCA42-F8C9-2D48-91EB-070A6B34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4A5F8-94CB-0241-9249-975A6734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607C1-67D5-3C48-8CAA-B48D8EC6B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49FF2-C9C2-7342-BB7E-FF384D2DF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E2A2C-7FB8-0E4F-93C1-184CECA0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87502-9F54-DA4E-9802-9F68BE9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BE87F-9677-194B-AD21-D3D534B8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C2A2-D1A9-E749-9784-34466270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41CE7-8C7F-284D-A66D-E9E3A52F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CAF4B-ED7A-064D-BA01-6C5F4748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12E6A-0F12-A042-9497-B418701D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F5BE-7BC7-A049-95D3-9CB4EA56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8DCF-FB09-9242-865F-C605B182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5055-616D-7443-A75A-BBBE7B49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BF1B9-E38F-2E4B-AF43-4AF93A7E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E787-F50D-F945-AC6F-727102E8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9DF6-FCD0-574D-911B-A3E53886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175D-FF99-744B-962E-B8225DD5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8A5C-7E0D-0E41-8173-EFE5ACAB7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49F26-6419-9442-B5E0-61EDEC96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31C-B9FF-A04A-AC7F-9CBD4216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BEF92-2822-3740-8B12-BEA1A8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55F2-DF68-E64D-B7D1-84559127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75E9-8C5E-D845-8B86-13EA84FD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60A1F-C345-E445-96AB-309B33B5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E5736-4938-874C-8750-109859C8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4AA4E-6149-D34F-BEA5-A3A02CD9F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F442D-74CA-FD43-9E43-D1270511D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1574F-B161-FE48-97FB-A1966017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859F6-A524-5A4A-A117-FDBE2872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8D442-7755-CB41-A967-EFCB7FC4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3BDB-61A5-7445-954C-1C21D066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3E6F5B-BE81-1D4B-9B45-1A4BE16E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A48FA-C665-044B-B940-9908C904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41CCA-7A87-9F47-BA6F-663711C7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F757E-8845-F44F-87EC-7E831100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1EF2A-75A6-E046-9F34-5D4DBB45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BAC5-910D-B442-8D8F-10454B83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5FEE-F059-FF42-8AEE-29B7E0A3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88874-A54F-DE40-BA00-793E1116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BC2BD-3622-5046-AC40-1461908DB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35CDA-9D2B-1A48-A15C-4749BB24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60BB-75BC-0741-96E6-21DE28D4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A7D3F-B6E0-954E-BCF4-19D207DC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159E-FB81-9645-B704-5F4B1DB4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34CD5-9476-5F42-86C7-41BD00BD1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01656-DAA1-3B47-9CDF-A61F5DAD4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BB397-051F-2049-B74E-5E717FDF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F3B9C-D4D7-164B-ABAE-FC04DFF9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D9C78-B053-8A43-B3ED-4FC172C8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FDEB8-6EAB-F74F-89FE-0C1AA72C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0BD98-6FEC-4A40-89EB-069045E6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B28E9-1B22-2E42-A031-7A132F1C3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AA31-D4CF-544E-8824-E027903F831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EDD03-9695-9143-80B7-D7EE2ABB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6EC0-349D-6B4C-8B22-336BFBD7B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opportunitiesdoncaster.co.uk/this-is-doncaste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1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hyperlink" Target="https://www.opportunitiesdoncaster.co.uk/this-is-doncaster/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11" Type="http://schemas.openxmlformats.org/officeDocument/2006/relationships/image" Target="../media/image17.png"/><Relationship Id="rId5" Type="http://schemas.openxmlformats.org/officeDocument/2006/relationships/image" Target="../media/image34.jpeg"/><Relationship Id="rId15" Type="http://schemas.openxmlformats.org/officeDocument/2006/relationships/image" Target="../media/image15.jpeg"/><Relationship Id="rId10" Type="http://schemas.openxmlformats.org/officeDocument/2006/relationships/image" Target="../media/image6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5" Type="http://schemas.openxmlformats.org/officeDocument/2006/relationships/image" Target="../media/image20.pn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www.google.co.uk/ma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5.png"/><Relationship Id="rId4" Type="http://schemas.openxmlformats.org/officeDocument/2006/relationships/hyperlink" Target="https://www.opportunitiesdoncaster.co.uk/this-is-doncast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609991"/>
            <a:ext cx="12192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This is Doncaster </a:t>
            </a:r>
          </a:p>
          <a:p>
            <a:pPr algn="ctr"/>
            <a:r>
              <a:rPr lang="en-GB" sz="80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Overview Session</a:t>
            </a:r>
            <a:endParaRPr lang="en-GB" sz="80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0" name="Picture 6" descr="Image result for blue twitter 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83" y="6198201"/>
            <a:ext cx="659799" cy="6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96175" y="6175758"/>
            <a:ext cx="219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@</a:t>
            </a:r>
            <a:r>
              <a:rPr lang="en-GB" b="1" dirty="0" err="1" smtClean="0">
                <a:latin typeface="Trebuchet MS" panose="020B0603020202020204" pitchFamily="34" charset="0"/>
              </a:rPr>
              <a:t>OpportunitiesDN</a:t>
            </a:r>
            <a:endParaRPr lang="en-GB" b="1" dirty="0" smtClean="0">
              <a:latin typeface="Trebuchet MS" panose="020B0603020202020204" pitchFamily="34" charset="0"/>
            </a:endParaRPr>
          </a:p>
          <a:p>
            <a:r>
              <a:rPr lang="en-GB" b="1" dirty="0" smtClean="0">
                <a:latin typeface="Trebuchet MS" panose="020B0603020202020204" pitchFamily="34" charset="0"/>
              </a:rPr>
              <a:t>#</a:t>
            </a:r>
            <a:r>
              <a:rPr lang="en-GB" b="1" dirty="0" err="1">
                <a:latin typeface="Trebuchet MS" panose="020B0603020202020204" pitchFamily="34" charset="0"/>
              </a:rPr>
              <a:t>ThisIsDoncaster</a:t>
            </a:r>
            <a:endParaRPr lang="en-GB" b="1" dirty="0">
              <a:latin typeface="Trebuchet MS" panose="020B0603020202020204" pitchFamily="34" charset="0"/>
            </a:endParaRPr>
          </a:p>
          <a:p>
            <a:endParaRPr lang="en-GB" dirty="0"/>
          </a:p>
          <a:p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Opportunities Doncaster (@OpportunitiesDN) | Twitt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3" r="1"/>
          <a:stretch/>
        </p:blipFill>
        <p:spPr bwMode="auto">
          <a:xfrm>
            <a:off x="4069920" y="637845"/>
            <a:ext cx="2966605" cy="2452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3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383178" y="196227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Where is Doncaster…</a:t>
            </a:r>
            <a:endParaRPr lang="en-GB" sz="48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955" t="25819" r="61247" b="22054"/>
          <a:stretch/>
        </p:blipFill>
        <p:spPr>
          <a:xfrm>
            <a:off x="379209" y="1044149"/>
            <a:ext cx="3185209" cy="4717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495" t="19851" r="20316" b="39548"/>
          <a:stretch/>
        </p:blipFill>
        <p:spPr>
          <a:xfrm>
            <a:off x="6515437" y="1226704"/>
            <a:ext cx="3688849" cy="2988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3342" t="62113" r="23656" b="7638"/>
          <a:stretch/>
        </p:blipFill>
        <p:spPr>
          <a:xfrm>
            <a:off x="4667313" y="4515226"/>
            <a:ext cx="4318684" cy="2226498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2573990" y="4030861"/>
            <a:ext cx="352090" cy="36868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8359861" y="3435638"/>
            <a:ext cx="286385" cy="31051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Multiply 18"/>
          <p:cNvSpPr/>
          <p:nvPr/>
        </p:nvSpPr>
        <p:spPr>
          <a:xfrm>
            <a:off x="6826655" y="5317960"/>
            <a:ext cx="286385" cy="31051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848725" y="1146482"/>
            <a:ext cx="1355561" cy="453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877245" y="2838127"/>
            <a:ext cx="3916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n w="28575">
                  <a:noFill/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Which county?</a:t>
            </a:r>
            <a:endParaRPr lang="en-GB" b="1" dirty="0">
              <a:ln w="28575">
                <a:noFill/>
              </a:ln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8341" y="1944425"/>
            <a:ext cx="3916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n w="28575">
                  <a:noFill/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Which country?</a:t>
            </a:r>
            <a:endParaRPr lang="en-GB" b="1" dirty="0">
              <a:ln w="28575">
                <a:noFill/>
              </a:ln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2447" y="5224262"/>
            <a:ext cx="35832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n w="28575">
                  <a:noFill/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Which region?</a:t>
            </a:r>
            <a:endParaRPr lang="en-GB" b="1" dirty="0">
              <a:ln w="28575">
                <a:noFill/>
              </a:ln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ular Callout 24"/>
          <p:cNvSpPr/>
          <p:nvPr/>
        </p:nvSpPr>
        <p:spPr>
          <a:xfrm>
            <a:off x="5087982" y="5077816"/>
            <a:ext cx="4611189" cy="1489166"/>
          </a:xfrm>
          <a:prstGeom prst="wedgeRectCallout">
            <a:avLst>
              <a:gd name="adj1" fmla="val -13467"/>
              <a:gd name="adj2" fmla="val -125220"/>
            </a:avLst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ular Callout 23"/>
          <p:cNvSpPr/>
          <p:nvPr/>
        </p:nvSpPr>
        <p:spPr>
          <a:xfrm>
            <a:off x="971005" y="2545803"/>
            <a:ext cx="4611189" cy="1489166"/>
          </a:xfrm>
          <a:prstGeom prst="wedgeRoundRectCallout">
            <a:avLst>
              <a:gd name="adj1" fmla="val 69441"/>
              <a:gd name="adj2" fmla="val 37354"/>
              <a:gd name="adj3" fmla="val 16667"/>
            </a:avLst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7393577" y="2072640"/>
            <a:ext cx="3579223" cy="1489166"/>
          </a:xfrm>
          <a:prstGeom prst="wedgeEllipseCallout">
            <a:avLst>
              <a:gd name="adj1" fmla="val -61222"/>
              <a:gd name="adj2" fmla="val 64839"/>
            </a:avLst>
          </a:prstGeom>
          <a:solidFill>
            <a:schemeClr val="bg1"/>
          </a:solidFill>
          <a:ln w="38100">
            <a:solidFill>
              <a:srgbClr val="00A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5131" y="322217"/>
            <a:ext cx="90394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Watch the ‘This is Doncaster’ video from the beginning until 0:30.</a:t>
            </a:r>
          </a:p>
          <a:p>
            <a:pPr algn="ctr"/>
            <a:r>
              <a:rPr lang="en-GB" sz="2400" dirty="0">
                <a:hlinkClick r:id="rId4"/>
              </a:rPr>
              <a:t>https://www.opportunitiesdoncaster.co.uk/this-is-doncaster/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8776" y="2545803"/>
            <a:ext cx="42454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What did you notice?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3884" y="2981343"/>
            <a:ext cx="42454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Did anything surprise you?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5222234"/>
            <a:ext cx="45937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Are we confident in our understanding of what a ‘</a:t>
            </a:r>
            <a:r>
              <a:rPr lang="en-GB" sz="2400" b="1" dirty="0" smtClean="0">
                <a:ln w="28575">
                  <a:noFill/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key sector</a:t>
            </a:r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’ is?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9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" grpId="0" animBg="1"/>
      <p:bldP spid="20" grpId="0"/>
      <p:bldP spid="14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71" y="402961"/>
            <a:ext cx="2818566" cy="84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0966"/>
              </p:ext>
            </p:extLst>
          </p:nvPr>
        </p:nvGraphicFramePr>
        <p:xfrm>
          <a:off x="766353" y="1456189"/>
          <a:ext cx="7961944" cy="2054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486">
                  <a:extLst>
                    <a:ext uri="{9D8B030D-6E8A-4147-A177-3AD203B41FA5}">
                      <a16:colId xmlns:a16="http://schemas.microsoft.com/office/drawing/2014/main" val="3446320321"/>
                    </a:ext>
                  </a:extLst>
                </a:gridCol>
                <a:gridCol w="1990486">
                  <a:extLst>
                    <a:ext uri="{9D8B030D-6E8A-4147-A177-3AD203B41FA5}">
                      <a16:colId xmlns:a16="http://schemas.microsoft.com/office/drawing/2014/main" val="2403408669"/>
                    </a:ext>
                  </a:extLst>
                </a:gridCol>
                <a:gridCol w="1990486">
                  <a:extLst>
                    <a:ext uri="{9D8B030D-6E8A-4147-A177-3AD203B41FA5}">
                      <a16:colId xmlns:a16="http://schemas.microsoft.com/office/drawing/2014/main" val="1451344418"/>
                    </a:ext>
                  </a:extLst>
                </a:gridCol>
                <a:gridCol w="1990486">
                  <a:extLst>
                    <a:ext uri="{9D8B030D-6E8A-4147-A177-3AD203B41FA5}">
                      <a16:colId xmlns:a16="http://schemas.microsoft.com/office/drawing/2014/main" val="505980571"/>
                    </a:ext>
                  </a:extLst>
                </a:gridCol>
              </a:tblGrid>
              <a:tr h="56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Creative and Digital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Transport and Logistics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Arts, Culture and Media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Construction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07536"/>
                  </a:ext>
                </a:extLst>
              </a:tr>
              <a:tr h="56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Public Sector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Health and Social Care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Leisure and Tourism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Financial and Professional Services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01459"/>
                  </a:ext>
                </a:extLst>
              </a:tr>
              <a:tr h="56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Retail and Wholesale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Engineering and Manufacturing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Sport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35992"/>
                  </a:ext>
                </a:extLst>
              </a:tr>
            </a:tbl>
          </a:graphicData>
        </a:graphic>
      </p:graphicFrame>
      <p:pic>
        <p:nvPicPr>
          <p:cNvPr id="1037" name="Picture 221" descr="Keyhole Creative Media gets new marketing department | Busines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0" y="3779183"/>
            <a:ext cx="1083576" cy="6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386" descr="VolkerRail UK - Managers tool kit - Page 46-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86" y="4136893"/>
            <a:ext cx="2127389" cy="5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23" descr="3EA9AE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41" y="6176377"/>
            <a:ext cx="1738267" cy="5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 descr="File:Amazon logo.svg - Wikimedia Commons"/>
          <p:cNvSpPr>
            <a:spLocks noChangeAspect="1" noChangeArrowheads="1"/>
          </p:cNvSpPr>
          <p:nvPr/>
        </p:nvSpPr>
        <p:spPr bwMode="auto">
          <a:xfrm>
            <a:off x="4294188" y="1825625"/>
            <a:ext cx="269829" cy="2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032" name="Picture 354" descr="Unipart Rail achieve International Collaborative Working Standard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81" y="4071133"/>
            <a:ext cx="954343" cy="5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55" descr="Our partnership takes off with Doncaster Sheffield Airpo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45" y="2720184"/>
            <a:ext cx="1200029" cy="5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57" descr="Our Truste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393" y="2745361"/>
            <a:ext cx="1151743" cy="6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58" descr="Doncaster Knights - Wikiped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23" y="3661796"/>
            <a:ext cx="470070" cy="5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62" descr="Cementation Skanska Ltd: Search our Piling &amp; more on SpecifiedB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078" y="3196814"/>
            <a:ext cx="906057" cy="6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53" descr="Amazon to Invest $700 Million in Training, Upskilling its Workfor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91" y="6351335"/>
            <a:ext cx="1148903" cy="4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56" descr="Felt Tip Ben - by Ben Russel - Higher Rhyth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" y="3744453"/>
            <a:ext cx="2158632" cy="3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59" descr="Active Fusion | The Big Giv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4905" r="8305" b="23776"/>
          <a:stretch>
            <a:fillRect/>
          </a:stretch>
        </p:blipFill>
        <p:spPr bwMode="auto">
          <a:xfrm>
            <a:off x="455750" y="4365815"/>
            <a:ext cx="833630" cy="5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61" descr="Keepmoat Homes Projects | Homep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5" y="5153549"/>
            <a:ext cx="1846199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363" descr="A78058D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70" y="5667572"/>
            <a:ext cx="1684301" cy="5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hinking about end of life by Age UK - Digital Legacy Associati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5" y="3774834"/>
            <a:ext cx="1867500" cy="7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24" descr="Yorkshire Wildlife Park Adul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050" y="1482614"/>
            <a:ext cx="681673" cy="6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5" descr="NatWest logo - Colony Networki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86" y="5758952"/>
            <a:ext cx="428886" cy="4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26" descr="Hilton Hotels &amp; Resorts - Wikipedi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40" y="6176377"/>
            <a:ext cx="701555" cy="5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27" descr="C77A7E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37" y="4969935"/>
            <a:ext cx="1996735" cy="3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30" descr="Yorkshire Sport Foundation - Programme Manag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87" y="5433319"/>
            <a:ext cx="1458496" cy="5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60" descr="Home - South Yorkshire Fire and Rescu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34" y="4737232"/>
            <a:ext cx="1587731" cy="4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62" descr="Evans Halshaw | New and Used Cars | Aftercare | Servici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3796" r="11409" b="44725"/>
          <a:stretch>
            <a:fillRect/>
          </a:stretch>
        </p:blipFill>
        <p:spPr bwMode="auto">
          <a:xfrm>
            <a:off x="4239533" y="5567912"/>
            <a:ext cx="2446923" cy="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74" descr="NATIONAL COLLEGE FOR HIGH SPEED RAIL REBRANDS TO REFLECT WIDER ...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36" y="4737232"/>
            <a:ext cx="1207130" cy="4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94" descr="Logos – Next Plc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36214" r="8662" b="36661"/>
          <a:stretch>
            <a:fillRect/>
          </a:stretch>
        </p:blipFill>
        <p:spPr bwMode="auto">
          <a:xfrm>
            <a:off x="10561692" y="3996221"/>
            <a:ext cx="1479799" cy="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33" descr="FB8F8C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77" y="4849637"/>
            <a:ext cx="1897324" cy="6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Doncaster UTC (@doncaster_utc) | Twitter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9294" r="15923" b="11940"/>
          <a:stretch/>
        </p:blipFill>
        <p:spPr bwMode="auto">
          <a:xfrm>
            <a:off x="8952820" y="1810893"/>
            <a:ext cx="574310" cy="55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Pegler Yorkshire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19" y="2076205"/>
            <a:ext cx="973657" cy="37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National Horseracing College | Formely Northern Racing College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68" y="5774029"/>
            <a:ext cx="877065" cy="4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File:Eaton Corporation logo.svg - Wikimedia Commons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49" y="6456759"/>
            <a:ext cx="1200334" cy="2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35131" y="322217"/>
            <a:ext cx="90394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Can you remember what they key sectors are?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1" y="830073"/>
            <a:ext cx="98912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Do you know any Doncaster businesses which are in these sector?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5121" y="1982589"/>
            <a:ext cx="11901605" cy="4524315"/>
          </a:xfrm>
          <a:prstGeom prst="rect">
            <a:avLst/>
          </a:prstGeom>
          <a:ln w="38100"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6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Let’s find out if you were correct!</a:t>
            </a:r>
          </a:p>
          <a:p>
            <a:pPr algn="ctr"/>
            <a:r>
              <a:rPr lang="en-GB" sz="36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Watch the video from 0:30 – 5:23</a:t>
            </a:r>
          </a:p>
          <a:p>
            <a:pPr algn="ctr"/>
            <a:r>
              <a:rPr lang="en-GB" sz="3600" dirty="0">
                <a:hlinkClick r:id="rId32"/>
              </a:rPr>
              <a:t>https://www.opportunitiesdoncaster.co.uk/this-is-doncaster/</a:t>
            </a:r>
            <a:endParaRPr lang="en-GB" sz="36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endParaRPr lang="en-GB" sz="3600" b="1" dirty="0" smtClean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6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Don’t forget to make notes on questions 1 and 2 of your ‘Reflection’ resource</a:t>
            </a:r>
          </a:p>
          <a:p>
            <a:pPr algn="ctr"/>
            <a:endParaRPr lang="en-GB" sz="36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1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 descr="File:Amazon logo.svg - Wikimedia Commons"/>
          <p:cNvSpPr>
            <a:spLocks noChangeAspect="1" noChangeArrowheads="1"/>
          </p:cNvSpPr>
          <p:nvPr/>
        </p:nvSpPr>
        <p:spPr bwMode="auto">
          <a:xfrm>
            <a:off x="4294188" y="1825625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35131" y="322217"/>
            <a:ext cx="90394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Do you recognise the premises of any of these Doncaster businesses?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pic>
        <p:nvPicPr>
          <p:cNvPr id="35" name="Picture 34" descr="Safari Village, entrance to Yorkshire... © Chris Morgan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5" y="1296559"/>
            <a:ext cx="3679875" cy="21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Doncaster - South Yorkshire Fire and Rescu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" y="3950288"/>
            <a:ext cx="3652156" cy="226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91" y="1296559"/>
            <a:ext cx="3387035" cy="2102624"/>
          </a:xfrm>
          <a:prstGeom prst="rect">
            <a:avLst/>
          </a:prstGeom>
          <a:noFill/>
        </p:spPr>
      </p:pic>
      <p:pic>
        <p:nvPicPr>
          <p:cNvPr id="44" name="Picture 4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2" b="23717"/>
          <a:stretch/>
        </p:blipFill>
        <p:spPr bwMode="auto">
          <a:xfrm>
            <a:off x="8308287" y="4056122"/>
            <a:ext cx="3310555" cy="2067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C:\Users\dtimms\AppData\Local\Microsoft\Windows\INetCache\Content.MSO\9CDFB11B.tmp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4"/>
          <a:stretch/>
        </p:blipFill>
        <p:spPr bwMode="auto">
          <a:xfrm>
            <a:off x="4132092" y="4099503"/>
            <a:ext cx="3928543" cy="1854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Fox Aluminium Systems Ltd | The Aluminium Systems Specialist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52" y="1327272"/>
            <a:ext cx="3270348" cy="207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386" descr="VolkerRail UK - Managers tool kit - Page 46-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88" y="3399183"/>
            <a:ext cx="23780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363" descr="A78058D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88" y="6210300"/>
            <a:ext cx="1882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24" descr="Yorkshire Wildlife Park Adul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5" y="33979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60" descr="Home - South Yorkshire Fire and Resc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" y="6214973"/>
            <a:ext cx="17748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62" descr="Evans Halshaw | New and Used Cars | Aftercare | Servic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3796" r="11409" b="44725"/>
          <a:stretch>
            <a:fillRect/>
          </a:stretch>
        </p:blipFill>
        <p:spPr bwMode="auto">
          <a:xfrm>
            <a:off x="4855759" y="6147928"/>
            <a:ext cx="2735262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59" descr="Active Fusion | The Big Giv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4905" r="8305" b="23776"/>
          <a:stretch>
            <a:fillRect/>
          </a:stretch>
        </p:blipFill>
        <p:spPr bwMode="auto">
          <a:xfrm>
            <a:off x="5832902" y="3430555"/>
            <a:ext cx="931863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5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 descr="File:Amazon logo.svg - Wikimedia Commons"/>
          <p:cNvSpPr>
            <a:spLocks noChangeAspect="1" noChangeArrowheads="1"/>
          </p:cNvSpPr>
          <p:nvPr/>
        </p:nvSpPr>
        <p:spPr bwMode="auto">
          <a:xfrm>
            <a:off x="4294188" y="1825625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35131" y="322217"/>
            <a:ext cx="90394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Do you recognise the premises of any of these Doncaster businesses?</a:t>
            </a:r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pic>
        <p:nvPicPr>
          <p:cNvPr id="34" name="Picture 33" descr="Upset after FOURTH break-in at Doncaster based horse racing ..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7"/>
          <a:stretch/>
        </p:blipFill>
        <p:spPr bwMode="auto">
          <a:xfrm>
            <a:off x="291533" y="1234569"/>
            <a:ext cx="3485990" cy="1936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Keepmoat, Lakeside Doncaster ... - Keepmoat Office Photo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 b="23762"/>
          <a:stretch/>
        </p:blipFill>
        <p:spPr bwMode="auto">
          <a:xfrm>
            <a:off x="4271680" y="1259190"/>
            <a:ext cx="3121569" cy="1794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Welcome to Bawtry Hall... A Luxury Wedding Fair at this New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8" y="3783979"/>
            <a:ext cx="3121011" cy="21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7"/>
          <a:srcRect l="27984" t="31029" r="16936" b="30443"/>
          <a:stretch/>
        </p:blipFill>
        <p:spPr bwMode="auto">
          <a:xfrm>
            <a:off x="7876782" y="1256229"/>
            <a:ext cx="4224374" cy="189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he end of austerity? Doncaster after 2020 | Centre for Citi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15" y="3783979"/>
            <a:ext cx="3782677" cy="216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357" descr="Our Truste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37" y="6037895"/>
            <a:ext cx="1287462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STUDENT ENRICHMENT TAKES CENTRE STAGE | Cast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3"/>
          <a:stretch/>
        </p:blipFill>
        <p:spPr bwMode="auto">
          <a:xfrm>
            <a:off x="8148647" y="3802096"/>
            <a:ext cx="3680643" cy="2161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7" name="Picture 221" descr="Keyhole Creative Media gets new marketing department | Business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76" y="6037895"/>
            <a:ext cx="1211262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61" descr="Keepmoat Homes Projects | Homep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053211"/>
            <a:ext cx="2063750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National Horseracing College | Formely Northern Racing Colleg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99" y="3256159"/>
            <a:ext cx="980416" cy="56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File:Eaton Corporation logo.svg - Wikimedia Commons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22" y="3221613"/>
            <a:ext cx="1341778" cy="35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25" descr="NatWest logo - Colony Network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18" y="5963801"/>
            <a:ext cx="830608" cy="8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5982" y="260903"/>
            <a:ext cx="1017113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Now, think about some of the businesses in your local area…</a:t>
            </a:r>
          </a:p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Use Google Maps to help you: </a:t>
            </a:r>
            <a:r>
              <a:rPr lang="en-GB" sz="2400" dirty="0">
                <a:hlinkClick r:id="rId4"/>
              </a:rPr>
              <a:t>https://www.google.co.uk/maps</a:t>
            </a:r>
            <a:r>
              <a:rPr lang="en-GB" sz="2400" dirty="0" smtClean="0">
                <a:hlinkClick r:id="rId4"/>
              </a:rPr>
              <a:t>/</a:t>
            </a:r>
            <a:endParaRPr lang="en-GB" sz="2400" dirty="0" smtClean="0"/>
          </a:p>
          <a:p>
            <a:pPr algn="ctr"/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Are the ‘key sectors’ represented in your local area?</a:t>
            </a:r>
          </a:p>
          <a:p>
            <a:pPr algn="ctr"/>
            <a:endParaRPr lang="en-GB" sz="24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What could this mean for the current and future local work force?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93312"/>
              </p:ext>
            </p:extLst>
          </p:nvPr>
        </p:nvGraphicFramePr>
        <p:xfrm>
          <a:off x="2431679" y="3302533"/>
          <a:ext cx="8900160" cy="234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344632032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403408669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1451344418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505980571"/>
                    </a:ext>
                  </a:extLst>
                </a:gridCol>
              </a:tblGrid>
              <a:tr h="781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Creative and Digital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Transport and Logistics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Arts, Culture and Media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Construction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07536"/>
                  </a:ext>
                </a:extLst>
              </a:tr>
              <a:tr h="781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Public Sector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Health and Social Care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Leisure and Tourism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Financial and Professional Services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01459"/>
                  </a:ext>
                </a:extLst>
              </a:tr>
              <a:tr h="781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Retail and Wholesale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Engineering and Manufacturing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Sport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3599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913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1006060"/>
            <a:ext cx="11920427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Watch the remainder of the video (5:23 until end):</a:t>
            </a:r>
          </a:p>
          <a:p>
            <a:pPr algn="ctr"/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://www.opportunitiesdoncaster.co.uk/this-is-doncaster/</a:t>
            </a:r>
            <a:endParaRPr lang="en-GB" sz="28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dirty="0" smtClean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Make notes in response to questions 3 and 4 on your ‘Reflection’ resource.</a:t>
            </a:r>
          </a:p>
          <a:p>
            <a:pPr algn="ctr"/>
            <a:endParaRPr lang="en-GB" sz="28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 descr="Image result for clipart thumbs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170">
            <a:off x="10119639" y="4094177"/>
            <a:ext cx="1904999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5557" y="4545490"/>
            <a:ext cx="934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Don’t forget, the interests and questions you record on here could inform your future Careers activity and your personal 1:1 Careers Guidance and Advice sessions.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4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322217"/>
            <a:ext cx="2690949" cy="115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Callout 13"/>
          <p:cNvSpPr/>
          <p:nvPr/>
        </p:nvSpPr>
        <p:spPr>
          <a:xfrm>
            <a:off x="851831" y="901337"/>
            <a:ext cx="3579223" cy="1489166"/>
          </a:xfrm>
          <a:prstGeom prst="wedgeEllipseCallout">
            <a:avLst>
              <a:gd name="adj1" fmla="val 64812"/>
              <a:gd name="adj2" fmla="val 79460"/>
            </a:avLst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855502" y="2887885"/>
            <a:ext cx="2050395" cy="7130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Callout 12"/>
          <p:cNvSpPr/>
          <p:nvPr/>
        </p:nvSpPr>
        <p:spPr>
          <a:xfrm>
            <a:off x="848614" y="3586579"/>
            <a:ext cx="3793055" cy="1706296"/>
          </a:xfrm>
          <a:prstGeom prst="wedgeEllipseCallout">
            <a:avLst>
              <a:gd name="adj1" fmla="val 53644"/>
              <a:gd name="adj2" fmla="val -48526"/>
            </a:avLst>
          </a:prstGeom>
          <a:solidFill>
            <a:schemeClr val="bg1"/>
          </a:solidFill>
          <a:ln w="38100"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Callout 11"/>
          <p:cNvSpPr/>
          <p:nvPr/>
        </p:nvSpPr>
        <p:spPr>
          <a:xfrm>
            <a:off x="5258369" y="4993004"/>
            <a:ext cx="3579223" cy="1489166"/>
          </a:xfrm>
          <a:prstGeom prst="wedgeEllipseCallout">
            <a:avLst>
              <a:gd name="adj1" fmla="val -26429"/>
              <a:gd name="adj2" fmla="val -135745"/>
            </a:avLst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7427136" y="2267891"/>
            <a:ext cx="4011905" cy="2043246"/>
          </a:xfrm>
          <a:prstGeom prst="wedgeEllipseCallout">
            <a:avLst>
              <a:gd name="adj1" fmla="val -60995"/>
              <a:gd name="adj2" fmla="val -1383"/>
            </a:avLst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5432541" y="309580"/>
            <a:ext cx="3579223" cy="1489166"/>
          </a:xfrm>
          <a:prstGeom prst="wedgeEllipseCallout">
            <a:avLst>
              <a:gd name="adj1" fmla="val -26915"/>
              <a:gd name="adj2" fmla="val 114547"/>
            </a:avLst>
          </a:prstGeom>
          <a:solidFill>
            <a:schemeClr val="bg1"/>
          </a:solidFill>
          <a:ln w="38100">
            <a:solidFill>
              <a:srgbClr val="00A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109331" y="2949758"/>
            <a:ext cx="119204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28575">
                  <a:noFill/>
                </a:ln>
                <a:solidFill>
                  <a:srgbClr val="002334"/>
                </a:solidFill>
                <a:latin typeface="Trebuchet MS" panose="020B0603020202020204" pitchFamily="34" charset="0"/>
              </a:rPr>
              <a:t>Reflection</a:t>
            </a:r>
          </a:p>
          <a:p>
            <a:pPr algn="ctr"/>
            <a:endParaRPr lang="en-GB" sz="2800" b="1" dirty="0">
              <a:ln w="28575">
                <a:noFill/>
              </a:ln>
              <a:solidFill>
                <a:srgbClr val="00233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831" y="1208715"/>
            <a:ext cx="361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Which sectors did you find interesting?</a:t>
            </a:r>
            <a:endParaRPr lang="en-GB" sz="24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274" y="3898298"/>
            <a:ext cx="3753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Which job roles did you think sounded interesting?</a:t>
            </a:r>
            <a:endParaRPr lang="en-GB" sz="24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895" y="554667"/>
            <a:ext cx="3753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Which further study pathways interested you?</a:t>
            </a:r>
            <a:endParaRPr lang="en-GB" sz="24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390" y="2550985"/>
            <a:ext cx="3753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In your opinion, what makes Doncaster a great place to live, work and socialise?</a:t>
            </a:r>
            <a:endParaRPr lang="en-GB" sz="24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8369" y="5098627"/>
            <a:ext cx="3753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28575">
                  <a:noFill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Did you have any questions about today’s session?</a:t>
            </a:r>
            <a:endParaRPr lang="en-GB" sz="2400" b="1" dirty="0">
              <a:ln w="28575">
                <a:noFill/>
              </a:ln>
              <a:solidFill>
                <a:srgbClr val="00999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9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3" grpId="0" animBg="1"/>
      <p:bldP spid="12" grpId="0" animBg="1"/>
      <p:bldP spid="11" grpId="0" animBg="1"/>
      <p:bldP spid="10" grpId="0" animBg="1"/>
      <p:bldP spid="20" grpId="0"/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368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Andy Hibbitt</cp:lastModifiedBy>
  <cp:revision>155</cp:revision>
  <dcterms:created xsi:type="dcterms:W3CDTF">2019-06-24T08:58:54Z</dcterms:created>
  <dcterms:modified xsi:type="dcterms:W3CDTF">2020-09-03T22:16:05Z</dcterms:modified>
</cp:coreProperties>
</file>