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8" r:id="rId2"/>
    <p:sldId id="270" r:id="rId3"/>
    <p:sldId id="279" r:id="rId4"/>
    <p:sldId id="275" r:id="rId5"/>
    <p:sldId id="284" r:id="rId6"/>
    <p:sldId id="281" r:id="rId7"/>
    <p:sldId id="280" r:id="rId8"/>
    <p:sldId id="282" r:id="rId9"/>
    <p:sldId id="285" r:id="rId10"/>
    <p:sldId id="283" r:id="rId11"/>
    <p:sldId id="286" r:id="rId12"/>
    <p:sldId id="287" r:id="rId13"/>
    <p:sldId id="288" r:id="rId14"/>
    <p:sldId id="289" r:id="rId15"/>
    <p:sldId id="290" r:id="rId16"/>
    <p:sldId id="277" r:id="rId17"/>
    <p:sldId id="276"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CC8"/>
    <a:srgbClr val="FF66FF"/>
    <a:srgbClr val="00233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3" autoAdjust="0"/>
    <p:restoredTop sz="94694"/>
  </p:normalViewPr>
  <p:slideViewPr>
    <p:cSldViewPr snapToGrid="0" snapToObjects="1" showGuides="1">
      <p:cViewPr varScale="1">
        <p:scale>
          <a:sx n="86" d="100"/>
          <a:sy n="86" d="100"/>
        </p:scale>
        <p:origin x="350" y="5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CF4FA0C-52F4-244B-BF30-969756FE404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C0504579-BA21-C942-A467-964761ACF3D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4C81C4F2-4D49-2B43-9980-3B1CA7E828B3}"/>
              </a:ext>
            </a:extLst>
          </p:cNvPr>
          <p:cNvSpPr>
            <a:spLocks noGrp="1"/>
          </p:cNvSpPr>
          <p:nvPr>
            <p:ph type="dt" sz="half" idx="10"/>
          </p:nvPr>
        </p:nvSpPr>
        <p:spPr/>
        <p:txBody>
          <a:bodyPr/>
          <a:lstStyle/>
          <a:p>
            <a:fld id="{93F6AA31-D4CF-544E-8824-E027903F831D}" type="datetimeFigureOut">
              <a:rPr lang="en-US" smtClean="0"/>
              <a:t>2/5/2020</a:t>
            </a:fld>
            <a:endParaRPr lang="en-US"/>
          </a:p>
        </p:txBody>
      </p:sp>
      <p:sp>
        <p:nvSpPr>
          <p:cNvPr id="5" name="Footer Placeholder 4">
            <a:extLst>
              <a:ext uri="{FF2B5EF4-FFF2-40B4-BE49-F238E27FC236}">
                <a16:creationId xmlns:a16="http://schemas.microsoft.com/office/drawing/2014/main" xmlns="" id="{665D885C-B285-404C-948D-C0783B39A6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DC23088-9AA1-5945-9A87-A0141BF3C3E8}"/>
              </a:ext>
            </a:extLst>
          </p:cNvPr>
          <p:cNvSpPr>
            <a:spLocks noGrp="1"/>
          </p:cNvSpPr>
          <p:nvPr>
            <p:ph type="sldNum" sz="quarter" idx="12"/>
          </p:nvPr>
        </p:nvSpPr>
        <p:spPr/>
        <p:txBody>
          <a:bodyPr/>
          <a:lstStyle/>
          <a:p>
            <a:fld id="{5FD9DF42-E4FA-0441-A6C7-ED02E5A66D9D}" type="slidenum">
              <a:rPr lang="en-US" smtClean="0"/>
              <a:t>‹#›</a:t>
            </a:fld>
            <a:endParaRPr lang="en-US"/>
          </a:p>
        </p:txBody>
      </p:sp>
    </p:spTree>
    <p:extLst>
      <p:ext uri="{BB962C8B-B14F-4D97-AF65-F5344CB8AC3E}">
        <p14:creationId xmlns:p14="http://schemas.microsoft.com/office/powerpoint/2010/main" val="807811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3C10004-D0AA-6747-83FC-F7D2732B619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2CBFC728-C4BA-9F41-B2B8-BD4D2877047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FB1FF8A-AAEC-CB46-8F0B-B74EC3C44B33}"/>
              </a:ext>
            </a:extLst>
          </p:cNvPr>
          <p:cNvSpPr>
            <a:spLocks noGrp="1"/>
          </p:cNvSpPr>
          <p:nvPr>
            <p:ph type="dt" sz="half" idx="10"/>
          </p:nvPr>
        </p:nvSpPr>
        <p:spPr/>
        <p:txBody>
          <a:bodyPr/>
          <a:lstStyle/>
          <a:p>
            <a:fld id="{93F6AA31-D4CF-544E-8824-E027903F831D}" type="datetimeFigureOut">
              <a:rPr lang="en-US" smtClean="0"/>
              <a:t>2/5/2020</a:t>
            </a:fld>
            <a:endParaRPr lang="en-US"/>
          </a:p>
        </p:txBody>
      </p:sp>
      <p:sp>
        <p:nvSpPr>
          <p:cNvPr id="5" name="Footer Placeholder 4">
            <a:extLst>
              <a:ext uri="{FF2B5EF4-FFF2-40B4-BE49-F238E27FC236}">
                <a16:creationId xmlns:a16="http://schemas.microsoft.com/office/drawing/2014/main" xmlns="" id="{AE6FCA42-F8C9-2D48-91EB-070A6B340E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2554A5F8-94CB-0241-9249-975A673420E2}"/>
              </a:ext>
            </a:extLst>
          </p:cNvPr>
          <p:cNvSpPr>
            <a:spLocks noGrp="1"/>
          </p:cNvSpPr>
          <p:nvPr>
            <p:ph type="sldNum" sz="quarter" idx="12"/>
          </p:nvPr>
        </p:nvSpPr>
        <p:spPr/>
        <p:txBody>
          <a:bodyPr/>
          <a:lstStyle/>
          <a:p>
            <a:fld id="{5FD9DF42-E4FA-0441-A6C7-ED02E5A66D9D}" type="slidenum">
              <a:rPr lang="en-US" smtClean="0"/>
              <a:t>‹#›</a:t>
            </a:fld>
            <a:endParaRPr lang="en-US"/>
          </a:p>
        </p:txBody>
      </p:sp>
    </p:spTree>
    <p:extLst>
      <p:ext uri="{BB962C8B-B14F-4D97-AF65-F5344CB8AC3E}">
        <p14:creationId xmlns:p14="http://schemas.microsoft.com/office/powerpoint/2010/main" val="18059185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C21607C1-67D5-3C48-8CAA-B48D8EC6BE9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49949FF2-C9C2-7342-BB7E-FF384D2DF09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C6E2A2C-7FB8-0E4F-93C1-184CECA046E2}"/>
              </a:ext>
            </a:extLst>
          </p:cNvPr>
          <p:cNvSpPr>
            <a:spLocks noGrp="1"/>
          </p:cNvSpPr>
          <p:nvPr>
            <p:ph type="dt" sz="half" idx="10"/>
          </p:nvPr>
        </p:nvSpPr>
        <p:spPr/>
        <p:txBody>
          <a:bodyPr/>
          <a:lstStyle/>
          <a:p>
            <a:fld id="{93F6AA31-D4CF-544E-8824-E027903F831D}" type="datetimeFigureOut">
              <a:rPr lang="en-US" smtClean="0"/>
              <a:t>2/5/2020</a:t>
            </a:fld>
            <a:endParaRPr lang="en-US"/>
          </a:p>
        </p:txBody>
      </p:sp>
      <p:sp>
        <p:nvSpPr>
          <p:cNvPr id="5" name="Footer Placeholder 4">
            <a:extLst>
              <a:ext uri="{FF2B5EF4-FFF2-40B4-BE49-F238E27FC236}">
                <a16:creationId xmlns:a16="http://schemas.microsoft.com/office/drawing/2014/main" xmlns="" id="{E6687502-9F54-DA4E-9802-9F68BE989C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A7BE87F-9677-194B-AD21-D3D534B8EEAC}"/>
              </a:ext>
            </a:extLst>
          </p:cNvPr>
          <p:cNvSpPr>
            <a:spLocks noGrp="1"/>
          </p:cNvSpPr>
          <p:nvPr>
            <p:ph type="sldNum" sz="quarter" idx="12"/>
          </p:nvPr>
        </p:nvSpPr>
        <p:spPr/>
        <p:txBody>
          <a:bodyPr/>
          <a:lstStyle/>
          <a:p>
            <a:fld id="{5FD9DF42-E4FA-0441-A6C7-ED02E5A66D9D}" type="slidenum">
              <a:rPr lang="en-US" smtClean="0"/>
              <a:t>‹#›</a:t>
            </a:fld>
            <a:endParaRPr lang="en-US"/>
          </a:p>
        </p:txBody>
      </p:sp>
    </p:spTree>
    <p:extLst>
      <p:ext uri="{BB962C8B-B14F-4D97-AF65-F5344CB8AC3E}">
        <p14:creationId xmlns:p14="http://schemas.microsoft.com/office/powerpoint/2010/main" val="38904610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A07C2A2-D1A9-E749-9784-34466270771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64841CE7-8C7F-284D-A66D-E9E3A52FC94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7CCAF4B-ED7A-064D-BA01-6C5F4748A5F9}"/>
              </a:ext>
            </a:extLst>
          </p:cNvPr>
          <p:cNvSpPr>
            <a:spLocks noGrp="1"/>
          </p:cNvSpPr>
          <p:nvPr>
            <p:ph type="dt" sz="half" idx="10"/>
          </p:nvPr>
        </p:nvSpPr>
        <p:spPr/>
        <p:txBody>
          <a:bodyPr/>
          <a:lstStyle/>
          <a:p>
            <a:fld id="{93F6AA31-D4CF-544E-8824-E027903F831D}" type="datetimeFigureOut">
              <a:rPr lang="en-US" smtClean="0"/>
              <a:t>2/5/2020</a:t>
            </a:fld>
            <a:endParaRPr lang="en-US"/>
          </a:p>
        </p:txBody>
      </p:sp>
      <p:sp>
        <p:nvSpPr>
          <p:cNvPr id="5" name="Footer Placeholder 4">
            <a:extLst>
              <a:ext uri="{FF2B5EF4-FFF2-40B4-BE49-F238E27FC236}">
                <a16:creationId xmlns:a16="http://schemas.microsoft.com/office/drawing/2014/main" xmlns="" id="{CA412E6A-0F12-A042-9497-B418701D3F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2159F5BE-7BC7-A049-95D3-9CB4EA56ECA0}"/>
              </a:ext>
            </a:extLst>
          </p:cNvPr>
          <p:cNvSpPr>
            <a:spLocks noGrp="1"/>
          </p:cNvSpPr>
          <p:nvPr>
            <p:ph type="sldNum" sz="quarter" idx="12"/>
          </p:nvPr>
        </p:nvSpPr>
        <p:spPr/>
        <p:txBody>
          <a:bodyPr/>
          <a:lstStyle/>
          <a:p>
            <a:fld id="{5FD9DF42-E4FA-0441-A6C7-ED02E5A66D9D}" type="slidenum">
              <a:rPr lang="en-US" smtClean="0"/>
              <a:t>‹#›</a:t>
            </a:fld>
            <a:endParaRPr lang="en-US"/>
          </a:p>
        </p:txBody>
      </p:sp>
    </p:spTree>
    <p:extLst>
      <p:ext uri="{BB962C8B-B14F-4D97-AF65-F5344CB8AC3E}">
        <p14:creationId xmlns:p14="http://schemas.microsoft.com/office/powerpoint/2010/main" val="14677697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00E8DCF-FB09-9242-865F-C605B182B28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103C5055-616D-7443-A75A-BBBE7B49583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536BF1B9-E38F-2E4B-AF43-4AF93A7EE63A}"/>
              </a:ext>
            </a:extLst>
          </p:cNvPr>
          <p:cNvSpPr>
            <a:spLocks noGrp="1"/>
          </p:cNvSpPr>
          <p:nvPr>
            <p:ph type="dt" sz="half" idx="10"/>
          </p:nvPr>
        </p:nvSpPr>
        <p:spPr/>
        <p:txBody>
          <a:bodyPr/>
          <a:lstStyle/>
          <a:p>
            <a:fld id="{93F6AA31-D4CF-544E-8824-E027903F831D}" type="datetimeFigureOut">
              <a:rPr lang="en-US" smtClean="0"/>
              <a:t>2/5/2020</a:t>
            </a:fld>
            <a:endParaRPr lang="en-US"/>
          </a:p>
        </p:txBody>
      </p:sp>
      <p:sp>
        <p:nvSpPr>
          <p:cNvPr id="5" name="Footer Placeholder 4">
            <a:extLst>
              <a:ext uri="{FF2B5EF4-FFF2-40B4-BE49-F238E27FC236}">
                <a16:creationId xmlns:a16="http://schemas.microsoft.com/office/drawing/2014/main" xmlns="" id="{3052E787-F50D-F945-AC6F-727102E8EE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1739DF6-FCD0-574D-911B-A3E53886A4C0}"/>
              </a:ext>
            </a:extLst>
          </p:cNvPr>
          <p:cNvSpPr>
            <a:spLocks noGrp="1"/>
          </p:cNvSpPr>
          <p:nvPr>
            <p:ph type="sldNum" sz="quarter" idx="12"/>
          </p:nvPr>
        </p:nvSpPr>
        <p:spPr/>
        <p:txBody>
          <a:bodyPr/>
          <a:lstStyle/>
          <a:p>
            <a:fld id="{5FD9DF42-E4FA-0441-A6C7-ED02E5A66D9D}" type="slidenum">
              <a:rPr lang="en-US" smtClean="0"/>
              <a:t>‹#›</a:t>
            </a:fld>
            <a:endParaRPr lang="en-US"/>
          </a:p>
        </p:txBody>
      </p:sp>
    </p:spTree>
    <p:extLst>
      <p:ext uri="{BB962C8B-B14F-4D97-AF65-F5344CB8AC3E}">
        <p14:creationId xmlns:p14="http://schemas.microsoft.com/office/powerpoint/2010/main" val="21742066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A23175D-FF99-744B-962E-B8225DD5983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D7BB8A5C-7E0D-0E41-8173-EFE5ACAB75B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78D49F26-6419-9442-B5E0-61EDEC96C6A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CFF3E31C-B9FF-A04A-AC7F-9CBD42163320}"/>
              </a:ext>
            </a:extLst>
          </p:cNvPr>
          <p:cNvSpPr>
            <a:spLocks noGrp="1"/>
          </p:cNvSpPr>
          <p:nvPr>
            <p:ph type="dt" sz="half" idx="10"/>
          </p:nvPr>
        </p:nvSpPr>
        <p:spPr/>
        <p:txBody>
          <a:bodyPr/>
          <a:lstStyle/>
          <a:p>
            <a:fld id="{93F6AA31-D4CF-544E-8824-E027903F831D}" type="datetimeFigureOut">
              <a:rPr lang="en-US" smtClean="0"/>
              <a:t>2/5/2020</a:t>
            </a:fld>
            <a:endParaRPr lang="en-US"/>
          </a:p>
        </p:txBody>
      </p:sp>
      <p:sp>
        <p:nvSpPr>
          <p:cNvPr id="6" name="Footer Placeholder 5">
            <a:extLst>
              <a:ext uri="{FF2B5EF4-FFF2-40B4-BE49-F238E27FC236}">
                <a16:creationId xmlns:a16="http://schemas.microsoft.com/office/drawing/2014/main" xmlns="" id="{7F8BEF92-2822-3740-8B12-BEA1A8942DF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6AEE55F2-DF68-E64D-B7D1-845591270371}"/>
              </a:ext>
            </a:extLst>
          </p:cNvPr>
          <p:cNvSpPr>
            <a:spLocks noGrp="1"/>
          </p:cNvSpPr>
          <p:nvPr>
            <p:ph type="sldNum" sz="quarter" idx="12"/>
          </p:nvPr>
        </p:nvSpPr>
        <p:spPr/>
        <p:txBody>
          <a:bodyPr/>
          <a:lstStyle/>
          <a:p>
            <a:fld id="{5FD9DF42-E4FA-0441-A6C7-ED02E5A66D9D}" type="slidenum">
              <a:rPr lang="en-US" smtClean="0"/>
              <a:t>‹#›</a:t>
            </a:fld>
            <a:endParaRPr lang="en-US"/>
          </a:p>
        </p:txBody>
      </p:sp>
    </p:spTree>
    <p:extLst>
      <p:ext uri="{BB962C8B-B14F-4D97-AF65-F5344CB8AC3E}">
        <p14:creationId xmlns:p14="http://schemas.microsoft.com/office/powerpoint/2010/main" val="38969412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1B575E9-8C5E-D845-8B86-13EA84FD93D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F8B60A1F-C345-E445-96AB-309B33B5BA4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431E5736-4938-874C-8750-109859C8286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7FF4AA4E-6149-D34F-BEA5-A3A02CD9FAB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224F442D-74CA-FD43-9E43-D1270511DF6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3211574F-B161-FE48-97FB-A19660170616}"/>
              </a:ext>
            </a:extLst>
          </p:cNvPr>
          <p:cNvSpPr>
            <a:spLocks noGrp="1"/>
          </p:cNvSpPr>
          <p:nvPr>
            <p:ph type="dt" sz="half" idx="10"/>
          </p:nvPr>
        </p:nvSpPr>
        <p:spPr/>
        <p:txBody>
          <a:bodyPr/>
          <a:lstStyle/>
          <a:p>
            <a:fld id="{93F6AA31-D4CF-544E-8824-E027903F831D}" type="datetimeFigureOut">
              <a:rPr lang="en-US" smtClean="0"/>
              <a:t>2/5/2020</a:t>
            </a:fld>
            <a:endParaRPr lang="en-US"/>
          </a:p>
        </p:txBody>
      </p:sp>
      <p:sp>
        <p:nvSpPr>
          <p:cNvPr id="8" name="Footer Placeholder 7">
            <a:extLst>
              <a:ext uri="{FF2B5EF4-FFF2-40B4-BE49-F238E27FC236}">
                <a16:creationId xmlns:a16="http://schemas.microsoft.com/office/drawing/2014/main" xmlns="" id="{16E859F6-A524-5A4A-A117-FDBE2872221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12F8D442-7755-CB41-A967-EFCB7FC49F82}"/>
              </a:ext>
            </a:extLst>
          </p:cNvPr>
          <p:cNvSpPr>
            <a:spLocks noGrp="1"/>
          </p:cNvSpPr>
          <p:nvPr>
            <p:ph type="sldNum" sz="quarter" idx="12"/>
          </p:nvPr>
        </p:nvSpPr>
        <p:spPr/>
        <p:txBody>
          <a:bodyPr/>
          <a:lstStyle/>
          <a:p>
            <a:fld id="{5FD9DF42-E4FA-0441-A6C7-ED02E5A66D9D}" type="slidenum">
              <a:rPr lang="en-US" smtClean="0"/>
              <a:t>‹#›</a:t>
            </a:fld>
            <a:endParaRPr lang="en-US"/>
          </a:p>
        </p:txBody>
      </p:sp>
    </p:spTree>
    <p:extLst>
      <p:ext uri="{BB962C8B-B14F-4D97-AF65-F5344CB8AC3E}">
        <p14:creationId xmlns:p14="http://schemas.microsoft.com/office/powerpoint/2010/main" val="3056480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CF33BDB-61A5-7445-954C-1C21D0668CC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843E6F5B-BE81-1D4B-9B45-1A4BE16E94F6}"/>
              </a:ext>
            </a:extLst>
          </p:cNvPr>
          <p:cNvSpPr>
            <a:spLocks noGrp="1"/>
          </p:cNvSpPr>
          <p:nvPr>
            <p:ph type="dt" sz="half" idx="10"/>
          </p:nvPr>
        </p:nvSpPr>
        <p:spPr/>
        <p:txBody>
          <a:bodyPr/>
          <a:lstStyle/>
          <a:p>
            <a:fld id="{93F6AA31-D4CF-544E-8824-E027903F831D}" type="datetimeFigureOut">
              <a:rPr lang="en-US" smtClean="0"/>
              <a:t>2/5/2020</a:t>
            </a:fld>
            <a:endParaRPr lang="en-US"/>
          </a:p>
        </p:txBody>
      </p:sp>
      <p:sp>
        <p:nvSpPr>
          <p:cNvPr id="4" name="Footer Placeholder 3">
            <a:extLst>
              <a:ext uri="{FF2B5EF4-FFF2-40B4-BE49-F238E27FC236}">
                <a16:creationId xmlns:a16="http://schemas.microsoft.com/office/drawing/2014/main" xmlns="" id="{1EEA48FA-C665-044B-B940-9908C904A9E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FDC41CCA-7A87-9F47-BA6F-663711C7FA3E}"/>
              </a:ext>
            </a:extLst>
          </p:cNvPr>
          <p:cNvSpPr>
            <a:spLocks noGrp="1"/>
          </p:cNvSpPr>
          <p:nvPr>
            <p:ph type="sldNum" sz="quarter" idx="12"/>
          </p:nvPr>
        </p:nvSpPr>
        <p:spPr/>
        <p:txBody>
          <a:bodyPr/>
          <a:lstStyle/>
          <a:p>
            <a:fld id="{5FD9DF42-E4FA-0441-A6C7-ED02E5A66D9D}" type="slidenum">
              <a:rPr lang="en-US" smtClean="0"/>
              <a:t>‹#›</a:t>
            </a:fld>
            <a:endParaRPr lang="en-US"/>
          </a:p>
        </p:txBody>
      </p:sp>
    </p:spTree>
    <p:extLst>
      <p:ext uri="{BB962C8B-B14F-4D97-AF65-F5344CB8AC3E}">
        <p14:creationId xmlns:p14="http://schemas.microsoft.com/office/powerpoint/2010/main" val="12993079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057F757E-8845-F44F-87EC-7E831100093C}"/>
              </a:ext>
            </a:extLst>
          </p:cNvPr>
          <p:cNvSpPr>
            <a:spLocks noGrp="1"/>
          </p:cNvSpPr>
          <p:nvPr>
            <p:ph type="dt" sz="half" idx="10"/>
          </p:nvPr>
        </p:nvSpPr>
        <p:spPr/>
        <p:txBody>
          <a:bodyPr/>
          <a:lstStyle/>
          <a:p>
            <a:fld id="{93F6AA31-D4CF-544E-8824-E027903F831D}" type="datetimeFigureOut">
              <a:rPr lang="en-US" smtClean="0"/>
              <a:t>2/5/2020</a:t>
            </a:fld>
            <a:endParaRPr lang="en-US"/>
          </a:p>
        </p:txBody>
      </p:sp>
      <p:sp>
        <p:nvSpPr>
          <p:cNvPr id="3" name="Footer Placeholder 2">
            <a:extLst>
              <a:ext uri="{FF2B5EF4-FFF2-40B4-BE49-F238E27FC236}">
                <a16:creationId xmlns:a16="http://schemas.microsoft.com/office/drawing/2014/main" xmlns="" id="{6A21EF2A-75A6-E046-9F34-5D4DBB45D18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ABE9BAC5-910D-B442-8D8F-10454B83254F}"/>
              </a:ext>
            </a:extLst>
          </p:cNvPr>
          <p:cNvSpPr>
            <a:spLocks noGrp="1"/>
          </p:cNvSpPr>
          <p:nvPr>
            <p:ph type="sldNum" sz="quarter" idx="12"/>
          </p:nvPr>
        </p:nvSpPr>
        <p:spPr/>
        <p:txBody>
          <a:bodyPr/>
          <a:lstStyle/>
          <a:p>
            <a:fld id="{5FD9DF42-E4FA-0441-A6C7-ED02E5A66D9D}" type="slidenum">
              <a:rPr lang="en-US" smtClean="0"/>
              <a:t>‹#›</a:t>
            </a:fld>
            <a:endParaRPr lang="en-US"/>
          </a:p>
        </p:txBody>
      </p:sp>
    </p:spTree>
    <p:extLst>
      <p:ext uri="{BB962C8B-B14F-4D97-AF65-F5344CB8AC3E}">
        <p14:creationId xmlns:p14="http://schemas.microsoft.com/office/powerpoint/2010/main" val="34682169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7965FEE-F059-FF42-8AEE-29B7E0A3F6B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BEF88874-A54F-DE40-BA00-793E11168B6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A89BC2BD-3622-5046-AC40-1461908DBC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A9A35CDA-9D2B-1A48-A15C-4749BB24F8B6}"/>
              </a:ext>
            </a:extLst>
          </p:cNvPr>
          <p:cNvSpPr>
            <a:spLocks noGrp="1"/>
          </p:cNvSpPr>
          <p:nvPr>
            <p:ph type="dt" sz="half" idx="10"/>
          </p:nvPr>
        </p:nvSpPr>
        <p:spPr/>
        <p:txBody>
          <a:bodyPr/>
          <a:lstStyle/>
          <a:p>
            <a:fld id="{93F6AA31-D4CF-544E-8824-E027903F831D}" type="datetimeFigureOut">
              <a:rPr lang="en-US" smtClean="0"/>
              <a:t>2/5/2020</a:t>
            </a:fld>
            <a:endParaRPr lang="en-US"/>
          </a:p>
        </p:txBody>
      </p:sp>
      <p:sp>
        <p:nvSpPr>
          <p:cNvPr id="6" name="Footer Placeholder 5">
            <a:extLst>
              <a:ext uri="{FF2B5EF4-FFF2-40B4-BE49-F238E27FC236}">
                <a16:creationId xmlns:a16="http://schemas.microsoft.com/office/drawing/2014/main" xmlns="" id="{7A7A60BB-75BC-0741-96E6-21DE28D4E5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6B1A7D3F-B6E0-954E-BCF4-19D207DC41CB}"/>
              </a:ext>
            </a:extLst>
          </p:cNvPr>
          <p:cNvSpPr>
            <a:spLocks noGrp="1"/>
          </p:cNvSpPr>
          <p:nvPr>
            <p:ph type="sldNum" sz="quarter" idx="12"/>
          </p:nvPr>
        </p:nvSpPr>
        <p:spPr/>
        <p:txBody>
          <a:bodyPr/>
          <a:lstStyle/>
          <a:p>
            <a:fld id="{5FD9DF42-E4FA-0441-A6C7-ED02E5A66D9D}" type="slidenum">
              <a:rPr lang="en-US" smtClean="0"/>
              <a:t>‹#›</a:t>
            </a:fld>
            <a:endParaRPr lang="en-US"/>
          </a:p>
        </p:txBody>
      </p:sp>
    </p:spTree>
    <p:extLst>
      <p:ext uri="{BB962C8B-B14F-4D97-AF65-F5344CB8AC3E}">
        <p14:creationId xmlns:p14="http://schemas.microsoft.com/office/powerpoint/2010/main" val="24356980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991159E-FB81-9645-B704-5F4B1DB4DA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F6A34CD5-9476-5F42-86C7-41BD00BD161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D4F01656-DAA1-3B47-9CDF-A61F5DAD41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1F1BB397-051F-2049-B74E-5E717FDFFA11}"/>
              </a:ext>
            </a:extLst>
          </p:cNvPr>
          <p:cNvSpPr>
            <a:spLocks noGrp="1"/>
          </p:cNvSpPr>
          <p:nvPr>
            <p:ph type="dt" sz="half" idx="10"/>
          </p:nvPr>
        </p:nvSpPr>
        <p:spPr/>
        <p:txBody>
          <a:bodyPr/>
          <a:lstStyle/>
          <a:p>
            <a:fld id="{93F6AA31-D4CF-544E-8824-E027903F831D}" type="datetimeFigureOut">
              <a:rPr lang="en-US" smtClean="0"/>
              <a:t>2/5/2020</a:t>
            </a:fld>
            <a:endParaRPr lang="en-US"/>
          </a:p>
        </p:txBody>
      </p:sp>
      <p:sp>
        <p:nvSpPr>
          <p:cNvPr id="6" name="Footer Placeholder 5">
            <a:extLst>
              <a:ext uri="{FF2B5EF4-FFF2-40B4-BE49-F238E27FC236}">
                <a16:creationId xmlns:a16="http://schemas.microsoft.com/office/drawing/2014/main" xmlns="" id="{45BF3B9C-D4D7-164B-ABAE-FC04DFF9C8C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16BD9C78-B053-8A43-B3ED-4FC172C881E9}"/>
              </a:ext>
            </a:extLst>
          </p:cNvPr>
          <p:cNvSpPr>
            <a:spLocks noGrp="1"/>
          </p:cNvSpPr>
          <p:nvPr>
            <p:ph type="sldNum" sz="quarter" idx="12"/>
          </p:nvPr>
        </p:nvSpPr>
        <p:spPr/>
        <p:txBody>
          <a:bodyPr/>
          <a:lstStyle/>
          <a:p>
            <a:fld id="{5FD9DF42-E4FA-0441-A6C7-ED02E5A66D9D}" type="slidenum">
              <a:rPr lang="en-US" smtClean="0"/>
              <a:t>‹#›</a:t>
            </a:fld>
            <a:endParaRPr lang="en-US"/>
          </a:p>
        </p:txBody>
      </p:sp>
    </p:spTree>
    <p:extLst>
      <p:ext uri="{BB962C8B-B14F-4D97-AF65-F5344CB8AC3E}">
        <p14:creationId xmlns:p14="http://schemas.microsoft.com/office/powerpoint/2010/main" val="8671963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676FDEB8-6EAB-F74F-89FE-0C1AA72C097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BED0BD98-6FEC-4A40-89EB-069045E6EA1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31B28E9-1B22-2E42-A031-7A132F1C365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F6AA31-D4CF-544E-8824-E027903F831D}" type="datetimeFigureOut">
              <a:rPr lang="en-US" smtClean="0"/>
              <a:t>2/5/2020</a:t>
            </a:fld>
            <a:endParaRPr lang="en-US"/>
          </a:p>
        </p:txBody>
      </p:sp>
      <p:sp>
        <p:nvSpPr>
          <p:cNvPr id="5" name="Footer Placeholder 4">
            <a:extLst>
              <a:ext uri="{FF2B5EF4-FFF2-40B4-BE49-F238E27FC236}">
                <a16:creationId xmlns:a16="http://schemas.microsoft.com/office/drawing/2014/main" xmlns="" id="{A76EDD03-9695-9143-80B7-D7EE2ABB03A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50BE6EC0-349D-6B4C-8B22-336BFBD7BAA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D9DF42-E4FA-0441-A6C7-ED02E5A66D9D}" type="slidenum">
              <a:rPr lang="en-US" smtClean="0"/>
              <a:t>‹#›</a:t>
            </a:fld>
            <a:endParaRPr lang="en-US"/>
          </a:p>
        </p:txBody>
      </p:sp>
    </p:spTree>
    <p:extLst>
      <p:ext uri="{BB962C8B-B14F-4D97-AF65-F5344CB8AC3E}">
        <p14:creationId xmlns:p14="http://schemas.microsoft.com/office/powerpoint/2010/main" val="1822278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tags" Target="../tags/tag10.xml"/><Relationship Id="rId5" Type="http://schemas.openxmlformats.org/officeDocument/2006/relationships/image" Target="../media/image4.png"/><Relationship Id="rId4" Type="http://schemas.openxmlformats.org/officeDocument/2006/relationships/image" Target="../media/image3.jp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tags" Target="../tags/tag11.xml"/><Relationship Id="rId5" Type="http://schemas.openxmlformats.org/officeDocument/2006/relationships/image" Target="../media/image4.png"/><Relationship Id="rId4" Type="http://schemas.openxmlformats.org/officeDocument/2006/relationships/image" Target="../media/image3.jp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tags" Target="../tags/tag12.xml"/><Relationship Id="rId5" Type="http://schemas.openxmlformats.org/officeDocument/2006/relationships/image" Target="../media/image4.png"/><Relationship Id="rId4" Type="http://schemas.openxmlformats.org/officeDocument/2006/relationships/image" Target="../media/image3.jpg"/></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tags" Target="../tags/tag13.xml"/><Relationship Id="rId5" Type="http://schemas.openxmlformats.org/officeDocument/2006/relationships/image" Target="../media/image4.png"/><Relationship Id="rId4" Type="http://schemas.openxmlformats.org/officeDocument/2006/relationships/image" Target="../media/image3.jpg"/></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tags" Target="../tags/tag14.xml"/><Relationship Id="rId5" Type="http://schemas.openxmlformats.org/officeDocument/2006/relationships/image" Target="../media/image4.png"/><Relationship Id="rId4" Type="http://schemas.openxmlformats.org/officeDocument/2006/relationships/image" Target="../media/image3.jpg"/></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tags" Target="../tags/tag15.xml"/><Relationship Id="rId5" Type="http://schemas.openxmlformats.org/officeDocument/2006/relationships/image" Target="../media/image4.png"/><Relationship Id="rId4" Type="http://schemas.openxmlformats.org/officeDocument/2006/relationships/image" Target="../media/image3.jpg"/></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tags" Target="../tags/tag16.xml"/><Relationship Id="rId5" Type="http://schemas.openxmlformats.org/officeDocument/2006/relationships/image" Target="../media/image4.png"/><Relationship Id="rId4" Type="http://schemas.openxmlformats.org/officeDocument/2006/relationships/image" Target="../media/image3.jpg"/></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tags" Target="../tags/tag17.xml"/><Relationship Id="rId5" Type="http://schemas.openxmlformats.org/officeDocument/2006/relationships/image" Target="../media/image4.png"/><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4.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4.png"/><Relationship Id="rId5" Type="http://schemas.openxmlformats.org/officeDocument/2006/relationships/image" Target="../media/image7.jpeg"/><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image" Target="../media/image4.png"/><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image" Target="../media/image4.png"/><Relationship Id="rId4" Type="http://schemas.openxmlformats.org/officeDocument/2006/relationships/image" Target="../media/image3.jpg"/></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jpg"/><Relationship Id="rId7"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3.jpg"/><Relationship Id="rId10" Type="http://schemas.openxmlformats.org/officeDocument/2006/relationships/image" Target="../media/image12.png"/><Relationship Id="rId4" Type="http://schemas.openxmlformats.org/officeDocument/2006/relationships/image" Target="../media/image4.png"/><Relationship Id="rId9" Type="http://schemas.openxmlformats.org/officeDocument/2006/relationships/image" Target="../media/image11.png"/></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jpg"/><Relationship Id="rId7"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4.png"/><Relationship Id="rId10" Type="http://schemas.openxmlformats.org/officeDocument/2006/relationships/image" Target="../media/image12.png"/><Relationship Id="rId4" Type="http://schemas.openxmlformats.org/officeDocument/2006/relationships/image" Target="../media/image3.jpg"/><Relationship Id="rId9"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tags" Target="../tags/tag9.xml"/><Relationship Id="rId5" Type="http://schemas.openxmlformats.org/officeDocument/2006/relationships/image" Target="../media/image4.png"/><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2" name="TextBox 11"/>
          <p:cNvSpPr txBox="1"/>
          <p:nvPr/>
        </p:nvSpPr>
        <p:spPr>
          <a:xfrm>
            <a:off x="329343" y="2943226"/>
            <a:ext cx="11623589" cy="1107996"/>
          </a:xfrm>
          <a:prstGeom prst="rect">
            <a:avLst/>
          </a:prstGeom>
          <a:noFill/>
        </p:spPr>
        <p:txBody>
          <a:bodyPr wrap="square" rtlCol="0">
            <a:spAutoFit/>
          </a:bodyPr>
          <a:lstStyle/>
          <a:p>
            <a:r>
              <a:rPr lang="en-GB" sz="6600" b="1" dirty="0" smtClean="0">
                <a:latin typeface="Trebuchet MS" panose="020B0603020202020204" pitchFamily="34" charset="0"/>
              </a:rPr>
              <a:t>Annual Incomes</a:t>
            </a:r>
            <a:endParaRPr lang="en-GB" sz="6600" b="1" dirty="0">
              <a:latin typeface="Trebuchet MS" panose="020B0603020202020204" pitchFamily="34" charset="0"/>
            </a:endParaRPr>
          </a:p>
        </p:txBody>
      </p:sp>
      <p:pic>
        <p:nvPicPr>
          <p:cNvPr id="1030" name="Picture 6" descr="Image result for blue twitter bir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9376" y="4843340"/>
            <a:ext cx="659799" cy="659799"/>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1019175" y="4794383"/>
            <a:ext cx="11623589" cy="369332"/>
          </a:xfrm>
          <a:prstGeom prst="rect">
            <a:avLst/>
          </a:prstGeom>
          <a:noFill/>
        </p:spPr>
        <p:txBody>
          <a:bodyPr wrap="square" rtlCol="0">
            <a:spAutoFit/>
          </a:bodyPr>
          <a:lstStyle/>
          <a:p>
            <a:r>
              <a:rPr lang="en-GB" b="1" dirty="0" smtClean="0">
                <a:latin typeface="Trebuchet MS" panose="020B0603020202020204" pitchFamily="34" charset="0"/>
              </a:rPr>
              <a:t>@OpportunitiesDN	</a:t>
            </a:r>
            <a:endParaRPr lang="en-GB" b="1" dirty="0">
              <a:latin typeface="Trebuchet MS" panose="020B0603020202020204" pitchFamily="34" charset="0"/>
            </a:endParaRPr>
          </a:p>
        </p:txBody>
      </p:sp>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9343" y="250086"/>
            <a:ext cx="5575801" cy="2001096"/>
          </a:xfrm>
          <a:prstGeom prst="rect">
            <a:avLst/>
          </a:prstGeom>
        </p:spPr>
      </p:pic>
      <p:sp>
        <p:nvSpPr>
          <p:cNvPr id="7" name="TextBox 6"/>
          <p:cNvSpPr txBox="1"/>
          <p:nvPr/>
        </p:nvSpPr>
        <p:spPr>
          <a:xfrm>
            <a:off x="1019175" y="5179973"/>
            <a:ext cx="2312493" cy="646331"/>
          </a:xfrm>
          <a:prstGeom prst="rect">
            <a:avLst/>
          </a:prstGeom>
          <a:noFill/>
        </p:spPr>
        <p:txBody>
          <a:bodyPr wrap="none" rtlCol="0">
            <a:spAutoFit/>
          </a:bodyPr>
          <a:lstStyle/>
          <a:p>
            <a:r>
              <a:rPr lang="en-GB" b="1" dirty="0" smtClean="0">
                <a:latin typeface="Trebuchet MS" panose="020B0603020202020204" pitchFamily="34" charset="0"/>
              </a:rPr>
              <a:t>#DNCareersWeek20</a:t>
            </a:r>
            <a:endParaRPr lang="en-GB" b="1" dirty="0">
              <a:latin typeface="Trebuchet MS" panose="020B0603020202020204" pitchFamily="34" charset="0"/>
            </a:endParaRPr>
          </a:p>
          <a:p>
            <a:endParaRPr lang="en-GB" dirty="0"/>
          </a:p>
        </p:txBody>
      </p:sp>
      <p:pic>
        <p:nvPicPr>
          <p:cNvPr id="8" name="Picture 7"/>
          <p:cNvPicPr>
            <a:picLocks noChangeAspect="1"/>
          </p:cNvPicPr>
          <p:nvPr/>
        </p:nvPicPr>
        <p:blipFill rotWithShape="1">
          <a:blip r:embed="rId6"/>
          <a:srcRect l="23055" t="20494" r="61478" b="67284"/>
          <a:stretch/>
        </p:blipFill>
        <p:spPr>
          <a:xfrm>
            <a:off x="10067218" y="5819571"/>
            <a:ext cx="1885714" cy="838200"/>
          </a:xfrm>
          <a:prstGeom prst="rect">
            <a:avLst/>
          </a:prstGeom>
        </p:spPr>
      </p:pic>
    </p:spTree>
    <p:custDataLst>
      <p:tags r:id="rId1"/>
    </p:custDataLst>
    <p:extLst>
      <p:ext uri="{BB962C8B-B14F-4D97-AF65-F5344CB8AC3E}">
        <p14:creationId xmlns:p14="http://schemas.microsoft.com/office/powerpoint/2010/main" val="20963593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Rounded Rectangle 7"/>
          <p:cNvSpPr/>
          <p:nvPr/>
        </p:nvSpPr>
        <p:spPr>
          <a:xfrm>
            <a:off x="7239128" y="2476870"/>
            <a:ext cx="3504331" cy="2965144"/>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ounded Rectangle 1"/>
          <p:cNvSpPr/>
          <p:nvPr/>
        </p:nvSpPr>
        <p:spPr>
          <a:xfrm>
            <a:off x="952259" y="2476871"/>
            <a:ext cx="3504331" cy="2965142"/>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p:nvSpPr>
        <p:spPr>
          <a:xfrm>
            <a:off x="952259" y="2570383"/>
            <a:ext cx="3504331" cy="3785652"/>
          </a:xfrm>
          <a:prstGeom prst="rect">
            <a:avLst/>
          </a:prstGeom>
          <a:noFill/>
        </p:spPr>
        <p:txBody>
          <a:bodyPr wrap="square" rtlCol="0">
            <a:spAutoFit/>
          </a:bodyPr>
          <a:lstStyle/>
          <a:p>
            <a:pPr algn="ctr"/>
            <a:r>
              <a:rPr lang="en-GB" sz="2400" b="1" dirty="0" smtClean="0">
                <a:latin typeface="Trebuchet MS" panose="020B0603020202020204" pitchFamily="34" charset="0"/>
              </a:rPr>
              <a:t>Charity Director</a:t>
            </a:r>
          </a:p>
          <a:p>
            <a:pPr algn="ctr"/>
            <a:endParaRPr lang="en-GB" dirty="0" smtClean="0"/>
          </a:p>
          <a:p>
            <a:pPr algn="ctr"/>
            <a:r>
              <a:rPr lang="en-GB" dirty="0" smtClean="0"/>
              <a:t>37 </a:t>
            </a:r>
            <a:r>
              <a:rPr lang="en-GB" dirty="0"/>
              <a:t>– 39 hours</a:t>
            </a:r>
          </a:p>
          <a:p>
            <a:pPr algn="ctr"/>
            <a:r>
              <a:rPr lang="en-GB" dirty="0"/>
              <a:t>9am – 5pm, Monday – Friday including events and </a:t>
            </a:r>
            <a:r>
              <a:rPr lang="en-GB" dirty="0" smtClean="0"/>
              <a:t>appointments</a:t>
            </a:r>
          </a:p>
          <a:p>
            <a:pPr algn="ctr"/>
            <a:endParaRPr lang="en-GB" dirty="0"/>
          </a:p>
          <a:p>
            <a:pPr algn="ctr"/>
            <a:r>
              <a:rPr lang="en-GB" sz="2000" dirty="0" smtClean="0"/>
              <a:t>Annual Income: </a:t>
            </a:r>
            <a:r>
              <a:rPr lang="en-GB" sz="2000" b="1" dirty="0" smtClean="0"/>
              <a:t>£42 500</a:t>
            </a:r>
          </a:p>
          <a:p>
            <a:pPr algn="ctr"/>
            <a:r>
              <a:rPr lang="en-GB" sz="2000" dirty="0" smtClean="0"/>
              <a:t>Monthly Wage: </a:t>
            </a:r>
            <a:r>
              <a:rPr lang="en-GB" sz="2000" b="1" dirty="0" smtClean="0"/>
              <a:t>£2 361    </a:t>
            </a:r>
          </a:p>
          <a:p>
            <a:pPr algn="ctr"/>
            <a:r>
              <a:rPr lang="en-GB" sz="2000" b="1" dirty="0"/>
              <a:t>	</a:t>
            </a:r>
            <a:r>
              <a:rPr lang="en-GB" sz="2000" b="1" dirty="0" smtClean="0"/>
              <a:t>	(</a:t>
            </a:r>
            <a:r>
              <a:rPr lang="en-GB" sz="2000" b="1" dirty="0">
                <a:solidFill>
                  <a:srgbClr val="FF0000"/>
                </a:solidFill>
              </a:rPr>
              <a:t>approx.</a:t>
            </a:r>
            <a:r>
              <a:rPr lang="en-GB" sz="2000" b="1" dirty="0"/>
              <a:t>)</a:t>
            </a:r>
          </a:p>
          <a:p>
            <a:pPr algn="ctr"/>
            <a:endParaRPr lang="en-GB" sz="2400" b="1" dirty="0"/>
          </a:p>
          <a:p>
            <a:pPr algn="ctr"/>
            <a:endParaRPr lang="en-GB" dirty="0"/>
          </a:p>
          <a:p>
            <a:endParaRPr lang="en-GB" sz="2400" b="1" dirty="0">
              <a:latin typeface="Trebuchet MS" panose="020B0603020202020204" pitchFamily="34" charset="0"/>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0219" y="122031"/>
            <a:ext cx="3454473" cy="1239774"/>
          </a:xfrm>
          <a:prstGeom prst="rect">
            <a:avLst/>
          </a:prstGeom>
        </p:spPr>
      </p:pic>
      <p:sp>
        <p:nvSpPr>
          <p:cNvPr id="4" name="TextBox 3"/>
          <p:cNvSpPr txBox="1"/>
          <p:nvPr/>
        </p:nvSpPr>
        <p:spPr>
          <a:xfrm>
            <a:off x="140320" y="1515083"/>
            <a:ext cx="10539517" cy="830997"/>
          </a:xfrm>
          <a:prstGeom prst="rect">
            <a:avLst/>
          </a:prstGeom>
          <a:noFill/>
        </p:spPr>
        <p:txBody>
          <a:bodyPr wrap="square" rtlCol="0">
            <a:spAutoFit/>
          </a:bodyPr>
          <a:lstStyle/>
          <a:p>
            <a:pPr marL="342900" indent="-342900">
              <a:buFont typeface="Arial" panose="020B0604020202020204" pitchFamily="34" charset="0"/>
              <a:buChar char="•"/>
            </a:pPr>
            <a:r>
              <a:rPr lang="en-GB" sz="2400" b="1" dirty="0" smtClean="0">
                <a:latin typeface="Trebuchet MS" panose="020B0603020202020204" pitchFamily="34" charset="0"/>
              </a:rPr>
              <a:t>Let’s think about some other job roles, do you think they would earn ‘</a:t>
            </a:r>
            <a:r>
              <a:rPr lang="en-GB" sz="2400" b="1" dirty="0" smtClean="0">
                <a:solidFill>
                  <a:srgbClr val="FF0000"/>
                </a:solidFill>
                <a:latin typeface="Trebuchet MS" panose="020B0603020202020204" pitchFamily="34" charset="0"/>
              </a:rPr>
              <a:t>Higher</a:t>
            </a:r>
            <a:r>
              <a:rPr lang="en-GB" sz="2400" b="1" dirty="0" smtClean="0">
                <a:latin typeface="Trebuchet MS" panose="020B0603020202020204" pitchFamily="34" charset="0"/>
              </a:rPr>
              <a:t> or </a:t>
            </a:r>
            <a:r>
              <a:rPr lang="en-GB" sz="2400" b="1" dirty="0" smtClean="0">
                <a:solidFill>
                  <a:srgbClr val="0070C0"/>
                </a:solidFill>
                <a:latin typeface="Trebuchet MS" panose="020B0603020202020204" pitchFamily="34" charset="0"/>
              </a:rPr>
              <a:t>Lower</a:t>
            </a:r>
            <a:r>
              <a:rPr lang="en-GB" sz="2400" b="1" dirty="0" smtClean="0">
                <a:latin typeface="Trebuchet MS" panose="020B0603020202020204" pitchFamily="34" charset="0"/>
              </a:rPr>
              <a:t>’ than the job roles we’ve already explored?</a:t>
            </a:r>
            <a:endParaRPr lang="en-GB" sz="2400" b="1" dirty="0">
              <a:latin typeface="Trebuchet MS" panose="020B0603020202020204" pitchFamily="34" charset="0"/>
            </a:endParaRPr>
          </a:p>
        </p:txBody>
      </p:sp>
      <p:sp>
        <p:nvSpPr>
          <p:cNvPr id="6" name="TextBox 5"/>
          <p:cNvSpPr txBox="1"/>
          <p:nvPr/>
        </p:nvSpPr>
        <p:spPr>
          <a:xfrm>
            <a:off x="7239129" y="2499358"/>
            <a:ext cx="3504331" cy="2862322"/>
          </a:xfrm>
          <a:prstGeom prst="rect">
            <a:avLst/>
          </a:prstGeom>
          <a:noFill/>
        </p:spPr>
        <p:txBody>
          <a:bodyPr wrap="square" rtlCol="0">
            <a:spAutoFit/>
          </a:bodyPr>
          <a:lstStyle/>
          <a:p>
            <a:pPr algn="ctr"/>
            <a:r>
              <a:rPr lang="en-GB" sz="2400" b="1" dirty="0" smtClean="0">
                <a:latin typeface="Trebuchet MS" panose="020B0603020202020204" pitchFamily="34" charset="0"/>
              </a:rPr>
              <a:t>Paramedic</a:t>
            </a:r>
          </a:p>
          <a:p>
            <a:pPr algn="ctr"/>
            <a:endParaRPr lang="en-GB" dirty="0" smtClean="0"/>
          </a:p>
          <a:p>
            <a:pPr algn="ctr"/>
            <a:r>
              <a:rPr lang="en-GB" dirty="0" smtClean="0"/>
              <a:t>36 </a:t>
            </a:r>
            <a:r>
              <a:rPr lang="en-GB" dirty="0"/>
              <a:t>– </a:t>
            </a:r>
            <a:r>
              <a:rPr lang="en-GB" dirty="0" smtClean="0"/>
              <a:t>38 </a:t>
            </a:r>
            <a:r>
              <a:rPr lang="en-GB" dirty="0"/>
              <a:t>hours</a:t>
            </a:r>
          </a:p>
          <a:p>
            <a:pPr algn="ctr"/>
            <a:r>
              <a:rPr lang="en-GB" dirty="0" smtClean="0"/>
              <a:t>Shift patterns including evenings, weekends and bank holidays.</a:t>
            </a:r>
          </a:p>
          <a:p>
            <a:pPr algn="ctr"/>
            <a:endParaRPr lang="en-GB" dirty="0"/>
          </a:p>
          <a:p>
            <a:pPr algn="ctr"/>
            <a:endParaRPr lang="en-GB" sz="2400" b="1" dirty="0"/>
          </a:p>
          <a:p>
            <a:pPr algn="ctr"/>
            <a:endParaRPr lang="en-GB" dirty="0"/>
          </a:p>
          <a:p>
            <a:endParaRPr lang="en-GB" sz="2400" b="1" dirty="0">
              <a:latin typeface="Trebuchet MS" panose="020B0603020202020204" pitchFamily="34" charset="0"/>
            </a:endParaRPr>
          </a:p>
        </p:txBody>
      </p:sp>
      <p:sp>
        <p:nvSpPr>
          <p:cNvPr id="3" name="TextBox 2"/>
          <p:cNvSpPr txBox="1"/>
          <p:nvPr/>
        </p:nvSpPr>
        <p:spPr>
          <a:xfrm>
            <a:off x="7507001" y="4241685"/>
            <a:ext cx="3156890" cy="1200329"/>
          </a:xfrm>
          <a:prstGeom prst="rect">
            <a:avLst/>
          </a:prstGeom>
          <a:noFill/>
        </p:spPr>
        <p:txBody>
          <a:bodyPr wrap="none" rtlCol="0">
            <a:spAutoFit/>
          </a:bodyPr>
          <a:lstStyle/>
          <a:p>
            <a:pPr algn="ctr"/>
            <a:r>
              <a:rPr lang="en-GB" dirty="0"/>
              <a:t>Annual Income: </a:t>
            </a:r>
            <a:r>
              <a:rPr lang="en-GB" b="1" dirty="0" smtClean="0"/>
              <a:t>£30 740</a:t>
            </a:r>
            <a:endParaRPr lang="en-GB" b="1" dirty="0"/>
          </a:p>
          <a:p>
            <a:pPr algn="ctr"/>
            <a:r>
              <a:rPr lang="en-GB" dirty="0"/>
              <a:t>Monthly Wage: </a:t>
            </a:r>
            <a:r>
              <a:rPr lang="en-GB" b="1" dirty="0" smtClean="0"/>
              <a:t>£1 708</a:t>
            </a:r>
          </a:p>
          <a:p>
            <a:pPr algn="ctr"/>
            <a:r>
              <a:rPr lang="en-GB" b="1" dirty="0"/>
              <a:t>		(</a:t>
            </a:r>
            <a:r>
              <a:rPr lang="en-GB" b="1" dirty="0">
                <a:solidFill>
                  <a:srgbClr val="FF0000"/>
                </a:solidFill>
              </a:rPr>
              <a:t>approx.</a:t>
            </a:r>
            <a:r>
              <a:rPr lang="en-GB" b="1" dirty="0"/>
              <a:t>)</a:t>
            </a:r>
          </a:p>
          <a:p>
            <a:endParaRPr lang="en-GB" dirty="0"/>
          </a:p>
        </p:txBody>
      </p:sp>
      <p:sp>
        <p:nvSpPr>
          <p:cNvPr id="9" name="TextBox 8"/>
          <p:cNvSpPr txBox="1"/>
          <p:nvPr/>
        </p:nvSpPr>
        <p:spPr>
          <a:xfrm rot="654750">
            <a:off x="4987389" y="4451414"/>
            <a:ext cx="3704020" cy="1200329"/>
          </a:xfrm>
          <a:prstGeom prst="rect">
            <a:avLst/>
          </a:prstGeom>
          <a:noFill/>
        </p:spPr>
        <p:txBody>
          <a:bodyPr wrap="square" rtlCol="0">
            <a:spAutoFit/>
          </a:bodyPr>
          <a:lstStyle/>
          <a:p>
            <a:r>
              <a:rPr lang="en-GB" sz="7200" b="1" dirty="0" smtClean="0">
                <a:solidFill>
                  <a:srgbClr val="0070C0"/>
                </a:solidFill>
                <a:latin typeface="Trebuchet MS" panose="020B0603020202020204" pitchFamily="34" charset="0"/>
              </a:rPr>
              <a:t>Lower!</a:t>
            </a:r>
            <a:endParaRPr lang="en-GB" sz="7200" b="1" dirty="0">
              <a:solidFill>
                <a:srgbClr val="0070C0"/>
              </a:solidFill>
              <a:latin typeface="Trebuchet MS" panose="020B0603020202020204" pitchFamily="34" charset="0"/>
            </a:endParaRPr>
          </a:p>
        </p:txBody>
      </p:sp>
      <p:sp>
        <p:nvSpPr>
          <p:cNvPr id="10" name="TextBox 9"/>
          <p:cNvSpPr txBox="1"/>
          <p:nvPr/>
        </p:nvSpPr>
        <p:spPr>
          <a:xfrm>
            <a:off x="4536247" y="6120583"/>
            <a:ext cx="7258590" cy="461665"/>
          </a:xfrm>
          <a:prstGeom prst="rect">
            <a:avLst/>
          </a:prstGeom>
          <a:noFill/>
        </p:spPr>
        <p:txBody>
          <a:bodyPr wrap="square" rtlCol="0">
            <a:spAutoFit/>
          </a:bodyPr>
          <a:lstStyle/>
          <a:p>
            <a:pPr marL="342900" indent="-342900">
              <a:buFont typeface="Arial" panose="020B0604020202020204" pitchFamily="34" charset="0"/>
              <a:buChar char="•"/>
            </a:pPr>
            <a:r>
              <a:rPr lang="en-GB" sz="2400" b="1" dirty="0" smtClean="0">
                <a:latin typeface="Trebuchet MS" panose="020B0603020202020204" pitchFamily="34" charset="0"/>
              </a:rPr>
              <a:t>What are your thoughts on this?</a:t>
            </a:r>
            <a:endParaRPr lang="en-GB" sz="2400" b="1" dirty="0">
              <a:latin typeface="Trebuchet MS" panose="020B0603020202020204" pitchFamily="34" charset="0"/>
            </a:endParaRPr>
          </a:p>
        </p:txBody>
      </p:sp>
      <p:pic>
        <p:nvPicPr>
          <p:cNvPr id="11" name="Picture 10"/>
          <p:cNvPicPr>
            <a:picLocks noChangeAspect="1"/>
          </p:cNvPicPr>
          <p:nvPr/>
        </p:nvPicPr>
        <p:blipFill rotWithShape="1">
          <a:blip r:embed="rId5"/>
          <a:srcRect l="23055" t="20494" r="61478" b="67284"/>
          <a:stretch/>
        </p:blipFill>
        <p:spPr>
          <a:xfrm>
            <a:off x="10067218" y="5819571"/>
            <a:ext cx="1885714" cy="838200"/>
          </a:xfrm>
          <a:prstGeom prst="rect">
            <a:avLst/>
          </a:prstGeom>
        </p:spPr>
      </p:pic>
    </p:spTree>
    <p:custDataLst>
      <p:tags r:id="rId1"/>
    </p:custDataLst>
    <p:extLst>
      <p:ext uri="{BB962C8B-B14F-4D97-AF65-F5344CB8AC3E}">
        <p14:creationId xmlns:p14="http://schemas.microsoft.com/office/powerpoint/2010/main" val="2503085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p:bldP spid="3" grpId="0"/>
      <p:bldP spid="9"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Rounded Rectangle 7"/>
          <p:cNvSpPr/>
          <p:nvPr/>
        </p:nvSpPr>
        <p:spPr>
          <a:xfrm>
            <a:off x="7239128" y="2476870"/>
            <a:ext cx="3504331" cy="2965144"/>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ounded Rectangle 1"/>
          <p:cNvSpPr/>
          <p:nvPr/>
        </p:nvSpPr>
        <p:spPr>
          <a:xfrm>
            <a:off x="952259" y="2476871"/>
            <a:ext cx="3504331" cy="2965142"/>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p:nvSpPr>
        <p:spPr>
          <a:xfrm>
            <a:off x="952259" y="2570383"/>
            <a:ext cx="3504331" cy="3693319"/>
          </a:xfrm>
          <a:prstGeom prst="rect">
            <a:avLst/>
          </a:prstGeom>
          <a:noFill/>
        </p:spPr>
        <p:txBody>
          <a:bodyPr wrap="square" rtlCol="0">
            <a:spAutoFit/>
          </a:bodyPr>
          <a:lstStyle/>
          <a:p>
            <a:pPr algn="ctr"/>
            <a:r>
              <a:rPr lang="en-GB" sz="2400" b="1" dirty="0" smtClean="0">
                <a:latin typeface="Trebuchet MS" panose="020B0603020202020204" pitchFamily="34" charset="0"/>
              </a:rPr>
              <a:t>Level 3 Apprentice</a:t>
            </a:r>
          </a:p>
          <a:p>
            <a:pPr algn="ctr"/>
            <a:endParaRPr lang="en-GB" dirty="0" smtClean="0"/>
          </a:p>
          <a:p>
            <a:pPr algn="ctr"/>
            <a:r>
              <a:rPr lang="en-GB" sz="1600" dirty="0"/>
              <a:t>30 – 40 hours</a:t>
            </a:r>
          </a:p>
          <a:p>
            <a:pPr algn="ctr"/>
            <a:r>
              <a:rPr lang="en-GB" sz="1600" dirty="0"/>
              <a:t>Based on sector could include evenings, weekends, events and appointments</a:t>
            </a:r>
          </a:p>
          <a:p>
            <a:pPr algn="ctr"/>
            <a:endParaRPr lang="en-GB" dirty="0"/>
          </a:p>
          <a:p>
            <a:pPr algn="ctr"/>
            <a:r>
              <a:rPr lang="en-GB" sz="2000" dirty="0" smtClean="0"/>
              <a:t>Annual Income: </a:t>
            </a:r>
            <a:r>
              <a:rPr lang="en-GB" sz="2000" b="1" dirty="0" smtClean="0"/>
              <a:t>£12 500</a:t>
            </a:r>
          </a:p>
          <a:p>
            <a:pPr algn="ctr"/>
            <a:r>
              <a:rPr lang="en-GB" sz="2000" dirty="0" smtClean="0"/>
              <a:t>Monthly Wage: </a:t>
            </a:r>
            <a:r>
              <a:rPr lang="en-GB" sz="2000" b="1" dirty="0" smtClean="0"/>
              <a:t>£694   </a:t>
            </a:r>
          </a:p>
          <a:p>
            <a:pPr algn="ctr"/>
            <a:r>
              <a:rPr lang="en-GB" sz="2000" b="1" dirty="0"/>
              <a:t>	</a:t>
            </a:r>
            <a:r>
              <a:rPr lang="en-GB" sz="2000" b="1" dirty="0" smtClean="0"/>
              <a:t>	(</a:t>
            </a:r>
            <a:r>
              <a:rPr lang="en-GB" sz="2000" b="1" dirty="0">
                <a:solidFill>
                  <a:srgbClr val="FF0000"/>
                </a:solidFill>
              </a:rPr>
              <a:t>approx.</a:t>
            </a:r>
            <a:r>
              <a:rPr lang="en-GB" sz="2000" b="1" dirty="0"/>
              <a:t>)</a:t>
            </a:r>
          </a:p>
          <a:p>
            <a:pPr algn="ctr"/>
            <a:endParaRPr lang="en-GB" sz="2400" b="1" dirty="0"/>
          </a:p>
          <a:p>
            <a:pPr algn="ctr"/>
            <a:endParaRPr lang="en-GB" dirty="0"/>
          </a:p>
          <a:p>
            <a:endParaRPr lang="en-GB" sz="2400" b="1" dirty="0">
              <a:latin typeface="Trebuchet MS" panose="020B0603020202020204" pitchFamily="34" charset="0"/>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0219" y="122031"/>
            <a:ext cx="3454473" cy="1239774"/>
          </a:xfrm>
          <a:prstGeom prst="rect">
            <a:avLst/>
          </a:prstGeom>
        </p:spPr>
      </p:pic>
      <p:sp>
        <p:nvSpPr>
          <p:cNvPr id="4" name="TextBox 3"/>
          <p:cNvSpPr txBox="1"/>
          <p:nvPr/>
        </p:nvSpPr>
        <p:spPr>
          <a:xfrm>
            <a:off x="140320" y="1515083"/>
            <a:ext cx="10539517" cy="830997"/>
          </a:xfrm>
          <a:prstGeom prst="rect">
            <a:avLst/>
          </a:prstGeom>
          <a:noFill/>
        </p:spPr>
        <p:txBody>
          <a:bodyPr wrap="square" rtlCol="0">
            <a:spAutoFit/>
          </a:bodyPr>
          <a:lstStyle/>
          <a:p>
            <a:pPr marL="342900" indent="-342900">
              <a:buFont typeface="Arial" panose="020B0604020202020204" pitchFamily="34" charset="0"/>
              <a:buChar char="•"/>
            </a:pPr>
            <a:r>
              <a:rPr lang="en-GB" sz="2400" b="1" dirty="0" smtClean="0">
                <a:latin typeface="Trebuchet MS" panose="020B0603020202020204" pitchFamily="34" charset="0"/>
              </a:rPr>
              <a:t>Let’s think about some other job roles, do you think they would earn ‘</a:t>
            </a:r>
            <a:r>
              <a:rPr lang="en-GB" sz="2400" b="1" dirty="0" smtClean="0">
                <a:solidFill>
                  <a:srgbClr val="FF0000"/>
                </a:solidFill>
                <a:latin typeface="Trebuchet MS" panose="020B0603020202020204" pitchFamily="34" charset="0"/>
              </a:rPr>
              <a:t>Higher</a:t>
            </a:r>
            <a:r>
              <a:rPr lang="en-GB" sz="2400" b="1" dirty="0" smtClean="0">
                <a:latin typeface="Trebuchet MS" panose="020B0603020202020204" pitchFamily="34" charset="0"/>
              </a:rPr>
              <a:t> or </a:t>
            </a:r>
            <a:r>
              <a:rPr lang="en-GB" sz="2400" b="1" dirty="0" smtClean="0">
                <a:solidFill>
                  <a:srgbClr val="0070C0"/>
                </a:solidFill>
                <a:latin typeface="Trebuchet MS" panose="020B0603020202020204" pitchFamily="34" charset="0"/>
              </a:rPr>
              <a:t>Lower</a:t>
            </a:r>
            <a:r>
              <a:rPr lang="en-GB" sz="2400" b="1" dirty="0" smtClean="0">
                <a:latin typeface="Trebuchet MS" panose="020B0603020202020204" pitchFamily="34" charset="0"/>
              </a:rPr>
              <a:t>’ than the job roles we’ve already explored?</a:t>
            </a:r>
            <a:endParaRPr lang="en-GB" sz="2400" b="1" dirty="0">
              <a:latin typeface="Trebuchet MS" panose="020B0603020202020204" pitchFamily="34" charset="0"/>
            </a:endParaRPr>
          </a:p>
        </p:txBody>
      </p:sp>
      <p:sp>
        <p:nvSpPr>
          <p:cNvPr id="6" name="TextBox 5"/>
          <p:cNvSpPr txBox="1"/>
          <p:nvPr/>
        </p:nvSpPr>
        <p:spPr>
          <a:xfrm>
            <a:off x="7239129" y="2499358"/>
            <a:ext cx="3504331" cy="2862322"/>
          </a:xfrm>
          <a:prstGeom prst="rect">
            <a:avLst/>
          </a:prstGeom>
          <a:noFill/>
        </p:spPr>
        <p:txBody>
          <a:bodyPr wrap="square" rtlCol="0">
            <a:spAutoFit/>
          </a:bodyPr>
          <a:lstStyle/>
          <a:p>
            <a:pPr algn="ctr"/>
            <a:r>
              <a:rPr lang="en-GB" sz="2400" b="1" dirty="0" smtClean="0">
                <a:latin typeface="Trebuchet MS" panose="020B0603020202020204" pitchFamily="34" charset="0"/>
              </a:rPr>
              <a:t>Admin Assistant</a:t>
            </a:r>
          </a:p>
          <a:p>
            <a:pPr algn="ctr"/>
            <a:endParaRPr lang="en-GB" dirty="0" smtClean="0"/>
          </a:p>
          <a:p>
            <a:pPr algn="ctr"/>
            <a:r>
              <a:rPr lang="en-GB" dirty="0" smtClean="0"/>
              <a:t>38 </a:t>
            </a:r>
            <a:r>
              <a:rPr lang="en-GB" dirty="0"/>
              <a:t>– </a:t>
            </a:r>
            <a:r>
              <a:rPr lang="en-GB" dirty="0" smtClean="0"/>
              <a:t>40 </a:t>
            </a:r>
            <a:r>
              <a:rPr lang="en-GB" dirty="0"/>
              <a:t>hours</a:t>
            </a:r>
          </a:p>
          <a:p>
            <a:pPr algn="ctr"/>
            <a:r>
              <a:rPr lang="en-GB" dirty="0" smtClean="0"/>
              <a:t>Monday – Friday, between the hours of 8am and 6pm</a:t>
            </a:r>
          </a:p>
          <a:p>
            <a:pPr algn="ctr"/>
            <a:endParaRPr lang="en-GB" dirty="0"/>
          </a:p>
          <a:p>
            <a:pPr algn="ctr"/>
            <a:endParaRPr lang="en-GB" sz="2400" b="1" dirty="0"/>
          </a:p>
          <a:p>
            <a:pPr algn="ctr"/>
            <a:endParaRPr lang="en-GB" dirty="0"/>
          </a:p>
          <a:p>
            <a:endParaRPr lang="en-GB" sz="2400" b="1" dirty="0">
              <a:latin typeface="Trebuchet MS" panose="020B0603020202020204" pitchFamily="34" charset="0"/>
            </a:endParaRPr>
          </a:p>
        </p:txBody>
      </p:sp>
      <p:sp>
        <p:nvSpPr>
          <p:cNvPr id="3" name="TextBox 2"/>
          <p:cNvSpPr txBox="1"/>
          <p:nvPr/>
        </p:nvSpPr>
        <p:spPr>
          <a:xfrm>
            <a:off x="7507001" y="4241685"/>
            <a:ext cx="3156890" cy="1200329"/>
          </a:xfrm>
          <a:prstGeom prst="rect">
            <a:avLst/>
          </a:prstGeom>
          <a:noFill/>
        </p:spPr>
        <p:txBody>
          <a:bodyPr wrap="none" rtlCol="0">
            <a:spAutoFit/>
          </a:bodyPr>
          <a:lstStyle/>
          <a:p>
            <a:pPr algn="ctr"/>
            <a:r>
              <a:rPr lang="en-GB" dirty="0"/>
              <a:t>Annual Income: </a:t>
            </a:r>
            <a:r>
              <a:rPr lang="en-GB" b="1" dirty="0" smtClean="0"/>
              <a:t>£22 000</a:t>
            </a:r>
            <a:endParaRPr lang="en-GB" b="1" dirty="0"/>
          </a:p>
          <a:p>
            <a:pPr algn="ctr"/>
            <a:r>
              <a:rPr lang="en-GB" dirty="0"/>
              <a:t>Monthly Wage: </a:t>
            </a:r>
            <a:r>
              <a:rPr lang="en-GB" b="1" dirty="0" smtClean="0"/>
              <a:t>£1 222</a:t>
            </a:r>
          </a:p>
          <a:p>
            <a:pPr algn="ctr"/>
            <a:r>
              <a:rPr lang="en-GB" b="1" dirty="0"/>
              <a:t>		(</a:t>
            </a:r>
            <a:r>
              <a:rPr lang="en-GB" b="1" dirty="0">
                <a:solidFill>
                  <a:srgbClr val="FF0000"/>
                </a:solidFill>
              </a:rPr>
              <a:t>approx.</a:t>
            </a:r>
            <a:r>
              <a:rPr lang="en-GB" b="1" dirty="0"/>
              <a:t>)</a:t>
            </a:r>
          </a:p>
          <a:p>
            <a:endParaRPr lang="en-GB" dirty="0"/>
          </a:p>
        </p:txBody>
      </p:sp>
      <p:sp>
        <p:nvSpPr>
          <p:cNvPr id="9" name="TextBox 8"/>
          <p:cNvSpPr txBox="1"/>
          <p:nvPr/>
        </p:nvSpPr>
        <p:spPr>
          <a:xfrm rot="654750">
            <a:off x="5490205" y="4660837"/>
            <a:ext cx="3704020" cy="1200329"/>
          </a:xfrm>
          <a:prstGeom prst="rect">
            <a:avLst/>
          </a:prstGeom>
          <a:noFill/>
        </p:spPr>
        <p:txBody>
          <a:bodyPr wrap="square" rtlCol="0">
            <a:spAutoFit/>
          </a:bodyPr>
          <a:lstStyle/>
          <a:p>
            <a:r>
              <a:rPr lang="en-GB" sz="7200" b="1" dirty="0" smtClean="0">
                <a:solidFill>
                  <a:srgbClr val="FF0000"/>
                </a:solidFill>
                <a:latin typeface="Trebuchet MS" panose="020B0603020202020204" pitchFamily="34" charset="0"/>
              </a:rPr>
              <a:t>Higher!</a:t>
            </a:r>
            <a:endParaRPr lang="en-GB" sz="7200" b="1" dirty="0">
              <a:solidFill>
                <a:srgbClr val="FF0000"/>
              </a:solidFill>
              <a:latin typeface="Trebuchet MS" panose="020B0603020202020204" pitchFamily="34" charset="0"/>
            </a:endParaRPr>
          </a:p>
        </p:txBody>
      </p:sp>
      <p:sp>
        <p:nvSpPr>
          <p:cNvPr id="10" name="TextBox 9"/>
          <p:cNvSpPr txBox="1"/>
          <p:nvPr/>
        </p:nvSpPr>
        <p:spPr>
          <a:xfrm>
            <a:off x="4536247" y="6120583"/>
            <a:ext cx="7258590" cy="461665"/>
          </a:xfrm>
          <a:prstGeom prst="rect">
            <a:avLst/>
          </a:prstGeom>
          <a:noFill/>
        </p:spPr>
        <p:txBody>
          <a:bodyPr wrap="square" rtlCol="0">
            <a:spAutoFit/>
          </a:bodyPr>
          <a:lstStyle/>
          <a:p>
            <a:pPr marL="342900" indent="-342900">
              <a:buFont typeface="Arial" panose="020B0604020202020204" pitchFamily="34" charset="0"/>
              <a:buChar char="•"/>
            </a:pPr>
            <a:r>
              <a:rPr lang="en-GB" sz="2400" b="1" dirty="0" smtClean="0">
                <a:latin typeface="Trebuchet MS" panose="020B0603020202020204" pitchFamily="34" charset="0"/>
              </a:rPr>
              <a:t>What are your thoughts on this?</a:t>
            </a:r>
            <a:endParaRPr lang="en-GB" sz="2400" b="1" dirty="0">
              <a:latin typeface="Trebuchet MS" panose="020B0603020202020204" pitchFamily="34" charset="0"/>
            </a:endParaRPr>
          </a:p>
        </p:txBody>
      </p:sp>
      <p:pic>
        <p:nvPicPr>
          <p:cNvPr id="11" name="Picture 10"/>
          <p:cNvPicPr>
            <a:picLocks noChangeAspect="1"/>
          </p:cNvPicPr>
          <p:nvPr/>
        </p:nvPicPr>
        <p:blipFill rotWithShape="1">
          <a:blip r:embed="rId5"/>
          <a:srcRect l="23055" t="20494" r="61478" b="67284"/>
          <a:stretch/>
        </p:blipFill>
        <p:spPr>
          <a:xfrm>
            <a:off x="10067218" y="5819571"/>
            <a:ext cx="1885714" cy="838200"/>
          </a:xfrm>
          <a:prstGeom prst="rect">
            <a:avLst/>
          </a:prstGeom>
        </p:spPr>
      </p:pic>
    </p:spTree>
    <p:custDataLst>
      <p:tags r:id="rId1"/>
    </p:custDataLst>
    <p:extLst>
      <p:ext uri="{BB962C8B-B14F-4D97-AF65-F5344CB8AC3E}">
        <p14:creationId xmlns:p14="http://schemas.microsoft.com/office/powerpoint/2010/main" val="2708594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p:bldP spid="3" grpId="0"/>
      <p:bldP spid="9"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Rounded Rectangle 7"/>
          <p:cNvSpPr/>
          <p:nvPr/>
        </p:nvSpPr>
        <p:spPr>
          <a:xfrm>
            <a:off x="7239128" y="2476870"/>
            <a:ext cx="3504331" cy="2965144"/>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ounded Rectangle 1"/>
          <p:cNvSpPr/>
          <p:nvPr/>
        </p:nvSpPr>
        <p:spPr>
          <a:xfrm>
            <a:off x="952259" y="2476871"/>
            <a:ext cx="3504331" cy="2965142"/>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p:nvSpPr>
        <p:spPr>
          <a:xfrm>
            <a:off x="952259" y="2570383"/>
            <a:ext cx="3504331" cy="3693319"/>
          </a:xfrm>
          <a:prstGeom prst="rect">
            <a:avLst/>
          </a:prstGeom>
          <a:noFill/>
        </p:spPr>
        <p:txBody>
          <a:bodyPr wrap="square" rtlCol="0">
            <a:spAutoFit/>
          </a:bodyPr>
          <a:lstStyle/>
          <a:p>
            <a:pPr algn="ctr"/>
            <a:r>
              <a:rPr lang="en-GB" sz="2400" b="1" dirty="0" smtClean="0">
                <a:latin typeface="Trebuchet MS" panose="020B0603020202020204" pitchFamily="34" charset="0"/>
              </a:rPr>
              <a:t>Surgeon</a:t>
            </a:r>
          </a:p>
          <a:p>
            <a:pPr algn="ctr"/>
            <a:endParaRPr lang="en-GB" dirty="0" smtClean="0"/>
          </a:p>
          <a:p>
            <a:pPr algn="ctr"/>
            <a:r>
              <a:rPr lang="en-GB" sz="1600" dirty="0"/>
              <a:t>40 - 45 hours</a:t>
            </a:r>
          </a:p>
          <a:p>
            <a:pPr algn="ctr"/>
            <a:r>
              <a:rPr lang="en-GB" sz="1600" dirty="0" err="1"/>
              <a:t>Rota</a:t>
            </a:r>
            <a:r>
              <a:rPr lang="en-GB" sz="1600" dirty="0"/>
              <a:t> based hours, including evenings, weekends and Bank Holidays</a:t>
            </a:r>
          </a:p>
          <a:p>
            <a:pPr algn="ctr"/>
            <a:endParaRPr lang="en-GB" dirty="0"/>
          </a:p>
          <a:p>
            <a:pPr algn="ctr"/>
            <a:r>
              <a:rPr lang="en-GB" sz="2000" dirty="0" smtClean="0"/>
              <a:t>Annual Income: </a:t>
            </a:r>
            <a:r>
              <a:rPr lang="en-GB" sz="2000" b="1" dirty="0" smtClean="0"/>
              <a:t>£57 405</a:t>
            </a:r>
          </a:p>
          <a:p>
            <a:pPr algn="ctr"/>
            <a:r>
              <a:rPr lang="en-GB" sz="2000" dirty="0" smtClean="0"/>
              <a:t>Monthly Wage: </a:t>
            </a:r>
            <a:r>
              <a:rPr lang="en-GB" sz="2000" b="1" dirty="0" smtClean="0"/>
              <a:t>£3 189   </a:t>
            </a:r>
          </a:p>
          <a:p>
            <a:pPr algn="ctr"/>
            <a:r>
              <a:rPr lang="en-GB" sz="2000" b="1" dirty="0"/>
              <a:t>	</a:t>
            </a:r>
            <a:r>
              <a:rPr lang="en-GB" sz="2000" b="1" dirty="0" smtClean="0"/>
              <a:t>	(</a:t>
            </a:r>
            <a:r>
              <a:rPr lang="en-GB" sz="2000" b="1" dirty="0">
                <a:solidFill>
                  <a:srgbClr val="FF0000"/>
                </a:solidFill>
              </a:rPr>
              <a:t>approx.</a:t>
            </a:r>
            <a:r>
              <a:rPr lang="en-GB" sz="2000" b="1" dirty="0"/>
              <a:t>)</a:t>
            </a:r>
          </a:p>
          <a:p>
            <a:pPr algn="ctr"/>
            <a:endParaRPr lang="en-GB" sz="2400" b="1" dirty="0"/>
          </a:p>
          <a:p>
            <a:pPr algn="ctr"/>
            <a:endParaRPr lang="en-GB" dirty="0"/>
          </a:p>
          <a:p>
            <a:endParaRPr lang="en-GB" sz="2400" b="1" dirty="0">
              <a:latin typeface="Trebuchet MS" panose="020B0603020202020204" pitchFamily="34" charset="0"/>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0219" y="122031"/>
            <a:ext cx="3454473" cy="1239774"/>
          </a:xfrm>
          <a:prstGeom prst="rect">
            <a:avLst/>
          </a:prstGeom>
        </p:spPr>
      </p:pic>
      <p:sp>
        <p:nvSpPr>
          <p:cNvPr id="4" name="TextBox 3"/>
          <p:cNvSpPr txBox="1"/>
          <p:nvPr/>
        </p:nvSpPr>
        <p:spPr>
          <a:xfrm>
            <a:off x="140320" y="1515083"/>
            <a:ext cx="10539517" cy="830997"/>
          </a:xfrm>
          <a:prstGeom prst="rect">
            <a:avLst/>
          </a:prstGeom>
          <a:noFill/>
        </p:spPr>
        <p:txBody>
          <a:bodyPr wrap="square" rtlCol="0">
            <a:spAutoFit/>
          </a:bodyPr>
          <a:lstStyle/>
          <a:p>
            <a:pPr marL="342900" indent="-342900">
              <a:buFont typeface="Arial" panose="020B0604020202020204" pitchFamily="34" charset="0"/>
              <a:buChar char="•"/>
            </a:pPr>
            <a:r>
              <a:rPr lang="en-GB" sz="2400" b="1" dirty="0" smtClean="0">
                <a:latin typeface="Trebuchet MS" panose="020B0603020202020204" pitchFamily="34" charset="0"/>
              </a:rPr>
              <a:t>Let’s think about some other job roles, do you think they would earn ‘</a:t>
            </a:r>
            <a:r>
              <a:rPr lang="en-GB" sz="2400" b="1" dirty="0" smtClean="0">
                <a:solidFill>
                  <a:srgbClr val="FF0000"/>
                </a:solidFill>
                <a:latin typeface="Trebuchet MS" panose="020B0603020202020204" pitchFamily="34" charset="0"/>
              </a:rPr>
              <a:t>Higher</a:t>
            </a:r>
            <a:r>
              <a:rPr lang="en-GB" sz="2400" b="1" dirty="0" smtClean="0">
                <a:latin typeface="Trebuchet MS" panose="020B0603020202020204" pitchFamily="34" charset="0"/>
              </a:rPr>
              <a:t> or </a:t>
            </a:r>
            <a:r>
              <a:rPr lang="en-GB" sz="2400" b="1" dirty="0" smtClean="0">
                <a:solidFill>
                  <a:srgbClr val="0070C0"/>
                </a:solidFill>
                <a:latin typeface="Trebuchet MS" panose="020B0603020202020204" pitchFamily="34" charset="0"/>
              </a:rPr>
              <a:t>Lower</a:t>
            </a:r>
            <a:r>
              <a:rPr lang="en-GB" sz="2400" b="1" dirty="0" smtClean="0">
                <a:latin typeface="Trebuchet MS" panose="020B0603020202020204" pitchFamily="34" charset="0"/>
              </a:rPr>
              <a:t>’ than the job roles we’ve already explored?</a:t>
            </a:r>
            <a:endParaRPr lang="en-GB" sz="2400" b="1" dirty="0">
              <a:latin typeface="Trebuchet MS" panose="020B0603020202020204" pitchFamily="34" charset="0"/>
            </a:endParaRPr>
          </a:p>
        </p:txBody>
      </p:sp>
      <p:sp>
        <p:nvSpPr>
          <p:cNvPr id="6" name="TextBox 5"/>
          <p:cNvSpPr txBox="1"/>
          <p:nvPr/>
        </p:nvSpPr>
        <p:spPr>
          <a:xfrm>
            <a:off x="7239129" y="2499358"/>
            <a:ext cx="3504329" cy="2308324"/>
          </a:xfrm>
          <a:prstGeom prst="rect">
            <a:avLst/>
          </a:prstGeom>
          <a:noFill/>
        </p:spPr>
        <p:txBody>
          <a:bodyPr wrap="square" rtlCol="0">
            <a:spAutoFit/>
          </a:bodyPr>
          <a:lstStyle/>
          <a:p>
            <a:pPr algn="ctr"/>
            <a:r>
              <a:rPr lang="en-GB" sz="2400" b="1" dirty="0" smtClean="0">
                <a:latin typeface="Trebuchet MS" panose="020B0603020202020204" pitchFamily="34" charset="0"/>
              </a:rPr>
              <a:t>Vet</a:t>
            </a:r>
          </a:p>
          <a:p>
            <a:pPr algn="ctr"/>
            <a:endParaRPr lang="en-GB" dirty="0" smtClean="0"/>
          </a:p>
          <a:p>
            <a:pPr algn="ctr"/>
            <a:r>
              <a:rPr lang="en-GB" dirty="0" smtClean="0"/>
              <a:t>On call and at patients demand. </a:t>
            </a:r>
          </a:p>
          <a:p>
            <a:pPr algn="ctr"/>
            <a:endParaRPr lang="en-GB" dirty="0"/>
          </a:p>
          <a:p>
            <a:pPr algn="ctr"/>
            <a:endParaRPr lang="en-GB" sz="2400" b="1" dirty="0"/>
          </a:p>
          <a:p>
            <a:pPr algn="ctr"/>
            <a:endParaRPr lang="en-GB" dirty="0"/>
          </a:p>
          <a:p>
            <a:endParaRPr lang="en-GB" sz="2400" b="1" dirty="0">
              <a:latin typeface="Trebuchet MS" panose="020B0603020202020204" pitchFamily="34" charset="0"/>
            </a:endParaRPr>
          </a:p>
        </p:txBody>
      </p:sp>
      <p:sp>
        <p:nvSpPr>
          <p:cNvPr id="3" name="TextBox 2"/>
          <p:cNvSpPr txBox="1"/>
          <p:nvPr/>
        </p:nvSpPr>
        <p:spPr>
          <a:xfrm>
            <a:off x="7507001" y="4241685"/>
            <a:ext cx="3156890" cy="1200329"/>
          </a:xfrm>
          <a:prstGeom prst="rect">
            <a:avLst/>
          </a:prstGeom>
          <a:noFill/>
        </p:spPr>
        <p:txBody>
          <a:bodyPr wrap="none" rtlCol="0">
            <a:spAutoFit/>
          </a:bodyPr>
          <a:lstStyle/>
          <a:p>
            <a:pPr algn="ctr"/>
            <a:r>
              <a:rPr lang="en-GB" dirty="0"/>
              <a:t>Annual Income: </a:t>
            </a:r>
            <a:r>
              <a:rPr lang="en-GB" b="1" dirty="0" smtClean="0"/>
              <a:t>£40 000</a:t>
            </a:r>
            <a:endParaRPr lang="en-GB" b="1" dirty="0"/>
          </a:p>
          <a:p>
            <a:pPr algn="ctr"/>
            <a:r>
              <a:rPr lang="en-GB" dirty="0"/>
              <a:t>Monthly Wage: </a:t>
            </a:r>
            <a:r>
              <a:rPr lang="en-GB" b="1" dirty="0" smtClean="0"/>
              <a:t>£2 222</a:t>
            </a:r>
          </a:p>
          <a:p>
            <a:pPr algn="ctr"/>
            <a:r>
              <a:rPr lang="en-GB" b="1" dirty="0"/>
              <a:t>		(</a:t>
            </a:r>
            <a:r>
              <a:rPr lang="en-GB" b="1" dirty="0">
                <a:solidFill>
                  <a:srgbClr val="FF0000"/>
                </a:solidFill>
              </a:rPr>
              <a:t>approx.</a:t>
            </a:r>
            <a:r>
              <a:rPr lang="en-GB" b="1" dirty="0"/>
              <a:t>)</a:t>
            </a:r>
          </a:p>
          <a:p>
            <a:endParaRPr lang="en-GB" dirty="0"/>
          </a:p>
        </p:txBody>
      </p:sp>
      <p:sp>
        <p:nvSpPr>
          <p:cNvPr id="9" name="TextBox 8"/>
          <p:cNvSpPr txBox="1"/>
          <p:nvPr/>
        </p:nvSpPr>
        <p:spPr>
          <a:xfrm rot="654750">
            <a:off x="5490205" y="4660837"/>
            <a:ext cx="3704020" cy="1200329"/>
          </a:xfrm>
          <a:prstGeom prst="rect">
            <a:avLst/>
          </a:prstGeom>
          <a:noFill/>
        </p:spPr>
        <p:txBody>
          <a:bodyPr wrap="square" rtlCol="0">
            <a:spAutoFit/>
          </a:bodyPr>
          <a:lstStyle/>
          <a:p>
            <a:r>
              <a:rPr lang="en-GB" sz="7200" b="1" dirty="0" smtClean="0">
                <a:solidFill>
                  <a:srgbClr val="0070C0"/>
                </a:solidFill>
                <a:latin typeface="Trebuchet MS" panose="020B0603020202020204" pitchFamily="34" charset="0"/>
              </a:rPr>
              <a:t>Lower!</a:t>
            </a:r>
            <a:endParaRPr lang="en-GB" sz="7200" b="1" dirty="0">
              <a:solidFill>
                <a:srgbClr val="0070C0"/>
              </a:solidFill>
              <a:latin typeface="Trebuchet MS" panose="020B0603020202020204" pitchFamily="34" charset="0"/>
            </a:endParaRPr>
          </a:p>
        </p:txBody>
      </p:sp>
      <p:sp>
        <p:nvSpPr>
          <p:cNvPr id="10" name="TextBox 9"/>
          <p:cNvSpPr txBox="1"/>
          <p:nvPr/>
        </p:nvSpPr>
        <p:spPr>
          <a:xfrm>
            <a:off x="4536247" y="6120583"/>
            <a:ext cx="7258590" cy="461665"/>
          </a:xfrm>
          <a:prstGeom prst="rect">
            <a:avLst/>
          </a:prstGeom>
          <a:noFill/>
        </p:spPr>
        <p:txBody>
          <a:bodyPr wrap="square" rtlCol="0">
            <a:spAutoFit/>
          </a:bodyPr>
          <a:lstStyle/>
          <a:p>
            <a:pPr marL="342900" indent="-342900">
              <a:buFont typeface="Arial" panose="020B0604020202020204" pitchFamily="34" charset="0"/>
              <a:buChar char="•"/>
            </a:pPr>
            <a:r>
              <a:rPr lang="en-GB" sz="2400" b="1" dirty="0" smtClean="0">
                <a:latin typeface="Trebuchet MS" panose="020B0603020202020204" pitchFamily="34" charset="0"/>
              </a:rPr>
              <a:t>What are your thoughts on this?</a:t>
            </a:r>
            <a:endParaRPr lang="en-GB" sz="2400" b="1" dirty="0">
              <a:latin typeface="Trebuchet MS" panose="020B0603020202020204" pitchFamily="34" charset="0"/>
            </a:endParaRPr>
          </a:p>
        </p:txBody>
      </p:sp>
      <p:pic>
        <p:nvPicPr>
          <p:cNvPr id="11" name="Picture 10"/>
          <p:cNvPicPr>
            <a:picLocks noChangeAspect="1"/>
          </p:cNvPicPr>
          <p:nvPr/>
        </p:nvPicPr>
        <p:blipFill rotWithShape="1">
          <a:blip r:embed="rId5"/>
          <a:srcRect l="23055" t="20494" r="61478" b="67284"/>
          <a:stretch/>
        </p:blipFill>
        <p:spPr>
          <a:xfrm>
            <a:off x="10067218" y="5819571"/>
            <a:ext cx="1885714" cy="838200"/>
          </a:xfrm>
          <a:prstGeom prst="rect">
            <a:avLst/>
          </a:prstGeom>
        </p:spPr>
      </p:pic>
    </p:spTree>
    <p:custDataLst>
      <p:tags r:id="rId1"/>
    </p:custDataLst>
    <p:extLst>
      <p:ext uri="{BB962C8B-B14F-4D97-AF65-F5344CB8AC3E}">
        <p14:creationId xmlns:p14="http://schemas.microsoft.com/office/powerpoint/2010/main" val="1494288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p:bldP spid="3" grpId="0"/>
      <p:bldP spid="9"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Rounded Rectangle 7"/>
          <p:cNvSpPr/>
          <p:nvPr/>
        </p:nvSpPr>
        <p:spPr>
          <a:xfrm>
            <a:off x="7239128" y="2476870"/>
            <a:ext cx="3504331" cy="2965144"/>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ounded Rectangle 1"/>
          <p:cNvSpPr/>
          <p:nvPr/>
        </p:nvSpPr>
        <p:spPr>
          <a:xfrm>
            <a:off x="952259" y="2476871"/>
            <a:ext cx="3504331" cy="2965142"/>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p:nvSpPr>
        <p:spPr>
          <a:xfrm>
            <a:off x="952259" y="2570383"/>
            <a:ext cx="3504331" cy="3693319"/>
          </a:xfrm>
          <a:prstGeom prst="rect">
            <a:avLst/>
          </a:prstGeom>
          <a:noFill/>
        </p:spPr>
        <p:txBody>
          <a:bodyPr wrap="square" rtlCol="0">
            <a:spAutoFit/>
          </a:bodyPr>
          <a:lstStyle/>
          <a:p>
            <a:pPr algn="ctr"/>
            <a:r>
              <a:rPr lang="en-GB" sz="2400" b="1" dirty="0" smtClean="0">
                <a:latin typeface="Trebuchet MS" panose="020B0603020202020204" pitchFamily="34" charset="0"/>
              </a:rPr>
              <a:t>Supply Chain Manager </a:t>
            </a:r>
          </a:p>
          <a:p>
            <a:pPr algn="ctr"/>
            <a:endParaRPr lang="en-GB" dirty="0" smtClean="0"/>
          </a:p>
          <a:p>
            <a:pPr algn="ctr"/>
            <a:r>
              <a:rPr lang="en-GB" sz="1600" dirty="0"/>
              <a:t>38 – 40 hours</a:t>
            </a:r>
          </a:p>
          <a:p>
            <a:pPr lvl="0" algn="ctr">
              <a:defRPr/>
            </a:pPr>
            <a:r>
              <a:rPr lang="en-GB" sz="1600" dirty="0" err="1"/>
              <a:t>Rota</a:t>
            </a:r>
            <a:r>
              <a:rPr lang="en-GB" sz="1600" dirty="0"/>
              <a:t> based hours, including evenings, weekends and Bank Holidays </a:t>
            </a:r>
          </a:p>
          <a:p>
            <a:pPr algn="ctr"/>
            <a:endParaRPr lang="en-GB" dirty="0"/>
          </a:p>
          <a:p>
            <a:pPr algn="ctr"/>
            <a:r>
              <a:rPr lang="en-GB" sz="2000" dirty="0" smtClean="0"/>
              <a:t>Annual Income: </a:t>
            </a:r>
            <a:r>
              <a:rPr lang="en-GB" sz="2000" b="1" dirty="0" smtClean="0"/>
              <a:t>£40 000</a:t>
            </a:r>
          </a:p>
          <a:p>
            <a:pPr algn="ctr"/>
            <a:r>
              <a:rPr lang="en-GB" sz="2000" dirty="0" smtClean="0"/>
              <a:t>Monthly Wage: </a:t>
            </a:r>
            <a:r>
              <a:rPr lang="en-GB" sz="2000" b="1" dirty="0" smtClean="0"/>
              <a:t>£2 222  </a:t>
            </a:r>
          </a:p>
          <a:p>
            <a:pPr algn="ctr"/>
            <a:r>
              <a:rPr lang="en-GB" sz="2000" b="1" dirty="0"/>
              <a:t>	</a:t>
            </a:r>
            <a:r>
              <a:rPr lang="en-GB" sz="2000" b="1" dirty="0" smtClean="0"/>
              <a:t>	(</a:t>
            </a:r>
            <a:r>
              <a:rPr lang="en-GB" sz="2000" b="1" dirty="0">
                <a:solidFill>
                  <a:srgbClr val="FF0000"/>
                </a:solidFill>
              </a:rPr>
              <a:t>approx.</a:t>
            </a:r>
            <a:r>
              <a:rPr lang="en-GB" sz="2000" b="1" dirty="0"/>
              <a:t>)</a:t>
            </a:r>
          </a:p>
          <a:p>
            <a:pPr algn="ctr"/>
            <a:endParaRPr lang="en-GB" sz="2400" b="1" dirty="0"/>
          </a:p>
          <a:p>
            <a:pPr algn="ctr"/>
            <a:endParaRPr lang="en-GB" dirty="0"/>
          </a:p>
          <a:p>
            <a:endParaRPr lang="en-GB" sz="2400" b="1" dirty="0">
              <a:latin typeface="Trebuchet MS" panose="020B0603020202020204" pitchFamily="34" charset="0"/>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0219" y="122031"/>
            <a:ext cx="3454473" cy="1239774"/>
          </a:xfrm>
          <a:prstGeom prst="rect">
            <a:avLst/>
          </a:prstGeom>
        </p:spPr>
      </p:pic>
      <p:sp>
        <p:nvSpPr>
          <p:cNvPr id="4" name="TextBox 3"/>
          <p:cNvSpPr txBox="1"/>
          <p:nvPr/>
        </p:nvSpPr>
        <p:spPr>
          <a:xfrm>
            <a:off x="140320" y="1515083"/>
            <a:ext cx="10539517" cy="830997"/>
          </a:xfrm>
          <a:prstGeom prst="rect">
            <a:avLst/>
          </a:prstGeom>
          <a:noFill/>
        </p:spPr>
        <p:txBody>
          <a:bodyPr wrap="square" rtlCol="0">
            <a:spAutoFit/>
          </a:bodyPr>
          <a:lstStyle/>
          <a:p>
            <a:pPr marL="342900" indent="-342900">
              <a:buFont typeface="Arial" panose="020B0604020202020204" pitchFamily="34" charset="0"/>
              <a:buChar char="•"/>
            </a:pPr>
            <a:r>
              <a:rPr lang="en-GB" sz="2400" b="1" dirty="0" smtClean="0">
                <a:latin typeface="Trebuchet MS" panose="020B0603020202020204" pitchFamily="34" charset="0"/>
              </a:rPr>
              <a:t>Let’s think about some other job roles, do you think they would earn ‘</a:t>
            </a:r>
            <a:r>
              <a:rPr lang="en-GB" sz="2400" b="1" dirty="0" smtClean="0">
                <a:solidFill>
                  <a:srgbClr val="FF0000"/>
                </a:solidFill>
                <a:latin typeface="Trebuchet MS" panose="020B0603020202020204" pitchFamily="34" charset="0"/>
              </a:rPr>
              <a:t>Higher</a:t>
            </a:r>
            <a:r>
              <a:rPr lang="en-GB" sz="2400" b="1" dirty="0" smtClean="0">
                <a:latin typeface="Trebuchet MS" panose="020B0603020202020204" pitchFamily="34" charset="0"/>
              </a:rPr>
              <a:t> or </a:t>
            </a:r>
            <a:r>
              <a:rPr lang="en-GB" sz="2400" b="1" dirty="0" smtClean="0">
                <a:solidFill>
                  <a:srgbClr val="0070C0"/>
                </a:solidFill>
                <a:latin typeface="Trebuchet MS" panose="020B0603020202020204" pitchFamily="34" charset="0"/>
              </a:rPr>
              <a:t>Lower</a:t>
            </a:r>
            <a:r>
              <a:rPr lang="en-GB" sz="2400" b="1" dirty="0" smtClean="0">
                <a:latin typeface="Trebuchet MS" panose="020B0603020202020204" pitchFamily="34" charset="0"/>
              </a:rPr>
              <a:t>’ than the job roles we’ve already explored?</a:t>
            </a:r>
            <a:endParaRPr lang="en-GB" sz="2400" b="1" dirty="0">
              <a:latin typeface="Trebuchet MS" panose="020B0603020202020204" pitchFamily="34" charset="0"/>
            </a:endParaRPr>
          </a:p>
        </p:txBody>
      </p:sp>
      <p:sp>
        <p:nvSpPr>
          <p:cNvPr id="6" name="TextBox 5"/>
          <p:cNvSpPr txBox="1"/>
          <p:nvPr/>
        </p:nvSpPr>
        <p:spPr>
          <a:xfrm>
            <a:off x="7239129" y="2499358"/>
            <a:ext cx="3504329" cy="2585323"/>
          </a:xfrm>
          <a:prstGeom prst="rect">
            <a:avLst/>
          </a:prstGeom>
          <a:noFill/>
        </p:spPr>
        <p:txBody>
          <a:bodyPr wrap="square" rtlCol="0">
            <a:spAutoFit/>
          </a:bodyPr>
          <a:lstStyle/>
          <a:p>
            <a:pPr algn="ctr"/>
            <a:r>
              <a:rPr lang="en-GB" sz="2400" b="1" dirty="0" smtClean="0">
                <a:latin typeface="Trebuchet MS" panose="020B0603020202020204" pitchFamily="34" charset="0"/>
              </a:rPr>
              <a:t>Construction Manager</a:t>
            </a:r>
          </a:p>
          <a:p>
            <a:pPr algn="ctr"/>
            <a:endParaRPr lang="en-GB" dirty="0" smtClean="0"/>
          </a:p>
          <a:p>
            <a:pPr algn="ctr"/>
            <a:r>
              <a:rPr lang="en-GB" dirty="0" smtClean="0"/>
              <a:t>Evenings, weekends and working away from home. </a:t>
            </a:r>
          </a:p>
          <a:p>
            <a:pPr algn="ctr"/>
            <a:endParaRPr lang="en-GB" dirty="0"/>
          </a:p>
          <a:p>
            <a:pPr algn="ctr"/>
            <a:endParaRPr lang="en-GB" sz="2400" b="1" dirty="0"/>
          </a:p>
          <a:p>
            <a:pPr algn="ctr"/>
            <a:endParaRPr lang="en-GB" dirty="0"/>
          </a:p>
          <a:p>
            <a:endParaRPr lang="en-GB" sz="2400" b="1" dirty="0">
              <a:latin typeface="Trebuchet MS" panose="020B0603020202020204" pitchFamily="34" charset="0"/>
            </a:endParaRPr>
          </a:p>
        </p:txBody>
      </p:sp>
      <p:sp>
        <p:nvSpPr>
          <p:cNvPr id="3" name="TextBox 2"/>
          <p:cNvSpPr txBox="1"/>
          <p:nvPr/>
        </p:nvSpPr>
        <p:spPr>
          <a:xfrm>
            <a:off x="7507001" y="4241685"/>
            <a:ext cx="3156890" cy="1200329"/>
          </a:xfrm>
          <a:prstGeom prst="rect">
            <a:avLst/>
          </a:prstGeom>
          <a:noFill/>
        </p:spPr>
        <p:txBody>
          <a:bodyPr wrap="none" rtlCol="0">
            <a:spAutoFit/>
          </a:bodyPr>
          <a:lstStyle/>
          <a:p>
            <a:pPr algn="ctr"/>
            <a:r>
              <a:rPr lang="en-GB" dirty="0"/>
              <a:t>Annual Income: </a:t>
            </a:r>
            <a:r>
              <a:rPr lang="en-GB" b="1" dirty="0" smtClean="0"/>
              <a:t>£48 500</a:t>
            </a:r>
            <a:endParaRPr lang="en-GB" b="1" dirty="0"/>
          </a:p>
          <a:p>
            <a:pPr algn="ctr"/>
            <a:r>
              <a:rPr lang="en-GB" dirty="0"/>
              <a:t>Monthly Wage: </a:t>
            </a:r>
            <a:r>
              <a:rPr lang="en-GB" b="1" dirty="0" smtClean="0"/>
              <a:t>£2 694</a:t>
            </a:r>
          </a:p>
          <a:p>
            <a:pPr algn="ctr"/>
            <a:r>
              <a:rPr lang="en-GB" b="1" dirty="0"/>
              <a:t>		(</a:t>
            </a:r>
            <a:r>
              <a:rPr lang="en-GB" b="1" dirty="0">
                <a:solidFill>
                  <a:srgbClr val="FF0000"/>
                </a:solidFill>
              </a:rPr>
              <a:t>approx.</a:t>
            </a:r>
            <a:r>
              <a:rPr lang="en-GB" b="1" dirty="0"/>
              <a:t>)</a:t>
            </a:r>
          </a:p>
          <a:p>
            <a:endParaRPr lang="en-GB" dirty="0"/>
          </a:p>
        </p:txBody>
      </p:sp>
      <p:sp>
        <p:nvSpPr>
          <p:cNvPr id="9" name="TextBox 8"/>
          <p:cNvSpPr txBox="1"/>
          <p:nvPr/>
        </p:nvSpPr>
        <p:spPr>
          <a:xfrm rot="654750">
            <a:off x="5490205" y="4660837"/>
            <a:ext cx="3704020" cy="1200329"/>
          </a:xfrm>
          <a:prstGeom prst="rect">
            <a:avLst/>
          </a:prstGeom>
          <a:noFill/>
        </p:spPr>
        <p:txBody>
          <a:bodyPr wrap="square" rtlCol="0">
            <a:spAutoFit/>
          </a:bodyPr>
          <a:lstStyle/>
          <a:p>
            <a:r>
              <a:rPr lang="en-GB" sz="7200" b="1" dirty="0" smtClean="0">
                <a:solidFill>
                  <a:srgbClr val="FF0000"/>
                </a:solidFill>
                <a:latin typeface="Trebuchet MS" panose="020B0603020202020204" pitchFamily="34" charset="0"/>
              </a:rPr>
              <a:t>Higher!</a:t>
            </a:r>
            <a:endParaRPr lang="en-GB" sz="7200" b="1" dirty="0">
              <a:solidFill>
                <a:srgbClr val="FF0000"/>
              </a:solidFill>
              <a:latin typeface="Trebuchet MS" panose="020B0603020202020204" pitchFamily="34" charset="0"/>
            </a:endParaRPr>
          </a:p>
        </p:txBody>
      </p:sp>
      <p:sp>
        <p:nvSpPr>
          <p:cNvPr id="10" name="TextBox 9"/>
          <p:cNvSpPr txBox="1"/>
          <p:nvPr/>
        </p:nvSpPr>
        <p:spPr>
          <a:xfrm>
            <a:off x="4536247" y="6120583"/>
            <a:ext cx="7258590" cy="461665"/>
          </a:xfrm>
          <a:prstGeom prst="rect">
            <a:avLst/>
          </a:prstGeom>
          <a:noFill/>
        </p:spPr>
        <p:txBody>
          <a:bodyPr wrap="square" rtlCol="0">
            <a:spAutoFit/>
          </a:bodyPr>
          <a:lstStyle/>
          <a:p>
            <a:pPr marL="342900" indent="-342900">
              <a:buFont typeface="Arial" panose="020B0604020202020204" pitchFamily="34" charset="0"/>
              <a:buChar char="•"/>
            </a:pPr>
            <a:r>
              <a:rPr lang="en-GB" sz="2400" b="1" dirty="0" smtClean="0">
                <a:latin typeface="Trebuchet MS" panose="020B0603020202020204" pitchFamily="34" charset="0"/>
              </a:rPr>
              <a:t>What are your thoughts on this?</a:t>
            </a:r>
            <a:endParaRPr lang="en-GB" sz="2400" b="1" dirty="0">
              <a:latin typeface="Trebuchet MS" panose="020B0603020202020204" pitchFamily="34" charset="0"/>
            </a:endParaRPr>
          </a:p>
        </p:txBody>
      </p:sp>
      <p:pic>
        <p:nvPicPr>
          <p:cNvPr id="11" name="Picture 10"/>
          <p:cNvPicPr>
            <a:picLocks noChangeAspect="1"/>
          </p:cNvPicPr>
          <p:nvPr/>
        </p:nvPicPr>
        <p:blipFill rotWithShape="1">
          <a:blip r:embed="rId5"/>
          <a:srcRect l="23055" t="20494" r="61478" b="67284"/>
          <a:stretch/>
        </p:blipFill>
        <p:spPr>
          <a:xfrm>
            <a:off x="10067218" y="5819571"/>
            <a:ext cx="1885714" cy="838200"/>
          </a:xfrm>
          <a:prstGeom prst="rect">
            <a:avLst/>
          </a:prstGeom>
        </p:spPr>
      </p:pic>
    </p:spTree>
    <p:custDataLst>
      <p:tags r:id="rId1"/>
    </p:custDataLst>
    <p:extLst>
      <p:ext uri="{BB962C8B-B14F-4D97-AF65-F5344CB8AC3E}">
        <p14:creationId xmlns:p14="http://schemas.microsoft.com/office/powerpoint/2010/main" val="2691500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p:bldP spid="3" grpId="0"/>
      <p:bldP spid="9"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Rounded Rectangle 7"/>
          <p:cNvSpPr/>
          <p:nvPr/>
        </p:nvSpPr>
        <p:spPr>
          <a:xfrm>
            <a:off x="7239128" y="2476870"/>
            <a:ext cx="3504331" cy="2965144"/>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ounded Rectangle 1"/>
          <p:cNvSpPr/>
          <p:nvPr/>
        </p:nvSpPr>
        <p:spPr>
          <a:xfrm>
            <a:off x="952259" y="2476871"/>
            <a:ext cx="3504331" cy="2965142"/>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p:nvSpPr>
        <p:spPr>
          <a:xfrm>
            <a:off x="952259" y="2570383"/>
            <a:ext cx="3504331" cy="3724096"/>
          </a:xfrm>
          <a:prstGeom prst="rect">
            <a:avLst/>
          </a:prstGeom>
          <a:noFill/>
        </p:spPr>
        <p:txBody>
          <a:bodyPr wrap="square" rtlCol="0">
            <a:spAutoFit/>
          </a:bodyPr>
          <a:lstStyle/>
          <a:p>
            <a:pPr algn="ctr"/>
            <a:r>
              <a:rPr lang="en-GB" sz="2400" b="1" dirty="0" smtClean="0">
                <a:latin typeface="Trebuchet MS" panose="020B0603020202020204" pitchFamily="34" charset="0"/>
              </a:rPr>
              <a:t>Chief Executive </a:t>
            </a:r>
          </a:p>
          <a:p>
            <a:pPr algn="ctr"/>
            <a:endParaRPr lang="en-GB" dirty="0" smtClean="0"/>
          </a:p>
          <a:p>
            <a:pPr lvl="0" algn="ctr">
              <a:defRPr/>
            </a:pPr>
            <a:r>
              <a:rPr lang="en-GB" sz="1600" dirty="0"/>
              <a:t>37 – 39 hours</a:t>
            </a:r>
          </a:p>
          <a:p>
            <a:pPr algn="ctr"/>
            <a:r>
              <a:rPr lang="en-GB" sz="1600" dirty="0"/>
              <a:t>Including evenings, events and appointments</a:t>
            </a:r>
          </a:p>
          <a:p>
            <a:pPr algn="ctr"/>
            <a:endParaRPr lang="en-GB" dirty="0"/>
          </a:p>
          <a:p>
            <a:pPr algn="ctr"/>
            <a:r>
              <a:rPr lang="en-GB" sz="2000" dirty="0" smtClean="0"/>
              <a:t>Annual Income: </a:t>
            </a:r>
            <a:r>
              <a:rPr lang="en-GB" sz="2000" b="1" dirty="0" smtClean="0"/>
              <a:t>£102 500</a:t>
            </a:r>
          </a:p>
          <a:p>
            <a:pPr algn="ctr"/>
            <a:r>
              <a:rPr lang="en-GB" sz="2000" dirty="0" smtClean="0"/>
              <a:t>Monthly Wage: </a:t>
            </a:r>
            <a:r>
              <a:rPr lang="en-GB" sz="2000" b="1" dirty="0" smtClean="0"/>
              <a:t>£5 694  </a:t>
            </a:r>
          </a:p>
          <a:p>
            <a:pPr algn="ctr"/>
            <a:r>
              <a:rPr lang="en-GB" sz="2000" b="1" dirty="0"/>
              <a:t>	</a:t>
            </a:r>
            <a:r>
              <a:rPr lang="en-GB" sz="2000" b="1" dirty="0" smtClean="0"/>
              <a:t>	(</a:t>
            </a:r>
            <a:r>
              <a:rPr lang="en-GB" sz="2000" b="1" dirty="0">
                <a:solidFill>
                  <a:srgbClr val="FF0000"/>
                </a:solidFill>
              </a:rPr>
              <a:t>approx.</a:t>
            </a:r>
            <a:r>
              <a:rPr lang="en-GB" sz="2000" b="1" dirty="0"/>
              <a:t>)</a:t>
            </a:r>
          </a:p>
          <a:p>
            <a:pPr algn="ctr"/>
            <a:endParaRPr lang="en-GB" sz="2400" b="1" dirty="0"/>
          </a:p>
          <a:p>
            <a:pPr algn="ctr"/>
            <a:endParaRPr lang="en-GB" dirty="0"/>
          </a:p>
          <a:p>
            <a:endParaRPr lang="en-GB" sz="2400" b="1" dirty="0">
              <a:latin typeface="Trebuchet MS" panose="020B0603020202020204" pitchFamily="34" charset="0"/>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0219" y="122031"/>
            <a:ext cx="3454473" cy="1239774"/>
          </a:xfrm>
          <a:prstGeom prst="rect">
            <a:avLst/>
          </a:prstGeom>
        </p:spPr>
      </p:pic>
      <p:sp>
        <p:nvSpPr>
          <p:cNvPr id="4" name="TextBox 3"/>
          <p:cNvSpPr txBox="1"/>
          <p:nvPr/>
        </p:nvSpPr>
        <p:spPr>
          <a:xfrm>
            <a:off x="140320" y="1515083"/>
            <a:ext cx="10539517" cy="830997"/>
          </a:xfrm>
          <a:prstGeom prst="rect">
            <a:avLst/>
          </a:prstGeom>
          <a:noFill/>
        </p:spPr>
        <p:txBody>
          <a:bodyPr wrap="square" rtlCol="0">
            <a:spAutoFit/>
          </a:bodyPr>
          <a:lstStyle/>
          <a:p>
            <a:pPr marL="342900" indent="-342900">
              <a:buFont typeface="Arial" panose="020B0604020202020204" pitchFamily="34" charset="0"/>
              <a:buChar char="•"/>
            </a:pPr>
            <a:r>
              <a:rPr lang="en-GB" sz="2400" b="1" dirty="0" smtClean="0">
                <a:latin typeface="Trebuchet MS" panose="020B0603020202020204" pitchFamily="34" charset="0"/>
              </a:rPr>
              <a:t>Let’s think about some other job roles, do you think they would earn ‘</a:t>
            </a:r>
            <a:r>
              <a:rPr lang="en-GB" sz="2400" b="1" dirty="0" smtClean="0">
                <a:solidFill>
                  <a:srgbClr val="FF0000"/>
                </a:solidFill>
                <a:latin typeface="Trebuchet MS" panose="020B0603020202020204" pitchFamily="34" charset="0"/>
              </a:rPr>
              <a:t>Higher</a:t>
            </a:r>
            <a:r>
              <a:rPr lang="en-GB" sz="2400" b="1" dirty="0" smtClean="0">
                <a:latin typeface="Trebuchet MS" panose="020B0603020202020204" pitchFamily="34" charset="0"/>
              </a:rPr>
              <a:t> or </a:t>
            </a:r>
            <a:r>
              <a:rPr lang="en-GB" sz="2400" b="1" dirty="0" smtClean="0">
                <a:solidFill>
                  <a:srgbClr val="0070C0"/>
                </a:solidFill>
                <a:latin typeface="Trebuchet MS" panose="020B0603020202020204" pitchFamily="34" charset="0"/>
              </a:rPr>
              <a:t>Lower</a:t>
            </a:r>
            <a:r>
              <a:rPr lang="en-GB" sz="2400" b="1" dirty="0" smtClean="0">
                <a:latin typeface="Trebuchet MS" panose="020B0603020202020204" pitchFamily="34" charset="0"/>
              </a:rPr>
              <a:t>’ than the job roles we’ve already explored?</a:t>
            </a:r>
            <a:endParaRPr lang="en-GB" sz="2400" b="1" dirty="0">
              <a:latin typeface="Trebuchet MS" panose="020B0603020202020204" pitchFamily="34" charset="0"/>
            </a:endParaRPr>
          </a:p>
        </p:txBody>
      </p:sp>
      <p:sp>
        <p:nvSpPr>
          <p:cNvPr id="6" name="TextBox 5"/>
          <p:cNvSpPr txBox="1"/>
          <p:nvPr/>
        </p:nvSpPr>
        <p:spPr>
          <a:xfrm>
            <a:off x="7239129" y="2499358"/>
            <a:ext cx="3504331" cy="2308324"/>
          </a:xfrm>
          <a:prstGeom prst="rect">
            <a:avLst/>
          </a:prstGeom>
          <a:noFill/>
        </p:spPr>
        <p:txBody>
          <a:bodyPr wrap="square" rtlCol="0">
            <a:spAutoFit/>
          </a:bodyPr>
          <a:lstStyle/>
          <a:p>
            <a:pPr algn="ctr"/>
            <a:r>
              <a:rPr lang="en-GB" sz="2400" b="1" dirty="0" smtClean="0">
                <a:latin typeface="Trebuchet MS" panose="020B0603020202020204" pitchFamily="34" charset="0"/>
              </a:rPr>
              <a:t>IT Director</a:t>
            </a:r>
          </a:p>
          <a:p>
            <a:pPr algn="ctr"/>
            <a:endParaRPr lang="en-GB" dirty="0" smtClean="0"/>
          </a:p>
          <a:p>
            <a:pPr algn="ctr"/>
            <a:r>
              <a:rPr lang="en-GB" dirty="0" smtClean="0"/>
              <a:t>Monday – Friday, 8am – 6pm</a:t>
            </a:r>
          </a:p>
          <a:p>
            <a:pPr algn="ctr"/>
            <a:endParaRPr lang="en-GB" dirty="0"/>
          </a:p>
          <a:p>
            <a:pPr algn="ctr"/>
            <a:endParaRPr lang="en-GB" sz="2400" b="1" dirty="0"/>
          </a:p>
          <a:p>
            <a:pPr algn="ctr"/>
            <a:endParaRPr lang="en-GB" dirty="0"/>
          </a:p>
          <a:p>
            <a:endParaRPr lang="en-GB" sz="2400" b="1" dirty="0">
              <a:latin typeface="Trebuchet MS" panose="020B0603020202020204" pitchFamily="34" charset="0"/>
            </a:endParaRPr>
          </a:p>
        </p:txBody>
      </p:sp>
      <p:sp>
        <p:nvSpPr>
          <p:cNvPr id="3" name="TextBox 2"/>
          <p:cNvSpPr txBox="1"/>
          <p:nvPr/>
        </p:nvSpPr>
        <p:spPr>
          <a:xfrm>
            <a:off x="7507001" y="4241685"/>
            <a:ext cx="3156890" cy="1200329"/>
          </a:xfrm>
          <a:prstGeom prst="rect">
            <a:avLst/>
          </a:prstGeom>
          <a:noFill/>
        </p:spPr>
        <p:txBody>
          <a:bodyPr wrap="none" rtlCol="0">
            <a:spAutoFit/>
          </a:bodyPr>
          <a:lstStyle/>
          <a:p>
            <a:pPr algn="ctr"/>
            <a:r>
              <a:rPr lang="en-GB" dirty="0"/>
              <a:t>Annual Income: </a:t>
            </a:r>
            <a:r>
              <a:rPr lang="en-GB" b="1" dirty="0" smtClean="0"/>
              <a:t>£97 500</a:t>
            </a:r>
            <a:endParaRPr lang="en-GB" b="1" dirty="0"/>
          </a:p>
          <a:p>
            <a:pPr algn="ctr"/>
            <a:r>
              <a:rPr lang="en-GB" dirty="0"/>
              <a:t>Monthly Wage: </a:t>
            </a:r>
            <a:r>
              <a:rPr lang="en-GB" b="1" dirty="0" smtClean="0"/>
              <a:t>£5 417</a:t>
            </a:r>
          </a:p>
          <a:p>
            <a:pPr algn="ctr"/>
            <a:r>
              <a:rPr lang="en-GB" b="1" dirty="0"/>
              <a:t>		(</a:t>
            </a:r>
            <a:r>
              <a:rPr lang="en-GB" b="1" dirty="0">
                <a:solidFill>
                  <a:srgbClr val="FF0000"/>
                </a:solidFill>
              </a:rPr>
              <a:t>approx.</a:t>
            </a:r>
            <a:r>
              <a:rPr lang="en-GB" b="1" dirty="0"/>
              <a:t>)</a:t>
            </a:r>
          </a:p>
          <a:p>
            <a:endParaRPr lang="en-GB" dirty="0"/>
          </a:p>
        </p:txBody>
      </p:sp>
      <p:sp>
        <p:nvSpPr>
          <p:cNvPr id="9" name="TextBox 8"/>
          <p:cNvSpPr txBox="1"/>
          <p:nvPr/>
        </p:nvSpPr>
        <p:spPr>
          <a:xfrm rot="654750">
            <a:off x="5490205" y="4660837"/>
            <a:ext cx="3704020" cy="1200329"/>
          </a:xfrm>
          <a:prstGeom prst="rect">
            <a:avLst/>
          </a:prstGeom>
          <a:noFill/>
        </p:spPr>
        <p:txBody>
          <a:bodyPr wrap="square" rtlCol="0">
            <a:spAutoFit/>
          </a:bodyPr>
          <a:lstStyle/>
          <a:p>
            <a:r>
              <a:rPr lang="en-GB" sz="7200" b="1" dirty="0" smtClean="0">
                <a:solidFill>
                  <a:srgbClr val="0070C0"/>
                </a:solidFill>
                <a:latin typeface="Trebuchet MS" panose="020B0603020202020204" pitchFamily="34" charset="0"/>
              </a:rPr>
              <a:t>Lower!</a:t>
            </a:r>
            <a:endParaRPr lang="en-GB" sz="7200" b="1" dirty="0">
              <a:solidFill>
                <a:srgbClr val="0070C0"/>
              </a:solidFill>
              <a:latin typeface="Trebuchet MS" panose="020B0603020202020204" pitchFamily="34" charset="0"/>
            </a:endParaRPr>
          </a:p>
        </p:txBody>
      </p:sp>
      <p:sp>
        <p:nvSpPr>
          <p:cNvPr id="10" name="TextBox 9"/>
          <p:cNvSpPr txBox="1"/>
          <p:nvPr/>
        </p:nvSpPr>
        <p:spPr>
          <a:xfrm>
            <a:off x="4536247" y="6120583"/>
            <a:ext cx="7258590" cy="461665"/>
          </a:xfrm>
          <a:prstGeom prst="rect">
            <a:avLst/>
          </a:prstGeom>
          <a:noFill/>
        </p:spPr>
        <p:txBody>
          <a:bodyPr wrap="square" rtlCol="0">
            <a:spAutoFit/>
          </a:bodyPr>
          <a:lstStyle/>
          <a:p>
            <a:pPr marL="342900" indent="-342900">
              <a:buFont typeface="Arial" panose="020B0604020202020204" pitchFamily="34" charset="0"/>
              <a:buChar char="•"/>
            </a:pPr>
            <a:r>
              <a:rPr lang="en-GB" sz="2400" b="1" dirty="0" smtClean="0">
                <a:latin typeface="Trebuchet MS" panose="020B0603020202020204" pitchFamily="34" charset="0"/>
              </a:rPr>
              <a:t>What are your thoughts on this?</a:t>
            </a:r>
            <a:endParaRPr lang="en-GB" sz="2400" b="1" dirty="0">
              <a:latin typeface="Trebuchet MS" panose="020B0603020202020204" pitchFamily="34" charset="0"/>
            </a:endParaRPr>
          </a:p>
        </p:txBody>
      </p:sp>
      <p:pic>
        <p:nvPicPr>
          <p:cNvPr id="11" name="Picture 10"/>
          <p:cNvPicPr>
            <a:picLocks noChangeAspect="1"/>
          </p:cNvPicPr>
          <p:nvPr/>
        </p:nvPicPr>
        <p:blipFill rotWithShape="1">
          <a:blip r:embed="rId5"/>
          <a:srcRect l="23055" t="20494" r="61478" b="67284"/>
          <a:stretch/>
        </p:blipFill>
        <p:spPr>
          <a:xfrm>
            <a:off x="10067218" y="5819571"/>
            <a:ext cx="1885714" cy="838200"/>
          </a:xfrm>
          <a:prstGeom prst="rect">
            <a:avLst/>
          </a:prstGeom>
        </p:spPr>
      </p:pic>
    </p:spTree>
    <p:custDataLst>
      <p:tags r:id="rId1"/>
    </p:custDataLst>
    <p:extLst>
      <p:ext uri="{BB962C8B-B14F-4D97-AF65-F5344CB8AC3E}">
        <p14:creationId xmlns:p14="http://schemas.microsoft.com/office/powerpoint/2010/main" val="1796393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p:bldP spid="3" grpId="0"/>
      <p:bldP spid="9"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Rounded Rectangle 7"/>
          <p:cNvSpPr/>
          <p:nvPr/>
        </p:nvSpPr>
        <p:spPr>
          <a:xfrm>
            <a:off x="7239128" y="2476870"/>
            <a:ext cx="3504331" cy="2965144"/>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ounded Rectangle 1"/>
          <p:cNvSpPr/>
          <p:nvPr/>
        </p:nvSpPr>
        <p:spPr>
          <a:xfrm>
            <a:off x="952259" y="2476871"/>
            <a:ext cx="3504331" cy="2965142"/>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p:nvSpPr>
        <p:spPr>
          <a:xfrm>
            <a:off x="952259" y="2570383"/>
            <a:ext cx="3504331" cy="3724096"/>
          </a:xfrm>
          <a:prstGeom prst="rect">
            <a:avLst/>
          </a:prstGeom>
          <a:noFill/>
        </p:spPr>
        <p:txBody>
          <a:bodyPr wrap="square" rtlCol="0">
            <a:spAutoFit/>
          </a:bodyPr>
          <a:lstStyle/>
          <a:p>
            <a:pPr algn="ctr"/>
            <a:r>
              <a:rPr lang="en-GB" sz="2400" b="1" dirty="0" smtClean="0">
                <a:latin typeface="Trebuchet MS" panose="020B0603020202020204" pitchFamily="34" charset="0"/>
              </a:rPr>
              <a:t>Warehouse Manager </a:t>
            </a:r>
          </a:p>
          <a:p>
            <a:pPr algn="ctr"/>
            <a:endParaRPr lang="en-GB" dirty="0" smtClean="0"/>
          </a:p>
          <a:p>
            <a:pPr lvl="0" algn="ctr">
              <a:defRPr/>
            </a:pPr>
            <a:r>
              <a:rPr lang="en-GB" sz="1600" dirty="0"/>
              <a:t>40 – 42 hours</a:t>
            </a:r>
          </a:p>
          <a:p>
            <a:pPr lvl="0" algn="ctr">
              <a:defRPr/>
            </a:pPr>
            <a:r>
              <a:rPr lang="en-GB" sz="1600" dirty="0" err="1"/>
              <a:t>Rota</a:t>
            </a:r>
            <a:r>
              <a:rPr lang="en-GB" sz="1600" dirty="0"/>
              <a:t> based hours, including evenings, weekends and Bank Holidays </a:t>
            </a:r>
          </a:p>
          <a:p>
            <a:pPr algn="ctr"/>
            <a:endParaRPr lang="en-GB" dirty="0"/>
          </a:p>
          <a:p>
            <a:pPr algn="ctr"/>
            <a:r>
              <a:rPr lang="en-GB" sz="2000" dirty="0" smtClean="0"/>
              <a:t>Annual Income: </a:t>
            </a:r>
            <a:r>
              <a:rPr lang="en-GB" sz="2000" b="1" dirty="0" smtClean="0"/>
              <a:t>£29 000</a:t>
            </a:r>
          </a:p>
          <a:p>
            <a:pPr algn="ctr"/>
            <a:r>
              <a:rPr lang="en-GB" sz="2000" dirty="0" smtClean="0"/>
              <a:t>Monthly Wage: </a:t>
            </a:r>
            <a:r>
              <a:rPr lang="en-GB" sz="2000" b="1" dirty="0" smtClean="0"/>
              <a:t>£1 611  </a:t>
            </a:r>
          </a:p>
          <a:p>
            <a:pPr algn="ctr"/>
            <a:r>
              <a:rPr lang="en-GB" sz="2000" b="1" dirty="0"/>
              <a:t>	</a:t>
            </a:r>
            <a:r>
              <a:rPr lang="en-GB" sz="2000" b="1" dirty="0" smtClean="0"/>
              <a:t>	(</a:t>
            </a:r>
            <a:r>
              <a:rPr lang="en-GB" sz="2000" b="1" dirty="0">
                <a:solidFill>
                  <a:srgbClr val="FF0000"/>
                </a:solidFill>
              </a:rPr>
              <a:t>approx.</a:t>
            </a:r>
            <a:r>
              <a:rPr lang="en-GB" sz="2000" b="1" dirty="0"/>
              <a:t>)</a:t>
            </a:r>
          </a:p>
          <a:p>
            <a:pPr algn="ctr"/>
            <a:endParaRPr lang="en-GB" sz="2400" b="1" dirty="0"/>
          </a:p>
          <a:p>
            <a:pPr algn="ctr"/>
            <a:endParaRPr lang="en-GB" dirty="0"/>
          </a:p>
          <a:p>
            <a:endParaRPr lang="en-GB" sz="2400" b="1" dirty="0">
              <a:latin typeface="Trebuchet MS" panose="020B0603020202020204" pitchFamily="34" charset="0"/>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0219" y="122031"/>
            <a:ext cx="3454473" cy="1239774"/>
          </a:xfrm>
          <a:prstGeom prst="rect">
            <a:avLst/>
          </a:prstGeom>
        </p:spPr>
      </p:pic>
      <p:sp>
        <p:nvSpPr>
          <p:cNvPr id="4" name="TextBox 3"/>
          <p:cNvSpPr txBox="1"/>
          <p:nvPr/>
        </p:nvSpPr>
        <p:spPr>
          <a:xfrm>
            <a:off x="140320" y="1515083"/>
            <a:ext cx="10539517" cy="830997"/>
          </a:xfrm>
          <a:prstGeom prst="rect">
            <a:avLst/>
          </a:prstGeom>
          <a:noFill/>
        </p:spPr>
        <p:txBody>
          <a:bodyPr wrap="square" rtlCol="0">
            <a:spAutoFit/>
          </a:bodyPr>
          <a:lstStyle/>
          <a:p>
            <a:pPr marL="342900" indent="-342900">
              <a:buFont typeface="Arial" panose="020B0604020202020204" pitchFamily="34" charset="0"/>
              <a:buChar char="•"/>
            </a:pPr>
            <a:r>
              <a:rPr lang="en-GB" sz="2400" b="1" dirty="0" smtClean="0">
                <a:latin typeface="Trebuchet MS" panose="020B0603020202020204" pitchFamily="34" charset="0"/>
              </a:rPr>
              <a:t>Let’s think about some other job roles, do you think they would earn ‘</a:t>
            </a:r>
            <a:r>
              <a:rPr lang="en-GB" sz="2400" b="1" dirty="0" smtClean="0">
                <a:solidFill>
                  <a:srgbClr val="FF0000"/>
                </a:solidFill>
                <a:latin typeface="Trebuchet MS" panose="020B0603020202020204" pitchFamily="34" charset="0"/>
              </a:rPr>
              <a:t>Higher</a:t>
            </a:r>
            <a:r>
              <a:rPr lang="en-GB" sz="2400" b="1" dirty="0" smtClean="0">
                <a:latin typeface="Trebuchet MS" panose="020B0603020202020204" pitchFamily="34" charset="0"/>
              </a:rPr>
              <a:t> or </a:t>
            </a:r>
            <a:r>
              <a:rPr lang="en-GB" sz="2400" b="1" dirty="0" smtClean="0">
                <a:solidFill>
                  <a:srgbClr val="0070C0"/>
                </a:solidFill>
                <a:latin typeface="Trebuchet MS" panose="020B0603020202020204" pitchFamily="34" charset="0"/>
              </a:rPr>
              <a:t>Lower</a:t>
            </a:r>
            <a:r>
              <a:rPr lang="en-GB" sz="2400" b="1" dirty="0" smtClean="0">
                <a:latin typeface="Trebuchet MS" panose="020B0603020202020204" pitchFamily="34" charset="0"/>
              </a:rPr>
              <a:t>’ than the job roles we’ve already explored?</a:t>
            </a:r>
            <a:endParaRPr lang="en-GB" sz="2400" b="1" dirty="0">
              <a:latin typeface="Trebuchet MS" panose="020B0603020202020204" pitchFamily="34" charset="0"/>
            </a:endParaRPr>
          </a:p>
        </p:txBody>
      </p:sp>
      <p:sp>
        <p:nvSpPr>
          <p:cNvPr id="6" name="TextBox 5"/>
          <p:cNvSpPr txBox="1"/>
          <p:nvPr/>
        </p:nvSpPr>
        <p:spPr>
          <a:xfrm>
            <a:off x="7239129" y="2499358"/>
            <a:ext cx="3504331" cy="2862322"/>
          </a:xfrm>
          <a:prstGeom prst="rect">
            <a:avLst/>
          </a:prstGeom>
          <a:noFill/>
        </p:spPr>
        <p:txBody>
          <a:bodyPr wrap="square" rtlCol="0">
            <a:spAutoFit/>
          </a:bodyPr>
          <a:lstStyle/>
          <a:p>
            <a:pPr algn="ctr"/>
            <a:r>
              <a:rPr lang="en-GB" sz="2400" b="1" dirty="0" smtClean="0">
                <a:latin typeface="Trebuchet MS" panose="020B0603020202020204" pitchFamily="34" charset="0"/>
              </a:rPr>
              <a:t>Nursery Manager</a:t>
            </a:r>
          </a:p>
          <a:p>
            <a:pPr algn="ctr"/>
            <a:endParaRPr lang="en-GB" dirty="0" smtClean="0"/>
          </a:p>
          <a:p>
            <a:pPr algn="ctr"/>
            <a:r>
              <a:rPr lang="en-GB" dirty="0" smtClean="0"/>
              <a:t>35 – 40 hours </a:t>
            </a:r>
          </a:p>
          <a:p>
            <a:pPr algn="ctr"/>
            <a:r>
              <a:rPr lang="en-GB" dirty="0" err="1" smtClean="0"/>
              <a:t>Rota</a:t>
            </a:r>
            <a:r>
              <a:rPr lang="en-GB" dirty="0" smtClean="0"/>
              <a:t> based hours including early mornings and late evenings. </a:t>
            </a:r>
          </a:p>
          <a:p>
            <a:pPr algn="ctr"/>
            <a:endParaRPr lang="en-GB" dirty="0"/>
          </a:p>
          <a:p>
            <a:pPr algn="ctr"/>
            <a:endParaRPr lang="en-GB" sz="2400" b="1" dirty="0"/>
          </a:p>
          <a:p>
            <a:pPr algn="ctr"/>
            <a:endParaRPr lang="en-GB" dirty="0"/>
          </a:p>
          <a:p>
            <a:endParaRPr lang="en-GB" sz="2400" b="1" dirty="0">
              <a:latin typeface="Trebuchet MS" panose="020B0603020202020204" pitchFamily="34" charset="0"/>
            </a:endParaRPr>
          </a:p>
        </p:txBody>
      </p:sp>
      <p:sp>
        <p:nvSpPr>
          <p:cNvPr id="3" name="TextBox 2"/>
          <p:cNvSpPr txBox="1"/>
          <p:nvPr/>
        </p:nvSpPr>
        <p:spPr>
          <a:xfrm>
            <a:off x="7507001" y="4241685"/>
            <a:ext cx="3156890" cy="1200329"/>
          </a:xfrm>
          <a:prstGeom prst="rect">
            <a:avLst/>
          </a:prstGeom>
          <a:noFill/>
        </p:spPr>
        <p:txBody>
          <a:bodyPr wrap="none" rtlCol="0">
            <a:spAutoFit/>
          </a:bodyPr>
          <a:lstStyle/>
          <a:p>
            <a:pPr algn="ctr"/>
            <a:r>
              <a:rPr lang="en-GB" dirty="0"/>
              <a:t>Annual Income: </a:t>
            </a:r>
            <a:r>
              <a:rPr lang="en-GB" b="1" dirty="0" smtClean="0"/>
              <a:t>£27 500</a:t>
            </a:r>
            <a:endParaRPr lang="en-GB" b="1" dirty="0"/>
          </a:p>
          <a:p>
            <a:pPr algn="ctr"/>
            <a:r>
              <a:rPr lang="en-GB" dirty="0"/>
              <a:t>Monthly Wage: </a:t>
            </a:r>
            <a:r>
              <a:rPr lang="en-GB" b="1" dirty="0" smtClean="0"/>
              <a:t>£1 528</a:t>
            </a:r>
          </a:p>
          <a:p>
            <a:pPr algn="ctr"/>
            <a:r>
              <a:rPr lang="en-GB" b="1" dirty="0"/>
              <a:t>		(</a:t>
            </a:r>
            <a:r>
              <a:rPr lang="en-GB" b="1" dirty="0">
                <a:solidFill>
                  <a:srgbClr val="FF0000"/>
                </a:solidFill>
              </a:rPr>
              <a:t>approx.</a:t>
            </a:r>
            <a:r>
              <a:rPr lang="en-GB" b="1" dirty="0"/>
              <a:t>)</a:t>
            </a:r>
          </a:p>
          <a:p>
            <a:endParaRPr lang="en-GB" dirty="0"/>
          </a:p>
        </p:txBody>
      </p:sp>
      <p:sp>
        <p:nvSpPr>
          <p:cNvPr id="9" name="TextBox 8"/>
          <p:cNvSpPr txBox="1"/>
          <p:nvPr/>
        </p:nvSpPr>
        <p:spPr>
          <a:xfrm rot="654750">
            <a:off x="5490205" y="4660837"/>
            <a:ext cx="3704020" cy="1200329"/>
          </a:xfrm>
          <a:prstGeom prst="rect">
            <a:avLst/>
          </a:prstGeom>
          <a:noFill/>
        </p:spPr>
        <p:txBody>
          <a:bodyPr wrap="square" rtlCol="0">
            <a:spAutoFit/>
          </a:bodyPr>
          <a:lstStyle/>
          <a:p>
            <a:r>
              <a:rPr lang="en-GB" sz="7200" b="1" dirty="0" smtClean="0">
                <a:solidFill>
                  <a:srgbClr val="0070C0"/>
                </a:solidFill>
                <a:latin typeface="Trebuchet MS" panose="020B0603020202020204" pitchFamily="34" charset="0"/>
              </a:rPr>
              <a:t>Lower!</a:t>
            </a:r>
            <a:endParaRPr lang="en-GB" sz="7200" b="1" dirty="0">
              <a:solidFill>
                <a:srgbClr val="0070C0"/>
              </a:solidFill>
              <a:latin typeface="Trebuchet MS" panose="020B0603020202020204" pitchFamily="34" charset="0"/>
            </a:endParaRPr>
          </a:p>
        </p:txBody>
      </p:sp>
      <p:sp>
        <p:nvSpPr>
          <p:cNvPr id="10" name="TextBox 9"/>
          <p:cNvSpPr txBox="1"/>
          <p:nvPr/>
        </p:nvSpPr>
        <p:spPr>
          <a:xfrm>
            <a:off x="4536247" y="6120583"/>
            <a:ext cx="7258590" cy="461665"/>
          </a:xfrm>
          <a:prstGeom prst="rect">
            <a:avLst/>
          </a:prstGeom>
          <a:noFill/>
        </p:spPr>
        <p:txBody>
          <a:bodyPr wrap="square" rtlCol="0">
            <a:spAutoFit/>
          </a:bodyPr>
          <a:lstStyle/>
          <a:p>
            <a:pPr marL="342900" indent="-342900">
              <a:buFont typeface="Arial" panose="020B0604020202020204" pitchFamily="34" charset="0"/>
              <a:buChar char="•"/>
            </a:pPr>
            <a:r>
              <a:rPr lang="en-GB" sz="2400" b="1" dirty="0" smtClean="0">
                <a:latin typeface="Trebuchet MS" panose="020B0603020202020204" pitchFamily="34" charset="0"/>
              </a:rPr>
              <a:t>What are your thoughts on this?</a:t>
            </a:r>
            <a:endParaRPr lang="en-GB" sz="2400" b="1" dirty="0">
              <a:latin typeface="Trebuchet MS" panose="020B0603020202020204" pitchFamily="34" charset="0"/>
            </a:endParaRPr>
          </a:p>
        </p:txBody>
      </p:sp>
      <p:pic>
        <p:nvPicPr>
          <p:cNvPr id="11" name="Picture 10"/>
          <p:cNvPicPr>
            <a:picLocks noChangeAspect="1"/>
          </p:cNvPicPr>
          <p:nvPr/>
        </p:nvPicPr>
        <p:blipFill rotWithShape="1">
          <a:blip r:embed="rId5"/>
          <a:srcRect l="23055" t="20494" r="61478" b="67284"/>
          <a:stretch/>
        </p:blipFill>
        <p:spPr>
          <a:xfrm>
            <a:off x="10067218" y="5819571"/>
            <a:ext cx="1885714" cy="838200"/>
          </a:xfrm>
          <a:prstGeom prst="rect">
            <a:avLst/>
          </a:prstGeom>
        </p:spPr>
      </p:pic>
    </p:spTree>
    <p:custDataLst>
      <p:tags r:id="rId1"/>
    </p:custDataLst>
    <p:extLst>
      <p:ext uri="{BB962C8B-B14F-4D97-AF65-F5344CB8AC3E}">
        <p14:creationId xmlns:p14="http://schemas.microsoft.com/office/powerpoint/2010/main" val="1964364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p:bldP spid="3" grpId="0"/>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96651" y="1455259"/>
            <a:ext cx="11699063" cy="707886"/>
          </a:xfrm>
          <a:prstGeom prst="rect">
            <a:avLst/>
          </a:prstGeom>
          <a:noFill/>
        </p:spPr>
        <p:txBody>
          <a:bodyPr wrap="square" rtlCol="0">
            <a:spAutoFit/>
          </a:bodyPr>
          <a:lstStyle/>
          <a:p>
            <a:endParaRPr lang="en-GB" sz="2000" b="1" dirty="0" smtClean="0">
              <a:latin typeface="Trebuchet MS" panose="020B0603020202020204" pitchFamily="34" charset="0"/>
            </a:endParaRPr>
          </a:p>
          <a:p>
            <a:endParaRPr lang="en-GB" sz="2000" b="1" dirty="0">
              <a:latin typeface="Trebuchet MS" panose="020B0603020202020204" pitchFamily="34" charset="0"/>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0219" y="122031"/>
            <a:ext cx="3454473" cy="1239774"/>
          </a:xfrm>
          <a:prstGeom prst="rect">
            <a:avLst/>
          </a:prstGeom>
        </p:spPr>
      </p:pic>
      <p:sp>
        <p:nvSpPr>
          <p:cNvPr id="4" name="TextBox 3"/>
          <p:cNvSpPr txBox="1"/>
          <p:nvPr/>
        </p:nvSpPr>
        <p:spPr>
          <a:xfrm>
            <a:off x="220219" y="1580709"/>
            <a:ext cx="11699063" cy="3970318"/>
          </a:xfrm>
          <a:prstGeom prst="rect">
            <a:avLst/>
          </a:prstGeom>
          <a:noFill/>
        </p:spPr>
        <p:txBody>
          <a:bodyPr wrap="square" rtlCol="0">
            <a:spAutoFit/>
          </a:bodyPr>
          <a:lstStyle/>
          <a:p>
            <a:pPr>
              <a:lnSpc>
                <a:spcPct val="150000"/>
              </a:lnSpc>
            </a:pPr>
            <a:r>
              <a:rPr lang="en-GB" sz="2400" b="1" dirty="0" smtClean="0">
                <a:latin typeface="Trebuchet MS" panose="020B0603020202020204" pitchFamily="34" charset="0"/>
              </a:rPr>
              <a:t>Reflection…</a:t>
            </a:r>
          </a:p>
          <a:p>
            <a:pPr marL="342900" indent="-342900">
              <a:buFont typeface="Arial" panose="020B0604020202020204" pitchFamily="34" charset="0"/>
              <a:buChar char="•"/>
            </a:pPr>
            <a:r>
              <a:rPr lang="en-GB" sz="2400" b="1" dirty="0" smtClean="0">
                <a:latin typeface="Trebuchet MS" panose="020B0603020202020204" pitchFamily="34" charset="0"/>
              </a:rPr>
              <a:t>Do you think it’s important to consider the Annual Income of a job before you chose to pursue it as a career? Why?</a:t>
            </a:r>
          </a:p>
          <a:p>
            <a:pPr marL="342900" indent="-342900">
              <a:buFont typeface="Arial" panose="020B0604020202020204" pitchFamily="34" charset="0"/>
              <a:buChar char="•"/>
            </a:pPr>
            <a:endParaRPr lang="en-GB" sz="2400" b="1" dirty="0" smtClean="0">
              <a:latin typeface="Trebuchet MS" panose="020B0603020202020204" pitchFamily="34" charset="0"/>
            </a:endParaRPr>
          </a:p>
          <a:p>
            <a:pPr marL="342900" indent="-342900">
              <a:buFont typeface="Arial" panose="020B0604020202020204" pitchFamily="34" charset="0"/>
              <a:buChar char="•"/>
            </a:pPr>
            <a:r>
              <a:rPr lang="en-GB" sz="2400" b="1" dirty="0" smtClean="0">
                <a:latin typeface="Trebuchet MS" panose="020B0603020202020204" pitchFamily="34" charset="0"/>
              </a:rPr>
              <a:t>Think about the highest earning role (Chief Executive), how likely would it be that you could start that role straight after your studies?</a:t>
            </a:r>
          </a:p>
          <a:p>
            <a:pPr marL="342900" indent="-342900">
              <a:buFont typeface="Arial" panose="020B0604020202020204" pitchFamily="34" charset="0"/>
              <a:buChar char="•"/>
            </a:pPr>
            <a:endParaRPr lang="en-GB" sz="2400" b="1" dirty="0">
              <a:latin typeface="Trebuchet MS" panose="020B0603020202020204" pitchFamily="34" charset="0"/>
            </a:endParaRPr>
          </a:p>
          <a:p>
            <a:pPr marL="342900" indent="-342900">
              <a:buFont typeface="Arial" panose="020B0604020202020204" pitchFamily="34" charset="0"/>
              <a:buChar char="•"/>
            </a:pPr>
            <a:r>
              <a:rPr lang="en-GB" sz="2400" b="1" dirty="0" smtClean="0">
                <a:latin typeface="Trebuchet MS" panose="020B0603020202020204" pitchFamily="34" charset="0"/>
              </a:rPr>
              <a:t>Think about the lowest earning role (Apprentice), why do you think this is the lowest earning role? </a:t>
            </a:r>
          </a:p>
          <a:p>
            <a:pPr marL="342900" indent="-342900">
              <a:lnSpc>
                <a:spcPct val="150000"/>
              </a:lnSpc>
              <a:buFont typeface="Arial" panose="020B0604020202020204" pitchFamily="34" charset="0"/>
              <a:buChar char="•"/>
            </a:pPr>
            <a:endParaRPr lang="en-GB" sz="1600" dirty="0">
              <a:latin typeface="Trebuchet MS" panose="020B0603020202020204" pitchFamily="34" charset="0"/>
            </a:endParaRPr>
          </a:p>
        </p:txBody>
      </p:sp>
      <p:pic>
        <p:nvPicPr>
          <p:cNvPr id="5" name="Picture 4"/>
          <p:cNvPicPr>
            <a:picLocks noChangeAspect="1"/>
          </p:cNvPicPr>
          <p:nvPr/>
        </p:nvPicPr>
        <p:blipFill rotWithShape="1">
          <a:blip r:embed="rId5"/>
          <a:srcRect l="23055" t="20494" r="61478" b="67284"/>
          <a:stretch/>
        </p:blipFill>
        <p:spPr>
          <a:xfrm>
            <a:off x="10067218" y="5819571"/>
            <a:ext cx="1885714" cy="838200"/>
          </a:xfrm>
          <a:prstGeom prst="rect">
            <a:avLst/>
          </a:prstGeom>
        </p:spPr>
      </p:pic>
    </p:spTree>
    <p:custDataLst>
      <p:tags r:id="rId1"/>
    </p:custDataLst>
    <p:extLst>
      <p:ext uri="{BB962C8B-B14F-4D97-AF65-F5344CB8AC3E}">
        <p14:creationId xmlns:p14="http://schemas.microsoft.com/office/powerpoint/2010/main" val="29281519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0219" y="122031"/>
            <a:ext cx="3454473" cy="1239774"/>
          </a:xfrm>
          <a:prstGeom prst="rect">
            <a:avLst/>
          </a:prstGeom>
        </p:spPr>
      </p:pic>
      <p:sp>
        <p:nvSpPr>
          <p:cNvPr id="4" name="TextBox 3"/>
          <p:cNvSpPr txBox="1"/>
          <p:nvPr/>
        </p:nvSpPr>
        <p:spPr>
          <a:xfrm>
            <a:off x="220219" y="1429787"/>
            <a:ext cx="11699063" cy="6093976"/>
          </a:xfrm>
          <a:prstGeom prst="rect">
            <a:avLst/>
          </a:prstGeom>
          <a:noFill/>
        </p:spPr>
        <p:txBody>
          <a:bodyPr wrap="square" rtlCol="0">
            <a:spAutoFit/>
          </a:bodyPr>
          <a:lstStyle/>
          <a:p>
            <a:pPr>
              <a:lnSpc>
                <a:spcPct val="150000"/>
              </a:lnSpc>
            </a:pPr>
            <a:r>
              <a:rPr lang="en-GB" sz="2000" b="1" dirty="0" smtClean="0">
                <a:latin typeface="Trebuchet MS" panose="020B0603020202020204" pitchFamily="34" charset="0"/>
              </a:rPr>
              <a:t>Other suggested activities…</a:t>
            </a:r>
          </a:p>
          <a:p>
            <a:pPr marL="342900" indent="-342900">
              <a:lnSpc>
                <a:spcPct val="150000"/>
              </a:lnSpc>
              <a:buFont typeface="Arial" panose="020B0604020202020204" pitchFamily="34" charset="0"/>
              <a:buChar char="•"/>
            </a:pPr>
            <a:r>
              <a:rPr lang="en-GB" sz="1900" b="1" dirty="0" smtClean="0">
                <a:latin typeface="Trebuchet MS" panose="020B0603020202020204" pitchFamily="34" charset="0"/>
              </a:rPr>
              <a:t>Students to use Annual Incomes and approximate monthly wages to develop money management skills and strategies, e.g. Savings, Mortgage/Loan allowance and payments, etc. with use of Barclays Life Skills resources. </a:t>
            </a:r>
          </a:p>
          <a:p>
            <a:pPr marL="342900" indent="-342900">
              <a:lnSpc>
                <a:spcPct val="150000"/>
              </a:lnSpc>
              <a:buFont typeface="Arial" panose="020B0604020202020204" pitchFamily="34" charset="0"/>
              <a:buChar char="•"/>
            </a:pPr>
            <a:r>
              <a:rPr lang="en-GB" sz="1900" b="1" dirty="0" smtClean="0">
                <a:latin typeface="Trebuchet MS" panose="020B0603020202020204" pitchFamily="34" charset="0"/>
              </a:rPr>
              <a:t>Students to research job descriptions of given job roles from activity and use this information to rate whether they think the Annual Income and/or monthly wage accurately reflects the responsibilities of the job roles. </a:t>
            </a:r>
          </a:p>
          <a:p>
            <a:pPr marL="342900" indent="-342900">
              <a:lnSpc>
                <a:spcPct val="150000"/>
              </a:lnSpc>
              <a:buFont typeface="Arial" panose="020B0604020202020204" pitchFamily="34" charset="0"/>
              <a:buChar char="•"/>
            </a:pPr>
            <a:r>
              <a:rPr lang="en-GB" sz="1900" b="1" dirty="0" smtClean="0">
                <a:latin typeface="Trebuchet MS" panose="020B0603020202020204" pitchFamily="34" charset="0"/>
              </a:rPr>
              <a:t>Include a happiness scale, ask students to judge how happy they deem the Alumni figures to be based on how they talk about their jobs in the video interviews and use as a discussion point – </a:t>
            </a:r>
            <a:r>
              <a:rPr lang="en-GB" sz="1900" b="1" i="1" dirty="0" smtClean="0">
                <a:latin typeface="Trebuchet MS" panose="020B0603020202020204" pitchFamily="34" charset="0"/>
              </a:rPr>
              <a:t>if your wage is higher, does that mean you are happier?</a:t>
            </a:r>
            <a:r>
              <a:rPr lang="en-GB" sz="1900" b="1" dirty="0" smtClean="0">
                <a:latin typeface="Trebuchet MS" panose="020B0603020202020204" pitchFamily="34" charset="0"/>
              </a:rPr>
              <a:t> </a:t>
            </a:r>
          </a:p>
          <a:p>
            <a:pPr marL="342900" indent="-342900">
              <a:lnSpc>
                <a:spcPct val="150000"/>
              </a:lnSpc>
              <a:buFont typeface="Arial" panose="020B0604020202020204" pitchFamily="34" charset="0"/>
              <a:buChar char="•"/>
            </a:pPr>
            <a:endParaRPr lang="en-GB" sz="2000" b="1" dirty="0" smtClean="0">
              <a:latin typeface="Trebuchet MS" panose="020B0603020202020204" pitchFamily="34" charset="0"/>
            </a:endParaRPr>
          </a:p>
          <a:p>
            <a:pPr>
              <a:lnSpc>
                <a:spcPct val="150000"/>
              </a:lnSpc>
            </a:pPr>
            <a:endParaRPr lang="en-GB" sz="800" b="1" dirty="0" smtClean="0">
              <a:latin typeface="Trebuchet MS" panose="020B0603020202020204" pitchFamily="34" charset="0"/>
            </a:endParaRPr>
          </a:p>
          <a:p>
            <a:pPr>
              <a:lnSpc>
                <a:spcPct val="150000"/>
              </a:lnSpc>
            </a:pPr>
            <a:endParaRPr lang="en-GB" sz="1600" b="1" dirty="0" smtClean="0">
              <a:latin typeface="Trebuchet MS" panose="020B0603020202020204" pitchFamily="34" charset="0"/>
            </a:endParaRPr>
          </a:p>
          <a:p>
            <a:pPr marL="342900" indent="-342900">
              <a:lnSpc>
                <a:spcPct val="150000"/>
              </a:lnSpc>
              <a:buFont typeface="Arial" panose="020B0604020202020204" pitchFamily="34" charset="0"/>
              <a:buChar char="•"/>
            </a:pPr>
            <a:endParaRPr lang="en-GB" sz="1600" dirty="0">
              <a:latin typeface="Trebuchet MS" panose="020B0603020202020204" pitchFamily="34" charset="0"/>
            </a:endParaRPr>
          </a:p>
        </p:txBody>
      </p:sp>
      <p:sp>
        <p:nvSpPr>
          <p:cNvPr id="2" name="TextBox 1"/>
          <p:cNvSpPr txBox="1"/>
          <p:nvPr/>
        </p:nvSpPr>
        <p:spPr>
          <a:xfrm>
            <a:off x="3838314" y="6427113"/>
            <a:ext cx="8353685" cy="369332"/>
          </a:xfrm>
          <a:prstGeom prst="rect">
            <a:avLst/>
          </a:prstGeom>
          <a:noFill/>
        </p:spPr>
        <p:txBody>
          <a:bodyPr wrap="square" rtlCol="0">
            <a:spAutoFit/>
          </a:bodyPr>
          <a:lstStyle/>
          <a:p>
            <a:r>
              <a:rPr lang="en-GB" sz="900" dirty="0">
                <a:latin typeface="Trebuchet MS" panose="020B0603020202020204" pitchFamily="34" charset="0"/>
              </a:rPr>
              <a:t>All wages referred to in this activity have been calculated as an average between the annual income of a starting and experienced employee. All facts, figures and statistics have been derived from the National Careers Service Job Profiles website</a:t>
            </a:r>
            <a:r>
              <a:rPr lang="en-GB" sz="900" dirty="0" smtClean="0">
                <a:latin typeface="Trebuchet MS" panose="020B0603020202020204" pitchFamily="34" charset="0"/>
              </a:rPr>
              <a:t>.</a:t>
            </a:r>
            <a:endParaRPr lang="en-GB" sz="900" dirty="0">
              <a:latin typeface="Trebuchet MS" panose="020B0603020202020204" pitchFamily="34" charset="0"/>
            </a:endParaRPr>
          </a:p>
        </p:txBody>
      </p:sp>
      <p:pic>
        <p:nvPicPr>
          <p:cNvPr id="5" name="Picture 4"/>
          <p:cNvPicPr>
            <a:picLocks noChangeAspect="1"/>
          </p:cNvPicPr>
          <p:nvPr/>
        </p:nvPicPr>
        <p:blipFill rotWithShape="1">
          <a:blip r:embed="rId5"/>
          <a:srcRect l="23055" t="20494" r="61478" b="67284"/>
          <a:stretch/>
        </p:blipFill>
        <p:spPr>
          <a:xfrm>
            <a:off x="10033568" y="5554922"/>
            <a:ext cx="1885714" cy="838200"/>
          </a:xfrm>
          <a:prstGeom prst="rect">
            <a:avLst/>
          </a:prstGeom>
        </p:spPr>
      </p:pic>
    </p:spTree>
    <p:custDataLst>
      <p:tags r:id="rId1"/>
    </p:custDataLst>
    <p:extLst>
      <p:ext uri="{BB962C8B-B14F-4D97-AF65-F5344CB8AC3E}">
        <p14:creationId xmlns:p14="http://schemas.microsoft.com/office/powerpoint/2010/main" val="16708244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329343" y="341832"/>
            <a:ext cx="2550590" cy="9485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p:nvPr/>
        </p:nvPicPr>
        <p:blipFill>
          <a:blip r:embed="rId4">
            <a:extLst>
              <a:ext uri="{28A0092B-C50C-407E-A947-70E740481C1C}">
                <a14:useLocalDpi xmlns:a14="http://schemas.microsoft.com/office/drawing/2010/main" val="0"/>
              </a:ext>
            </a:extLst>
          </a:blip>
          <a:srcRect/>
          <a:stretch>
            <a:fillRect/>
          </a:stretch>
        </p:blipFill>
        <p:spPr bwMode="auto">
          <a:xfrm>
            <a:off x="329343" y="341832"/>
            <a:ext cx="718185" cy="677545"/>
          </a:xfrm>
          <a:prstGeom prst="rect">
            <a:avLst/>
          </a:prstGeom>
          <a:noFill/>
          <a:ln>
            <a:noFill/>
          </a:ln>
        </p:spPr>
      </p:pic>
      <p:sp>
        <p:nvSpPr>
          <p:cNvPr id="10" name="TextBox 9"/>
          <p:cNvSpPr txBox="1"/>
          <p:nvPr/>
        </p:nvSpPr>
        <p:spPr>
          <a:xfrm>
            <a:off x="1047528" y="434602"/>
            <a:ext cx="8549399" cy="584775"/>
          </a:xfrm>
          <a:prstGeom prst="rect">
            <a:avLst/>
          </a:prstGeom>
          <a:noFill/>
        </p:spPr>
        <p:txBody>
          <a:bodyPr wrap="square" rtlCol="0">
            <a:spAutoFit/>
          </a:bodyPr>
          <a:lstStyle/>
          <a:p>
            <a:r>
              <a:rPr lang="en-GB" sz="3200" b="1" dirty="0" smtClean="0">
                <a:latin typeface="Trebuchet MS" panose="020B0603020202020204" pitchFamily="34" charset="0"/>
              </a:rPr>
              <a:t>Learning Objectives</a:t>
            </a:r>
            <a:endParaRPr lang="en-GB" sz="3200" b="1" dirty="0">
              <a:latin typeface="Trebuchet MS" panose="020B0603020202020204" pitchFamily="34" charset="0"/>
            </a:endParaRPr>
          </a:p>
        </p:txBody>
      </p:sp>
      <p:sp>
        <p:nvSpPr>
          <p:cNvPr id="15" name="TextBox 14"/>
          <p:cNvSpPr txBox="1"/>
          <p:nvPr/>
        </p:nvSpPr>
        <p:spPr>
          <a:xfrm>
            <a:off x="329343" y="1467254"/>
            <a:ext cx="11725637" cy="5656805"/>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GB" sz="2400" b="1" dirty="0" smtClean="0">
                <a:latin typeface="Trebuchet MS" panose="020B0603020202020204" pitchFamily="34" charset="0"/>
              </a:rPr>
              <a:t>Develop an awareness of what an ‘Annual Income’ is. </a:t>
            </a:r>
          </a:p>
          <a:p>
            <a:pPr>
              <a:lnSpc>
                <a:spcPct val="150000"/>
              </a:lnSpc>
            </a:pPr>
            <a:endParaRPr lang="en-GB" sz="2400" b="1" dirty="0" smtClean="0">
              <a:latin typeface="Trebuchet MS" panose="020B0603020202020204" pitchFamily="34" charset="0"/>
            </a:endParaRPr>
          </a:p>
          <a:p>
            <a:pPr marL="342900" indent="-342900">
              <a:lnSpc>
                <a:spcPct val="150000"/>
              </a:lnSpc>
              <a:buFont typeface="Arial" panose="020B0604020202020204" pitchFamily="34" charset="0"/>
              <a:buChar char="•"/>
            </a:pPr>
            <a:r>
              <a:rPr lang="en-GB" sz="2400" b="1" dirty="0" smtClean="0">
                <a:latin typeface="Trebuchet MS" panose="020B0603020202020204" pitchFamily="34" charset="0"/>
              </a:rPr>
              <a:t>Understand the difference between a Gross Annual Income and a Net Annual Income. </a:t>
            </a:r>
          </a:p>
          <a:p>
            <a:pPr>
              <a:lnSpc>
                <a:spcPct val="150000"/>
              </a:lnSpc>
            </a:pPr>
            <a:endParaRPr lang="en-GB" sz="2400" b="1" dirty="0" smtClean="0">
              <a:latin typeface="Trebuchet MS" panose="020B0603020202020204" pitchFamily="34" charset="0"/>
            </a:endParaRPr>
          </a:p>
          <a:p>
            <a:pPr marL="342900" indent="-342900">
              <a:lnSpc>
                <a:spcPct val="150000"/>
              </a:lnSpc>
              <a:buFont typeface="Arial" panose="020B0604020202020204" pitchFamily="34" charset="0"/>
              <a:buChar char="•"/>
            </a:pPr>
            <a:r>
              <a:rPr lang="en-GB" sz="2400" b="1" dirty="0" smtClean="0">
                <a:latin typeface="Trebuchet MS" panose="020B0603020202020204" pitchFamily="34" charset="0"/>
              </a:rPr>
              <a:t>Compare and contrast average Gross Annual Incomes based on different job roles and responsibilities. </a:t>
            </a:r>
          </a:p>
          <a:p>
            <a:pPr marL="342900" indent="-342900">
              <a:lnSpc>
                <a:spcPct val="250000"/>
              </a:lnSpc>
              <a:buFont typeface="Arial" panose="020B0604020202020204" pitchFamily="34" charset="0"/>
              <a:buChar char="•"/>
            </a:pPr>
            <a:endParaRPr lang="en-GB" sz="2400" b="1" dirty="0">
              <a:latin typeface="Trebuchet MS" panose="020B0603020202020204" pitchFamily="34" charset="0"/>
            </a:endParaRPr>
          </a:p>
          <a:p>
            <a:pPr marL="342900" indent="-342900">
              <a:lnSpc>
                <a:spcPct val="250000"/>
              </a:lnSpc>
              <a:buFont typeface="Arial" panose="020B0604020202020204" pitchFamily="34" charset="0"/>
              <a:buChar char="•"/>
            </a:pPr>
            <a:endParaRPr lang="en-GB" sz="2400" b="1" dirty="0">
              <a:latin typeface="Trebuchet MS" panose="020B0603020202020204" pitchFamily="34" charset="0"/>
            </a:endParaRPr>
          </a:p>
        </p:txBody>
      </p:sp>
      <p:pic>
        <p:nvPicPr>
          <p:cNvPr id="6" name="Picture 5"/>
          <p:cNvPicPr>
            <a:picLocks noChangeAspect="1"/>
          </p:cNvPicPr>
          <p:nvPr/>
        </p:nvPicPr>
        <p:blipFill rotWithShape="1">
          <a:blip r:embed="rId5"/>
          <a:srcRect l="23055" t="20494" r="61478" b="67284"/>
          <a:stretch/>
        </p:blipFill>
        <p:spPr>
          <a:xfrm>
            <a:off x="10067218" y="5819571"/>
            <a:ext cx="1885714" cy="838200"/>
          </a:xfrm>
          <a:prstGeom prst="rect">
            <a:avLst/>
          </a:prstGeom>
        </p:spPr>
      </p:pic>
    </p:spTree>
    <p:custDataLst>
      <p:tags r:id="rId1"/>
    </p:custDataLst>
    <p:extLst>
      <p:ext uri="{BB962C8B-B14F-4D97-AF65-F5344CB8AC3E}">
        <p14:creationId xmlns:p14="http://schemas.microsoft.com/office/powerpoint/2010/main" val="42650815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0219" y="122031"/>
            <a:ext cx="3454473" cy="1239774"/>
          </a:xfrm>
          <a:prstGeom prst="rect">
            <a:avLst/>
          </a:prstGeom>
        </p:spPr>
      </p:pic>
      <p:pic>
        <p:nvPicPr>
          <p:cNvPr id="9" name="Picture 6" descr="Image result for clipart thought bubbl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2797" y="1959180"/>
            <a:ext cx="4307553" cy="3098899"/>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945609" y="2816131"/>
            <a:ext cx="3061927" cy="1384995"/>
          </a:xfrm>
          <a:prstGeom prst="rect">
            <a:avLst/>
          </a:prstGeom>
          <a:noFill/>
        </p:spPr>
        <p:txBody>
          <a:bodyPr wrap="square" rtlCol="0">
            <a:spAutoFit/>
          </a:bodyPr>
          <a:lstStyle/>
          <a:p>
            <a:pPr algn="ctr"/>
            <a:r>
              <a:rPr lang="en-GB" sz="2800" b="1" dirty="0" smtClean="0">
                <a:latin typeface="Trebuchet MS" panose="020B0603020202020204" pitchFamily="34" charset="0"/>
              </a:rPr>
              <a:t>What is an ‘Annual Income’?</a:t>
            </a:r>
            <a:endParaRPr lang="en-GB" sz="2800" b="1" dirty="0">
              <a:latin typeface="Trebuchet MS" panose="020B0603020202020204" pitchFamily="34" charset="0"/>
            </a:endParaRPr>
          </a:p>
          <a:p>
            <a:pPr marL="342900" indent="-342900" algn="ctr">
              <a:buFont typeface="Arial" panose="020B0604020202020204" pitchFamily="34" charset="0"/>
              <a:buChar char="•"/>
            </a:pPr>
            <a:endParaRPr lang="en-GB" sz="2800" b="1" dirty="0">
              <a:latin typeface="Trebuchet MS" panose="020B0603020202020204" pitchFamily="34" charset="0"/>
            </a:endParaRPr>
          </a:p>
        </p:txBody>
      </p:sp>
      <p:sp>
        <p:nvSpPr>
          <p:cNvPr id="10" name="TextBox 9"/>
          <p:cNvSpPr txBox="1"/>
          <p:nvPr/>
        </p:nvSpPr>
        <p:spPr>
          <a:xfrm>
            <a:off x="4191552" y="1258877"/>
            <a:ext cx="6905536" cy="2246769"/>
          </a:xfrm>
          <a:prstGeom prst="rect">
            <a:avLst/>
          </a:prstGeom>
          <a:noFill/>
        </p:spPr>
        <p:txBody>
          <a:bodyPr wrap="square" rtlCol="0">
            <a:spAutoFit/>
          </a:bodyPr>
          <a:lstStyle/>
          <a:p>
            <a:pPr algn="ctr"/>
            <a:r>
              <a:rPr lang="en-GB" sz="2000" dirty="0" smtClean="0">
                <a:latin typeface="Trebuchet MS" panose="020B0603020202020204" pitchFamily="34" charset="0"/>
              </a:rPr>
              <a:t>You may hear this referred to in two ways:</a:t>
            </a:r>
          </a:p>
          <a:p>
            <a:pPr algn="ctr"/>
            <a:r>
              <a:rPr lang="en-GB" sz="2000" dirty="0" smtClean="0">
                <a:latin typeface="Trebuchet MS" panose="020B0603020202020204" pitchFamily="34" charset="0"/>
              </a:rPr>
              <a:t> </a:t>
            </a:r>
          </a:p>
          <a:p>
            <a:pPr marL="457200" indent="-457200" algn="ctr">
              <a:buFont typeface="Arial" panose="020B0604020202020204" pitchFamily="34" charset="0"/>
              <a:buChar char="•"/>
            </a:pPr>
            <a:r>
              <a:rPr lang="en-GB" sz="2000" b="1" dirty="0" smtClean="0">
                <a:latin typeface="Trebuchet MS" panose="020B0603020202020204" pitchFamily="34" charset="0"/>
              </a:rPr>
              <a:t>Gross Annual Income </a:t>
            </a:r>
            <a:r>
              <a:rPr lang="en-GB" sz="2000" dirty="0" smtClean="0">
                <a:latin typeface="Trebuchet MS" panose="020B0603020202020204" pitchFamily="34" charset="0"/>
              </a:rPr>
              <a:t>= </a:t>
            </a:r>
            <a:r>
              <a:rPr lang="en-GB" sz="2000" dirty="0">
                <a:latin typeface="Trebuchet MS" panose="020B0603020202020204" pitchFamily="34" charset="0"/>
              </a:rPr>
              <a:t>earnings before </a:t>
            </a:r>
            <a:r>
              <a:rPr lang="en-GB" sz="2000" dirty="0" smtClean="0">
                <a:latin typeface="Trebuchet MS" panose="020B0603020202020204" pitchFamily="34" charset="0"/>
              </a:rPr>
              <a:t>tax</a:t>
            </a:r>
          </a:p>
          <a:p>
            <a:pPr algn="ctr"/>
            <a:endParaRPr lang="en-GB" sz="2000" b="1" dirty="0" smtClean="0">
              <a:latin typeface="Trebuchet MS" panose="020B0603020202020204" pitchFamily="34" charset="0"/>
            </a:endParaRPr>
          </a:p>
          <a:p>
            <a:pPr marL="457200" indent="-457200" algn="ctr">
              <a:buFont typeface="Arial" panose="020B0604020202020204" pitchFamily="34" charset="0"/>
              <a:buChar char="•"/>
            </a:pPr>
            <a:r>
              <a:rPr lang="en-GB" sz="2000" b="1" dirty="0" smtClean="0">
                <a:latin typeface="Trebuchet MS" panose="020B0603020202020204" pitchFamily="34" charset="0"/>
              </a:rPr>
              <a:t>Net Annual Income</a:t>
            </a:r>
            <a:r>
              <a:rPr lang="en-GB" sz="2000" dirty="0" smtClean="0">
                <a:latin typeface="Trebuchet MS" panose="020B0603020202020204" pitchFamily="34" charset="0"/>
              </a:rPr>
              <a:t> = </a:t>
            </a:r>
            <a:r>
              <a:rPr lang="en-GB" sz="2000" dirty="0">
                <a:latin typeface="Trebuchet MS" panose="020B0603020202020204" pitchFamily="34" charset="0"/>
              </a:rPr>
              <a:t>the amount you’re left with after </a:t>
            </a:r>
            <a:r>
              <a:rPr lang="en-GB" sz="2000" dirty="0" smtClean="0">
                <a:latin typeface="Trebuchet MS" panose="020B0603020202020204" pitchFamily="34" charset="0"/>
              </a:rPr>
              <a:t>deductions</a:t>
            </a:r>
            <a:r>
              <a:rPr lang="en-GB" sz="2000" dirty="0">
                <a:latin typeface="Trebuchet MS" panose="020B0603020202020204" pitchFamily="34" charset="0"/>
              </a:rPr>
              <a:t> </a:t>
            </a:r>
            <a:r>
              <a:rPr lang="en-GB" sz="2000" dirty="0" smtClean="0">
                <a:latin typeface="Trebuchet MS" panose="020B0603020202020204" pitchFamily="34" charset="0"/>
              </a:rPr>
              <a:t>(National Insurance, Pension Contributions, Student Loan Repayments)</a:t>
            </a:r>
            <a:endParaRPr lang="en-GB" sz="2000" b="1" dirty="0" smtClean="0">
              <a:latin typeface="Trebuchet MS" panose="020B0603020202020204" pitchFamily="34" charset="0"/>
            </a:endParaRPr>
          </a:p>
        </p:txBody>
      </p:sp>
      <p:sp>
        <p:nvSpPr>
          <p:cNvPr id="13" name="TextBox 12"/>
          <p:cNvSpPr txBox="1"/>
          <p:nvPr/>
        </p:nvSpPr>
        <p:spPr>
          <a:xfrm>
            <a:off x="4395926" y="4070171"/>
            <a:ext cx="7714694" cy="707886"/>
          </a:xfrm>
          <a:prstGeom prst="rect">
            <a:avLst/>
          </a:prstGeom>
          <a:noFill/>
        </p:spPr>
        <p:txBody>
          <a:bodyPr wrap="square" rtlCol="0">
            <a:spAutoFit/>
          </a:bodyPr>
          <a:lstStyle/>
          <a:p>
            <a:pPr algn="ctr"/>
            <a:r>
              <a:rPr lang="en-GB" sz="2000" dirty="0" smtClean="0">
                <a:latin typeface="Trebuchet MS" panose="020B0603020202020204" pitchFamily="34" charset="0"/>
              </a:rPr>
              <a:t>*All  the ‘Annual Incomes’ in this activity are the </a:t>
            </a:r>
            <a:r>
              <a:rPr lang="en-GB" sz="2000" b="1" dirty="0" smtClean="0">
                <a:latin typeface="Trebuchet MS" panose="020B0603020202020204" pitchFamily="34" charset="0"/>
              </a:rPr>
              <a:t>Gross Annual Income</a:t>
            </a:r>
            <a:r>
              <a:rPr lang="en-GB" sz="2000" dirty="0" smtClean="0">
                <a:latin typeface="Trebuchet MS" panose="020B0603020202020204" pitchFamily="34" charset="0"/>
              </a:rPr>
              <a:t>*</a:t>
            </a:r>
            <a:endParaRPr lang="en-GB" sz="2000" b="1" dirty="0" smtClean="0">
              <a:latin typeface="Trebuchet MS" panose="020B0603020202020204" pitchFamily="34" charset="0"/>
            </a:endParaRPr>
          </a:p>
        </p:txBody>
      </p:sp>
      <p:pic>
        <p:nvPicPr>
          <p:cNvPr id="8" name="Picture 7"/>
          <p:cNvPicPr>
            <a:picLocks noChangeAspect="1"/>
          </p:cNvPicPr>
          <p:nvPr/>
        </p:nvPicPr>
        <p:blipFill rotWithShape="1">
          <a:blip r:embed="rId6"/>
          <a:srcRect l="23055" t="20494" r="61478" b="67284"/>
          <a:stretch/>
        </p:blipFill>
        <p:spPr>
          <a:xfrm>
            <a:off x="10067218" y="5900506"/>
            <a:ext cx="1885714" cy="838200"/>
          </a:xfrm>
          <a:prstGeom prst="rect">
            <a:avLst/>
          </a:prstGeom>
        </p:spPr>
      </p:pic>
      <p:sp>
        <p:nvSpPr>
          <p:cNvPr id="14" name="TextBox 13"/>
          <p:cNvSpPr txBox="1"/>
          <p:nvPr/>
        </p:nvSpPr>
        <p:spPr>
          <a:xfrm>
            <a:off x="2576005" y="5096662"/>
            <a:ext cx="9615995" cy="1323439"/>
          </a:xfrm>
          <a:prstGeom prst="rect">
            <a:avLst/>
          </a:prstGeom>
          <a:noFill/>
        </p:spPr>
        <p:txBody>
          <a:bodyPr wrap="square" rtlCol="0">
            <a:spAutoFit/>
          </a:bodyPr>
          <a:lstStyle/>
          <a:p>
            <a:pPr algn="ctr"/>
            <a:r>
              <a:rPr lang="en-GB" sz="1600" b="1" dirty="0" smtClean="0">
                <a:latin typeface="Trebuchet MS" panose="020B0603020202020204" pitchFamily="34" charset="0"/>
              </a:rPr>
              <a:t>Top Tip:</a:t>
            </a:r>
          </a:p>
          <a:p>
            <a:pPr algn="ctr"/>
            <a:r>
              <a:rPr lang="en-GB" sz="1600" dirty="0" smtClean="0">
                <a:latin typeface="Trebuchet MS" panose="020B0603020202020204" pitchFamily="34" charset="0"/>
              </a:rPr>
              <a:t>If you want to work out how much money this equates to each month, calculate a third of the Gross Annual Income and subtract this from the Gross Annual Income figure. Then divide the reduced amount by 12… this is approximately how much you can expect per month depending on your Pension contributions and Student Loan repayments.</a:t>
            </a:r>
            <a:endParaRPr lang="en-GB" sz="1600" b="1" dirty="0" smtClean="0">
              <a:latin typeface="Trebuchet MS" panose="020B0603020202020204" pitchFamily="34" charset="0"/>
            </a:endParaRPr>
          </a:p>
        </p:txBody>
      </p:sp>
    </p:spTree>
    <p:custDataLst>
      <p:tags r:id="rId1"/>
    </p:custDataLst>
    <p:extLst>
      <p:ext uri="{BB962C8B-B14F-4D97-AF65-F5344CB8AC3E}">
        <p14:creationId xmlns:p14="http://schemas.microsoft.com/office/powerpoint/2010/main" val="2308842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0" grpId="0"/>
      <p:bldP spid="13"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0219" y="122031"/>
            <a:ext cx="3454473" cy="1239774"/>
          </a:xfrm>
          <a:prstGeom prst="rect">
            <a:avLst/>
          </a:prstGeom>
        </p:spPr>
      </p:pic>
      <p:sp>
        <p:nvSpPr>
          <p:cNvPr id="4" name="TextBox 3"/>
          <p:cNvSpPr txBox="1"/>
          <p:nvPr/>
        </p:nvSpPr>
        <p:spPr>
          <a:xfrm>
            <a:off x="829821" y="2143548"/>
            <a:ext cx="4392970" cy="1686487"/>
          </a:xfrm>
          <a:prstGeom prst="rect">
            <a:avLst/>
          </a:prstGeom>
          <a:noFill/>
        </p:spPr>
        <p:txBody>
          <a:bodyPr wrap="square" rtlCol="0">
            <a:spAutoFit/>
          </a:bodyPr>
          <a:lstStyle/>
          <a:p>
            <a:pPr algn="ctr">
              <a:lnSpc>
                <a:spcPct val="150000"/>
              </a:lnSpc>
            </a:pPr>
            <a:r>
              <a:rPr lang="en-GB" sz="2400" b="1" dirty="0" smtClean="0">
                <a:latin typeface="Trebuchet MS" panose="020B0603020202020204" pitchFamily="34" charset="0"/>
              </a:rPr>
              <a:t>What is the average Gross Annual Income per year in England?</a:t>
            </a:r>
            <a:endParaRPr lang="en-GB" sz="1600" dirty="0">
              <a:latin typeface="Trebuchet MS" panose="020B0603020202020204" pitchFamily="34" charset="0"/>
            </a:endParaRPr>
          </a:p>
        </p:txBody>
      </p:sp>
      <p:sp>
        <p:nvSpPr>
          <p:cNvPr id="5" name="TextBox 4"/>
          <p:cNvSpPr txBox="1"/>
          <p:nvPr/>
        </p:nvSpPr>
        <p:spPr>
          <a:xfrm>
            <a:off x="6168605" y="2129910"/>
            <a:ext cx="4392970" cy="1686487"/>
          </a:xfrm>
          <a:prstGeom prst="rect">
            <a:avLst/>
          </a:prstGeom>
          <a:noFill/>
        </p:spPr>
        <p:txBody>
          <a:bodyPr wrap="square" rtlCol="0">
            <a:spAutoFit/>
          </a:bodyPr>
          <a:lstStyle/>
          <a:p>
            <a:pPr algn="ctr">
              <a:lnSpc>
                <a:spcPct val="150000"/>
              </a:lnSpc>
            </a:pPr>
            <a:r>
              <a:rPr lang="en-GB" sz="2400" b="1" dirty="0" smtClean="0">
                <a:latin typeface="Trebuchet MS" panose="020B0603020202020204" pitchFamily="34" charset="0"/>
              </a:rPr>
              <a:t>What is the average Gross Annual Income per year in Doncaster?</a:t>
            </a:r>
            <a:endParaRPr lang="en-GB" sz="1600" dirty="0">
              <a:latin typeface="Trebuchet MS" panose="020B0603020202020204" pitchFamily="34" charset="0"/>
            </a:endParaRPr>
          </a:p>
        </p:txBody>
      </p:sp>
      <p:sp>
        <p:nvSpPr>
          <p:cNvPr id="6" name="TextBox 5"/>
          <p:cNvSpPr txBox="1"/>
          <p:nvPr/>
        </p:nvSpPr>
        <p:spPr>
          <a:xfrm>
            <a:off x="648590" y="4664961"/>
            <a:ext cx="4392970" cy="578492"/>
          </a:xfrm>
          <a:prstGeom prst="rect">
            <a:avLst/>
          </a:prstGeom>
          <a:noFill/>
        </p:spPr>
        <p:txBody>
          <a:bodyPr wrap="square" rtlCol="0">
            <a:spAutoFit/>
          </a:bodyPr>
          <a:lstStyle/>
          <a:p>
            <a:pPr algn="ctr">
              <a:lnSpc>
                <a:spcPct val="150000"/>
              </a:lnSpc>
            </a:pPr>
            <a:r>
              <a:rPr lang="en-GB" sz="2400" b="1" dirty="0" smtClean="0">
                <a:latin typeface="Trebuchet MS" panose="020B0603020202020204" pitchFamily="34" charset="0"/>
              </a:rPr>
              <a:t>£29 134</a:t>
            </a:r>
            <a:endParaRPr lang="en-GB" sz="1600" dirty="0">
              <a:latin typeface="Trebuchet MS" panose="020B0603020202020204" pitchFamily="34" charset="0"/>
            </a:endParaRPr>
          </a:p>
        </p:txBody>
      </p:sp>
      <p:sp>
        <p:nvSpPr>
          <p:cNvPr id="7" name="TextBox 6"/>
          <p:cNvSpPr txBox="1"/>
          <p:nvPr/>
        </p:nvSpPr>
        <p:spPr>
          <a:xfrm>
            <a:off x="6168605" y="4509880"/>
            <a:ext cx="4392970" cy="646331"/>
          </a:xfrm>
          <a:prstGeom prst="rect">
            <a:avLst/>
          </a:prstGeom>
          <a:noFill/>
        </p:spPr>
        <p:txBody>
          <a:bodyPr wrap="square" rtlCol="0">
            <a:spAutoFit/>
          </a:bodyPr>
          <a:lstStyle/>
          <a:p>
            <a:pPr algn="ctr">
              <a:lnSpc>
                <a:spcPct val="150000"/>
              </a:lnSpc>
            </a:pPr>
            <a:r>
              <a:rPr lang="en-GB" sz="2400" b="1" dirty="0" smtClean="0">
                <a:latin typeface="Trebuchet MS" panose="020B0603020202020204" pitchFamily="34" charset="0"/>
              </a:rPr>
              <a:t>£27 086</a:t>
            </a:r>
            <a:endParaRPr lang="en-GB" sz="1600" dirty="0">
              <a:latin typeface="Trebuchet MS" panose="020B0603020202020204" pitchFamily="34" charset="0"/>
            </a:endParaRPr>
          </a:p>
        </p:txBody>
      </p:sp>
      <p:pic>
        <p:nvPicPr>
          <p:cNvPr id="1026" name="Picture 2" descr="Image result for clipart question mark in a bo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61696" y="4189598"/>
            <a:ext cx="1529219" cy="152921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Image result for clipart question mark in a bo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00480" y="4189597"/>
            <a:ext cx="1529219" cy="152921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rotWithShape="1">
          <a:blip r:embed="rId6"/>
          <a:srcRect l="23055" t="20494" r="61478" b="67284"/>
          <a:stretch/>
        </p:blipFill>
        <p:spPr>
          <a:xfrm>
            <a:off x="10067218" y="5819571"/>
            <a:ext cx="1885714" cy="838200"/>
          </a:xfrm>
          <a:prstGeom prst="rect">
            <a:avLst/>
          </a:prstGeom>
        </p:spPr>
      </p:pic>
    </p:spTree>
    <p:custDataLst>
      <p:tags r:id="rId1"/>
    </p:custDataLst>
    <p:extLst>
      <p:ext uri="{BB962C8B-B14F-4D97-AF65-F5344CB8AC3E}">
        <p14:creationId xmlns:p14="http://schemas.microsoft.com/office/powerpoint/2010/main" val="344042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1026"/>
                                        </p:tgtEl>
                                      </p:cBhvr>
                                    </p:animEffect>
                                    <p:set>
                                      <p:cBhvr>
                                        <p:cTn id="12" dur="1" fill="hold">
                                          <p:stCondLst>
                                            <p:cond delay="499"/>
                                          </p:stCondLst>
                                        </p:cTn>
                                        <p:tgtEl>
                                          <p:spTgt spid="102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0"/>
                                        </p:tgtEl>
                                      </p:cBhvr>
                                    </p:animEffect>
                                    <p:set>
                                      <p:cBhvr>
                                        <p:cTn id="22"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5" name="TextBox 14"/>
          <p:cNvSpPr txBox="1"/>
          <p:nvPr/>
        </p:nvSpPr>
        <p:spPr>
          <a:xfrm>
            <a:off x="329343" y="1430928"/>
            <a:ext cx="11725637" cy="2400657"/>
          </a:xfrm>
          <a:prstGeom prst="rect">
            <a:avLst/>
          </a:prstGeom>
          <a:noFill/>
        </p:spPr>
        <p:txBody>
          <a:bodyPr wrap="square" rtlCol="0">
            <a:spAutoFit/>
          </a:bodyPr>
          <a:lstStyle/>
          <a:p>
            <a:pPr marL="342900" indent="-342900">
              <a:lnSpc>
                <a:spcPct val="250000"/>
              </a:lnSpc>
              <a:buFont typeface="Arial" panose="020B0604020202020204" pitchFamily="34" charset="0"/>
              <a:buChar char="•"/>
            </a:pPr>
            <a:r>
              <a:rPr lang="en-GB" sz="2000" b="1" dirty="0" smtClean="0">
                <a:latin typeface="Trebuchet MS" panose="020B0603020202020204" pitchFamily="34" charset="0"/>
              </a:rPr>
              <a:t>Take a look at the annual incomes (around the room):</a:t>
            </a:r>
          </a:p>
          <a:p>
            <a:pPr marL="342900" indent="-342900">
              <a:lnSpc>
                <a:spcPct val="250000"/>
              </a:lnSpc>
              <a:buFont typeface="Arial" panose="020B0604020202020204" pitchFamily="34" charset="0"/>
              <a:buChar char="•"/>
            </a:pPr>
            <a:endParaRPr lang="en-GB" sz="2000" b="1" dirty="0">
              <a:latin typeface="Trebuchet MS" panose="020B0603020202020204" pitchFamily="34" charset="0"/>
            </a:endParaRPr>
          </a:p>
          <a:p>
            <a:pPr marL="342900" indent="-342900">
              <a:lnSpc>
                <a:spcPct val="250000"/>
              </a:lnSpc>
              <a:buFont typeface="Arial" panose="020B0604020202020204" pitchFamily="34" charset="0"/>
              <a:buChar char="•"/>
            </a:pPr>
            <a:endParaRPr lang="en-GB" sz="2000" b="1" dirty="0">
              <a:latin typeface="Trebuchet MS" panose="020B0603020202020204" pitchFamily="34" charset="0"/>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0219" y="122031"/>
            <a:ext cx="3454473" cy="1239774"/>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1793385871"/>
              </p:ext>
            </p:extLst>
          </p:nvPr>
        </p:nvGraphicFramePr>
        <p:xfrm>
          <a:off x="329341" y="2263390"/>
          <a:ext cx="11450766" cy="370840"/>
        </p:xfrm>
        <a:graphic>
          <a:graphicData uri="http://schemas.openxmlformats.org/drawingml/2006/table">
            <a:tbl>
              <a:tblPr firstRow="1" bandRow="1">
                <a:tableStyleId>{5C22544A-7EE6-4342-B048-85BDC9FD1C3A}</a:tableStyleId>
              </a:tblPr>
              <a:tblGrid>
                <a:gridCol w="1908461"/>
                <a:gridCol w="1908461"/>
                <a:gridCol w="1908461"/>
                <a:gridCol w="1908461"/>
                <a:gridCol w="1908461"/>
                <a:gridCol w="1908461"/>
              </a:tblGrid>
              <a:tr h="370840">
                <a:tc>
                  <a:txBody>
                    <a:bodyPr/>
                    <a:lstStyle/>
                    <a:p>
                      <a:pPr algn="ctr"/>
                      <a:r>
                        <a:rPr lang="en-GB" dirty="0" smtClean="0">
                          <a:solidFill>
                            <a:schemeClr val="tx1"/>
                          </a:solidFill>
                        </a:rPr>
                        <a:t>£57 405</a:t>
                      </a:r>
                      <a:endParaRPr lang="en-GB"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dirty="0" smtClean="0">
                          <a:solidFill>
                            <a:schemeClr val="tx1"/>
                          </a:solidFill>
                        </a:rPr>
                        <a:t>£12 500</a:t>
                      </a:r>
                      <a:endParaRPr lang="en-GB"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dirty="0" smtClean="0">
                          <a:solidFill>
                            <a:schemeClr val="tx1"/>
                          </a:solidFill>
                        </a:rPr>
                        <a:t>£29 000</a:t>
                      </a:r>
                      <a:endParaRPr lang="en-GB"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dirty="0" smtClean="0">
                          <a:solidFill>
                            <a:schemeClr val="tx1"/>
                          </a:solidFill>
                        </a:rPr>
                        <a:t>£40 000</a:t>
                      </a:r>
                      <a:endParaRPr lang="en-GB"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dirty="0" smtClean="0">
                          <a:solidFill>
                            <a:schemeClr val="tx1"/>
                          </a:solidFill>
                        </a:rPr>
                        <a:t>£102 500</a:t>
                      </a:r>
                      <a:endParaRPr lang="en-GB"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smtClean="0">
                          <a:solidFill>
                            <a:schemeClr val="tx1"/>
                          </a:solidFill>
                        </a:rPr>
                        <a:t>£42 500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8" name="TextBox 7"/>
          <p:cNvSpPr txBox="1"/>
          <p:nvPr/>
        </p:nvSpPr>
        <p:spPr>
          <a:xfrm>
            <a:off x="329341" y="2900891"/>
            <a:ext cx="11725637" cy="2862322"/>
          </a:xfrm>
          <a:prstGeom prst="rect">
            <a:avLst/>
          </a:prstGeom>
          <a:noFill/>
        </p:spPr>
        <p:txBody>
          <a:bodyPr wrap="square" rtlCol="0">
            <a:spAutoFit/>
          </a:bodyPr>
          <a:lstStyle/>
          <a:p>
            <a:pPr marL="342900" indent="-342900">
              <a:buFont typeface="Arial" panose="020B0604020202020204" pitchFamily="34" charset="0"/>
              <a:buChar char="•"/>
            </a:pPr>
            <a:r>
              <a:rPr lang="en-GB" sz="2000" b="1" dirty="0" smtClean="0">
                <a:latin typeface="Trebuchet MS" panose="020B0603020202020204" pitchFamily="34" charset="0"/>
              </a:rPr>
              <a:t>Vote for/Stand under the income you would most like to earn and be ready to explain your decision.</a:t>
            </a:r>
          </a:p>
          <a:p>
            <a:pPr marL="342900" indent="-342900">
              <a:buFont typeface="Arial" panose="020B0604020202020204" pitchFamily="34" charset="0"/>
              <a:buChar char="•"/>
            </a:pPr>
            <a:endParaRPr lang="en-GB" sz="2000" b="1" dirty="0" smtClean="0">
              <a:latin typeface="Trebuchet MS" panose="020B0603020202020204" pitchFamily="34" charset="0"/>
            </a:endParaRPr>
          </a:p>
          <a:p>
            <a:pPr marL="342900" indent="-342900">
              <a:buFont typeface="Arial" panose="020B0604020202020204" pitchFamily="34" charset="0"/>
              <a:buChar char="•"/>
            </a:pPr>
            <a:endParaRPr lang="en-GB" sz="2000" b="1" dirty="0" smtClean="0">
              <a:latin typeface="Trebuchet MS" panose="020B0603020202020204" pitchFamily="34" charset="0"/>
            </a:endParaRPr>
          </a:p>
          <a:p>
            <a:pPr marL="342900" indent="-342900">
              <a:lnSpc>
                <a:spcPct val="250000"/>
              </a:lnSpc>
              <a:buFont typeface="Arial" panose="020B0604020202020204" pitchFamily="34" charset="0"/>
              <a:buChar char="•"/>
            </a:pPr>
            <a:endParaRPr lang="en-GB" sz="2000" b="1" dirty="0">
              <a:latin typeface="Trebuchet MS" panose="020B0603020202020204" pitchFamily="34" charset="0"/>
            </a:endParaRPr>
          </a:p>
          <a:p>
            <a:pPr marL="342900" indent="-342900">
              <a:lnSpc>
                <a:spcPct val="250000"/>
              </a:lnSpc>
              <a:buFont typeface="Arial" panose="020B0604020202020204" pitchFamily="34" charset="0"/>
              <a:buChar char="•"/>
            </a:pPr>
            <a:endParaRPr lang="en-GB" sz="2000" b="1" dirty="0">
              <a:latin typeface="Trebuchet MS" panose="020B0603020202020204" pitchFamily="34" charset="0"/>
            </a:endParaRPr>
          </a:p>
        </p:txBody>
      </p:sp>
      <p:sp>
        <p:nvSpPr>
          <p:cNvPr id="11" name="TextBox 10"/>
          <p:cNvSpPr txBox="1"/>
          <p:nvPr/>
        </p:nvSpPr>
        <p:spPr>
          <a:xfrm>
            <a:off x="329339" y="3831585"/>
            <a:ext cx="11725637" cy="2246769"/>
          </a:xfrm>
          <a:prstGeom prst="rect">
            <a:avLst/>
          </a:prstGeom>
          <a:noFill/>
        </p:spPr>
        <p:txBody>
          <a:bodyPr wrap="square" rtlCol="0">
            <a:spAutoFit/>
          </a:bodyPr>
          <a:lstStyle/>
          <a:p>
            <a:pPr marL="342900" indent="-342900">
              <a:buFont typeface="Arial" panose="020B0604020202020204" pitchFamily="34" charset="0"/>
              <a:buChar char="•"/>
            </a:pPr>
            <a:r>
              <a:rPr lang="en-GB" sz="2000" b="1" dirty="0" smtClean="0">
                <a:latin typeface="Trebuchet MS" panose="020B0603020202020204" pitchFamily="34" charset="0"/>
              </a:rPr>
              <a:t>To earn the above annual income, what working hours and patterns do you think you would have to work per week? Match the below information to the above annual income.</a:t>
            </a:r>
          </a:p>
          <a:p>
            <a:pPr marL="342900" indent="-342900">
              <a:lnSpc>
                <a:spcPct val="250000"/>
              </a:lnSpc>
              <a:buFont typeface="Arial" panose="020B0604020202020204" pitchFamily="34" charset="0"/>
              <a:buChar char="•"/>
            </a:pPr>
            <a:endParaRPr lang="en-GB" sz="2000" b="1" dirty="0">
              <a:latin typeface="Trebuchet MS" panose="020B0603020202020204" pitchFamily="34" charset="0"/>
            </a:endParaRPr>
          </a:p>
          <a:p>
            <a:pPr marL="342900" indent="-342900">
              <a:lnSpc>
                <a:spcPct val="250000"/>
              </a:lnSpc>
              <a:buFont typeface="Arial" panose="020B0604020202020204" pitchFamily="34" charset="0"/>
              <a:buChar char="•"/>
            </a:pPr>
            <a:endParaRPr lang="en-GB" sz="2000" b="1" dirty="0">
              <a:latin typeface="Trebuchet MS" panose="020B0603020202020204" pitchFamily="34"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1261753952"/>
              </p:ext>
            </p:extLst>
          </p:nvPr>
        </p:nvGraphicFramePr>
        <p:xfrm>
          <a:off x="329343" y="4604709"/>
          <a:ext cx="11450766" cy="1097280"/>
        </p:xfrm>
        <a:graphic>
          <a:graphicData uri="http://schemas.openxmlformats.org/drawingml/2006/table">
            <a:tbl>
              <a:tblPr firstRow="1" bandRow="1">
                <a:tableStyleId>{5C22544A-7EE6-4342-B048-85BDC9FD1C3A}</a:tableStyleId>
              </a:tblPr>
              <a:tblGrid>
                <a:gridCol w="1908461"/>
                <a:gridCol w="1908461"/>
                <a:gridCol w="1908461"/>
                <a:gridCol w="1908461"/>
                <a:gridCol w="1908461"/>
                <a:gridCol w="1908461"/>
              </a:tblGrid>
              <a:tr h="370840">
                <a:tc>
                  <a:txBody>
                    <a:bodyPr/>
                    <a:lstStyle/>
                    <a:p>
                      <a:pPr algn="ctr"/>
                      <a:r>
                        <a:rPr lang="en-GB" dirty="0" smtClean="0">
                          <a:solidFill>
                            <a:schemeClr val="tx1"/>
                          </a:solidFill>
                        </a:rPr>
                        <a:t>37 – 39 hours</a:t>
                      </a:r>
                    </a:p>
                    <a:p>
                      <a:pPr algn="ctr"/>
                      <a:r>
                        <a:rPr lang="en-GB" sz="1200" b="0" dirty="0" smtClean="0">
                          <a:solidFill>
                            <a:schemeClr val="tx1"/>
                          </a:solidFill>
                        </a:rPr>
                        <a:t>9am – 5pm, Monday – Friday including events</a:t>
                      </a:r>
                      <a:r>
                        <a:rPr lang="en-GB" sz="1200" b="0" baseline="0" dirty="0" smtClean="0">
                          <a:solidFill>
                            <a:schemeClr val="tx1"/>
                          </a:solidFill>
                        </a:rPr>
                        <a:t> and appointments</a:t>
                      </a:r>
                      <a:endParaRPr lang="en-GB" sz="12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dirty="0" smtClean="0">
                          <a:solidFill>
                            <a:schemeClr val="tx1"/>
                          </a:solidFill>
                        </a:rPr>
                        <a:t>40 - 45 hours</a:t>
                      </a:r>
                    </a:p>
                    <a:p>
                      <a:pPr algn="ctr"/>
                      <a:r>
                        <a:rPr lang="en-GB" sz="1200" b="0" dirty="0" err="1" smtClean="0">
                          <a:solidFill>
                            <a:schemeClr val="tx1"/>
                          </a:solidFill>
                        </a:rPr>
                        <a:t>Rota</a:t>
                      </a:r>
                      <a:r>
                        <a:rPr lang="en-GB" sz="1200" b="0" dirty="0" smtClean="0">
                          <a:solidFill>
                            <a:schemeClr val="tx1"/>
                          </a:solidFill>
                        </a:rPr>
                        <a:t> based hours, including evenings, weekends</a:t>
                      </a:r>
                      <a:r>
                        <a:rPr lang="en-GB" sz="1200" b="0" baseline="0" dirty="0" smtClean="0">
                          <a:solidFill>
                            <a:schemeClr val="tx1"/>
                          </a:solidFill>
                        </a:rPr>
                        <a:t> and Bank Holidays</a:t>
                      </a:r>
                      <a:endParaRPr lang="en-GB" sz="1200" b="0" dirty="0"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dirty="0" smtClean="0">
                          <a:solidFill>
                            <a:schemeClr val="tx1"/>
                          </a:solidFill>
                        </a:rPr>
                        <a:t>30 – 40 hours</a:t>
                      </a:r>
                    </a:p>
                    <a:p>
                      <a:pPr algn="ctr"/>
                      <a:r>
                        <a:rPr lang="en-GB" sz="1200" b="0" dirty="0" smtClean="0">
                          <a:solidFill>
                            <a:schemeClr val="tx1"/>
                          </a:solidFill>
                        </a:rPr>
                        <a:t>Based</a:t>
                      </a:r>
                      <a:r>
                        <a:rPr lang="en-GB" sz="1200" b="0" baseline="0" dirty="0" smtClean="0">
                          <a:solidFill>
                            <a:schemeClr val="tx1"/>
                          </a:solidFill>
                        </a:rPr>
                        <a:t> on sector could include evenings, weekends, events and appointments</a:t>
                      </a:r>
                      <a:endParaRPr lang="en-GB" sz="1200" b="0" dirty="0"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dirty="0" smtClean="0">
                          <a:solidFill>
                            <a:schemeClr val="tx1"/>
                          </a:solidFill>
                        </a:rPr>
                        <a:t>38 – 40 hours</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dirty="0" err="1" smtClean="0">
                          <a:solidFill>
                            <a:schemeClr val="tx1"/>
                          </a:solidFill>
                        </a:rPr>
                        <a:t>Rota</a:t>
                      </a:r>
                      <a:r>
                        <a:rPr lang="en-GB" sz="1200" b="0" dirty="0" smtClean="0">
                          <a:solidFill>
                            <a:schemeClr val="tx1"/>
                          </a:solidFill>
                        </a:rPr>
                        <a:t> based hours, including evenings, weekends</a:t>
                      </a:r>
                      <a:r>
                        <a:rPr lang="en-GB" sz="1200" b="0" baseline="0" dirty="0" smtClean="0">
                          <a:solidFill>
                            <a:schemeClr val="tx1"/>
                          </a:solidFill>
                        </a:rPr>
                        <a:t> and Bank Holidays</a:t>
                      </a:r>
                      <a:r>
                        <a:rPr lang="en-GB" sz="1200" b="0" dirty="0" smtClean="0">
                          <a:solidFill>
                            <a:schemeClr val="tx1"/>
                          </a:solidFill>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smtClean="0">
                          <a:solidFill>
                            <a:schemeClr val="tx1"/>
                          </a:solidFill>
                        </a:rPr>
                        <a:t>37 – 39 hours</a:t>
                      </a:r>
                    </a:p>
                    <a:p>
                      <a:pPr algn="ctr"/>
                      <a:r>
                        <a:rPr lang="en-GB" sz="1200" b="0" dirty="0" smtClean="0">
                          <a:solidFill>
                            <a:schemeClr val="tx1"/>
                          </a:solidFill>
                        </a:rPr>
                        <a:t>Including</a:t>
                      </a:r>
                      <a:r>
                        <a:rPr lang="en-GB" sz="1200" b="0" baseline="0" dirty="0" smtClean="0">
                          <a:solidFill>
                            <a:schemeClr val="tx1"/>
                          </a:solidFill>
                        </a:rPr>
                        <a:t> evenings, events and appointments</a:t>
                      </a:r>
                      <a:endParaRPr lang="en-GB" sz="12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smtClean="0">
                          <a:solidFill>
                            <a:schemeClr val="tx1"/>
                          </a:solidFill>
                        </a:rPr>
                        <a:t>40 – 42 hours</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dirty="0" err="1" smtClean="0">
                          <a:solidFill>
                            <a:schemeClr val="tx1"/>
                          </a:solidFill>
                        </a:rPr>
                        <a:t>Rota</a:t>
                      </a:r>
                      <a:r>
                        <a:rPr lang="en-GB" sz="1200" b="0" dirty="0" smtClean="0">
                          <a:solidFill>
                            <a:schemeClr val="tx1"/>
                          </a:solidFill>
                        </a:rPr>
                        <a:t> based hours, including evenings, weekends</a:t>
                      </a:r>
                      <a:r>
                        <a:rPr lang="en-GB" sz="1200" b="0" baseline="0" dirty="0" smtClean="0">
                          <a:solidFill>
                            <a:schemeClr val="tx1"/>
                          </a:solidFill>
                        </a:rPr>
                        <a:t> and Bank Holidays</a:t>
                      </a:r>
                      <a:r>
                        <a:rPr lang="en-GB" sz="1200" b="0" dirty="0" smtClean="0">
                          <a:solidFill>
                            <a:schemeClr val="tx1"/>
                          </a:solidFill>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9" name="Picture 8"/>
          <p:cNvPicPr>
            <a:picLocks noChangeAspect="1"/>
          </p:cNvPicPr>
          <p:nvPr/>
        </p:nvPicPr>
        <p:blipFill rotWithShape="1">
          <a:blip r:embed="rId5"/>
          <a:srcRect l="23055" t="20494" r="61478" b="67284"/>
          <a:stretch/>
        </p:blipFill>
        <p:spPr>
          <a:xfrm>
            <a:off x="10067218" y="5819571"/>
            <a:ext cx="1885714" cy="838200"/>
          </a:xfrm>
          <a:prstGeom prst="rect">
            <a:avLst/>
          </a:prstGeom>
        </p:spPr>
      </p:pic>
    </p:spTree>
    <p:custDataLst>
      <p:tags r:id="rId1"/>
    </p:custDataLst>
    <p:extLst>
      <p:ext uri="{BB962C8B-B14F-4D97-AF65-F5344CB8AC3E}">
        <p14:creationId xmlns:p14="http://schemas.microsoft.com/office/powerpoint/2010/main" val="2394295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10"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5" name="TextBox 14"/>
          <p:cNvSpPr txBox="1"/>
          <p:nvPr/>
        </p:nvSpPr>
        <p:spPr>
          <a:xfrm>
            <a:off x="329343" y="1430928"/>
            <a:ext cx="11725637" cy="2400657"/>
          </a:xfrm>
          <a:prstGeom prst="rect">
            <a:avLst/>
          </a:prstGeom>
          <a:noFill/>
        </p:spPr>
        <p:txBody>
          <a:bodyPr wrap="square" rtlCol="0">
            <a:spAutoFit/>
          </a:bodyPr>
          <a:lstStyle/>
          <a:p>
            <a:pPr marL="342900" indent="-342900">
              <a:lnSpc>
                <a:spcPct val="250000"/>
              </a:lnSpc>
              <a:buFont typeface="Arial" panose="020B0604020202020204" pitchFamily="34" charset="0"/>
              <a:buChar char="•"/>
            </a:pPr>
            <a:r>
              <a:rPr lang="en-GB" sz="2000" b="1" dirty="0" smtClean="0">
                <a:latin typeface="Trebuchet MS" panose="020B0603020202020204" pitchFamily="34" charset="0"/>
              </a:rPr>
              <a:t>Are you ready for the answers…?</a:t>
            </a:r>
          </a:p>
          <a:p>
            <a:pPr marL="342900" indent="-342900">
              <a:lnSpc>
                <a:spcPct val="250000"/>
              </a:lnSpc>
              <a:buFont typeface="Arial" panose="020B0604020202020204" pitchFamily="34" charset="0"/>
              <a:buChar char="•"/>
            </a:pPr>
            <a:endParaRPr lang="en-GB" sz="2000" b="1" dirty="0">
              <a:latin typeface="Trebuchet MS" panose="020B0603020202020204" pitchFamily="34" charset="0"/>
            </a:endParaRPr>
          </a:p>
          <a:p>
            <a:pPr marL="342900" indent="-342900">
              <a:lnSpc>
                <a:spcPct val="250000"/>
              </a:lnSpc>
              <a:buFont typeface="Arial" panose="020B0604020202020204" pitchFamily="34" charset="0"/>
              <a:buChar char="•"/>
            </a:pPr>
            <a:endParaRPr lang="en-GB" sz="2000" b="1" dirty="0">
              <a:latin typeface="Trebuchet MS" panose="020B0603020202020204" pitchFamily="34" charset="0"/>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0219" y="122031"/>
            <a:ext cx="3454473" cy="1239774"/>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1142876593"/>
              </p:ext>
            </p:extLst>
          </p:nvPr>
        </p:nvGraphicFramePr>
        <p:xfrm>
          <a:off x="329343" y="4320702"/>
          <a:ext cx="11450766" cy="370840"/>
        </p:xfrm>
        <a:graphic>
          <a:graphicData uri="http://schemas.openxmlformats.org/drawingml/2006/table">
            <a:tbl>
              <a:tblPr firstRow="1" bandRow="1">
                <a:tableStyleId>{5C22544A-7EE6-4342-B048-85BDC9FD1C3A}</a:tableStyleId>
              </a:tblPr>
              <a:tblGrid>
                <a:gridCol w="1908461"/>
                <a:gridCol w="1908461"/>
                <a:gridCol w="1908461"/>
                <a:gridCol w="1908461"/>
                <a:gridCol w="1908461"/>
                <a:gridCol w="1908461"/>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smtClean="0">
                          <a:solidFill>
                            <a:schemeClr val="tx1"/>
                          </a:solidFill>
                        </a:rPr>
                        <a:t>£42 500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dirty="0" smtClean="0">
                          <a:solidFill>
                            <a:schemeClr val="tx1"/>
                          </a:solidFill>
                        </a:rPr>
                        <a:t>£12 500</a:t>
                      </a:r>
                      <a:endParaRPr lang="en-GB"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smtClean="0">
                          <a:solidFill>
                            <a:schemeClr val="tx1"/>
                          </a:solidFill>
                        </a:rPr>
                        <a:t>£57 405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dirty="0" smtClean="0">
                          <a:solidFill>
                            <a:schemeClr val="tx1"/>
                          </a:solidFill>
                        </a:rPr>
                        <a:t>£40 000</a:t>
                      </a:r>
                      <a:endParaRPr lang="en-GB"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dirty="0" smtClean="0">
                          <a:solidFill>
                            <a:schemeClr val="tx1"/>
                          </a:solidFill>
                        </a:rPr>
                        <a:t>£102 500</a:t>
                      </a:r>
                      <a:endParaRPr lang="en-GB"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smtClean="0">
                          <a:solidFill>
                            <a:schemeClr val="tx1"/>
                          </a:solidFill>
                        </a:rPr>
                        <a:t>£29 000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101221086"/>
              </p:ext>
            </p:extLst>
          </p:nvPr>
        </p:nvGraphicFramePr>
        <p:xfrm>
          <a:off x="329343" y="2327175"/>
          <a:ext cx="11450766" cy="1097280"/>
        </p:xfrm>
        <a:graphic>
          <a:graphicData uri="http://schemas.openxmlformats.org/drawingml/2006/table">
            <a:tbl>
              <a:tblPr firstRow="1" bandRow="1">
                <a:tableStyleId>{5C22544A-7EE6-4342-B048-85BDC9FD1C3A}</a:tableStyleId>
              </a:tblPr>
              <a:tblGrid>
                <a:gridCol w="1908461"/>
                <a:gridCol w="1908461"/>
                <a:gridCol w="1908461"/>
                <a:gridCol w="1908461"/>
                <a:gridCol w="1908461"/>
                <a:gridCol w="1908461"/>
              </a:tblGrid>
              <a:tr h="370840">
                <a:tc>
                  <a:txBody>
                    <a:bodyPr/>
                    <a:lstStyle/>
                    <a:p>
                      <a:pPr algn="ctr"/>
                      <a:r>
                        <a:rPr lang="en-GB" dirty="0" smtClean="0">
                          <a:solidFill>
                            <a:schemeClr val="tx1"/>
                          </a:solidFill>
                        </a:rPr>
                        <a:t>37 – 39 hours</a:t>
                      </a:r>
                    </a:p>
                    <a:p>
                      <a:pPr algn="ctr"/>
                      <a:r>
                        <a:rPr lang="en-GB" sz="1200" b="0" dirty="0" smtClean="0">
                          <a:solidFill>
                            <a:schemeClr val="tx1"/>
                          </a:solidFill>
                        </a:rPr>
                        <a:t>9am – 5pm, Monday – Friday including events</a:t>
                      </a:r>
                      <a:r>
                        <a:rPr lang="en-GB" sz="1200" b="0" baseline="0" dirty="0" smtClean="0">
                          <a:solidFill>
                            <a:schemeClr val="tx1"/>
                          </a:solidFill>
                        </a:rPr>
                        <a:t> and appointments</a:t>
                      </a:r>
                      <a:endParaRPr lang="en-GB" sz="12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dirty="0" smtClean="0">
                          <a:solidFill>
                            <a:schemeClr val="tx1"/>
                          </a:solidFill>
                        </a:rPr>
                        <a:t>30 – 40 hours</a:t>
                      </a:r>
                    </a:p>
                    <a:p>
                      <a:pPr algn="ctr"/>
                      <a:r>
                        <a:rPr lang="en-GB" sz="1200" b="0" dirty="0" smtClean="0">
                          <a:solidFill>
                            <a:schemeClr val="tx1"/>
                          </a:solidFill>
                        </a:rPr>
                        <a:t>Based</a:t>
                      </a:r>
                      <a:r>
                        <a:rPr lang="en-GB" sz="1200" b="0" baseline="0" dirty="0" smtClean="0">
                          <a:solidFill>
                            <a:schemeClr val="tx1"/>
                          </a:solidFill>
                        </a:rPr>
                        <a:t> on sector could include evenings, weekends, events and appointments</a:t>
                      </a:r>
                      <a:endParaRPr lang="en-GB" sz="12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dirty="0" smtClean="0">
                          <a:solidFill>
                            <a:schemeClr val="tx1"/>
                          </a:solidFill>
                        </a:rPr>
                        <a:t>40 - 45 hours</a:t>
                      </a:r>
                    </a:p>
                    <a:p>
                      <a:pPr algn="ctr"/>
                      <a:r>
                        <a:rPr lang="en-GB" sz="1200" b="0" dirty="0" err="1" smtClean="0">
                          <a:solidFill>
                            <a:schemeClr val="tx1"/>
                          </a:solidFill>
                        </a:rPr>
                        <a:t>Rota</a:t>
                      </a:r>
                      <a:r>
                        <a:rPr lang="en-GB" sz="1200" b="0" dirty="0" smtClean="0">
                          <a:solidFill>
                            <a:schemeClr val="tx1"/>
                          </a:solidFill>
                        </a:rPr>
                        <a:t> based hours, including evenings, weekends</a:t>
                      </a:r>
                      <a:r>
                        <a:rPr lang="en-GB" sz="1200" b="0" baseline="0" dirty="0" smtClean="0">
                          <a:solidFill>
                            <a:schemeClr val="tx1"/>
                          </a:solidFill>
                        </a:rPr>
                        <a:t> and Bank Holidays</a:t>
                      </a:r>
                      <a:endParaRPr lang="en-GB" sz="12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dirty="0" smtClean="0">
                          <a:solidFill>
                            <a:schemeClr val="tx1"/>
                          </a:solidFill>
                        </a:rPr>
                        <a:t>38 – 40 hours</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dirty="0" err="1" smtClean="0">
                          <a:solidFill>
                            <a:schemeClr val="tx1"/>
                          </a:solidFill>
                        </a:rPr>
                        <a:t>Rota</a:t>
                      </a:r>
                      <a:r>
                        <a:rPr lang="en-GB" sz="1200" b="0" dirty="0" smtClean="0">
                          <a:solidFill>
                            <a:schemeClr val="tx1"/>
                          </a:solidFill>
                        </a:rPr>
                        <a:t> based hours, including evenings, weekends</a:t>
                      </a:r>
                      <a:r>
                        <a:rPr lang="en-GB" sz="1200" b="0" baseline="0" dirty="0" smtClean="0">
                          <a:solidFill>
                            <a:schemeClr val="tx1"/>
                          </a:solidFill>
                        </a:rPr>
                        <a:t> and Bank Holidays</a:t>
                      </a:r>
                      <a:r>
                        <a:rPr lang="en-GB" sz="1200" b="0" dirty="0" smtClean="0">
                          <a:solidFill>
                            <a:schemeClr val="tx1"/>
                          </a:solidFill>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smtClean="0">
                          <a:solidFill>
                            <a:schemeClr val="tx1"/>
                          </a:solidFill>
                        </a:rPr>
                        <a:t>37 – 39 hours</a:t>
                      </a:r>
                    </a:p>
                    <a:p>
                      <a:pPr algn="ctr"/>
                      <a:r>
                        <a:rPr lang="en-GB" sz="1200" b="0" dirty="0" smtClean="0">
                          <a:solidFill>
                            <a:schemeClr val="tx1"/>
                          </a:solidFill>
                        </a:rPr>
                        <a:t>Including</a:t>
                      </a:r>
                      <a:r>
                        <a:rPr lang="en-GB" sz="1200" b="0" baseline="0" dirty="0" smtClean="0">
                          <a:solidFill>
                            <a:schemeClr val="tx1"/>
                          </a:solidFill>
                        </a:rPr>
                        <a:t> evenings, events and appointments</a:t>
                      </a:r>
                      <a:endParaRPr lang="en-GB" sz="12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smtClean="0">
                          <a:solidFill>
                            <a:schemeClr val="tx1"/>
                          </a:solidFill>
                        </a:rPr>
                        <a:t>40 – 42 hours</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dirty="0" err="1" smtClean="0">
                          <a:solidFill>
                            <a:schemeClr val="tx1"/>
                          </a:solidFill>
                        </a:rPr>
                        <a:t>Rota</a:t>
                      </a:r>
                      <a:r>
                        <a:rPr lang="en-GB" sz="1200" b="0" dirty="0" smtClean="0">
                          <a:solidFill>
                            <a:schemeClr val="tx1"/>
                          </a:solidFill>
                        </a:rPr>
                        <a:t> based hours, including evenings, weekends</a:t>
                      </a:r>
                      <a:r>
                        <a:rPr lang="en-GB" sz="1200" b="0" baseline="0" dirty="0" smtClean="0">
                          <a:solidFill>
                            <a:schemeClr val="tx1"/>
                          </a:solidFill>
                        </a:rPr>
                        <a:t> and Bank Holidays</a:t>
                      </a:r>
                      <a:r>
                        <a:rPr lang="en-GB" sz="1200" b="0" dirty="0" smtClean="0">
                          <a:solidFill>
                            <a:schemeClr val="tx1"/>
                          </a:solidFill>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2" name="Down Arrow 1"/>
          <p:cNvSpPr/>
          <p:nvPr/>
        </p:nvSpPr>
        <p:spPr>
          <a:xfrm>
            <a:off x="990600" y="3381968"/>
            <a:ext cx="567267" cy="1003612"/>
          </a:xfrm>
          <a:prstGeom prst="downArrow">
            <a:avLst/>
          </a:prstGeom>
          <a:solidFill>
            <a:srgbClr val="00ACC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Down Arrow 8"/>
          <p:cNvSpPr/>
          <p:nvPr/>
        </p:nvSpPr>
        <p:spPr>
          <a:xfrm>
            <a:off x="2946276" y="3381968"/>
            <a:ext cx="567267" cy="1003612"/>
          </a:xfrm>
          <a:prstGeom prst="downArrow">
            <a:avLst/>
          </a:prstGeom>
          <a:solidFill>
            <a:srgbClr val="00ACC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Down Arrow 9"/>
          <p:cNvSpPr/>
          <p:nvPr/>
        </p:nvSpPr>
        <p:spPr>
          <a:xfrm>
            <a:off x="4838576" y="3381968"/>
            <a:ext cx="567267" cy="1003612"/>
          </a:xfrm>
          <a:prstGeom prst="downArrow">
            <a:avLst/>
          </a:prstGeom>
          <a:solidFill>
            <a:srgbClr val="00ACC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Down Arrow 12"/>
          <p:cNvSpPr/>
          <p:nvPr/>
        </p:nvSpPr>
        <p:spPr>
          <a:xfrm>
            <a:off x="6814360" y="3381968"/>
            <a:ext cx="567267" cy="1003612"/>
          </a:xfrm>
          <a:prstGeom prst="downArrow">
            <a:avLst/>
          </a:prstGeom>
          <a:solidFill>
            <a:srgbClr val="00ACC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Down Arrow 13"/>
          <p:cNvSpPr/>
          <p:nvPr/>
        </p:nvSpPr>
        <p:spPr>
          <a:xfrm>
            <a:off x="8636000" y="3381968"/>
            <a:ext cx="567267" cy="1003612"/>
          </a:xfrm>
          <a:prstGeom prst="downArrow">
            <a:avLst/>
          </a:prstGeom>
          <a:solidFill>
            <a:srgbClr val="00ACC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Down Arrow 15"/>
          <p:cNvSpPr/>
          <p:nvPr/>
        </p:nvSpPr>
        <p:spPr>
          <a:xfrm>
            <a:off x="10642600" y="3381968"/>
            <a:ext cx="567267" cy="1003612"/>
          </a:xfrm>
          <a:prstGeom prst="downArrow">
            <a:avLst/>
          </a:prstGeom>
          <a:solidFill>
            <a:srgbClr val="00ACC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p:cNvSpPr txBox="1"/>
          <p:nvPr/>
        </p:nvSpPr>
        <p:spPr>
          <a:xfrm>
            <a:off x="329343" y="4874697"/>
            <a:ext cx="11725637" cy="1631216"/>
          </a:xfrm>
          <a:prstGeom prst="rect">
            <a:avLst/>
          </a:prstGeom>
          <a:noFill/>
        </p:spPr>
        <p:txBody>
          <a:bodyPr wrap="square" rtlCol="0">
            <a:spAutoFit/>
          </a:bodyPr>
          <a:lstStyle/>
          <a:p>
            <a:pPr marL="342900" indent="-342900">
              <a:lnSpc>
                <a:spcPct val="250000"/>
              </a:lnSpc>
              <a:buFont typeface="Arial" panose="020B0604020202020204" pitchFamily="34" charset="0"/>
              <a:buChar char="•"/>
            </a:pPr>
            <a:r>
              <a:rPr lang="en-GB" sz="2000" b="1" dirty="0" smtClean="0">
                <a:latin typeface="Trebuchet MS" panose="020B0603020202020204" pitchFamily="34" charset="0"/>
              </a:rPr>
              <a:t>What do you notice?</a:t>
            </a:r>
            <a:endParaRPr lang="en-GB" sz="2000" b="1" dirty="0">
              <a:latin typeface="Trebuchet MS" panose="020B0603020202020204" pitchFamily="34" charset="0"/>
            </a:endParaRPr>
          </a:p>
          <a:p>
            <a:pPr marL="342900" indent="-342900">
              <a:lnSpc>
                <a:spcPct val="250000"/>
              </a:lnSpc>
              <a:buFont typeface="Arial" panose="020B0604020202020204" pitchFamily="34" charset="0"/>
              <a:buChar char="•"/>
            </a:pPr>
            <a:endParaRPr lang="en-GB" sz="2000" b="1" dirty="0">
              <a:latin typeface="Trebuchet MS" panose="020B0603020202020204" pitchFamily="34" charset="0"/>
            </a:endParaRPr>
          </a:p>
        </p:txBody>
      </p:sp>
      <p:pic>
        <p:nvPicPr>
          <p:cNvPr id="18" name="Picture 17"/>
          <p:cNvPicPr>
            <a:picLocks noChangeAspect="1"/>
          </p:cNvPicPr>
          <p:nvPr/>
        </p:nvPicPr>
        <p:blipFill rotWithShape="1">
          <a:blip r:embed="rId5"/>
          <a:srcRect l="23055" t="20494" r="61478" b="67284"/>
          <a:stretch/>
        </p:blipFill>
        <p:spPr>
          <a:xfrm>
            <a:off x="10067218" y="5819571"/>
            <a:ext cx="1885714" cy="838200"/>
          </a:xfrm>
          <a:prstGeom prst="rect">
            <a:avLst/>
          </a:prstGeom>
        </p:spPr>
      </p:pic>
    </p:spTree>
    <p:custDataLst>
      <p:tags r:id="rId1"/>
    </p:custDataLst>
    <p:extLst>
      <p:ext uri="{BB962C8B-B14F-4D97-AF65-F5344CB8AC3E}">
        <p14:creationId xmlns:p14="http://schemas.microsoft.com/office/powerpoint/2010/main" val="3472791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par>
                                <p:cTn id="26" presetID="10" presetClass="entr" presetSubtype="0" fill="hold" nodeType="with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500"/>
                                        <p:tgtEl>
                                          <p:spTgt spid="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3" grpId="0" animBg="1"/>
      <p:bldP spid="14" grpId="0" animBg="1"/>
      <p:bldP spid="16" grpId="0" animBg="1"/>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4"/>
          <a:srcRect l="23055" t="20494" r="61478" b="68272"/>
          <a:stretch/>
        </p:blipFill>
        <p:spPr>
          <a:xfrm>
            <a:off x="10202675" y="6053668"/>
            <a:ext cx="1885714" cy="770465"/>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0219" y="122031"/>
            <a:ext cx="3454473" cy="1239774"/>
          </a:xfrm>
          <a:prstGeom prst="rect">
            <a:avLst/>
          </a:prstGeom>
        </p:spPr>
      </p:pic>
      <p:sp>
        <p:nvSpPr>
          <p:cNvPr id="11" name="TextBox 10"/>
          <p:cNvSpPr txBox="1"/>
          <p:nvPr/>
        </p:nvSpPr>
        <p:spPr>
          <a:xfrm>
            <a:off x="220219" y="3640789"/>
            <a:ext cx="11725637" cy="1938992"/>
          </a:xfrm>
          <a:prstGeom prst="rect">
            <a:avLst/>
          </a:prstGeom>
          <a:noFill/>
        </p:spPr>
        <p:txBody>
          <a:bodyPr wrap="square" rtlCol="0">
            <a:spAutoFit/>
          </a:bodyPr>
          <a:lstStyle/>
          <a:p>
            <a:pPr marL="342900" indent="-342900">
              <a:buFont typeface="Arial" panose="020B0604020202020204" pitchFamily="34" charset="0"/>
              <a:buChar char="•"/>
            </a:pPr>
            <a:r>
              <a:rPr lang="en-GB" sz="2000" b="1" dirty="0" smtClean="0">
                <a:latin typeface="Trebuchet MS" panose="020B0603020202020204" pitchFamily="34" charset="0"/>
              </a:rPr>
              <a:t>Now, match the below job role to the above </a:t>
            </a:r>
            <a:r>
              <a:rPr lang="en-GB" sz="2000" b="1" dirty="0">
                <a:latin typeface="Trebuchet MS" panose="020B0603020202020204" pitchFamily="34" charset="0"/>
              </a:rPr>
              <a:t>a</a:t>
            </a:r>
            <a:r>
              <a:rPr lang="en-GB" sz="2000" b="1" dirty="0" smtClean="0">
                <a:latin typeface="Trebuchet MS" panose="020B0603020202020204" pitchFamily="34" charset="0"/>
              </a:rPr>
              <a:t>nnual income:</a:t>
            </a:r>
          </a:p>
          <a:p>
            <a:pPr marL="342900" indent="-342900">
              <a:lnSpc>
                <a:spcPct val="250000"/>
              </a:lnSpc>
              <a:buFont typeface="Arial" panose="020B0604020202020204" pitchFamily="34" charset="0"/>
              <a:buChar char="•"/>
            </a:pPr>
            <a:endParaRPr lang="en-GB" sz="2000" b="1" dirty="0">
              <a:latin typeface="Trebuchet MS" panose="020B0603020202020204" pitchFamily="34" charset="0"/>
            </a:endParaRPr>
          </a:p>
          <a:p>
            <a:pPr marL="342900" indent="-342900">
              <a:lnSpc>
                <a:spcPct val="250000"/>
              </a:lnSpc>
              <a:buFont typeface="Arial" panose="020B0604020202020204" pitchFamily="34" charset="0"/>
              <a:buChar char="•"/>
            </a:pPr>
            <a:endParaRPr lang="en-GB" sz="2000" b="1" dirty="0">
              <a:latin typeface="Trebuchet MS" panose="020B0603020202020204" pitchFamily="34"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4128578011"/>
              </p:ext>
            </p:extLst>
          </p:nvPr>
        </p:nvGraphicFramePr>
        <p:xfrm>
          <a:off x="329339" y="4346690"/>
          <a:ext cx="11450766" cy="518160"/>
        </p:xfrm>
        <a:graphic>
          <a:graphicData uri="http://schemas.openxmlformats.org/drawingml/2006/table">
            <a:tbl>
              <a:tblPr firstRow="1" bandRow="1">
                <a:tableStyleId>{5C22544A-7EE6-4342-B048-85BDC9FD1C3A}</a:tableStyleId>
              </a:tblPr>
              <a:tblGrid>
                <a:gridCol w="1908461"/>
                <a:gridCol w="1908461"/>
                <a:gridCol w="1908461"/>
                <a:gridCol w="1908461"/>
                <a:gridCol w="1908461"/>
                <a:gridCol w="1908461"/>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smtClean="0">
                          <a:solidFill>
                            <a:schemeClr val="tx1"/>
                          </a:solidFill>
                        </a:rPr>
                        <a:t>Surgeon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400" b="1" dirty="0" smtClean="0">
                          <a:solidFill>
                            <a:schemeClr val="tx1"/>
                          </a:solidFill>
                        </a:rPr>
                        <a:t>Supply Chain </a:t>
                      </a:r>
                      <a:r>
                        <a:rPr lang="en-GB" sz="1400" b="1" smtClean="0">
                          <a:solidFill>
                            <a:schemeClr val="tx1"/>
                          </a:solidFill>
                        </a:rPr>
                        <a:t>Managing</a:t>
                      </a:r>
                      <a:r>
                        <a:rPr lang="en-GB" sz="1400" b="1" baseline="0" smtClean="0">
                          <a:solidFill>
                            <a:schemeClr val="tx1"/>
                          </a:solidFill>
                        </a:rPr>
                        <a:t> Director</a:t>
                      </a:r>
                      <a:endParaRPr lang="en-GB" sz="1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smtClean="0">
                          <a:solidFill>
                            <a:schemeClr val="tx1"/>
                          </a:solidFill>
                        </a:rPr>
                        <a:t>Charity Director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400" b="1" dirty="0" smtClean="0">
                          <a:solidFill>
                            <a:schemeClr val="tx1"/>
                          </a:solidFill>
                        </a:rPr>
                        <a:t>Chief Executive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smtClean="0">
                          <a:solidFill>
                            <a:schemeClr val="tx1"/>
                          </a:solidFill>
                        </a:rPr>
                        <a:t>Warehouse Development</a:t>
                      </a:r>
                      <a:r>
                        <a:rPr lang="en-GB" sz="1400" b="1" baseline="0" dirty="0" smtClean="0">
                          <a:solidFill>
                            <a:schemeClr val="tx1"/>
                          </a:solidFill>
                        </a:rPr>
                        <a:t> </a:t>
                      </a:r>
                      <a:r>
                        <a:rPr lang="en-GB" sz="1400" b="1" dirty="0" smtClean="0">
                          <a:solidFill>
                            <a:schemeClr val="tx1"/>
                          </a:solidFill>
                        </a:rPr>
                        <a:t>Manager</a:t>
                      </a:r>
                      <a:endParaRPr lang="en-GB" sz="1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smtClean="0">
                          <a:solidFill>
                            <a:schemeClr val="tx1"/>
                          </a:solidFill>
                        </a:rPr>
                        <a:t>Level 3 Apprentice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2847527239"/>
              </p:ext>
            </p:extLst>
          </p:nvPr>
        </p:nvGraphicFramePr>
        <p:xfrm>
          <a:off x="357654" y="1675242"/>
          <a:ext cx="11450766" cy="1097280"/>
        </p:xfrm>
        <a:graphic>
          <a:graphicData uri="http://schemas.openxmlformats.org/drawingml/2006/table">
            <a:tbl>
              <a:tblPr firstRow="1" bandRow="1">
                <a:tableStyleId>{5C22544A-7EE6-4342-B048-85BDC9FD1C3A}</a:tableStyleId>
              </a:tblPr>
              <a:tblGrid>
                <a:gridCol w="1908461"/>
                <a:gridCol w="1908461"/>
                <a:gridCol w="1908461"/>
                <a:gridCol w="1908461"/>
                <a:gridCol w="1908461"/>
                <a:gridCol w="1908461"/>
              </a:tblGrid>
              <a:tr h="370840">
                <a:tc>
                  <a:txBody>
                    <a:bodyPr/>
                    <a:lstStyle/>
                    <a:p>
                      <a:pPr algn="ctr"/>
                      <a:r>
                        <a:rPr lang="en-GB" dirty="0" smtClean="0">
                          <a:solidFill>
                            <a:schemeClr val="tx1"/>
                          </a:solidFill>
                        </a:rPr>
                        <a:t>37 – 39 hours</a:t>
                      </a:r>
                    </a:p>
                    <a:p>
                      <a:pPr algn="ctr"/>
                      <a:r>
                        <a:rPr lang="en-GB" sz="1200" b="0" dirty="0" smtClean="0">
                          <a:solidFill>
                            <a:schemeClr val="tx1"/>
                          </a:solidFill>
                        </a:rPr>
                        <a:t>9am – 5pm, Monday – Friday including events</a:t>
                      </a:r>
                      <a:r>
                        <a:rPr lang="en-GB" sz="1200" b="0" baseline="0" dirty="0" smtClean="0">
                          <a:solidFill>
                            <a:schemeClr val="tx1"/>
                          </a:solidFill>
                        </a:rPr>
                        <a:t> and appointments</a:t>
                      </a:r>
                      <a:endParaRPr lang="en-GB" sz="12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dirty="0" smtClean="0">
                          <a:solidFill>
                            <a:schemeClr val="tx1"/>
                          </a:solidFill>
                        </a:rPr>
                        <a:t>30 – 40 hours</a:t>
                      </a:r>
                    </a:p>
                    <a:p>
                      <a:pPr algn="ctr"/>
                      <a:r>
                        <a:rPr lang="en-GB" sz="1200" b="0" dirty="0" smtClean="0">
                          <a:solidFill>
                            <a:schemeClr val="tx1"/>
                          </a:solidFill>
                        </a:rPr>
                        <a:t>Based</a:t>
                      </a:r>
                      <a:r>
                        <a:rPr lang="en-GB" sz="1200" b="0" baseline="0" dirty="0" smtClean="0">
                          <a:solidFill>
                            <a:schemeClr val="tx1"/>
                          </a:solidFill>
                        </a:rPr>
                        <a:t> on sector could include evenings, weekends, events and appointments</a:t>
                      </a:r>
                      <a:endParaRPr lang="en-GB" sz="12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dirty="0" smtClean="0">
                          <a:solidFill>
                            <a:schemeClr val="tx1"/>
                          </a:solidFill>
                        </a:rPr>
                        <a:t>40 - 45 hours</a:t>
                      </a:r>
                    </a:p>
                    <a:p>
                      <a:pPr algn="ctr"/>
                      <a:r>
                        <a:rPr lang="en-GB" sz="1200" b="0" dirty="0" err="1" smtClean="0">
                          <a:solidFill>
                            <a:schemeClr val="tx1"/>
                          </a:solidFill>
                        </a:rPr>
                        <a:t>Rota</a:t>
                      </a:r>
                      <a:r>
                        <a:rPr lang="en-GB" sz="1200" b="0" dirty="0" smtClean="0">
                          <a:solidFill>
                            <a:schemeClr val="tx1"/>
                          </a:solidFill>
                        </a:rPr>
                        <a:t> based hours, including evenings, weekends</a:t>
                      </a:r>
                      <a:r>
                        <a:rPr lang="en-GB" sz="1200" b="0" baseline="0" dirty="0" smtClean="0">
                          <a:solidFill>
                            <a:schemeClr val="tx1"/>
                          </a:solidFill>
                        </a:rPr>
                        <a:t> and Bank Holidays</a:t>
                      </a:r>
                      <a:endParaRPr lang="en-GB" sz="12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dirty="0" smtClean="0">
                          <a:solidFill>
                            <a:schemeClr val="tx1"/>
                          </a:solidFill>
                        </a:rPr>
                        <a:t>38 – 40 hours</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dirty="0" err="1" smtClean="0">
                          <a:solidFill>
                            <a:schemeClr val="tx1"/>
                          </a:solidFill>
                        </a:rPr>
                        <a:t>Rota</a:t>
                      </a:r>
                      <a:r>
                        <a:rPr lang="en-GB" sz="1200" b="0" dirty="0" smtClean="0">
                          <a:solidFill>
                            <a:schemeClr val="tx1"/>
                          </a:solidFill>
                        </a:rPr>
                        <a:t> based hours, including evenings, weekends</a:t>
                      </a:r>
                      <a:r>
                        <a:rPr lang="en-GB" sz="1200" b="0" baseline="0" dirty="0" smtClean="0">
                          <a:solidFill>
                            <a:schemeClr val="tx1"/>
                          </a:solidFill>
                        </a:rPr>
                        <a:t> and Bank Holidays</a:t>
                      </a:r>
                      <a:r>
                        <a:rPr lang="en-GB" sz="1200" b="0" dirty="0" smtClean="0">
                          <a:solidFill>
                            <a:schemeClr val="tx1"/>
                          </a:solidFill>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smtClean="0">
                          <a:solidFill>
                            <a:schemeClr val="tx1"/>
                          </a:solidFill>
                        </a:rPr>
                        <a:t>37 – 39 hours</a:t>
                      </a:r>
                    </a:p>
                    <a:p>
                      <a:pPr algn="ctr"/>
                      <a:r>
                        <a:rPr lang="en-GB" sz="1200" b="0" dirty="0" smtClean="0">
                          <a:solidFill>
                            <a:schemeClr val="tx1"/>
                          </a:solidFill>
                        </a:rPr>
                        <a:t>Including</a:t>
                      </a:r>
                      <a:r>
                        <a:rPr lang="en-GB" sz="1200" b="0" baseline="0" dirty="0" smtClean="0">
                          <a:solidFill>
                            <a:schemeClr val="tx1"/>
                          </a:solidFill>
                        </a:rPr>
                        <a:t> evenings, events and appointments</a:t>
                      </a:r>
                      <a:endParaRPr lang="en-GB" sz="12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smtClean="0">
                          <a:solidFill>
                            <a:schemeClr val="tx1"/>
                          </a:solidFill>
                        </a:rPr>
                        <a:t>40 – 42 hours</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dirty="0" err="1" smtClean="0">
                          <a:solidFill>
                            <a:schemeClr val="tx1"/>
                          </a:solidFill>
                        </a:rPr>
                        <a:t>Rota</a:t>
                      </a:r>
                      <a:r>
                        <a:rPr lang="en-GB" sz="1200" b="0" dirty="0" smtClean="0">
                          <a:solidFill>
                            <a:schemeClr val="tx1"/>
                          </a:solidFill>
                        </a:rPr>
                        <a:t> based hours, including evenings, weekends</a:t>
                      </a:r>
                      <a:r>
                        <a:rPr lang="en-GB" sz="1200" b="0" baseline="0" dirty="0" smtClean="0">
                          <a:solidFill>
                            <a:schemeClr val="tx1"/>
                          </a:solidFill>
                        </a:rPr>
                        <a:t> and Bank Holidays</a:t>
                      </a:r>
                      <a:r>
                        <a:rPr lang="en-GB" sz="1200" b="0" dirty="0" smtClean="0">
                          <a:solidFill>
                            <a:schemeClr val="tx1"/>
                          </a:solidFill>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400740203"/>
              </p:ext>
            </p:extLst>
          </p:nvPr>
        </p:nvGraphicFramePr>
        <p:xfrm>
          <a:off x="354740" y="2800625"/>
          <a:ext cx="11450766" cy="370840"/>
        </p:xfrm>
        <a:graphic>
          <a:graphicData uri="http://schemas.openxmlformats.org/drawingml/2006/table">
            <a:tbl>
              <a:tblPr firstRow="1" bandRow="1">
                <a:tableStyleId>{5C22544A-7EE6-4342-B048-85BDC9FD1C3A}</a:tableStyleId>
              </a:tblPr>
              <a:tblGrid>
                <a:gridCol w="1908461"/>
                <a:gridCol w="1908461"/>
                <a:gridCol w="1908461"/>
                <a:gridCol w="1908461"/>
                <a:gridCol w="1908461"/>
                <a:gridCol w="1908461"/>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smtClean="0">
                          <a:solidFill>
                            <a:schemeClr val="tx1"/>
                          </a:solidFill>
                        </a:rPr>
                        <a:t>£42 500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dirty="0" smtClean="0">
                          <a:solidFill>
                            <a:schemeClr val="tx1"/>
                          </a:solidFill>
                        </a:rPr>
                        <a:t>£12 500</a:t>
                      </a:r>
                      <a:endParaRPr lang="en-GB"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smtClean="0">
                          <a:solidFill>
                            <a:schemeClr val="tx1"/>
                          </a:solidFill>
                        </a:rPr>
                        <a:t>£57 405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dirty="0" smtClean="0">
                          <a:solidFill>
                            <a:schemeClr val="tx1"/>
                          </a:solidFill>
                        </a:rPr>
                        <a:t>£40 000</a:t>
                      </a:r>
                      <a:endParaRPr lang="en-GB"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dirty="0" smtClean="0">
                          <a:solidFill>
                            <a:schemeClr val="tx1"/>
                          </a:solidFill>
                        </a:rPr>
                        <a:t>£102 500</a:t>
                      </a:r>
                      <a:endParaRPr lang="en-GB"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smtClean="0">
                          <a:solidFill>
                            <a:schemeClr val="tx1"/>
                          </a:solidFill>
                        </a:rPr>
                        <a:t>£29 000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8" name="Picture 7"/>
          <p:cNvPicPr>
            <a:picLocks noChangeAspect="1"/>
          </p:cNvPicPr>
          <p:nvPr/>
        </p:nvPicPr>
        <p:blipFill>
          <a:blip r:embed="rId6"/>
          <a:stretch>
            <a:fillRect/>
          </a:stretch>
        </p:blipFill>
        <p:spPr>
          <a:xfrm>
            <a:off x="611250" y="4920515"/>
            <a:ext cx="1128590" cy="1128590"/>
          </a:xfrm>
          <a:prstGeom prst="rect">
            <a:avLst/>
          </a:prstGeom>
        </p:spPr>
      </p:pic>
      <p:pic>
        <p:nvPicPr>
          <p:cNvPr id="13" name="Picture 2" descr="Image result for karen beardsley unipart"/>
          <p:cNvPicPr>
            <a:picLocks noChangeAspect="1" noChangeArrowheads="1"/>
          </p:cNvPicPr>
          <p:nvPr/>
        </p:nvPicPr>
        <p:blipFill rotWithShape="1">
          <a:blip r:embed="rId7">
            <a:extLst>
              <a:ext uri="{28A0092B-C50C-407E-A947-70E740481C1C}">
                <a14:useLocalDpi xmlns:a14="http://schemas.microsoft.com/office/drawing/2010/main" val="0"/>
              </a:ext>
            </a:extLst>
          </a:blip>
          <a:srcRect l="34912" t="1808" r="33710" b="27155"/>
          <a:stretch/>
        </p:blipFill>
        <p:spPr bwMode="auto">
          <a:xfrm>
            <a:off x="2685912" y="4965409"/>
            <a:ext cx="907962" cy="108369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a:blip r:embed="rId8"/>
          <a:stretch>
            <a:fillRect/>
          </a:stretch>
        </p:blipFill>
        <p:spPr>
          <a:xfrm>
            <a:off x="4495544" y="4938492"/>
            <a:ext cx="1092635" cy="1092635"/>
          </a:xfrm>
          <a:prstGeom prst="rect">
            <a:avLst/>
          </a:prstGeom>
        </p:spPr>
      </p:pic>
      <p:pic>
        <p:nvPicPr>
          <p:cNvPr id="15" name="Picture 14"/>
          <p:cNvPicPr>
            <a:picLocks noChangeAspect="1"/>
          </p:cNvPicPr>
          <p:nvPr/>
        </p:nvPicPr>
        <p:blipFill rotWithShape="1">
          <a:blip r:embed="rId9"/>
          <a:srcRect r="24147" b="35743"/>
          <a:stretch/>
        </p:blipFill>
        <p:spPr>
          <a:xfrm>
            <a:off x="6489849" y="4951238"/>
            <a:ext cx="971166" cy="1118873"/>
          </a:xfrm>
          <a:prstGeom prst="rect">
            <a:avLst/>
          </a:prstGeom>
        </p:spPr>
      </p:pic>
      <p:pic>
        <p:nvPicPr>
          <p:cNvPr id="16" name="Picture 15"/>
          <p:cNvPicPr>
            <a:picLocks noChangeAspect="1"/>
          </p:cNvPicPr>
          <p:nvPr/>
        </p:nvPicPr>
        <p:blipFill rotWithShape="1">
          <a:blip r:embed="rId10"/>
          <a:srcRect l="23207" t="454" r="29281" b="43248"/>
          <a:stretch/>
        </p:blipFill>
        <p:spPr>
          <a:xfrm>
            <a:off x="8343883" y="4965409"/>
            <a:ext cx="975924" cy="1156404"/>
          </a:xfrm>
          <a:prstGeom prst="rect">
            <a:avLst/>
          </a:prstGeom>
        </p:spPr>
      </p:pic>
      <p:pic>
        <p:nvPicPr>
          <p:cNvPr id="17" name="Picture 16"/>
          <p:cNvPicPr/>
          <p:nvPr/>
        </p:nvPicPr>
        <p:blipFill rotWithShape="1">
          <a:blip r:embed="rId11" cstate="print">
            <a:extLst>
              <a:ext uri="{28A0092B-C50C-407E-A947-70E740481C1C}">
                <a14:useLocalDpi xmlns:a14="http://schemas.microsoft.com/office/drawing/2010/main" val="0"/>
              </a:ext>
            </a:extLst>
          </a:blip>
          <a:srcRect l="68836" t="23469" r="10873" b="29299"/>
          <a:stretch/>
        </p:blipFill>
        <p:spPr bwMode="auto">
          <a:xfrm>
            <a:off x="10423361" y="4869533"/>
            <a:ext cx="900187" cy="1200578"/>
          </a:xfrm>
          <a:prstGeom prst="rect">
            <a:avLst/>
          </a:prstGeom>
          <a:ln>
            <a:noFill/>
          </a:ln>
          <a:effectLst>
            <a:softEdge rad="63500"/>
          </a:effectLst>
          <a:extLst>
            <a:ext uri="{53640926-AAD7-44D8-BBD7-CCE9431645EC}">
              <a14:shadowObscured xmlns:a14="http://schemas.microsoft.com/office/drawing/2010/main"/>
            </a:ext>
          </a:extLst>
        </p:spPr>
      </p:pic>
    </p:spTree>
    <p:custDataLst>
      <p:tags r:id="rId1"/>
    </p:custDataLst>
    <p:extLst>
      <p:ext uri="{BB962C8B-B14F-4D97-AF65-F5344CB8AC3E}">
        <p14:creationId xmlns:p14="http://schemas.microsoft.com/office/powerpoint/2010/main" val="30189483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0219" y="122031"/>
            <a:ext cx="3454473" cy="1239774"/>
          </a:xfrm>
          <a:prstGeom prst="rect">
            <a:avLst/>
          </a:prstGeom>
        </p:spPr>
      </p:pic>
      <p:sp>
        <p:nvSpPr>
          <p:cNvPr id="11" name="TextBox 10"/>
          <p:cNvSpPr txBox="1"/>
          <p:nvPr/>
        </p:nvSpPr>
        <p:spPr>
          <a:xfrm>
            <a:off x="54468" y="1639320"/>
            <a:ext cx="11725637" cy="1938992"/>
          </a:xfrm>
          <a:prstGeom prst="rect">
            <a:avLst/>
          </a:prstGeom>
          <a:noFill/>
        </p:spPr>
        <p:txBody>
          <a:bodyPr wrap="square" rtlCol="0">
            <a:spAutoFit/>
          </a:bodyPr>
          <a:lstStyle/>
          <a:p>
            <a:pPr marL="342900" indent="-342900">
              <a:buFont typeface="Arial" panose="020B0604020202020204" pitchFamily="34" charset="0"/>
              <a:buChar char="•"/>
            </a:pPr>
            <a:r>
              <a:rPr lang="en-GB" sz="2000" b="1" dirty="0" smtClean="0">
                <a:latin typeface="Trebuchet MS" panose="020B0603020202020204" pitchFamily="34" charset="0"/>
              </a:rPr>
              <a:t>Are you ready for the answers … ?</a:t>
            </a:r>
          </a:p>
          <a:p>
            <a:pPr marL="342900" indent="-342900">
              <a:lnSpc>
                <a:spcPct val="250000"/>
              </a:lnSpc>
              <a:buFont typeface="Arial" panose="020B0604020202020204" pitchFamily="34" charset="0"/>
              <a:buChar char="•"/>
            </a:pPr>
            <a:endParaRPr lang="en-GB" sz="2000" b="1" dirty="0">
              <a:latin typeface="Trebuchet MS" panose="020B0603020202020204" pitchFamily="34" charset="0"/>
            </a:endParaRPr>
          </a:p>
          <a:p>
            <a:pPr marL="342900" indent="-342900">
              <a:lnSpc>
                <a:spcPct val="250000"/>
              </a:lnSpc>
              <a:buFont typeface="Arial" panose="020B0604020202020204" pitchFamily="34" charset="0"/>
              <a:buChar char="•"/>
            </a:pPr>
            <a:endParaRPr lang="en-GB" sz="2000" b="1" dirty="0">
              <a:latin typeface="Trebuchet MS" panose="020B0603020202020204" pitchFamily="34"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1163017512"/>
              </p:ext>
            </p:extLst>
          </p:nvPr>
        </p:nvGraphicFramePr>
        <p:xfrm>
          <a:off x="329339" y="4897023"/>
          <a:ext cx="11450766" cy="518160"/>
        </p:xfrm>
        <a:graphic>
          <a:graphicData uri="http://schemas.openxmlformats.org/drawingml/2006/table">
            <a:tbl>
              <a:tblPr firstRow="1" bandRow="1">
                <a:tableStyleId>{5C22544A-7EE6-4342-B048-85BDC9FD1C3A}</a:tableStyleId>
              </a:tblPr>
              <a:tblGrid>
                <a:gridCol w="1908461"/>
                <a:gridCol w="1908461"/>
                <a:gridCol w="1908461"/>
                <a:gridCol w="1908461"/>
                <a:gridCol w="1908461"/>
                <a:gridCol w="1908461"/>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smtClean="0">
                          <a:solidFill>
                            <a:schemeClr val="tx1"/>
                          </a:solidFill>
                        </a:rPr>
                        <a:t>Charity</a:t>
                      </a:r>
                      <a:r>
                        <a:rPr lang="en-GB" sz="1400" b="1" baseline="0" dirty="0" smtClean="0">
                          <a:solidFill>
                            <a:schemeClr val="tx1"/>
                          </a:solidFill>
                        </a:rPr>
                        <a:t> Director</a:t>
                      </a:r>
                      <a:endParaRPr lang="en-GB" sz="1400" b="1" dirty="0"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400" b="1" dirty="0" smtClean="0">
                          <a:solidFill>
                            <a:schemeClr val="tx1"/>
                          </a:solidFill>
                        </a:rPr>
                        <a:t>Level 3 Apprentice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smtClean="0">
                          <a:solidFill>
                            <a:schemeClr val="tx1"/>
                          </a:solidFill>
                        </a:rPr>
                        <a:t>Surgeon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smtClean="0">
                          <a:solidFill>
                            <a:schemeClr val="tx1"/>
                          </a:solidFill>
                        </a:rPr>
                        <a:t>Supply Chain </a:t>
                      </a:r>
                      <a:r>
                        <a:rPr lang="en-GB" sz="1400" b="1" dirty="0" smtClean="0">
                          <a:solidFill>
                            <a:schemeClr val="tx1"/>
                          </a:solidFill>
                        </a:rPr>
                        <a:t>Managing</a:t>
                      </a:r>
                      <a:r>
                        <a:rPr lang="en-GB" sz="1400" b="1" baseline="0" dirty="0" smtClean="0">
                          <a:solidFill>
                            <a:schemeClr val="tx1"/>
                          </a:solidFill>
                        </a:rPr>
                        <a:t> Director</a:t>
                      </a:r>
                      <a:endParaRPr lang="en-GB" sz="1400" b="1" dirty="0"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smtClean="0">
                          <a:solidFill>
                            <a:schemeClr val="tx1"/>
                          </a:solidFill>
                        </a:rPr>
                        <a:t>Chief Executive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smtClean="0">
                          <a:solidFill>
                            <a:schemeClr val="tx1"/>
                          </a:solidFill>
                        </a:rPr>
                        <a:t>Warehouse Manager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1813700393"/>
              </p:ext>
            </p:extLst>
          </p:nvPr>
        </p:nvGraphicFramePr>
        <p:xfrm>
          <a:off x="357654" y="2307688"/>
          <a:ext cx="11450766" cy="1097280"/>
        </p:xfrm>
        <a:graphic>
          <a:graphicData uri="http://schemas.openxmlformats.org/drawingml/2006/table">
            <a:tbl>
              <a:tblPr firstRow="1" bandRow="1">
                <a:tableStyleId>{5C22544A-7EE6-4342-B048-85BDC9FD1C3A}</a:tableStyleId>
              </a:tblPr>
              <a:tblGrid>
                <a:gridCol w="1908461"/>
                <a:gridCol w="1908461"/>
                <a:gridCol w="1908461"/>
                <a:gridCol w="1908461"/>
                <a:gridCol w="1908461"/>
                <a:gridCol w="1908461"/>
              </a:tblGrid>
              <a:tr h="370840">
                <a:tc>
                  <a:txBody>
                    <a:bodyPr/>
                    <a:lstStyle/>
                    <a:p>
                      <a:pPr algn="ctr"/>
                      <a:r>
                        <a:rPr lang="en-GB" dirty="0" smtClean="0">
                          <a:solidFill>
                            <a:schemeClr val="tx1"/>
                          </a:solidFill>
                        </a:rPr>
                        <a:t>37 – 39 hours</a:t>
                      </a:r>
                    </a:p>
                    <a:p>
                      <a:pPr algn="ctr"/>
                      <a:r>
                        <a:rPr lang="en-GB" sz="1200" b="0" dirty="0" smtClean="0">
                          <a:solidFill>
                            <a:schemeClr val="tx1"/>
                          </a:solidFill>
                        </a:rPr>
                        <a:t>9am – 5pm, Monday – Friday including events</a:t>
                      </a:r>
                      <a:r>
                        <a:rPr lang="en-GB" sz="1200" b="0" baseline="0" dirty="0" smtClean="0">
                          <a:solidFill>
                            <a:schemeClr val="tx1"/>
                          </a:solidFill>
                        </a:rPr>
                        <a:t> and appointments</a:t>
                      </a:r>
                      <a:endParaRPr lang="en-GB" sz="12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dirty="0" smtClean="0">
                          <a:solidFill>
                            <a:schemeClr val="tx1"/>
                          </a:solidFill>
                        </a:rPr>
                        <a:t>30 – 40 hours</a:t>
                      </a:r>
                    </a:p>
                    <a:p>
                      <a:pPr algn="ctr"/>
                      <a:r>
                        <a:rPr lang="en-GB" sz="1200" b="0" dirty="0" smtClean="0">
                          <a:solidFill>
                            <a:schemeClr val="tx1"/>
                          </a:solidFill>
                        </a:rPr>
                        <a:t>Based</a:t>
                      </a:r>
                      <a:r>
                        <a:rPr lang="en-GB" sz="1200" b="0" baseline="0" dirty="0" smtClean="0">
                          <a:solidFill>
                            <a:schemeClr val="tx1"/>
                          </a:solidFill>
                        </a:rPr>
                        <a:t> on sector could include evenings, weekends, events and appointments</a:t>
                      </a:r>
                      <a:endParaRPr lang="en-GB" sz="12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dirty="0" smtClean="0">
                          <a:solidFill>
                            <a:schemeClr val="tx1"/>
                          </a:solidFill>
                        </a:rPr>
                        <a:t>40 - 45 hours</a:t>
                      </a:r>
                    </a:p>
                    <a:p>
                      <a:pPr algn="ctr"/>
                      <a:r>
                        <a:rPr lang="en-GB" sz="1200" b="0" dirty="0" err="1" smtClean="0">
                          <a:solidFill>
                            <a:schemeClr val="tx1"/>
                          </a:solidFill>
                        </a:rPr>
                        <a:t>Rota</a:t>
                      </a:r>
                      <a:r>
                        <a:rPr lang="en-GB" sz="1200" b="0" dirty="0" smtClean="0">
                          <a:solidFill>
                            <a:schemeClr val="tx1"/>
                          </a:solidFill>
                        </a:rPr>
                        <a:t> based hours, including evenings, weekends</a:t>
                      </a:r>
                      <a:r>
                        <a:rPr lang="en-GB" sz="1200" b="0" baseline="0" dirty="0" smtClean="0">
                          <a:solidFill>
                            <a:schemeClr val="tx1"/>
                          </a:solidFill>
                        </a:rPr>
                        <a:t> and Bank Holidays</a:t>
                      </a:r>
                      <a:endParaRPr lang="en-GB" sz="12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dirty="0" smtClean="0">
                          <a:solidFill>
                            <a:schemeClr val="tx1"/>
                          </a:solidFill>
                        </a:rPr>
                        <a:t>38 – 40 hours</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dirty="0" err="1" smtClean="0">
                          <a:solidFill>
                            <a:schemeClr val="tx1"/>
                          </a:solidFill>
                        </a:rPr>
                        <a:t>Rota</a:t>
                      </a:r>
                      <a:r>
                        <a:rPr lang="en-GB" sz="1200" b="0" dirty="0" smtClean="0">
                          <a:solidFill>
                            <a:schemeClr val="tx1"/>
                          </a:solidFill>
                        </a:rPr>
                        <a:t> based hours, including evenings, weekends</a:t>
                      </a:r>
                      <a:r>
                        <a:rPr lang="en-GB" sz="1200" b="0" baseline="0" dirty="0" smtClean="0">
                          <a:solidFill>
                            <a:schemeClr val="tx1"/>
                          </a:solidFill>
                        </a:rPr>
                        <a:t> and Bank Holidays</a:t>
                      </a:r>
                      <a:r>
                        <a:rPr lang="en-GB" sz="1200" b="0" dirty="0" smtClean="0">
                          <a:solidFill>
                            <a:schemeClr val="tx1"/>
                          </a:solidFill>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smtClean="0">
                          <a:solidFill>
                            <a:schemeClr val="tx1"/>
                          </a:solidFill>
                        </a:rPr>
                        <a:t>37 – 39 hours</a:t>
                      </a:r>
                    </a:p>
                    <a:p>
                      <a:pPr algn="ctr"/>
                      <a:r>
                        <a:rPr lang="en-GB" sz="1200" b="0" dirty="0" smtClean="0">
                          <a:solidFill>
                            <a:schemeClr val="tx1"/>
                          </a:solidFill>
                        </a:rPr>
                        <a:t>Including</a:t>
                      </a:r>
                      <a:r>
                        <a:rPr lang="en-GB" sz="1200" b="0" baseline="0" dirty="0" smtClean="0">
                          <a:solidFill>
                            <a:schemeClr val="tx1"/>
                          </a:solidFill>
                        </a:rPr>
                        <a:t> evenings, events and appointments</a:t>
                      </a:r>
                      <a:endParaRPr lang="en-GB" sz="12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smtClean="0">
                          <a:solidFill>
                            <a:schemeClr val="tx1"/>
                          </a:solidFill>
                        </a:rPr>
                        <a:t>40 – 42 hours</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dirty="0" err="1" smtClean="0">
                          <a:solidFill>
                            <a:schemeClr val="tx1"/>
                          </a:solidFill>
                        </a:rPr>
                        <a:t>Rota</a:t>
                      </a:r>
                      <a:r>
                        <a:rPr lang="en-GB" sz="1200" b="0" dirty="0" smtClean="0">
                          <a:solidFill>
                            <a:schemeClr val="tx1"/>
                          </a:solidFill>
                        </a:rPr>
                        <a:t> based hours, including evenings, weekends</a:t>
                      </a:r>
                      <a:r>
                        <a:rPr lang="en-GB" sz="1200" b="0" baseline="0" dirty="0" smtClean="0">
                          <a:solidFill>
                            <a:schemeClr val="tx1"/>
                          </a:solidFill>
                        </a:rPr>
                        <a:t> and Bank Holidays</a:t>
                      </a:r>
                      <a:r>
                        <a:rPr lang="en-GB" sz="1200" b="0" dirty="0" smtClean="0">
                          <a:solidFill>
                            <a:schemeClr val="tx1"/>
                          </a:solidFill>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647099135"/>
              </p:ext>
            </p:extLst>
          </p:nvPr>
        </p:nvGraphicFramePr>
        <p:xfrm>
          <a:off x="357654" y="3504684"/>
          <a:ext cx="11450766" cy="370840"/>
        </p:xfrm>
        <a:graphic>
          <a:graphicData uri="http://schemas.openxmlformats.org/drawingml/2006/table">
            <a:tbl>
              <a:tblPr firstRow="1" bandRow="1">
                <a:tableStyleId>{5C22544A-7EE6-4342-B048-85BDC9FD1C3A}</a:tableStyleId>
              </a:tblPr>
              <a:tblGrid>
                <a:gridCol w="1908461"/>
                <a:gridCol w="1908461"/>
                <a:gridCol w="1908461"/>
                <a:gridCol w="1908461"/>
                <a:gridCol w="1908461"/>
                <a:gridCol w="1908461"/>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smtClean="0">
                          <a:solidFill>
                            <a:schemeClr val="tx1"/>
                          </a:solidFill>
                        </a:rPr>
                        <a:t>£42 500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dirty="0" smtClean="0">
                          <a:solidFill>
                            <a:schemeClr val="tx1"/>
                          </a:solidFill>
                        </a:rPr>
                        <a:t>£12 500</a:t>
                      </a:r>
                      <a:endParaRPr lang="en-GB"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smtClean="0">
                          <a:solidFill>
                            <a:schemeClr val="tx1"/>
                          </a:solidFill>
                        </a:rPr>
                        <a:t>£57 405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dirty="0" smtClean="0">
                          <a:solidFill>
                            <a:schemeClr val="tx1"/>
                          </a:solidFill>
                        </a:rPr>
                        <a:t>£40 000</a:t>
                      </a:r>
                      <a:endParaRPr lang="en-GB"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dirty="0" smtClean="0">
                          <a:solidFill>
                            <a:schemeClr val="tx1"/>
                          </a:solidFill>
                        </a:rPr>
                        <a:t>£102 500</a:t>
                      </a:r>
                      <a:endParaRPr lang="en-GB"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smtClean="0">
                          <a:solidFill>
                            <a:schemeClr val="tx1"/>
                          </a:solidFill>
                        </a:rPr>
                        <a:t>£29 000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7" name="Down Arrow 6"/>
          <p:cNvSpPr/>
          <p:nvPr/>
        </p:nvSpPr>
        <p:spPr>
          <a:xfrm>
            <a:off x="990600" y="3883774"/>
            <a:ext cx="567267" cy="1003612"/>
          </a:xfrm>
          <a:prstGeom prst="downArrow">
            <a:avLst/>
          </a:prstGeom>
          <a:solidFill>
            <a:srgbClr val="00ACC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Down Arrow 7"/>
          <p:cNvSpPr/>
          <p:nvPr/>
        </p:nvSpPr>
        <p:spPr>
          <a:xfrm>
            <a:off x="2980266" y="3887484"/>
            <a:ext cx="567267" cy="1003612"/>
          </a:xfrm>
          <a:prstGeom prst="downArrow">
            <a:avLst/>
          </a:prstGeom>
          <a:solidFill>
            <a:srgbClr val="00ACC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Down Arrow 12"/>
          <p:cNvSpPr/>
          <p:nvPr/>
        </p:nvSpPr>
        <p:spPr>
          <a:xfrm>
            <a:off x="4827485" y="3875524"/>
            <a:ext cx="567267" cy="1003612"/>
          </a:xfrm>
          <a:prstGeom prst="downArrow">
            <a:avLst/>
          </a:prstGeom>
          <a:solidFill>
            <a:srgbClr val="00ACC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Down Arrow 13"/>
          <p:cNvSpPr/>
          <p:nvPr/>
        </p:nvSpPr>
        <p:spPr>
          <a:xfrm>
            <a:off x="6812918" y="3893411"/>
            <a:ext cx="567267" cy="1003612"/>
          </a:xfrm>
          <a:prstGeom prst="downArrow">
            <a:avLst/>
          </a:prstGeom>
          <a:solidFill>
            <a:srgbClr val="00ACC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Down Arrow 14"/>
          <p:cNvSpPr/>
          <p:nvPr/>
        </p:nvSpPr>
        <p:spPr>
          <a:xfrm>
            <a:off x="8660137" y="3893411"/>
            <a:ext cx="567267" cy="1003612"/>
          </a:xfrm>
          <a:prstGeom prst="downArrow">
            <a:avLst/>
          </a:prstGeom>
          <a:solidFill>
            <a:srgbClr val="00ACC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Down Arrow 15"/>
          <p:cNvSpPr/>
          <p:nvPr/>
        </p:nvSpPr>
        <p:spPr>
          <a:xfrm>
            <a:off x="10507356" y="3893411"/>
            <a:ext cx="567267" cy="1003612"/>
          </a:xfrm>
          <a:prstGeom prst="downArrow">
            <a:avLst/>
          </a:prstGeom>
          <a:solidFill>
            <a:srgbClr val="00ACC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Picture 16"/>
          <p:cNvPicPr>
            <a:picLocks noChangeAspect="1"/>
          </p:cNvPicPr>
          <p:nvPr/>
        </p:nvPicPr>
        <p:blipFill rotWithShape="1">
          <a:blip r:embed="rId5"/>
          <a:srcRect l="23055" t="20494" r="61478" b="67284"/>
          <a:stretch/>
        </p:blipFill>
        <p:spPr>
          <a:xfrm>
            <a:off x="10067218" y="5819571"/>
            <a:ext cx="1885714" cy="838200"/>
          </a:xfrm>
          <a:prstGeom prst="rect">
            <a:avLst/>
          </a:prstGeom>
        </p:spPr>
      </p:pic>
      <p:pic>
        <p:nvPicPr>
          <p:cNvPr id="18" name="Picture 17"/>
          <p:cNvPicPr>
            <a:picLocks noChangeAspect="1"/>
          </p:cNvPicPr>
          <p:nvPr/>
        </p:nvPicPr>
        <p:blipFill>
          <a:blip r:embed="rId6"/>
          <a:stretch>
            <a:fillRect/>
          </a:stretch>
        </p:blipFill>
        <p:spPr>
          <a:xfrm>
            <a:off x="4593791" y="5529181"/>
            <a:ext cx="1128590" cy="1128590"/>
          </a:xfrm>
          <a:prstGeom prst="rect">
            <a:avLst/>
          </a:prstGeom>
        </p:spPr>
      </p:pic>
      <p:pic>
        <p:nvPicPr>
          <p:cNvPr id="19" name="Picture 2" descr="Image result for karen beardsley unipart"/>
          <p:cNvPicPr>
            <a:picLocks noChangeAspect="1" noChangeArrowheads="1"/>
          </p:cNvPicPr>
          <p:nvPr/>
        </p:nvPicPr>
        <p:blipFill rotWithShape="1">
          <a:blip r:embed="rId7">
            <a:extLst>
              <a:ext uri="{28A0092B-C50C-407E-A947-70E740481C1C}">
                <a14:useLocalDpi xmlns:a14="http://schemas.microsoft.com/office/drawing/2010/main" val="0"/>
              </a:ext>
            </a:extLst>
          </a:blip>
          <a:srcRect l="34912" t="1808" r="33710" b="27155"/>
          <a:stretch/>
        </p:blipFill>
        <p:spPr bwMode="auto">
          <a:xfrm>
            <a:off x="6532856" y="5506008"/>
            <a:ext cx="907962" cy="108369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p:cNvPicPr>
            <a:picLocks noChangeAspect="1"/>
          </p:cNvPicPr>
          <p:nvPr/>
        </p:nvPicPr>
        <p:blipFill>
          <a:blip r:embed="rId8"/>
          <a:stretch>
            <a:fillRect/>
          </a:stretch>
        </p:blipFill>
        <p:spPr>
          <a:xfrm>
            <a:off x="710398" y="5447983"/>
            <a:ext cx="1092635" cy="1092635"/>
          </a:xfrm>
          <a:prstGeom prst="rect">
            <a:avLst/>
          </a:prstGeom>
        </p:spPr>
      </p:pic>
      <p:pic>
        <p:nvPicPr>
          <p:cNvPr id="21" name="Picture 20"/>
          <p:cNvPicPr>
            <a:picLocks noChangeAspect="1"/>
          </p:cNvPicPr>
          <p:nvPr/>
        </p:nvPicPr>
        <p:blipFill rotWithShape="1">
          <a:blip r:embed="rId9"/>
          <a:srcRect r="24147" b="35743"/>
          <a:stretch/>
        </p:blipFill>
        <p:spPr>
          <a:xfrm>
            <a:off x="8492565" y="5503450"/>
            <a:ext cx="971166" cy="1118873"/>
          </a:xfrm>
          <a:prstGeom prst="rect">
            <a:avLst/>
          </a:prstGeom>
        </p:spPr>
      </p:pic>
      <p:pic>
        <p:nvPicPr>
          <p:cNvPr id="22" name="Picture 21"/>
          <p:cNvPicPr>
            <a:picLocks noChangeAspect="1"/>
          </p:cNvPicPr>
          <p:nvPr/>
        </p:nvPicPr>
        <p:blipFill rotWithShape="1">
          <a:blip r:embed="rId10"/>
          <a:srcRect l="23207" t="454" r="29281" b="43248"/>
          <a:stretch/>
        </p:blipFill>
        <p:spPr>
          <a:xfrm>
            <a:off x="10303027" y="5525001"/>
            <a:ext cx="975924" cy="1156404"/>
          </a:xfrm>
          <a:prstGeom prst="rect">
            <a:avLst/>
          </a:prstGeom>
        </p:spPr>
      </p:pic>
      <p:pic>
        <p:nvPicPr>
          <p:cNvPr id="24" name="Picture 23"/>
          <p:cNvPicPr/>
          <p:nvPr/>
        </p:nvPicPr>
        <p:blipFill rotWithShape="1">
          <a:blip r:embed="rId11" cstate="print">
            <a:extLst>
              <a:ext uri="{28A0092B-C50C-407E-A947-70E740481C1C}">
                <a14:useLocalDpi xmlns:a14="http://schemas.microsoft.com/office/drawing/2010/main" val="0"/>
              </a:ext>
            </a:extLst>
          </a:blip>
          <a:srcRect l="68836" t="23469" r="10873" b="29299"/>
          <a:stretch/>
        </p:blipFill>
        <p:spPr bwMode="auto">
          <a:xfrm>
            <a:off x="2705181" y="5421745"/>
            <a:ext cx="900187" cy="1200578"/>
          </a:xfrm>
          <a:prstGeom prst="rect">
            <a:avLst/>
          </a:prstGeom>
          <a:ln>
            <a:noFill/>
          </a:ln>
          <a:effectLst>
            <a:softEdge rad="63500"/>
          </a:effectLst>
          <a:extLst>
            <a:ext uri="{53640926-AAD7-44D8-BBD7-CCE9431645EC}">
              <a14:shadowObscured xmlns:a14="http://schemas.microsoft.com/office/drawing/2010/main"/>
            </a:ext>
          </a:extLst>
        </p:spPr>
      </p:pic>
    </p:spTree>
    <p:custDataLst>
      <p:tags r:id="rId1"/>
    </p:custDataLst>
    <p:extLst>
      <p:ext uri="{BB962C8B-B14F-4D97-AF65-F5344CB8AC3E}">
        <p14:creationId xmlns:p14="http://schemas.microsoft.com/office/powerpoint/2010/main" val="2619747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500"/>
                                        <p:tgtEl>
                                          <p:spTgt spid="20"/>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500"/>
                                        <p:tgtEl>
                                          <p:spTgt spid="18"/>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500"/>
                                        <p:tgtEl>
                                          <p:spTgt spid="19"/>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fade">
                                      <p:cBhvr>
                                        <p:cTn id="53" dur="500"/>
                                        <p:tgtEl>
                                          <p:spTgt spid="21"/>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22"/>
                                        </p:tgtEl>
                                        <p:attrNameLst>
                                          <p:attrName>style.visibility</p:attrName>
                                        </p:attrNameLst>
                                      </p:cBhvr>
                                      <p:to>
                                        <p:strVal val="visible"/>
                                      </p:to>
                                    </p:set>
                                    <p:animEffect transition="in" filter="fade">
                                      <p:cBhvr>
                                        <p:cTn id="5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5" grpId="0" animBg="1"/>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0219" y="122031"/>
            <a:ext cx="3454473" cy="1239774"/>
          </a:xfrm>
          <a:prstGeom prst="rect">
            <a:avLst/>
          </a:prstGeom>
        </p:spPr>
      </p:pic>
      <p:sp>
        <p:nvSpPr>
          <p:cNvPr id="11" name="TextBox 10"/>
          <p:cNvSpPr txBox="1"/>
          <p:nvPr/>
        </p:nvSpPr>
        <p:spPr>
          <a:xfrm>
            <a:off x="54468" y="1541664"/>
            <a:ext cx="11725637" cy="2246769"/>
          </a:xfrm>
          <a:prstGeom prst="rect">
            <a:avLst/>
          </a:prstGeom>
          <a:noFill/>
        </p:spPr>
        <p:txBody>
          <a:bodyPr wrap="square" rtlCol="0">
            <a:spAutoFit/>
          </a:bodyPr>
          <a:lstStyle/>
          <a:p>
            <a:r>
              <a:rPr lang="en-GB" sz="2000" b="1" dirty="0" smtClean="0">
                <a:latin typeface="Trebuchet MS" panose="020B0603020202020204" pitchFamily="34" charset="0"/>
              </a:rPr>
              <a:t>Extra Challenge…</a:t>
            </a:r>
          </a:p>
          <a:p>
            <a:pPr marL="342900" indent="-342900">
              <a:buFont typeface="Arial" panose="020B0604020202020204" pitchFamily="34" charset="0"/>
              <a:buChar char="•"/>
            </a:pPr>
            <a:r>
              <a:rPr lang="en-GB" sz="2000" b="1" dirty="0" smtClean="0">
                <a:latin typeface="Trebuchet MS" panose="020B0603020202020204" pitchFamily="34" charset="0"/>
              </a:rPr>
              <a:t>How much would these Annual Incomes equate to as a monthly wage (</a:t>
            </a:r>
            <a:r>
              <a:rPr lang="en-GB" sz="2000" b="1" dirty="0" smtClean="0">
                <a:solidFill>
                  <a:srgbClr val="FF0000"/>
                </a:solidFill>
                <a:latin typeface="Trebuchet MS" panose="020B0603020202020204" pitchFamily="34" charset="0"/>
              </a:rPr>
              <a:t>approximately</a:t>
            </a:r>
            <a:r>
              <a:rPr lang="en-GB" sz="2000" b="1" dirty="0" smtClean="0">
                <a:latin typeface="Trebuchet MS" panose="020B0603020202020204" pitchFamily="34" charset="0"/>
              </a:rPr>
              <a:t>) … ?</a:t>
            </a:r>
          </a:p>
          <a:p>
            <a:pPr marL="342900" indent="-342900">
              <a:lnSpc>
                <a:spcPct val="250000"/>
              </a:lnSpc>
              <a:buFont typeface="Arial" panose="020B0604020202020204" pitchFamily="34" charset="0"/>
              <a:buChar char="•"/>
            </a:pPr>
            <a:endParaRPr lang="en-GB" sz="2000" b="1" dirty="0">
              <a:latin typeface="Trebuchet MS" panose="020B0603020202020204" pitchFamily="34" charset="0"/>
            </a:endParaRPr>
          </a:p>
          <a:p>
            <a:pPr marL="342900" indent="-342900">
              <a:lnSpc>
                <a:spcPct val="250000"/>
              </a:lnSpc>
              <a:buFont typeface="Arial" panose="020B0604020202020204" pitchFamily="34" charset="0"/>
              <a:buChar char="•"/>
            </a:pPr>
            <a:endParaRPr lang="en-GB" sz="2000" b="1" dirty="0">
              <a:latin typeface="Trebuchet MS" panose="020B0603020202020204" pitchFamily="34"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846916727"/>
              </p:ext>
            </p:extLst>
          </p:nvPr>
        </p:nvGraphicFramePr>
        <p:xfrm>
          <a:off x="329339" y="4897023"/>
          <a:ext cx="11450766" cy="370840"/>
        </p:xfrm>
        <a:graphic>
          <a:graphicData uri="http://schemas.openxmlformats.org/drawingml/2006/table">
            <a:tbl>
              <a:tblPr firstRow="1" bandRow="1">
                <a:tableStyleId>{5C22544A-7EE6-4342-B048-85BDC9FD1C3A}</a:tableStyleId>
              </a:tblPr>
              <a:tblGrid>
                <a:gridCol w="1908461"/>
                <a:gridCol w="1908461"/>
                <a:gridCol w="1908461"/>
                <a:gridCol w="1908461"/>
                <a:gridCol w="1908461"/>
                <a:gridCol w="1908461"/>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smtClean="0">
                          <a:solidFill>
                            <a:schemeClr val="tx1"/>
                          </a:solidFill>
                        </a:rPr>
                        <a:t>Charity</a:t>
                      </a:r>
                      <a:r>
                        <a:rPr lang="en-GB" sz="1400" b="1" baseline="0" dirty="0" smtClean="0">
                          <a:solidFill>
                            <a:schemeClr val="tx1"/>
                          </a:solidFill>
                        </a:rPr>
                        <a:t> Director</a:t>
                      </a:r>
                      <a:endParaRPr lang="en-GB" sz="1400" b="1" dirty="0"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400" b="1" dirty="0" smtClean="0">
                          <a:solidFill>
                            <a:schemeClr val="tx1"/>
                          </a:solidFill>
                        </a:rPr>
                        <a:t>Level 3 Apprentice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smtClean="0">
                          <a:solidFill>
                            <a:schemeClr val="tx1"/>
                          </a:solidFill>
                        </a:rPr>
                        <a:t>Surgeon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smtClean="0">
                          <a:solidFill>
                            <a:schemeClr val="tx1"/>
                          </a:solidFill>
                        </a:rPr>
                        <a:t>Supply Chain Manager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smtClean="0">
                          <a:solidFill>
                            <a:schemeClr val="tx1"/>
                          </a:solidFill>
                        </a:rPr>
                        <a:t>Chief Executive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smtClean="0">
                          <a:solidFill>
                            <a:schemeClr val="tx1"/>
                          </a:solidFill>
                        </a:rPr>
                        <a:t>Warehouse Manager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1813700393"/>
              </p:ext>
            </p:extLst>
          </p:nvPr>
        </p:nvGraphicFramePr>
        <p:xfrm>
          <a:off x="357654" y="2307688"/>
          <a:ext cx="11450766" cy="1097280"/>
        </p:xfrm>
        <a:graphic>
          <a:graphicData uri="http://schemas.openxmlformats.org/drawingml/2006/table">
            <a:tbl>
              <a:tblPr firstRow="1" bandRow="1">
                <a:tableStyleId>{5C22544A-7EE6-4342-B048-85BDC9FD1C3A}</a:tableStyleId>
              </a:tblPr>
              <a:tblGrid>
                <a:gridCol w="1908461"/>
                <a:gridCol w="1908461"/>
                <a:gridCol w="1908461"/>
                <a:gridCol w="1908461"/>
                <a:gridCol w="1908461"/>
                <a:gridCol w="1908461"/>
              </a:tblGrid>
              <a:tr h="370840">
                <a:tc>
                  <a:txBody>
                    <a:bodyPr/>
                    <a:lstStyle/>
                    <a:p>
                      <a:pPr algn="ctr"/>
                      <a:r>
                        <a:rPr lang="en-GB" dirty="0" smtClean="0">
                          <a:solidFill>
                            <a:schemeClr val="tx1"/>
                          </a:solidFill>
                        </a:rPr>
                        <a:t>37 – 39 hours</a:t>
                      </a:r>
                    </a:p>
                    <a:p>
                      <a:pPr algn="ctr"/>
                      <a:r>
                        <a:rPr lang="en-GB" sz="1200" b="0" dirty="0" smtClean="0">
                          <a:solidFill>
                            <a:schemeClr val="tx1"/>
                          </a:solidFill>
                        </a:rPr>
                        <a:t>9am – 5pm, Monday – Friday including events</a:t>
                      </a:r>
                      <a:r>
                        <a:rPr lang="en-GB" sz="1200" b="0" baseline="0" dirty="0" smtClean="0">
                          <a:solidFill>
                            <a:schemeClr val="tx1"/>
                          </a:solidFill>
                        </a:rPr>
                        <a:t> and appointments</a:t>
                      </a:r>
                      <a:endParaRPr lang="en-GB" sz="12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dirty="0" smtClean="0">
                          <a:solidFill>
                            <a:schemeClr val="tx1"/>
                          </a:solidFill>
                        </a:rPr>
                        <a:t>30 – 40 hours</a:t>
                      </a:r>
                    </a:p>
                    <a:p>
                      <a:pPr algn="ctr"/>
                      <a:r>
                        <a:rPr lang="en-GB" sz="1200" b="0" dirty="0" smtClean="0">
                          <a:solidFill>
                            <a:schemeClr val="tx1"/>
                          </a:solidFill>
                        </a:rPr>
                        <a:t>Based</a:t>
                      </a:r>
                      <a:r>
                        <a:rPr lang="en-GB" sz="1200" b="0" baseline="0" dirty="0" smtClean="0">
                          <a:solidFill>
                            <a:schemeClr val="tx1"/>
                          </a:solidFill>
                        </a:rPr>
                        <a:t> on sector could include evenings, weekends, events and appointments</a:t>
                      </a:r>
                      <a:endParaRPr lang="en-GB" sz="12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dirty="0" smtClean="0">
                          <a:solidFill>
                            <a:schemeClr val="tx1"/>
                          </a:solidFill>
                        </a:rPr>
                        <a:t>40 - 45 hours</a:t>
                      </a:r>
                    </a:p>
                    <a:p>
                      <a:pPr algn="ctr"/>
                      <a:r>
                        <a:rPr lang="en-GB" sz="1200" b="0" dirty="0" err="1" smtClean="0">
                          <a:solidFill>
                            <a:schemeClr val="tx1"/>
                          </a:solidFill>
                        </a:rPr>
                        <a:t>Rota</a:t>
                      </a:r>
                      <a:r>
                        <a:rPr lang="en-GB" sz="1200" b="0" dirty="0" smtClean="0">
                          <a:solidFill>
                            <a:schemeClr val="tx1"/>
                          </a:solidFill>
                        </a:rPr>
                        <a:t> based hours, including evenings, weekends</a:t>
                      </a:r>
                      <a:r>
                        <a:rPr lang="en-GB" sz="1200" b="0" baseline="0" dirty="0" smtClean="0">
                          <a:solidFill>
                            <a:schemeClr val="tx1"/>
                          </a:solidFill>
                        </a:rPr>
                        <a:t> and Bank Holidays</a:t>
                      </a:r>
                      <a:endParaRPr lang="en-GB" sz="12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dirty="0" smtClean="0">
                          <a:solidFill>
                            <a:schemeClr val="tx1"/>
                          </a:solidFill>
                        </a:rPr>
                        <a:t>38 – 40 hours</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dirty="0" err="1" smtClean="0">
                          <a:solidFill>
                            <a:schemeClr val="tx1"/>
                          </a:solidFill>
                        </a:rPr>
                        <a:t>Rota</a:t>
                      </a:r>
                      <a:r>
                        <a:rPr lang="en-GB" sz="1200" b="0" dirty="0" smtClean="0">
                          <a:solidFill>
                            <a:schemeClr val="tx1"/>
                          </a:solidFill>
                        </a:rPr>
                        <a:t> based hours, including evenings, weekends</a:t>
                      </a:r>
                      <a:r>
                        <a:rPr lang="en-GB" sz="1200" b="0" baseline="0" dirty="0" smtClean="0">
                          <a:solidFill>
                            <a:schemeClr val="tx1"/>
                          </a:solidFill>
                        </a:rPr>
                        <a:t> and Bank Holidays</a:t>
                      </a:r>
                      <a:r>
                        <a:rPr lang="en-GB" sz="1200" b="0" dirty="0" smtClean="0">
                          <a:solidFill>
                            <a:schemeClr val="tx1"/>
                          </a:solidFill>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smtClean="0">
                          <a:solidFill>
                            <a:schemeClr val="tx1"/>
                          </a:solidFill>
                        </a:rPr>
                        <a:t>37 – 39 hours</a:t>
                      </a:r>
                    </a:p>
                    <a:p>
                      <a:pPr algn="ctr"/>
                      <a:r>
                        <a:rPr lang="en-GB" sz="1200" b="0" dirty="0" smtClean="0">
                          <a:solidFill>
                            <a:schemeClr val="tx1"/>
                          </a:solidFill>
                        </a:rPr>
                        <a:t>Including</a:t>
                      </a:r>
                      <a:r>
                        <a:rPr lang="en-GB" sz="1200" b="0" baseline="0" dirty="0" smtClean="0">
                          <a:solidFill>
                            <a:schemeClr val="tx1"/>
                          </a:solidFill>
                        </a:rPr>
                        <a:t> evenings, events and appointments</a:t>
                      </a:r>
                      <a:endParaRPr lang="en-GB" sz="12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smtClean="0">
                          <a:solidFill>
                            <a:schemeClr val="tx1"/>
                          </a:solidFill>
                        </a:rPr>
                        <a:t>40 – 42 hours</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dirty="0" err="1" smtClean="0">
                          <a:solidFill>
                            <a:schemeClr val="tx1"/>
                          </a:solidFill>
                        </a:rPr>
                        <a:t>Rota</a:t>
                      </a:r>
                      <a:r>
                        <a:rPr lang="en-GB" sz="1200" b="0" dirty="0" smtClean="0">
                          <a:solidFill>
                            <a:schemeClr val="tx1"/>
                          </a:solidFill>
                        </a:rPr>
                        <a:t> based hours, including evenings, weekends</a:t>
                      </a:r>
                      <a:r>
                        <a:rPr lang="en-GB" sz="1200" b="0" baseline="0" dirty="0" smtClean="0">
                          <a:solidFill>
                            <a:schemeClr val="tx1"/>
                          </a:solidFill>
                        </a:rPr>
                        <a:t> and Bank Holidays</a:t>
                      </a:r>
                      <a:r>
                        <a:rPr lang="en-GB" sz="1200" b="0" dirty="0" smtClean="0">
                          <a:solidFill>
                            <a:schemeClr val="tx1"/>
                          </a:solidFill>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647099135"/>
              </p:ext>
            </p:extLst>
          </p:nvPr>
        </p:nvGraphicFramePr>
        <p:xfrm>
          <a:off x="357654" y="3504684"/>
          <a:ext cx="11450766" cy="370840"/>
        </p:xfrm>
        <a:graphic>
          <a:graphicData uri="http://schemas.openxmlformats.org/drawingml/2006/table">
            <a:tbl>
              <a:tblPr firstRow="1" bandRow="1">
                <a:tableStyleId>{5C22544A-7EE6-4342-B048-85BDC9FD1C3A}</a:tableStyleId>
              </a:tblPr>
              <a:tblGrid>
                <a:gridCol w="1908461"/>
                <a:gridCol w="1908461"/>
                <a:gridCol w="1908461"/>
                <a:gridCol w="1908461"/>
                <a:gridCol w="1908461"/>
                <a:gridCol w="1908461"/>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smtClean="0">
                          <a:solidFill>
                            <a:schemeClr val="tx1"/>
                          </a:solidFill>
                        </a:rPr>
                        <a:t>£42 500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dirty="0" smtClean="0">
                          <a:solidFill>
                            <a:schemeClr val="tx1"/>
                          </a:solidFill>
                        </a:rPr>
                        <a:t>£12 500</a:t>
                      </a:r>
                      <a:endParaRPr lang="en-GB"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smtClean="0">
                          <a:solidFill>
                            <a:schemeClr val="tx1"/>
                          </a:solidFill>
                        </a:rPr>
                        <a:t>£57 405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dirty="0" smtClean="0">
                          <a:solidFill>
                            <a:schemeClr val="tx1"/>
                          </a:solidFill>
                        </a:rPr>
                        <a:t>£40 000</a:t>
                      </a:r>
                      <a:endParaRPr lang="en-GB"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dirty="0" smtClean="0">
                          <a:solidFill>
                            <a:schemeClr val="tx1"/>
                          </a:solidFill>
                        </a:rPr>
                        <a:t>£102 500</a:t>
                      </a:r>
                      <a:endParaRPr lang="en-GB"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smtClean="0">
                          <a:solidFill>
                            <a:schemeClr val="tx1"/>
                          </a:solidFill>
                        </a:rPr>
                        <a:t>£29 000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7" name="Down Arrow 6"/>
          <p:cNvSpPr/>
          <p:nvPr/>
        </p:nvSpPr>
        <p:spPr>
          <a:xfrm>
            <a:off x="990600" y="3883774"/>
            <a:ext cx="567267" cy="1003612"/>
          </a:xfrm>
          <a:prstGeom prst="downArrow">
            <a:avLst/>
          </a:prstGeom>
          <a:solidFill>
            <a:srgbClr val="00ACC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Down Arrow 7"/>
          <p:cNvSpPr/>
          <p:nvPr/>
        </p:nvSpPr>
        <p:spPr>
          <a:xfrm>
            <a:off x="2980266" y="3887484"/>
            <a:ext cx="567267" cy="1003612"/>
          </a:xfrm>
          <a:prstGeom prst="downArrow">
            <a:avLst/>
          </a:prstGeom>
          <a:solidFill>
            <a:srgbClr val="00ACC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Down Arrow 12"/>
          <p:cNvSpPr/>
          <p:nvPr/>
        </p:nvSpPr>
        <p:spPr>
          <a:xfrm>
            <a:off x="4827485" y="3875524"/>
            <a:ext cx="567267" cy="1003612"/>
          </a:xfrm>
          <a:prstGeom prst="downArrow">
            <a:avLst/>
          </a:prstGeom>
          <a:solidFill>
            <a:srgbClr val="00ACC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Down Arrow 13"/>
          <p:cNvSpPr/>
          <p:nvPr/>
        </p:nvSpPr>
        <p:spPr>
          <a:xfrm>
            <a:off x="6812918" y="3893411"/>
            <a:ext cx="567267" cy="1003612"/>
          </a:xfrm>
          <a:prstGeom prst="downArrow">
            <a:avLst/>
          </a:prstGeom>
          <a:solidFill>
            <a:srgbClr val="00ACC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Down Arrow 14"/>
          <p:cNvSpPr/>
          <p:nvPr/>
        </p:nvSpPr>
        <p:spPr>
          <a:xfrm>
            <a:off x="8660137" y="3893411"/>
            <a:ext cx="567267" cy="1003612"/>
          </a:xfrm>
          <a:prstGeom prst="downArrow">
            <a:avLst/>
          </a:prstGeom>
          <a:solidFill>
            <a:srgbClr val="00ACC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Down Arrow 15"/>
          <p:cNvSpPr/>
          <p:nvPr/>
        </p:nvSpPr>
        <p:spPr>
          <a:xfrm>
            <a:off x="10507356" y="3893411"/>
            <a:ext cx="567267" cy="1003612"/>
          </a:xfrm>
          <a:prstGeom prst="downArrow">
            <a:avLst/>
          </a:prstGeom>
          <a:solidFill>
            <a:srgbClr val="00ACC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p:cNvSpPr txBox="1"/>
          <p:nvPr/>
        </p:nvSpPr>
        <p:spPr>
          <a:xfrm>
            <a:off x="315877" y="5294502"/>
            <a:ext cx="1916711" cy="369332"/>
          </a:xfrm>
          <a:prstGeom prst="rect">
            <a:avLst/>
          </a:prstGeom>
          <a:noFill/>
        </p:spPr>
        <p:txBody>
          <a:bodyPr wrap="square" rtlCol="0">
            <a:spAutoFit/>
          </a:bodyPr>
          <a:lstStyle/>
          <a:p>
            <a:pPr algn="ctr"/>
            <a:r>
              <a:rPr lang="en-GB" dirty="0" smtClean="0"/>
              <a:t>£2 361 (</a:t>
            </a:r>
            <a:r>
              <a:rPr lang="en-GB" dirty="0" smtClean="0">
                <a:solidFill>
                  <a:srgbClr val="FF0000"/>
                </a:solidFill>
              </a:rPr>
              <a:t>approx.</a:t>
            </a:r>
            <a:r>
              <a:rPr lang="en-GB" dirty="0" smtClean="0"/>
              <a:t>)</a:t>
            </a:r>
            <a:endParaRPr lang="en-GB" dirty="0"/>
          </a:p>
        </p:txBody>
      </p:sp>
      <p:sp>
        <p:nvSpPr>
          <p:cNvPr id="18" name="TextBox 17"/>
          <p:cNvSpPr txBox="1"/>
          <p:nvPr/>
        </p:nvSpPr>
        <p:spPr>
          <a:xfrm>
            <a:off x="2305543" y="5323249"/>
            <a:ext cx="1916711" cy="369332"/>
          </a:xfrm>
          <a:prstGeom prst="rect">
            <a:avLst/>
          </a:prstGeom>
          <a:noFill/>
        </p:spPr>
        <p:txBody>
          <a:bodyPr wrap="square" rtlCol="0">
            <a:spAutoFit/>
          </a:bodyPr>
          <a:lstStyle/>
          <a:p>
            <a:pPr algn="ctr"/>
            <a:r>
              <a:rPr lang="en-GB" dirty="0" smtClean="0"/>
              <a:t>£694 (</a:t>
            </a:r>
            <a:r>
              <a:rPr lang="en-GB" dirty="0" smtClean="0">
                <a:solidFill>
                  <a:srgbClr val="FF0000"/>
                </a:solidFill>
              </a:rPr>
              <a:t>approx.</a:t>
            </a:r>
            <a:r>
              <a:rPr lang="en-GB" dirty="0" smtClean="0"/>
              <a:t>)</a:t>
            </a:r>
            <a:endParaRPr lang="en-GB" dirty="0"/>
          </a:p>
        </p:txBody>
      </p:sp>
      <p:sp>
        <p:nvSpPr>
          <p:cNvPr id="19" name="TextBox 18"/>
          <p:cNvSpPr txBox="1"/>
          <p:nvPr/>
        </p:nvSpPr>
        <p:spPr>
          <a:xfrm>
            <a:off x="4222254" y="5323249"/>
            <a:ext cx="1916711" cy="369332"/>
          </a:xfrm>
          <a:prstGeom prst="rect">
            <a:avLst/>
          </a:prstGeom>
          <a:noFill/>
        </p:spPr>
        <p:txBody>
          <a:bodyPr wrap="square" rtlCol="0">
            <a:spAutoFit/>
          </a:bodyPr>
          <a:lstStyle/>
          <a:p>
            <a:pPr algn="ctr"/>
            <a:r>
              <a:rPr lang="en-GB" dirty="0" smtClean="0"/>
              <a:t>£3 189 (</a:t>
            </a:r>
            <a:r>
              <a:rPr lang="en-GB" dirty="0" smtClean="0">
                <a:solidFill>
                  <a:srgbClr val="FF0000"/>
                </a:solidFill>
              </a:rPr>
              <a:t>approx.</a:t>
            </a:r>
            <a:r>
              <a:rPr lang="en-GB" dirty="0" smtClean="0"/>
              <a:t>)</a:t>
            </a:r>
            <a:endParaRPr lang="en-GB" dirty="0"/>
          </a:p>
        </p:txBody>
      </p:sp>
      <p:sp>
        <p:nvSpPr>
          <p:cNvPr id="20" name="TextBox 19"/>
          <p:cNvSpPr txBox="1"/>
          <p:nvPr/>
        </p:nvSpPr>
        <p:spPr>
          <a:xfrm>
            <a:off x="6203454" y="5328139"/>
            <a:ext cx="1916711" cy="369332"/>
          </a:xfrm>
          <a:prstGeom prst="rect">
            <a:avLst/>
          </a:prstGeom>
          <a:noFill/>
        </p:spPr>
        <p:txBody>
          <a:bodyPr wrap="square" rtlCol="0">
            <a:spAutoFit/>
          </a:bodyPr>
          <a:lstStyle/>
          <a:p>
            <a:pPr algn="ctr"/>
            <a:r>
              <a:rPr lang="en-GB" dirty="0" smtClean="0"/>
              <a:t>£2 222 (</a:t>
            </a:r>
            <a:r>
              <a:rPr lang="en-GB" dirty="0" smtClean="0">
                <a:solidFill>
                  <a:srgbClr val="FF0000"/>
                </a:solidFill>
              </a:rPr>
              <a:t>approx.</a:t>
            </a:r>
            <a:r>
              <a:rPr lang="en-GB" dirty="0" smtClean="0"/>
              <a:t>)</a:t>
            </a:r>
            <a:endParaRPr lang="en-GB" dirty="0"/>
          </a:p>
        </p:txBody>
      </p:sp>
      <p:sp>
        <p:nvSpPr>
          <p:cNvPr id="21" name="TextBox 20"/>
          <p:cNvSpPr txBox="1"/>
          <p:nvPr/>
        </p:nvSpPr>
        <p:spPr>
          <a:xfrm>
            <a:off x="8055676" y="5329785"/>
            <a:ext cx="1916711" cy="369332"/>
          </a:xfrm>
          <a:prstGeom prst="rect">
            <a:avLst/>
          </a:prstGeom>
          <a:noFill/>
        </p:spPr>
        <p:txBody>
          <a:bodyPr wrap="square" rtlCol="0">
            <a:spAutoFit/>
          </a:bodyPr>
          <a:lstStyle/>
          <a:p>
            <a:pPr algn="ctr"/>
            <a:r>
              <a:rPr lang="en-GB" dirty="0" smtClean="0"/>
              <a:t>£5 694 (</a:t>
            </a:r>
            <a:r>
              <a:rPr lang="en-GB" dirty="0" smtClean="0">
                <a:solidFill>
                  <a:srgbClr val="FF0000"/>
                </a:solidFill>
              </a:rPr>
              <a:t>approx.</a:t>
            </a:r>
            <a:r>
              <a:rPr lang="en-GB" dirty="0" smtClean="0"/>
              <a:t>)</a:t>
            </a:r>
            <a:endParaRPr lang="en-GB" dirty="0"/>
          </a:p>
        </p:txBody>
      </p:sp>
      <p:sp>
        <p:nvSpPr>
          <p:cNvPr id="22" name="TextBox 21"/>
          <p:cNvSpPr txBox="1"/>
          <p:nvPr/>
        </p:nvSpPr>
        <p:spPr>
          <a:xfrm>
            <a:off x="9863394" y="5307139"/>
            <a:ext cx="1916711" cy="369332"/>
          </a:xfrm>
          <a:prstGeom prst="rect">
            <a:avLst/>
          </a:prstGeom>
          <a:noFill/>
        </p:spPr>
        <p:txBody>
          <a:bodyPr wrap="square" rtlCol="0">
            <a:spAutoFit/>
          </a:bodyPr>
          <a:lstStyle/>
          <a:p>
            <a:pPr algn="ctr"/>
            <a:r>
              <a:rPr lang="en-GB" dirty="0" smtClean="0"/>
              <a:t>£1 611 (</a:t>
            </a:r>
            <a:r>
              <a:rPr lang="en-GB" dirty="0" smtClean="0">
                <a:solidFill>
                  <a:srgbClr val="FF0000"/>
                </a:solidFill>
              </a:rPr>
              <a:t>approx.</a:t>
            </a:r>
            <a:r>
              <a:rPr lang="en-GB" dirty="0" smtClean="0"/>
              <a:t>)</a:t>
            </a:r>
            <a:endParaRPr lang="en-GB" dirty="0"/>
          </a:p>
        </p:txBody>
      </p:sp>
      <p:sp>
        <p:nvSpPr>
          <p:cNvPr id="23" name="TextBox 22"/>
          <p:cNvSpPr txBox="1"/>
          <p:nvPr/>
        </p:nvSpPr>
        <p:spPr>
          <a:xfrm>
            <a:off x="4040210" y="5803111"/>
            <a:ext cx="3470300" cy="1631216"/>
          </a:xfrm>
          <a:prstGeom prst="rect">
            <a:avLst/>
          </a:prstGeom>
          <a:noFill/>
        </p:spPr>
        <p:txBody>
          <a:bodyPr wrap="square" rtlCol="0">
            <a:spAutoFit/>
          </a:bodyPr>
          <a:lstStyle/>
          <a:p>
            <a:pPr marL="342900" indent="-342900">
              <a:lnSpc>
                <a:spcPct val="250000"/>
              </a:lnSpc>
              <a:buFont typeface="Arial" panose="020B0604020202020204" pitchFamily="34" charset="0"/>
              <a:buChar char="•"/>
            </a:pPr>
            <a:r>
              <a:rPr lang="en-GB" sz="2000" b="1" dirty="0" smtClean="0">
                <a:latin typeface="Trebuchet MS" panose="020B0603020202020204" pitchFamily="34" charset="0"/>
              </a:rPr>
              <a:t>What do you notice?</a:t>
            </a:r>
            <a:endParaRPr lang="en-GB" sz="2000" b="1" dirty="0">
              <a:latin typeface="Trebuchet MS" panose="020B0603020202020204" pitchFamily="34" charset="0"/>
            </a:endParaRPr>
          </a:p>
          <a:p>
            <a:pPr marL="342900" indent="-342900">
              <a:lnSpc>
                <a:spcPct val="250000"/>
              </a:lnSpc>
              <a:buFont typeface="Arial" panose="020B0604020202020204" pitchFamily="34" charset="0"/>
              <a:buChar char="•"/>
            </a:pPr>
            <a:endParaRPr lang="en-GB" sz="2000" b="1" dirty="0">
              <a:latin typeface="Trebuchet MS" panose="020B0603020202020204" pitchFamily="34" charset="0"/>
            </a:endParaRPr>
          </a:p>
        </p:txBody>
      </p:sp>
      <p:pic>
        <p:nvPicPr>
          <p:cNvPr id="24" name="Picture 23"/>
          <p:cNvPicPr>
            <a:picLocks noChangeAspect="1"/>
          </p:cNvPicPr>
          <p:nvPr/>
        </p:nvPicPr>
        <p:blipFill rotWithShape="1">
          <a:blip r:embed="rId5"/>
          <a:srcRect l="23055" t="20494" r="61478" b="67284"/>
          <a:stretch/>
        </p:blipFill>
        <p:spPr>
          <a:xfrm>
            <a:off x="10067218" y="5819571"/>
            <a:ext cx="1885714" cy="838200"/>
          </a:xfrm>
          <a:prstGeom prst="rect">
            <a:avLst/>
          </a:prstGeom>
        </p:spPr>
      </p:pic>
    </p:spTree>
    <p:custDataLst>
      <p:tags r:id="rId1"/>
    </p:custDataLst>
    <p:extLst>
      <p:ext uri="{BB962C8B-B14F-4D97-AF65-F5344CB8AC3E}">
        <p14:creationId xmlns:p14="http://schemas.microsoft.com/office/powerpoint/2010/main" val="2610303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5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8" grpId="0"/>
      <p:bldP spid="19" grpId="0"/>
      <p:bldP spid="20" grpId="0"/>
      <p:bldP spid="21" grpId="0"/>
      <p:bldP spid="22" grpId="0"/>
      <p:bldP spid="23" grpId="0"/>
    </p:bldLst>
  </p:timing>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0.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1682</TotalTime>
  <Words>1699</Words>
  <Application>Microsoft Office PowerPoint</Application>
  <PresentationFormat>Widescreen</PresentationFormat>
  <Paragraphs>284</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Trebuchet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creator>Microsoft Office User</dc:creator>
  <cp:lastModifiedBy>Danielle Timms</cp:lastModifiedBy>
  <cp:revision>103</cp:revision>
  <dcterms:created xsi:type="dcterms:W3CDTF">2019-06-24T08:58:54Z</dcterms:created>
  <dcterms:modified xsi:type="dcterms:W3CDTF">2020-02-05T19:35:29Z</dcterms:modified>
</cp:coreProperties>
</file>