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70" r:id="rId3"/>
    <p:sldId id="269" r:id="rId4"/>
    <p:sldId id="277" r:id="rId5"/>
    <p:sldId id="278" r:id="rId6"/>
    <p:sldId id="279" r:id="rId7"/>
    <p:sldId id="275" r:id="rId8"/>
    <p:sldId id="280" r:id="rId9"/>
    <p:sldId id="282" r:id="rId10"/>
    <p:sldId id="283"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B9DF"/>
    <a:srgbClr val="93CFD7"/>
    <a:srgbClr val="4CB16C"/>
    <a:srgbClr val="A2CA70"/>
    <a:srgbClr val="F9BB56"/>
    <a:srgbClr val="EF8146"/>
    <a:srgbClr val="E75048"/>
    <a:srgbClr val="D14666"/>
    <a:srgbClr val="F5F5F5"/>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94"/>
  </p:normalViewPr>
  <p:slideViewPr>
    <p:cSldViewPr snapToGrid="0" snapToObjects="1" showGuides="1">
      <p:cViewPr varScale="1">
        <p:scale>
          <a:sx n="110" d="100"/>
          <a:sy n="110"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F4FA0C-52F4-244B-BF30-969756FE4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0504579-BA21-C942-A467-964761ACF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C81C4F2-4D49-2B43-9980-3B1CA7E828B3}"/>
              </a:ext>
            </a:extLst>
          </p:cNvPr>
          <p:cNvSpPr>
            <a:spLocks noGrp="1"/>
          </p:cNvSpPr>
          <p:nvPr>
            <p:ph type="dt" sz="half" idx="10"/>
          </p:nvPr>
        </p:nvSpPr>
        <p:spPr/>
        <p:txBody>
          <a:bodyPr/>
          <a:lstStyle/>
          <a:p>
            <a:fld id="{93F6AA31-D4CF-544E-8824-E027903F831D}" type="datetimeFigureOut">
              <a:rPr lang="en-US" smtClean="0"/>
              <a:t>1/16/2020</a:t>
            </a:fld>
            <a:endParaRPr lang="en-US"/>
          </a:p>
        </p:txBody>
      </p:sp>
      <p:sp>
        <p:nvSpPr>
          <p:cNvPr id="5" name="Footer Placeholder 4">
            <a:extLst>
              <a:ext uri="{FF2B5EF4-FFF2-40B4-BE49-F238E27FC236}">
                <a16:creationId xmlns:a16="http://schemas.microsoft.com/office/drawing/2014/main" xmlns="" id="{665D885C-B285-404C-948D-C0783B39A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DC23088-9AA1-5945-9A87-A0141BF3C3E8}"/>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8078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10004-D0AA-6747-83FC-F7D2732B61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CBFC728-C4BA-9F41-B2B8-BD4D287704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B1FF8A-AAEC-CB46-8F0B-B74EC3C44B33}"/>
              </a:ext>
            </a:extLst>
          </p:cNvPr>
          <p:cNvSpPr>
            <a:spLocks noGrp="1"/>
          </p:cNvSpPr>
          <p:nvPr>
            <p:ph type="dt" sz="half" idx="10"/>
          </p:nvPr>
        </p:nvSpPr>
        <p:spPr/>
        <p:txBody>
          <a:bodyPr/>
          <a:lstStyle/>
          <a:p>
            <a:fld id="{93F6AA31-D4CF-544E-8824-E027903F831D}" type="datetimeFigureOut">
              <a:rPr lang="en-US" smtClean="0"/>
              <a:t>1/16/2020</a:t>
            </a:fld>
            <a:endParaRPr lang="en-US"/>
          </a:p>
        </p:txBody>
      </p:sp>
      <p:sp>
        <p:nvSpPr>
          <p:cNvPr id="5" name="Footer Placeholder 4">
            <a:extLst>
              <a:ext uri="{FF2B5EF4-FFF2-40B4-BE49-F238E27FC236}">
                <a16:creationId xmlns:a16="http://schemas.microsoft.com/office/drawing/2014/main" xmlns="" id="{AE6FCA42-F8C9-2D48-91EB-070A6B340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54A5F8-94CB-0241-9249-975A673420E2}"/>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180591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21607C1-67D5-3C48-8CAA-B48D8EC6BE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9949FF2-C9C2-7342-BB7E-FF384D2DF0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C6E2A2C-7FB8-0E4F-93C1-184CECA046E2}"/>
              </a:ext>
            </a:extLst>
          </p:cNvPr>
          <p:cNvSpPr>
            <a:spLocks noGrp="1"/>
          </p:cNvSpPr>
          <p:nvPr>
            <p:ph type="dt" sz="half" idx="10"/>
          </p:nvPr>
        </p:nvSpPr>
        <p:spPr/>
        <p:txBody>
          <a:bodyPr/>
          <a:lstStyle/>
          <a:p>
            <a:fld id="{93F6AA31-D4CF-544E-8824-E027903F831D}" type="datetimeFigureOut">
              <a:rPr lang="en-US" smtClean="0"/>
              <a:t>1/16/2020</a:t>
            </a:fld>
            <a:endParaRPr lang="en-US"/>
          </a:p>
        </p:txBody>
      </p:sp>
      <p:sp>
        <p:nvSpPr>
          <p:cNvPr id="5" name="Footer Placeholder 4">
            <a:extLst>
              <a:ext uri="{FF2B5EF4-FFF2-40B4-BE49-F238E27FC236}">
                <a16:creationId xmlns:a16="http://schemas.microsoft.com/office/drawing/2014/main" xmlns="" id="{E6687502-9F54-DA4E-9802-9F68BE989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7BE87F-9677-194B-AD21-D3D534B8EEAC}"/>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389046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07C2A2-D1A9-E749-9784-3446627077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4841CE7-8C7F-284D-A66D-E9E3A52FC9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CCAF4B-ED7A-064D-BA01-6C5F4748A5F9}"/>
              </a:ext>
            </a:extLst>
          </p:cNvPr>
          <p:cNvSpPr>
            <a:spLocks noGrp="1"/>
          </p:cNvSpPr>
          <p:nvPr>
            <p:ph type="dt" sz="half" idx="10"/>
          </p:nvPr>
        </p:nvSpPr>
        <p:spPr/>
        <p:txBody>
          <a:bodyPr/>
          <a:lstStyle/>
          <a:p>
            <a:fld id="{93F6AA31-D4CF-544E-8824-E027903F831D}" type="datetimeFigureOut">
              <a:rPr lang="en-US" smtClean="0"/>
              <a:t>1/16/2020</a:t>
            </a:fld>
            <a:endParaRPr lang="en-US"/>
          </a:p>
        </p:txBody>
      </p:sp>
      <p:sp>
        <p:nvSpPr>
          <p:cNvPr id="5" name="Footer Placeholder 4">
            <a:extLst>
              <a:ext uri="{FF2B5EF4-FFF2-40B4-BE49-F238E27FC236}">
                <a16:creationId xmlns:a16="http://schemas.microsoft.com/office/drawing/2014/main" xmlns="" id="{CA412E6A-0F12-A042-9497-B418701D3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159F5BE-7BC7-A049-95D3-9CB4EA56ECA0}"/>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1467769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E8DCF-FB09-9242-865F-C605B182B2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03C5055-616D-7443-A75A-BBBE7B495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36BF1B9-E38F-2E4B-AF43-4AF93A7EE63A}"/>
              </a:ext>
            </a:extLst>
          </p:cNvPr>
          <p:cNvSpPr>
            <a:spLocks noGrp="1"/>
          </p:cNvSpPr>
          <p:nvPr>
            <p:ph type="dt" sz="half" idx="10"/>
          </p:nvPr>
        </p:nvSpPr>
        <p:spPr/>
        <p:txBody>
          <a:bodyPr/>
          <a:lstStyle/>
          <a:p>
            <a:fld id="{93F6AA31-D4CF-544E-8824-E027903F831D}" type="datetimeFigureOut">
              <a:rPr lang="en-US" smtClean="0"/>
              <a:t>1/16/2020</a:t>
            </a:fld>
            <a:endParaRPr lang="en-US"/>
          </a:p>
        </p:txBody>
      </p:sp>
      <p:sp>
        <p:nvSpPr>
          <p:cNvPr id="5" name="Footer Placeholder 4">
            <a:extLst>
              <a:ext uri="{FF2B5EF4-FFF2-40B4-BE49-F238E27FC236}">
                <a16:creationId xmlns:a16="http://schemas.microsoft.com/office/drawing/2014/main" xmlns="" id="{3052E787-F50D-F945-AC6F-727102E8E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739DF6-FCD0-574D-911B-A3E53886A4C0}"/>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217420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3175D-FF99-744B-962E-B8225DD598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7BB8A5C-7E0D-0E41-8173-EFE5ACAB75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8D49F26-6419-9442-B5E0-61EDEC96C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FF3E31C-B9FF-A04A-AC7F-9CBD42163320}"/>
              </a:ext>
            </a:extLst>
          </p:cNvPr>
          <p:cNvSpPr>
            <a:spLocks noGrp="1"/>
          </p:cNvSpPr>
          <p:nvPr>
            <p:ph type="dt" sz="half" idx="10"/>
          </p:nvPr>
        </p:nvSpPr>
        <p:spPr/>
        <p:txBody>
          <a:bodyPr/>
          <a:lstStyle/>
          <a:p>
            <a:fld id="{93F6AA31-D4CF-544E-8824-E027903F831D}" type="datetimeFigureOut">
              <a:rPr lang="en-US" smtClean="0"/>
              <a:t>1/16/2020</a:t>
            </a:fld>
            <a:endParaRPr lang="en-US"/>
          </a:p>
        </p:txBody>
      </p:sp>
      <p:sp>
        <p:nvSpPr>
          <p:cNvPr id="6" name="Footer Placeholder 5">
            <a:extLst>
              <a:ext uri="{FF2B5EF4-FFF2-40B4-BE49-F238E27FC236}">
                <a16:creationId xmlns:a16="http://schemas.microsoft.com/office/drawing/2014/main" xmlns="" id="{7F8BEF92-2822-3740-8B12-BEA1A8942D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AEE55F2-DF68-E64D-B7D1-845591270371}"/>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389694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575E9-8C5E-D845-8B86-13EA84FD93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8B60A1F-C345-E445-96AB-309B33B5B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31E5736-4938-874C-8750-109859C828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FF4AA4E-6149-D34F-BEA5-A3A02CD9FA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24F442D-74CA-FD43-9E43-D1270511DF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211574F-B161-FE48-97FB-A19660170616}"/>
              </a:ext>
            </a:extLst>
          </p:cNvPr>
          <p:cNvSpPr>
            <a:spLocks noGrp="1"/>
          </p:cNvSpPr>
          <p:nvPr>
            <p:ph type="dt" sz="half" idx="10"/>
          </p:nvPr>
        </p:nvSpPr>
        <p:spPr/>
        <p:txBody>
          <a:bodyPr/>
          <a:lstStyle/>
          <a:p>
            <a:fld id="{93F6AA31-D4CF-544E-8824-E027903F831D}" type="datetimeFigureOut">
              <a:rPr lang="en-US" smtClean="0"/>
              <a:t>1/16/2020</a:t>
            </a:fld>
            <a:endParaRPr lang="en-US"/>
          </a:p>
        </p:txBody>
      </p:sp>
      <p:sp>
        <p:nvSpPr>
          <p:cNvPr id="8" name="Footer Placeholder 7">
            <a:extLst>
              <a:ext uri="{FF2B5EF4-FFF2-40B4-BE49-F238E27FC236}">
                <a16:creationId xmlns:a16="http://schemas.microsoft.com/office/drawing/2014/main" xmlns="" id="{16E859F6-A524-5A4A-A117-FDBE287222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2F8D442-7755-CB41-A967-EFCB7FC49F82}"/>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305648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F33BDB-61A5-7445-954C-1C21D0668C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43E6F5B-BE81-1D4B-9B45-1A4BE16E94F6}"/>
              </a:ext>
            </a:extLst>
          </p:cNvPr>
          <p:cNvSpPr>
            <a:spLocks noGrp="1"/>
          </p:cNvSpPr>
          <p:nvPr>
            <p:ph type="dt" sz="half" idx="10"/>
          </p:nvPr>
        </p:nvSpPr>
        <p:spPr/>
        <p:txBody>
          <a:bodyPr/>
          <a:lstStyle/>
          <a:p>
            <a:fld id="{93F6AA31-D4CF-544E-8824-E027903F831D}" type="datetimeFigureOut">
              <a:rPr lang="en-US" smtClean="0"/>
              <a:t>1/16/2020</a:t>
            </a:fld>
            <a:endParaRPr lang="en-US"/>
          </a:p>
        </p:txBody>
      </p:sp>
      <p:sp>
        <p:nvSpPr>
          <p:cNvPr id="4" name="Footer Placeholder 3">
            <a:extLst>
              <a:ext uri="{FF2B5EF4-FFF2-40B4-BE49-F238E27FC236}">
                <a16:creationId xmlns:a16="http://schemas.microsoft.com/office/drawing/2014/main" xmlns="" id="{1EEA48FA-C665-044B-B940-9908C904A9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DC41CCA-7A87-9F47-BA6F-663711C7FA3E}"/>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1299307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57F757E-8845-F44F-87EC-7E831100093C}"/>
              </a:ext>
            </a:extLst>
          </p:cNvPr>
          <p:cNvSpPr>
            <a:spLocks noGrp="1"/>
          </p:cNvSpPr>
          <p:nvPr>
            <p:ph type="dt" sz="half" idx="10"/>
          </p:nvPr>
        </p:nvSpPr>
        <p:spPr/>
        <p:txBody>
          <a:bodyPr/>
          <a:lstStyle/>
          <a:p>
            <a:fld id="{93F6AA31-D4CF-544E-8824-E027903F831D}" type="datetimeFigureOut">
              <a:rPr lang="en-US" smtClean="0"/>
              <a:t>1/16/2020</a:t>
            </a:fld>
            <a:endParaRPr lang="en-US"/>
          </a:p>
        </p:txBody>
      </p:sp>
      <p:sp>
        <p:nvSpPr>
          <p:cNvPr id="3" name="Footer Placeholder 2">
            <a:extLst>
              <a:ext uri="{FF2B5EF4-FFF2-40B4-BE49-F238E27FC236}">
                <a16:creationId xmlns:a16="http://schemas.microsoft.com/office/drawing/2014/main" xmlns="" id="{6A21EF2A-75A6-E046-9F34-5D4DBB45D1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BE9BAC5-910D-B442-8D8F-10454B83254F}"/>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346821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65FEE-F059-FF42-8AEE-29B7E0A3F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EF88874-A54F-DE40-BA00-793E11168B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89BC2BD-3622-5046-AC40-1461908DB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9A35CDA-9D2B-1A48-A15C-4749BB24F8B6}"/>
              </a:ext>
            </a:extLst>
          </p:cNvPr>
          <p:cNvSpPr>
            <a:spLocks noGrp="1"/>
          </p:cNvSpPr>
          <p:nvPr>
            <p:ph type="dt" sz="half" idx="10"/>
          </p:nvPr>
        </p:nvSpPr>
        <p:spPr/>
        <p:txBody>
          <a:bodyPr/>
          <a:lstStyle/>
          <a:p>
            <a:fld id="{93F6AA31-D4CF-544E-8824-E027903F831D}" type="datetimeFigureOut">
              <a:rPr lang="en-US" smtClean="0"/>
              <a:t>1/16/2020</a:t>
            </a:fld>
            <a:endParaRPr lang="en-US"/>
          </a:p>
        </p:txBody>
      </p:sp>
      <p:sp>
        <p:nvSpPr>
          <p:cNvPr id="6" name="Footer Placeholder 5">
            <a:extLst>
              <a:ext uri="{FF2B5EF4-FFF2-40B4-BE49-F238E27FC236}">
                <a16:creationId xmlns:a16="http://schemas.microsoft.com/office/drawing/2014/main" xmlns="" id="{7A7A60BB-75BC-0741-96E6-21DE28D4E5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1A7D3F-B6E0-954E-BCF4-19D207DC41CB}"/>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243569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91159E-FB81-9645-B704-5F4B1DB4D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6A34CD5-9476-5F42-86C7-41BD00BD16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4F01656-DAA1-3B47-9CDF-A61F5DAD4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F1BB397-051F-2049-B74E-5E717FDFFA11}"/>
              </a:ext>
            </a:extLst>
          </p:cNvPr>
          <p:cNvSpPr>
            <a:spLocks noGrp="1"/>
          </p:cNvSpPr>
          <p:nvPr>
            <p:ph type="dt" sz="half" idx="10"/>
          </p:nvPr>
        </p:nvSpPr>
        <p:spPr/>
        <p:txBody>
          <a:bodyPr/>
          <a:lstStyle/>
          <a:p>
            <a:fld id="{93F6AA31-D4CF-544E-8824-E027903F831D}" type="datetimeFigureOut">
              <a:rPr lang="en-US" smtClean="0"/>
              <a:t>1/16/2020</a:t>
            </a:fld>
            <a:endParaRPr lang="en-US"/>
          </a:p>
        </p:txBody>
      </p:sp>
      <p:sp>
        <p:nvSpPr>
          <p:cNvPr id="6" name="Footer Placeholder 5">
            <a:extLst>
              <a:ext uri="{FF2B5EF4-FFF2-40B4-BE49-F238E27FC236}">
                <a16:creationId xmlns:a16="http://schemas.microsoft.com/office/drawing/2014/main" xmlns="" id="{45BF3B9C-D4D7-164B-ABAE-FC04DFF9C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BD9C78-B053-8A43-B3ED-4FC172C881E9}"/>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86719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76FDEB8-6EAB-F74F-89FE-0C1AA72C09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D0BD98-6FEC-4A40-89EB-069045E6EA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1B28E9-1B22-2E42-A031-7A132F1C36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6AA31-D4CF-544E-8824-E027903F831D}" type="datetimeFigureOut">
              <a:rPr lang="en-US" smtClean="0"/>
              <a:t>1/16/2020</a:t>
            </a:fld>
            <a:endParaRPr lang="en-US"/>
          </a:p>
        </p:txBody>
      </p:sp>
      <p:sp>
        <p:nvSpPr>
          <p:cNvPr id="5" name="Footer Placeholder 4">
            <a:extLst>
              <a:ext uri="{FF2B5EF4-FFF2-40B4-BE49-F238E27FC236}">
                <a16:creationId xmlns:a16="http://schemas.microsoft.com/office/drawing/2014/main" xmlns="" id="{A76EDD03-9695-9143-80B7-D7EE2ABB0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0BE6EC0-349D-6B4C-8B22-336BFBD7B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9DF42-E4FA-0441-A6C7-ED02E5A66D9D}" type="slidenum">
              <a:rPr lang="en-US" smtClean="0"/>
              <a:t>‹#›</a:t>
            </a:fld>
            <a:endParaRPr lang="en-US"/>
          </a:p>
        </p:txBody>
      </p:sp>
    </p:spTree>
    <p:extLst>
      <p:ext uri="{BB962C8B-B14F-4D97-AF65-F5344CB8AC3E}">
        <p14:creationId xmlns:p14="http://schemas.microsoft.com/office/powerpoint/2010/main" val="1822278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9.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5.png"/><Relationship Id="rId11" Type="http://schemas.openxmlformats.org/officeDocument/2006/relationships/image" Target="../media/image7.png"/><Relationship Id="rId5" Type="http://schemas.openxmlformats.org/officeDocument/2006/relationships/image" Target="../media/image3.jpg"/><Relationship Id="rId1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3.png"/><Relationship Id="rId1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hyperlink" Target="https://icould.com/buzz-quiz/?buzz_page=0" TargetMode="Externa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hyperlink" Target="https://vimeo.com/307095709"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3.jp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jp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15.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jpg"/><Relationship Id="rId11" Type="http://schemas.openxmlformats.org/officeDocument/2006/relationships/image" Target="../media/image14.png"/><Relationship Id="rId5" Type="http://schemas.openxmlformats.org/officeDocument/2006/relationships/image" Target="../media/image12.png"/><Relationship Id="rId15" Type="http://schemas.openxmlformats.org/officeDocument/2006/relationships/image" Target="../media/image16.gif"/><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3.jp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10.pn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9.png"/><Relationship Id="rId11" Type="http://schemas.openxmlformats.org/officeDocument/2006/relationships/image" Target="../media/image8.png"/><Relationship Id="rId5" Type="http://schemas.openxmlformats.org/officeDocument/2006/relationships/image" Target="../media/image3.jpg"/><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359376" y="3172959"/>
            <a:ext cx="11623589" cy="1107996"/>
          </a:xfrm>
          <a:prstGeom prst="rect">
            <a:avLst/>
          </a:prstGeom>
          <a:noFill/>
        </p:spPr>
        <p:txBody>
          <a:bodyPr wrap="square" rtlCol="0">
            <a:spAutoFit/>
          </a:bodyPr>
          <a:lstStyle/>
          <a:p>
            <a:r>
              <a:rPr lang="en-GB" sz="6600" b="1" dirty="0" smtClean="0">
                <a:latin typeface="Trebuchet MS" panose="020B0603020202020204" pitchFamily="34" charset="0"/>
              </a:rPr>
              <a:t>Employability Skills</a:t>
            </a:r>
            <a:endParaRPr lang="en-GB" sz="6600" b="1" dirty="0">
              <a:latin typeface="Trebuchet MS" panose="020B0603020202020204" pitchFamily="34" charset="0"/>
            </a:endParaRPr>
          </a:p>
        </p:txBody>
      </p:sp>
      <p:pic>
        <p:nvPicPr>
          <p:cNvPr id="1030" name="Picture 6" descr="Image result for blue twitter bi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76" y="5187088"/>
            <a:ext cx="659799" cy="6597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19175" y="5147656"/>
            <a:ext cx="11623589" cy="369332"/>
          </a:xfrm>
          <a:prstGeom prst="rect">
            <a:avLst/>
          </a:prstGeom>
          <a:noFill/>
        </p:spPr>
        <p:txBody>
          <a:bodyPr wrap="square" rtlCol="0">
            <a:spAutoFit/>
          </a:bodyPr>
          <a:lstStyle/>
          <a:p>
            <a:r>
              <a:rPr lang="en-GB" b="1" dirty="0" smtClean="0">
                <a:latin typeface="Trebuchet MS" panose="020B0603020202020204" pitchFamily="34" charset="0"/>
              </a:rPr>
              <a:t>@OpportunitiesDN	</a:t>
            </a:r>
            <a:endParaRPr lang="en-GB" b="1" dirty="0">
              <a:latin typeface="Trebuchet MS" panose="020B0603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43" y="250086"/>
            <a:ext cx="5575801" cy="2001096"/>
          </a:xfrm>
          <a:prstGeom prst="rect">
            <a:avLst/>
          </a:prstGeom>
        </p:spPr>
      </p:pic>
      <p:sp>
        <p:nvSpPr>
          <p:cNvPr id="7" name="TextBox 6"/>
          <p:cNvSpPr txBox="1"/>
          <p:nvPr/>
        </p:nvSpPr>
        <p:spPr>
          <a:xfrm>
            <a:off x="1019175" y="5496405"/>
            <a:ext cx="2312493" cy="646331"/>
          </a:xfrm>
          <a:prstGeom prst="rect">
            <a:avLst/>
          </a:prstGeom>
          <a:noFill/>
        </p:spPr>
        <p:txBody>
          <a:bodyPr wrap="none" rtlCol="0">
            <a:spAutoFit/>
          </a:bodyPr>
          <a:lstStyle/>
          <a:p>
            <a:r>
              <a:rPr lang="en-GB" b="1" dirty="0" smtClean="0">
                <a:latin typeface="Trebuchet MS" panose="020B0603020202020204" pitchFamily="34" charset="0"/>
              </a:rPr>
              <a:t>#DNCareersWeek20</a:t>
            </a:r>
            <a:endParaRPr lang="en-GB" b="1" dirty="0">
              <a:latin typeface="Trebuchet MS" panose="020B0603020202020204" pitchFamily="34" charset="0"/>
            </a:endParaRPr>
          </a:p>
          <a:p>
            <a:endParaRPr lang="en-GB" dirty="0"/>
          </a:p>
        </p:txBody>
      </p:sp>
      <p:pic>
        <p:nvPicPr>
          <p:cNvPr id="8" name="Picture 7"/>
          <p:cNvPicPr>
            <a:picLocks noChangeAspect="1"/>
          </p:cNvPicPr>
          <p:nvPr/>
        </p:nvPicPr>
        <p:blipFill rotWithShape="1">
          <a:blip r:embed="rId6"/>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2096359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a:xfrm>
            <a:off x="2773265" y="1693986"/>
            <a:ext cx="2495888" cy="397787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3545004" y="4771619"/>
            <a:ext cx="1573880" cy="900246"/>
          </a:xfrm>
          <a:prstGeom prst="rect">
            <a:avLst/>
          </a:prstGeom>
          <a:solidFill>
            <a:srgbClr val="F5F5F5"/>
          </a:solidFill>
          <a:ln w="12700">
            <a:noFill/>
            <a:prstDash val="dash"/>
          </a:ln>
        </p:spPr>
        <p:txBody>
          <a:bodyPr wrap="square" rtlCol="0">
            <a:spAutoFit/>
          </a:bodyPr>
          <a:lstStyle/>
          <a:p>
            <a:pPr algn="ctr"/>
            <a:r>
              <a:rPr lang="en-GB" sz="1050" dirty="0" smtClean="0">
                <a:latin typeface="Trebuchet MS" panose="020B0603020202020204" pitchFamily="34" charset="0"/>
              </a:rPr>
              <a:t>Working well with others, knowing each other’s skills and talents and supporting all in a team.</a:t>
            </a:r>
          </a:p>
        </p:txBody>
      </p:sp>
      <p:sp>
        <p:nvSpPr>
          <p:cNvPr id="23" name="TextBox 22"/>
          <p:cNvSpPr txBox="1"/>
          <p:nvPr/>
        </p:nvSpPr>
        <p:spPr>
          <a:xfrm>
            <a:off x="3368421" y="3702619"/>
            <a:ext cx="1756975" cy="1061829"/>
          </a:xfrm>
          <a:prstGeom prst="rect">
            <a:avLst/>
          </a:prstGeom>
          <a:solidFill>
            <a:srgbClr val="F5F5F5"/>
          </a:solidFill>
          <a:ln w="12700">
            <a:noFill/>
            <a:prstDash val="dash"/>
          </a:ln>
        </p:spPr>
        <p:txBody>
          <a:bodyPr wrap="square" rtlCol="0">
            <a:spAutoFit/>
          </a:bodyPr>
          <a:lstStyle/>
          <a:p>
            <a:pPr algn="ctr"/>
            <a:r>
              <a:rPr lang="en-GB" sz="1050" dirty="0" smtClean="0">
                <a:latin typeface="Trebuchet MS" panose="020B0603020202020204" pitchFamily="34" charset="0"/>
              </a:rPr>
              <a:t>Being able to manage situations, effectively using all resources, understanding and applying the skills of others. </a:t>
            </a:r>
          </a:p>
        </p:txBody>
      </p:sp>
      <p:sp>
        <p:nvSpPr>
          <p:cNvPr id="22" name="TextBox 21"/>
          <p:cNvSpPr txBox="1"/>
          <p:nvPr/>
        </p:nvSpPr>
        <p:spPr>
          <a:xfrm>
            <a:off x="3446791" y="2630991"/>
            <a:ext cx="1813869" cy="1061829"/>
          </a:xfrm>
          <a:prstGeom prst="rect">
            <a:avLst/>
          </a:prstGeom>
          <a:solidFill>
            <a:srgbClr val="F5F5F5"/>
          </a:solidFill>
          <a:ln w="12700">
            <a:noFill/>
            <a:prstDash val="dash"/>
          </a:ln>
        </p:spPr>
        <p:txBody>
          <a:bodyPr wrap="square" rtlCol="0">
            <a:spAutoFit/>
          </a:bodyPr>
          <a:lstStyle/>
          <a:p>
            <a:pPr algn="ctr"/>
            <a:r>
              <a:rPr lang="en-GB" sz="1050" dirty="0" smtClean="0">
                <a:latin typeface="Trebuchet MS" panose="020B0603020202020204" pitchFamily="34" charset="0"/>
              </a:rPr>
              <a:t>Ability to set goals and break these down into achievable steps and use feedback from others to support the achievement of goals.</a:t>
            </a:r>
          </a:p>
        </p:txBody>
      </p:sp>
      <p:pic>
        <p:nvPicPr>
          <p:cNvPr id="17" name="Picture 16"/>
          <p:cNvPicPr>
            <a:picLocks noChangeAspect="1"/>
          </p:cNvPicPr>
          <p:nvPr/>
        </p:nvPicPr>
        <p:blipFill rotWithShape="1">
          <a:blip r:embed="rId4"/>
          <a:srcRect l="23611" t="50124" r="68958" b="36419"/>
          <a:stretch/>
        </p:blipFill>
        <p:spPr>
          <a:xfrm>
            <a:off x="2784816" y="2638144"/>
            <a:ext cx="799329" cy="814270"/>
          </a:xfrm>
          <a:prstGeom prst="rect">
            <a:avLst/>
          </a:prstGeom>
        </p:spPr>
      </p:pic>
      <p:sp>
        <p:nvSpPr>
          <p:cNvPr id="6" name="Rectangle 5"/>
          <p:cNvSpPr/>
          <p:nvPr/>
        </p:nvSpPr>
        <p:spPr>
          <a:xfrm>
            <a:off x="208417" y="1695444"/>
            <a:ext cx="2468547" cy="351912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329130" y="1175122"/>
            <a:ext cx="11699063" cy="707886"/>
          </a:xfrm>
          <a:prstGeom prst="rect">
            <a:avLst/>
          </a:prstGeom>
          <a:noFill/>
        </p:spPr>
        <p:txBody>
          <a:bodyPr wrap="square" rtlCol="0">
            <a:spAutoFit/>
          </a:bodyPr>
          <a:lstStyle/>
          <a:p>
            <a:endParaRPr lang="en-GB" sz="2000" b="1" dirty="0" smtClean="0">
              <a:latin typeface="Trebuchet MS" panose="020B0603020202020204" pitchFamily="34" charset="0"/>
            </a:endParaRPr>
          </a:p>
          <a:p>
            <a:endParaRPr lang="en-GB" sz="2000" b="1" dirty="0">
              <a:latin typeface="Trebuchet MS" panose="020B0603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pic>
        <p:nvPicPr>
          <p:cNvPr id="3" name="Picture 2"/>
          <p:cNvPicPr>
            <a:picLocks noChangeAspect="1"/>
          </p:cNvPicPr>
          <p:nvPr/>
        </p:nvPicPr>
        <p:blipFill rotWithShape="1">
          <a:blip r:embed="rId6"/>
          <a:srcRect l="40625" t="22083" r="19453" b="13056"/>
          <a:stretch/>
        </p:blipFill>
        <p:spPr>
          <a:xfrm>
            <a:off x="5631426" y="2638144"/>
            <a:ext cx="3503639" cy="3201957"/>
          </a:xfrm>
          <a:prstGeom prst="rect">
            <a:avLst/>
          </a:prstGeom>
        </p:spPr>
      </p:pic>
      <p:sp>
        <p:nvSpPr>
          <p:cNvPr id="5" name="Rectangle 4"/>
          <p:cNvSpPr/>
          <p:nvPr/>
        </p:nvSpPr>
        <p:spPr>
          <a:xfrm>
            <a:off x="5502251" y="2921468"/>
            <a:ext cx="579851" cy="190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365454" y="3112425"/>
            <a:ext cx="579851" cy="190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631411" y="2519907"/>
            <a:ext cx="579851" cy="410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631426" y="5444605"/>
            <a:ext cx="579851" cy="410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rotWithShape="1">
          <a:blip r:embed="rId7"/>
          <a:srcRect l="23542" t="50370" r="68750" b="36420"/>
          <a:stretch/>
        </p:blipFill>
        <p:spPr>
          <a:xfrm>
            <a:off x="223435" y="3515507"/>
            <a:ext cx="742091" cy="715348"/>
          </a:xfrm>
          <a:prstGeom prst="rect">
            <a:avLst/>
          </a:prstGeom>
        </p:spPr>
      </p:pic>
      <p:pic>
        <p:nvPicPr>
          <p:cNvPr id="15" name="Picture 14"/>
          <p:cNvPicPr>
            <a:picLocks noChangeAspect="1"/>
          </p:cNvPicPr>
          <p:nvPr/>
        </p:nvPicPr>
        <p:blipFill rotWithShape="1">
          <a:blip r:embed="rId8"/>
          <a:srcRect l="23611" t="48394" r="69097" b="38272"/>
          <a:stretch/>
        </p:blipFill>
        <p:spPr>
          <a:xfrm>
            <a:off x="223434" y="4389517"/>
            <a:ext cx="729033" cy="749862"/>
          </a:xfrm>
          <a:prstGeom prst="rect">
            <a:avLst/>
          </a:prstGeom>
        </p:spPr>
      </p:pic>
      <p:pic>
        <p:nvPicPr>
          <p:cNvPr id="18" name="Picture 17"/>
          <p:cNvPicPr>
            <a:picLocks noChangeAspect="1"/>
          </p:cNvPicPr>
          <p:nvPr/>
        </p:nvPicPr>
        <p:blipFill rotWithShape="1">
          <a:blip r:embed="rId9"/>
          <a:srcRect l="23681" t="50247" r="68958" b="36790"/>
          <a:stretch/>
        </p:blipFill>
        <p:spPr>
          <a:xfrm>
            <a:off x="2784816" y="3748974"/>
            <a:ext cx="799329" cy="791787"/>
          </a:xfrm>
          <a:prstGeom prst="rect">
            <a:avLst/>
          </a:prstGeom>
        </p:spPr>
      </p:pic>
      <p:pic>
        <p:nvPicPr>
          <p:cNvPr id="19" name="Picture 18"/>
          <p:cNvPicPr>
            <a:picLocks noChangeAspect="1"/>
          </p:cNvPicPr>
          <p:nvPr/>
        </p:nvPicPr>
        <p:blipFill rotWithShape="1">
          <a:blip r:embed="rId10"/>
          <a:srcRect l="23333" t="50494" r="68681" b="36420"/>
          <a:stretch/>
        </p:blipFill>
        <p:spPr>
          <a:xfrm>
            <a:off x="2776207" y="4826792"/>
            <a:ext cx="822243" cy="757894"/>
          </a:xfrm>
          <a:prstGeom prst="rect">
            <a:avLst/>
          </a:prstGeom>
        </p:spPr>
      </p:pic>
      <p:sp>
        <p:nvSpPr>
          <p:cNvPr id="20" name="TextBox 19"/>
          <p:cNvSpPr txBox="1"/>
          <p:nvPr/>
        </p:nvSpPr>
        <p:spPr>
          <a:xfrm>
            <a:off x="952468" y="1737684"/>
            <a:ext cx="1665337" cy="900246"/>
          </a:xfrm>
          <a:prstGeom prst="rect">
            <a:avLst/>
          </a:prstGeom>
          <a:solidFill>
            <a:srgbClr val="F2F2F2"/>
          </a:solidFill>
          <a:ln w="12700">
            <a:noFill/>
            <a:prstDash val="dash"/>
          </a:ln>
        </p:spPr>
        <p:txBody>
          <a:bodyPr wrap="square" rtlCol="0">
            <a:spAutoFit/>
          </a:bodyPr>
          <a:lstStyle/>
          <a:p>
            <a:pPr algn="ctr"/>
            <a:r>
              <a:rPr lang="en-GB" sz="1050" dirty="0" smtClean="0">
                <a:latin typeface="Trebuchet MS" panose="020B0603020202020204" pitchFamily="34" charset="0"/>
              </a:rPr>
              <a:t>Getting along with others, listening and understanding instructions, joining in with discussions</a:t>
            </a:r>
          </a:p>
        </p:txBody>
      </p:sp>
      <p:sp>
        <p:nvSpPr>
          <p:cNvPr id="21" name="TextBox 20"/>
          <p:cNvSpPr txBox="1"/>
          <p:nvPr/>
        </p:nvSpPr>
        <p:spPr>
          <a:xfrm>
            <a:off x="952468" y="3486546"/>
            <a:ext cx="1665337" cy="577081"/>
          </a:xfrm>
          <a:prstGeom prst="rect">
            <a:avLst/>
          </a:prstGeom>
          <a:solidFill>
            <a:srgbClr val="F2F2F2"/>
          </a:solidFill>
          <a:ln w="12700">
            <a:noFill/>
            <a:prstDash val="dash"/>
          </a:ln>
        </p:spPr>
        <p:txBody>
          <a:bodyPr wrap="square" rtlCol="0">
            <a:spAutoFit/>
          </a:bodyPr>
          <a:lstStyle/>
          <a:p>
            <a:pPr algn="ctr"/>
            <a:r>
              <a:rPr lang="en-GB" sz="1050" dirty="0" smtClean="0">
                <a:latin typeface="Trebuchet MS" panose="020B0603020202020204" pitchFamily="34" charset="0"/>
              </a:rPr>
              <a:t>Being logical and finding solutions to difficult situations or tasks.</a:t>
            </a:r>
          </a:p>
        </p:txBody>
      </p:sp>
      <p:sp>
        <p:nvSpPr>
          <p:cNvPr id="24" name="TextBox 23"/>
          <p:cNvSpPr txBox="1"/>
          <p:nvPr/>
        </p:nvSpPr>
        <p:spPr>
          <a:xfrm>
            <a:off x="987639" y="4314325"/>
            <a:ext cx="1419251" cy="900246"/>
          </a:xfrm>
          <a:prstGeom prst="rect">
            <a:avLst/>
          </a:prstGeom>
          <a:solidFill>
            <a:srgbClr val="F2F2F2"/>
          </a:solidFill>
          <a:ln w="12700">
            <a:noFill/>
            <a:prstDash val="dash"/>
          </a:ln>
        </p:spPr>
        <p:txBody>
          <a:bodyPr wrap="square" rtlCol="0">
            <a:spAutoFit/>
          </a:bodyPr>
          <a:lstStyle/>
          <a:p>
            <a:pPr algn="ctr"/>
            <a:r>
              <a:rPr lang="en-GB" sz="1050" dirty="0" smtClean="0">
                <a:latin typeface="Trebuchet MS" panose="020B0603020202020204" pitchFamily="34" charset="0"/>
              </a:rPr>
              <a:t>Coming up with ideas and solutions which may not have been thought of before. </a:t>
            </a:r>
          </a:p>
        </p:txBody>
      </p:sp>
      <p:sp>
        <p:nvSpPr>
          <p:cNvPr id="26" name="TextBox 25"/>
          <p:cNvSpPr txBox="1"/>
          <p:nvPr/>
        </p:nvSpPr>
        <p:spPr>
          <a:xfrm>
            <a:off x="3446792" y="1728316"/>
            <a:ext cx="1807613" cy="900246"/>
          </a:xfrm>
          <a:prstGeom prst="rect">
            <a:avLst/>
          </a:prstGeom>
          <a:solidFill>
            <a:srgbClr val="F5F5F5"/>
          </a:solidFill>
          <a:ln w="12700">
            <a:noFill/>
            <a:prstDash val="dash"/>
          </a:ln>
        </p:spPr>
        <p:txBody>
          <a:bodyPr wrap="square" rtlCol="0">
            <a:spAutoFit/>
          </a:bodyPr>
          <a:lstStyle/>
          <a:p>
            <a:pPr algn="ctr"/>
            <a:r>
              <a:rPr lang="en-GB" sz="1050" dirty="0" smtClean="0">
                <a:latin typeface="Trebuchet MS" panose="020B0603020202020204" pitchFamily="34" charset="0"/>
              </a:rPr>
              <a:t>Being able to bounce back and reflecting on what could have been done differently, then trying again. </a:t>
            </a:r>
          </a:p>
        </p:txBody>
      </p:sp>
      <p:sp>
        <p:nvSpPr>
          <p:cNvPr id="27" name="TextBox 26"/>
          <p:cNvSpPr txBox="1"/>
          <p:nvPr/>
        </p:nvSpPr>
        <p:spPr>
          <a:xfrm>
            <a:off x="952468" y="2678963"/>
            <a:ext cx="1665337" cy="577081"/>
          </a:xfrm>
          <a:prstGeom prst="rect">
            <a:avLst/>
          </a:prstGeom>
          <a:solidFill>
            <a:srgbClr val="F2F2F2"/>
          </a:solidFill>
          <a:ln w="12700">
            <a:noFill/>
            <a:prstDash val="dash"/>
          </a:ln>
        </p:spPr>
        <p:txBody>
          <a:bodyPr wrap="square" rtlCol="0">
            <a:spAutoFit/>
          </a:bodyPr>
          <a:lstStyle/>
          <a:p>
            <a:pPr algn="ctr"/>
            <a:r>
              <a:rPr lang="en-GB" sz="1050" dirty="0" smtClean="0">
                <a:latin typeface="Trebuchet MS" panose="020B0603020202020204" pitchFamily="34" charset="0"/>
              </a:rPr>
              <a:t>Speaking clearly and logically to communicate new ideas</a:t>
            </a:r>
          </a:p>
        </p:txBody>
      </p:sp>
      <p:pic>
        <p:nvPicPr>
          <p:cNvPr id="12" name="Picture 11"/>
          <p:cNvPicPr>
            <a:picLocks noChangeAspect="1"/>
          </p:cNvPicPr>
          <p:nvPr/>
        </p:nvPicPr>
        <p:blipFill rotWithShape="1">
          <a:blip r:embed="rId11"/>
          <a:srcRect l="23195" t="48272" r="68819" b="38519"/>
          <a:stretch/>
        </p:blipFill>
        <p:spPr>
          <a:xfrm>
            <a:off x="208416" y="1792071"/>
            <a:ext cx="804131" cy="748193"/>
          </a:xfrm>
          <a:prstGeom prst="rect">
            <a:avLst/>
          </a:prstGeom>
        </p:spPr>
      </p:pic>
      <p:pic>
        <p:nvPicPr>
          <p:cNvPr id="13" name="Picture 12"/>
          <p:cNvPicPr>
            <a:picLocks noChangeAspect="1"/>
          </p:cNvPicPr>
          <p:nvPr/>
        </p:nvPicPr>
        <p:blipFill rotWithShape="1">
          <a:blip r:embed="rId12"/>
          <a:srcRect l="23680" t="50370" r="69028" b="36543"/>
          <a:stretch/>
        </p:blipFill>
        <p:spPr>
          <a:xfrm>
            <a:off x="208417" y="2638144"/>
            <a:ext cx="772128" cy="779483"/>
          </a:xfrm>
          <a:prstGeom prst="rect">
            <a:avLst/>
          </a:prstGeom>
        </p:spPr>
      </p:pic>
      <p:pic>
        <p:nvPicPr>
          <p:cNvPr id="16" name="Picture 15"/>
          <p:cNvPicPr>
            <a:picLocks noChangeAspect="1"/>
          </p:cNvPicPr>
          <p:nvPr/>
        </p:nvPicPr>
        <p:blipFill rotWithShape="1">
          <a:blip r:embed="rId13"/>
          <a:srcRect l="23542" t="50494" r="68819" b="36543"/>
          <a:stretch/>
        </p:blipFill>
        <p:spPr>
          <a:xfrm>
            <a:off x="2768833" y="1792070"/>
            <a:ext cx="783820" cy="748193"/>
          </a:xfrm>
          <a:prstGeom prst="rect">
            <a:avLst/>
          </a:prstGeom>
        </p:spPr>
      </p:pic>
      <p:sp>
        <p:nvSpPr>
          <p:cNvPr id="29" name="TextBox 28"/>
          <p:cNvSpPr txBox="1"/>
          <p:nvPr/>
        </p:nvSpPr>
        <p:spPr>
          <a:xfrm>
            <a:off x="5502251" y="970531"/>
            <a:ext cx="5690586" cy="1477328"/>
          </a:xfrm>
          <a:prstGeom prst="rect">
            <a:avLst/>
          </a:prstGeom>
          <a:noFill/>
        </p:spPr>
        <p:txBody>
          <a:bodyPr wrap="square" rtlCol="0">
            <a:spAutoFit/>
          </a:bodyPr>
          <a:lstStyle/>
          <a:p>
            <a:pPr algn="ctr"/>
            <a:r>
              <a:rPr lang="en-GB" dirty="0" smtClean="0">
                <a:latin typeface="Trebuchet MS" panose="020B0603020202020204" pitchFamily="34" charset="0"/>
              </a:rPr>
              <a:t>Observe your Radar Graph…</a:t>
            </a:r>
          </a:p>
          <a:p>
            <a:pPr algn="ctr"/>
            <a:r>
              <a:rPr lang="en-GB" i="1" dirty="0" smtClean="0">
                <a:latin typeface="Trebuchet MS" panose="020B0603020202020204" pitchFamily="34" charset="0"/>
              </a:rPr>
              <a:t>Which skills are your strengths?</a:t>
            </a:r>
          </a:p>
          <a:p>
            <a:pPr algn="ctr"/>
            <a:r>
              <a:rPr lang="en-GB" i="1" dirty="0" smtClean="0">
                <a:latin typeface="Trebuchet MS" panose="020B0603020202020204" pitchFamily="34" charset="0"/>
              </a:rPr>
              <a:t>Which are the ones you could develop?</a:t>
            </a:r>
          </a:p>
          <a:p>
            <a:pPr algn="ctr"/>
            <a:endParaRPr lang="en-GB" i="1" dirty="0">
              <a:latin typeface="Trebuchet MS" panose="020B0603020202020204" pitchFamily="34" charset="0"/>
            </a:endParaRPr>
          </a:p>
          <a:p>
            <a:pPr algn="ctr"/>
            <a:r>
              <a:rPr lang="en-GB" i="1" dirty="0" smtClean="0">
                <a:latin typeface="Trebuchet MS" panose="020B0603020202020204" pitchFamily="34" charset="0"/>
              </a:rPr>
              <a:t>How </a:t>
            </a:r>
            <a:r>
              <a:rPr lang="en-GB" i="1" dirty="0" smtClean="0">
                <a:latin typeface="Trebuchet MS" panose="020B0603020202020204" pitchFamily="34" charset="0"/>
              </a:rPr>
              <a:t>could </a:t>
            </a:r>
            <a:r>
              <a:rPr lang="en-GB" i="1" dirty="0" smtClean="0">
                <a:latin typeface="Trebuchet MS" panose="020B0603020202020204" pitchFamily="34" charset="0"/>
              </a:rPr>
              <a:t>you develop them?</a:t>
            </a:r>
          </a:p>
        </p:txBody>
      </p:sp>
      <p:pic>
        <p:nvPicPr>
          <p:cNvPr id="1026" name="Picture 2" descr="Image result for radar graph"/>
          <p:cNvPicPr>
            <a:picLocks noChangeAspect="1" noChangeArrowheads="1"/>
          </p:cNvPicPr>
          <p:nvPr/>
        </p:nvPicPr>
        <p:blipFill rotWithShape="1">
          <a:blip r:embed="rId14">
            <a:extLst>
              <a:ext uri="{28A0092B-C50C-407E-A947-70E740481C1C}">
                <a14:useLocalDpi xmlns:a14="http://schemas.microsoft.com/office/drawing/2010/main" val="0"/>
              </a:ext>
            </a:extLst>
          </a:blip>
          <a:srcRect l="15048" t="7876" r="17809" b="6669"/>
          <a:stretch/>
        </p:blipFill>
        <p:spPr bwMode="auto">
          <a:xfrm>
            <a:off x="9647607" y="3016946"/>
            <a:ext cx="2238375" cy="223837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9820275" y="3084719"/>
            <a:ext cx="323850" cy="1056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9647607" y="5001151"/>
            <a:ext cx="401267" cy="25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11484715" y="5001150"/>
            <a:ext cx="401267" cy="25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11838358" y="4460754"/>
            <a:ext cx="248867" cy="25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11838357" y="3569340"/>
            <a:ext cx="248867" cy="25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387882" y="2955226"/>
            <a:ext cx="498100" cy="25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3940577" y="6205922"/>
            <a:ext cx="5879698" cy="369332"/>
          </a:xfrm>
          <a:prstGeom prst="rect">
            <a:avLst/>
          </a:prstGeom>
          <a:noFill/>
        </p:spPr>
        <p:txBody>
          <a:bodyPr wrap="square" rtlCol="0">
            <a:spAutoFit/>
          </a:bodyPr>
          <a:lstStyle/>
          <a:p>
            <a:pPr algn="ctr"/>
            <a:r>
              <a:rPr lang="en-GB" dirty="0" smtClean="0">
                <a:latin typeface="Trebuchet MS" panose="020B0603020202020204" pitchFamily="34" charset="0"/>
              </a:rPr>
              <a:t>Now compare your Radar Graph with another student!</a:t>
            </a:r>
            <a:endParaRPr lang="en-GB" i="1" dirty="0" smtClean="0">
              <a:latin typeface="Trebuchet MS" panose="020B0603020202020204" pitchFamily="34" charset="0"/>
            </a:endParaRPr>
          </a:p>
        </p:txBody>
      </p:sp>
      <p:pic>
        <p:nvPicPr>
          <p:cNvPr id="39" name="Picture 38"/>
          <p:cNvPicPr>
            <a:picLocks noChangeAspect="1"/>
          </p:cNvPicPr>
          <p:nvPr/>
        </p:nvPicPr>
        <p:blipFill rotWithShape="1">
          <a:blip r:embed="rId15"/>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250023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22" grpId="0" animBg="1"/>
      <p:bldP spid="20" grpId="0" animBg="1"/>
      <p:bldP spid="21" grpId="0" animBg="1"/>
      <p:bldP spid="24" grpId="0" animBg="1"/>
      <p:bldP spid="26" grpId="0" animBg="1"/>
      <p:bldP spid="27" grpId="0" animBg="1"/>
      <p:bldP spid="29"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6651" y="1455259"/>
            <a:ext cx="11699063" cy="707886"/>
          </a:xfrm>
          <a:prstGeom prst="rect">
            <a:avLst/>
          </a:prstGeom>
          <a:noFill/>
        </p:spPr>
        <p:txBody>
          <a:bodyPr wrap="square" rtlCol="0">
            <a:spAutoFit/>
          </a:bodyPr>
          <a:lstStyle/>
          <a:p>
            <a:endParaRPr lang="en-GB" sz="2000" b="1" dirty="0" smtClean="0">
              <a:latin typeface="Trebuchet MS" panose="020B0603020202020204" pitchFamily="34" charset="0"/>
            </a:endParaRPr>
          </a:p>
          <a:p>
            <a:endParaRPr lang="en-GB" sz="2000" b="1" dirty="0">
              <a:latin typeface="Trebuchet MS" panose="020B0603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sp>
        <p:nvSpPr>
          <p:cNvPr id="4" name="TextBox 3"/>
          <p:cNvSpPr txBox="1"/>
          <p:nvPr/>
        </p:nvSpPr>
        <p:spPr>
          <a:xfrm>
            <a:off x="220219" y="1580709"/>
            <a:ext cx="11699063" cy="1292662"/>
          </a:xfrm>
          <a:prstGeom prst="rect">
            <a:avLst/>
          </a:prstGeom>
          <a:noFill/>
        </p:spPr>
        <p:txBody>
          <a:bodyPr wrap="square" rtlCol="0">
            <a:spAutoFit/>
          </a:bodyPr>
          <a:lstStyle/>
          <a:p>
            <a:pPr>
              <a:lnSpc>
                <a:spcPct val="150000"/>
              </a:lnSpc>
            </a:pPr>
            <a:r>
              <a:rPr lang="en-GB" sz="2000" b="1" dirty="0" smtClean="0">
                <a:latin typeface="Trebuchet MS" panose="020B0603020202020204" pitchFamily="34" charset="0"/>
              </a:rPr>
              <a:t>Other suggested activities…</a:t>
            </a:r>
          </a:p>
          <a:p>
            <a:pPr>
              <a:lnSpc>
                <a:spcPct val="150000"/>
              </a:lnSpc>
            </a:pPr>
            <a:endParaRPr lang="en-GB" sz="1600" b="1" dirty="0" smtClean="0">
              <a:latin typeface="Trebuchet MS" panose="020B0603020202020204" pitchFamily="34" charset="0"/>
            </a:endParaRPr>
          </a:p>
          <a:p>
            <a:pPr marL="342900" indent="-342900">
              <a:lnSpc>
                <a:spcPct val="150000"/>
              </a:lnSpc>
              <a:buFont typeface="Arial" panose="020B0604020202020204" pitchFamily="34" charset="0"/>
              <a:buChar char="•"/>
            </a:pPr>
            <a:endParaRPr lang="en-GB" sz="1600" dirty="0">
              <a:latin typeface="Trebuchet MS" panose="020B0603020202020204" pitchFamily="34" charset="0"/>
            </a:endParaRPr>
          </a:p>
        </p:txBody>
      </p:sp>
      <p:sp>
        <p:nvSpPr>
          <p:cNvPr id="5" name="TextBox 4"/>
          <p:cNvSpPr txBox="1"/>
          <p:nvPr/>
        </p:nvSpPr>
        <p:spPr>
          <a:xfrm>
            <a:off x="220218" y="2056959"/>
            <a:ext cx="11699063" cy="378565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000" dirty="0" smtClean="0">
                <a:latin typeface="Trebuchet MS" panose="020B0603020202020204" pitchFamily="34" charset="0"/>
              </a:rPr>
              <a:t>As a form or focus group, complete the Radar Graph activity on tracing paper. Then lay the tracing paper on top of each other to highlight which skills are a collective strength of the group and which would benefit from further development. Use this as a Personal Development focus for the group.</a:t>
            </a:r>
          </a:p>
          <a:p>
            <a:pPr marL="342900" indent="-342900">
              <a:lnSpc>
                <a:spcPct val="150000"/>
              </a:lnSpc>
              <a:buFont typeface="Arial" panose="020B0604020202020204" pitchFamily="34" charset="0"/>
              <a:buChar char="•"/>
            </a:pPr>
            <a:r>
              <a:rPr lang="en-GB" sz="2000" dirty="0" smtClean="0">
                <a:latin typeface="Trebuchet MS" panose="020B0603020202020204" pitchFamily="34" charset="0"/>
              </a:rPr>
              <a:t>Research which skills are associated with different sectors and job roles and students can use their self-evaluation as insight to which sectors and job roles would align to their skills.</a:t>
            </a:r>
          </a:p>
          <a:p>
            <a:pPr marL="342900" indent="-342900">
              <a:lnSpc>
                <a:spcPct val="150000"/>
              </a:lnSpc>
              <a:buFont typeface="Arial" panose="020B0604020202020204" pitchFamily="34" charset="0"/>
              <a:buChar char="•"/>
            </a:pPr>
            <a:r>
              <a:rPr lang="en-GB" sz="2000" dirty="0" smtClean="0">
                <a:latin typeface="Trebuchet MS" panose="020B0603020202020204" pitchFamily="34" charset="0"/>
              </a:rPr>
              <a:t>Use the </a:t>
            </a:r>
            <a:r>
              <a:rPr lang="en-GB" sz="2000" dirty="0" err="1" smtClean="0">
                <a:latin typeface="Trebuchet MS" panose="020B0603020202020204" pitchFamily="34" charset="0"/>
              </a:rPr>
              <a:t>iCould</a:t>
            </a:r>
            <a:r>
              <a:rPr lang="en-GB" sz="2000" dirty="0" smtClean="0">
                <a:latin typeface="Trebuchet MS" panose="020B0603020202020204" pitchFamily="34" charset="0"/>
              </a:rPr>
              <a:t> Animal Buzz Quiz to discover which job roles suit students’ personality. (</a:t>
            </a:r>
            <a:r>
              <a:rPr lang="en-GB" sz="2000" dirty="0" smtClean="0">
                <a:hlinkClick r:id="rId5"/>
              </a:rPr>
              <a:t>https</a:t>
            </a:r>
            <a:r>
              <a:rPr lang="en-GB" sz="2000" dirty="0">
                <a:hlinkClick r:id="rId5"/>
              </a:rPr>
              <a:t>://icould.com/buzz-quiz/?</a:t>
            </a:r>
            <a:r>
              <a:rPr lang="en-GB" sz="2000" dirty="0" smtClean="0">
                <a:hlinkClick r:id="rId5"/>
              </a:rPr>
              <a:t>buzz_page=0</a:t>
            </a:r>
            <a:r>
              <a:rPr lang="en-GB" sz="2000" dirty="0">
                <a:latin typeface="Trebuchet MS" panose="020B0603020202020204" pitchFamily="34" charset="0"/>
              </a:rPr>
              <a:t>)</a:t>
            </a:r>
          </a:p>
        </p:txBody>
      </p:sp>
      <p:sp>
        <p:nvSpPr>
          <p:cNvPr id="3" name="TextBox 2"/>
          <p:cNvSpPr txBox="1"/>
          <p:nvPr/>
        </p:nvSpPr>
        <p:spPr>
          <a:xfrm>
            <a:off x="3788992" y="6444311"/>
            <a:ext cx="8403008" cy="600164"/>
          </a:xfrm>
          <a:prstGeom prst="rect">
            <a:avLst/>
          </a:prstGeom>
          <a:noFill/>
        </p:spPr>
        <p:txBody>
          <a:bodyPr wrap="square" rtlCol="0">
            <a:spAutoFit/>
          </a:bodyPr>
          <a:lstStyle/>
          <a:p>
            <a:r>
              <a:rPr lang="en-GB" sz="1100" dirty="0"/>
              <a:t>(All facts, figures and statistics have been derived from the </a:t>
            </a:r>
            <a:r>
              <a:rPr lang="en-GB" sz="1100" dirty="0" smtClean="0"/>
              <a:t>Shape </a:t>
            </a:r>
            <a:r>
              <a:rPr lang="en-GB" sz="1100" dirty="0"/>
              <a:t>Your Future… in South Yorkshire booklet</a:t>
            </a:r>
            <a:r>
              <a:rPr lang="en-GB" sz="1100" dirty="0" smtClean="0"/>
              <a:t>, Skill Builder Framework and The Future of Skills report.)</a:t>
            </a:r>
            <a:endParaRPr lang="en-GB" sz="1100" dirty="0"/>
          </a:p>
          <a:p>
            <a:endParaRPr lang="en-GB" sz="1100" dirty="0"/>
          </a:p>
        </p:txBody>
      </p:sp>
      <p:pic>
        <p:nvPicPr>
          <p:cNvPr id="7" name="Picture 6"/>
          <p:cNvPicPr>
            <a:picLocks noChangeAspect="1"/>
          </p:cNvPicPr>
          <p:nvPr/>
        </p:nvPicPr>
        <p:blipFill rotWithShape="1">
          <a:blip r:embed="rId6"/>
          <a:srcRect l="23055" t="20494" r="61478" b="67284"/>
          <a:stretch/>
        </p:blipFill>
        <p:spPr>
          <a:xfrm>
            <a:off x="10033568" y="5423511"/>
            <a:ext cx="1885714" cy="838200"/>
          </a:xfrm>
          <a:prstGeom prst="rect">
            <a:avLst/>
          </a:prstGeom>
        </p:spPr>
      </p:pic>
    </p:spTree>
    <p:custDataLst>
      <p:tags r:id="rId1"/>
    </p:custDataLst>
    <p:extLst>
      <p:ext uri="{BB962C8B-B14F-4D97-AF65-F5344CB8AC3E}">
        <p14:creationId xmlns:p14="http://schemas.microsoft.com/office/powerpoint/2010/main" val="1670824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9343" y="341832"/>
            <a:ext cx="2550590" cy="948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329343" y="341832"/>
            <a:ext cx="718185" cy="677545"/>
          </a:xfrm>
          <a:prstGeom prst="rect">
            <a:avLst/>
          </a:prstGeom>
          <a:noFill/>
          <a:ln>
            <a:noFill/>
          </a:ln>
        </p:spPr>
      </p:pic>
      <p:sp>
        <p:nvSpPr>
          <p:cNvPr id="10" name="TextBox 9"/>
          <p:cNvSpPr txBox="1"/>
          <p:nvPr/>
        </p:nvSpPr>
        <p:spPr>
          <a:xfrm>
            <a:off x="1047528" y="434602"/>
            <a:ext cx="8549399" cy="584775"/>
          </a:xfrm>
          <a:prstGeom prst="rect">
            <a:avLst/>
          </a:prstGeom>
          <a:noFill/>
        </p:spPr>
        <p:txBody>
          <a:bodyPr wrap="square" rtlCol="0">
            <a:spAutoFit/>
          </a:bodyPr>
          <a:lstStyle/>
          <a:p>
            <a:r>
              <a:rPr lang="en-GB" sz="3200" b="1" dirty="0" smtClean="0">
                <a:latin typeface="Trebuchet MS" panose="020B0603020202020204" pitchFamily="34" charset="0"/>
              </a:rPr>
              <a:t>Learning Objectives</a:t>
            </a:r>
            <a:endParaRPr lang="en-GB" sz="3200" b="1" dirty="0">
              <a:latin typeface="Trebuchet MS" panose="020B0603020202020204" pitchFamily="34" charset="0"/>
            </a:endParaRPr>
          </a:p>
        </p:txBody>
      </p:sp>
      <p:sp>
        <p:nvSpPr>
          <p:cNvPr id="15" name="TextBox 14"/>
          <p:cNvSpPr txBox="1"/>
          <p:nvPr/>
        </p:nvSpPr>
        <p:spPr>
          <a:xfrm>
            <a:off x="329343" y="1709515"/>
            <a:ext cx="10281507" cy="3447098"/>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latin typeface="Trebuchet MS" panose="020B0603020202020204" pitchFamily="34" charset="0"/>
              </a:rPr>
              <a:t>Recognise that the ‘World of Work’ is ever changing and the development of skills is key to being employable.</a:t>
            </a:r>
          </a:p>
          <a:p>
            <a:pPr marL="342900" indent="-342900">
              <a:buFont typeface="Arial" panose="020B0604020202020204" pitchFamily="34" charset="0"/>
              <a:buChar char="•"/>
            </a:pPr>
            <a:endParaRPr lang="en-GB" sz="2400" b="1" dirty="0" smtClean="0">
              <a:latin typeface="Trebuchet MS" panose="020B0603020202020204" pitchFamily="34" charset="0"/>
            </a:endParaRPr>
          </a:p>
          <a:p>
            <a:pPr marL="342900" indent="-342900">
              <a:buFont typeface="Arial" panose="020B0604020202020204" pitchFamily="34" charset="0"/>
              <a:buChar char="•"/>
            </a:pPr>
            <a:r>
              <a:rPr lang="en-GB" sz="2400" b="1" dirty="0" smtClean="0">
                <a:latin typeface="Trebuchet MS" panose="020B0603020202020204" pitchFamily="34" charset="0"/>
              </a:rPr>
              <a:t>Identify which skills are a personal strength and area(s) for development.</a:t>
            </a:r>
          </a:p>
          <a:p>
            <a:pPr marL="342900" indent="-342900">
              <a:buFont typeface="Arial" panose="020B0604020202020204" pitchFamily="34" charset="0"/>
              <a:buChar char="•"/>
            </a:pPr>
            <a:endParaRPr lang="en-GB" sz="2400" b="1" dirty="0">
              <a:latin typeface="Trebuchet MS" panose="020B0603020202020204" pitchFamily="34" charset="0"/>
            </a:endParaRPr>
          </a:p>
          <a:p>
            <a:pPr marL="342900" indent="-342900">
              <a:buFont typeface="Arial" panose="020B0604020202020204" pitchFamily="34" charset="0"/>
              <a:buChar char="•"/>
            </a:pPr>
            <a:r>
              <a:rPr lang="en-GB" sz="2400" b="1" dirty="0" smtClean="0">
                <a:latin typeface="Trebuchet MS" panose="020B0603020202020204" pitchFamily="34" charset="0"/>
              </a:rPr>
              <a:t>Identify ways which skills can be developed.</a:t>
            </a:r>
            <a:endParaRPr lang="en-GB" sz="2400" b="1" dirty="0">
              <a:latin typeface="Trebuchet MS" panose="020B0603020202020204" pitchFamily="34" charset="0"/>
            </a:endParaRP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p:txBody>
      </p:sp>
      <p:pic>
        <p:nvPicPr>
          <p:cNvPr id="6" name="Picture 5"/>
          <p:cNvPicPr>
            <a:picLocks noChangeAspect="1"/>
          </p:cNvPicPr>
          <p:nvPr/>
        </p:nvPicPr>
        <p:blipFill rotWithShape="1">
          <a:blip r:embed="rId5"/>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4265081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344" y="250086"/>
            <a:ext cx="3123158" cy="1120868"/>
          </a:xfrm>
          <a:prstGeom prst="rect">
            <a:avLst/>
          </a:prstGeom>
        </p:spPr>
      </p:pic>
      <p:sp>
        <p:nvSpPr>
          <p:cNvPr id="3" name="Rectangle 2"/>
          <p:cNvSpPr/>
          <p:nvPr/>
        </p:nvSpPr>
        <p:spPr>
          <a:xfrm>
            <a:off x="5317279" y="6052011"/>
            <a:ext cx="3088859" cy="369332"/>
          </a:xfrm>
          <a:prstGeom prst="rect">
            <a:avLst/>
          </a:prstGeom>
        </p:spPr>
        <p:txBody>
          <a:bodyPr wrap="none">
            <a:spAutoFit/>
          </a:bodyPr>
          <a:lstStyle/>
          <a:p>
            <a:r>
              <a:rPr lang="en-GB" dirty="0">
                <a:hlinkClick r:id="rId5"/>
              </a:rPr>
              <a:t>https://vimeo.com/307095709</a:t>
            </a:r>
            <a:endParaRPr lang="en-GB" dirty="0"/>
          </a:p>
        </p:txBody>
      </p:sp>
      <p:pic>
        <p:nvPicPr>
          <p:cNvPr id="4" name="Picture 6" descr="Image result for clipart thought bub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5345" y="2069090"/>
            <a:ext cx="5219209" cy="28077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01414" y="3497870"/>
            <a:ext cx="5690586" cy="492443"/>
          </a:xfrm>
          <a:prstGeom prst="rect">
            <a:avLst/>
          </a:prstGeom>
          <a:noFill/>
        </p:spPr>
        <p:txBody>
          <a:bodyPr wrap="square" rtlCol="0">
            <a:spAutoFit/>
          </a:bodyPr>
          <a:lstStyle/>
          <a:p>
            <a:r>
              <a:rPr lang="en-GB" sz="2600" b="1" dirty="0" smtClean="0">
                <a:latin typeface="Trebuchet MS" panose="020B0603020202020204" pitchFamily="34" charset="0"/>
              </a:rPr>
              <a:t>Why do you think this is?</a:t>
            </a:r>
          </a:p>
        </p:txBody>
      </p:sp>
      <p:sp>
        <p:nvSpPr>
          <p:cNvPr id="2" name="Rectangle 1"/>
          <p:cNvSpPr/>
          <p:nvPr/>
        </p:nvSpPr>
        <p:spPr>
          <a:xfrm>
            <a:off x="5463515" y="4072148"/>
            <a:ext cx="6096000" cy="369332"/>
          </a:xfrm>
          <a:prstGeom prst="rect">
            <a:avLst/>
          </a:prstGeom>
        </p:spPr>
        <p:txBody>
          <a:bodyPr>
            <a:spAutoFit/>
          </a:bodyPr>
          <a:lstStyle/>
          <a:p>
            <a:pPr marL="457200" indent="-457200">
              <a:buFont typeface="Arial" panose="020B0604020202020204" pitchFamily="34" charset="0"/>
              <a:buChar char="•"/>
            </a:pPr>
            <a:r>
              <a:rPr lang="en-GB" b="1" dirty="0">
                <a:latin typeface="Trebuchet MS" panose="020B0603020202020204" pitchFamily="34" charset="0"/>
              </a:rPr>
              <a:t>A growing population</a:t>
            </a:r>
            <a:r>
              <a:rPr lang="en-GB" b="1" dirty="0" smtClean="0">
                <a:latin typeface="Trebuchet MS" panose="020B0603020202020204" pitchFamily="34" charset="0"/>
              </a:rPr>
              <a:t>?</a:t>
            </a:r>
            <a:endParaRPr lang="en-GB" b="1" dirty="0">
              <a:latin typeface="Trebuchet MS" panose="020B0603020202020204" pitchFamily="34" charset="0"/>
            </a:endParaRPr>
          </a:p>
        </p:txBody>
      </p:sp>
      <p:sp>
        <p:nvSpPr>
          <p:cNvPr id="8" name="Rectangle 7"/>
          <p:cNvSpPr/>
          <p:nvPr/>
        </p:nvSpPr>
        <p:spPr>
          <a:xfrm>
            <a:off x="5463515" y="4398834"/>
            <a:ext cx="6096000" cy="369332"/>
          </a:xfrm>
          <a:prstGeom prst="rect">
            <a:avLst/>
          </a:prstGeom>
        </p:spPr>
        <p:txBody>
          <a:bodyPr>
            <a:spAutoFit/>
          </a:bodyPr>
          <a:lstStyle/>
          <a:p>
            <a:pPr marL="457200" indent="-457200">
              <a:buFont typeface="Arial" panose="020B0604020202020204" pitchFamily="34" charset="0"/>
              <a:buChar char="•"/>
            </a:pPr>
            <a:r>
              <a:rPr lang="en-GB" b="1" dirty="0">
                <a:latin typeface="Trebuchet MS" panose="020B0603020202020204" pitchFamily="34" charset="0"/>
              </a:rPr>
              <a:t>Constant advances in technology</a:t>
            </a:r>
            <a:r>
              <a:rPr lang="en-GB" b="1" dirty="0" smtClean="0">
                <a:latin typeface="Trebuchet MS" panose="020B0603020202020204" pitchFamily="34" charset="0"/>
              </a:rPr>
              <a:t>?</a:t>
            </a:r>
            <a:endParaRPr lang="en-GB" b="1" dirty="0">
              <a:latin typeface="Trebuchet MS" panose="020B0603020202020204" pitchFamily="34" charset="0"/>
            </a:endParaRPr>
          </a:p>
        </p:txBody>
      </p:sp>
      <p:sp>
        <p:nvSpPr>
          <p:cNvPr id="9" name="Rectangle 8"/>
          <p:cNvSpPr/>
          <p:nvPr/>
        </p:nvSpPr>
        <p:spPr>
          <a:xfrm>
            <a:off x="5463515" y="4768166"/>
            <a:ext cx="6096000" cy="646331"/>
          </a:xfrm>
          <a:prstGeom prst="rect">
            <a:avLst/>
          </a:prstGeom>
        </p:spPr>
        <p:txBody>
          <a:bodyPr>
            <a:spAutoFit/>
          </a:bodyPr>
          <a:lstStyle/>
          <a:p>
            <a:pPr marL="457200" indent="-457200">
              <a:buFont typeface="Arial" panose="020B0604020202020204" pitchFamily="34" charset="0"/>
              <a:buChar char="•"/>
            </a:pPr>
            <a:r>
              <a:rPr lang="en-GB" b="1" dirty="0">
                <a:latin typeface="Trebuchet MS" panose="020B0603020202020204" pitchFamily="34" charset="0"/>
              </a:rPr>
              <a:t>Ensuring that jobs are as gender neutral as possible?</a:t>
            </a:r>
          </a:p>
        </p:txBody>
      </p:sp>
      <p:pic>
        <p:nvPicPr>
          <p:cNvPr id="10" name="Picture 6" descr="Image result for clipart thought bub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7715" y="210714"/>
            <a:ext cx="5219209" cy="28077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594921" y="810520"/>
            <a:ext cx="3319743" cy="1323439"/>
          </a:xfrm>
          <a:prstGeom prst="rect">
            <a:avLst/>
          </a:prstGeom>
          <a:noFill/>
        </p:spPr>
        <p:txBody>
          <a:bodyPr wrap="square" rtlCol="0">
            <a:spAutoFit/>
          </a:bodyPr>
          <a:lstStyle/>
          <a:p>
            <a:pPr algn="ctr"/>
            <a:r>
              <a:rPr lang="en-GB" sz="2000" b="1" dirty="0" smtClean="0">
                <a:latin typeface="Trebuchet MS" panose="020B0603020202020204" pitchFamily="34" charset="0"/>
              </a:rPr>
              <a:t>What do you think the ‘World of Work’ was like when your parents/carers age-group began working?</a:t>
            </a:r>
          </a:p>
        </p:txBody>
      </p:sp>
      <p:sp>
        <p:nvSpPr>
          <p:cNvPr id="12" name="TextBox 11"/>
          <p:cNvSpPr txBox="1"/>
          <p:nvPr/>
        </p:nvSpPr>
        <p:spPr>
          <a:xfrm>
            <a:off x="1147605" y="2715520"/>
            <a:ext cx="3319743" cy="1323439"/>
          </a:xfrm>
          <a:prstGeom prst="rect">
            <a:avLst/>
          </a:prstGeom>
          <a:noFill/>
        </p:spPr>
        <p:txBody>
          <a:bodyPr wrap="square" rtlCol="0">
            <a:spAutoFit/>
          </a:bodyPr>
          <a:lstStyle/>
          <a:p>
            <a:pPr algn="ctr"/>
            <a:r>
              <a:rPr lang="en-GB" sz="2000" b="1" dirty="0" smtClean="0">
                <a:latin typeface="Trebuchet MS" panose="020B0603020202020204" pitchFamily="34" charset="0"/>
              </a:rPr>
              <a:t>Do you think the ‘Working World’ your age-group  will enter will be the same or different? </a:t>
            </a:r>
          </a:p>
        </p:txBody>
      </p:sp>
      <p:sp>
        <p:nvSpPr>
          <p:cNvPr id="13" name="Rectangle 12"/>
          <p:cNvSpPr/>
          <p:nvPr/>
        </p:nvSpPr>
        <p:spPr>
          <a:xfrm>
            <a:off x="6021154" y="5749331"/>
            <a:ext cx="6096000" cy="369332"/>
          </a:xfrm>
          <a:prstGeom prst="rect">
            <a:avLst/>
          </a:prstGeom>
        </p:spPr>
        <p:txBody>
          <a:bodyPr>
            <a:spAutoFit/>
          </a:bodyPr>
          <a:lstStyle/>
          <a:p>
            <a:r>
              <a:rPr lang="en-GB" b="1" dirty="0" smtClean="0">
                <a:latin typeface="Trebuchet MS" panose="020B0603020202020204" pitchFamily="34" charset="0"/>
              </a:rPr>
              <a:t>*Watch Me!*</a:t>
            </a:r>
            <a:endParaRPr lang="en-GB" b="1" dirty="0">
              <a:latin typeface="Trebuchet MS" panose="020B0603020202020204" pitchFamily="34" charset="0"/>
            </a:endParaRPr>
          </a:p>
        </p:txBody>
      </p:sp>
      <p:pic>
        <p:nvPicPr>
          <p:cNvPr id="14" name="Picture 13"/>
          <p:cNvPicPr>
            <a:picLocks noChangeAspect="1"/>
          </p:cNvPicPr>
          <p:nvPr/>
        </p:nvPicPr>
        <p:blipFill rotWithShape="1">
          <a:blip r:embed="rId7"/>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421851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 grpId="0"/>
      <p:bldP spid="8" grpId="0"/>
      <p:bldP spid="9"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srcRect l="23055" t="20494" r="61478" b="67284"/>
          <a:stretch/>
        </p:blipFill>
        <p:spPr>
          <a:xfrm>
            <a:off x="10067218" y="5819571"/>
            <a:ext cx="1885714" cy="838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44" y="250086"/>
            <a:ext cx="3123158" cy="1120868"/>
          </a:xfrm>
          <a:prstGeom prst="rect">
            <a:avLst/>
          </a:prstGeom>
        </p:spPr>
      </p:pic>
      <p:sp>
        <p:nvSpPr>
          <p:cNvPr id="14" name="TextBox 13"/>
          <p:cNvSpPr txBox="1"/>
          <p:nvPr/>
        </p:nvSpPr>
        <p:spPr>
          <a:xfrm>
            <a:off x="329344" y="1648032"/>
            <a:ext cx="5690586" cy="3693319"/>
          </a:xfrm>
          <a:prstGeom prst="rect">
            <a:avLst/>
          </a:prstGeom>
          <a:noFill/>
        </p:spPr>
        <p:txBody>
          <a:bodyPr wrap="square" rtlCol="0">
            <a:spAutoFit/>
          </a:bodyPr>
          <a:lstStyle/>
          <a:p>
            <a:r>
              <a:rPr lang="en-GB" sz="2600" b="1" dirty="0" smtClean="0">
                <a:latin typeface="Trebuchet MS" panose="020B0603020202020204" pitchFamily="34" charset="0"/>
              </a:rPr>
              <a:t>Skills, skills, skills….</a:t>
            </a:r>
          </a:p>
          <a:p>
            <a:endParaRPr lang="en-GB" sz="2600" dirty="0" smtClean="0">
              <a:latin typeface="Trebuchet MS" panose="020B0603020202020204" pitchFamily="34" charset="0"/>
            </a:endParaRPr>
          </a:p>
          <a:p>
            <a:r>
              <a:rPr lang="en-GB" sz="2600" dirty="0" smtClean="0">
                <a:latin typeface="Trebuchet MS" panose="020B0603020202020204" pitchFamily="34" charset="0"/>
              </a:rPr>
              <a:t>Think about all the skills you develop both in and out of school, through clubs, been involved with sports and activities.</a:t>
            </a:r>
          </a:p>
          <a:p>
            <a:endParaRPr lang="en-GB" sz="2600" dirty="0" smtClean="0">
              <a:latin typeface="Trebuchet MS" panose="020B0603020202020204" pitchFamily="34" charset="0"/>
            </a:endParaRPr>
          </a:p>
          <a:p>
            <a:endParaRPr lang="en-GB" sz="2600" dirty="0">
              <a:latin typeface="Trebuchet MS" panose="020B0603020202020204" pitchFamily="34" charset="0"/>
            </a:endParaRPr>
          </a:p>
          <a:p>
            <a:r>
              <a:rPr lang="en-GB" sz="2600" dirty="0" smtClean="0">
                <a:latin typeface="Trebuchet MS" panose="020B0603020202020204" pitchFamily="34" charset="0"/>
              </a:rPr>
              <a:t>Share them with the group!</a:t>
            </a:r>
            <a:endParaRPr lang="en-GB" dirty="0"/>
          </a:p>
        </p:txBody>
      </p:sp>
      <p:sp>
        <p:nvSpPr>
          <p:cNvPr id="15" name="Rounded Rectangle 14"/>
          <p:cNvSpPr/>
          <p:nvPr/>
        </p:nvSpPr>
        <p:spPr>
          <a:xfrm>
            <a:off x="6011463" y="1430868"/>
            <a:ext cx="4140070" cy="4876800"/>
          </a:xfrm>
          <a:prstGeom prst="roundRect">
            <a:avLst/>
          </a:prstGeom>
          <a:solidFill>
            <a:schemeClr val="bg1"/>
          </a:solidFill>
          <a:ln>
            <a:solidFill>
              <a:srgbClr val="00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ight Arrow 5"/>
          <p:cNvSpPr/>
          <p:nvPr/>
        </p:nvSpPr>
        <p:spPr>
          <a:xfrm>
            <a:off x="4682067" y="4106333"/>
            <a:ext cx="1718733" cy="778933"/>
          </a:xfrm>
          <a:prstGeom prst="rightArrow">
            <a:avLst/>
          </a:prstGeom>
          <a:solidFill>
            <a:srgbClr val="00AC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6400800" y="1727200"/>
            <a:ext cx="1488677" cy="5078313"/>
          </a:xfrm>
          <a:prstGeom prst="rect">
            <a:avLst/>
          </a:prstGeom>
          <a:noFill/>
        </p:spPr>
        <p:txBody>
          <a:bodyPr wrap="none" rtlCol="0">
            <a:spAutoFit/>
          </a:bodyPr>
          <a:lstStyle/>
          <a:p>
            <a:r>
              <a:rPr lang="en-GB" dirty="0" smtClean="0">
                <a:latin typeface="Trebuchet MS" panose="020B0603020202020204" pitchFamily="34" charset="0"/>
              </a:rPr>
              <a:t>• Team work</a:t>
            </a:r>
          </a:p>
          <a:p>
            <a:endParaRPr lang="en-GB" dirty="0" smtClean="0">
              <a:latin typeface="Trebuchet MS" panose="020B0603020202020204" pitchFamily="34" charset="0"/>
            </a:endParaRPr>
          </a:p>
          <a:p>
            <a:r>
              <a:rPr lang="en-GB" dirty="0" smtClean="0">
                <a:latin typeface="Trebuchet MS" panose="020B0603020202020204" pitchFamily="34" charset="0"/>
              </a:rPr>
              <a:t>•</a:t>
            </a:r>
            <a:endParaRPr lang="en-GB" dirty="0">
              <a:latin typeface="Trebuchet MS" panose="020B0603020202020204" pitchFamily="34" charset="0"/>
            </a:endParaRPr>
          </a:p>
          <a:p>
            <a:endParaRPr lang="en-GB" dirty="0" smtClean="0">
              <a:latin typeface="Trebuchet MS" panose="020B0603020202020204" pitchFamily="34" charset="0"/>
            </a:endParaRPr>
          </a:p>
          <a:p>
            <a:r>
              <a:rPr lang="en-GB" dirty="0">
                <a:latin typeface="Trebuchet MS" panose="020B0603020202020204" pitchFamily="34" charset="0"/>
              </a:rPr>
              <a:t>•</a:t>
            </a:r>
          </a:p>
          <a:p>
            <a:endParaRPr lang="en-GB" dirty="0" smtClean="0">
              <a:latin typeface="Trebuchet MS" panose="020B0603020202020204" pitchFamily="34" charset="0"/>
            </a:endParaRPr>
          </a:p>
          <a:p>
            <a:r>
              <a:rPr lang="en-GB" dirty="0">
                <a:latin typeface="Trebuchet MS" panose="020B0603020202020204" pitchFamily="34" charset="0"/>
              </a:rPr>
              <a:t>•</a:t>
            </a:r>
          </a:p>
          <a:p>
            <a:endParaRPr lang="en-GB" dirty="0" smtClean="0">
              <a:latin typeface="Trebuchet MS" panose="020B0603020202020204" pitchFamily="34" charset="0"/>
            </a:endParaRPr>
          </a:p>
          <a:p>
            <a:r>
              <a:rPr lang="en-GB" dirty="0">
                <a:latin typeface="Trebuchet MS" panose="020B0603020202020204" pitchFamily="34" charset="0"/>
              </a:rPr>
              <a:t>•</a:t>
            </a:r>
          </a:p>
          <a:p>
            <a:endParaRPr lang="en-GB" dirty="0" smtClean="0">
              <a:latin typeface="Trebuchet MS" panose="020B0603020202020204" pitchFamily="34" charset="0"/>
            </a:endParaRPr>
          </a:p>
          <a:p>
            <a:r>
              <a:rPr lang="en-GB" dirty="0" smtClean="0">
                <a:latin typeface="Trebuchet MS" panose="020B0603020202020204" pitchFamily="34" charset="0"/>
              </a:rPr>
              <a:t>•</a:t>
            </a:r>
          </a:p>
          <a:p>
            <a:endParaRPr lang="en-GB" dirty="0">
              <a:latin typeface="Trebuchet MS" panose="020B0603020202020204" pitchFamily="34" charset="0"/>
            </a:endParaRPr>
          </a:p>
          <a:p>
            <a:r>
              <a:rPr lang="en-GB" dirty="0">
                <a:latin typeface="Trebuchet MS" panose="020B0603020202020204" pitchFamily="34" charset="0"/>
              </a:rPr>
              <a:t>•</a:t>
            </a:r>
          </a:p>
          <a:p>
            <a:endParaRPr lang="en-GB" dirty="0" smtClean="0">
              <a:latin typeface="Trebuchet MS" panose="020B0603020202020204" pitchFamily="34" charset="0"/>
            </a:endParaRPr>
          </a:p>
          <a:p>
            <a:r>
              <a:rPr lang="en-GB" dirty="0">
                <a:latin typeface="Trebuchet MS" panose="020B0603020202020204" pitchFamily="34" charset="0"/>
              </a:rPr>
              <a:t>•</a:t>
            </a:r>
          </a:p>
          <a:p>
            <a:endParaRPr lang="en-GB" dirty="0">
              <a:latin typeface="Trebuchet MS" panose="020B0603020202020204" pitchFamily="34" charset="0"/>
            </a:endParaRPr>
          </a:p>
          <a:p>
            <a:endParaRPr lang="en-GB" dirty="0" smtClean="0">
              <a:latin typeface="Trebuchet MS" panose="020B0603020202020204" pitchFamily="34" charset="0"/>
            </a:endParaRPr>
          </a:p>
          <a:p>
            <a:endParaRPr lang="en-GB" dirty="0">
              <a:latin typeface="Trebuchet MS" panose="020B0603020202020204" pitchFamily="34" charset="0"/>
            </a:endParaRPr>
          </a:p>
        </p:txBody>
      </p:sp>
      <p:sp>
        <p:nvSpPr>
          <p:cNvPr id="17" name="TextBox 16"/>
          <p:cNvSpPr txBox="1"/>
          <p:nvPr/>
        </p:nvSpPr>
        <p:spPr>
          <a:xfrm>
            <a:off x="8144934" y="1727200"/>
            <a:ext cx="375424" cy="5078313"/>
          </a:xfrm>
          <a:prstGeom prst="rect">
            <a:avLst/>
          </a:prstGeom>
          <a:noFill/>
        </p:spPr>
        <p:txBody>
          <a:bodyPr wrap="none" rtlCol="0">
            <a:spAutoFit/>
          </a:bodyPr>
          <a:lstStyle/>
          <a:p>
            <a:r>
              <a:rPr lang="en-GB" dirty="0" smtClean="0">
                <a:latin typeface="Trebuchet MS" panose="020B0603020202020204" pitchFamily="34" charset="0"/>
              </a:rPr>
              <a:t>• </a:t>
            </a:r>
          </a:p>
          <a:p>
            <a:endParaRPr lang="en-GB" dirty="0" smtClean="0">
              <a:latin typeface="Trebuchet MS" panose="020B0603020202020204" pitchFamily="34" charset="0"/>
            </a:endParaRPr>
          </a:p>
          <a:p>
            <a:r>
              <a:rPr lang="en-GB" dirty="0" smtClean="0">
                <a:latin typeface="Trebuchet MS" panose="020B0603020202020204" pitchFamily="34" charset="0"/>
              </a:rPr>
              <a:t>•</a:t>
            </a:r>
            <a:endParaRPr lang="en-GB" dirty="0">
              <a:latin typeface="Trebuchet MS" panose="020B0603020202020204" pitchFamily="34" charset="0"/>
            </a:endParaRPr>
          </a:p>
          <a:p>
            <a:endParaRPr lang="en-GB" dirty="0" smtClean="0">
              <a:latin typeface="Trebuchet MS" panose="020B0603020202020204" pitchFamily="34" charset="0"/>
            </a:endParaRPr>
          </a:p>
          <a:p>
            <a:r>
              <a:rPr lang="en-GB" dirty="0">
                <a:latin typeface="Trebuchet MS" panose="020B0603020202020204" pitchFamily="34" charset="0"/>
              </a:rPr>
              <a:t>•</a:t>
            </a:r>
          </a:p>
          <a:p>
            <a:endParaRPr lang="en-GB" dirty="0" smtClean="0">
              <a:latin typeface="Trebuchet MS" panose="020B0603020202020204" pitchFamily="34" charset="0"/>
            </a:endParaRPr>
          </a:p>
          <a:p>
            <a:r>
              <a:rPr lang="en-GB" dirty="0">
                <a:latin typeface="Trebuchet MS" panose="020B0603020202020204" pitchFamily="34" charset="0"/>
              </a:rPr>
              <a:t>•</a:t>
            </a:r>
          </a:p>
          <a:p>
            <a:endParaRPr lang="en-GB" dirty="0" smtClean="0">
              <a:latin typeface="Trebuchet MS" panose="020B0603020202020204" pitchFamily="34" charset="0"/>
            </a:endParaRPr>
          </a:p>
          <a:p>
            <a:r>
              <a:rPr lang="en-GB" dirty="0">
                <a:latin typeface="Trebuchet MS" panose="020B0603020202020204" pitchFamily="34" charset="0"/>
              </a:rPr>
              <a:t>•</a:t>
            </a:r>
          </a:p>
          <a:p>
            <a:endParaRPr lang="en-GB" dirty="0" smtClean="0">
              <a:latin typeface="Trebuchet MS" panose="020B0603020202020204" pitchFamily="34" charset="0"/>
            </a:endParaRPr>
          </a:p>
          <a:p>
            <a:r>
              <a:rPr lang="en-GB" dirty="0" smtClean="0">
                <a:latin typeface="Trebuchet MS" panose="020B0603020202020204" pitchFamily="34" charset="0"/>
              </a:rPr>
              <a:t>•</a:t>
            </a:r>
          </a:p>
          <a:p>
            <a:endParaRPr lang="en-GB" dirty="0">
              <a:latin typeface="Trebuchet MS" panose="020B0603020202020204" pitchFamily="34" charset="0"/>
            </a:endParaRPr>
          </a:p>
          <a:p>
            <a:r>
              <a:rPr lang="en-GB" dirty="0">
                <a:latin typeface="Trebuchet MS" panose="020B0603020202020204" pitchFamily="34" charset="0"/>
              </a:rPr>
              <a:t>•</a:t>
            </a:r>
          </a:p>
          <a:p>
            <a:endParaRPr lang="en-GB" dirty="0" smtClean="0">
              <a:latin typeface="Trebuchet MS" panose="020B0603020202020204" pitchFamily="34" charset="0"/>
            </a:endParaRPr>
          </a:p>
          <a:p>
            <a:r>
              <a:rPr lang="en-GB" dirty="0">
                <a:latin typeface="Trebuchet MS" panose="020B0603020202020204" pitchFamily="34" charset="0"/>
              </a:rPr>
              <a:t>•</a:t>
            </a:r>
          </a:p>
          <a:p>
            <a:endParaRPr lang="en-GB" dirty="0">
              <a:latin typeface="Trebuchet MS" panose="020B0603020202020204" pitchFamily="34" charset="0"/>
            </a:endParaRPr>
          </a:p>
          <a:p>
            <a:endParaRPr lang="en-GB" dirty="0" smtClean="0">
              <a:latin typeface="Trebuchet MS" panose="020B0603020202020204" pitchFamily="34" charset="0"/>
            </a:endParaRPr>
          </a:p>
          <a:p>
            <a:endParaRPr lang="en-GB" dirty="0">
              <a:latin typeface="Trebuchet MS" panose="020B0603020202020204" pitchFamily="34" charset="0"/>
            </a:endParaRPr>
          </a:p>
        </p:txBody>
      </p:sp>
    </p:spTree>
    <p:custDataLst>
      <p:tags r:id="rId1"/>
    </p:custDataLst>
    <p:extLst>
      <p:ext uri="{BB962C8B-B14F-4D97-AF65-F5344CB8AC3E}">
        <p14:creationId xmlns:p14="http://schemas.microsoft.com/office/powerpoint/2010/main" val="49370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4"/>
          <a:srcRect l="23055" t="20494" r="61478" b="67284"/>
          <a:stretch/>
        </p:blipFill>
        <p:spPr>
          <a:xfrm>
            <a:off x="10067218" y="5819571"/>
            <a:ext cx="1885714" cy="838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44" y="250086"/>
            <a:ext cx="3123158" cy="1120868"/>
          </a:xfrm>
          <a:prstGeom prst="rect">
            <a:avLst/>
          </a:prstGeom>
        </p:spPr>
      </p:pic>
      <p:sp>
        <p:nvSpPr>
          <p:cNvPr id="14" name="TextBox 13"/>
          <p:cNvSpPr txBox="1"/>
          <p:nvPr/>
        </p:nvSpPr>
        <p:spPr>
          <a:xfrm>
            <a:off x="329344" y="1648032"/>
            <a:ext cx="5690586" cy="892552"/>
          </a:xfrm>
          <a:prstGeom prst="rect">
            <a:avLst/>
          </a:prstGeom>
          <a:noFill/>
        </p:spPr>
        <p:txBody>
          <a:bodyPr wrap="square" rtlCol="0">
            <a:spAutoFit/>
          </a:bodyPr>
          <a:lstStyle/>
          <a:p>
            <a:r>
              <a:rPr lang="en-GB" sz="2600" b="1" dirty="0" smtClean="0">
                <a:latin typeface="Trebuchet MS" panose="020B0603020202020204" pitchFamily="34" charset="0"/>
              </a:rPr>
              <a:t>Did you think of any of the below?</a:t>
            </a:r>
          </a:p>
          <a:p>
            <a:endParaRPr lang="en-GB" sz="2600" dirty="0" smtClean="0">
              <a:latin typeface="Trebuchet MS" panose="020B0603020202020204" pitchFamily="34" charset="0"/>
            </a:endParaRPr>
          </a:p>
        </p:txBody>
      </p:sp>
      <p:pic>
        <p:nvPicPr>
          <p:cNvPr id="4" name="Picture 3"/>
          <p:cNvPicPr>
            <a:picLocks noChangeAspect="1"/>
          </p:cNvPicPr>
          <p:nvPr/>
        </p:nvPicPr>
        <p:blipFill rotWithShape="1">
          <a:blip r:embed="rId6"/>
          <a:srcRect l="23195" t="48272" r="68819" b="38519"/>
          <a:stretch/>
        </p:blipFill>
        <p:spPr>
          <a:xfrm>
            <a:off x="1841603" y="2226733"/>
            <a:ext cx="973666" cy="905934"/>
          </a:xfrm>
          <a:prstGeom prst="rect">
            <a:avLst/>
          </a:prstGeom>
        </p:spPr>
      </p:pic>
      <p:pic>
        <p:nvPicPr>
          <p:cNvPr id="7" name="Picture 6"/>
          <p:cNvPicPr>
            <a:picLocks noChangeAspect="1"/>
          </p:cNvPicPr>
          <p:nvPr/>
        </p:nvPicPr>
        <p:blipFill rotWithShape="1">
          <a:blip r:embed="rId7"/>
          <a:srcRect l="23680" t="50370" r="69028" b="36543"/>
          <a:stretch/>
        </p:blipFill>
        <p:spPr>
          <a:xfrm>
            <a:off x="2856226" y="2226733"/>
            <a:ext cx="889000" cy="897467"/>
          </a:xfrm>
          <a:prstGeom prst="rect">
            <a:avLst/>
          </a:prstGeom>
        </p:spPr>
      </p:pic>
      <p:pic>
        <p:nvPicPr>
          <p:cNvPr id="8" name="Picture 7"/>
          <p:cNvPicPr>
            <a:picLocks noChangeAspect="1"/>
          </p:cNvPicPr>
          <p:nvPr/>
        </p:nvPicPr>
        <p:blipFill rotWithShape="1">
          <a:blip r:embed="rId8"/>
          <a:srcRect l="23542" t="50370" r="68750" b="36420"/>
          <a:stretch/>
        </p:blipFill>
        <p:spPr>
          <a:xfrm>
            <a:off x="3786183" y="2218267"/>
            <a:ext cx="939800" cy="905933"/>
          </a:xfrm>
          <a:prstGeom prst="rect">
            <a:avLst/>
          </a:prstGeom>
        </p:spPr>
      </p:pic>
      <p:pic>
        <p:nvPicPr>
          <p:cNvPr id="9" name="Picture 8"/>
          <p:cNvPicPr>
            <a:picLocks noChangeAspect="1"/>
          </p:cNvPicPr>
          <p:nvPr/>
        </p:nvPicPr>
        <p:blipFill rotWithShape="1">
          <a:blip r:embed="rId9"/>
          <a:srcRect l="23611" t="48394" r="69097" b="38272"/>
          <a:stretch/>
        </p:blipFill>
        <p:spPr>
          <a:xfrm>
            <a:off x="4766940" y="2218267"/>
            <a:ext cx="889000" cy="914400"/>
          </a:xfrm>
          <a:prstGeom prst="rect">
            <a:avLst/>
          </a:prstGeom>
        </p:spPr>
      </p:pic>
      <p:pic>
        <p:nvPicPr>
          <p:cNvPr id="10" name="Picture 9"/>
          <p:cNvPicPr>
            <a:picLocks noChangeAspect="1"/>
          </p:cNvPicPr>
          <p:nvPr/>
        </p:nvPicPr>
        <p:blipFill rotWithShape="1">
          <a:blip r:embed="rId10"/>
          <a:srcRect l="23542" t="50494" r="68819" b="36543"/>
          <a:stretch/>
        </p:blipFill>
        <p:spPr>
          <a:xfrm>
            <a:off x="5696897" y="2226733"/>
            <a:ext cx="931333" cy="889001"/>
          </a:xfrm>
          <a:prstGeom prst="rect">
            <a:avLst/>
          </a:prstGeom>
        </p:spPr>
      </p:pic>
      <p:pic>
        <p:nvPicPr>
          <p:cNvPr id="11" name="Picture 10"/>
          <p:cNvPicPr>
            <a:picLocks noChangeAspect="1"/>
          </p:cNvPicPr>
          <p:nvPr/>
        </p:nvPicPr>
        <p:blipFill rotWithShape="1">
          <a:blip r:embed="rId11"/>
          <a:srcRect l="23611" t="50124" r="68958" b="36419"/>
          <a:stretch/>
        </p:blipFill>
        <p:spPr>
          <a:xfrm>
            <a:off x="6666434" y="2226733"/>
            <a:ext cx="905933" cy="922867"/>
          </a:xfrm>
          <a:prstGeom prst="rect">
            <a:avLst/>
          </a:prstGeom>
        </p:spPr>
      </p:pic>
      <p:pic>
        <p:nvPicPr>
          <p:cNvPr id="12" name="Picture 11"/>
          <p:cNvPicPr>
            <a:picLocks noChangeAspect="1"/>
          </p:cNvPicPr>
          <p:nvPr/>
        </p:nvPicPr>
        <p:blipFill rotWithShape="1">
          <a:blip r:embed="rId12"/>
          <a:srcRect l="23681" t="50247" r="68958" b="36790"/>
          <a:stretch/>
        </p:blipFill>
        <p:spPr>
          <a:xfrm>
            <a:off x="7614180" y="2218267"/>
            <a:ext cx="897467" cy="889000"/>
          </a:xfrm>
          <a:prstGeom prst="rect">
            <a:avLst/>
          </a:prstGeom>
        </p:spPr>
      </p:pic>
      <p:pic>
        <p:nvPicPr>
          <p:cNvPr id="13" name="Picture 12"/>
          <p:cNvPicPr>
            <a:picLocks noChangeAspect="1"/>
          </p:cNvPicPr>
          <p:nvPr/>
        </p:nvPicPr>
        <p:blipFill rotWithShape="1">
          <a:blip r:embed="rId13"/>
          <a:srcRect l="23333" t="50494" r="68681" b="36420"/>
          <a:stretch/>
        </p:blipFill>
        <p:spPr>
          <a:xfrm>
            <a:off x="8553460" y="2209800"/>
            <a:ext cx="973667" cy="897467"/>
          </a:xfrm>
          <a:prstGeom prst="rect">
            <a:avLst/>
          </a:prstGeom>
        </p:spPr>
      </p:pic>
      <p:sp>
        <p:nvSpPr>
          <p:cNvPr id="18" name="TextBox 17"/>
          <p:cNvSpPr txBox="1"/>
          <p:nvPr/>
        </p:nvSpPr>
        <p:spPr>
          <a:xfrm>
            <a:off x="329344" y="3364235"/>
            <a:ext cx="10389456" cy="369332"/>
          </a:xfrm>
          <a:prstGeom prst="rect">
            <a:avLst/>
          </a:prstGeom>
          <a:noFill/>
        </p:spPr>
        <p:txBody>
          <a:bodyPr wrap="square" rtlCol="0">
            <a:spAutoFit/>
          </a:bodyPr>
          <a:lstStyle/>
          <a:p>
            <a:r>
              <a:rPr lang="en-GB" b="1" dirty="0" smtClean="0">
                <a:latin typeface="Trebuchet MS" panose="020B0603020202020204" pitchFamily="34" charset="0"/>
              </a:rPr>
              <a:t>Which of the below descriptions matches the above skills?</a:t>
            </a:r>
            <a:endParaRPr lang="en-GB" dirty="0" smtClean="0">
              <a:latin typeface="Trebuchet MS" panose="020B0603020202020204" pitchFamily="34" charset="0"/>
            </a:endParaRPr>
          </a:p>
        </p:txBody>
      </p:sp>
      <p:sp>
        <p:nvSpPr>
          <p:cNvPr id="19" name="TextBox 18"/>
          <p:cNvSpPr txBox="1"/>
          <p:nvPr/>
        </p:nvSpPr>
        <p:spPr>
          <a:xfrm>
            <a:off x="5798705" y="4122936"/>
            <a:ext cx="2082670" cy="830997"/>
          </a:xfrm>
          <a:prstGeom prst="rect">
            <a:avLst/>
          </a:prstGeom>
          <a:noFill/>
          <a:ln w="12700">
            <a:solidFill>
              <a:srgbClr val="002334"/>
            </a:solidFill>
            <a:prstDash val="dash"/>
          </a:ln>
        </p:spPr>
        <p:txBody>
          <a:bodyPr wrap="square" rtlCol="0">
            <a:spAutoFit/>
          </a:bodyPr>
          <a:lstStyle/>
          <a:p>
            <a:pPr algn="ctr"/>
            <a:r>
              <a:rPr lang="en-GB" sz="1200" dirty="0" smtClean="0">
                <a:latin typeface="Trebuchet MS" panose="020B0603020202020204" pitchFamily="34" charset="0"/>
              </a:rPr>
              <a:t>Getting along with others, listening and understanding instructions, joining in with discussions</a:t>
            </a:r>
          </a:p>
        </p:txBody>
      </p:sp>
      <p:sp>
        <p:nvSpPr>
          <p:cNvPr id="20" name="TextBox 19"/>
          <p:cNvSpPr txBox="1"/>
          <p:nvPr/>
        </p:nvSpPr>
        <p:spPr>
          <a:xfrm>
            <a:off x="3374377" y="4242224"/>
            <a:ext cx="1614497" cy="830997"/>
          </a:xfrm>
          <a:prstGeom prst="rect">
            <a:avLst/>
          </a:prstGeom>
          <a:noFill/>
          <a:ln w="12700">
            <a:solidFill>
              <a:srgbClr val="002334"/>
            </a:solidFill>
            <a:prstDash val="dash"/>
          </a:ln>
        </p:spPr>
        <p:txBody>
          <a:bodyPr wrap="square" rtlCol="0">
            <a:spAutoFit/>
          </a:bodyPr>
          <a:lstStyle/>
          <a:p>
            <a:pPr algn="ctr"/>
            <a:r>
              <a:rPr lang="en-GB" sz="1200" dirty="0" smtClean="0">
                <a:latin typeface="Trebuchet MS" panose="020B0603020202020204" pitchFamily="34" charset="0"/>
              </a:rPr>
              <a:t>Being logical and finding solutions to difficult situations or tasks.</a:t>
            </a:r>
          </a:p>
        </p:txBody>
      </p:sp>
      <p:sp>
        <p:nvSpPr>
          <p:cNvPr id="22" name="TextBox 21"/>
          <p:cNvSpPr txBox="1"/>
          <p:nvPr/>
        </p:nvSpPr>
        <p:spPr>
          <a:xfrm>
            <a:off x="435861" y="3873706"/>
            <a:ext cx="2197272" cy="1015663"/>
          </a:xfrm>
          <a:prstGeom prst="rect">
            <a:avLst/>
          </a:prstGeom>
          <a:noFill/>
          <a:ln w="12700">
            <a:solidFill>
              <a:srgbClr val="002334"/>
            </a:solidFill>
            <a:prstDash val="dash"/>
          </a:ln>
        </p:spPr>
        <p:txBody>
          <a:bodyPr wrap="square" rtlCol="0">
            <a:spAutoFit/>
          </a:bodyPr>
          <a:lstStyle/>
          <a:p>
            <a:pPr algn="ctr"/>
            <a:r>
              <a:rPr lang="en-GB" sz="1200" dirty="0" smtClean="0">
                <a:latin typeface="Trebuchet MS" panose="020B0603020202020204" pitchFamily="34" charset="0"/>
              </a:rPr>
              <a:t>Being able to manage situations, effectively using all resources, understanding and applying the skills of others. </a:t>
            </a:r>
          </a:p>
        </p:txBody>
      </p:sp>
      <p:sp>
        <p:nvSpPr>
          <p:cNvPr id="23" name="TextBox 22"/>
          <p:cNvSpPr txBox="1"/>
          <p:nvPr/>
        </p:nvSpPr>
        <p:spPr>
          <a:xfrm>
            <a:off x="5344487" y="5535700"/>
            <a:ext cx="1774913" cy="830997"/>
          </a:xfrm>
          <a:prstGeom prst="rect">
            <a:avLst/>
          </a:prstGeom>
          <a:noFill/>
          <a:ln w="12700">
            <a:solidFill>
              <a:srgbClr val="002334"/>
            </a:solidFill>
            <a:prstDash val="dash"/>
          </a:ln>
        </p:spPr>
        <p:txBody>
          <a:bodyPr wrap="square" rtlCol="0">
            <a:spAutoFit/>
          </a:bodyPr>
          <a:lstStyle/>
          <a:p>
            <a:pPr algn="ctr"/>
            <a:r>
              <a:rPr lang="en-GB" sz="1200" dirty="0" smtClean="0">
                <a:latin typeface="Trebuchet MS" panose="020B0603020202020204" pitchFamily="34" charset="0"/>
              </a:rPr>
              <a:t>Coming up with ideas and solutions which may not have been thought of before. </a:t>
            </a:r>
          </a:p>
        </p:txBody>
      </p:sp>
      <p:sp>
        <p:nvSpPr>
          <p:cNvPr id="24" name="TextBox 23"/>
          <p:cNvSpPr txBox="1"/>
          <p:nvPr/>
        </p:nvSpPr>
        <p:spPr>
          <a:xfrm>
            <a:off x="7654526" y="5216304"/>
            <a:ext cx="1968293" cy="830997"/>
          </a:xfrm>
          <a:prstGeom prst="rect">
            <a:avLst/>
          </a:prstGeom>
          <a:noFill/>
          <a:ln w="12700">
            <a:solidFill>
              <a:srgbClr val="002334"/>
            </a:solidFill>
            <a:prstDash val="dash"/>
          </a:ln>
        </p:spPr>
        <p:txBody>
          <a:bodyPr wrap="square" rtlCol="0">
            <a:spAutoFit/>
          </a:bodyPr>
          <a:lstStyle/>
          <a:p>
            <a:r>
              <a:rPr lang="en-GB" sz="1200" dirty="0" smtClean="0">
                <a:latin typeface="Trebuchet MS" panose="020B0603020202020204" pitchFamily="34" charset="0"/>
              </a:rPr>
              <a:t>Working well with others, knowing each other’s skills and talents and supporting all in a team.</a:t>
            </a:r>
          </a:p>
        </p:txBody>
      </p:sp>
      <p:sp>
        <p:nvSpPr>
          <p:cNvPr id="25" name="TextBox 24"/>
          <p:cNvSpPr txBox="1"/>
          <p:nvPr/>
        </p:nvSpPr>
        <p:spPr>
          <a:xfrm>
            <a:off x="2519248" y="5343303"/>
            <a:ext cx="2260599" cy="830997"/>
          </a:xfrm>
          <a:prstGeom prst="rect">
            <a:avLst/>
          </a:prstGeom>
          <a:noFill/>
          <a:ln w="12700">
            <a:solidFill>
              <a:srgbClr val="002334"/>
            </a:solidFill>
            <a:prstDash val="dash"/>
          </a:ln>
        </p:spPr>
        <p:txBody>
          <a:bodyPr wrap="square" rtlCol="0">
            <a:spAutoFit/>
          </a:bodyPr>
          <a:lstStyle/>
          <a:p>
            <a:pPr algn="ctr"/>
            <a:r>
              <a:rPr lang="en-GB" sz="1200" dirty="0" smtClean="0">
                <a:latin typeface="Trebuchet MS" panose="020B0603020202020204" pitchFamily="34" charset="0"/>
              </a:rPr>
              <a:t>Being able to bounce back and reflecting on what could have been done differently, then trying again. </a:t>
            </a:r>
          </a:p>
        </p:txBody>
      </p:sp>
      <p:sp>
        <p:nvSpPr>
          <p:cNvPr id="27" name="TextBox 26"/>
          <p:cNvSpPr txBox="1"/>
          <p:nvPr/>
        </p:nvSpPr>
        <p:spPr>
          <a:xfrm>
            <a:off x="9815759" y="4416473"/>
            <a:ext cx="2137173" cy="1200329"/>
          </a:xfrm>
          <a:prstGeom prst="rect">
            <a:avLst/>
          </a:prstGeom>
          <a:noFill/>
          <a:ln w="12700">
            <a:solidFill>
              <a:srgbClr val="002334"/>
            </a:solidFill>
            <a:prstDash val="dash"/>
          </a:ln>
        </p:spPr>
        <p:txBody>
          <a:bodyPr wrap="square" rtlCol="0">
            <a:spAutoFit/>
          </a:bodyPr>
          <a:lstStyle/>
          <a:p>
            <a:r>
              <a:rPr lang="en-GB" sz="1200" dirty="0" smtClean="0">
                <a:latin typeface="Trebuchet MS" panose="020B0603020202020204" pitchFamily="34" charset="0"/>
              </a:rPr>
              <a:t>Ability to set goals and break these down into achievable steps and use feedback from others to support the achievement of goals.</a:t>
            </a:r>
          </a:p>
        </p:txBody>
      </p:sp>
      <p:sp>
        <p:nvSpPr>
          <p:cNvPr id="28" name="TextBox 27"/>
          <p:cNvSpPr txBox="1"/>
          <p:nvPr/>
        </p:nvSpPr>
        <p:spPr>
          <a:xfrm>
            <a:off x="8214793" y="3505439"/>
            <a:ext cx="1981654" cy="646331"/>
          </a:xfrm>
          <a:prstGeom prst="rect">
            <a:avLst/>
          </a:prstGeom>
          <a:noFill/>
          <a:ln w="12700">
            <a:solidFill>
              <a:srgbClr val="002334"/>
            </a:solidFill>
            <a:prstDash val="dash"/>
          </a:ln>
        </p:spPr>
        <p:txBody>
          <a:bodyPr wrap="square" rtlCol="0">
            <a:spAutoFit/>
          </a:bodyPr>
          <a:lstStyle/>
          <a:p>
            <a:pPr algn="ctr"/>
            <a:r>
              <a:rPr lang="en-GB" sz="1200" dirty="0" smtClean="0">
                <a:latin typeface="Trebuchet MS" panose="020B0603020202020204" pitchFamily="34" charset="0"/>
              </a:rPr>
              <a:t>Speaking clearly and logically to communicate new ideas</a:t>
            </a:r>
          </a:p>
        </p:txBody>
      </p:sp>
    </p:spTree>
    <p:custDataLst>
      <p:tags r:id="rId1"/>
    </p:custDataLst>
    <p:extLst>
      <p:ext uri="{BB962C8B-B14F-4D97-AF65-F5344CB8AC3E}">
        <p14:creationId xmlns:p14="http://schemas.microsoft.com/office/powerpoint/2010/main" val="76578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animBg="1"/>
      <p:bldP spid="20" grpId="0" animBg="1"/>
      <p:bldP spid="22" grpId="0" animBg="1"/>
      <p:bldP spid="23" grpId="0" animBg="1"/>
      <p:bldP spid="24" grpId="0" animBg="1"/>
      <p:bldP spid="25"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344" y="250086"/>
            <a:ext cx="3123158" cy="1120868"/>
          </a:xfrm>
          <a:prstGeom prst="rect">
            <a:avLst/>
          </a:prstGeom>
        </p:spPr>
      </p:pic>
      <p:sp>
        <p:nvSpPr>
          <p:cNvPr id="14" name="TextBox 13"/>
          <p:cNvSpPr txBox="1"/>
          <p:nvPr/>
        </p:nvSpPr>
        <p:spPr>
          <a:xfrm>
            <a:off x="329344" y="1648032"/>
            <a:ext cx="5690586" cy="492443"/>
          </a:xfrm>
          <a:prstGeom prst="rect">
            <a:avLst/>
          </a:prstGeom>
          <a:noFill/>
        </p:spPr>
        <p:txBody>
          <a:bodyPr wrap="square" rtlCol="0">
            <a:spAutoFit/>
          </a:bodyPr>
          <a:lstStyle/>
          <a:p>
            <a:r>
              <a:rPr lang="en-GB" sz="2600" b="1" dirty="0" smtClean="0">
                <a:latin typeface="Trebuchet MS" panose="020B0603020202020204" pitchFamily="34" charset="0"/>
              </a:rPr>
              <a:t>Are you ready for the answers?</a:t>
            </a:r>
            <a:endParaRPr lang="en-GB" sz="2600" dirty="0" smtClean="0">
              <a:latin typeface="Trebuchet MS" panose="020B0603020202020204" pitchFamily="34" charset="0"/>
            </a:endParaRPr>
          </a:p>
        </p:txBody>
      </p:sp>
      <p:pic>
        <p:nvPicPr>
          <p:cNvPr id="4" name="Picture 3"/>
          <p:cNvPicPr>
            <a:picLocks noChangeAspect="1"/>
          </p:cNvPicPr>
          <p:nvPr/>
        </p:nvPicPr>
        <p:blipFill rotWithShape="1">
          <a:blip r:embed="rId5"/>
          <a:srcRect l="23195" t="48272" r="68819" b="38519"/>
          <a:stretch/>
        </p:blipFill>
        <p:spPr>
          <a:xfrm>
            <a:off x="329344" y="2285415"/>
            <a:ext cx="973666" cy="905934"/>
          </a:xfrm>
          <a:prstGeom prst="rect">
            <a:avLst/>
          </a:prstGeom>
        </p:spPr>
      </p:pic>
      <p:pic>
        <p:nvPicPr>
          <p:cNvPr id="7" name="Picture 6"/>
          <p:cNvPicPr>
            <a:picLocks noChangeAspect="1"/>
          </p:cNvPicPr>
          <p:nvPr/>
        </p:nvPicPr>
        <p:blipFill rotWithShape="1">
          <a:blip r:embed="rId6"/>
          <a:srcRect l="23680" t="50370" r="69028" b="36543"/>
          <a:stretch/>
        </p:blipFill>
        <p:spPr>
          <a:xfrm>
            <a:off x="371677" y="3462866"/>
            <a:ext cx="889000" cy="897467"/>
          </a:xfrm>
          <a:prstGeom prst="rect">
            <a:avLst/>
          </a:prstGeom>
        </p:spPr>
      </p:pic>
      <p:pic>
        <p:nvPicPr>
          <p:cNvPr id="8" name="Picture 7"/>
          <p:cNvPicPr>
            <a:picLocks noChangeAspect="1"/>
          </p:cNvPicPr>
          <p:nvPr/>
        </p:nvPicPr>
        <p:blipFill rotWithShape="1">
          <a:blip r:embed="rId7"/>
          <a:srcRect l="23542" t="50370" r="68750" b="36420"/>
          <a:stretch/>
        </p:blipFill>
        <p:spPr>
          <a:xfrm>
            <a:off x="358144" y="4674655"/>
            <a:ext cx="939800" cy="905933"/>
          </a:xfrm>
          <a:prstGeom prst="rect">
            <a:avLst/>
          </a:prstGeom>
        </p:spPr>
      </p:pic>
      <p:pic>
        <p:nvPicPr>
          <p:cNvPr id="9" name="Picture 8"/>
          <p:cNvPicPr>
            <a:picLocks noChangeAspect="1"/>
          </p:cNvPicPr>
          <p:nvPr/>
        </p:nvPicPr>
        <p:blipFill rotWithShape="1">
          <a:blip r:embed="rId8"/>
          <a:srcRect l="23611" t="48394" r="69097" b="38272"/>
          <a:stretch/>
        </p:blipFill>
        <p:spPr>
          <a:xfrm>
            <a:off x="4301273" y="2268898"/>
            <a:ext cx="889000" cy="914400"/>
          </a:xfrm>
          <a:prstGeom prst="rect">
            <a:avLst/>
          </a:prstGeom>
        </p:spPr>
      </p:pic>
      <p:pic>
        <p:nvPicPr>
          <p:cNvPr id="10" name="Picture 9"/>
          <p:cNvPicPr>
            <a:picLocks noChangeAspect="1"/>
          </p:cNvPicPr>
          <p:nvPr/>
        </p:nvPicPr>
        <p:blipFill rotWithShape="1">
          <a:blip r:embed="rId9"/>
          <a:srcRect l="23542" t="50494" r="68819" b="36543"/>
          <a:stretch/>
        </p:blipFill>
        <p:spPr>
          <a:xfrm>
            <a:off x="4280107" y="3429565"/>
            <a:ext cx="931333" cy="889001"/>
          </a:xfrm>
          <a:prstGeom prst="rect">
            <a:avLst/>
          </a:prstGeom>
        </p:spPr>
      </p:pic>
      <p:pic>
        <p:nvPicPr>
          <p:cNvPr id="11" name="Picture 10"/>
          <p:cNvPicPr>
            <a:picLocks noChangeAspect="1"/>
          </p:cNvPicPr>
          <p:nvPr/>
        </p:nvPicPr>
        <p:blipFill rotWithShape="1">
          <a:blip r:embed="rId10"/>
          <a:srcRect l="23611" t="50124" r="68958" b="36419"/>
          <a:stretch/>
        </p:blipFill>
        <p:spPr>
          <a:xfrm>
            <a:off x="4305507" y="4623722"/>
            <a:ext cx="905933" cy="922867"/>
          </a:xfrm>
          <a:prstGeom prst="rect">
            <a:avLst/>
          </a:prstGeom>
        </p:spPr>
      </p:pic>
      <p:pic>
        <p:nvPicPr>
          <p:cNvPr id="12" name="Picture 11"/>
          <p:cNvPicPr>
            <a:picLocks noChangeAspect="1"/>
          </p:cNvPicPr>
          <p:nvPr/>
        </p:nvPicPr>
        <p:blipFill rotWithShape="1">
          <a:blip r:embed="rId11"/>
          <a:srcRect l="23681" t="50247" r="68958" b="36790"/>
          <a:stretch/>
        </p:blipFill>
        <p:spPr>
          <a:xfrm>
            <a:off x="8259856" y="2189265"/>
            <a:ext cx="897467" cy="889000"/>
          </a:xfrm>
          <a:prstGeom prst="rect">
            <a:avLst/>
          </a:prstGeom>
        </p:spPr>
      </p:pic>
      <p:pic>
        <p:nvPicPr>
          <p:cNvPr id="13" name="Picture 12"/>
          <p:cNvPicPr>
            <a:picLocks noChangeAspect="1"/>
          </p:cNvPicPr>
          <p:nvPr/>
        </p:nvPicPr>
        <p:blipFill rotWithShape="1">
          <a:blip r:embed="rId12"/>
          <a:srcRect l="23333" t="50494" r="68681" b="36420"/>
          <a:stretch/>
        </p:blipFill>
        <p:spPr>
          <a:xfrm>
            <a:off x="8259856" y="3344842"/>
            <a:ext cx="973667" cy="897467"/>
          </a:xfrm>
          <a:prstGeom prst="rect">
            <a:avLst/>
          </a:prstGeom>
        </p:spPr>
      </p:pic>
      <p:sp>
        <p:nvSpPr>
          <p:cNvPr id="19" name="TextBox 18"/>
          <p:cNvSpPr txBox="1"/>
          <p:nvPr/>
        </p:nvSpPr>
        <p:spPr>
          <a:xfrm>
            <a:off x="1477913" y="2317897"/>
            <a:ext cx="2082670" cy="830997"/>
          </a:xfrm>
          <a:prstGeom prst="rect">
            <a:avLst/>
          </a:prstGeom>
          <a:noFill/>
          <a:ln w="12700">
            <a:solidFill>
              <a:srgbClr val="002334"/>
            </a:solidFill>
            <a:prstDash val="dash"/>
          </a:ln>
        </p:spPr>
        <p:txBody>
          <a:bodyPr wrap="square" rtlCol="0">
            <a:spAutoFit/>
          </a:bodyPr>
          <a:lstStyle/>
          <a:p>
            <a:pPr algn="ctr"/>
            <a:r>
              <a:rPr lang="en-GB" sz="1200" dirty="0" smtClean="0">
                <a:latin typeface="Trebuchet MS" panose="020B0603020202020204" pitchFamily="34" charset="0"/>
              </a:rPr>
              <a:t>Getting along with others, listening and understanding instructions, joining in with discussions</a:t>
            </a:r>
          </a:p>
        </p:txBody>
      </p:sp>
      <p:sp>
        <p:nvSpPr>
          <p:cNvPr id="20" name="TextBox 19"/>
          <p:cNvSpPr txBox="1"/>
          <p:nvPr/>
        </p:nvSpPr>
        <p:spPr>
          <a:xfrm>
            <a:off x="1477913" y="4712122"/>
            <a:ext cx="1614497" cy="830997"/>
          </a:xfrm>
          <a:prstGeom prst="rect">
            <a:avLst/>
          </a:prstGeom>
          <a:noFill/>
          <a:ln w="12700">
            <a:solidFill>
              <a:srgbClr val="002334"/>
            </a:solidFill>
            <a:prstDash val="dash"/>
          </a:ln>
        </p:spPr>
        <p:txBody>
          <a:bodyPr wrap="square" rtlCol="0">
            <a:spAutoFit/>
          </a:bodyPr>
          <a:lstStyle/>
          <a:p>
            <a:pPr algn="ctr"/>
            <a:r>
              <a:rPr lang="en-GB" sz="1200" dirty="0" smtClean="0">
                <a:latin typeface="Trebuchet MS" panose="020B0603020202020204" pitchFamily="34" charset="0"/>
              </a:rPr>
              <a:t>Being logical and finding solutions to difficult situations or tasks.</a:t>
            </a:r>
          </a:p>
        </p:txBody>
      </p:sp>
      <p:sp>
        <p:nvSpPr>
          <p:cNvPr id="21" name="TextBox 20"/>
          <p:cNvSpPr txBox="1"/>
          <p:nvPr/>
        </p:nvSpPr>
        <p:spPr>
          <a:xfrm>
            <a:off x="5339427" y="4761989"/>
            <a:ext cx="2322906" cy="1015663"/>
          </a:xfrm>
          <a:prstGeom prst="rect">
            <a:avLst/>
          </a:prstGeom>
          <a:noFill/>
          <a:ln w="12700">
            <a:solidFill>
              <a:srgbClr val="002334"/>
            </a:solidFill>
            <a:prstDash val="dash"/>
          </a:ln>
        </p:spPr>
        <p:txBody>
          <a:bodyPr wrap="square" rtlCol="0">
            <a:spAutoFit/>
          </a:bodyPr>
          <a:lstStyle/>
          <a:p>
            <a:r>
              <a:rPr lang="en-GB" sz="1200" dirty="0" smtClean="0">
                <a:latin typeface="Trebuchet MS" panose="020B0603020202020204" pitchFamily="34" charset="0"/>
              </a:rPr>
              <a:t>Ability to set goals and break these down into achievable steps and use feedback from others to support the achievement of goals.</a:t>
            </a:r>
          </a:p>
        </p:txBody>
      </p:sp>
      <p:sp>
        <p:nvSpPr>
          <p:cNvPr id="22" name="TextBox 21"/>
          <p:cNvSpPr txBox="1"/>
          <p:nvPr/>
        </p:nvSpPr>
        <p:spPr>
          <a:xfrm>
            <a:off x="9538247" y="2131639"/>
            <a:ext cx="2197272" cy="1015663"/>
          </a:xfrm>
          <a:prstGeom prst="rect">
            <a:avLst/>
          </a:prstGeom>
          <a:noFill/>
          <a:ln w="12700">
            <a:solidFill>
              <a:srgbClr val="002334"/>
            </a:solidFill>
            <a:prstDash val="dash"/>
          </a:ln>
        </p:spPr>
        <p:txBody>
          <a:bodyPr wrap="square" rtlCol="0">
            <a:spAutoFit/>
          </a:bodyPr>
          <a:lstStyle/>
          <a:p>
            <a:pPr algn="ctr"/>
            <a:r>
              <a:rPr lang="en-GB" sz="1200" dirty="0" smtClean="0">
                <a:latin typeface="Trebuchet MS" panose="020B0603020202020204" pitchFamily="34" charset="0"/>
              </a:rPr>
              <a:t>Being able to manage situations, effectively using all resources, understanding and applying the skills of others. </a:t>
            </a:r>
          </a:p>
        </p:txBody>
      </p:sp>
      <p:sp>
        <p:nvSpPr>
          <p:cNvPr id="23" name="TextBox 22"/>
          <p:cNvSpPr txBox="1"/>
          <p:nvPr/>
        </p:nvSpPr>
        <p:spPr>
          <a:xfrm>
            <a:off x="5339427" y="2247268"/>
            <a:ext cx="1774913" cy="830997"/>
          </a:xfrm>
          <a:prstGeom prst="rect">
            <a:avLst/>
          </a:prstGeom>
          <a:noFill/>
          <a:ln w="12700">
            <a:solidFill>
              <a:srgbClr val="002334"/>
            </a:solidFill>
            <a:prstDash val="dash"/>
          </a:ln>
        </p:spPr>
        <p:txBody>
          <a:bodyPr wrap="square" rtlCol="0">
            <a:spAutoFit/>
          </a:bodyPr>
          <a:lstStyle/>
          <a:p>
            <a:pPr algn="ctr"/>
            <a:r>
              <a:rPr lang="en-GB" sz="1200" dirty="0" smtClean="0">
                <a:latin typeface="Trebuchet MS" panose="020B0603020202020204" pitchFamily="34" charset="0"/>
              </a:rPr>
              <a:t>Coming up with ideas and solutions which may not have been thought of before. </a:t>
            </a:r>
          </a:p>
        </p:txBody>
      </p:sp>
      <p:sp>
        <p:nvSpPr>
          <p:cNvPr id="24" name="TextBox 23"/>
          <p:cNvSpPr txBox="1"/>
          <p:nvPr/>
        </p:nvSpPr>
        <p:spPr>
          <a:xfrm>
            <a:off x="9538247" y="3391926"/>
            <a:ext cx="1968293" cy="830997"/>
          </a:xfrm>
          <a:prstGeom prst="rect">
            <a:avLst/>
          </a:prstGeom>
          <a:noFill/>
          <a:ln w="12700">
            <a:solidFill>
              <a:srgbClr val="002334"/>
            </a:solidFill>
            <a:prstDash val="dash"/>
          </a:ln>
        </p:spPr>
        <p:txBody>
          <a:bodyPr wrap="square" rtlCol="0">
            <a:spAutoFit/>
          </a:bodyPr>
          <a:lstStyle/>
          <a:p>
            <a:pPr algn="ctr"/>
            <a:r>
              <a:rPr lang="en-GB" sz="1200" dirty="0" smtClean="0">
                <a:latin typeface="Trebuchet MS" panose="020B0603020202020204" pitchFamily="34" charset="0"/>
              </a:rPr>
              <a:t>Working well with others, knowing each other’s skills and talents and supporting all in a team.</a:t>
            </a:r>
          </a:p>
        </p:txBody>
      </p:sp>
      <p:sp>
        <p:nvSpPr>
          <p:cNvPr id="25" name="TextBox 24"/>
          <p:cNvSpPr txBox="1"/>
          <p:nvPr/>
        </p:nvSpPr>
        <p:spPr>
          <a:xfrm>
            <a:off x="5339427" y="3455235"/>
            <a:ext cx="2260599" cy="830997"/>
          </a:xfrm>
          <a:prstGeom prst="rect">
            <a:avLst/>
          </a:prstGeom>
          <a:noFill/>
          <a:ln w="12700">
            <a:solidFill>
              <a:srgbClr val="002334"/>
            </a:solidFill>
            <a:prstDash val="dash"/>
          </a:ln>
        </p:spPr>
        <p:txBody>
          <a:bodyPr wrap="square" rtlCol="0">
            <a:spAutoFit/>
          </a:bodyPr>
          <a:lstStyle/>
          <a:p>
            <a:pPr algn="ctr"/>
            <a:r>
              <a:rPr lang="en-GB" sz="1200" dirty="0" smtClean="0">
                <a:latin typeface="Trebuchet MS" panose="020B0603020202020204" pitchFamily="34" charset="0"/>
              </a:rPr>
              <a:t>Being able to bounce back and reflecting on what could have been done differently, then trying again. </a:t>
            </a:r>
          </a:p>
        </p:txBody>
      </p:sp>
      <p:sp>
        <p:nvSpPr>
          <p:cNvPr id="26" name="TextBox 25"/>
          <p:cNvSpPr txBox="1"/>
          <p:nvPr/>
        </p:nvSpPr>
        <p:spPr>
          <a:xfrm>
            <a:off x="1470848" y="3576592"/>
            <a:ext cx="1981654" cy="646331"/>
          </a:xfrm>
          <a:prstGeom prst="rect">
            <a:avLst/>
          </a:prstGeom>
          <a:noFill/>
          <a:ln w="12700">
            <a:solidFill>
              <a:srgbClr val="002334"/>
            </a:solidFill>
            <a:prstDash val="dash"/>
          </a:ln>
        </p:spPr>
        <p:txBody>
          <a:bodyPr wrap="square" rtlCol="0">
            <a:spAutoFit/>
          </a:bodyPr>
          <a:lstStyle/>
          <a:p>
            <a:pPr algn="ctr"/>
            <a:r>
              <a:rPr lang="en-GB" sz="1200" dirty="0" smtClean="0">
                <a:latin typeface="Trebuchet MS" panose="020B0603020202020204" pitchFamily="34" charset="0"/>
              </a:rPr>
              <a:t>Speaking clearly and logically to communicate new ideas</a:t>
            </a:r>
          </a:p>
        </p:txBody>
      </p:sp>
      <p:pic>
        <p:nvPicPr>
          <p:cNvPr id="27" name="Picture 26"/>
          <p:cNvPicPr>
            <a:picLocks noChangeAspect="1"/>
          </p:cNvPicPr>
          <p:nvPr/>
        </p:nvPicPr>
        <p:blipFill rotWithShape="1">
          <a:blip r:embed="rId13"/>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32482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0" grpId="0" animBg="1"/>
      <p:bldP spid="21" grpId="0" animBg="1"/>
      <p:bldP spid="22" grpId="0" animBg="1"/>
      <p:bldP spid="23" grpId="0" animBg="1"/>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4"/>
          <a:srcRect l="23055" t="20494" r="61478" b="67284"/>
          <a:stretch/>
        </p:blipFill>
        <p:spPr>
          <a:xfrm>
            <a:off x="10067218" y="5819571"/>
            <a:ext cx="1885714" cy="838200"/>
          </a:xfrm>
          <a:prstGeom prst="rect">
            <a:avLst/>
          </a:prstGeom>
        </p:spPr>
      </p:pic>
      <p:sp>
        <p:nvSpPr>
          <p:cNvPr id="28" name="Rectangle 27"/>
          <p:cNvSpPr/>
          <p:nvPr/>
        </p:nvSpPr>
        <p:spPr>
          <a:xfrm>
            <a:off x="2773265" y="1693986"/>
            <a:ext cx="2495888" cy="397787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3545004" y="4771619"/>
            <a:ext cx="1573880" cy="900246"/>
          </a:xfrm>
          <a:prstGeom prst="rect">
            <a:avLst/>
          </a:prstGeom>
          <a:solidFill>
            <a:srgbClr val="F5F5F5"/>
          </a:solidFill>
          <a:ln w="12700">
            <a:noFill/>
            <a:prstDash val="dash"/>
          </a:ln>
        </p:spPr>
        <p:txBody>
          <a:bodyPr wrap="square" rtlCol="0">
            <a:spAutoFit/>
          </a:bodyPr>
          <a:lstStyle/>
          <a:p>
            <a:pPr algn="ctr"/>
            <a:r>
              <a:rPr lang="en-GB" sz="1050" dirty="0" smtClean="0">
                <a:latin typeface="Trebuchet MS" panose="020B0603020202020204" pitchFamily="34" charset="0"/>
              </a:rPr>
              <a:t>Working well with others, knowing each other’s skills and talents and supporting all in a team.</a:t>
            </a:r>
          </a:p>
        </p:txBody>
      </p:sp>
      <p:sp>
        <p:nvSpPr>
          <p:cNvPr id="23" name="TextBox 22"/>
          <p:cNvSpPr txBox="1"/>
          <p:nvPr/>
        </p:nvSpPr>
        <p:spPr>
          <a:xfrm>
            <a:off x="3368421" y="3702619"/>
            <a:ext cx="1756975" cy="1061829"/>
          </a:xfrm>
          <a:prstGeom prst="rect">
            <a:avLst/>
          </a:prstGeom>
          <a:solidFill>
            <a:srgbClr val="F5F5F5"/>
          </a:solidFill>
          <a:ln w="12700">
            <a:noFill/>
            <a:prstDash val="dash"/>
          </a:ln>
        </p:spPr>
        <p:txBody>
          <a:bodyPr wrap="square" rtlCol="0">
            <a:spAutoFit/>
          </a:bodyPr>
          <a:lstStyle/>
          <a:p>
            <a:pPr algn="ctr"/>
            <a:r>
              <a:rPr lang="en-GB" sz="1050" dirty="0" smtClean="0">
                <a:latin typeface="Trebuchet MS" panose="020B0603020202020204" pitchFamily="34" charset="0"/>
              </a:rPr>
              <a:t>Being able to manage situations, effectively using all resources, understanding and applying the skills of others. </a:t>
            </a:r>
          </a:p>
        </p:txBody>
      </p:sp>
      <p:sp>
        <p:nvSpPr>
          <p:cNvPr id="22" name="TextBox 21"/>
          <p:cNvSpPr txBox="1"/>
          <p:nvPr/>
        </p:nvSpPr>
        <p:spPr>
          <a:xfrm>
            <a:off x="3446791" y="2630991"/>
            <a:ext cx="1813869" cy="1061829"/>
          </a:xfrm>
          <a:prstGeom prst="rect">
            <a:avLst/>
          </a:prstGeom>
          <a:solidFill>
            <a:srgbClr val="F5F5F5"/>
          </a:solidFill>
          <a:ln w="12700">
            <a:noFill/>
            <a:prstDash val="dash"/>
          </a:ln>
        </p:spPr>
        <p:txBody>
          <a:bodyPr wrap="square" rtlCol="0">
            <a:spAutoFit/>
          </a:bodyPr>
          <a:lstStyle/>
          <a:p>
            <a:pPr algn="ctr"/>
            <a:r>
              <a:rPr lang="en-GB" sz="1050" dirty="0" smtClean="0">
                <a:latin typeface="Trebuchet MS" panose="020B0603020202020204" pitchFamily="34" charset="0"/>
              </a:rPr>
              <a:t>Ability to set goals and break these down into achievable steps and use feedback from others to support the achievement of goals.</a:t>
            </a:r>
          </a:p>
        </p:txBody>
      </p:sp>
      <p:pic>
        <p:nvPicPr>
          <p:cNvPr id="17" name="Picture 16"/>
          <p:cNvPicPr>
            <a:picLocks noChangeAspect="1"/>
          </p:cNvPicPr>
          <p:nvPr/>
        </p:nvPicPr>
        <p:blipFill rotWithShape="1">
          <a:blip r:embed="rId5"/>
          <a:srcRect l="23611" t="50124" r="68958" b="36419"/>
          <a:stretch/>
        </p:blipFill>
        <p:spPr>
          <a:xfrm>
            <a:off x="2784816" y="2638144"/>
            <a:ext cx="799329" cy="814270"/>
          </a:xfrm>
          <a:prstGeom prst="rect">
            <a:avLst/>
          </a:prstGeom>
        </p:spPr>
      </p:pic>
      <p:sp>
        <p:nvSpPr>
          <p:cNvPr id="6" name="Rectangle 5"/>
          <p:cNvSpPr/>
          <p:nvPr/>
        </p:nvSpPr>
        <p:spPr>
          <a:xfrm>
            <a:off x="208417" y="1695444"/>
            <a:ext cx="2468547" cy="351912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329130" y="1175122"/>
            <a:ext cx="11699063" cy="707886"/>
          </a:xfrm>
          <a:prstGeom prst="rect">
            <a:avLst/>
          </a:prstGeom>
          <a:noFill/>
        </p:spPr>
        <p:txBody>
          <a:bodyPr wrap="square" rtlCol="0">
            <a:spAutoFit/>
          </a:bodyPr>
          <a:lstStyle/>
          <a:p>
            <a:endParaRPr lang="en-GB" sz="2000" b="1" dirty="0" smtClean="0">
              <a:latin typeface="Trebuchet MS" panose="020B0603020202020204" pitchFamily="34" charset="0"/>
            </a:endParaRPr>
          </a:p>
          <a:p>
            <a:endParaRPr lang="en-GB" sz="2000" b="1" dirty="0">
              <a:latin typeface="Trebuchet MS" panose="020B0603020202020204"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pic>
        <p:nvPicPr>
          <p:cNvPr id="3" name="Picture 2"/>
          <p:cNvPicPr>
            <a:picLocks noChangeAspect="1"/>
          </p:cNvPicPr>
          <p:nvPr/>
        </p:nvPicPr>
        <p:blipFill rotWithShape="1">
          <a:blip r:embed="rId7"/>
          <a:srcRect l="40625" t="22083" r="19453" b="13056"/>
          <a:stretch/>
        </p:blipFill>
        <p:spPr>
          <a:xfrm>
            <a:off x="5631426" y="3256044"/>
            <a:ext cx="3503639" cy="3201957"/>
          </a:xfrm>
          <a:prstGeom prst="rect">
            <a:avLst/>
          </a:prstGeom>
        </p:spPr>
      </p:pic>
      <p:sp>
        <p:nvSpPr>
          <p:cNvPr id="5" name="Rectangle 4"/>
          <p:cNvSpPr/>
          <p:nvPr/>
        </p:nvSpPr>
        <p:spPr>
          <a:xfrm>
            <a:off x="5502251" y="3539368"/>
            <a:ext cx="579851" cy="190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396978" y="3712767"/>
            <a:ext cx="579851" cy="190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631411" y="3137807"/>
            <a:ext cx="579851" cy="410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631426" y="6062505"/>
            <a:ext cx="579851" cy="410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563863" y="1223236"/>
            <a:ext cx="5690586" cy="492443"/>
          </a:xfrm>
          <a:prstGeom prst="rect">
            <a:avLst/>
          </a:prstGeom>
          <a:noFill/>
        </p:spPr>
        <p:txBody>
          <a:bodyPr wrap="square" rtlCol="0">
            <a:spAutoFit/>
          </a:bodyPr>
          <a:lstStyle/>
          <a:p>
            <a:pPr algn="ctr"/>
            <a:r>
              <a:rPr lang="en-GB" sz="2600" b="1" dirty="0" smtClean="0">
                <a:latin typeface="Trebuchet MS" panose="020B0603020202020204" pitchFamily="34" charset="0"/>
              </a:rPr>
              <a:t>Your Task…</a:t>
            </a:r>
            <a:endParaRPr lang="en-GB" sz="2600" dirty="0" smtClean="0">
              <a:latin typeface="Trebuchet MS" panose="020B0603020202020204" pitchFamily="34" charset="0"/>
            </a:endParaRPr>
          </a:p>
        </p:txBody>
      </p:sp>
      <p:pic>
        <p:nvPicPr>
          <p:cNvPr id="14" name="Picture 13"/>
          <p:cNvPicPr>
            <a:picLocks noChangeAspect="1"/>
          </p:cNvPicPr>
          <p:nvPr/>
        </p:nvPicPr>
        <p:blipFill rotWithShape="1">
          <a:blip r:embed="rId8"/>
          <a:srcRect l="23542" t="50370" r="68750" b="36420"/>
          <a:stretch/>
        </p:blipFill>
        <p:spPr>
          <a:xfrm>
            <a:off x="223435" y="3515507"/>
            <a:ext cx="742091" cy="715348"/>
          </a:xfrm>
          <a:prstGeom prst="rect">
            <a:avLst/>
          </a:prstGeom>
        </p:spPr>
      </p:pic>
      <p:pic>
        <p:nvPicPr>
          <p:cNvPr id="15" name="Picture 14"/>
          <p:cNvPicPr>
            <a:picLocks noChangeAspect="1"/>
          </p:cNvPicPr>
          <p:nvPr/>
        </p:nvPicPr>
        <p:blipFill rotWithShape="1">
          <a:blip r:embed="rId9"/>
          <a:srcRect l="23611" t="48394" r="69097" b="38272"/>
          <a:stretch/>
        </p:blipFill>
        <p:spPr>
          <a:xfrm>
            <a:off x="223434" y="4389517"/>
            <a:ext cx="729033" cy="749862"/>
          </a:xfrm>
          <a:prstGeom prst="rect">
            <a:avLst/>
          </a:prstGeom>
        </p:spPr>
      </p:pic>
      <p:pic>
        <p:nvPicPr>
          <p:cNvPr id="18" name="Picture 17"/>
          <p:cNvPicPr>
            <a:picLocks noChangeAspect="1"/>
          </p:cNvPicPr>
          <p:nvPr/>
        </p:nvPicPr>
        <p:blipFill rotWithShape="1">
          <a:blip r:embed="rId10"/>
          <a:srcRect l="23681" t="50247" r="68958" b="36790"/>
          <a:stretch/>
        </p:blipFill>
        <p:spPr>
          <a:xfrm>
            <a:off x="2784816" y="3748974"/>
            <a:ext cx="799329" cy="791787"/>
          </a:xfrm>
          <a:prstGeom prst="rect">
            <a:avLst/>
          </a:prstGeom>
        </p:spPr>
      </p:pic>
      <p:pic>
        <p:nvPicPr>
          <p:cNvPr id="19" name="Picture 18"/>
          <p:cNvPicPr>
            <a:picLocks noChangeAspect="1"/>
          </p:cNvPicPr>
          <p:nvPr/>
        </p:nvPicPr>
        <p:blipFill rotWithShape="1">
          <a:blip r:embed="rId11"/>
          <a:srcRect l="23333" t="50494" r="68681" b="36420"/>
          <a:stretch/>
        </p:blipFill>
        <p:spPr>
          <a:xfrm>
            <a:off x="2776207" y="4826792"/>
            <a:ext cx="822243" cy="757894"/>
          </a:xfrm>
          <a:prstGeom prst="rect">
            <a:avLst/>
          </a:prstGeom>
        </p:spPr>
      </p:pic>
      <p:sp>
        <p:nvSpPr>
          <p:cNvPr id="20" name="TextBox 19"/>
          <p:cNvSpPr txBox="1"/>
          <p:nvPr/>
        </p:nvSpPr>
        <p:spPr>
          <a:xfrm>
            <a:off x="952468" y="1737684"/>
            <a:ext cx="1665337" cy="900246"/>
          </a:xfrm>
          <a:prstGeom prst="rect">
            <a:avLst/>
          </a:prstGeom>
          <a:solidFill>
            <a:srgbClr val="F2F2F2"/>
          </a:solidFill>
          <a:ln w="12700">
            <a:noFill/>
            <a:prstDash val="dash"/>
          </a:ln>
        </p:spPr>
        <p:txBody>
          <a:bodyPr wrap="square" rtlCol="0">
            <a:spAutoFit/>
          </a:bodyPr>
          <a:lstStyle/>
          <a:p>
            <a:pPr algn="ctr"/>
            <a:r>
              <a:rPr lang="en-GB" sz="1050" dirty="0" smtClean="0">
                <a:latin typeface="Trebuchet MS" panose="020B0603020202020204" pitchFamily="34" charset="0"/>
              </a:rPr>
              <a:t>Getting along with others, listening and understanding instructions, joining in with discussions</a:t>
            </a:r>
          </a:p>
        </p:txBody>
      </p:sp>
      <p:sp>
        <p:nvSpPr>
          <p:cNvPr id="21" name="TextBox 20"/>
          <p:cNvSpPr txBox="1"/>
          <p:nvPr/>
        </p:nvSpPr>
        <p:spPr>
          <a:xfrm>
            <a:off x="952468" y="3486546"/>
            <a:ext cx="1665337" cy="577081"/>
          </a:xfrm>
          <a:prstGeom prst="rect">
            <a:avLst/>
          </a:prstGeom>
          <a:solidFill>
            <a:srgbClr val="F2F2F2"/>
          </a:solidFill>
          <a:ln w="12700">
            <a:noFill/>
            <a:prstDash val="dash"/>
          </a:ln>
        </p:spPr>
        <p:txBody>
          <a:bodyPr wrap="square" rtlCol="0">
            <a:spAutoFit/>
          </a:bodyPr>
          <a:lstStyle/>
          <a:p>
            <a:pPr algn="ctr"/>
            <a:r>
              <a:rPr lang="en-GB" sz="1050" dirty="0" smtClean="0">
                <a:latin typeface="Trebuchet MS" panose="020B0603020202020204" pitchFamily="34" charset="0"/>
              </a:rPr>
              <a:t>Being logical and finding solutions to difficult situations or tasks.</a:t>
            </a:r>
          </a:p>
        </p:txBody>
      </p:sp>
      <p:sp>
        <p:nvSpPr>
          <p:cNvPr id="24" name="TextBox 23"/>
          <p:cNvSpPr txBox="1"/>
          <p:nvPr/>
        </p:nvSpPr>
        <p:spPr>
          <a:xfrm>
            <a:off x="987639" y="4314325"/>
            <a:ext cx="1419251" cy="900246"/>
          </a:xfrm>
          <a:prstGeom prst="rect">
            <a:avLst/>
          </a:prstGeom>
          <a:solidFill>
            <a:srgbClr val="F2F2F2"/>
          </a:solidFill>
          <a:ln w="12700">
            <a:noFill/>
            <a:prstDash val="dash"/>
          </a:ln>
        </p:spPr>
        <p:txBody>
          <a:bodyPr wrap="square" rtlCol="0">
            <a:spAutoFit/>
          </a:bodyPr>
          <a:lstStyle/>
          <a:p>
            <a:pPr algn="ctr"/>
            <a:r>
              <a:rPr lang="en-GB" sz="1050" dirty="0" smtClean="0">
                <a:latin typeface="Trebuchet MS" panose="020B0603020202020204" pitchFamily="34" charset="0"/>
              </a:rPr>
              <a:t>Coming up with ideas and solutions which may not have been thought of before. </a:t>
            </a:r>
          </a:p>
        </p:txBody>
      </p:sp>
      <p:sp>
        <p:nvSpPr>
          <p:cNvPr id="26" name="TextBox 25"/>
          <p:cNvSpPr txBox="1"/>
          <p:nvPr/>
        </p:nvSpPr>
        <p:spPr>
          <a:xfrm>
            <a:off x="3446792" y="1728316"/>
            <a:ext cx="1807613" cy="900246"/>
          </a:xfrm>
          <a:prstGeom prst="rect">
            <a:avLst/>
          </a:prstGeom>
          <a:solidFill>
            <a:srgbClr val="F5F5F5"/>
          </a:solidFill>
          <a:ln w="12700">
            <a:noFill/>
            <a:prstDash val="dash"/>
          </a:ln>
        </p:spPr>
        <p:txBody>
          <a:bodyPr wrap="square" rtlCol="0">
            <a:spAutoFit/>
          </a:bodyPr>
          <a:lstStyle/>
          <a:p>
            <a:pPr algn="ctr"/>
            <a:r>
              <a:rPr lang="en-GB" sz="1050" dirty="0" smtClean="0">
                <a:latin typeface="Trebuchet MS" panose="020B0603020202020204" pitchFamily="34" charset="0"/>
              </a:rPr>
              <a:t>Being able to bounce back and reflecting on what could have been done differently, then trying again. </a:t>
            </a:r>
          </a:p>
        </p:txBody>
      </p:sp>
      <p:sp>
        <p:nvSpPr>
          <p:cNvPr id="27" name="TextBox 26"/>
          <p:cNvSpPr txBox="1"/>
          <p:nvPr/>
        </p:nvSpPr>
        <p:spPr>
          <a:xfrm>
            <a:off x="952468" y="2678963"/>
            <a:ext cx="1665337" cy="577081"/>
          </a:xfrm>
          <a:prstGeom prst="rect">
            <a:avLst/>
          </a:prstGeom>
          <a:solidFill>
            <a:srgbClr val="F2F2F2"/>
          </a:solidFill>
          <a:ln w="12700">
            <a:noFill/>
            <a:prstDash val="dash"/>
          </a:ln>
        </p:spPr>
        <p:txBody>
          <a:bodyPr wrap="square" rtlCol="0">
            <a:spAutoFit/>
          </a:bodyPr>
          <a:lstStyle/>
          <a:p>
            <a:pPr algn="ctr"/>
            <a:r>
              <a:rPr lang="en-GB" sz="1050" dirty="0" smtClean="0">
                <a:latin typeface="Trebuchet MS" panose="020B0603020202020204" pitchFamily="34" charset="0"/>
              </a:rPr>
              <a:t>Speaking clearly and logically to communicate new ideas</a:t>
            </a:r>
          </a:p>
        </p:txBody>
      </p:sp>
      <p:pic>
        <p:nvPicPr>
          <p:cNvPr id="12" name="Picture 11"/>
          <p:cNvPicPr>
            <a:picLocks noChangeAspect="1"/>
          </p:cNvPicPr>
          <p:nvPr/>
        </p:nvPicPr>
        <p:blipFill rotWithShape="1">
          <a:blip r:embed="rId12"/>
          <a:srcRect l="23195" t="48272" r="68819" b="38519"/>
          <a:stretch/>
        </p:blipFill>
        <p:spPr>
          <a:xfrm>
            <a:off x="208416" y="1792071"/>
            <a:ext cx="804131" cy="748193"/>
          </a:xfrm>
          <a:prstGeom prst="rect">
            <a:avLst/>
          </a:prstGeom>
        </p:spPr>
      </p:pic>
      <p:pic>
        <p:nvPicPr>
          <p:cNvPr id="13" name="Picture 12"/>
          <p:cNvPicPr>
            <a:picLocks noChangeAspect="1"/>
          </p:cNvPicPr>
          <p:nvPr/>
        </p:nvPicPr>
        <p:blipFill rotWithShape="1">
          <a:blip r:embed="rId13"/>
          <a:srcRect l="23680" t="50370" r="69028" b="36543"/>
          <a:stretch/>
        </p:blipFill>
        <p:spPr>
          <a:xfrm>
            <a:off x="208417" y="2638144"/>
            <a:ext cx="772128" cy="779483"/>
          </a:xfrm>
          <a:prstGeom prst="rect">
            <a:avLst/>
          </a:prstGeom>
        </p:spPr>
      </p:pic>
      <p:pic>
        <p:nvPicPr>
          <p:cNvPr id="16" name="Picture 15"/>
          <p:cNvPicPr>
            <a:picLocks noChangeAspect="1"/>
          </p:cNvPicPr>
          <p:nvPr/>
        </p:nvPicPr>
        <p:blipFill rotWithShape="1">
          <a:blip r:embed="rId14"/>
          <a:srcRect l="23542" t="50494" r="68819" b="36543"/>
          <a:stretch/>
        </p:blipFill>
        <p:spPr>
          <a:xfrm>
            <a:off x="2768833" y="1792070"/>
            <a:ext cx="783820" cy="748193"/>
          </a:xfrm>
          <a:prstGeom prst="rect">
            <a:avLst/>
          </a:prstGeom>
        </p:spPr>
      </p:pic>
      <p:sp>
        <p:nvSpPr>
          <p:cNvPr id="29" name="TextBox 28"/>
          <p:cNvSpPr txBox="1"/>
          <p:nvPr/>
        </p:nvSpPr>
        <p:spPr>
          <a:xfrm>
            <a:off x="5631426" y="1728316"/>
            <a:ext cx="5690586" cy="1200329"/>
          </a:xfrm>
          <a:prstGeom prst="rect">
            <a:avLst/>
          </a:prstGeom>
          <a:noFill/>
        </p:spPr>
        <p:txBody>
          <a:bodyPr wrap="square" rtlCol="0">
            <a:spAutoFit/>
          </a:bodyPr>
          <a:lstStyle/>
          <a:p>
            <a:pPr algn="ctr"/>
            <a:r>
              <a:rPr lang="en-GB" dirty="0" smtClean="0">
                <a:latin typeface="Trebuchet MS" panose="020B0603020202020204" pitchFamily="34" charset="0"/>
              </a:rPr>
              <a:t>Complete the below Radar Graph as a self evaluation of your current skills. Rate each skill on a scale where 1 is the lowest and 5 is the highest to show how strong you think you demonstrate each skill.</a:t>
            </a:r>
          </a:p>
        </p:txBody>
      </p:sp>
      <p:pic>
        <p:nvPicPr>
          <p:cNvPr id="1026" name="Picture 2" descr="Image result for radar graph"/>
          <p:cNvPicPr>
            <a:picLocks noChangeAspect="1" noChangeArrowheads="1"/>
          </p:cNvPicPr>
          <p:nvPr/>
        </p:nvPicPr>
        <p:blipFill rotWithShape="1">
          <a:blip r:embed="rId15">
            <a:extLst>
              <a:ext uri="{28A0092B-C50C-407E-A947-70E740481C1C}">
                <a14:useLocalDpi xmlns:a14="http://schemas.microsoft.com/office/drawing/2010/main" val="0"/>
              </a:ext>
            </a:extLst>
          </a:blip>
          <a:srcRect l="15048" t="7876" r="17809" b="6669"/>
          <a:stretch/>
        </p:blipFill>
        <p:spPr bwMode="auto">
          <a:xfrm>
            <a:off x="9647607" y="3634846"/>
            <a:ext cx="2238375" cy="223837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9820275" y="3702619"/>
            <a:ext cx="323850" cy="1056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9647607" y="5619051"/>
            <a:ext cx="401267" cy="25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11484715" y="5619050"/>
            <a:ext cx="401267" cy="25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11838358" y="5078654"/>
            <a:ext cx="248867" cy="25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11838357" y="4187240"/>
            <a:ext cx="248867" cy="25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387882" y="3573126"/>
            <a:ext cx="498100" cy="25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4404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22" grpId="0" animBg="1"/>
      <p:bldP spid="11" grpId="0"/>
      <p:bldP spid="20" grpId="0" animBg="1"/>
      <p:bldP spid="21" grpId="0" animBg="1"/>
      <p:bldP spid="24" grpId="0" animBg="1"/>
      <p:bldP spid="26" grpId="0" animBg="1"/>
      <p:bldP spid="27"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344" y="250086"/>
            <a:ext cx="3123158" cy="1120868"/>
          </a:xfrm>
          <a:prstGeom prst="rect">
            <a:avLst/>
          </a:prstGeom>
        </p:spPr>
      </p:pic>
      <p:pic>
        <p:nvPicPr>
          <p:cNvPr id="7" name="Picture 6"/>
          <p:cNvPicPr>
            <a:picLocks noChangeAspect="1"/>
          </p:cNvPicPr>
          <p:nvPr/>
        </p:nvPicPr>
        <p:blipFill rotWithShape="1">
          <a:blip r:embed="rId5"/>
          <a:srcRect l="23680" t="50370" r="69028" b="36543"/>
          <a:stretch/>
        </p:blipFill>
        <p:spPr>
          <a:xfrm>
            <a:off x="2918442" y="2854410"/>
            <a:ext cx="889000" cy="897467"/>
          </a:xfrm>
          <a:prstGeom prst="rect">
            <a:avLst/>
          </a:prstGeom>
        </p:spPr>
      </p:pic>
      <p:pic>
        <p:nvPicPr>
          <p:cNvPr id="8" name="Picture 7"/>
          <p:cNvPicPr>
            <a:picLocks noChangeAspect="1"/>
          </p:cNvPicPr>
          <p:nvPr/>
        </p:nvPicPr>
        <p:blipFill rotWithShape="1">
          <a:blip r:embed="rId6"/>
          <a:srcRect l="23542" t="50370" r="68750" b="36420"/>
          <a:stretch/>
        </p:blipFill>
        <p:spPr>
          <a:xfrm>
            <a:off x="3768727" y="1092200"/>
            <a:ext cx="804334" cy="775349"/>
          </a:xfrm>
          <a:prstGeom prst="rect">
            <a:avLst/>
          </a:prstGeom>
        </p:spPr>
      </p:pic>
      <p:pic>
        <p:nvPicPr>
          <p:cNvPr id="9" name="Picture 8"/>
          <p:cNvPicPr>
            <a:picLocks noChangeAspect="1"/>
          </p:cNvPicPr>
          <p:nvPr/>
        </p:nvPicPr>
        <p:blipFill rotWithShape="1">
          <a:blip r:embed="rId7"/>
          <a:srcRect l="23611" t="48394" r="69097" b="38272"/>
          <a:stretch/>
        </p:blipFill>
        <p:spPr>
          <a:xfrm>
            <a:off x="5964553" y="141008"/>
            <a:ext cx="889000" cy="914400"/>
          </a:xfrm>
          <a:prstGeom prst="rect">
            <a:avLst/>
          </a:prstGeom>
        </p:spPr>
      </p:pic>
      <p:pic>
        <p:nvPicPr>
          <p:cNvPr id="10" name="Picture 9"/>
          <p:cNvPicPr>
            <a:picLocks noChangeAspect="1"/>
          </p:cNvPicPr>
          <p:nvPr/>
        </p:nvPicPr>
        <p:blipFill rotWithShape="1">
          <a:blip r:embed="rId8"/>
          <a:srcRect l="23542" t="50494" r="68819" b="36543"/>
          <a:stretch/>
        </p:blipFill>
        <p:spPr>
          <a:xfrm>
            <a:off x="7990561" y="1092200"/>
            <a:ext cx="855936" cy="817031"/>
          </a:xfrm>
          <a:prstGeom prst="rect">
            <a:avLst/>
          </a:prstGeom>
        </p:spPr>
      </p:pic>
      <p:pic>
        <p:nvPicPr>
          <p:cNvPr id="11" name="Picture 10"/>
          <p:cNvPicPr>
            <a:picLocks noChangeAspect="1"/>
          </p:cNvPicPr>
          <p:nvPr/>
        </p:nvPicPr>
        <p:blipFill rotWithShape="1">
          <a:blip r:embed="rId9"/>
          <a:srcRect l="23611" t="50124" r="68958" b="36419"/>
          <a:stretch/>
        </p:blipFill>
        <p:spPr>
          <a:xfrm>
            <a:off x="8846497" y="2849032"/>
            <a:ext cx="905933" cy="922867"/>
          </a:xfrm>
          <a:prstGeom prst="rect">
            <a:avLst/>
          </a:prstGeom>
        </p:spPr>
      </p:pic>
      <p:pic>
        <p:nvPicPr>
          <p:cNvPr id="12" name="Picture 11"/>
          <p:cNvPicPr>
            <a:picLocks noChangeAspect="1"/>
          </p:cNvPicPr>
          <p:nvPr/>
        </p:nvPicPr>
        <p:blipFill rotWithShape="1">
          <a:blip r:embed="rId10"/>
          <a:srcRect l="23681" t="50247" r="68958" b="36790"/>
          <a:stretch/>
        </p:blipFill>
        <p:spPr>
          <a:xfrm>
            <a:off x="8041470" y="4915178"/>
            <a:ext cx="820791" cy="813047"/>
          </a:xfrm>
          <a:prstGeom prst="rect">
            <a:avLst/>
          </a:prstGeom>
        </p:spPr>
      </p:pic>
      <p:pic>
        <p:nvPicPr>
          <p:cNvPr id="13" name="Picture 12"/>
          <p:cNvPicPr>
            <a:picLocks noChangeAspect="1"/>
          </p:cNvPicPr>
          <p:nvPr/>
        </p:nvPicPr>
        <p:blipFill rotWithShape="1">
          <a:blip r:embed="rId11"/>
          <a:srcRect l="23333" t="50494" r="68681" b="36420"/>
          <a:stretch/>
        </p:blipFill>
        <p:spPr>
          <a:xfrm>
            <a:off x="5879886" y="5723467"/>
            <a:ext cx="973667" cy="897467"/>
          </a:xfrm>
          <a:prstGeom prst="rect">
            <a:avLst/>
          </a:prstGeom>
        </p:spPr>
      </p:pic>
      <p:sp>
        <p:nvSpPr>
          <p:cNvPr id="2" name="Oval 1"/>
          <p:cNvSpPr/>
          <p:nvPr/>
        </p:nvSpPr>
        <p:spPr>
          <a:xfrm>
            <a:off x="2734734" y="70009"/>
            <a:ext cx="7171266" cy="6607914"/>
          </a:xfrm>
          <a:prstGeom prst="ellipse">
            <a:avLst/>
          </a:prstGeom>
          <a:noFill/>
          <a:ln>
            <a:solidFill>
              <a:srgbClr val="00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flipH="1">
            <a:off x="4708528" y="406400"/>
            <a:ext cx="3207020" cy="59266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51400" y="347133"/>
            <a:ext cx="2844800" cy="6070600"/>
          </a:xfrm>
          <a:prstGeom prst="line">
            <a:avLst/>
          </a:prstGeom>
          <a:ln w="12700">
            <a:solidFill>
              <a:srgbClr val="00233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981608" y="2201335"/>
            <a:ext cx="6687325" cy="2355564"/>
          </a:xfrm>
          <a:prstGeom prst="line">
            <a:avLst/>
          </a:prstGeom>
          <a:ln w="12700">
            <a:solidFill>
              <a:srgbClr val="00233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56467" y="1998133"/>
            <a:ext cx="6434666" cy="2775929"/>
          </a:xfrm>
          <a:prstGeom prst="line">
            <a:avLst/>
          </a:prstGeom>
          <a:ln w="12700">
            <a:solidFill>
              <a:srgbClr val="002334"/>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032527" y="3136899"/>
            <a:ext cx="575679" cy="533401"/>
          </a:xfrm>
          <a:prstGeom prst="ellipse">
            <a:avLst/>
          </a:prstGeom>
          <a:solidFill>
            <a:srgbClr val="00ACC8"/>
          </a:solidFill>
          <a:ln>
            <a:solidFill>
              <a:srgbClr val="00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659745" y="2768600"/>
            <a:ext cx="1308321" cy="1286933"/>
          </a:xfrm>
          <a:prstGeom prst="ellipse">
            <a:avLst/>
          </a:prstGeom>
          <a:noFill/>
          <a:ln>
            <a:solidFill>
              <a:srgbClr val="00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5198534" y="2413000"/>
            <a:ext cx="2209800" cy="2023533"/>
          </a:xfrm>
          <a:prstGeom prst="ellipse">
            <a:avLst/>
          </a:prstGeom>
          <a:noFill/>
          <a:ln>
            <a:solidFill>
              <a:srgbClr val="00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4783667" y="2068144"/>
            <a:ext cx="3048000" cy="2722850"/>
          </a:xfrm>
          <a:prstGeom prst="ellipse">
            <a:avLst/>
          </a:prstGeom>
          <a:noFill/>
          <a:ln>
            <a:solidFill>
              <a:srgbClr val="00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4398211" y="1673475"/>
            <a:ext cx="3797522" cy="3550458"/>
          </a:xfrm>
          <a:prstGeom prst="ellipse">
            <a:avLst/>
          </a:prstGeom>
          <a:noFill/>
          <a:ln>
            <a:solidFill>
              <a:srgbClr val="00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3968308" y="1199342"/>
            <a:ext cx="4666521" cy="4456393"/>
          </a:xfrm>
          <a:prstGeom prst="ellipse">
            <a:avLst/>
          </a:prstGeom>
          <a:noFill/>
          <a:ln>
            <a:solidFill>
              <a:srgbClr val="002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5844920" y="2917228"/>
            <a:ext cx="306494" cy="369332"/>
          </a:xfrm>
          <a:prstGeom prst="rect">
            <a:avLst/>
          </a:prstGeom>
          <a:noFill/>
        </p:spPr>
        <p:txBody>
          <a:bodyPr wrap="square" rtlCol="0">
            <a:spAutoFit/>
          </a:bodyPr>
          <a:lstStyle/>
          <a:p>
            <a:r>
              <a:rPr lang="en-GB" dirty="0" smtClean="0">
                <a:latin typeface="Trebuchet MS" panose="020B0603020202020204" pitchFamily="34" charset="0"/>
              </a:rPr>
              <a:t>1</a:t>
            </a:r>
            <a:endParaRPr lang="en-GB" dirty="0">
              <a:latin typeface="Trebuchet MS" panose="020B0603020202020204" pitchFamily="34" charset="0"/>
            </a:endParaRPr>
          </a:p>
        </p:txBody>
      </p:sp>
      <p:sp>
        <p:nvSpPr>
          <p:cNvPr id="49" name="TextBox 48"/>
          <p:cNvSpPr txBox="1"/>
          <p:nvPr/>
        </p:nvSpPr>
        <p:spPr>
          <a:xfrm>
            <a:off x="5583547" y="2678555"/>
            <a:ext cx="306494" cy="369332"/>
          </a:xfrm>
          <a:prstGeom prst="rect">
            <a:avLst/>
          </a:prstGeom>
          <a:noFill/>
        </p:spPr>
        <p:txBody>
          <a:bodyPr wrap="square" rtlCol="0">
            <a:spAutoFit/>
          </a:bodyPr>
          <a:lstStyle/>
          <a:p>
            <a:r>
              <a:rPr lang="en-GB" dirty="0">
                <a:latin typeface="Trebuchet MS" panose="020B0603020202020204" pitchFamily="34" charset="0"/>
              </a:rPr>
              <a:t>2</a:t>
            </a:r>
          </a:p>
        </p:txBody>
      </p:sp>
      <p:sp>
        <p:nvSpPr>
          <p:cNvPr id="50" name="TextBox 49"/>
          <p:cNvSpPr txBox="1"/>
          <p:nvPr/>
        </p:nvSpPr>
        <p:spPr>
          <a:xfrm>
            <a:off x="5275095" y="2381898"/>
            <a:ext cx="306494" cy="369332"/>
          </a:xfrm>
          <a:prstGeom prst="rect">
            <a:avLst/>
          </a:prstGeom>
          <a:noFill/>
        </p:spPr>
        <p:txBody>
          <a:bodyPr wrap="square" rtlCol="0">
            <a:spAutoFit/>
          </a:bodyPr>
          <a:lstStyle/>
          <a:p>
            <a:r>
              <a:rPr lang="en-GB" dirty="0">
                <a:latin typeface="Trebuchet MS" panose="020B0603020202020204" pitchFamily="34" charset="0"/>
              </a:rPr>
              <a:t>3</a:t>
            </a:r>
          </a:p>
        </p:txBody>
      </p:sp>
      <p:sp>
        <p:nvSpPr>
          <p:cNvPr id="51" name="TextBox 50"/>
          <p:cNvSpPr txBox="1"/>
          <p:nvPr/>
        </p:nvSpPr>
        <p:spPr>
          <a:xfrm>
            <a:off x="5007718" y="2095249"/>
            <a:ext cx="306494" cy="369332"/>
          </a:xfrm>
          <a:prstGeom prst="rect">
            <a:avLst/>
          </a:prstGeom>
          <a:noFill/>
        </p:spPr>
        <p:txBody>
          <a:bodyPr wrap="square" rtlCol="0">
            <a:spAutoFit/>
          </a:bodyPr>
          <a:lstStyle/>
          <a:p>
            <a:r>
              <a:rPr lang="en-GB" dirty="0" smtClean="0">
                <a:latin typeface="Trebuchet MS" panose="020B0603020202020204" pitchFamily="34" charset="0"/>
              </a:rPr>
              <a:t>4</a:t>
            </a:r>
            <a:endParaRPr lang="en-GB" dirty="0">
              <a:latin typeface="Trebuchet MS" panose="020B0603020202020204" pitchFamily="34" charset="0"/>
            </a:endParaRPr>
          </a:p>
        </p:txBody>
      </p:sp>
      <p:sp>
        <p:nvSpPr>
          <p:cNvPr id="52" name="TextBox 51"/>
          <p:cNvSpPr txBox="1"/>
          <p:nvPr/>
        </p:nvSpPr>
        <p:spPr>
          <a:xfrm>
            <a:off x="4685135" y="1829907"/>
            <a:ext cx="306494" cy="369332"/>
          </a:xfrm>
          <a:prstGeom prst="rect">
            <a:avLst/>
          </a:prstGeom>
          <a:noFill/>
        </p:spPr>
        <p:txBody>
          <a:bodyPr wrap="square" rtlCol="0">
            <a:spAutoFit/>
          </a:bodyPr>
          <a:lstStyle/>
          <a:p>
            <a:r>
              <a:rPr lang="en-GB" dirty="0" smtClean="0">
                <a:latin typeface="Trebuchet MS" panose="020B0603020202020204" pitchFamily="34" charset="0"/>
              </a:rPr>
              <a:t>5</a:t>
            </a:r>
            <a:endParaRPr lang="en-GB" dirty="0">
              <a:latin typeface="Trebuchet MS" panose="020B0603020202020204" pitchFamily="34" charset="0"/>
            </a:endParaRPr>
          </a:p>
        </p:txBody>
      </p:sp>
      <p:sp>
        <p:nvSpPr>
          <p:cNvPr id="53" name="TextBox 52"/>
          <p:cNvSpPr txBox="1"/>
          <p:nvPr/>
        </p:nvSpPr>
        <p:spPr>
          <a:xfrm>
            <a:off x="5663267" y="3177312"/>
            <a:ext cx="306494" cy="369332"/>
          </a:xfrm>
          <a:prstGeom prst="rect">
            <a:avLst/>
          </a:prstGeom>
          <a:noFill/>
        </p:spPr>
        <p:txBody>
          <a:bodyPr wrap="square" rtlCol="0">
            <a:spAutoFit/>
          </a:bodyPr>
          <a:lstStyle/>
          <a:p>
            <a:r>
              <a:rPr lang="en-GB" dirty="0" smtClean="0">
                <a:latin typeface="Trebuchet MS" panose="020B0603020202020204" pitchFamily="34" charset="0"/>
              </a:rPr>
              <a:t>1</a:t>
            </a:r>
            <a:endParaRPr lang="en-GB" dirty="0">
              <a:latin typeface="Trebuchet MS" panose="020B0603020202020204" pitchFamily="34" charset="0"/>
            </a:endParaRPr>
          </a:p>
        </p:txBody>
      </p:sp>
      <p:sp>
        <p:nvSpPr>
          <p:cNvPr id="54" name="TextBox 53"/>
          <p:cNvSpPr txBox="1"/>
          <p:nvPr/>
        </p:nvSpPr>
        <p:spPr>
          <a:xfrm>
            <a:off x="5297513" y="3177312"/>
            <a:ext cx="306494" cy="369332"/>
          </a:xfrm>
          <a:prstGeom prst="rect">
            <a:avLst/>
          </a:prstGeom>
          <a:noFill/>
        </p:spPr>
        <p:txBody>
          <a:bodyPr wrap="square" rtlCol="0">
            <a:spAutoFit/>
          </a:bodyPr>
          <a:lstStyle/>
          <a:p>
            <a:r>
              <a:rPr lang="en-GB" dirty="0">
                <a:latin typeface="Trebuchet MS" panose="020B0603020202020204" pitchFamily="34" charset="0"/>
              </a:rPr>
              <a:t>2</a:t>
            </a:r>
          </a:p>
        </p:txBody>
      </p:sp>
      <p:sp>
        <p:nvSpPr>
          <p:cNvPr id="55" name="TextBox 54"/>
          <p:cNvSpPr txBox="1"/>
          <p:nvPr/>
        </p:nvSpPr>
        <p:spPr>
          <a:xfrm>
            <a:off x="4846606" y="3146122"/>
            <a:ext cx="306494" cy="369332"/>
          </a:xfrm>
          <a:prstGeom prst="rect">
            <a:avLst/>
          </a:prstGeom>
          <a:noFill/>
        </p:spPr>
        <p:txBody>
          <a:bodyPr wrap="square" rtlCol="0">
            <a:spAutoFit/>
          </a:bodyPr>
          <a:lstStyle/>
          <a:p>
            <a:r>
              <a:rPr lang="en-GB" dirty="0">
                <a:latin typeface="Trebuchet MS" panose="020B0603020202020204" pitchFamily="34" charset="0"/>
              </a:rPr>
              <a:t>3</a:t>
            </a:r>
          </a:p>
        </p:txBody>
      </p:sp>
      <p:sp>
        <p:nvSpPr>
          <p:cNvPr id="56" name="TextBox 55"/>
          <p:cNvSpPr txBox="1"/>
          <p:nvPr/>
        </p:nvSpPr>
        <p:spPr>
          <a:xfrm>
            <a:off x="4424151" y="3118477"/>
            <a:ext cx="306494" cy="369332"/>
          </a:xfrm>
          <a:prstGeom prst="rect">
            <a:avLst/>
          </a:prstGeom>
          <a:noFill/>
        </p:spPr>
        <p:txBody>
          <a:bodyPr wrap="square" rtlCol="0">
            <a:spAutoFit/>
          </a:bodyPr>
          <a:lstStyle/>
          <a:p>
            <a:r>
              <a:rPr lang="en-GB" dirty="0" smtClean="0">
                <a:latin typeface="Trebuchet MS" panose="020B0603020202020204" pitchFamily="34" charset="0"/>
              </a:rPr>
              <a:t>4</a:t>
            </a:r>
            <a:endParaRPr lang="en-GB" dirty="0">
              <a:latin typeface="Trebuchet MS" panose="020B0603020202020204" pitchFamily="34" charset="0"/>
            </a:endParaRPr>
          </a:p>
        </p:txBody>
      </p:sp>
      <p:sp>
        <p:nvSpPr>
          <p:cNvPr id="57" name="TextBox 56"/>
          <p:cNvSpPr txBox="1"/>
          <p:nvPr/>
        </p:nvSpPr>
        <p:spPr>
          <a:xfrm>
            <a:off x="4026342" y="3109302"/>
            <a:ext cx="306494" cy="369332"/>
          </a:xfrm>
          <a:prstGeom prst="rect">
            <a:avLst/>
          </a:prstGeom>
          <a:noFill/>
        </p:spPr>
        <p:txBody>
          <a:bodyPr wrap="square" rtlCol="0">
            <a:spAutoFit/>
          </a:bodyPr>
          <a:lstStyle/>
          <a:p>
            <a:r>
              <a:rPr lang="en-GB" dirty="0" smtClean="0">
                <a:latin typeface="Trebuchet MS" panose="020B0603020202020204" pitchFamily="34" charset="0"/>
              </a:rPr>
              <a:t>5</a:t>
            </a:r>
            <a:endParaRPr lang="en-GB" dirty="0">
              <a:latin typeface="Trebuchet MS" panose="020B0603020202020204" pitchFamily="34" charset="0"/>
            </a:endParaRPr>
          </a:p>
        </p:txBody>
      </p:sp>
      <p:sp>
        <p:nvSpPr>
          <p:cNvPr id="58" name="TextBox 57"/>
          <p:cNvSpPr txBox="1"/>
          <p:nvPr/>
        </p:nvSpPr>
        <p:spPr>
          <a:xfrm>
            <a:off x="5788238" y="3507228"/>
            <a:ext cx="306494" cy="369332"/>
          </a:xfrm>
          <a:prstGeom prst="rect">
            <a:avLst/>
          </a:prstGeom>
          <a:noFill/>
        </p:spPr>
        <p:txBody>
          <a:bodyPr wrap="square" rtlCol="0">
            <a:spAutoFit/>
          </a:bodyPr>
          <a:lstStyle/>
          <a:p>
            <a:r>
              <a:rPr lang="en-GB" dirty="0" smtClean="0">
                <a:latin typeface="Trebuchet MS" panose="020B0603020202020204" pitchFamily="34" charset="0"/>
              </a:rPr>
              <a:t>1</a:t>
            </a:r>
            <a:endParaRPr lang="en-GB" dirty="0">
              <a:latin typeface="Trebuchet MS" panose="020B0603020202020204" pitchFamily="34" charset="0"/>
            </a:endParaRPr>
          </a:p>
        </p:txBody>
      </p:sp>
      <p:sp>
        <p:nvSpPr>
          <p:cNvPr id="59" name="TextBox 58"/>
          <p:cNvSpPr txBox="1"/>
          <p:nvPr/>
        </p:nvSpPr>
        <p:spPr>
          <a:xfrm>
            <a:off x="5499524" y="3792287"/>
            <a:ext cx="306494" cy="369332"/>
          </a:xfrm>
          <a:prstGeom prst="rect">
            <a:avLst/>
          </a:prstGeom>
          <a:noFill/>
        </p:spPr>
        <p:txBody>
          <a:bodyPr wrap="square" rtlCol="0">
            <a:spAutoFit/>
          </a:bodyPr>
          <a:lstStyle/>
          <a:p>
            <a:r>
              <a:rPr lang="en-GB" dirty="0">
                <a:latin typeface="Trebuchet MS" panose="020B0603020202020204" pitchFamily="34" charset="0"/>
              </a:rPr>
              <a:t>2</a:t>
            </a:r>
          </a:p>
        </p:txBody>
      </p:sp>
      <p:sp>
        <p:nvSpPr>
          <p:cNvPr id="60" name="TextBox 59"/>
          <p:cNvSpPr txBox="1"/>
          <p:nvPr/>
        </p:nvSpPr>
        <p:spPr>
          <a:xfrm>
            <a:off x="5132271" y="3984136"/>
            <a:ext cx="306494" cy="369332"/>
          </a:xfrm>
          <a:prstGeom prst="rect">
            <a:avLst/>
          </a:prstGeom>
          <a:noFill/>
        </p:spPr>
        <p:txBody>
          <a:bodyPr wrap="square" rtlCol="0">
            <a:spAutoFit/>
          </a:bodyPr>
          <a:lstStyle/>
          <a:p>
            <a:r>
              <a:rPr lang="en-GB" dirty="0">
                <a:latin typeface="Trebuchet MS" panose="020B0603020202020204" pitchFamily="34" charset="0"/>
              </a:rPr>
              <a:t>3</a:t>
            </a:r>
          </a:p>
        </p:txBody>
      </p:sp>
      <p:sp>
        <p:nvSpPr>
          <p:cNvPr id="61" name="TextBox 60"/>
          <p:cNvSpPr txBox="1"/>
          <p:nvPr/>
        </p:nvSpPr>
        <p:spPr>
          <a:xfrm>
            <a:off x="4825985" y="4275575"/>
            <a:ext cx="306494" cy="369332"/>
          </a:xfrm>
          <a:prstGeom prst="rect">
            <a:avLst/>
          </a:prstGeom>
          <a:noFill/>
        </p:spPr>
        <p:txBody>
          <a:bodyPr wrap="square" rtlCol="0">
            <a:spAutoFit/>
          </a:bodyPr>
          <a:lstStyle/>
          <a:p>
            <a:r>
              <a:rPr lang="en-GB" dirty="0" smtClean="0">
                <a:latin typeface="Trebuchet MS" panose="020B0603020202020204" pitchFamily="34" charset="0"/>
              </a:rPr>
              <a:t>4</a:t>
            </a:r>
            <a:endParaRPr lang="en-GB" dirty="0">
              <a:latin typeface="Trebuchet MS" panose="020B0603020202020204" pitchFamily="34" charset="0"/>
            </a:endParaRPr>
          </a:p>
        </p:txBody>
      </p:sp>
      <p:sp>
        <p:nvSpPr>
          <p:cNvPr id="62" name="TextBox 61"/>
          <p:cNvSpPr txBox="1"/>
          <p:nvPr/>
        </p:nvSpPr>
        <p:spPr>
          <a:xfrm>
            <a:off x="4520040" y="4543685"/>
            <a:ext cx="306494" cy="369332"/>
          </a:xfrm>
          <a:prstGeom prst="rect">
            <a:avLst/>
          </a:prstGeom>
          <a:noFill/>
        </p:spPr>
        <p:txBody>
          <a:bodyPr wrap="square" rtlCol="0">
            <a:spAutoFit/>
          </a:bodyPr>
          <a:lstStyle/>
          <a:p>
            <a:r>
              <a:rPr lang="en-GB" dirty="0" smtClean="0">
                <a:latin typeface="Trebuchet MS" panose="020B0603020202020204" pitchFamily="34" charset="0"/>
              </a:rPr>
              <a:t>5</a:t>
            </a:r>
            <a:endParaRPr lang="en-GB" dirty="0">
              <a:latin typeface="Trebuchet MS" panose="020B0603020202020204" pitchFamily="34" charset="0"/>
            </a:endParaRPr>
          </a:p>
        </p:txBody>
      </p:sp>
      <p:sp>
        <p:nvSpPr>
          <p:cNvPr id="63" name="TextBox 62"/>
          <p:cNvSpPr txBox="1"/>
          <p:nvPr/>
        </p:nvSpPr>
        <p:spPr>
          <a:xfrm>
            <a:off x="6140166" y="3652846"/>
            <a:ext cx="306494" cy="369332"/>
          </a:xfrm>
          <a:prstGeom prst="rect">
            <a:avLst/>
          </a:prstGeom>
          <a:noFill/>
        </p:spPr>
        <p:txBody>
          <a:bodyPr wrap="square" rtlCol="0">
            <a:spAutoFit/>
          </a:bodyPr>
          <a:lstStyle/>
          <a:p>
            <a:r>
              <a:rPr lang="en-GB" dirty="0" smtClean="0">
                <a:latin typeface="Trebuchet MS" panose="020B0603020202020204" pitchFamily="34" charset="0"/>
              </a:rPr>
              <a:t>1</a:t>
            </a:r>
            <a:endParaRPr lang="en-GB" dirty="0">
              <a:latin typeface="Trebuchet MS" panose="020B0603020202020204" pitchFamily="34" charset="0"/>
            </a:endParaRPr>
          </a:p>
        </p:txBody>
      </p:sp>
      <p:sp>
        <p:nvSpPr>
          <p:cNvPr id="64" name="TextBox 63"/>
          <p:cNvSpPr txBox="1"/>
          <p:nvPr/>
        </p:nvSpPr>
        <p:spPr>
          <a:xfrm>
            <a:off x="6143725" y="4070959"/>
            <a:ext cx="306494" cy="369332"/>
          </a:xfrm>
          <a:prstGeom prst="rect">
            <a:avLst/>
          </a:prstGeom>
          <a:noFill/>
        </p:spPr>
        <p:txBody>
          <a:bodyPr wrap="square" rtlCol="0">
            <a:spAutoFit/>
          </a:bodyPr>
          <a:lstStyle/>
          <a:p>
            <a:r>
              <a:rPr lang="en-GB" dirty="0">
                <a:latin typeface="Trebuchet MS" panose="020B0603020202020204" pitchFamily="34" charset="0"/>
              </a:rPr>
              <a:t>2</a:t>
            </a:r>
          </a:p>
        </p:txBody>
      </p:sp>
      <p:sp>
        <p:nvSpPr>
          <p:cNvPr id="65" name="TextBox 64"/>
          <p:cNvSpPr txBox="1"/>
          <p:nvPr/>
        </p:nvSpPr>
        <p:spPr>
          <a:xfrm>
            <a:off x="6167119" y="4489394"/>
            <a:ext cx="306494" cy="369332"/>
          </a:xfrm>
          <a:prstGeom prst="rect">
            <a:avLst/>
          </a:prstGeom>
          <a:noFill/>
        </p:spPr>
        <p:txBody>
          <a:bodyPr wrap="square" rtlCol="0">
            <a:spAutoFit/>
          </a:bodyPr>
          <a:lstStyle/>
          <a:p>
            <a:r>
              <a:rPr lang="en-GB" dirty="0">
                <a:latin typeface="Trebuchet MS" panose="020B0603020202020204" pitchFamily="34" charset="0"/>
              </a:rPr>
              <a:t>3</a:t>
            </a:r>
          </a:p>
        </p:txBody>
      </p:sp>
      <p:sp>
        <p:nvSpPr>
          <p:cNvPr id="66" name="TextBox 65"/>
          <p:cNvSpPr txBox="1"/>
          <p:nvPr/>
        </p:nvSpPr>
        <p:spPr>
          <a:xfrm>
            <a:off x="6140166" y="4840097"/>
            <a:ext cx="306494" cy="369332"/>
          </a:xfrm>
          <a:prstGeom prst="rect">
            <a:avLst/>
          </a:prstGeom>
          <a:noFill/>
        </p:spPr>
        <p:txBody>
          <a:bodyPr wrap="square" rtlCol="0">
            <a:spAutoFit/>
          </a:bodyPr>
          <a:lstStyle/>
          <a:p>
            <a:r>
              <a:rPr lang="en-GB" dirty="0" smtClean="0">
                <a:latin typeface="Trebuchet MS" panose="020B0603020202020204" pitchFamily="34" charset="0"/>
              </a:rPr>
              <a:t>4</a:t>
            </a:r>
            <a:endParaRPr lang="en-GB" dirty="0">
              <a:latin typeface="Trebuchet MS" panose="020B0603020202020204" pitchFamily="34" charset="0"/>
            </a:endParaRPr>
          </a:p>
        </p:txBody>
      </p:sp>
      <p:sp>
        <p:nvSpPr>
          <p:cNvPr id="67" name="TextBox 66"/>
          <p:cNvSpPr txBox="1"/>
          <p:nvPr/>
        </p:nvSpPr>
        <p:spPr>
          <a:xfrm>
            <a:off x="6169941" y="5280495"/>
            <a:ext cx="306494" cy="369332"/>
          </a:xfrm>
          <a:prstGeom prst="rect">
            <a:avLst/>
          </a:prstGeom>
          <a:noFill/>
        </p:spPr>
        <p:txBody>
          <a:bodyPr wrap="square" rtlCol="0">
            <a:spAutoFit/>
          </a:bodyPr>
          <a:lstStyle/>
          <a:p>
            <a:r>
              <a:rPr lang="en-GB" dirty="0" smtClean="0">
                <a:latin typeface="Trebuchet MS" panose="020B0603020202020204" pitchFamily="34" charset="0"/>
              </a:rPr>
              <a:t>5</a:t>
            </a:r>
            <a:endParaRPr lang="en-GB" dirty="0">
              <a:latin typeface="Trebuchet MS" panose="020B0603020202020204" pitchFamily="34" charset="0"/>
            </a:endParaRPr>
          </a:p>
        </p:txBody>
      </p:sp>
      <p:pic>
        <p:nvPicPr>
          <p:cNvPr id="68" name="Picture 67"/>
          <p:cNvPicPr>
            <a:picLocks noChangeAspect="1"/>
          </p:cNvPicPr>
          <p:nvPr/>
        </p:nvPicPr>
        <p:blipFill rotWithShape="1">
          <a:blip r:embed="rId12">
            <a:extLst>
              <a:ext uri="{28A0092B-C50C-407E-A947-70E740481C1C}">
                <a14:useLocalDpi xmlns:a14="http://schemas.microsoft.com/office/drawing/2010/main" val="0"/>
              </a:ext>
            </a:extLst>
          </a:blip>
          <a:srcRect l="5710" t="9927" r="72292" b="53549"/>
          <a:stretch/>
        </p:blipFill>
        <p:spPr>
          <a:xfrm>
            <a:off x="3541907" y="4646454"/>
            <a:ext cx="992217" cy="904532"/>
          </a:xfrm>
          <a:prstGeom prst="rect">
            <a:avLst/>
          </a:prstGeom>
        </p:spPr>
      </p:pic>
      <p:sp>
        <p:nvSpPr>
          <p:cNvPr id="69" name="TextBox 68"/>
          <p:cNvSpPr txBox="1"/>
          <p:nvPr/>
        </p:nvSpPr>
        <p:spPr>
          <a:xfrm>
            <a:off x="6509832" y="3554776"/>
            <a:ext cx="306494" cy="369332"/>
          </a:xfrm>
          <a:prstGeom prst="rect">
            <a:avLst/>
          </a:prstGeom>
          <a:noFill/>
        </p:spPr>
        <p:txBody>
          <a:bodyPr wrap="square" rtlCol="0">
            <a:spAutoFit/>
          </a:bodyPr>
          <a:lstStyle/>
          <a:p>
            <a:r>
              <a:rPr lang="en-GB" dirty="0" smtClean="0">
                <a:latin typeface="Trebuchet MS" panose="020B0603020202020204" pitchFamily="34" charset="0"/>
              </a:rPr>
              <a:t>1</a:t>
            </a:r>
            <a:endParaRPr lang="en-GB" dirty="0">
              <a:latin typeface="Trebuchet MS" panose="020B0603020202020204" pitchFamily="34" charset="0"/>
            </a:endParaRPr>
          </a:p>
        </p:txBody>
      </p:sp>
      <p:sp>
        <p:nvSpPr>
          <p:cNvPr id="70" name="TextBox 69"/>
          <p:cNvSpPr txBox="1"/>
          <p:nvPr/>
        </p:nvSpPr>
        <p:spPr>
          <a:xfrm>
            <a:off x="6747295" y="3848024"/>
            <a:ext cx="306494" cy="369332"/>
          </a:xfrm>
          <a:prstGeom prst="rect">
            <a:avLst/>
          </a:prstGeom>
          <a:noFill/>
        </p:spPr>
        <p:txBody>
          <a:bodyPr wrap="square" rtlCol="0">
            <a:spAutoFit/>
          </a:bodyPr>
          <a:lstStyle/>
          <a:p>
            <a:r>
              <a:rPr lang="en-GB" dirty="0">
                <a:latin typeface="Trebuchet MS" panose="020B0603020202020204" pitchFamily="34" charset="0"/>
              </a:rPr>
              <a:t>2</a:t>
            </a:r>
          </a:p>
        </p:txBody>
      </p:sp>
      <p:sp>
        <p:nvSpPr>
          <p:cNvPr id="71" name="TextBox 70"/>
          <p:cNvSpPr txBox="1"/>
          <p:nvPr/>
        </p:nvSpPr>
        <p:spPr>
          <a:xfrm>
            <a:off x="6994169" y="4134291"/>
            <a:ext cx="306494" cy="369332"/>
          </a:xfrm>
          <a:prstGeom prst="rect">
            <a:avLst/>
          </a:prstGeom>
          <a:noFill/>
        </p:spPr>
        <p:txBody>
          <a:bodyPr wrap="square" rtlCol="0">
            <a:spAutoFit/>
          </a:bodyPr>
          <a:lstStyle/>
          <a:p>
            <a:r>
              <a:rPr lang="en-GB" dirty="0">
                <a:latin typeface="Trebuchet MS" panose="020B0603020202020204" pitchFamily="34" charset="0"/>
              </a:rPr>
              <a:t>3</a:t>
            </a:r>
          </a:p>
        </p:txBody>
      </p:sp>
      <p:sp>
        <p:nvSpPr>
          <p:cNvPr id="72" name="TextBox 71"/>
          <p:cNvSpPr txBox="1"/>
          <p:nvPr/>
        </p:nvSpPr>
        <p:spPr>
          <a:xfrm>
            <a:off x="7262706" y="4427228"/>
            <a:ext cx="306494" cy="369332"/>
          </a:xfrm>
          <a:prstGeom prst="rect">
            <a:avLst/>
          </a:prstGeom>
          <a:noFill/>
        </p:spPr>
        <p:txBody>
          <a:bodyPr wrap="square" rtlCol="0">
            <a:spAutoFit/>
          </a:bodyPr>
          <a:lstStyle/>
          <a:p>
            <a:r>
              <a:rPr lang="en-GB" dirty="0" smtClean="0">
                <a:latin typeface="Trebuchet MS" panose="020B0603020202020204" pitchFamily="34" charset="0"/>
              </a:rPr>
              <a:t>4</a:t>
            </a:r>
            <a:endParaRPr lang="en-GB" dirty="0">
              <a:latin typeface="Trebuchet MS" panose="020B0603020202020204" pitchFamily="34" charset="0"/>
            </a:endParaRPr>
          </a:p>
        </p:txBody>
      </p:sp>
      <p:sp>
        <p:nvSpPr>
          <p:cNvPr id="73" name="TextBox 72"/>
          <p:cNvSpPr txBox="1"/>
          <p:nvPr/>
        </p:nvSpPr>
        <p:spPr>
          <a:xfrm>
            <a:off x="7561641" y="4760101"/>
            <a:ext cx="306494" cy="369332"/>
          </a:xfrm>
          <a:prstGeom prst="rect">
            <a:avLst/>
          </a:prstGeom>
          <a:noFill/>
        </p:spPr>
        <p:txBody>
          <a:bodyPr wrap="square" rtlCol="0">
            <a:spAutoFit/>
          </a:bodyPr>
          <a:lstStyle/>
          <a:p>
            <a:r>
              <a:rPr lang="en-GB" dirty="0" smtClean="0">
                <a:latin typeface="Trebuchet MS" panose="020B0603020202020204" pitchFamily="34" charset="0"/>
              </a:rPr>
              <a:t>5</a:t>
            </a:r>
            <a:endParaRPr lang="en-GB" dirty="0">
              <a:latin typeface="Trebuchet MS" panose="020B0603020202020204" pitchFamily="34" charset="0"/>
            </a:endParaRPr>
          </a:p>
        </p:txBody>
      </p:sp>
      <p:sp>
        <p:nvSpPr>
          <p:cNvPr id="74" name="TextBox 73"/>
          <p:cNvSpPr txBox="1"/>
          <p:nvPr/>
        </p:nvSpPr>
        <p:spPr>
          <a:xfrm>
            <a:off x="6645003" y="3259021"/>
            <a:ext cx="306494" cy="369332"/>
          </a:xfrm>
          <a:prstGeom prst="rect">
            <a:avLst/>
          </a:prstGeom>
          <a:noFill/>
        </p:spPr>
        <p:txBody>
          <a:bodyPr wrap="square" rtlCol="0">
            <a:spAutoFit/>
          </a:bodyPr>
          <a:lstStyle/>
          <a:p>
            <a:r>
              <a:rPr lang="en-GB" dirty="0" smtClean="0">
                <a:latin typeface="Trebuchet MS" panose="020B0603020202020204" pitchFamily="34" charset="0"/>
              </a:rPr>
              <a:t>1</a:t>
            </a:r>
            <a:endParaRPr lang="en-GB" dirty="0">
              <a:latin typeface="Trebuchet MS" panose="020B0603020202020204" pitchFamily="34" charset="0"/>
            </a:endParaRPr>
          </a:p>
        </p:txBody>
      </p:sp>
      <p:sp>
        <p:nvSpPr>
          <p:cNvPr id="75" name="TextBox 74"/>
          <p:cNvSpPr txBox="1"/>
          <p:nvPr/>
        </p:nvSpPr>
        <p:spPr>
          <a:xfrm>
            <a:off x="7040810" y="3249998"/>
            <a:ext cx="306494" cy="369332"/>
          </a:xfrm>
          <a:prstGeom prst="rect">
            <a:avLst/>
          </a:prstGeom>
          <a:noFill/>
        </p:spPr>
        <p:txBody>
          <a:bodyPr wrap="square" rtlCol="0">
            <a:spAutoFit/>
          </a:bodyPr>
          <a:lstStyle/>
          <a:p>
            <a:r>
              <a:rPr lang="en-GB" dirty="0">
                <a:latin typeface="Trebuchet MS" panose="020B0603020202020204" pitchFamily="34" charset="0"/>
              </a:rPr>
              <a:t>2</a:t>
            </a:r>
          </a:p>
        </p:txBody>
      </p:sp>
      <p:sp>
        <p:nvSpPr>
          <p:cNvPr id="76" name="TextBox 75"/>
          <p:cNvSpPr txBox="1"/>
          <p:nvPr/>
        </p:nvSpPr>
        <p:spPr>
          <a:xfrm>
            <a:off x="7475674" y="3240100"/>
            <a:ext cx="306494" cy="369332"/>
          </a:xfrm>
          <a:prstGeom prst="rect">
            <a:avLst/>
          </a:prstGeom>
          <a:noFill/>
        </p:spPr>
        <p:txBody>
          <a:bodyPr wrap="square" rtlCol="0">
            <a:spAutoFit/>
          </a:bodyPr>
          <a:lstStyle/>
          <a:p>
            <a:r>
              <a:rPr lang="en-GB" dirty="0">
                <a:latin typeface="Trebuchet MS" panose="020B0603020202020204" pitchFamily="34" charset="0"/>
              </a:rPr>
              <a:t>3</a:t>
            </a:r>
          </a:p>
        </p:txBody>
      </p:sp>
      <p:sp>
        <p:nvSpPr>
          <p:cNvPr id="77" name="TextBox 76"/>
          <p:cNvSpPr txBox="1"/>
          <p:nvPr/>
        </p:nvSpPr>
        <p:spPr>
          <a:xfrm>
            <a:off x="7884373" y="3227400"/>
            <a:ext cx="306494" cy="369332"/>
          </a:xfrm>
          <a:prstGeom prst="rect">
            <a:avLst/>
          </a:prstGeom>
          <a:noFill/>
        </p:spPr>
        <p:txBody>
          <a:bodyPr wrap="square" rtlCol="0">
            <a:spAutoFit/>
          </a:bodyPr>
          <a:lstStyle/>
          <a:p>
            <a:r>
              <a:rPr lang="en-GB" dirty="0" smtClean="0">
                <a:latin typeface="Trebuchet MS" panose="020B0603020202020204" pitchFamily="34" charset="0"/>
              </a:rPr>
              <a:t>4</a:t>
            </a:r>
            <a:endParaRPr lang="en-GB" dirty="0">
              <a:latin typeface="Trebuchet MS" panose="020B0603020202020204" pitchFamily="34" charset="0"/>
            </a:endParaRPr>
          </a:p>
        </p:txBody>
      </p:sp>
      <p:sp>
        <p:nvSpPr>
          <p:cNvPr id="78" name="TextBox 77"/>
          <p:cNvSpPr txBox="1"/>
          <p:nvPr/>
        </p:nvSpPr>
        <p:spPr>
          <a:xfrm>
            <a:off x="8292878" y="3240100"/>
            <a:ext cx="306494" cy="369332"/>
          </a:xfrm>
          <a:prstGeom prst="rect">
            <a:avLst/>
          </a:prstGeom>
          <a:noFill/>
        </p:spPr>
        <p:txBody>
          <a:bodyPr wrap="square" rtlCol="0">
            <a:spAutoFit/>
          </a:bodyPr>
          <a:lstStyle/>
          <a:p>
            <a:r>
              <a:rPr lang="en-GB" dirty="0" smtClean="0">
                <a:latin typeface="Trebuchet MS" panose="020B0603020202020204" pitchFamily="34" charset="0"/>
              </a:rPr>
              <a:t>5</a:t>
            </a:r>
            <a:endParaRPr lang="en-GB" dirty="0">
              <a:latin typeface="Trebuchet MS" panose="020B0603020202020204" pitchFamily="34" charset="0"/>
            </a:endParaRPr>
          </a:p>
        </p:txBody>
      </p:sp>
      <p:sp>
        <p:nvSpPr>
          <p:cNvPr id="79" name="TextBox 78"/>
          <p:cNvSpPr txBox="1"/>
          <p:nvPr/>
        </p:nvSpPr>
        <p:spPr>
          <a:xfrm>
            <a:off x="6502086" y="2870007"/>
            <a:ext cx="306494" cy="369332"/>
          </a:xfrm>
          <a:prstGeom prst="rect">
            <a:avLst/>
          </a:prstGeom>
          <a:noFill/>
        </p:spPr>
        <p:txBody>
          <a:bodyPr wrap="square" rtlCol="0">
            <a:spAutoFit/>
          </a:bodyPr>
          <a:lstStyle/>
          <a:p>
            <a:r>
              <a:rPr lang="en-GB" dirty="0" smtClean="0">
                <a:latin typeface="Trebuchet MS" panose="020B0603020202020204" pitchFamily="34" charset="0"/>
              </a:rPr>
              <a:t>1</a:t>
            </a:r>
            <a:endParaRPr lang="en-GB" dirty="0">
              <a:latin typeface="Trebuchet MS" panose="020B0603020202020204" pitchFamily="34" charset="0"/>
            </a:endParaRPr>
          </a:p>
        </p:txBody>
      </p:sp>
      <p:sp>
        <p:nvSpPr>
          <p:cNvPr id="80" name="TextBox 79"/>
          <p:cNvSpPr txBox="1"/>
          <p:nvPr/>
        </p:nvSpPr>
        <p:spPr>
          <a:xfrm>
            <a:off x="6840922" y="2669655"/>
            <a:ext cx="306494" cy="369332"/>
          </a:xfrm>
          <a:prstGeom prst="rect">
            <a:avLst/>
          </a:prstGeom>
          <a:noFill/>
        </p:spPr>
        <p:txBody>
          <a:bodyPr wrap="square" rtlCol="0">
            <a:spAutoFit/>
          </a:bodyPr>
          <a:lstStyle/>
          <a:p>
            <a:r>
              <a:rPr lang="en-GB" dirty="0">
                <a:latin typeface="Trebuchet MS" panose="020B0603020202020204" pitchFamily="34" charset="0"/>
              </a:rPr>
              <a:t>2</a:t>
            </a:r>
          </a:p>
        </p:txBody>
      </p:sp>
      <p:sp>
        <p:nvSpPr>
          <p:cNvPr id="81" name="TextBox 80"/>
          <p:cNvSpPr txBox="1"/>
          <p:nvPr/>
        </p:nvSpPr>
        <p:spPr>
          <a:xfrm>
            <a:off x="7111677" y="2399268"/>
            <a:ext cx="306494" cy="369332"/>
          </a:xfrm>
          <a:prstGeom prst="rect">
            <a:avLst/>
          </a:prstGeom>
          <a:noFill/>
        </p:spPr>
        <p:txBody>
          <a:bodyPr wrap="square" rtlCol="0">
            <a:spAutoFit/>
          </a:bodyPr>
          <a:lstStyle/>
          <a:p>
            <a:r>
              <a:rPr lang="en-GB" dirty="0">
                <a:latin typeface="Trebuchet MS" panose="020B0603020202020204" pitchFamily="34" charset="0"/>
              </a:rPr>
              <a:t>3</a:t>
            </a:r>
          </a:p>
        </p:txBody>
      </p:sp>
      <p:sp>
        <p:nvSpPr>
          <p:cNvPr id="82" name="TextBox 81"/>
          <p:cNvSpPr txBox="1"/>
          <p:nvPr/>
        </p:nvSpPr>
        <p:spPr>
          <a:xfrm>
            <a:off x="7369217" y="2122816"/>
            <a:ext cx="306494" cy="369332"/>
          </a:xfrm>
          <a:prstGeom prst="rect">
            <a:avLst/>
          </a:prstGeom>
          <a:noFill/>
        </p:spPr>
        <p:txBody>
          <a:bodyPr wrap="square" rtlCol="0">
            <a:spAutoFit/>
          </a:bodyPr>
          <a:lstStyle/>
          <a:p>
            <a:r>
              <a:rPr lang="en-GB" dirty="0" smtClean="0">
                <a:latin typeface="Trebuchet MS" panose="020B0603020202020204" pitchFamily="34" charset="0"/>
              </a:rPr>
              <a:t>4</a:t>
            </a:r>
            <a:endParaRPr lang="en-GB" dirty="0">
              <a:latin typeface="Trebuchet MS" panose="020B0603020202020204" pitchFamily="34" charset="0"/>
            </a:endParaRPr>
          </a:p>
        </p:txBody>
      </p:sp>
      <p:sp>
        <p:nvSpPr>
          <p:cNvPr id="83" name="TextBox 82"/>
          <p:cNvSpPr txBox="1"/>
          <p:nvPr/>
        </p:nvSpPr>
        <p:spPr>
          <a:xfrm>
            <a:off x="7733090" y="1848580"/>
            <a:ext cx="306494" cy="369332"/>
          </a:xfrm>
          <a:prstGeom prst="rect">
            <a:avLst/>
          </a:prstGeom>
          <a:noFill/>
        </p:spPr>
        <p:txBody>
          <a:bodyPr wrap="square" rtlCol="0">
            <a:spAutoFit/>
          </a:bodyPr>
          <a:lstStyle/>
          <a:p>
            <a:r>
              <a:rPr lang="en-GB" dirty="0" smtClean="0">
                <a:latin typeface="Trebuchet MS" panose="020B0603020202020204" pitchFamily="34" charset="0"/>
              </a:rPr>
              <a:t>5</a:t>
            </a:r>
            <a:endParaRPr lang="en-GB" dirty="0">
              <a:latin typeface="Trebuchet MS" panose="020B0603020202020204" pitchFamily="34" charset="0"/>
            </a:endParaRPr>
          </a:p>
        </p:txBody>
      </p:sp>
      <p:sp>
        <p:nvSpPr>
          <p:cNvPr id="84" name="TextBox 83"/>
          <p:cNvSpPr txBox="1"/>
          <p:nvPr/>
        </p:nvSpPr>
        <p:spPr>
          <a:xfrm>
            <a:off x="6159033" y="2755064"/>
            <a:ext cx="306494" cy="369332"/>
          </a:xfrm>
          <a:prstGeom prst="rect">
            <a:avLst/>
          </a:prstGeom>
          <a:noFill/>
        </p:spPr>
        <p:txBody>
          <a:bodyPr wrap="square" rtlCol="0">
            <a:spAutoFit/>
          </a:bodyPr>
          <a:lstStyle/>
          <a:p>
            <a:r>
              <a:rPr lang="en-GB" dirty="0" smtClean="0">
                <a:latin typeface="Trebuchet MS" panose="020B0603020202020204" pitchFamily="34" charset="0"/>
              </a:rPr>
              <a:t>1</a:t>
            </a:r>
            <a:endParaRPr lang="en-GB" dirty="0">
              <a:latin typeface="Trebuchet MS" panose="020B0603020202020204" pitchFamily="34" charset="0"/>
            </a:endParaRPr>
          </a:p>
        </p:txBody>
      </p:sp>
      <p:sp>
        <p:nvSpPr>
          <p:cNvPr id="85" name="TextBox 84"/>
          <p:cNvSpPr txBox="1"/>
          <p:nvPr/>
        </p:nvSpPr>
        <p:spPr>
          <a:xfrm>
            <a:off x="6122143" y="2383717"/>
            <a:ext cx="306494" cy="369332"/>
          </a:xfrm>
          <a:prstGeom prst="rect">
            <a:avLst/>
          </a:prstGeom>
          <a:noFill/>
        </p:spPr>
        <p:txBody>
          <a:bodyPr wrap="square" rtlCol="0">
            <a:spAutoFit/>
          </a:bodyPr>
          <a:lstStyle/>
          <a:p>
            <a:r>
              <a:rPr lang="en-GB" dirty="0">
                <a:latin typeface="Trebuchet MS" panose="020B0603020202020204" pitchFamily="34" charset="0"/>
              </a:rPr>
              <a:t>2</a:t>
            </a:r>
          </a:p>
        </p:txBody>
      </p:sp>
      <p:sp>
        <p:nvSpPr>
          <p:cNvPr id="86" name="TextBox 85"/>
          <p:cNvSpPr txBox="1"/>
          <p:nvPr/>
        </p:nvSpPr>
        <p:spPr>
          <a:xfrm>
            <a:off x="6122143" y="2037484"/>
            <a:ext cx="306494" cy="369332"/>
          </a:xfrm>
          <a:prstGeom prst="rect">
            <a:avLst/>
          </a:prstGeom>
          <a:noFill/>
        </p:spPr>
        <p:txBody>
          <a:bodyPr wrap="square" rtlCol="0">
            <a:spAutoFit/>
          </a:bodyPr>
          <a:lstStyle/>
          <a:p>
            <a:r>
              <a:rPr lang="en-GB" dirty="0">
                <a:latin typeface="Trebuchet MS" panose="020B0603020202020204" pitchFamily="34" charset="0"/>
              </a:rPr>
              <a:t>3</a:t>
            </a:r>
          </a:p>
        </p:txBody>
      </p:sp>
      <p:sp>
        <p:nvSpPr>
          <p:cNvPr id="87" name="TextBox 86"/>
          <p:cNvSpPr txBox="1"/>
          <p:nvPr/>
        </p:nvSpPr>
        <p:spPr>
          <a:xfrm>
            <a:off x="6138324" y="1645926"/>
            <a:ext cx="306494" cy="369332"/>
          </a:xfrm>
          <a:prstGeom prst="rect">
            <a:avLst/>
          </a:prstGeom>
          <a:noFill/>
        </p:spPr>
        <p:txBody>
          <a:bodyPr wrap="square" rtlCol="0">
            <a:spAutoFit/>
          </a:bodyPr>
          <a:lstStyle/>
          <a:p>
            <a:r>
              <a:rPr lang="en-GB" dirty="0" smtClean="0">
                <a:latin typeface="Trebuchet MS" panose="020B0603020202020204" pitchFamily="34" charset="0"/>
              </a:rPr>
              <a:t>4</a:t>
            </a:r>
            <a:endParaRPr lang="en-GB" dirty="0">
              <a:latin typeface="Trebuchet MS" panose="020B0603020202020204" pitchFamily="34" charset="0"/>
            </a:endParaRPr>
          </a:p>
        </p:txBody>
      </p:sp>
      <p:sp>
        <p:nvSpPr>
          <p:cNvPr id="88" name="TextBox 87"/>
          <p:cNvSpPr txBox="1"/>
          <p:nvPr/>
        </p:nvSpPr>
        <p:spPr>
          <a:xfrm>
            <a:off x="6169941" y="1258610"/>
            <a:ext cx="306494" cy="369332"/>
          </a:xfrm>
          <a:prstGeom prst="rect">
            <a:avLst/>
          </a:prstGeom>
          <a:noFill/>
        </p:spPr>
        <p:txBody>
          <a:bodyPr wrap="square" rtlCol="0">
            <a:spAutoFit/>
          </a:bodyPr>
          <a:lstStyle/>
          <a:p>
            <a:r>
              <a:rPr lang="en-GB" dirty="0" smtClean="0">
                <a:latin typeface="Trebuchet MS" panose="020B0603020202020204" pitchFamily="34" charset="0"/>
              </a:rPr>
              <a:t>5</a:t>
            </a:r>
            <a:endParaRPr lang="en-GB" dirty="0">
              <a:latin typeface="Trebuchet MS" panose="020B0603020202020204" pitchFamily="34" charset="0"/>
            </a:endParaRPr>
          </a:p>
        </p:txBody>
      </p:sp>
      <p:pic>
        <p:nvPicPr>
          <p:cNvPr id="89" name="Picture 88"/>
          <p:cNvPicPr>
            <a:picLocks noChangeAspect="1"/>
          </p:cNvPicPr>
          <p:nvPr/>
        </p:nvPicPr>
        <p:blipFill rotWithShape="1">
          <a:blip r:embed="rId13"/>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3541976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a:xfrm>
            <a:off x="8157359" y="1720106"/>
            <a:ext cx="2450263" cy="65463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2827528" y="4452316"/>
            <a:ext cx="2450263" cy="65463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2821959" y="1840050"/>
            <a:ext cx="2553641" cy="646331"/>
          </a:xfrm>
          <a:prstGeom prst="rect">
            <a:avLst/>
          </a:prstGeom>
          <a:noFill/>
          <a:ln w="12700">
            <a:noFill/>
            <a:prstDash val="dash"/>
          </a:ln>
        </p:spPr>
        <p:txBody>
          <a:bodyPr wrap="square" rtlCol="0">
            <a:spAutoFit/>
          </a:bodyPr>
          <a:lstStyle/>
          <a:p>
            <a:r>
              <a:rPr lang="en-GB" sz="900" dirty="0" smtClean="0">
                <a:latin typeface="Trebuchet MS" panose="020B0603020202020204" pitchFamily="34" charset="0"/>
              </a:rPr>
              <a:t>Take part in class and group discussions, ensuring that you allow time for others to speak and you respond appropriately to the speaker. </a:t>
            </a:r>
          </a:p>
        </p:txBody>
      </p:sp>
      <p:sp>
        <p:nvSpPr>
          <p:cNvPr id="32" name="TextBox 31"/>
          <p:cNvSpPr txBox="1"/>
          <p:nvPr/>
        </p:nvSpPr>
        <p:spPr>
          <a:xfrm>
            <a:off x="2779185" y="2674460"/>
            <a:ext cx="2553641" cy="646331"/>
          </a:xfrm>
          <a:prstGeom prst="rect">
            <a:avLst/>
          </a:prstGeom>
          <a:noFill/>
          <a:ln w="12700">
            <a:noFill/>
            <a:prstDash val="dash"/>
          </a:ln>
        </p:spPr>
        <p:txBody>
          <a:bodyPr wrap="square" rtlCol="0">
            <a:spAutoFit/>
          </a:bodyPr>
          <a:lstStyle/>
          <a:p>
            <a:r>
              <a:rPr lang="en-GB" sz="900" dirty="0" smtClean="0">
                <a:latin typeface="Trebuchet MS" panose="020B0603020202020204" pitchFamily="34" charset="0"/>
              </a:rPr>
              <a:t>Chat with lots of different people and practise talking about and presenting something you’re passionate about to another person. </a:t>
            </a:r>
          </a:p>
        </p:txBody>
      </p:sp>
      <p:sp>
        <p:nvSpPr>
          <p:cNvPr id="54" name="Rectangle 53"/>
          <p:cNvSpPr/>
          <p:nvPr/>
        </p:nvSpPr>
        <p:spPr>
          <a:xfrm>
            <a:off x="2827529" y="3595818"/>
            <a:ext cx="2450263" cy="590231"/>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5364049" y="1661114"/>
            <a:ext cx="2495888" cy="397787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6135788" y="4738747"/>
            <a:ext cx="1573880" cy="900246"/>
          </a:xfrm>
          <a:prstGeom prst="rect">
            <a:avLst/>
          </a:prstGeom>
          <a:solidFill>
            <a:srgbClr val="F5F5F5"/>
          </a:solidFill>
          <a:ln w="12700">
            <a:noFill/>
            <a:prstDash val="dash"/>
          </a:ln>
        </p:spPr>
        <p:txBody>
          <a:bodyPr wrap="square" rtlCol="0">
            <a:spAutoFit/>
          </a:bodyPr>
          <a:lstStyle/>
          <a:p>
            <a:pPr algn="ctr"/>
            <a:r>
              <a:rPr lang="en-GB" sz="1050" dirty="0" smtClean="0">
                <a:latin typeface="Trebuchet MS" panose="020B0603020202020204" pitchFamily="34" charset="0"/>
              </a:rPr>
              <a:t>Working well with others, knowing each other’s skills and talents and supporting all in a team.</a:t>
            </a:r>
          </a:p>
        </p:txBody>
      </p:sp>
      <p:sp>
        <p:nvSpPr>
          <p:cNvPr id="23" name="TextBox 22"/>
          <p:cNvSpPr txBox="1"/>
          <p:nvPr/>
        </p:nvSpPr>
        <p:spPr>
          <a:xfrm>
            <a:off x="5959205" y="3669747"/>
            <a:ext cx="1756975" cy="1061829"/>
          </a:xfrm>
          <a:prstGeom prst="rect">
            <a:avLst/>
          </a:prstGeom>
          <a:solidFill>
            <a:srgbClr val="F5F5F5"/>
          </a:solidFill>
          <a:ln w="12700">
            <a:noFill/>
            <a:prstDash val="dash"/>
          </a:ln>
        </p:spPr>
        <p:txBody>
          <a:bodyPr wrap="square" rtlCol="0">
            <a:spAutoFit/>
          </a:bodyPr>
          <a:lstStyle/>
          <a:p>
            <a:pPr algn="ctr"/>
            <a:r>
              <a:rPr lang="en-GB" sz="1050" dirty="0" smtClean="0">
                <a:latin typeface="Trebuchet MS" panose="020B0603020202020204" pitchFamily="34" charset="0"/>
              </a:rPr>
              <a:t>Being able to manage situations, effectively using all resources, understanding and applying the skills of others. </a:t>
            </a:r>
          </a:p>
        </p:txBody>
      </p:sp>
      <p:sp>
        <p:nvSpPr>
          <p:cNvPr id="22" name="TextBox 21"/>
          <p:cNvSpPr txBox="1"/>
          <p:nvPr/>
        </p:nvSpPr>
        <p:spPr>
          <a:xfrm>
            <a:off x="6084363" y="2590367"/>
            <a:ext cx="1760826" cy="1061829"/>
          </a:xfrm>
          <a:prstGeom prst="rect">
            <a:avLst/>
          </a:prstGeom>
          <a:solidFill>
            <a:srgbClr val="F5F5F5"/>
          </a:solidFill>
          <a:ln w="12700">
            <a:noFill/>
            <a:prstDash val="dash"/>
          </a:ln>
        </p:spPr>
        <p:txBody>
          <a:bodyPr wrap="square" rtlCol="0">
            <a:spAutoFit/>
          </a:bodyPr>
          <a:lstStyle/>
          <a:p>
            <a:pPr algn="ctr"/>
            <a:r>
              <a:rPr lang="en-GB" sz="1050" dirty="0" smtClean="0">
                <a:latin typeface="Trebuchet MS" panose="020B0603020202020204" pitchFamily="34" charset="0"/>
              </a:rPr>
              <a:t>Ability to set goals and break these down into achievable steps and use feedback from others to support the achievement of goals.</a:t>
            </a:r>
          </a:p>
        </p:txBody>
      </p:sp>
      <p:pic>
        <p:nvPicPr>
          <p:cNvPr id="17" name="Picture 16"/>
          <p:cNvPicPr>
            <a:picLocks noChangeAspect="1"/>
          </p:cNvPicPr>
          <p:nvPr/>
        </p:nvPicPr>
        <p:blipFill rotWithShape="1">
          <a:blip r:embed="rId4"/>
          <a:srcRect l="23611" t="50124" r="68958" b="36419"/>
          <a:stretch/>
        </p:blipFill>
        <p:spPr>
          <a:xfrm>
            <a:off x="5375600" y="2605272"/>
            <a:ext cx="799329" cy="814270"/>
          </a:xfrm>
          <a:prstGeom prst="rect">
            <a:avLst/>
          </a:prstGeom>
        </p:spPr>
      </p:pic>
      <p:sp>
        <p:nvSpPr>
          <p:cNvPr id="6" name="Rectangle 5"/>
          <p:cNvSpPr/>
          <p:nvPr/>
        </p:nvSpPr>
        <p:spPr>
          <a:xfrm>
            <a:off x="208417" y="1695444"/>
            <a:ext cx="2468547" cy="351912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sp>
        <p:nvSpPr>
          <p:cNvPr id="5" name="Rectangle 4"/>
          <p:cNvSpPr/>
          <p:nvPr/>
        </p:nvSpPr>
        <p:spPr>
          <a:xfrm>
            <a:off x="8093035" y="2888596"/>
            <a:ext cx="579851" cy="190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956238" y="3079553"/>
            <a:ext cx="579851" cy="190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631411" y="2519907"/>
            <a:ext cx="579851" cy="410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rotWithShape="1">
          <a:blip r:embed="rId6"/>
          <a:srcRect l="23542" t="50370" r="68750" b="36420"/>
          <a:stretch/>
        </p:blipFill>
        <p:spPr>
          <a:xfrm>
            <a:off x="223435" y="3515507"/>
            <a:ext cx="742091" cy="715348"/>
          </a:xfrm>
          <a:prstGeom prst="rect">
            <a:avLst/>
          </a:prstGeom>
        </p:spPr>
      </p:pic>
      <p:pic>
        <p:nvPicPr>
          <p:cNvPr id="15" name="Picture 14"/>
          <p:cNvPicPr>
            <a:picLocks noChangeAspect="1"/>
          </p:cNvPicPr>
          <p:nvPr/>
        </p:nvPicPr>
        <p:blipFill rotWithShape="1">
          <a:blip r:embed="rId7"/>
          <a:srcRect l="23611" t="48394" r="69097" b="38272"/>
          <a:stretch/>
        </p:blipFill>
        <p:spPr>
          <a:xfrm>
            <a:off x="223434" y="4389517"/>
            <a:ext cx="729033" cy="749862"/>
          </a:xfrm>
          <a:prstGeom prst="rect">
            <a:avLst/>
          </a:prstGeom>
        </p:spPr>
      </p:pic>
      <p:pic>
        <p:nvPicPr>
          <p:cNvPr id="18" name="Picture 17"/>
          <p:cNvPicPr>
            <a:picLocks noChangeAspect="1"/>
          </p:cNvPicPr>
          <p:nvPr/>
        </p:nvPicPr>
        <p:blipFill rotWithShape="1">
          <a:blip r:embed="rId8"/>
          <a:srcRect l="23681" t="50247" r="68958" b="36790"/>
          <a:stretch/>
        </p:blipFill>
        <p:spPr>
          <a:xfrm>
            <a:off x="5375600" y="3716102"/>
            <a:ext cx="799329" cy="791787"/>
          </a:xfrm>
          <a:prstGeom prst="rect">
            <a:avLst/>
          </a:prstGeom>
        </p:spPr>
      </p:pic>
      <p:pic>
        <p:nvPicPr>
          <p:cNvPr id="19" name="Picture 18"/>
          <p:cNvPicPr>
            <a:picLocks noChangeAspect="1"/>
          </p:cNvPicPr>
          <p:nvPr/>
        </p:nvPicPr>
        <p:blipFill rotWithShape="1">
          <a:blip r:embed="rId9"/>
          <a:srcRect l="23333" t="50494" r="68681" b="36420"/>
          <a:stretch/>
        </p:blipFill>
        <p:spPr>
          <a:xfrm>
            <a:off x="5366991" y="4793920"/>
            <a:ext cx="822243" cy="757894"/>
          </a:xfrm>
          <a:prstGeom prst="rect">
            <a:avLst/>
          </a:prstGeom>
        </p:spPr>
      </p:pic>
      <p:sp>
        <p:nvSpPr>
          <p:cNvPr id="20" name="TextBox 19"/>
          <p:cNvSpPr txBox="1"/>
          <p:nvPr/>
        </p:nvSpPr>
        <p:spPr>
          <a:xfrm>
            <a:off x="952468" y="1737684"/>
            <a:ext cx="1665337" cy="900246"/>
          </a:xfrm>
          <a:prstGeom prst="rect">
            <a:avLst/>
          </a:prstGeom>
          <a:solidFill>
            <a:srgbClr val="F2F2F2"/>
          </a:solidFill>
          <a:ln w="12700">
            <a:noFill/>
            <a:prstDash val="dash"/>
          </a:ln>
        </p:spPr>
        <p:txBody>
          <a:bodyPr wrap="square" rtlCol="0">
            <a:spAutoFit/>
          </a:bodyPr>
          <a:lstStyle/>
          <a:p>
            <a:pPr algn="ctr"/>
            <a:r>
              <a:rPr lang="en-GB" sz="1050" dirty="0" smtClean="0">
                <a:latin typeface="Trebuchet MS" panose="020B0603020202020204" pitchFamily="34" charset="0"/>
              </a:rPr>
              <a:t>Getting along with others, listening and understanding instructions, joining in with discussions</a:t>
            </a:r>
          </a:p>
        </p:txBody>
      </p:sp>
      <p:sp>
        <p:nvSpPr>
          <p:cNvPr id="21" name="TextBox 20"/>
          <p:cNvSpPr txBox="1"/>
          <p:nvPr/>
        </p:nvSpPr>
        <p:spPr>
          <a:xfrm>
            <a:off x="952468" y="3486546"/>
            <a:ext cx="1665337" cy="577081"/>
          </a:xfrm>
          <a:prstGeom prst="rect">
            <a:avLst/>
          </a:prstGeom>
          <a:solidFill>
            <a:srgbClr val="F2F2F2"/>
          </a:solidFill>
          <a:ln w="12700">
            <a:noFill/>
            <a:prstDash val="dash"/>
          </a:ln>
        </p:spPr>
        <p:txBody>
          <a:bodyPr wrap="square" rtlCol="0">
            <a:spAutoFit/>
          </a:bodyPr>
          <a:lstStyle/>
          <a:p>
            <a:pPr algn="ctr"/>
            <a:r>
              <a:rPr lang="en-GB" sz="1050" dirty="0" smtClean="0">
                <a:latin typeface="Trebuchet MS" panose="020B0603020202020204" pitchFamily="34" charset="0"/>
              </a:rPr>
              <a:t>Being logical and finding solutions to difficult situations or tasks.</a:t>
            </a:r>
          </a:p>
        </p:txBody>
      </p:sp>
      <p:sp>
        <p:nvSpPr>
          <p:cNvPr id="24" name="TextBox 23"/>
          <p:cNvSpPr txBox="1"/>
          <p:nvPr/>
        </p:nvSpPr>
        <p:spPr>
          <a:xfrm>
            <a:off x="987639" y="4314325"/>
            <a:ext cx="1419251" cy="900246"/>
          </a:xfrm>
          <a:prstGeom prst="rect">
            <a:avLst/>
          </a:prstGeom>
          <a:solidFill>
            <a:srgbClr val="F2F2F2"/>
          </a:solidFill>
          <a:ln w="12700">
            <a:noFill/>
            <a:prstDash val="dash"/>
          </a:ln>
        </p:spPr>
        <p:txBody>
          <a:bodyPr wrap="square" rtlCol="0">
            <a:spAutoFit/>
          </a:bodyPr>
          <a:lstStyle/>
          <a:p>
            <a:pPr algn="ctr"/>
            <a:r>
              <a:rPr lang="en-GB" sz="1050" dirty="0" smtClean="0">
                <a:latin typeface="Trebuchet MS" panose="020B0603020202020204" pitchFamily="34" charset="0"/>
              </a:rPr>
              <a:t>Coming up with ideas and solutions which may not have been thought of before. </a:t>
            </a:r>
          </a:p>
        </p:txBody>
      </p:sp>
      <p:sp>
        <p:nvSpPr>
          <p:cNvPr id="26" name="TextBox 25"/>
          <p:cNvSpPr txBox="1"/>
          <p:nvPr/>
        </p:nvSpPr>
        <p:spPr>
          <a:xfrm>
            <a:off x="6037576" y="1695444"/>
            <a:ext cx="1807613" cy="900246"/>
          </a:xfrm>
          <a:prstGeom prst="rect">
            <a:avLst/>
          </a:prstGeom>
          <a:solidFill>
            <a:srgbClr val="F5F5F5"/>
          </a:solidFill>
          <a:ln w="12700">
            <a:noFill/>
            <a:prstDash val="dash"/>
          </a:ln>
        </p:spPr>
        <p:txBody>
          <a:bodyPr wrap="square" rtlCol="0">
            <a:spAutoFit/>
          </a:bodyPr>
          <a:lstStyle/>
          <a:p>
            <a:pPr algn="ctr"/>
            <a:r>
              <a:rPr lang="en-GB" sz="1050" dirty="0" smtClean="0">
                <a:latin typeface="Trebuchet MS" panose="020B0603020202020204" pitchFamily="34" charset="0"/>
              </a:rPr>
              <a:t>Being able to bounce back and reflecting on what could have been done differently, then trying again. </a:t>
            </a:r>
          </a:p>
        </p:txBody>
      </p:sp>
      <p:sp>
        <p:nvSpPr>
          <p:cNvPr id="27" name="TextBox 26"/>
          <p:cNvSpPr txBox="1"/>
          <p:nvPr/>
        </p:nvSpPr>
        <p:spPr>
          <a:xfrm>
            <a:off x="952468" y="2678963"/>
            <a:ext cx="1665337" cy="577081"/>
          </a:xfrm>
          <a:prstGeom prst="rect">
            <a:avLst/>
          </a:prstGeom>
          <a:solidFill>
            <a:srgbClr val="F2F2F2"/>
          </a:solidFill>
          <a:ln w="12700">
            <a:noFill/>
            <a:prstDash val="dash"/>
          </a:ln>
        </p:spPr>
        <p:txBody>
          <a:bodyPr wrap="square" rtlCol="0">
            <a:spAutoFit/>
          </a:bodyPr>
          <a:lstStyle/>
          <a:p>
            <a:pPr algn="ctr"/>
            <a:r>
              <a:rPr lang="en-GB" sz="1050" dirty="0" smtClean="0">
                <a:latin typeface="Trebuchet MS" panose="020B0603020202020204" pitchFamily="34" charset="0"/>
              </a:rPr>
              <a:t>Speaking clearly and logically to communicate new ideas</a:t>
            </a:r>
          </a:p>
        </p:txBody>
      </p:sp>
      <p:pic>
        <p:nvPicPr>
          <p:cNvPr id="12" name="Picture 11"/>
          <p:cNvPicPr>
            <a:picLocks noChangeAspect="1"/>
          </p:cNvPicPr>
          <p:nvPr/>
        </p:nvPicPr>
        <p:blipFill rotWithShape="1">
          <a:blip r:embed="rId10"/>
          <a:srcRect l="23195" t="48272" r="68819" b="38519"/>
          <a:stretch/>
        </p:blipFill>
        <p:spPr>
          <a:xfrm>
            <a:off x="208416" y="1792071"/>
            <a:ext cx="804131" cy="748193"/>
          </a:xfrm>
          <a:prstGeom prst="rect">
            <a:avLst/>
          </a:prstGeom>
        </p:spPr>
      </p:pic>
      <p:pic>
        <p:nvPicPr>
          <p:cNvPr id="13" name="Picture 12"/>
          <p:cNvPicPr>
            <a:picLocks noChangeAspect="1"/>
          </p:cNvPicPr>
          <p:nvPr/>
        </p:nvPicPr>
        <p:blipFill rotWithShape="1">
          <a:blip r:embed="rId11"/>
          <a:srcRect l="23680" t="50370" r="69028" b="36543"/>
          <a:stretch/>
        </p:blipFill>
        <p:spPr>
          <a:xfrm>
            <a:off x="208417" y="2638144"/>
            <a:ext cx="772128" cy="779483"/>
          </a:xfrm>
          <a:prstGeom prst="rect">
            <a:avLst/>
          </a:prstGeom>
        </p:spPr>
      </p:pic>
      <p:pic>
        <p:nvPicPr>
          <p:cNvPr id="16" name="Picture 15"/>
          <p:cNvPicPr>
            <a:picLocks noChangeAspect="1"/>
          </p:cNvPicPr>
          <p:nvPr/>
        </p:nvPicPr>
        <p:blipFill rotWithShape="1">
          <a:blip r:embed="rId12"/>
          <a:srcRect l="23542" t="50494" r="68819" b="36543"/>
          <a:stretch/>
        </p:blipFill>
        <p:spPr>
          <a:xfrm>
            <a:off x="5359617" y="1759198"/>
            <a:ext cx="783820" cy="748193"/>
          </a:xfrm>
          <a:prstGeom prst="rect">
            <a:avLst/>
          </a:prstGeom>
        </p:spPr>
      </p:pic>
      <p:sp>
        <p:nvSpPr>
          <p:cNvPr id="29" name="TextBox 28"/>
          <p:cNvSpPr txBox="1"/>
          <p:nvPr/>
        </p:nvSpPr>
        <p:spPr>
          <a:xfrm>
            <a:off x="3957021" y="777682"/>
            <a:ext cx="5690586" cy="461665"/>
          </a:xfrm>
          <a:prstGeom prst="rect">
            <a:avLst/>
          </a:prstGeom>
          <a:noFill/>
        </p:spPr>
        <p:txBody>
          <a:bodyPr wrap="square" rtlCol="0">
            <a:spAutoFit/>
          </a:bodyPr>
          <a:lstStyle/>
          <a:p>
            <a:pPr algn="ctr"/>
            <a:r>
              <a:rPr lang="en-GB" sz="2400" b="1" dirty="0" smtClean="0">
                <a:latin typeface="Trebuchet MS" panose="020B0603020202020204" pitchFamily="34" charset="0"/>
              </a:rPr>
              <a:t>How could you develop your skills?</a:t>
            </a:r>
            <a:endParaRPr lang="en-GB" sz="2400" b="1" i="1" dirty="0">
              <a:latin typeface="Trebuchet MS" panose="020B0603020202020204" pitchFamily="34" charset="0"/>
            </a:endParaRPr>
          </a:p>
        </p:txBody>
      </p:sp>
      <p:sp>
        <p:nvSpPr>
          <p:cNvPr id="30" name="Rectangle 29"/>
          <p:cNvSpPr/>
          <p:nvPr/>
        </p:nvSpPr>
        <p:spPr>
          <a:xfrm>
            <a:off x="9820275" y="3084719"/>
            <a:ext cx="323850" cy="1056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9647607" y="5001151"/>
            <a:ext cx="401267" cy="25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11484715" y="5001150"/>
            <a:ext cx="401267" cy="25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11838358" y="4460754"/>
            <a:ext cx="248867" cy="25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11838357" y="3569340"/>
            <a:ext cx="248867" cy="25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1387882" y="2955226"/>
            <a:ext cx="498100" cy="254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2801916" y="3619265"/>
            <a:ext cx="2553641" cy="507831"/>
          </a:xfrm>
          <a:prstGeom prst="rect">
            <a:avLst/>
          </a:prstGeom>
          <a:noFill/>
          <a:ln w="12700">
            <a:noFill/>
            <a:prstDash val="dash"/>
          </a:ln>
        </p:spPr>
        <p:txBody>
          <a:bodyPr wrap="square" rtlCol="0">
            <a:spAutoFit/>
          </a:bodyPr>
          <a:lstStyle/>
          <a:p>
            <a:r>
              <a:rPr lang="en-GB" sz="900" dirty="0" smtClean="0">
                <a:latin typeface="Trebuchet MS" panose="020B0603020202020204" pitchFamily="34" charset="0"/>
              </a:rPr>
              <a:t>Try solving different puzzles or quizzes online or in magazines or attempt the harder challenges in class.</a:t>
            </a:r>
          </a:p>
        </p:txBody>
      </p:sp>
      <p:sp>
        <p:nvSpPr>
          <p:cNvPr id="39" name="TextBox 38"/>
          <p:cNvSpPr txBox="1"/>
          <p:nvPr/>
        </p:nvSpPr>
        <p:spPr>
          <a:xfrm>
            <a:off x="2816183" y="4441253"/>
            <a:ext cx="2553641" cy="646331"/>
          </a:xfrm>
          <a:prstGeom prst="rect">
            <a:avLst/>
          </a:prstGeom>
          <a:noFill/>
          <a:ln w="12700">
            <a:noFill/>
            <a:prstDash val="dash"/>
          </a:ln>
        </p:spPr>
        <p:txBody>
          <a:bodyPr wrap="square" rtlCol="0">
            <a:spAutoFit/>
          </a:bodyPr>
          <a:lstStyle/>
          <a:p>
            <a:r>
              <a:rPr lang="en-GB" sz="900" dirty="0" smtClean="0">
                <a:latin typeface="Trebuchet MS" panose="020B0603020202020204" pitchFamily="34" charset="0"/>
              </a:rPr>
              <a:t>Keep up to date with the news and keep your brain active through use of technology and science, e.g. creating videos or conducting an experiment.</a:t>
            </a:r>
          </a:p>
        </p:txBody>
      </p:sp>
      <p:sp>
        <p:nvSpPr>
          <p:cNvPr id="40" name="TextBox 39"/>
          <p:cNvSpPr txBox="1"/>
          <p:nvPr/>
        </p:nvSpPr>
        <p:spPr>
          <a:xfrm>
            <a:off x="8134788" y="1737684"/>
            <a:ext cx="2553641" cy="646331"/>
          </a:xfrm>
          <a:prstGeom prst="rect">
            <a:avLst/>
          </a:prstGeom>
          <a:noFill/>
          <a:ln w="12700">
            <a:noFill/>
            <a:prstDash val="dash"/>
          </a:ln>
        </p:spPr>
        <p:txBody>
          <a:bodyPr wrap="square" rtlCol="0">
            <a:spAutoFit/>
          </a:bodyPr>
          <a:lstStyle/>
          <a:p>
            <a:r>
              <a:rPr lang="en-GB" sz="900" dirty="0" smtClean="0">
                <a:latin typeface="Trebuchet MS" panose="020B0603020202020204" pitchFamily="34" charset="0"/>
              </a:rPr>
              <a:t>Accept feedback on your school projects and evaluate your own work. Don’t be afraid to take time to reflect and then try a different approach.</a:t>
            </a:r>
          </a:p>
        </p:txBody>
      </p:sp>
      <p:sp>
        <p:nvSpPr>
          <p:cNvPr id="41" name="TextBox 40"/>
          <p:cNvSpPr txBox="1"/>
          <p:nvPr/>
        </p:nvSpPr>
        <p:spPr>
          <a:xfrm>
            <a:off x="8167733" y="3782440"/>
            <a:ext cx="2553641" cy="646331"/>
          </a:xfrm>
          <a:prstGeom prst="rect">
            <a:avLst/>
          </a:prstGeom>
          <a:noFill/>
          <a:ln w="12700">
            <a:noFill/>
            <a:prstDash val="dash"/>
          </a:ln>
        </p:spPr>
        <p:txBody>
          <a:bodyPr wrap="square" rtlCol="0">
            <a:spAutoFit/>
          </a:bodyPr>
          <a:lstStyle/>
          <a:p>
            <a:r>
              <a:rPr lang="en-GB" sz="900" dirty="0" smtClean="0">
                <a:latin typeface="Trebuchet MS" panose="020B0603020202020204" pitchFamily="34" charset="0"/>
              </a:rPr>
              <a:t>Explore group programmes in your area such as Scouts or Guides, the Duke of Edinburgh Award and the National Citizen Service (NCS) or join a local sporting team.</a:t>
            </a:r>
          </a:p>
        </p:txBody>
      </p:sp>
      <p:sp>
        <p:nvSpPr>
          <p:cNvPr id="42" name="TextBox 41"/>
          <p:cNvSpPr txBox="1"/>
          <p:nvPr/>
        </p:nvSpPr>
        <p:spPr>
          <a:xfrm>
            <a:off x="8167733" y="4934954"/>
            <a:ext cx="2553641" cy="507831"/>
          </a:xfrm>
          <a:prstGeom prst="rect">
            <a:avLst/>
          </a:prstGeom>
          <a:noFill/>
          <a:ln w="12700">
            <a:noFill/>
            <a:prstDash val="dash"/>
          </a:ln>
        </p:spPr>
        <p:txBody>
          <a:bodyPr wrap="square" rtlCol="0">
            <a:spAutoFit/>
          </a:bodyPr>
          <a:lstStyle/>
          <a:p>
            <a:r>
              <a:rPr lang="en-GB" sz="900" dirty="0" smtClean="0">
                <a:latin typeface="Trebuchet MS" panose="020B0603020202020204" pitchFamily="34" charset="0"/>
              </a:rPr>
              <a:t>Take part in a local volunteer project, contribute to group projects or join a sport team and take part in different activities.</a:t>
            </a:r>
          </a:p>
        </p:txBody>
      </p:sp>
      <p:sp>
        <p:nvSpPr>
          <p:cNvPr id="43" name="TextBox 42"/>
          <p:cNvSpPr txBox="1"/>
          <p:nvPr/>
        </p:nvSpPr>
        <p:spPr>
          <a:xfrm>
            <a:off x="7956238" y="2762679"/>
            <a:ext cx="2553641" cy="230832"/>
          </a:xfrm>
          <a:prstGeom prst="rect">
            <a:avLst/>
          </a:prstGeom>
          <a:noFill/>
          <a:ln w="12700">
            <a:noFill/>
            <a:prstDash val="dash"/>
          </a:ln>
        </p:spPr>
        <p:txBody>
          <a:bodyPr wrap="square" rtlCol="0">
            <a:spAutoFit/>
          </a:bodyPr>
          <a:lstStyle/>
          <a:p>
            <a:endParaRPr lang="en-GB" sz="900" dirty="0" smtClean="0">
              <a:latin typeface="Trebuchet MS" panose="020B0603020202020204" pitchFamily="34" charset="0"/>
            </a:endParaRPr>
          </a:p>
        </p:txBody>
      </p:sp>
      <p:sp>
        <p:nvSpPr>
          <p:cNvPr id="44" name="TextBox 43"/>
          <p:cNvSpPr txBox="1"/>
          <p:nvPr/>
        </p:nvSpPr>
        <p:spPr>
          <a:xfrm>
            <a:off x="8143341" y="2661801"/>
            <a:ext cx="2553641" cy="784830"/>
          </a:xfrm>
          <a:prstGeom prst="rect">
            <a:avLst/>
          </a:prstGeom>
          <a:noFill/>
          <a:ln w="12700">
            <a:noFill/>
            <a:prstDash val="dash"/>
          </a:ln>
        </p:spPr>
        <p:txBody>
          <a:bodyPr wrap="square" rtlCol="0">
            <a:spAutoFit/>
          </a:bodyPr>
          <a:lstStyle/>
          <a:p>
            <a:r>
              <a:rPr lang="en-GB" sz="900" dirty="0" smtClean="0">
                <a:latin typeface="Trebuchet MS" panose="020B0603020202020204" pitchFamily="34" charset="0"/>
              </a:rPr>
              <a:t>Think about what you want to achieve in the short, medium and long term and how you could break this down in easy steps. Try and step outside your comfort zone and challenge yourself.</a:t>
            </a:r>
          </a:p>
        </p:txBody>
      </p:sp>
      <p:sp>
        <p:nvSpPr>
          <p:cNvPr id="47" name="Right Arrow 46"/>
          <p:cNvSpPr/>
          <p:nvPr/>
        </p:nvSpPr>
        <p:spPr>
          <a:xfrm>
            <a:off x="2399043" y="3811766"/>
            <a:ext cx="481090" cy="177941"/>
          </a:xfrm>
          <a:prstGeom prst="rightArrow">
            <a:avLst/>
          </a:prstGeom>
          <a:solidFill>
            <a:srgbClr val="EF8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ight Arrow 47"/>
          <p:cNvSpPr/>
          <p:nvPr/>
        </p:nvSpPr>
        <p:spPr>
          <a:xfrm>
            <a:off x="2369105" y="4654439"/>
            <a:ext cx="481090" cy="177941"/>
          </a:xfrm>
          <a:prstGeom prst="rightArrow">
            <a:avLst/>
          </a:prstGeom>
          <a:solidFill>
            <a:srgbClr val="F9BB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ight Arrow 51"/>
          <p:cNvSpPr/>
          <p:nvPr/>
        </p:nvSpPr>
        <p:spPr>
          <a:xfrm>
            <a:off x="7716180" y="5125599"/>
            <a:ext cx="481090" cy="177941"/>
          </a:xfrm>
          <a:prstGeom prst="rightArrow">
            <a:avLst/>
          </a:prstGeom>
          <a:solidFill>
            <a:srgbClr val="28B9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850195" y="1819040"/>
            <a:ext cx="2450263" cy="65463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2830873" y="2671553"/>
            <a:ext cx="2450263" cy="65463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Arrow 45"/>
          <p:cNvSpPr/>
          <p:nvPr/>
        </p:nvSpPr>
        <p:spPr>
          <a:xfrm>
            <a:off x="2369105" y="2912957"/>
            <a:ext cx="481090" cy="177941"/>
          </a:xfrm>
          <a:prstGeom prst="rightArrow">
            <a:avLst/>
          </a:prstGeom>
          <a:solidFill>
            <a:srgbClr val="E750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ight Arrow 1"/>
          <p:cNvSpPr/>
          <p:nvPr/>
        </p:nvSpPr>
        <p:spPr>
          <a:xfrm>
            <a:off x="2399043" y="2098836"/>
            <a:ext cx="481090" cy="177941"/>
          </a:xfrm>
          <a:prstGeom prst="rightArrow">
            <a:avLst/>
          </a:prstGeom>
          <a:solidFill>
            <a:srgbClr val="D146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ight Arrow 48"/>
          <p:cNvSpPr/>
          <p:nvPr/>
        </p:nvSpPr>
        <p:spPr>
          <a:xfrm>
            <a:off x="7686643" y="1994195"/>
            <a:ext cx="481090" cy="177941"/>
          </a:xfrm>
          <a:prstGeom prst="rightArrow">
            <a:avLst/>
          </a:prstGeom>
          <a:solidFill>
            <a:srgbClr val="A2CA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8186476" y="2671553"/>
            <a:ext cx="2450263" cy="775078"/>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ight Arrow 49"/>
          <p:cNvSpPr/>
          <p:nvPr/>
        </p:nvSpPr>
        <p:spPr>
          <a:xfrm>
            <a:off x="7695516" y="2846962"/>
            <a:ext cx="481090" cy="177941"/>
          </a:xfrm>
          <a:prstGeom prst="rightArrow">
            <a:avLst/>
          </a:prstGeom>
          <a:solidFill>
            <a:srgbClr val="4CB1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8167733" y="3782440"/>
            <a:ext cx="2450263" cy="65463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8186476" y="4887251"/>
            <a:ext cx="2450263" cy="65463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p:cNvSpPr/>
          <p:nvPr/>
        </p:nvSpPr>
        <p:spPr>
          <a:xfrm>
            <a:off x="7724332" y="4030860"/>
            <a:ext cx="481090" cy="177941"/>
          </a:xfrm>
          <a:prstGeom prst="rightArrow">
            <a:avLst/>
          </a:prstGeom>
          <a:solidFill>
            <a:srgbClr val="93CF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3"/>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337684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2" grpId="0"/>
      <p:bldP spid="25" grpId="0" animBg="1"/>
      <p:bldP spid="23" grpId="0" animBg="1"/>
      <p:bldP spid="22" grpId="0" animBg="1"/>
      <p:bldP spid="20" grpId="0" animBg="1"/>
      <p:bldP spid="21" grpId="0" animBg="1"/>
      <p:bldP spid="24" grpId="0" animBg="1"/>
      <p:bldP spid="26" grpId="0" animBg="1"/>
      <p:bldP spid="27" grpId="0" animBg="1"/>
      <p:bldP spid="29" grpId="0"/>
      <p:bldP spid="38" grpId="0"/>
      <p:bldP spid="39" grpId="0"/>
      <p:bldP spid="40" grpId="0"/>
      <p:bldP spid="41" grpId="0"/>
      <p:bldP spid="42"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1318</Words>
  <Application>Microsoft Office PowerPoint</Application>
  <PresentationFormat>Widescreen</PresentationFormat>
  <Paragraphs>160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Microsoft Office User</dc:creator>
  <cp:lastModifiedBy>Danielle Timms</cp:lastModifiedBy>
  <cp:revision>109</cp:revision>
  <dcterms:created xsi:type="dcterms:W3CDTF">2019-06-24T08:58:54Z</dcterms:created>
  <dcterms:modified xsi:type="dcterms:W3CDTF">2020-01-16T09:53:38Z</dcterms:modified>
</cp:coreProperties>
</file>