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6" r:id="rId9"/>
    <p:sldId id="275" r:id="rId10"/>
    <p:sldId id="277" r:id="rId11"/>
    <p:sldId id="278" r:id="rId12"/>
    <p:sldId id="279" r:id="rId13"/>
    <p:sldId id="280" r:id="rId14"/>
    <p:sldId id="282" r:id="rId15"/>
    <p:sldId id="281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C8"/>
    <a:srgbClr val="FF66FF"/>
    <a:srgbClr val="C06EAC"/>
    <a:srgbClr val="7AC0CA"/>
    <a:srgbClr val="BFD340"/>
    <a:srgbClr val="E94E38"/>
    <a:srgbClr val="002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94"/>
  </p:normalViewPr>
  <p:slideViewPr>
    <p:cSldViewPr snapToGrid="0" snapToObjects="1" showGuides="1">
      <p:cViewPr varScale="1">
        <p:scale>
          <a:sx n="113" d="100"/>
          <a:sy n="113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F4FA0C-52F4-244B-BF30-969756FE4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0504579-BA21-C942-A467-964761ACF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81C4F2-4D49-2B43-9980-3B1CA7E8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A31-D4CF-544E-8824-E027903F831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5D885C-B285-404C-948D-C0783B39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C23088-9AA1-5945-9A87-A0141BF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10004-D0AA-6747-83FC-F7D2732B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BFC728-C4BA-9F41-B2B8-BD4D28770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B1FF8A-AAEC-CB46-8F0B-B74EC3C4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A31-D4CF-544E-8824-E027903F831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6FCA42-F8C9-2D48-91EB-070A6B340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54A5F8-94CB-0241-9249-975A6734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1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21607C1-67D5-3C48-8CAA-B48D8EC6B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949FF2-C9C2-7342-BB7E-FF384D2DF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6E2A2C-7FB8-0E4F-93C1-184CECA04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A31-D4CF-544E-8824-E027903F831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687502-9F54-DA4E-9802-9F68BE98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7BE87F-9677-194B-AD21-D3D534B8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6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07C2A2-D1A9-E749-9784-34466270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841CE7-8C7F-284D-A66D-E9E3A52FC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CCAF4B-ED7A-064D-BA01-6C5F4748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A31-D4CF-544E-8824-E027903F831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412E6A-0F12-A042-9497-B418701D3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59F5BE-7BC7-A049-95D3-9CB4EA56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6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0E8DCF-FB09-9242-865F-C605B182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3C5055-616D-7443-A75A-BBBE7B495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6BF1B9-E38F-2E4B-AF43-4AF93A7E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A31-D4CF-544E-8824-E027903F831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52E787-F50D-F945-AC6F-727102E8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739DF6-FCD0-574D-911B-A3E53886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23175D-FF99-744B-962E-B8225DD5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BB8A5C-7E0D-0E41-8173-EFE5ACAB7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D49F26-6419-9442-B5E0-61EDEC96C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F3E31C-B9FF-A04A-AC7F-9CBD4216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A31-D4CF-544E-8824-E027903F831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8BEF92-2822-3740-8B12-BEA1A8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EE55F2-DF68-E64D-B7D1-84559127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4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575E9-8C5E-D845-8B86-13EA84FD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60A1F-C345-E445-96AB-309B33B5B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1E5736-4938-874C-8750-109859C82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FF4AA4E-6149-D34F-BEA5-A3A02CD9F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24F442D-74CA-FD43-9E43-D1270511D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211574F-B161-FE48-97FB-A19660170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A31-D4CF-544E-8824-E027903F831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6E859F6-A524-5A4A-A117-FDBE28722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2F8D442-7755-CB41-A967-EFCB7FC4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F33BDB-61A5-7445-954C-1C21D0668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3E6F5B-BE81-1D4B-9B45-1A4BE16E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A31-D4CF-544E-8824-E027903F831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A48FA-C665-044B-B940-9908C904A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C41CCA-7A87-9F47-BA6F-663711C7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0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57F757E-8845-F44F-87EC-7E831100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A31-D4CF-544E-8824-E027903F831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21EF2A-75A6-E046-9F34-5D4DBB45D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E9BAC5-910D-B442-8D8F-10454B83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1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965FEE-F059-FF42-8AEE-29B7E0A3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F88874-A54F-DE40-BA00-793E11168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9BC2BD-3622-5046-AC40-1461908DB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A35CDA-9D2B-1A48-A15C-4749BB24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A31-D4CF-544E-8824-E027903F831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7A60BB-75BC-0741-96E6-21DE28D4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1A7D3F-B6E0-954E-BCF4-19D207DC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9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91159E-FB81-9645-B704-5F4B1DB4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6A34CD5-9476-5F42-86C7-41BD00BD1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F01656-DAA1-3B47-9CDF-A61F5DAD4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1BB397-051F-2049-B74E-5E717FDFF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A31-D4CF-544E-8824-E027903F831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BF3B9C-D4D7-164B-ABAE-FC04DFF9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BD9C78-B053-8A43-B3ED-4FC172C88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76FDEB8-6EAB-F74F-89FE-0C1AA72C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0BD98-6FEC-4A40-89EB-069045E6E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1B28E9-1B22-2E42-A031-7A132F1C3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6AA31-D4CF-544E-8824-E027903F831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EDD03-9695-9143-80B7-D7EE2ABB0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BE6EC0-349D-6B4C-8B22-336BFBD7B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9DF42-E4FA-0441-A6C7-ED02E5A6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7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www.youtube.com/watch?v=Mw0xJXr0oZQ&amp;feature=youtu.b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hyperlink" Target="https://www.youtube.com/watch?v=tGkek6Dd2q0&amp;feature=youtu.be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3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3.jp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s://www.youtube.com/watch?v=1IIcu2qkpNE&amp;feature=youtu.be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3.jp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10" Type="http://schemas.openxmlformats.org/officeDocument/2006/relationships/image" Target="../media/image22.jpeg"/><Relationship Id="rId4" Type="http://schemas.openxmlformats.org/officeDocument/2006/relationships/image" Target="../media/image4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9343" y="2651676"/>
            <a:ext cx="116235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latin typeface="Trebuchet MS" panose="020B0603020202020204" pitchFamily="34" charset="0"/>
              </a:rPr>
              <a:t>Suggested Follow-Up Lesson: Primary</a:t>
            </a:r>
            <a:endParaRPr lang="en-GB" sz="6600" b="1" dirty="0">
              <a:latin typeface="Trebuchet MS" panose="020B0603020202020204" pitchFamily="34" charset="0"/>
            </a:endParaRPr>
          </a:p>
        </p:txBody>
      </p:sp>
      <p:pic>
        <p:nvPicPr>
          <p:cNvPr id="1030" name="Picture 6" descr="Image result for blue twitter bi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3" y="5090990"/>
            <a:ext cx="659799" cy="65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89142" y="5042033"/>
            <a:ext cx="1162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@OpportunitiesDN	</a:t>
            </a:r>
            <a:endParaRPr lang="en-GB" b="1" dirty="0">
              <a:latin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3" y="250086"/>
            <a:ext cx="5575801" cy="2001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9175" y="5496405"/>
            <a:ext cx="2312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#DNCareersWeek20</a:t>
            </a:r>
            <a:endParaRPr lang="en-GB" b="1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3055" t="20494" r="61478" b="67284"/>
          <a:stretch/>
        </p:blipFill>
        <p:spPr>
          <a:xfrm>
            <a:off x="10067218" y="5819571"/>
            <a:ext cx="1885714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3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6225"/>
            <a:ext cx="2736236" cy="1171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5" y="224706"/>
            <a:ext cx="2419965" cy="868500"/>
          </a:xfrm>
          <a:prstGeom prst="rect">
            <a:avLst/>
          </a:prstGeom>
        </p:spPr>
      </p:pic>
      <p:pic>
        <p:nvPicPr>
          <p:cNvPr id="9" name="Picture 2" descr="Image result for radar grap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8" t="7876" r="17809" b="6669"/>
          <a:stretch/>
        </p:blipFill>
        <p:spPr bwMode="auto">
          <a:xfrm>
            <a:off x="4465197" y="4414837"/>
            <a:ext cx="22383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7907" y="1296828"/>
            <a:ext cx="99095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smtClean="0">
                <a:latin typeface="Trebuchet MS" panose="020B0603020202020204" pitchFamily="34" charset="0"/>
              </a:rPr>
              <a:t>Use the 8 skills to make your own Radar Graph.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40877" t="22746" r="19498" b="12622"/>
          <a:stretch/>
        </p:blipFill>
        <p:spPr>
          <a:xfrm>
            <a:off x="367907" y="2057400"/>
            <a:ext cx="3950871" cy="36385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0" y="2385127"/>
            <a:ext cx="7410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Trebuchet MS" panose="020B0603020202020204" pitchFamily="34" charset="0"/>
              </a:rPr>
              <a:t>Now, present your Radar Graph to your partner.</a:t>
            </a:r>
          </a:p>
          <a:p>
            <a:pPr algn="ctr"/>
            <a:endParaRPr lang="en-GB" sz="2000" b="1" dirty="0">
              <a:latin typeface="Trebuchet MS" panose="020B0603020202020204" pitchFamily="34" charset="0"/>
            </a:endParaRPr>
          </a:p>
          <a:p>
            <a:pPr algn="ctr"/>
            <a:r>
              <a:rPr lang="en-GB" sz="2000" b="1" dirty="0" smtClean="0">
                <a:latin typeface="Trebuchet MS" panose="020B0603020202020204" pitchFamily="34" charset="0"/>
              </a:rPr>
              <a:t>Explain your reasoning behind each decision and partners, don’t forget to provide positive feedback!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86575" y="4416979"/>
            <a:ext cx="5095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Trebuchet MS" panose="020B0603020202020204" pitchFamily="34" charset="0"/>
              </a:rPr>
              <a:t>Finally, who would like to present </a:t>
            </a:r>
            <a:r>
              <a:rPr lang="en-GB" sz="2000" b="1" i="1" dirty="0" smtClean="0">
                <a:latin typeface="Trebuchet MS" panose="020B0603020202020204" pitchFamily="34" charset="0"/>
              </a:rPr>
              <a:t>their partner’s </a:t>
            </a:r>
            <a:r>
              <a:rPr lang="en-GB" sz="2000" b="1" dirty="0" smtClean="0">
                <a:latin typeface="Trebuchet MS" panose="020B0603020202020204" pitchFamily="34" charset="0"/>
              </a:rPr>
              <a:t>Radar Graph to the class?</a:t>
            </a:r>
            <a:endParaRPr lang="en-GB" sz="1400" dirty="0"/>
          </a:p>
        </p:txBody>
      </p:sp>
      <p:sp>
        <p:nvSpPr>
          <p:cNvPr id="4" name="Rectangle 3"/>
          <p:cNvSpPr/>
          <p:nvPr/>
        </p:nvSpPr>
        <p:spPr>
          <a:xfrm>
            <a:off x="3686175" y="1981021"/>
            <a:ext cx="1019175" cy="485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238619" y="4143299"/>
            <a:ext cx="790831" cy="485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492256" y="4414837"/>
            <a:ext cx="465762" cy="214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11775" y="6381852"/>
            <a:ext cx="465762" cy="214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329312" y="6348440"/>
            <a:ext cx="465762" cy="214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633630" y="4970433"/>
            <a:ext cx="465762" cy="214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633630" y="5891091"/>
            <a:ext cx="465762" cy="214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72925" y="5391151"/>
            <a:ext cx="465762" cy="333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l="23055" t="20494" r="61478" b="67284"/>
          <a:stretch/>
        </p:blipFill>
        <p:spPr>
          <a:xfrm>
            <a:off x="10067218" y="5819571"/>
            <a:ext cx="1885714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673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3055" t="20494" r="61478" b="67284"/>
          <a:stretch/>
        </p:blipFill>
        <p:spPr>
          <a:xfrm>
            <a:off x="10067218" y="5819571"/>
            <a:ext cx="1885714" cy="838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276225"/>
            <a:ext cx="2736236" cy="1171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5" y="224706"/>
            <a:ext cx="2419965" cy="868500"/>
          </a:xfrm>
          <a:prstGeom prst="rect">
            <a:avLst/>
          </a:prstGeom>
        </p:spPr>
      </p:pic>
      <p:pic>
        <p:nvPicPr>
          <p:cNvPr id="22" name="Picture 6" descr="Image result for clipart thought bubb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61" y="-300672"/>
            <a:ext cx="10130863" cy="728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4683" y="1906164"/>
            <a:ext cx="69595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smtClean="0">
                <a:latin typeface="Trebuchet MS" panose="020B0603020202020204" pitchFamily="34" charset="0"/>
              </a:rPr>
              <a:t>Now we know all about our own skills, shall we take a look at how the people in our videos use their skills to be successful at work and to make sure they’re doing the right job for them?</a:t>
            </a:r>
          </a:p>
          <a:p>
            <a:pPr algn="ctr"/>
            <a:r>
              <a:rPr lang="en-GB" sz="2000" dirty="0">
                <a:hlinkClick r:id="rId7"/>
              </a:rPr>
              <a:t>https://</a:t>
            </a:r>
            <a:r>
              <a:rPr lang="en-GB" sz="2000" dirty="0" smtClean="0">
                <a:hlinkClick r:id="rId7"/>
              </a:rPr>
              <a:t>www.youtube.com/watch?v=Mw0xJXr0oZQ&amp;feature=youtu.be</a:t>
            </a:r>
            <a:r>
              <a:rPr lang="en-GB" sz="2000" dirty="0" smtClean="0"/>
              <a:t>  </a:t>
            </a:r>
            <a:endParaRPr lang="en-GB" sz="2000" b="1" dirty="0">
              <a:latin typeface="Trebuchet MS" panose="020B06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4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6225"/>
            <a:ext cx="2736236" cy="1171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5" y="224706"/>
            <a:ext cx="2419965" cy="868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514250"/>
            <a:ext cx="114014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Trebuchet MS" panose="020B0603020202020204" pitchFamily="34" charset="0"/>
              </a:rPr>
              <a:t>Look again at your Radar Graph and identify which skill you’ve rated the </a:t>
            </a:r>
            <a:r>
              <a:rPr lang="en-GB" sz="2000" b="1" dirty="0" smtClean="0">
                <a:solidFill>
                  <a:srgbClr val="FF66FF"/>
                </a:solidFill>
                <a:latin typeface="Trebuchet MS" panose="020B0603020202020204" pitchFamily="34" charset="0"/>
              </a:rPr>
              <a:t>highest</a:t>
            </a:r>
            <a:r>
              <a:rPr lang="en-GB" sz="2000" b="1" dirty="0" smtClean="0">
                <a:latin typeface="Trebuchet MS" panose="020B0603020202020204" pitchFamily="34" charset="0"/>
              </a:rPr>
              <a:t> and why. </a:t>
            </a:r>
          </a:p>
          <a:p>
            <a:pPr algn="ctr"/>
            <a:endParaRPr lang="en-GB" sz="2000" b="1" dirty="0">
              <a:latin typeface="Trebuchet MS" panose="020B0603020202020204" pitchFamily="34" charset="0"/>
            </a:endParaRPr>
          </a:p>
          <a:p>
            <a:pPr algn="ctr"/>
            <a:r>
              <a:rPr lang="en-GB" sz="2000" b="1" dirty="0" smtClean="0">
                <a:latin typeface="Trebuchet MS" panose="020B0603020202020204" pitchFamily="34" charset="0"/>
              </a:rPr>
              <a:t>Repeat with the skill you’ve rated the </a:t>
            </a:r>
            <a:r>
              <a:rPr lang="en-GB" sz="2000" b="1" dirty="0" smtClean="0">
                <a:solidFill>
                  <a:srgbClr val="00ACC8"/>
                </a:solidFill>
                <a:latin typeface="Trebuchet MS" panose="020B0603020202020204" pitchFamily="34" charset="0"/>
              </a:rPr>
              <a:t>lowest</a:t>
            </a:r>
            <a:r>
              <a:rPr lang="en-GB" sz="2000" b="1" dirty="0" smtClean="0">
                <a:latin typeface="Trebuchet MS" panose="020B0603020202020204" pitchFamily="34" charset="0"/>
              </a:rPr>
              <a:t> and why.</a:t>
            </a:r>
          </a:p>
          <a:p>
            <a:pPr algn="ctr"/>
            <a:endParaRPr lang="en-GB" sz="2000" b="1" dirty="0">
              <a:latin typeface="Trebuchet MS" panose="020B0603020202020204" pitchFamily="34" charset="0"/>
            </a:endParaRPr>
          </a:p>
          <a:p>
            <a:pPr algn="ctr"/>
            <a:r>
              <a:rPr lang="en-GB" sz="2000" b="1" dirty="0" smtClean="0">
                <a:latin typeface="Trebuchet MS" panose="020B0603020202020204" pitchFamily="34" charset="0"/>
              </a:rPr>
              <a:t>How could you increase the rating of your lowest rated skill?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8750" t="22778" r="24375" b="11667"/>
          <a:stretch/>
        </p:blipFill>
        <p:spPr>
          <a:xfrm>
            <a:off x="4267199" y="3314700"/>
            <a:ext cx="3457576" cy="3457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43800" y="3219450"/>
            <a:ext cx="285750" cy="209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162424" y="3566510"/>
            <a:ext cx="285750" cy="209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148136" y="6293810"/>
            <a:ext cx="600076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667250" y="6589085"/>
            <a:ext cx="409575" cy="209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23055" t="20494" r="61478" b="67284"/>
          <a:stretch/>
        </p:blipFill>
        <p:spPr>
          <a:xfrm>
            <a:off x="10067218" y="5819571"/>
            <a:ext cx="1885714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10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6225"/>
            <a:ext cx="2736236" cy="1171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5" y="224706"/>
            <a:ext cx="2419965" cy="868500"/>
          </a:xfrm>
          <a:prstGeom prst="rect">
            <a:avLst/>
          </a:prstGeom>
        </p:spPr>
      </p:pic>
      <p:pic>
        <p:nvPicPr>
          <p:cNvPr id="15362" name="Picture 2" descr="Image result for skill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30" y="-204788"/>
            <a:ext cx="7258919" cy="725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057650" y="1781175"/>
            <a:ext cx="3371850" cy="3219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67149" y="1562100"/>
            <a:ext cx="3743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My highest rated skill is ………………</a:t>
            </a:r>
          </a:p>
          <a:p>
            <a:r>
              <a:rPr lang="en-GB" dirty="0">
                <a:latin typeface="Trebuchet MS" panose="020B0603020202020204" pitchFamily="34" charset="0"/>
              </a:rPr>
              <a:t>………………………………………………………</a:t>
            </a:r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 smtClean="0">
                <a:latin typeface="Trebuchet MS" panose="020B0603020202020204" pitchFamily="34" charset="0"/>
              </a:rPr>
              <a:t>because ……………………………………… ………………………………………………………</a:t>
            </a:r>
          </a:p>
          <a:p>
            <a:r>
              <a:rPr lang="en-GB" dirty="0" smtClean="0">
                <a:latin typeface="Trebuchet MS" panose="020B0603020202020204" pitchFamily="34" charset="0"/>
              </a:rPr>
              <a:t>………………………………………………………</a:t>
            </a:r>
          </a:p>
          <a:p>
            <a:r>
              <a:rPr lang="en-GB" dirty="0">
                <a:latin typeface="Trebuchet MS" panose="020B0603020202020204" pitchFamily="34" charset="0"/>
              </a:rPr>
              <a:t>………………………………………………………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7149" y="3562992"/>
            <a:ext cx="3743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My lowest rated skill is ………………</a:t>
            </a:r>
          </a:p>
          <a:p>
            <a:r>
              <a:rPr lang="en-GB" dirty="0">
                <a:latin typeface="Trebuchet MS" panose="020B0603020202020204" pitchFamily="34" charset="0"/>
              </a:rPr>
              <a:t>………………………………………………………</a:t>
            </a:r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 smtClean="0">
                <a:latin typeface="Trebuchet MS" panose="020B0603020202020204" pitchFamily="34" charset="0"/>
              </a:rPr>
              <a:t>because ……………………………………… ………………………………………………………………………………………………………………</a:t>
            </a:r>
          </a:p>
          <a:p>
            <a:r>
              <a:rPr lang="en-GB" dirty="0">
                <a:latin typeface="Trebuchet MS" panose="020B0603020202020204" pitchFamily="34" charset="0"/>
              </a:rPr>
              <a:t>………………………………………………………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3055" t="20494" r="61478" b="67284"/>
          <a:stretch/>
        </p:blipFill>
        <p:spPr>
          <a:xfrm>
            <a:off x="10067218" y="5819571"/>
            <a:ext cx="1885714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16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6225"/>
            <a:ext cx="2736236" cy="1171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5" y="224706"/>
            <a:ext cx="2419965" cy="868500"/>
          </a:xfrm>
          <a:prstGeom prst="rect">
            <a:avLst/>
          </a:prstGeom>
        </p:spPr>
      </p:pic>
      <p:pic>
        <p:nvPicPr>
          <p:cNvPr id="15362" name="Picture 2" descr="Image result for skill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30" y="-204788"/>
            <a:ext cx="7258919" cy="725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057650" y="1781175"/>
            <a:ext cx="3371850" cy="3219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67149" y="1562100"/>
            <a:ext cx="3743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Our highest rated skill is: ………………………………………………………</a:t>
            </a:r>
          </a:p>
          <a:p>
            <a:r>
              <a:rPr lang="en-GB" dirty="0" smtClean="0">
                <a:latin typeface="Trebuchet MS" panose="020B0603020202020204" pitchFamily="34" charset="0"/>
              </a:rPr>
              <a:t>because ……………………………………… ………………………………………………………</a:t>
            </a:r>
          </a:p>
          <a:p>
            <a:r>
              <a:rPr lang="en-GB" dirty="0" smtClean="0">
                <a:latin typeface="Trebuchet MS" panose="020B0603020202020204" pitchFamily="34" charset="0"/>
              </a:rPr>
              <a:t>………………………………………………………</a:t>
            </a:r>
          </a:p>
          <a:p>
            <a:r>
              <a:rPr lang="en-GB" dirty="0">
                <a:latin typeface="Trebuchet MS" panose="020B0603020202020204" pitchFamily="34" charset="0"/>
              </a:rPr>
              <a:t>………………………………………………………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7149" y="3562992"/>
            <a:ext cx="3743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Our lowest rated skill is:</a:t>
            </a:r>
          </a:p>
          <a:p>
            <a:r>
              <a:rPr lang="en-GB" dirty="0">
                <a:latin typeface="Trebuchet MS" panose="020B0603020202020204" pitchFamily="34" charset="0"/>
              </a:rPr>
              <a:t>………………………………………………………</a:t>
            </a:r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 smtClean="0">
                <a:latin typeface="Trebuchet MS" panose="020B0603020202020204" pitchFamily="34" charset="0"/>
              </a:rPr>
              <a:t>because ……………………………………… ………………………………………………………………………………………………………………</a:t>
            </a:r>
          </a:p>
          <a:p>
            <a:r>
              <a:rPr lang="en-GB" dirty="0">
                <a:latin typeface="Trebuchet MS" panose="020B0603020202020204" pitchFamily="34" charset="0"/>
              </a:rPr>
              <a:t>………………………………………………………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3055" t="20494" r="61478" b="67284"/>
          <a:stretch/>
        </p:blipFill>
        <p:spPr>
          <a:xfrm>
            <a:off x="10067218" y="5819571"/>
            <a:ext cx="1885714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18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6225"/>
            <a:ext cx="2736236" cy="1171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5" y="224706"/>
            <a:ext cx="2419965" cy="868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996131"/>
            <a:ext cx="11401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smtClean="0">
                <a:latin typeface="Trebuchet MS" panose="020B0603020202020204" pitchFamily="34" charset="0"/>
              </a:rPr>
              <a:t>Silent Gallery</a:t>
            </a:r>
          </a:p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3316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837" y="190280"/>
            <a:ext cx="1805851" cy="180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6762" y="2547784"/>
            <a:ext cx="117919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smtClean="0">
                <a:latin typeface="Trebuchet MS" panose="020B0603020202020204" pitchFamily="34" charset="0"/>
              </a:rPr>
              <a:t>Take a look at everyone’s Radar Graph and make a note or a tally chart on your mini-whiteboard of the whole class’ </a:t>
            </a:r>
            <a:r>
              <a:rPr lang="en-GB" sz="2600" b="1" dirty="0" smtClean="0">
                <a:solidFill>
                  <a:srgbClr val="FF66FF"/>
                </a:solidFill>
                <a:latin typeface="Trebuchet MS" panose="020B0603020202020204" pitchFamily="34" charset="0"/>
              </a:rPr>
              <a:t>highest</a:t>
            </a:r>
            <a:r>
              <a:rPr lang="en-GB" sz="2600" b="1" dirty="0" smtClean="0">
                <a:latin typeface="Trebuchet MS" panose="020B0603020202020204" pitchFamily="34" charset="0"/>
              </a:rPr>
              <a:t> and </a:t>
            </a:r>
            <a:r>
              <a:rPr lang="en-GB" sz="2600" b="1" dirty="0" smtClean="0">
                <a:solidFill>
                  <a:srgbClr val="00ACC8"/>
                </a:solidFill>
                <a:latin typeface="Trebuchet MS" panose="020B0603020202020204" pitchFamily="34" charset="0"/>
              </a:rPr>
              <a:t>lowest</a:t>
            </a:r>
            <a:r>
              <a:rPr lang="en-GB" sz="2600" b="1" dirty="0" smtClean="0">
                <a:latin typeface="Trebuchet MS" panose="020B0603020202020204" pitchFamily="34" charset="0"/>
              </a:rPr>
              <a:t> rated skills.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500" y="3798080"/>
            <a:ext cx="117919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600" b="1" dirty="0" smtClean="0">
                <a:latin typeface="Trebuchet MS" panose="020B0603020202020204" pitchFamily="34" charset="0"/>
              </a:rPr>
              <a:t>What is our collective strength?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600" b="1" dirty="0" smtClean="0">
              <a:latin typeface="Trebuchet MS" panose="020B0603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600" b="1" dirty="0" smtClean="0">
                <a:latin typeface="Trebuchet MS" panose="020B0603020202020204" pitchFamily="34" charset="0"/>
              </a:rPr>
              <a:t>What our collective lowest-rated skill?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600" b="1" dirty="0">
              <a:latin typeface="Trebuchet MS" panose="020B0603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600" b="1" dirty="0" smtClean="0">
                <a:latin typeface="Trebuchet MS" panose="020B0603020202020204" pitchFamily="34" charset="0"/>
              </a:rPr>
              <a:t>How could we improve the rating?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600" b="1" dirty="0">
              <a:latin typeface="Trebuchet MS" panose="020B0603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600" b="1" dirty="0" smtClean="0">
                <a:latin typeface="Trebuchet MS" panose="020B0603020202020204" pitchFamily="34" charset="0"/>
              </a:rPr>
              <a:t>Are you up for the challenge?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3055" t="20494" r="61478" b="67284"/>
          <a:stretch/>
        </p:blipFill>
        <p:spPr>
          <a:xfrm>
            <a:off x="10067218" y="5819571"/>
            <a:ext cx="1885714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74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6225"/>
            <a:ext cx="2736236" cy="1171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5" y="224706"/>
            <a:ext cx="2419965" cy="868500"/>
          </a:xfrm>
          <a:prstGeom prst="rect">
            <a:avLst/>
          </a:prstGeom>
        </p:spPr>
      </p:pic>
      <p:pic>
        <p:nvPicPr>
          <p:cNvPr id="8" name="Picture 6" descr="Image result for clipart thought bub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81" y="592280"/>
            <a:ext cx="8698322" cy="577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42143" y="2076562"/>
            <a:ext cx="5986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smtClean="0">
                <a:latin typeface="Trebuchet MS" panose="020B0603020202020204" pitchFamily="34" charset="0"/>
              </a:rPr>
              <a:t>Do you think the people on our videos face challenges or areas they want to try and improve too?</a:t>
            </a:r>
          </a:p>
          <a:p>
            <a:pPr algn="ctr"/>
            <a:endParaRPr lang="en-GB" sz="2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2000" dirty="0" smtClean="0">
                <a:hlinkClick r:id="rId6"/>
              </a:rPr>
              <a:t>https</a:t>
            </a:r>
            <a:r>
              <a:rPr lang="en-GB" sz="2000">
                <a:hlinkClick r:id="rId6"/>
              </a:rPr>
              <a:t>://</a:t>
            </a:r>
            <a:r>
              <a:rPr lang="en-GB" sz="2000" smtClean="0">
                <a:hlinkClick r:id="rId6"/>
              </a:rPr>
              <a:t>www.youtube.com/watch?v=tGkek6Dd2q0&amp;feature=youtu.be</a:t>
            </a:r>
            <a:r>
              <a:rPr lang="en-GB" sz="2000" smtClean="0"/>
              <a:t>   </a:t>
            </a: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3055" t="20494" r="61478" b="67284"/>
          <a:stretch/>
        </p:blipFill>
        <p:spPr>
          <a:xfrm>
            <a:off x="10067218" y="5819571"/>
            <a:ext cx="1885714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468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clipart speech bub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9810" y="489267"/>
            <a:ext cx="4639544" cy="361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276225"/>
            <a:ext cx="2736236" cy="1171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5" y="224706"/>
            <a:ext cx="2419965" cy="868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73966" y="1428814"/>
            <a:ext cx="42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rebuchet MS" panose="020B0603020202020204" pitchFamily="34" charset="0"/>
              </a:rPr>
              <a:t>Can you tell me any of the key facts from today’s assembly?</a:t>
            </a:r>
            <a:endParaRPr lang="en-GB" sz="2400" b="1" dirty="0"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0" y="3767173"/>
            <a:ext cx="4271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rebuchet MS" panose="020B0603020202020204" pitchFamily="34" charset="0"/>
              </a:rPr>
              <a:t>How many people are employed in Doncaster?</a:t>
            </a:r>
            <a:endParaRPr lang="en-GB" sz="2400" b="1" dirty="0">
              <a:latin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9810" y="4924826"/>
            <a:ext cx="42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rebuchet MS" panose="020B0603020202020204" pitchFamily="34" charset="0"/>
              </a:rPr>
              <a:t>What are the names of companies which employ people in Doncaster?</a:t>
            </a:r>
            <a:endParaRPr lang="en-GB" sz="2400" b="1" dirty="0">
              <a:latin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90" y="3561169"/>
            <a:ext cx="42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rebuchet MS" panose="020B0603020202020204" pitchFamily="34" charset="0"/>
              </a:rPr>
              <a:t>What are some of the job roles within these companies?</a:t>
            </a:r>
            <a:endParaRPr lang="en-GB" sz="2400" b="1" dirty="0">
              <a:latin typeface="Trebuchet MS" panose="020B0603020202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753100" y="3449201"/>
            <a:ext cx="638175" cy="1475625"/>
          </a:xfrm>
          <a:prstGeom prst="downArrow">
            <a:avLst/>
          </a:prstGeom>
          <a:solidFill>
            <a:srgbClr val="FF66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 rot="3046732">
            <a:off x="3106348" y="2254107"/>
            <a:ext cx="638175" cy="1475625"/>
          </a:xfrm>
          <a:prstGeom prst="downArrow">
            <a:avLst/>
          </a:prstGeom>
          <a:solidFill>
            <a:srgbClr val="00ACC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 rot="18896460">
            <a:off x="8739688" y="2369475"/>
            <a:ext cx="638175" cy="1475625"/>
          </a:xfrm>
          <a:prstGeom prst="downArrow">
            <a:avLst/>
          </a:prstGeom>
          <a:solidFill>
            <a:srgbClr val="00233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23055" t="20494" r="61478" b="67284"/>
          <a:stretch/>
        </p:blipFill>
        <p:spPr>
          <a:xfrm>
            <a:off x="10067218" y="5819571"/>
            <a:ext cx="1885714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445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3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6225"/>
            <a:ext cx="2736236" cy="1171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5" y="224706"/>
            <a:ext cx="2419965" cy="868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42381" y="631180"/>
            <a:ext cx="6220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rebuchet MS" panose="020B0603020202020204" pitchFamily="34" charset="0"/>
              </a:rPr>
              <a:t>What do these job roles actually mean?</a:t>
            </a:r>
            <a:endParaRPr lang="en-GB" sz="24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161983"/>
              </p:ext>
            </p:extLst>
          </p:nvPr>
        </p:nvGraphicFramePr>
        <p:xfrm>
          <a:off x="90247" y="1447800"/>
          <a:ext cx="11947836" cy="1608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348"/>
                <a:gridCol w="1947348"/>
                <a:gridCol w="1947348"/>
                <a:gridCol w="1947348"/>
                <a:gridCol w="1947348"/>
                <a:gridCol w="2211096"/>
              </a:tblGrid>
              <a:tr h="1608573">
                <a:tc>
                  <a:txBody>
                    <a:bodyPr/>
                    <a:lstStyle/>
                    <a:p>
                      <a:pPr algn="ctr"/>
                      <a:endParaRPr lang="en-GB" sz="1000" b="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endParaRPr lang="en-GB" sz="1600" b="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Surgeon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HR Director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Founder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Managing Director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Principal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Warehouse Development Manager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Image result for NH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5" y="2393121"/>
            <a:ext cx="1174885" cy="47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Image result for mcgregor logistic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68" y="2420486"/>
            <a:ext cx="1815659" cy="35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mage result for active fus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9" t="27217" r="11623" b="27342"/>
          <a:stretch/>
        </p:blipFill>
        <p:spPr bwMode="auto">
          <a:xfrm>
            <a:off x="4438700" y="2266774"/>
            <a:ext cx="1121590" cy="68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polypip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54" y="2360932"/>
            <a:ext cx="1743371" cy="36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Image result for xp doncaster log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21854" r="11566" b="18631"/>
          <a:stretch/>
        </p:blipFill>
        <p:spPr bwMode="auto">
          <a:xfrm>
            <a:off x="8218905" y="1946723"/>
            <a:ext cx="1450690" cy="11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unipart rai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555" y="2386914"/>
            <a:ext cx="1794207" cy="46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0247" y="3324463"/>
            <a:ext cx="1194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mtClean="0">
                <a:latin typeface="Trebuchet MS" panose="020B0603020202020204" pitchFamily="34" charset="0"/>
              </a:rPr>
              <a:t>With your talk partner, match the below descriptions with each job role.</a:t>
            </a:r>
            <a:endParaRPr lang="en-GB" sz="2400" b="1" dirty="0">
              <a:latin typeface="Trebuchet MS" panose="020B0603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48991" y="5055271"/>
            <a:ext cx="1910003" cy="1200329"/>
          </a:xfrm>
          <a:prstGeom prst="rect">
            <a:avLst/>
          </a:prstGeom>
          <a:noFill/>
          <a:ln w="28575">
            <a:solidFill>
              <a:srgbClr val="FF66F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Trebuchet MS" panose="020B0603020202020204" pitchFamily="34" charset="0"/>
              </a:rPr>
              <a:t>The person with overall responsibility </a:t>
            </a:r>
            <a:r>
              <a:rPr lang="en-GB" sz="1200" b="1" dirty="0">
                <a:latin typeface="Trebuchet MS" panose="020B0603020202020204" pitchFamily="34" charset="0"/>
              </a:rPr>
              <a:t>for the </a:t>
            </a:r>
            <a:r>
              <a:rPr lang="en-GB" sz="1200" b="1" dirty="0" smtClean="0">
                <a:latin typeface="Trebuchet MS" panose="020B0603020202020204" pitchFamily="34" charset="0"/>
              </a:rPr>
              <a:t>success of </a:t>
            </a:r>
            <a:r>
              <a:rPr lang="en-GB" sz="1200" b="1" dirty="0">
                <a:latin typeface="Trebuchet MS" panose="020B0603020202020204" pitchFamily="34" charset="0"/>
              </a:rPr>
              <a:t>the entire </a:t>
            </a:r>
            <a:r>
              <a:rPr lang="en-GB" sz="1200" b="1" dirty="0" smtClean="0">
                <a:latin typeface="Trebuchet MS" panose="020B0603020202020204" pitchFamily="34" charset="0"/>
              </a:rPr>
              <a:t>organization, usually because it was their idea!</a:t>
            </a:r>
            <a:endParaRPr lang="en-GB" sz="1200" b="1" dirty="0">
              <a:latin typeface="Trebuchet MS" panose="020B0603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18827" y="5391646"/>
            <a:ext cx="1910003" cy="1015663"/>
          </a:xfrm>
          <a:prstGeom prst="rect">
            <a:avLst/>
          </a:prstGeom>
          <a:noFill/>
          <a:ln w="28575">
            <a:solidFill>
              <a:srgbClr val="00ACC8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Trebuchet MS" panose="020B0603020202020204" pitchFamily="34" charset="0"/>
              </a:rPr>
              <a:t>Develop, deliver and manage Human Resources policies such as staffing, training and budgeting.</a:t>
            </a:r>
            <a:endParaRPr lang="en-GB" sz="1200" b="1" dirty="0">
              <a:latin typeface="Trebuchet MS" panose="020B0603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71355" y="4097534"/>
            <a:ext cx="1910003" cy="646331"/>
          </a:xfrm>
          <a:prstGeom prst="rect">
            <a:avLst/>
          </a:prstGeom>
          <a:noFill/>
          <a:ln w="28575">
            <a:solidFill>
              <a:srgbClr val="00233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Trebuchet MS" panose="020B0603020202020204" pitchFamily="34" charset="0"/>
              </a:rPr>
              <a:t>Carry out operations and medical procedures on patients.</a:t>
            </a:r>
            <a:endParaRPr lang="en-GB" sz="1200" b="1" dirty="0">
              <a:latin typeface="Trebuchet MS" panose="020B0603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99495" y="3875347"/>
            <a:ext cx="1910003" cy="1015663"/>
          </a:xfrm>
          <a:prstGeom prst="rect">
            <a:avLst/>
          </a:prstGeom>
          <a:noFill/>
          <a:ln w="28575">
            <a:solidFill>
              <a:srgbClr val="00233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Trebuchet MS" panose="020B0603020202020204" pitchFamily="34" charset="0"/>
              </a:rPr>
              <a:t>Plans </a:t>
            </a:r>
            <a:r>
              <a:rPr lang="en-GB" sz="1200" b="1" dirty="0">
                <a:latin typeface="Trebuchet MS" panose="020B0603020202020204" pitchFamily="34" charset="0"/>
              </a:rPr>
              <a:t> </a:t>
            </a:r>
            <a:r>
              <a:rPr lang="en-GB" sz="1200" b="1" dirty="0" smtClean="0">
                <a:latin typeface="Trebuchet MS" panose="020B0603020202020204" pitchFamily="34" charset="0"/>
              </a:rPr>
              <a:t>ways </a:t>
            </a:r>
            <a:r>
              <a:rPr lang="en-GB" sz="1200" b="1" dirty="0">
                <a:latin typeface="Trebuchet MS" panose="020B0603020202020204" pitchFamily="34" charset="0"/>
              </a:rPr>
              <a:t>to develop a </a:t>
            </a:r>
            <a:r>
              <a:rPr lang="en-GB" sz="1200" b="1" dirty="0" smtClean="0">
                <a:latin typeface="Trebuchet MS" panose="020B0603020202020204" pitchFamily="34" charset="0"/>
              </a:rPr>
              <a:t>business’ services</a:t>
            </a:r>
            <a:r>
              <a:rPr lang="en-GB" sz="1200" b="1" dirty="0">
                <a:latin typeface="Trebuchet MS" panose="020B0603020202020204" pitchFamily="34" charset="0"/>
              </a:rPr>
              <a:t>, generate income and raise awareness of its </a:t>
            </a:r>
            <a:r>
              <a:rPr lang="en-GB" sz="1200" b="1" dirty="0" smtClean="0">
                <a:latin typeface="Trebuchet MS" panose="020B0603020202020204" pitchFamily="34" charset="0"/>
              </a:rPr>
              <a:t>brand.</a:t>
            </a:r>
            <a:endParaRPr lang="en-GB" sz="1200" b="1" dirty="0">
              <a:latin typeface="Trebuchet MS" panose="020B0603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33887" y="4528080"/>
            <a:ext cx="1910003" cy="1015663"/>
          </a:xfrm>
          <a:prstGeom prst="rect">
            <a:avLst/>
          </a:prstGeom>
          <a:noFill/>
          <a:ln w="28575">
            <a:solidFill>
              <a:srgbClr val="FF66F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B0C0C"/>
                </a:solidFill>
                <a:latin typeface="Trebuchet MS" panose="020B0603020202020204" pitchFamily="34" charset="0"/>
              </a:rPr>
              <a:t>Manage </a:t>
            </a:r>
            <a:r>
              <a:rPr lang="en-GB" sz="1200" b="1" dirty="0">
                <a:solidFill>
                  <a:srgbClr val="0B0C0C"/>
                </a:solidFill>
                <a:latin typeface="Trebuchet MS" panose="020B0603020202020204" pitchFamily="34" charset="0"/>
              </a:rPr>
              <a:t>schools and create the right conditions for children and staff to achieve their best.</a:t>
            </a:r>
            <a:endParaRPr lang="en-GB" sz="1200" b="1" dirty="0">
              <a:latin typeface="Trebuchet MS" panose="020B0603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7916" y="4227948"/>
            <a:ext cx="1910003" cy="1015663"/>
          </a:xfrm>
          <a:prstGeom prst="rect">
            <a:avLst/>
          </a:prstGeom>
          <a:noFill/>
          <a:ln w="28575">
            <a:solidFill>
              <a:srgbClr val="00ACC8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Trebuchet MS" panose="020B0603020202020204" pitchFamily="34" charset="0"/>
              </a:rPr>
              <a:t>Plans </a:t>
            </a:r>
            <a:r>
              <a:rPr lang="en-GB" sz="1200" b="1" dirty="0">
                <a:latin typeface="Trebuchet MS" panose="020B0603020202020204" pitchFamily="34" charset="0"/>
              </a:rPr>
              <a:t>and </a:t>
            </a:r>
            <a:r>
              <a:rPr lang="en-GB" sz="1200" b="1" dirty="0" smtClean="0">
                <a:latin typeface="Trebuchet MS" panose="020B0603020202020204" pitchFamily="34" charset="0"/>
              </a:rPr>
              <a:t>co-ordinates operations </a:t>
            </a:r>
            <a:r>
              <a:rPr lang="en-GB" sz="1200" b="1" dirty="0">
                <a:latin typeface="Trebuchet MS" panose="020B0603020202020204" pitchFamily="34" charset="0"/>
              </a:rPr>
              <a:t>at distribution depots, retail superstores and manufacturing plants.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/>
          <a:srcRect l="23055" t="20494" r="61478" b="67284"/>
          <a:stretch/>
        </p:blipFill>
        <p:spPr>
          <a:xfrm>
            <a:off x="10067218" y="5819571"/>
            <a:ext cx="1885714" cy="838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30006" y="6596390"/>
            <a:ext cx="5826817" cy="261610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Trebuchet MS" panose="020B0603020202020204" pitchFamily="34" charset="0"/>
              </a:rPr>
              <a:t>*Job descriptions taken from the National Careers Service website.</a:t>
            </a:r>
            <a:endParaRPr lang="en-GB" sz="1050" dirty="0">
              <a:latin typeface="Trebuchet MS" panose="020B06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5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6225"/>
            <a:ext cx="2736236" cy="1171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5" y="224706"/>
            <a:ext cx="2419965" cy="868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42381" y="631180"/>
            <a:ext cx="6220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rebuchet MS" panose="020B0603020202020204" pitchFamily="34" charset="0"/>
              </a:rPr>
              <a:t> Are you ready for the answers?</a:t>
            </a:r>
            <a:endParaRPr lang="en-GB" sz="24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161983"/>
              </p:ext>
            </p:extLst>
          </p:nvPr>
        </p:nvGraphicFramePr>
        <p:xfrm>
          <a:off x="90247" y="1447800"/>
          <a:ext cx="11947836" cy="1608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348"/>
                <a:gridCol w="1947348"/>
                <a:gridCol w="1947348"/>
                <a:gridCol w="1947348"/>
                <a:gridCol w="1947348"/>
                <a:gridCol w="2211096"/>
              </a:tblGrid>
              <a:tr h="1608573">
                <a:tc>
                  <a:txBody>
                    <a:bodyPr/>
                    <a:lstStyle/>
                    <a:p>
                      <a:pPr algn="ctr"/>
                      <a:endParaRPr lang="en-GB" sz="1000" b="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endParaRPr lang="en-GB" sz="1600" b="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Surgeon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HR Director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Founder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Managing Director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Principal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Warehouse Development Manager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Image result for NH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5" y="2393121"/>
            <a:ext cx="1174885" cy="47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Image result for mcgregor logistic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68" y="2420486"/>
            <a:ext cx="1815659" cy="35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mage result for active fus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9" t="27217" r="11623" b="27342"/>
          <a:stretch/>
        </p:blipFill>
        <p:spPr bwMode="auto">
          <a:xfrm>
            <a:off x="4438700" y="2266774"/>
            <a:ext cx="1121590" cy="68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polypip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54" y="2360932"/>
            <a:ext cx="1743371" cy="36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Image result for xp doncaster log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21854" r="11566" b="18631"/>
          <a:stretch/>
        </p:blipFill>
        <p:spPr bwMode="auto">
          <a:xfrm>
            <a:off x="8218905" y="1946723"/>
            <a:ext cx="1450690" cy="11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unipart rai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555" y="2386914"/>
            <a:ext cx="1794207" cy="46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044493" y="4159041"/>
            <a:ext cx="1910003" cy="1200329"/>
          </a:xfrm>
          <a:prstGeom prst="rect">
            <a:avLst/>
          </a:prstGeom>
          <a:noFill/>
          <a:ln w="28575">
            <a:solidFill>
              <a:srgbClr val="FF66F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Trebuchet MS" panose="020B0603020202020204" pitchFamily="34" charset="0"/>
              </a:rPr>
              <a:t>The person with overall responsibility </a:t>
            </a:r>
            <a:r>
              <a:rPr lang="en-GB" sz="1200" b="1" dirty="0">
                <a:latin typeface="Trebuchet MS" panose="020B0603020202020204" pitchFamily="34" charset="0"/>
              </a:rPr>
              <a:t>for the </a:t>
            </a:r>
            <a:r>
              <a:rPr lang="en-GB" sz="1200" b="1" dirty="0" smtClean="0">
                <a:latin typeface="Trebuchet MS" panose="020B0603020202020204" pitchFamily="34" charset="0"/>
              </a:rPr>
              <a:t>success of </a:t>
            </a:r>
            <a:r>
              <a:rPr lang="en-GB" sz="1200" b="1" dirty="0">
                <a:latin typeface="Trebuchet MS" panose="020B0603020202020204" pitchFamily="34" charset="0"/>
              </a:rPr>
              <a:t>the entire </a:t>
            </a:r>
            <a:r>
              <a:rPr lang="en-GB" sz="1200" b="1" dirty="0" smtClean="0">
                <a:latin typeface="Trebuchet MS" panose="020B0603020202020204" pitchFamily="34" charset="0"/>
              </a:rPr>
              <a:t>organization, usually because it was their idea!</a:t>
            </a:r>
            <a:endParaRPr lang="en-GB" sz="1200" b="1" dirty="0">
              <a:latin typeface="Trebuchet MS" panose="020B0603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64446" y="4159041"/>
            <a:ext cx="1910003" cy="1015663"/>
          </a:xfrm>
          <a:prstGeom prst="rect">
            <a:avLst/>
          </a:prstGeom>
          <a:noFill/>
          <a:ln w="28575">
            <a:solidFill>
              <a:srgbClr val="00ACC8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Trebuchet MS" panose="020B0603020202020204" pitchFamily="34" charset="0"/>
              </a:rPr>
              <a:t>Develop, deliver and manage Human Resources policies such as staffing, training and budgeting.</a:t>
            </a:r>
            <a:endParaRPr lang="en-GB" sz="1200" b="1" dirty="0">
              <a:latin typeface="Trebuchet MS" panose="020B0603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837" y="4159041"/>
            <a:ext cx="1910003" cy="646331"/>
          </a:xfrm>
          <a:prstGeom prst="rect">
            <a:avLst/>
          </a:prstGeom>
          <a:noFill/>
          <a:ln w="28575">
            <a:solidFill>
              <a:srgbClr val="00233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Trebuchet MS" panose="020B0603020202020204" pitchFamily="34" charset="0"/>
              </a:rPr>
              <a:t>Carry out operations and medical procedures on patients.</a:t>
            </a:r>
            <a:endParaRPr lang="en-GB" sz="1200" b="1" dirty="0">
              <a:latin typeface="Trebuchet MS" panose="020B0603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24540" y="4159009"/>
            <a:ext cx="1910003" cy="1015663"/>
          </a:xfrm>
          <a:prstGeom prst="rect">
            <a:avLst/>
          </a:prstGeom>
          <a:noFill/>
          <a:ln w="28575">
            <a:solidFill>
              <a:srgbClr val="002334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Trebuchet MS" panose="020B0603020202020204" pitchFamily="34" charset="0"/>
              </a:rPr>
              <a:t>Plans </a:t>
            </a:r>
            <a:r>
              <a:rPr lang="en-GB" sz="1200" b="1" dirty="0">
                <a:latin typeface="Trebuchet MS" panose="020B0603020202020204" pitchFamily="34" charset="0"/>
              </a:rPr>
              <a:t> </a:t>
            </a:r>
            <a:r>
              <a:rPr lang="en-GB" sz="1200" b="1" dirty="0" smtClean="0">
                <a:latin typeface="Trebuchet MS" panose="020B0603020202020204" pitchFamily="34" charset="0"/>
              </a:rPr>
              <a:t>ways </a:t>
            </a:r>
            <a:r>
              <a:rPr lang="en-GB" sz="1200" b="1" dirty="0">
                <a:latin typeface="Trebuchet MS" panose="020B0603020202020204" pitchFamily="34" charset="0"/>
              </a:rPr>
              <a:t>to develop a </a:t>
            </a:r>
            <a:r>
              <a:rPr lang="en-GB" sz="1200" b="1" dirty="0" smtClean="0">
                <a:latin typeface="Trebuchet MS" panose="020B0603020202020204" pitchFamily="34" charset="0"/>
              </a:rPr>
              <a:t>business’ services</a:t>
            </a:r>
            <a:r>
              <a:rPr lang="en-GB" sz="1200" b="1" dirty="0">
                <a:latin typeface="Trebuchet MS" panose="020B0603020202020204" pitchFamily="34" charset="0"/>
              </a:rPr>
              <a:t>, generate income and raise awareness of its </a:t>
            </a:r>
            <a:r>
              <a:rPr lang="en-GB" sz="1200" b="1" dirty="0" smtClean="0">
                <a:latin typeface="Trebuchet MS" panose="020B0603020202020204" pitchFamily="34" charset="0"/>
              </a:rPr>
              <a:t>brand.</a:t>
            </a:r>
            <a:endParaRPr lang="en-GB" sz="1200" b="1" dirty="0">
              <a:latin typeface="Trebuchet MS" panose="020B0603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13798" y="4159041"/>
            <a:ext cx="1910003" cy="1015663"/>
          </a:xfrm>
          <a:prstGeom prst="rect">
            <a:avLst/>
          </a:prstGeom>
          <a:noFill/>
          <a:ln w="28575">
            <a:solidFill>
              <a:srgbClr val="FF66F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B0C0C"/>
                </a:solidFill>
                <a:latin typeface="Trebuchet MS" panose="020B0603020202020204" pitchFamily="34" charset="0"/>
              </a:rPr>
              <a:t>Manage </a:t>
            </a:r>
            <a:r>
              <a:rPr lang="en-GB" sz="1200" b="1" dirty="0">
                <a:solidFill>
                  <a:srgbClr val="0B0C0C"/>
                </a:solidFill>
                <a:latin typeface="Trebuchet MS" panose="020B0603020202020204" pitchFamily="34" charset="0"/>
              </a:rPr>
              <a:t>schools and create the right conditions for children and staff to achieve their best.</a:t>
            </a:r>
            <a:endParaRPr lang="en-GB" sz="1200" b="1" dirty="0">
              <a:latin typeface="Trebuchet MS" panose="020B0603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57240" y="4159008"/>
            <a:ext cx="1910003" cy="1015663"/>
          </a:xfrm>
          <a:prstGeom prst="rect">
            <a:avLst/>
          </a:prstGeom>
          <a:noFill/>
          <a:ln w="28575">
            <a:solidFill>
              <a:srgbClr val="00ACC8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Trebuchet MS" panose="020B0603020202020204" pitchFamily="34" charset="0"/>
              </a:rPr>
              <a:t>Plans </a:t>
            </a:r>
            <a:r>
              <a:rPr lang="en-GB" sz="1200" b="1" dirty="0">
                <a:latin typeface="Trebuchet MS" panose="020B0603020202020204" pitchFamily="34" charset="0"/>
              </a:rPr>
              <a:t>and </a:t>
            </a:r>
            <a:r>
              <a:rPr lang="en-GB" sz="1200" b="1" dirty="0" smtClean="0">
                <a:latin typeface="Trebuchet MS" panose="020B0603020202020204" pitchFamily="34" charset="0"/>
              </a:rPr>
              <a:t>co-ordinates operations </a:t>
            </a:r>
            <a:r>
              <a:rPr lang="en-GB" sz="1200" b="1" dirty="0">
                <a:latin typeface="Trebuchet MS" panose="020B0603020202020204" pitchFamily="34" charset="0"/>
              </a:rPr>
              <a:t>at distribution depots, retail superstores and manufacturing plants.</a:t>
            </a:r>
          </a:p>
        </p:txBody>
      </p:sp>
      <p:sp>
        <p:nvSpPr>
          <p:cNvPr id="3" name="Left Arrow 2"/>
          <p:cNvSpPr/>
          <p:nvPr/>
        </p:nvSpPr>
        <p:spPr>
          <a:xfrm rot="15752860">
            <a:off x="5350316" y="5300818"/>
            <a:ext cx="646174" cy="371475"/>
          </a:xfrm>
          <a:prstGeom prst="leftArrow">
            <a:avLst/>
          </a:prstGeom>
          <a:solidFill>
            <a:srgbClr val="FF66FF"/>
          </a:solidFill>
          <a:ln>
            <a:solidFill>
              <a:srgbClr val="002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Arrow 19"/>
          <p:cNvSpPr/>
          <p:nvPr/>
        </p:nvSpPr>
        <p:spPr>
          <a:xfrm rot="17126010">
            <a:off x="5877059" y="5300817"/>
            <a:ext cx="751335" cy="371475"/>
          </a:xfrm>
          <a:prstGeom prst="leftArrow">
            <a:avLst/>
          </a:prstGeom>
          <a:solidFill>
            <a:srgbClr val="002334"/>
          </a:solidFill>
          <a:ln>
            <a:solidFill>
              <a:srgbClr val="002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3055263" y="5727184"/>
            <a:ext cx="622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rebuchet MS" panose="020B0603020202020204" pitchFamily="34" charset="0"/>
              </a:rPr>
              <a:t>Often, the Founder of a company is the Managing Director too!</a:t>
            </a:r>
            <a:endParaRPr lang="en-GB" sz="2400" b="1" dirty="0">
              <a:latin typeface="Trebuchet MS" panose="020B0603020202020204" pitchFamily="34" charset="0"/>
            </a:endParaRPr>
          </a:p>
        </p:txBody>
      </p:sp>
      <p:sp>
        <p:nvSpPr>
          <p:cNvPr id="33" name="Left Arrow 32"/>
          <p:cNvSpPr/>
          <p:nvPr/>
        </p:nvSpPr>
        <p:spPr>
          <a:xfrm rot="16200000">
            <a:off x="700222" y="3440289"/>
            <a:ext cx="751335" cy="371475"/>
          </a:xfrm>
          <a:prstGeom prst="leftArrow">
            <a:avLst/>
          </a:prstGeom>
          <a:solidFill>
            <a:srgbClr val="002334"/>
          </a:solidFill>
          <a:ln>
            <a:solidFill>
              <a:srgbClr val="002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Left Arrow 33"/>
          <p:cNvSpPr/>
          <p:nvPr/>
        </p:nvSpPr>
        <p:spPr>
          <a:xfrm rot="16200000">
            <a:off x="2643779" y="3408100"/>
            <a:ext cx="751335" cy="371475"/>
          </a:xfrm>
          <a:prstGeom prst="leftArrow">
            <a:avLst/>
          </a:prstGeom>
          <a:solidFill>
            <a:srgbClr val="00ACC8"/>
          </a:solidFill>
          <a:ln>
            <a:solidFill>
              <a:srgbClr val="002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Arrow 34"/>
          <p:cNvSpPr/>
          <p:nvPr/>
        </p:nvSpPr>
        <p:spPr>
          <a:xfrm rot="16200000">
            <a:off x="4623826" y="3388398"/>
            <a:ext cx="751335" cy="371475"/>
          </a:xfrm>
          <a:prstGeom prst="leftArrow">
            <a:avLst/>
          </a:prstGeom>
          <a:solidFill>
            <a:srgbClr val="FF66FF"/>
          </a:solidFill>
          <a:ln>
            <a:solidFill>
              <a:srgbClr val="002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 Arrow 35"/>
          <p:cNvSpPr/>
          <p:nvPr/>
        </p:nvSpPr>
        <p:spPr>
          <a:xfrm rot="16200000">
            <a:off x="6513929" y="3411904"/>
            <a:ext cx="751335" cy="371475"/>
          </a:xfrm>
          <a:prstGeom prst="leftArrow">
            <a:avLst/>
          </a:prstGeom>
          <a:solidFill>
            <a:srgbClr val="002334"/>
          </a:solidFill>
          <a:ln>
            <a:solidFill>
              <a:srgbClr val="002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Left Arrow 36"/>
          <p:cNvSpPr/>
          <p:nvPr/>
        </p:nvSpPr>
        <p:spPr>
          <a:xfrm rot="16200000">
            <a:off x="8568582" y="3392330"/>
            <a:ext cx="751335" cy="371475"/>
          </a:xfrm>
          <a:prstGeom prst="leftArrow">
            <a:avLst/>
          </a:prstGeom>
          <a:solidFill>
            <a:srgbClr val="FF66FF"/>
          </a:solidFill>
          <a:ln>
            <a:solidFill>
              <a:srgbClr val="002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Left Arrow 37"/>
          <p:cNvSpPr/>
          <p:nvPr/>
        </p:nvSpPr>
        <p:spPr>
          <a:xfrm rot="16200000">
            <a:off x="10636573" y="3411903"/>
            <a:ext cx="751335" cy="371475"/>
          </a:xfrm>
          <a:prstGeom prst="leftArrow">
            <a:avLst/>
          </a:prstGeom>
          <a:solidFill>
            <a:srgbClr val="00ACC8"/>
          </a:solidFill>
          <a:ln>
            <a:solidFill>
              <a:srgbClr val="002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1"/>
          <a:srcRect l="23055" t="20494" r="61478" b="67284"/>
          <a:stretch/>
        </p:blipFill>
        <p:spPr>
          <a:xfrm>
            <a:off x="10067218" y="5819571"/>
            <a:ext cx="1885714" cy="8382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830006" y="6596390"/>
            <a:ext cx="5826817" cy="261610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Trebuchet MS" panose="020B0603020202020204" pitchFamily="34" charset="0"/>
              </a:rPr>
              <a:t>*Job descriptions taken from the National Careers Service website.</a:t>
            </a:r>
            <a:endParaRPr lang="en-GB" sz="1050" dirty="0">
              <a:latin typeface="Trebuchet MS" panose="020B06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6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" grpId="0" animBg="1"/>
      <p:bldP spid="20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6225"/>
            <a:ext cx="2736236" cy="1171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5" y="224706"/>
            <a:ext cx="2419965" cy="868500"/>
          </a:xfrm>
          <a:prstGeom prst="rect">
            <a:avLst/>
          </a:prstGeom>
        </p:spPr>
      </p:pic>
      <p:pic>
        <p:nvPicPr>
          <p:cNvPr id="39" name="Picture 6" descr="Image result for clipart thought bub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972" y="406605"/>
            <a:ext cx="6849528" cy="492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991811" y="1798103"/>
            <a:ext cx="433397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rebuchet MS" panose="020B0603020202020204" pitchFamily="34" charset="0"/>
              </a:rPr>
              <a:t>How do you think grown-ups know which job they want to do</a:t>
            </a:r>
            <a:r>
              <a:rPr lang="en-GB" sz="2400" b="1" dirty="0" smtClean="0">
                <a:latin typeface="Trebuchet MS" panose="020B0603020202020204" pitchFamily="34" charset="0"/>
              </a:rPr>
              <a:t>?</a:t>
            </a:r>
          </a:p>
          <a:p>
            <a:pPr algn="ctr"/>
            <a:endParaRPr lang="en-GB" sz="20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en-GB" sz="2000" dirty="0">
                <a:hlinkClick r:id="rId6"/>
              </a:rPr>
              <a:t>https://</a:t>
            </a:r>
            <a:r>
              <a:rPr lang="en-GB" sz="2000" dirty="0" smtClean="0">
                <a:hlinkClick r:id="rId6"/>
              </a:rPr>
              <a:t>www.youtube.com/watch?v=1IIcu2qkpNE&amp;feature=youtu.be</a:t>
            </a:r>
            <a:r>
              <a:rPr lang="en-GB" sz="2000" dirty="0" smtClean="0"/>
              <a:t>  </a:t>
            </a:r>
            <a:endParaRPr lang="en-GB" sz="2000" b="1" dirty="0">
              <a:latin typeface="Trebuchet MS" panose="020B0603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/>
          <a:srcRect l="28211" t="21293" r="25434" b="18525"/>
          <a:stretch/>
        </p:blipFill>
        <p:spPr>
          <a:xfrm>
            <a:off x="428393" y="1957503"/>
            <a:ext cx="2489049" cy="81103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/>
          <a:srcRect l="1878" t="18152" r="81723" b="21666"/>
          <a:stretch/>
        </p:blipFill>
        <p:spPr>
          <a:xfrm>
            <a:off x="10226189" y="2440310"/>
            <a:ext cx="880533" cy="811038"/>
          </a:xfrm>
          <a:prstGeom prst="rect">
            <a:avLst/>
          </a:prstGeom>
        </p:spPr>
      </p:pic>
      <p:pic>
        <p:nvPicPr>
          <p:cNvPr id="43" name="Picture 8" descr="Image result for health and social care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59" y="5148327"/>
            <a:ext cx="1580092" cy="8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Image result for education log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23393" r="17230" b="30893"/>
          <a:stretch/>
        </p:blipFill>
        <p:spPr bwMode="auto">
          <a:xfrm>
            <a:off x="5494930" y="4990303"/>
            <a:ext cx="989324" cy="7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mage result for construction symbol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6"/>
          <a:stretch/>
        </p:blipFill>
        <p:spPr bwMode="auto">
          <a:xfrm>
            <a:off x="8637847" y="577470"/>
            <a:ext cx="906871" cy="91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Image result for information technology industry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66" y="3630659"/>
            <a:ext cx="1302721" cy="130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Image result for professional services industry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218" y="4314444"/>
            <a:ext cx="1740624" cy="112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/>
          <a:srcRect l="18155" t="42902" r="71256" b="17680"/>
          <a:stretch/>
        </p:blipFill>
        <p:spPr>
          <a:xfrm>
            <a:off x="7886389" y="5141114"/>
            <a:ext cx="1343652" cy="12553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658436" y="6234595"/>
            <a:ext cx="669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rebuchet MS" panose="020B0603020202020204" pitchFamily="34" charset="0"/>
              </a:rPr>
              <a:t>Be ready to share your thoughts!</a:t>
            </a:r>
            <a:endParaRPr lang="en-GB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/>
          <a:srcRect l="23055" t="20494" r="61478" b="67284"/>
          <a:stretch/>
        </p:blipFill>
        <p:spPr>
          <a:xfrm>
            <a:off x="10067218" y="5819571"/>
            <a:ext cx="1885714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33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23055" t="20494" r="61478" b="67284"/>
          <a:stretch/>
        </p:blipFill>
        <p:spPr>
          <a:xfrm>
            <a:off x="10067218" y="5819571"/>
            <a:ext cx="1885714" cy="838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276225"/>
            <a:ext cx="2736236" cy="1171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5" y="224706"/>
            <a:ext cx="2419965" cy="868500"/>
          </a:xfrm>
          <a:prstGeom prst="rect">
            <a:avLst/>
          </a:prstGeom>
        </p:spPr>
      </p:pic>
      <p:pic>
        <p:nvPicPr>
          <p:cNvPr id="15" name="Picture 2" descr="Image result for clipart speech bubb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460" y="1459420"/>
            <a:ext cx="4639544" cy="361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0243" y="2394818"/>
            <a:ext cx="4333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rebuchet MS" panose="020B0603020202020204" pitchFamily="34" charset="0"/>
              </a:rPr>
              <a:t>What do you think makes these people </a:t>
            </a:r>
            <a:r>
              <a:rPr lang="en-GB" sz="2400" b="1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successful</a:t>
            </a:r>
            <a:r>
              <a:rPr lang="en-GB" sz="2400" b="1" dirty="0" smtClean="0">
                <a:latin typeface="Trebuchet MS" panose="020B0603020202020204" pitchFamily="34" charset="0"/>
              </a:rPr>
              <a:t> in their jobs?</a:t>
            </a:r>
            <a:endParaRPr lang="en-GB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7" name="Picture 2" descr="Image result for clipart speech bubb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435" y="658956"/>
            <a:ext cx="4639544" cy="361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714218" y="1386710"/>
            <a:ext cx="4333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Trebuchet MS" panose="020B0603020202020204" pitchFamily="34" charset="0"/>
              </a:rPr>
              <a:t>What do you think makes </a:t>
            </a:r>
            <a:r>
              <a:rPr lang="en-GB" sz="2000" b="1" u="sng" dirty="0" smtClean="0">
                <a:latin typeface="Trebuchet MS" panose="020B0603020202020204" pitchFamily="34" charset="0"/>
              </a:rPr>
              <a:t>you</a:t>
            </a:r>
            <a:r>
              <a:rPr lang="en-GB" sz="2000" b="1" dirty="0" smtClean="0">
                <a:latin typeface="Trebuchet MS" panose="020B0603020202020204" pitchFamily="34" charset="0"/>
              </a:rPr>
              <a:t> </a:t>
            </a:r>
            <a:r>
              <a:rPr lang="en-GB" sz="2000" b="1" dirty="0" smtClean="0">
                <a:solidFill>
                  <a:srgbClr val="92D050"/>
                </a:solidFill>
                <a:latin typeface="Trebuchet MS" panose="020B0603020202020204" pitchFamily="34" charset="0"/>
              </a:rPr>
              <a:t>successful</a:t>
            </a:r>
            <a:r>
              <a:rPr lang="en-GB" sz="2000" b="1" dirty="0" smtClean="0">
                <a:latin typeface="Trebuchet MS" panose="020B0603020202020204" pitchFamily="34" charset="0"/>
              </a:rPr>
              <a:t> at school?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9" name="Picture 18" descr="Image result for barnsley council staff values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81" y="4490646"/>
            <a:ext cx="2149464" cy="20971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53059" y="2368918"/>
            <a:ext cx="350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rebuchet MS" panose="020B0603020202020204" pitchFamily="34" charset="0"/>
              </a:rPr>
              <a:t>Does school help you in any way with this?</a:t>
            </a:r>
          </a:p>
          <a:p>
            <a:pPr algn="ctr"/>
            <a:endParaRPr lang="en-GB" dirty="0"/>
          </a:p>
        </p:txBody>
      </p:sp>
      <p:pic>
        <p:nvPicPr>
          <p:cNvPr id="21" name="Picture 20" descr="Image result for barnsley council staff values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599" y="4490645"/>
            <a:ext cx="2265058" cy="209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Proud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4" y="4490646"/>
            <a:ext cx="2124075" cy="209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Image result for barnsley council staff values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048" y="4490646"/>
            <a:ext cx="2053472" cy="2097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71825" y="6115050"/>
            <a:ext cx="457200" cy="381000"/>
          </a:xfrm>
          <a:prstGeom prst="rect">
            <a:avLst/>
          </a:prstGeom>
          <a:solidFill>
            <a:srgbClr val="E94E38"/>
          </a:solidFill>
          <a:ln>
            <a:solidFill>
              <a:srgbClr val="E94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655109" y="6076950"/>
            <a:ext cx="457200" cy="381000"/>
          </a:xfrm>
          <a:prstGeom prst="rect">
            <a:avLst/>
          </a:prstGeom>
          <a:solidFill>
            <a:srgbClr val="BFD340"/>
          </a:solidFill>
          <a:ln>
            <a:solidFill>
              <a:srgbClr val="BFD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8176327" y="6067425"/>
            <a:ext cx="457200" cy="381000"/>
          </a:xfrm>
          <a:prstGeom prst="rect">
            <a:avLst/>
          </a:prstGeom>
          <a:solidFill>
            <a:srgbClr val="7AC0CA"/>
          </a:solidFill>
          <a:ln>
            <a:solidFill>
              <a:srgbClr val="7AC0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0631184" y="6115050"/>
            <a:ext cx="457200" cy="381000"/>
          </a:xfrm>
          <a:prstGeom prst="rect">
            <a:avLst/>
          </a:prstGeom>
          <a:solidFill>
            <a:srgbClr val="C06EAC"/>
          </a:solidFill>
          <a:ln>
            <a:solidFill>
              <a:srgbClr val="C06E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227107" y="2210312"/>
            <a:ext cx="11659413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3200" b="1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Your schools values are likely to be the same SKILLS required to be successful in most jobs!</a:t>
            </a:r>
          </a:p>
          <a:p>
            <a:pPr algn="ctr"/>
            <a:endParaRPr lang="en-GB" sz="32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7460" y="2448030"/>
            <a:ext cx="1124066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1285" y="4124430"/>
            <a:ext cx="1124066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6621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3" grpId="0"/>
      <p:bldP spid="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6225"/>
            <a:ext cx="2736236" cy="1171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5" y="224706"/>
            <a:ext cx="2419965" cy="868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7907" y="1112430"/>
            <a:ext cx="617695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50" b="1" dirty="0" smtClean="0">
              <a:latin typeface="Trebuchet MS" panose="020B0603020202020204" pitchFamily="34" charset="0"/>
            </a:endParaRPr>
          </a:p>
          <a:p>
            <a:r>
              <a:rPr lang="en-GB" sz="2600" b="1" dirty="0" smtClean="0">
                <a:latin typeface="Trebuchet MS" panose="020B0603020202020204" pitchFamily="34" charset="0"/>
              </a:rPr>
              <a:t>Skills, skills, skills….</a:t>
            </a:r>
          </a:p>
          <a:p>
            <a:endParaRPr lang="en-GB" sz="1400" dirty="0" smtClean="0">
              <a:latin typeface="Trebuchet MS" panose="020B0603020202020204" pitchFamily="34" charset="0"/>
            </a:endParaRPr>
          </a:p>
          <a:p>
            <a:r>
              <a:rPr lang="en-GB" sz="2600" dirty="0" smtClean="0">
                <a:latin typeface="Trebuchet MS" panose="020B0603020202020204" pitchFamily="34" charset="0"/>
              </a:rPr>
              <a:t>Lots of employers provide training for different jobs but something they look for is important skills.</a:t>
            </a:r>
          </a:p>
          <a:p>
            <a:endParaRPr lang="en-GB" dirty="0">
              <a:latin typeface="Trebuchet MS" panose="020B0603020202020204" pitchFamily="34" charset="0"/>
            </a:endParaRPr>
          </a:p>
          <a:p>
            <a:r>
              <a:rPr lang="en-GB" sz="2600" dirty="0" smtClean="0">
                <a:latin typeface="Trebuchet MS" panose="020B0603020202020204" pitchFamily="34" charset="0"/>
              </a:rPr>
              <a:t>Think about all the skills/values you develop both in and out of school, through clubs, been involved with sports and activities.</a:t>
            </a:r>
          </a:p>
          <a:p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sz="2600" dirty="0" smtClean="0">
                <a:latin typeface="Trebuchet MS" panose="020B0603020202020204" pitchFamily="34" charset="0"/>
              </a:rPr>
              <a:t>Share them with the group!</a:t>
            </a:r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>
            <a:off x="6544862" y="850761"/>
            <a:ext cx="4140070" cy="4876800"/>
          </a:xfrm>
          <a:prstGeom prst="roundRect">
            <a:avLst/>
          </a:prstGeom>
          <a:solidFill>
            <a:schemeClr val="bg1"/>
          </a:solidFill>
          <a:ln>
            <a:solidFill>
              <a:srgbClr val="002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ight Arrow 28"/>
          <p:cNvSpPr/>
          <p:nvPr/>
        </p:nvSpPr>
        <p:spPr>
          <a:xfrm>
            <a:off x="5572125" y="2780320"/>
            <a:ext cx="1362075" cy="778933"/>
          </a:xfrm>
          <a:prstGeom prst="rightArrow">
            <a:avLst/>
          </a:prstGeom>
          <a:solidFill>
            <a:srgbClr val="00AC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875861" y="1112430"/>
            <a:ext cx="148867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• Team work</a:t>
            </a:r>
          </a:p>
          <a:p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 smtClean="0">
                <a:latin typeface="Trebuchet MS" panose="020B0603020202020204" pitchFamily="34" charset="0"/>
              </a:rPr>
              <a:t>•</a:t>
            </a:r>
            <a:endParaRPr lang="en-GB" dirty="0">
              <a:latin typeface="Trebuchet MS" panose="020B0603020202020204" pitchFamily="34" charset="0"/>
            </a:endParaRPr>
          </a:p>
          <a:p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</a:rPr>
              <a:t>•</a:t>
            </a:r>
          </a:p>
          <a:p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</a:rPr>
              <a:t>•</a:t>
            </a:r>
          </a:p>
          <a:p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</a:rPr>
              <a:t>•</a:t>
            </a:r>
          </a:p>
          <a:p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 smtClean="0">
                <a:latin typeface="Trebuchet MS" panose="020B0603020202020204" pitchFamily="34" charset="0"/>
              </a:rPr>
              <a:t>•</a:t>
            </a:r>
          </a:p>
          <a:p>
            <a:endParaRPr lang="en-GB" dirty="0">
              <a:latin typeface="Trebuchet MS" panose="020B060302020202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</a:rPr>
              <a:t>•</a:t>
            </a:r>
          </a:p>
          <a:p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</a:rPr>
              <a:t>•</a:t>
            </a:r>
          </a:p>
          <a:p>
            <a:endParaRPr lang="en-GB" dirty="0">
              <a:latin typeface="Trebuchet MS" panose="020B0603020202020204" pitchFamily="34" charset="0"/>
            </a:endParaRPr>
          </a:p>
          <a:p>
            <a:endParaRPr lang="en-GB" dirty="0" smtClean="0">
              <a:latin typeface="Trebuchet MS" panose="020B0603020202020204" pitchFamily="34" charset="0"/>
            </a:endParaRPr>
          </a:p>
          <a:p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97531" y="1119292"/>
            <a:ext cx="37542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• </a:t>
            </a:r>
          </a:p>
          <a:p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 smtClean="0">
                <a:latin typeface="Trebuchet MS" panose="020B0603020202020204" pitchFamily="34" charset="0"/>
              </a:rPr>
              <a:t>•</a:t>
            </a:r>
            <a:endParaRPr lang="en-GB" dirty="0">
              <a:latin typeface="Trebuchet MS" panose="020B0603020202020204" pitchFamily="34" charset="0"/>
            </a:endParaRPr>
          </a:p>
          <a:p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</a:rPr>
              <a:t>•</a:t>
            </a:r>
          </a:p>
          <a:p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</a:rPr>
              <a:t>•</a:t>
            </a:r>
          </a:p>
          <a:p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</a:rPr>
              <a:t>•</a:t>
            </a:r>
          </a:p>
          <a:p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 smtClean="0">
                <a:latin typeface="Trebuchet MS" panose="020B0603020202020204" pitchFamily="34" charset="0"/>
              </a:rPr>
              <a:t>•</a:t>
            </a:r>
          </a:p>
          <a:p>
            <a:endParaRPr lang="en-GB" dirty="0">
              <a:latin typeface="Trebuchet MS" panose="020B060302020202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</a:rPr>
              <a:t>•</a:t>
            </a:r>
          </a:p>
          <a:p>
            <a:endParaRPr lang="en-GB" dirty="0" smtClean="0">
              <a:latin typeface="Trebuchet MS" panose="020B060302020202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</a:rPr>
              <a:t>•</a:t>
            </a:r>
          </a:p>
          <a:p>
            <a:endParaRPr lang="en-GB" dirty="0">
              <a:latin typeface="Trebuchet MS" panose="020B0603020202020204" pitchFamily="34" charset="0"/>
            </a:endParaRPr>
          </a:p>
          <a:p>
            <a:endParaRPr lang="en-GB" dirty="0" smtClean="0">
              <a:latin typeface="Trebuchet MS" panose="020B0603020202020204" pitchFamily="34" charset="0"/>
            </a:endParaRPr>
          </a:p>
          <a:p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56384" y="5796051"/>
            <a:ext cx="6492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Now as a group, make a note of the 8 skills you think are the most important for being successful in a job when you’re older.</a:t>
            </a: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3055" t="20494" r="61478" b="67284"/>
          <a:stretch/>
        </p:blipFill>
        <p:spPr>
          <a:xfrm>
            <a:off x="10067218" y="5819571"/>
            <a:ext cx="1885714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29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6225"/>
            <a:ext cx="2736236" cy="1171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5" y="224706"/>
            <a:ext cx="2419965" cy="868500"/>
          </a:xfrm>
          <a:prstGeom prst="rect">
            <a:avLst/>
          </a:prstGeom>
        </p:spPr>
      </p:pic>
      <p:pic>
        <p:nvPicPr>
          <p:cNvPr id="9" name="Picture 2" descr="Image result for radar grap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8" t="7876" r="17809" b="6669"/>
          <a:stretch/>
        </p:blipFill>
        <p:spPr bwMode="auto">
          <a:xfrm>
            <a:off x="4465197" y="4414837"/>
            <a:ext cx="22383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7907" y="1201578"/>
            <a:ext cx="99095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smtClean="0">
                <a:latin typeface="Trebuchet MS" panose="020B0603020202020204" pitchFamily="34" charset="0"/>
              </a:rPr>
              <a:t>Use the 8 skills to make your own Radar Graph.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40877" t="22746" r="19498" b="12622"/>
          <a:stretch/>
        </p:blipFill>
        <p:spPr>
          <a:xfrm>
            <a:off x="367907" y="2057400"/>
            <a:ext cx="3950871" cy="36385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0" y="2106289"/>
            <a:ext cx="7410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Trebuchet MS" panose="020B0603020202020204" pitchFamily="34" charset="0"/>
              </a:rPr>
              <a:t>Your task is to think about all the different ways you show each skill.</a:t>
            </a:r>
          </a:p>
          <a:p>
            <a:pPr algn="ctr"/>
            <a:endParaRPr lang="en-GB" sz="20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en-GB" sz="2000" b="1" dirty="0" smtClean="0">
                <a:latin typeface="Trebuchet MS" panose="020B0603020202020204" pitchFamily="34" charset="0"/>
              </a:rPr>
              <a:t> If you do lots of things which show a skill, you would colour </a:t>
            </a:r>
            <a:r>
              <a:rPr lang="en-GB" sz="2000" b="1" dirty="0" err="1" smtClean="0">
                <a:latin typeface="Trebuchet MS" panose="020B0603020202020204" pitchFamily="34" charset="0"/>
              </a:rPr>
              <a:t>upto</a:t>
            </a:r>
            <a:r>
              <a:rPr lang="en-GB" sz="2000" b="1" dirty="0" smtClean="0">
                <a:latin typeface="Trebuchet MS" panose="020B0603020202020204" pitchFamily="34" charset="0"/>
              </a:rPr>
              <a:t> a higher number. If you can’t think of many things you do to show a skill, you would colour </a:t>
            </a:r>
            <a:r>
              <a:rPr lang="en-GB" sz="2000" b="1" dirty="0" err="1" smtClean="0">
                <a:latin typeface="Trebuchet MS" panose="020B0603020202020204" pitchFamily="34" charset="0"/>
              </a:rPr>
              <a:t>upto</a:t>
            </a:r>
            <a:r>
              <a:rPr lang="en-GB" sz="2000" b="1" dirty="0" smtClean="0">
                <a:latin typeface="Trebuchet MS" panose="020B0603020202020204" pitchFamily="34" charset="0"/>
              </a:rPr>
              <a:t> a lower number.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86575" y="4416979"/>
            <a:ext cx="5095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Trebuchet MS" panose="020B0603020202020204" pitchFamily="34" charset="0"/>
              </a:rPr>
              <a:t>Make sure you have a reason for each decision and don’t be afraid to talk to your partner or an adult if you’re unsure.</a:t>
            </a:r>
            <a:endParaRPr lang="en-GB" sz="1400" dirty="0"/>
          </a:p>
        </p:txBody>
      </p:sp>
      <p:sp>
        <p:nvSpPr>
          <p:cNvPr id="4" name="Rectangle 3"/>
          <p:cNvSpPr/>
          <p:nvPr/>
        </p:nvSpPr>
        <p:spPr>
          <a:xfrm>
            <a:off x="3686175" y="1981021"/>
            <a:ext cx="1019175" cy="485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238619" y="4143299"/>
            <a:ext cx="790831" cy="485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492256" y="4414837"/>
            <a:ext cx="465762" cy="214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11775" y="6381852"/>
            <a:ext cx="465762" cy="214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329312" y="6348440"/>
            <a:ext cx="465762" cy="214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633630" y="4970433"/>
            <a:ext cx="465762" cy="214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633630" y="5891091"/>
            <a:ext cx="465762" cy="214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72925" y="5391151"/>
            <a:ext cx="465762" cy="333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l="23055" t="20494" r="61478" b="67284"/>
          <a:stretch/>
        </p:blipFill>
        <p:spPr>
          <a:xfrm>
            <a:off x="10067218" y="5819571"/>
            <a:ext cx="1885714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511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6225"/>
            <a:ext cx="2736236" cy="1171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5" y="224706"/>
            <a:ext cx="2419965" cy="8685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734734" y="70009"/>
            <a:ext cx="7171266" cy="6607914"/>
          </a:xfrm>
          <a:prstGeom prst="ellipse">
            <a:avLst/>
          </a:prstGeom>
          <a:noFill/>
          <a:ln>
            <a:solidFill>
              <a:srgbClr val="002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708528" y="406400"/>
            <a:ext cx="3207020" cy="59266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51400" y="347133"/>
            <a:ext cx="2844800" cy="6070600"/>
          </a:xfrm>
          <a:prstGeom prst="line">
            <a:avLst/>
          </a:prstGeom>
          <a:ln w="12700">
            <a:solidFill>
              <a:srgbClr val="002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81608" y="2201335"/>
            <a:ext cx="6687325" cy="2355564"/>
          </a:xfrm>
          <a:prstGeom prst="line">
            <a:avLst/>
          </a:prstGeom>
          <a:ln w="12700">
            <a:solidFill>
              <a:srgbClr val="002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56467" y="1998133"/>
            <a:ext cx="6434666" cy="2775929"/>
          </a:xfrm>
          <a:prstGeom prst="line">
            <a:avLst/>
          </a:prstGeom>
          <a:ln w="12700">
            <a:solidFill>
              <a:srgbClr val="002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032527" y="3136899"/>
            <a:ext cx="575679" cy="533401"/>
          </a:xfrm>
          <a:prstGeom prst="ellipse">
            <a:avLst/>
          </a:prstGeom>
          <a:solidFill>
            <a:srgbClr val="00ACC8"/>
          </a:solidFill>
          <a:ln>
            <a:solidFill>
              <a:srgbClr val="002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659745" y="2768600"/>
            <a:ext cx="1308321" cy="1286933"/>
          </a:xfrm>
          <a:prstGeom prst="ellipse">
            <a:avLst/>
          </a:prstGeom>
          <a:noFill/>
          <a:ln>
            <a:solidFill>
              <a:srgbClr val="002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198534" y="2413000"/>
            <a:ext cx="2209800" cy="2023533"/>
          </a:xfrm>
          <a:prstGeom prst="ellipse">
            <a:avLst/>
          </a:prstGeom>
          <a:noFill/>
          <a:ln>
            <a:solidFill>
              <a:srgbClr val="002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783667" y="2068144"/>
            <a:ext cx="3048000" cy="2722850"/>
          </a:xfrm>
          <a:prstGeom prst="ellipse">
            <a:avLst/>
          </a:prstGeom>
          <a:noFill/>
          <a:ln>
            <a:solidFill>
              <a:srgbClr val="002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398211" y="1673475"/>
            <a:ext cx="3797522" cy="3550458"/>
          </a:xfrm>
          <a:prstGeom prst="ellipse">
            <a:avLst/>
          </a:prstGeom>
          <a:noFill/>
          <a:ln>
            <a:solidFill>
              <a:srgbClr val="002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968308" y="1199342"/>
            <a:ext cx="4666521" cy="4456393"/>
          </a:xfrm>
          <a:prstGeom prst="ellipse">
            <a:avLst/>
          </a:prstGeom>
          <a:noFill/>
          <a:ln>
            <a:solidFill>
              <a:srgbClr val="002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844920" y="2917228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1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3547" y="2678555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75095" y="2381898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7718" y="2095249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4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85135" y="1829907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5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63267" y="3177312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1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7513" y="3177312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46606" y="3146122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24151" y="3118477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4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26342" y="3109302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5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8238" y="3507228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1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99524" y="3792287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32271" y="3984136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25985" y="4275575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4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20040" y="4543685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5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40166" y="3652846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1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43725" y="4070959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67119" y="4489394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40166" y="4840097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4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69941" y="5280495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5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09832" y="3554776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1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47295" y="3848024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94169" y="4134291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62706" y="4427228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4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61641" y="4760101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5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45003" y="3259021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1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40810" y="3249998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75674" y="3240100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84373" y="3227400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4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92878" y="3240100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5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02086" y="2870007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1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40922" y="2669655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11677" y="2399268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369217" y="2122816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4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33090" y="1848580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5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59033" y="2755064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1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22143" y="2383717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22143" y="2037484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138324" y="1645926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4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69941" y="1258610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anose="020B0603020202020204" pitchFamily="34" charset="0"/>
              </a:rPr>
              <a:t>5</a:t>
            </a: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/>
          <a:srcRect l="23055" t="20494" r="61478" b="67284"/>
          <a:stretch/>
        </p:blipFill>
        <p:spPr>
          <a:xfrm>
            <a:off x="10067218" y="5819571"/>
            <a:ext cx="1885714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7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857</Words>
  <Application>Microsoft Office PowerPoint</Application>
  <PresentationFormat>Widescreen</PresentationFormat>
  <Paragraphs>191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Danielle Timms</cp:lastModifiedBy>
  <cp:revision>116</cp:revision>
  <dcterms:created xsi:type="dcterms:W3CDTF">2019-06-24T08:58:54Z</dcterms:created>
  <dcterms:modified xsi:type="dcterms:W3CDTF">2020-02-05T13:51:29Z</dcterms:modified>
</cp:coreProperties>
</file>