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572" y="96"/>
      </p:cViewPr>
      <p:guideLst>
        <p:guide orient="horz" pos="201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F3236785-10F8-463A-8722-6E3D47918A0E}" type="datetimeFigureOut">
              <a:rPr lang="en-US" smtClean="0"/>
              <a:t>11/24/2020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A03B1C13-27EE-49B5-98EF-53598CA1F508}"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236785-10F8-463A-8722-6E3D47918A0E}" type="datetimeFigureOut">
              <a:rPr lang="en-US" smtClean="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B1C13-27EE-49B5-98EF-53598CA1F50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236785-10F8-463A-8722-6E3D47918A0E}" type="datetimeFigureOut">
              <a:rPr lang="en-US" smtClean="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B1C13-27EE-49B5-98EF-53598CA1F50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236785-10F8-463A-8722-6E3D47918A0E}" type="datetimeFigureOut">
              <a:rPr lang="en-US" smtClean="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B1C13-27EE-49B5-98EF-53598CA1F50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3236785-10F8-463A-8722-6E3D47918A0E}" type="datetimeFigureOut">
              <a:rPr lang="en-US" smtClean="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A03B1C13-27EE-49B5-98EF-53598CA1F50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3236785-10F8-463A-8722-6E3D47918A0E}" type="datetimeFigureOut">
              <a:rPr lang="en-US" smtClean="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3B1C13-27EE-49B5-98EF-53598CA1F50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3236785-10F8-463A-8722-6E3D47918A0E}" type="datetimeFigureOut">
              <a:rPr lang="en-US" smtClean="0"/>
              <a:t>11/24/2020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3B1C13-27EE-49B5-98EF-53598CA1F50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3236785-10F8-463A-8722-6E3D47918A0E}" type="datetimeFigureOut">
              <a:rPr lang="en-US" smtClean="0"/>
              <a:t>11/24/2020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3B1C13-27EE-49B5-98EF-53598CA1F50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36785-10F8-463A-8722-6E3D47918A0E}" type="datetimeFigureOut">
              <a:rPr lang="en-US" smtClean="0"/>
              <a:t>11/24/2020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3B1C13-27EE-49B5-98EF-53598CA1F50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3236785-10F8-463A-8722-6E3D47918A0E}" type="datetimeFigureOut">
              <a:rPr lang="en-US" smtClean="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3B1C13-27EE-49B5-98EF-53598CA1F50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3236785-10F8-463A-8722-6E3D47918A0E}" type="datetimeFigureOut">
              <a:rPr lang="en-US" smtClean="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3B1C13-27EE-49B5-98EF-53598CA1F50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3236785-10F8-463A-8722-6E3D47918A0E}" type="datetimeFigureOut">
              <a:rPr lang="en-US" smtClean="0"/>
              <a:t>11/24/2020</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03B1C13-27EE-49B5-98EF-53598CA1F50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3.pn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3.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3.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3.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3.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3.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3.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4642" y="2999760"/>
            <a:ext cx="30099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457200"/>
            <a:ext cx="8229600" cy="1828800"/>
          </a:xfrm>
        </p:spPr>
        <p:txBody>
          <a:bodyPr/>
          <a:lstStyle/>
          <a:p>
            <a:r>
              <a:rPr lang="en-US" dirty="0">
                <a:gradFill>
                  <a:gsLst>
                    <a:gs pos="0">
                      <a:schemeClr val="accent1">
                        <a:tint val="73000"/>
                        <a:satMod val="145000"/>
                        <a:lumMod val="83000"/>
                      </a:schemeClr>
                    </a:gs>
                    <a:gs pos="73000">
                      <a:schemeClr val="accent1">
                        <a:tint val="73000"/>
                        <a:satMod val="145000"/>
                      </a:schemeClr>
                    </a:gs>
                    <a:gs pos="100000">
                      <a:schemeClr val="accent1">
                        <a:tint val="83000"/>
                        <a:satMod val="143000"/>
                      </a:schemeClr>
                    </a:gs>
                  </a:gsLst>
                  <a:lin ang="4800000" scaled="1"/>
                </a:gradFill>
              </a:rPr>
              <a:t>SCAFFOLD SAFETY</a:t>
            </a:r>
            <a:br>
              <a:rPr lang="en-US" dirty="0"/>
            </a:br>
            <a:r>
              <a:rPr lang="en-US" dirty="0"/>
              <a:t>101</a:t>
            </a:r>
          </a:p>
        </p:txBody>
      </p:sp>
      <p:sp>
        <p:nvSpPr>
          <p:cNvPr id="3" name="Subtitle 2"/>
          <p:cNvSpPr>
            <a:spLocks noGrp="1"/>
          </p:cNvSpPr>
          <p:nvPr>
            <p:ph type="subTitle" idx="1"/>
          </p:nvPr>
        </p:nvSpPr>
        <p:spPr>
          <a:xfrm>
            <a:off x="1371600" y="2362200"/>
            <a:ext cx="6400800" cy="706902"/>
          </a:xfrm>
        </p:spPr>
        <p:txBody>
          <a:bodyPr/>
          <a:lstStyle/>
          <a:p>
            <a:r>
              <a:rPr lang="en-US" dirty="0"/>
              <a:t>PRESENTED BY</a:t>
            </a:r>
          </a:p>
          <a:p>
            <a:endParaRPr lang="en-US" dirty="0"/>
          </a:p>
        </p:txBody>
      </p:sp>
      <p:sp>
        <p:nvSpPr>
          <p:cNvPr id="4" name="Title 1"/>
          <p:cNvSpPr txBox="1">
            <a:spLocks/>
          </p:cNvSpPr>
          <p:nvPr/>
        </p:nvSpPr>
        <p:spPr>
          <a:xfrm>
            <a:off x="152400" y="4399935"/>
            <a:ext cx="8839200" cy="18288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sz="7200" dirty="0">
                <a:effectLst>
                  <a:outerShdw blurRad="127000" dist="200000" dir="2700000" algn="tl" rotWithShape="0">
                    <a:srgbClr val="000000">
                      <a:alpha val="71000"/>
                    </a:srgbClr>
                  </a:outerShdw>
                </a:effectLst>
                <a:latin typeface="Algerian" panose="04020705040A02060702" pitchFamily="82" charset="0"/>
                <a:cs typeface="Times New Roman" panose="02020603050405020304" pitchFamily="18" charset="0"/>
              </a:rPr>
              <a:t>Y</a:t>
            </a:r>
            <a:r>
              <a:rPr lang="en-US" sz="4000" dirty="0">
                <a:effectLst>
                  <a:outerShdw blurRad="127000" dist="200000" dir="2700000" algn="tl" rotWithShape="0">
                    <a:srgbClr val="000000">
                      <a:alpha val="71000"/>
                    </a:srgbClr>
                  </a:outerShdw>
                </a:effectLst>
                <a:latin typeface="Times New Roman" panose="02020603050405020304" pitchFamily="18" charset="0"/>
                <a:cs typeface="Times New Roman" panose="02020603050405020304" pitchFamily="18" charset="0"/>
              </a:rPr>
              <a:t>OUNGER SCAFFOLD</a:t>
            </a:r>
          </a:p>
        </p:txBody>
      </p:sp>
      <p:pic>
        <p:nvPicPr>
          <p:cNvPr id="6" name="Cover.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25000" y="0"/>
            <a:ext cx="609600" cy="609600"/>
          </a:xfrm>
          <a:prstGeom prst="rect">
            <a:avLst/>
          </a:prstGeom>
        </p:spPr>
      </p:pic>
    </p:spTree>
    <p:extLst>
      <p:ext uri="{BB962C8B-B14F-4D97-AF65-F5344CB8AC3E}">
        <p14:creationId xmlns:p14="http://schemas.microsoft.com/office/powerpoint/2010/main" val="233534940"/>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67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0" fill="hold"/>
                                        <p:tgtEl>
                                          <p:spTgt spid="6"/>
                                        </p:tgtEl>
                                      </p:cBhvr>
                                    </p:cmd>
                                  </p:childTnLst>
                                </p:cTn>
                              </p:par>
                            </p:childTnLst>
                          </p:cTn>
                        </p:par>
                      </p:childTnLst>
                    </p:cTn>
                  </p:par>
                </p:childTnLst>
              </p:cTn>
              <p:nextCondLst>
                <p:cond evt="onClick" delay="0">
                  <p:tgtEl>
                    <p:spTgt spid="6"/>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p:spPr>
        <p:txBody>
          <a:bodyPr/>
          <a:lstStyle/>
          <a:p>
            <a:r>
              <a:rPr lang="en-US" dirty="0"/>
              <a:t>Plank around corners</a:t>
            </a:r>
          </a:p>
        </p:txBody>
      </p:sp>
      <p:sp>
        <p:nvSpPr>
          <p:cNvPr id="3" name="Text Placeholder 2"/>
          <p:cNvSpPr>
            <a:spLocks noGrp="1"/>
          </p:cNvSpPr>
          <p:nvPr>
            <p:ph type="body" idx="1"/>
          </p:nvPr>
        </p:nvSpPr>
        <p:spPr>
          <a:xfrm>
            <a:off x="418306" y="1447800"/>
            <a:ext cx="4040188" cy="1219199"/>
          </a:xfrm>
        </p:spPr>
        <p:txBody>
          <a:bodyPr>
            <a:normAutofit fontScale="92500" lnSpcReduction="20000"/>
          </a:bodyPr>
          <a:lstStyle/>
          <a:p>
            <a:r>
              <a:rPr lang="en-US" cap="none" dirty="0"/>
              <a:t>Scaffold plank should be installed between towers at the corners to provide a continuous walking surface.</a:t>
            </a:r>
          </a:p>
        </p:txBody>
      </p:sp>
      <p:sp>
        <p:nvSpPr>
          <p:cNvPr id="4" name="Text Placeholder 3"/>
          <p:cNvSpPr>
            <a:spLocks noGrp="1"/>
          </p:cNvSpPr>
          <p:nvPr>
            <p:ph type="body" sz="half" idx="3"/>
          </p:nvPr>
        </p:nvSpPr>
        <p:spPr>
          <a:xfrm>
            <a:off x="4648200" y="1447800"/>
            <a:ext cx="4041775" cy="1219199"/>
          </a:xfrm>
        </p:spPr>
        <p:txBody>
          <a:bodyPr>
            <a:normAutofit fontScale="92500" lnSpcReduction="20000"/>
          </a:bodyPr>
          <a:lstStyle/>
          <a:p>
            <a:r>
              <a:rPr lang="en-US" cap="none" dirty="0"/>
              <a:t>The same needs to be done when accessing the roof areas. Hand rails are required at each location.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3326272"/>
            <a:ext cx="3795137" cy="2834640"/>
          </a:xfrm>
          <a:prstGeom prst="rect">
            <a:avLst/>
          </a:prstGeom>
          <a:scene3d>
            <a:camera prst="orthographicFront"/>
            <a:lightRig rig="threePt" dir="t"/>
          </a:scene3d>
          <a:sp3d>
            <a:bevelT w="88900"/>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3326460"/>
            <a:ext cx="3794886" cy="2834452"/>
          </a:xfrm>
          <a:prstGeom prst="rect">
            <a:avLst/>
          </a:prstGeom>
          <a:scene3d>
            <a:camera prst="orthographicFront"/>
            <a:lightRig rig="threePt" dir="t"/>
          </a:scene3d>
          <a:sp3d>
            <a:bevelT w="88900"/>
          </a:sp3d>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48800" y="3629"/>
            <a:ext cx="609600" cy="609600"/>
          </a:xfrm>
          <a:prstGeom prst="rect">
            <a:avLst/>
          </a:prstGeom>
        </p:spPr>
      </p:pic>
    </p:spTree>
    <p:extLst>
      <p:ext uri="{BB962C8B-B14F-4D97-AF65-F5344CB8AC3E}">
        <p14:creationId xmlns:p14="http://schemas.microsoft.com/office/powerpoint/2010/main" val="1246576714"/>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04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869950"/>
          </a:xfrm>
        </p:spPr>
        <p:txBody>
          <a:bodyPr/>
          <a:lstStyle/>
          <a:p>
            <a:r>
              <a:rPr lang="en-US" dirty="0"/>
              <a:t>Working on the roof</a:t>
            </a:r>
          </a:p>
        </p:txBody>
      </p:sp>
      <p:sp>
        <p:nvSpPr>
          <p:cNvPr id="3" name="Text Placeholder 2"/>
          <p:cNvSpPr>
            <a:spLocks noGrp="1"/>
          </p:cNvSpPr>
          <p:nvPr>
            <p:ph type="body" idx="1"/>
          </p:nvPr>
        </p:nvSpPr>
        <p:spPr>
          <a:xfrm>
            <a:off x="457200" y="1143000"/>
            <a:ext cx="8229600" cy="1600200"/>
          </a:xfrm>
        </p:spPr>
        <p:txBody>
          <a:bodyPr>
            <a:normAutofit/>
          </a:bodyPr>
          <a:lstStyle/>
          <a:p>
            <a:r>
              <a:rPr lang="en-US" cap="none" dirty="0"/>
              <a:t>Any work performed on the roof requires some form of fall protection. Below you will see how the scaffold is being used. No workers are allowed outside of these areas.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187" y="3200400"/>
            <a:ext cx="3795138" cy="2834640"/>
          </a:xfrm>
          <a:prstGeom prst="rect">
            <a:avLst/>
          </a:prstGeom>
          <a:scene3d>
            <a:camera prst="orthographicFront"/>
            <a:lightRig rig="threePt" dir="t"/>
          </a:scene3d>
          <a:sp3d>
            <a:bevelT w="88900"/>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1" y="3205316"/>
            <a:ext cx="3795139" cy="2834640"/>
          </a:xfrm>
          <a:prstGeom prst="rect">
            <a:avLst/>
          </a:prstGeom>
          <a:scene3d>
            <a:camera prst="orthographicFront"/>
            <a:lightRig rig="threePt" dir="t"/>
          </a:scene3d>
          <a:sp3d>
            <a:bevelT w="88900"/>
          </a:sp3d>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25000" y="152400"/>
            <a:ext cx="609600" cy="609600"/>
          </a:xfrm>
          <a:prstGeom prst="rect">
            <a:avLst/>
          </a:prstGeom>
        </p:spPr>
      </p:pic>
    </p:spTree>
    <p:extLst>
      <p:ext uri="{BB962C8B-B14F-4D97-AF65-F5344CB8AC3E}">
        <p14:creationId xmlns:p14="http://schemas.microsoft.com/office/powerpoint/2010/main" val="1025045142"/>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86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49" y="240487"/>
            <a:ext cx="8229600" cy="869950"/>
          </a:xfrm>
        </p:spPr>
        <p:txBody>
          <a:bodyPr/>
          <a:lstStyle/>
          <a:p>
            <a:r>
              <a:rPr lang="en-US" dirty="0"/>
              <a:t>Access</a:t>
            </a:r>
          </a:p>
        </p:txBody>
      </p:sp>
      <p:sp>
        <p:nvSpPr>
          <p:cNvPr id="3" name="Text Placeholder 2"/>
          <p:cNvSpPr>
            <a:spLocks noGrp="1"/>
          </p:cNvSpPr>
          <p:nvPr>
            <p:ph type="body" idx="1"/>
          </p:nvPr>
        </p:nvSpPr>
        <p:spPr>
          <a:xfrm>
            <a:off x="458549" y="990600"/>
            <a:ext cx="5867400" cy="2286000"/>
          </a:xfrm>
        </p:spPr>
        <p:txBody>
          <a:bodyPr>
            <a:normAutofit/>
          </a:bodyPr>
          <a:lstStyle/>
          <a:p>
            <a:r>
              <a:rPr lang="en-US" cap="none" dirty="0"/>
              <a:t>Ladders must be used to access all scaffold towers. The ladder must start no more than 2’ above the ground and extend past the top plank level by 3’.</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182096"/>
            <a:ext cx="4431764" cy="3310144"/>
          </a:xfrm>
          <a:prstGeom prst="rect">
            <a:avLst/>
          </a:prstGeom>
          <a:scene3d>
            <a:camera prst="orthographicFront"/>
            <a:lightRig rig="threePt" dir="t"/>
          </a:scene3d>
          <a:sp3d>
            <a:bevelT w="88900"/>
          </a:sp3d>
        </p:spPr>
      </p:pic>
      <p:pic>
        <p:nvPicPr>
          <p:cNvPr id="10" name="Picture 6" descr="DSC_0580 zo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1150304"/>
            <a:ext cx="1706986" cy="5341936"/>
          </a:xfrm>
          <a:prstGeom prst="rect">
            <a:avLst/>
          </a:prstGeom>
          <a:noFill/>
          <a:ln w="57150">
            <a:noFill/>
            <a:miter lim="800000"/>
            <a:headEnd/>
            <a:tailEnd/>
          </a:ln>
          <a:scene3d>
            <a:camera prst="orthographicFront"/>
            <a:lightRig rig="threePt" dir="t"/>
          </a:scene3d>
          <a:sp3d>
            <a:bevelT w="88900"/>
          </a:sp3d>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01200" y="0"/>
            <a:ext cx="609600" cy="609600"/>
          </a:xfrm>
          <a:prstGeom prst="rect">
            <a:avLst/>
          </a:prstGeom>
        </p:spPr>
      </p:pic>
    </p:spTree>
    <p:extLst>
      <p:ext uri="{BB962C8B-B14F-4D97-AF65-F5344CB8AC3E}">
        <p14:creationId xmlns:p14="http://schemas.microsoft.com/office/powerpoint/2010/main" val="3254083727"/>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86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946150"/>
          </a:xfrm>
        </p:spPr>
        <p:txBody>
          <a:bodyPr/>
          <a:lstStyle/>
          <a:p>
            <a:r>
              <a:rPr lang="en-US" dirty="0"/>
              <a:t>Scaffold Ties</a:t>
            </a:r>
          </a:p>
        </p:txBody>
      </p:sp>
      <p:sp>
        <p:nvSpPr>
          <p:cNvPr id="3" name="Text Placeholder 2"/>
          <p:cNvSpPr>
            <a:spLocks noGrp="1"/>
          </p:cNvSpPr>
          <p:nvPr>
            <p:ph type="body" idx="1"/>
          </p:nvPr>
        </p:nvSpPr>
        <p:spPr>
          <a:xfrm>
            <a:off x="457200" y="1219200"/>
            <a:ext cx="8229600" cy="1981200"/>
          </a:xfrm>
        </p:spPr>
        <p:txBody>
          <a:bodyPr>
            <a:normAutofit/>
          </a:bodyPr>
          <a:lstStyle/>
          <a:p>
            <a:r>
              <a:rPr lang="en-US" cap="none" dirty="0"/>
              <a:t>On 3’ wide scaffold, the first tie should be no more than 12’ high. Additional ties should be no more than 20’ apart. Each end of the scaffold must be tied in also to a maximum of 30’ apart.</a:t>
            </a:r>
          </a:p>
          <a:p>
            <a:endParaRPr lang="en-US" cap="none"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2667000"/>
            <a:ext cx="3810000" cy="3810000"/>
          </a:xfrm>
          <a:prstGeom prst="rect">
            <a:avLst/>
          </a:prstGeom>
          <a:scene3d>
            <a:camera prst="orthographicFront"/>
            <a:lightRig rig="threePt" dir="t"/>
          </a:scene3d>
          <a:sp3d>
            <a:bevelT w="88900"/>
          </a:sp3d>
        </p:spPr>
      </p:pic>
      <p:cxnSp>
        <p:nvCxnSpPr>
          <p:cNvPr id="12" name="Straight Arrow Connector 11"/>
          <p:cNvCxnSpPr/>
          <p:nvPr/>
        </p:nvCxnSpPr>
        <p:spPr>
          <a:xfrm flipV="1">
            <a:off x="1676400" y="4533900"/>
            <a:ext cx="2209800" cy="7620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9571" y="4426857"/>
            <a:ext cx="1752600" cy="369332"/>
          </a:xfrm>
          <a:prstGeom prst="rect">
            <a:avLst/>
          </a:prstGeom>
          <a:noFill/>
        </p:spPr>
        <p:txBody>
          <a:bodyPr wrap="square" rtlCol="0">
            <a:spAutoFit/>
          </a:bodyPr>
          <a:lstStyle/>
          <a:p>
            <a:r>
              <a:rPr lang="en-US" dirty="0"/>
              <a:t>Scaffold Tie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48800" y="18143"/>
            <a:ext cx="609600" cy="609600"/>
          </a:xfrm>
          <a:prstGeom prst="rect">
            <a:avLst/>
          </a:prstGeom>
        </p:spPr>
      </p:pic>
    </p:spTree>
    <p:extLst>
      <p:ext uri="{BB962C8B-B14F-4D97-AF65-F5344CB8AC3E}">
        <p14:creationId xmlns:p14="http://schemas.microsoft.com/office/powerpoint/2010/main" val="2992363647"/>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33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a:gradFill>
                  <a:gsLst>
                    <a:gs pos="0">
                      <a:srgbClr val="C00000"/>
                    </a:gs>
                    <a:gs pos="73000">
                      <a:schemeClr val="accent1">
                        <a:tint val="73000"/>
                        <a:satMod val="145000"/>
                      </a:schemeClr>
                    </a:gs>
                    <a:gs pos="100000">
                      <a:schemeClr val="accent1">
                        <a:tint val="83000"/>
                        <a:satMod val="143000"/>
                      </a:schemeClr>
                    </a:gs>
                  </a:gsLst>
                  <a:lin ang="4800000" scaled="1"/>
                </a:gradFill>
              </a:rPr>
              <a:t>NOT</a:t>
            </a:r>
            <a:r>
              <a:rPr lang="en-US" dirty="0"/>
              <a:t> to do</a:t>
            </a:r>
          </a:p>
        </p:txBody>
      </p:sp>
      <p:sp>
        <p:nvSpPr>
          <p:cNvPr id="3" name="Text Placeholder 2"/>
          <p:cNvSpPr>
            <a:spLocks noGrp="1"/>
          </p:cNvSpPr>
          <p:nvPr>
            <p:ph type="body" idx="1"/>
          </p:nvPr>
        </p:nvSpPr>
        <p:spPr>
          <a:xfrm>
            <a:off x="457200" y="1371600"/>
            <a:ext cx="8153400" cy="1447800"/>
          </a:xfrm>
        </p:spPr>
        <p:txBody>
          <a:bodyPr>
            <a:normAutofit/>
          </a:bodyPr>
          <a:lstStyle/>
          <a:p>
            <a:r>
              <a:rPr lang="en-US" sz="2800" cap="none" dirty="0"/>
              <a:t>At no time can you place anything on top of the plank or rails to stand on.</a:t>
            </a:r>
          </a:p>
          <a:p>
            <a:endParaRPr lang="en-US" cap="none"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590800"/>
            <a:ext cx="3006880" cy="3962400"/>
          </a:xfrm>
          <a:prstGeom prst="rect">
            <a:avLst/>
          </a:prstGeom>
          <a:scene3d>
            <a:camera prst="orthographicFront"/>
            <a:lightRig rig="threePt" dir="t"/>
          </a:scene3d>
          <a:sp3d>
            <a:bevelT w="88900"/>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2133600"/>
            <a:ext cx="2803290" cy="4419600"/>
          </a:xfrm>
          <a:prstGeom prst="rect">
            <a:avLst/>
          </a:prstGeom>
          <a:scene3d>
            <a:camera prst="orthographicFront"/>
            <a:lightRig rig="threePt" dir="t"/>
          </a:scene3d>
          <a:sp3d>
            <a:bevelT w="88900"/>
          </a:sp3d>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48800" y="18143"/>
            <a:ext cx="609600" cy="609600"/>
          </a:xfrm>
          <a:prstGeom prst="rect">
            <a:avLst/>
          </a:prstGeom>
        </p:spPr>
      </p:pic>
      <p:cxnSp>
        <p:nvCxnSpPr>
          <p:cNvPr id="6" name="Elbow Connector 5"/>
          <p:cNvCxnSpPr/>
          <p:nvPr/>
        </p:nvCxnSpPr>
        <p:spPr>
          <a:xfrm>
            <a:off x="4800600" y="2133600"/>
            <a:ext cx="2057400" cy="914400"/>
          </a:xfrm>
          <a:prstGeom prst="bentConnector3">
            <a:avLst>
              <a:gd name="adj1" fmla="val 32363"/>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0800000" flipV="1">
            <a:off x="1981200" y="2362200"/>
            <a:ext cx="2819401" cy="2438400"/>
          </a:xfrm>
          <a:prstGeom prst="bentConnector3">
            <a:avLst>
              <a:gd name="adj1" fmla="val 28378"/>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489723"/>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94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Please answer the questions given to you at the beginning of the program and hand it back in.</a:t>
            </a:r>
          </a:p>
          <a:p>
            <a:pPr>
              <a:buFont typeface="Wingdings" panose="05000000000000000000" pitchFamily="2" charset="2"/>
              <a:buChar char="v"/>
            </a:pPr>
            <a:endParaRPr lang="en-US" dirty="0"/>
          </a:p>
          <a:p>
            <a:pPr>
              <a:buFont typeface="Wingdings" panose="05000000000000000000" pitchFamily="2" charset="2"/>
              <a:buChar char="v"/>
            </a:pPr>
            <a:r>
              <a:rPr lang="en-US" dirty="0"/>
              <a:t>Remember, </a:t>
            </a:r>
            <a:r>
              <a:rPr lang="en-US" dirty="0">
                <a:effectLst>
                  <a:glow rad="139700">
                    <a:schemeClr val="accent1">
                      <a:satMod val="175000"/>
                      <a:alpha val="40000"/>
                    </a:schemeClr>
                  </a:glow>
                </a:effectLst>
              </a:rPr>
              <a:t>YOU</a:t>
            </a:r>
            <a:r>
              <a:rPr lang="en-US" dirty="0"/>
              <a:t> are the most important safety tool on the job.</a:t>
            </a:r>
          </a:p>
          <a:p>
            <a:pPr>
              <a:buFont typeface="Wingdings" panose="05000000000000000000" pitchFamily="2" charset="2"/>
              <a:buChar char="v"/>
            </a:pPr>
            <a:endParaRPr lang="en-US" dirty="0"/>
          </a:p>
          <a:p>
            <a:pPr>
              <a:buFont typeface="Wingdings" panose="05000000000000000000" pitchFamily="2" charset="2"/>
              <a:buChar char="v"/>
            </a:pPr>
            <a:r>
              <a:rPr lang="en-US" dirty="0"/>
              <a:t>If you notice something wrong or have a question, it is </a:t>
            </a:r>
            <a:r>
              <a:rPr lang="en-US" dirty="0">
                <a:effectLst>
                  <a:glow rad="139700">
                    <a:schemeClr val="accent1">
                      <a:satMod val="175000"/>
                      <a:alpha val="40000"/>
                    </a:schemeClr>
                  </a:glow>
                </a:effectLst>
              </a:rPr>
              <a:t>YOUR RESPONSIBILITY </a:t>
            </a:r>
            <a:r>
              <a:rPr lang="en-US" dirty="0"/>
              <a:t>to speak up.</a:t>
            </a:r>
          </a:p>
          <a:p>
            <a:pPr marL="137160" indent="0">
              <a:buNone/>
            </a:pPr>
            <a:endParaRPr lang="en-US" dirty="0"/>
          </a:p>
          <a:p>
            <a:pPr marL="137160" indent="0">
              <a:buNone/>
            </a:pP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601200" y="0"/>
            <a:ext cx="609600" cy="609600"/>
          </a:xfrm>
          <a:prstGeom prst="rect">
            <a:avLst/>
          </a:prstGeom>
        </p:spPr>
      </p:pic>
    </p:spTree>
    <p:extLst>
      <p:ext uri="{BB962C8B-B14F-4D97-AF65-F5344CB8AC3E}">
        <p14:creationId xmlns:p14="http://schemas.microsoft.com/office/powerpoint/2010/main" val="3628618151"/>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13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18760"/>
          </a:xfrm>
        </p:spPr>
        <p:txBody>
          <a:bodyPr/>
          <a:lstStyle/>
          <a:p>
            <a:pPr>
              <a:buFont typeface="Wingdings" panose="05000000000000000000" pitchFamily="2" charset="2"/>
              <a:buChar char="v"/>
            </a:pPr>
            <a:r>
              <a:rPr lang="en-US" dirty="0"/>
              <a:t>This program is designed as an introduction to</a:t>
            </a:r>
          </a:p>
          <a:p>
            <a:pPr marL="137160" indent="0" algn="ctr">
              <a:buNone/>
            </a:pPr>
            <a:r>
              <a:rPr lang="en-US" dirty="0"/>
              <a:t>“Residential Plasterers Scaffold”</a:t>
            </a:r>
          </a:p>
          <a:p>
            <a:pPr algn="ctr"/>
            <a:endParaRPr lang="en-US" dirty="0"/>
          </a:p>
          <a:p>
            <a:pPr>
              <a:buFont typeface="Wingdings" panose="05000000000000000000" pitchFamily="2" charset="2"/>
              <a:buChar char="v"/>
            </a:pPr>
            <a:r>
              <a:rPr lang="en-US" dirty="0"/>
              <a:t>All employees should go through this program prior to working on scaffold.</a:t>
            </a:r>
          </a:p>
          <a:p>
            <a:endParaRPr lang="en-US" dirty="0"/>
          </a:p>
          <a:p>
            <a:pPr>
              <a:buFont typeface="Wingdings" panose="05000000000000000000" pitchFamily="2" charset="2"/>
              <a:buChar char="v"/>
            </a:pPr>
            <a:r>
              <a:rPr lang="en-US" dirty="0"/>
              <a:t>The goal of this program is to provide the scaffold user information on how scaffold is to be properly erected and inspected.</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48800" y="0"/>
            <a:ext cx="609600" cy="609600"/>
          </a:xfrm>
          <a:prstGeom prst="rect">
            <a:avLst/>
          </a:prstGeom>
        </p:spPr>
      </p:pic>
    </p:spTree>
    <p:extLst>
      <p:ext uri="{BB962C8B-B14F-4D97-AF65-F5344CB8AC3E}">
        <p14:creationId xmlns:p14="http://schemas.microsoft.com/office/powerpoint/2010/main" val="1683595864"/>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55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5566"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OSHA Regulations</a:t>
            </a:r>
          </a:p>
        </p:txBody>
      </p:sp>
      <p:sp>
        <p:nvSpPr>
          <p:cNvPr id="3" name="Content Placeholder 2"/>
          <p:cNvSpPr>
            <a:spLocks noGrp="1"/>
          </p:cNvSpPr>
          <p:nvPr>
            <p:ph idx="1"/>
          </p:nvPr>
        </p:nvSpPr>
        <p:spPr>
          <a:xfrm>
            <a:off x="457200" y="1295400"/>
            <a:ext cx="8229600" cy="5013960"/>
          </a:xfrm>
        </p:spPr>
        <p:txBody>
          <a:bodyPr>
            <a:normAutofit fontScale="92500" lnSpcReduction="10000"/>
          </a:bodyPr>
          <a:lstStyle/>
          <a:p>
            <a:pPr>
              <a:buClr>
                <a:schemeClr val="tx1"/>
              </a:buClr>
              <a:buFont typeface="Wingdings" panose="05000000000000000000" pitchFamily="2" charset="2"/>
              <a:buChar char="v"/>
            </a:pPr>
            <a:r>
              <a:rPr lang="en-US" dirty="0"/>
              <a:t>	All scaffold is to be designed by a</a:t>
            </a:r>
          </a:p>
          <a:p>
            <a:pPr marL="137160" indent="0">
              <a:buNone/>
            </a:pPr>
            <a:r>
              <a:rPr lang="en-US" dirty="0"/>
              <a:t>	“Qualified Person”.</a:t>
            </a:r>
          </a:p>
          <a:p>
            <a:pPr marL="137160" lvl="2" indent="0">
              <a:buClr>
                <a:schemeClr val="tx1">
                  <a:shade val="95000"/>
                </a:schemeClr>
              </a:buClr>
              <a:buSzPct val="65000"/>
              <a:buNone/>
            </a:pPr>
            <a:r>
              <a:rPr lang="en-US" altLang="en-US" dirty="0"/>
              <a:t>One who, by possession of a recognized degree, certificate or </a:t>
            </a:r>
            <a:r>
              <a:rPr lang="en-US" altLang="en-US" u="sng" dirty="0"/>
              <a:t>professional standing</a:t>
            </a:r>
            <a:r>
              <a:rPr lang="en-US" altLang="en-US" dirty="0"/>
              <a:t>, or </a:t>
            </a:r>
            <a:r>
              <a:rPr lang="en-US" altLang="en-US" u="sng" dirty="0"/>
              <a:t>who by extensive knowledge, training and experience</a:t>
            </a:r>
            <a:r>
              <a:rPr lang="en-US" altLang="en-US" dirty="0"/>
              <a:t>, has successfully demonstrated his/her ability to solve or resolve problems related to the subject matter, the work, or the project.</a:t>
            </a:r>
          </a:p>
          <a:p>
            <a:pPr>
              <a:buFont typeface="Wingdings" panose="05000000000000000000" pitchFamily="2" charset="2"/>
              <a:buChar char="v"/>
            </a:pPr>
            <a:r>
              <a:rPr lang="en-US" dirty="0"/>
              <a:t>	All scaffold is to be erected and inspected by a </a:t>
            </a:r>
          </a:p>
          <a:p>
            <a:pPr marL="137160" indent="0">
              <a:buNone/>
            </a:pPr>
            <a:r>
              <a:rPr lang="en-US" dirty="0"/>
              <a:t>	“Competent Person” before workers are 	allowed to work on the scaffold.</a:t>
            </a:r>
          </a:p>
          <a:p>
            <a:pPr marL="137160" lvl="2" indent="0">
              <a:buClr>
                <a:schemeClr val="tx1">
                  <a:shade val="95000"/>
                </a:schemeClr>
              </a:buClr>
              <a:buSzPct val="65000"/>
              <a:buNone/>
            </a:pPr>
            <a:r>
              <a:rPr lang="en-US" altLang="en-US" dirty="0"/>
              <a:t>One who is capable of identifying existing and predictable hazards in the area surrounding or working conditions which are unsanitary, hazardous or dangerous to employees, and </a:t>
            </a:r>
            <a:r>
              <a:rPr lang="en-US" altLang="en-US" u="sng" dirty="0"/>
              <a:t>who has the authorization to take prompt corrective measures to eliminate them</a:t>
            </a:r>
            <a:r>
              <a:rPr lang="en-US" altLang="en-US" dirty="0"/>
              <a:t>.</a:t>
            </a:r>
          </a:p>
          <a:p>
            <a:pPr marL="137160" indent="0">
              <a:buNone/>
            </a:pP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48800" y="47171"/>
            <a:ext cx="609600" cy="609600"/>
          </a:xfrm>
          <a:prstGeom prst="rect">
            <a:avLst/>
          </a:prstGeom>
        </p:spPr>
      </p:pic>
    </p:spTree>
    <p:extLst>
      <p:ext uri="{BB962C8B-B14F-4D97-AF65-F5344CB8AC3E}">
        <p14:creationId xmlns:p14="http://schemas.microsoft.com/office/powerpoint/2010/main" val="1848041840"/>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370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600200"/>
          </a:xfrm>
        </p:spPr>
        <p:txBody>
          <a:bodyPr/>
          <a:lstStyle/>
          <a:p>
            <a:pPr>
              <a:buFont typeface="Wingdings" panose="05000000000000000000" pitchFamily="2" charset="2"/>
              <a:buChar char="v"/>
            </a:pPr>
            <a:r>
              <a:rPr lang="en-US" dirty="0"/>
              <a:t>	All scaffold shall be inspected by a 	“Competent Person” before workers are 	allowed to work on the scaffold.</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21000"/>
                    </a14:imgEffect>
                  </a14:imgLayer>
                </a14:imgProps>
              </a:ext>
              <a:ext uri="{28A0092B-C50C-407E-A947-70E740481C1C}">
                <a14:useLocalDpi xmlns:a14="http://schemas.microsoft.com/office/drawing/2010/main" val="0"/>
              </a:ext>
            </a:extLst>
          </a:blip>
          <a:stretch>
            <a:fillRect/>
          </a:stretch>
        </p:blipFill>
        <p:spPr>
          <a:xfrm>
            <a:off x="6629400" y="2136856"/>
            <a:ext cx="1735258" cy="4301068"/>
          </a:xfrm>
          <a:prstGeom prst="rect">
            <a:avLst/>
          </a:prstGeom>
          <a:scene3d>
            <a:camera prst="orthographicFront"/>
            <a:lightRig rig="threePt" dir="t"/>
          </a:scene3d>
          <a:sp3d>
            <a:bevelT w="88900"/>
          </a:sp3d>
        </p:spPr>
      </p:pic>
      <p:sp>
        <p:nvSpPr>
          <p:cNvPr id="9" name="Content Placeholder 2"/>
          <p:cNvSpPr txBox="1">
            <a:spLocks/>
          </p:cNvSpPr>
          <p:nvPr/>
        </p:nvSpPr>
        <p:spPr>
          <a:xfrm>
            <a:off x="457200" y="2531806"/>
            <a:ext cx="5867400" cy="3918408"/>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Font typeface="Wingdings" panose="05000000000000000000" pitchFamily="2" charset="2"/>
              <a:buChar char="v"/>
            </a:pPr>
            <a:r>
              <a:rPr lang="en-US" dirty="0"/>
              <a:t>	The easiest way to know if 	the scaffold has been 	inspected is by looking at the 	back side of the scaffold tag. 	If there are no initials with 	todays date, it has not been 	inspected.</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72600" y="304800"/>
            <a:ext cx="609600" cy="609600"/>
          </a:xfrm>
          <a:prstGeom prst="rect">
            <a:avLst/>
          </a:prstGeom>
        </p:spPr>
      </p:pic>
    </p:spTree>
    <p:extLst>
      <p:ext uri="{BB962C8B-B14F-4D97-AF65-F5344CB8AC3E}">
        <p14:creationId xmlns:p14="http://schemas.microsoft.com/office/powerpoint/2010/main" val="93869141"/>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72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t>Now that you have looked at the scaffold tag… Let’s make sure you know what</a:t>
            </a:r>
            <a:br>
              <a:rPr lang="en-US" sz="2600" dirty="0"/>
            </a:br>
            <a:r>
              <a:rPr lang="en-US" sz="2600" dirty="0"/>
              <a:t>“Correct” scaffold looks like.</a:t>
            </a:r>
          </a:p>
        </p:txBody>
      </p:sp>
      <p:sp>
        <p:nvSpPr>
          <p:cNvPr id="3" name="Content Placeholder 2"/>
          <p:cNvSpPr>
            <a:spLocks noGrp="1"/>
          </p:cNvSpPr>
          <p:nvPr>
            <p:ph idx="1"/>
          </p:nvPr>
        </p:nvSpPr>
        <p:spPr/>
        <p:txBody>
          <a:bodyPr>
            <a:normAutofit fontScale="92500" lnSpcReduction="10000"/>
          </a:bodyPr>
          <a:lstStyle/>
          <a:p>
            <a:r>
              <a:rPr lang="en-US" dirty="0"/>
              <a:t>Starting at the ground, the area around the scaffold should be level and clear of debris. You can’t inspect the bottom of the scaffold if you can’t see it.</a:t>
            </a:r>
          </a:p>
          <a:p>
            <a:endParaRPr lang="en-US" dirty="0"/>
          </a:p>
          <a:p>
            <a:endParaRPr lang="en-US" dirty="0"/>
          </a:p>
          <a:p>
            <a:endParaRPr lang="en-US" dirty="0"/>
          </a:p>
          <a:p>
            <a:endParaRPr lang="en-US" dirty="0"/>
          </a:p>
          <a:p>
            <a:endParaRPr lang="en-US" dirty="0"/>
          </a:p>
          <a:p>
            <a:endParaRPr lang="en-US" dirty="0"/>
          </a:p>
          <a:p>
            <a:r>
              <a:rPr lang="en-US" dirty="0"/>
              <a:t>All scaffold needs to be no more than 14” away from the working surface.</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2857030"/>
            <a:ext cx="3200400" cy="2390422"/>
          </a:xfrm>
          <a:prstGeom prst="rect">
            <a:avLst/>
          </a:prstGeom>
          <a:scene3d>
            <a:camera prst="orthographicFront"/>
            <a:lightRig rig="threePt" dir="t"/>
          </a:scene3d>
          <a:sp3d>
            <a:bevelT w="88900"/>
          </a:sp3d>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01200" y="152400"/>
            <a:ext cx="609600" cy="609600"/>
          </a:xfrm>
          <a:prstGeom prst="rect">
            <a:avLst/>
          </a:prstGeom>
        </p:spPr>
      </p:pic>
    </p:spTree>
    <p:extLst>
      <p:ext uri="{BB962C8B-B14F-4D97-AF65-F5344CB8AC3E}">
        <p14:creationId xmlns:p14="http://schemas.microsoft.com/office/powerpoint/2010/main" val="3900371107"/>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308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52160"/>
          </a:xfrm>
        </p:spPr>
        <p:txBody>
          <a:bodyPr/>
          <a:lstStyle/>
          <a:p>
            <a:pPr marL="137160" indent="0">
              <a:buNone/>
            </a:pPr>
            <a:r>
              <a:rPr lang="en-US" dirty="0"/>
              <a:t>Scaffold legs need the following:</a:t>
            </a:r>
          </a:p>
          <a:p>
            <a:pPr marL="651510" indent="-514350">
              <a:buFont typeface="+mj-lt"/>
              <a:buAutoNum type="arabicPeriod"/>
            </a:pPr>
            <a:r>
              <a:rPr lang="en-US" dirty="0">
                <a:solidFill>
                  <a:srgbClr val="FFFF00"/>
                </a:solidFill>
              </a:rPr>
              <a:t>Mud Sill</a:t>
            </a:r>
          </a:p>
          <a:p>
            <a:pPr marL="651510" indent="-514350">
              <a:buFont typeface="+mj-lt"/>
              <a:buAutoNum type="arabicPeriod"/>
            </a:pPr>
            <a:r>
              <a:rPr lang="en-US" dirty="0"/>
              <a:t>Extension Base Plate</a:t>
            </a:r>
          </a:p>
          <a:p>
            <a:pPr marL="651510" indent="-514350">
              <a:buFont typeface="+mj-lt"/>
              <a:buAutoNum type="arabicPeriod"/>
            </a:pPr>
            <a:r>
              <a:rPr lang="en-US" dirty="0">
                <a:solidFill>
                  <a:schemeClr val="bg1"/>
                </a:solidFill>
              </a:rPr>
              <a:t>Gravity Pin</a:t>
            </a:r>
          </a:p>
        </p:txBody>
      </p:sp>
      <p:sp>
        <p:nvSpPr>
          <p:cNvPr id="4" name="TextBox 3"/>
          <p:cNvSpPr txBox="1"/>
          <p:nvPr/>
        </p:nvSpPr>
        <p:spPr>
          <a:xfrm>
            <a:off x="457200" y="2743200"/>
            <a:ext cx="4648200" cy="3785652"/>
          </a:xfrm>
          <a:prstGeom prst="rect">
            <a:avLst/>
          </a:prstGeom>
          <a:noFill/>
        </p:spPr>
        <p:txBody>
          <a:bodyPr wrap="square" rtlCol="0">
            <a:spAutoFit/>
          </a:bodyPr>
          <a:lstStyle/>
          <a:p>
            <a:pPr marL="137160" indent="0">
              <a:buNone/>
            </a:pPr>
            <a:r>
              <a:rPr lang="en-US" sz="2400" dirty="0"/>
              <a:t>The extension base plate is inside the leg of the scaffold frame and is held in with a</a:t>
            </a:r>
          </a:p>
          <a:p>
            <a:pPr marL="137160" indent="0">
              <a:buNone/>
            </a:pPr>
            <a:r>
              <a:rPr lang="en-US" sz="2400" dirty="0"/>
              <a:t>gravity pin.</a:t>
            </a:r>
          </a:p>
          <a:p>
            <a:pPr marL="137160" indent="0">
              <a:buNone/>
            </a:pPr>
            <a:r>
              <a:rPr lang="en-US" sz="2400" dirty="0"/>
              <a:t>The extension base plate sits</a:t>
            </a:r>
          </a:p>
          <a:p>
            <a:pPr marL="137160" indent="0">
              <a:buNone/>
            </a:pPr>
            <a:r>
              <a:rPr lang="en-US" sz="2400" dirty="0"/>
              <a:t>on the mud sill and is nailed</a:t>
            </a:r>
          </a:p>
          <a:p>
            <a:pPr marL="137160" indent="0">
              <a:buNone/>
            </a:pPr>
            <a:r>
              <a:rPr lang="en-US" sz="2400" dirty="0"/>
              <a:t>together with a minimum of</a:t>
            </a:r>
          </a:p>
          <a:p>
            <a:pPr marL="137160" indent="0">
              <a:buNone/>
            </a:pPr>
            <a:r>
              <a:rPr lang="en-US" sz="2400" dirty="0"/>
              <a:t>two nails.</a:t>
            </a:r>
          </a:p>
          <a:p>
            <a:pPr marL="137160" indent="0">
              <a:buNone/>
            </a:pPr>
            <a:r>
              <a:rPr lang="en-US" sz="2400" dirty="0"/>
              <a:t>The mud sill should look like</a:t>
            </a:r>
          </a:p>
          <a:p>
            <a:pPr marL="137160" indent="0">
              <a:buNone/>
            </a:pPr>
            <a:r>
              <a:rPr lang="en-US" sz="2400" dirty="0"/>
              <a:t>the one in the photo.</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1676400"/>
            <a:ext cx="3681948" cy="3681948"/>
          </a:xfrm>
          <a:prstGeom prst="rect">
            <a:avLst/>
          </a:prstGeom>
          <a:scene3d>
            <a:camera prst="orthographicFront"/>
            <a:lightRig rig="threePt" dir="t"/>
          </a:scene3d>
          <a:sp3d>
            <a:bevelT w="88900"/>
          </a:sp3d>
        </p:spPr>
      </p:pic>
      <p:cxnSp>
        <p:nvCxnSpPr>
          <p:cNvPr id="9" name="Elbow Connector 8"/>
          <p:cNvCxnSpPr/>
          <p:nvPr/>
        </p:nvCxnSpPr>
        <p:spPr>
          <a:xfrm>
            <a:off x="2781300" y="1219200"/>
            <a:ext cx="4305300" cy="3048000"/>
          </a:xfrm>
          <a:prstGeom prst="bentConnector3">
            <a:avLst>
              <a:gd name="adj1" fmla="val 129225"/>
            </a:avLst>
          </a:prstGeom>
          <a:ln w="38100">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12" name="Elbow Connector 11"/>
          <p:cNvCxnSpPr/>
          <p:nvPr/>
        </p:nvCxnSpPr>
        <p:spPr>
          <a:xfrm>
            <a:off x="4482048" y="1799771"/>
            <a:ext cx="2464326" cy="2057400"/>
          </a:xfrm>
          <a:prstGeom prst="bentConnector3">
            <a:avLst>
              <a:gd name="adj1" fmla="val 133046"/>
            </a:avLst>
          </a:prstGeom>
          <a:ln w="38100">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7" name="Elbow Connector 16"/>
          <p:cNvCxnSpPr/>
          <p:nvPr/>
        </p:nvCxnSpPr>
        <p:spPr>
          <a:xfrm>
            <a:off x="3124200" y="2310348"/>
            <a:ext cx="3581400" cy="128052"/>
          </a:xfrm>
          <a:prstGeom prst="bentConnector3">
            <a:avLst>
              <a:gd name="adj1" fmla="val 50000"/>
            </a:avLst>
          </a:prstGeom>
          <a:ln w="57150">
            <a:solidFill>
              <a:schemeClr val="bg1"/>
            </a:solidFill>
            <a:tailEnd type="arrow"/>
          </a:ln>
        </p:spPr>
        <p:style>
          <a:lnRef idx="2">
            <a:schemeClr val="dk1"/>
          </a:lnRef>
          <a:fillRef idx="0">
            <a:schemeClr val="dk1"/>
          </a:fillRef>
          <a:effectRef idx="1">
            <a:schemeClr val="dk1"/>
          </a:effectRef>
          <a:fontRef idx="minor">
            <a:schemeClr val="tx1"/>
          </a:fontRef>
        </p:style>
      </p:cxn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48800" y="47171"/>
            <a:ext cx="609600" cy="609600"/>
          </a:xfrm>
          <a:prstGeom prst="rect">
            <a:avLst/>
          </a:prstGeom>
        </p:spPr>
      </p:pic>
    </p:spTree>
    <p:extLst>
      <p:ext uri="{BB962C8B-B14F-4D97-AF65-F5344CB8AC3E}">
        <p14:creationId xmlns:p14="http://schemas.microsoft.com/office/powerpoint/2010/main" val="2064235127"/>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320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3276600"/>
          </a:xfrm>
        </p:spPr>
        <p:txBody>
          <a:bodyPr/>
          <a:lstStyle/>
          <a:p>
            <a:pPr marL="137160" indent="0">
              <a:buNone/>
            </a:pPr>
            <a:r>
              <a:rPr lang="en-US" dirty="0"/>
              <a:t>All scaffold needs to be connected with cross braces or rails. A single brace is used on the outside of the scaffold at every level with a straight rail used on the inside. On all scaffold two frames or more high, a straight rail is used with the cross brace. The brace is used as a top rail and the straight rail is used as a mid-rail.</a:t>
            </a:r>
          </a:p>
          <a:p>
            <a:pPr marL="137160" indent="0">
              <a:buNone/>
            </a:pPr>
            <a:endParaRPr lang="en-US" dirty="0"/>
          </a:p>
        </p:txBody>
      </p:sp>
      <p:pic>
        <p:nvPicPr>
          <p:cNvPr id="5" name="Picture 6" descr="DSC_05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609" y="3581400"/>
            <a:ext cx="4570413" cy="3060700"/>
          </a:xfrm>
          <a:prstGeom prst="rect">
            <a:avLst/>
          </a:prstGeom>
          <a:noFill/>
          <a:ln w="57150">
            <a:noFill/>
            <a:miter lim="800000"/>
            <a:headEnd/>
            <a:tailEnd/>
          </a:ln>
          <a:scene3d>
            <a:camera prst="orthographicFront"/>
            <a:lightRig rig="threePt" dir="t"/>
          </a:scene3d>
          <a:sp3d>
            <a:bevelT w="88900"/>
          </a:sp3d>
          <a:extLst>
            <a:ext uri="{909E8E84-426E-40DD-AFC4-6F175D3DCCD1}">
              <a14:hiddenFill xmlns:a14="http://schemas.microsoft.com/office/drawing/2010/main">
                <a:solidFill>
                  <a:srgbClr val="FFFFFF"/>
                </a:solidFill>
              </a14:hiddenFill>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96400" y="152400"/>
            <a:ext cx="609600" cy="609600"/>
          </a:xfrm>
          <a:prstGeom prst="rect">
            <a:avLst/>
          </a:prstGeom>
        </p:spPr>
      </p:pic>
    </p:spTree>
    <p:extLst>
      <p:ext uri="{BB962C8B-B14F-4D97-AF65-F5344CB8AC3E}">
        <p14:creationId xmlns:p14="http://schemas.microsoft.com/office/powerpoint/2010/main" val="2204226066"/>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32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a:t>Plank</a:t>
            </a:r>
          </a:p>
        </p:txBody>
      </p:sp>
      <p:sp>
        <p:nvSpPr>
          <p:cNvPr id="3" name="Content Placeholder 2"/>
          <p:cNvSpPr>
            <a:spLocks noGrp="1"/>
          </p:cNvSpPr>
          <p:nvPr>
            <p:ph idx="1"/>
          </p:nvPr>
        </p:nvSpPr>
        <p:spPr>
          <a:xfrm>
            <a:off x="457200" y="990600"/>
            <a:ext cx="8229600" cy="2286000"/>
          </a:xfrm>
        </p:spPr>
        <p:txBody>
          <a:bodyPr/>
          <a:lstStyle/>
          <a:p>
            <a:pPr marL="137160" indent="0">
              <a:buNone/>
            </a:pPr>
            <a:r>
              <a:rPr lang="en-US" dirty="0"/>
              <a:t>All levels should be fully planked. For 3’ wide scaffold…3 planks are required. </a:t>
            </a:r>
          </a:p>
          <a:p>
            <a:pPr marL="137160" indent="0">
              <a:buNone/>
            </a:pPr>
            <a:r>
              <a:rPr lang="en-US" dirty="0"/>
              <a:t>A minimum of 2 plank must be used at all times, even on A frames.</a:t>
            </a:r>
          </a:p>
          <a:p>
            <a:pPr marL="137160" indent="0">
              <a:buNone/>
            </a:pPr>
            <a:endParaRPr lang="en-US" dirty="0"/>
          </a:p>
          <a:p>
            <a:pPr marL="137160" indent="0">
              <a:buNone/>
            </a:pPr>
            <a:endParaRPr lang="en-US" dirty="0"/>
          </a:p>
          <a:p>
            <a:pPr marL="137160" indent="0">
              <a:buNone/>
            </a:pPr>
            <a:endParaRPr lang="en-US" dirty="0"/>
          </a:p>
        </p:txBody>
      </p:sp>
      <p:sp>
        <p:nvSpPr>
          <p:cNvPr id="5" name="Content Placeholder 2"/>
          <p:cNvSpPr txBox="1">
            <a:spLocks/>
          </p:cNvSpPr>
          <p:nvPr/>
        </p:nvSpPr>
        <p:spPr>
          <a:xfrm>
            <a:off x="457200" y="2895600"/>
            <a:ext cx="4114800" cy="3581400"/>
          </a:xfrm>
          <a:prstGeom prst="rect">
            <a:avLst/>
          </a:prstGeom>
        </p:spPr>
        <p:txBody>
          <a:bodyPr vert="horz">
            <a:normAutofit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Font typeface="Wingdings 2"/>
              <a:buNone/>
            </a:pPr>
            <a:r>
              <a:rPr lang="en-US" dirty="0"/>
              <a:t>Plank must go a minimum of 6” past the frame header but no more than 12”.</a:t>
            </a:r>
          </a:p>
          <a:p>
            <a:pPr marL="137160" indent="0">
              <a:buFont typeface="Wingdings 2"/>
              <a:buNone/>
            </a:pPr>
            <a:r>
              <a:rPr lang="en-US" dirty="0"/>
              <a:t>The plank must not have excessive cracks or splits that may reduce its capacity.</a:t>
            </a:r>
          </a:p>
          <a:p>
            <a:pPr marL="137160" indent="0">
              <a:buFont typeface="Wingdings 2"/>
              <a:buNone/>
            </a:pPr>
            <a:endParaRPr lang="en-US" dirty="0"/>
          </a:p>
          <a:p>
            <a:pPr marL="137160" indent="0">
              <a:buFont typeface="Wingdings 2"/>
              <a:buNone/>
            </a:pPr>
            <a:endParaRPr lang="en-US" dirty="0"/>
          </a:p>
          <a:p>
            <a:pPr marL="137160" indent="0">
              <a:buFont typeface="Wingdings 2"/>
              <a:buNone/>
            </a:pP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930013"/>
            <a:ext cx="4182814" cy="3124200"/>
          </a:xfrm>
          <a:prstGeom prst="rect">
            <a:avLst/>
          </a:prstGeom>
          <a:scene3d>
            <a:camera prst="orthographicFront"/>
            <a:lightRig rig="threePt" dir="t"/>
          </a:scene3d>
          <a:sp3d>
            <a:bevelT w="88900"/>
          </a:sp3d>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48800" y="18143"/>
            <a:ext cx="609600" cy="609600"/>
          </a:xfrm>
          <a:prstGeom prst="rect">
            <a:avLst/>
          </a:prstGeom>
        </p:spPr>
      </p:pic>
    </p:spTree>
    <p:extLst>
      <p:ext uri="{BB962C8B-B14F-4D97-AF65-F5344CB8AC3E}">
        <p14:creationId xmlns:p14="http://schemas.microsoft.com/office/powerpoint/2010/main" val="2236460520"/>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336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Toe Boards</a:t>
            </a:r>
          </a:p>
        </p:txBody>
      </p:sp>
      <p:sp>
        <p:nvSpPr>
          <p:cNvPr id="3" name="Content Placeholder 2"/>
          <p:cNvSpPr>
            <a:spLocks noGrp="1"/>
          </p:cNvSpPr>
          <p:nvPr>
            <p:ph idx="1"/>
          </p:nvPr>
        </p:nvSpPr>
        <p:spPr>
          <a:xfrm>
            <a:off x="457200" y="1143000"/>
            <a:ext cx="8229600" cy="1905000"/>
          </a:xfrm>
        </p:spPr>
        <p:txBody>
          <a:bodyPr/>
          <a:lstStyle/>
          <a:p>
            <a:pPr marL="137160" indent="0">
              <a:buNone/>
            </a:pPr>
            <a:r>
              <a:rPr lang="en-US" dirty="0"/>
              <a:t>OSHA requires toe boards on all scaffold platforms 10’ and higher. A minimum toe board is 3 ½” tall. It’s purpose is to prevent objects from falling off the scaffold.</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3048000"/>
            <a:ext cx="4572000" cy="3429000"/>
          </a:xfrm>
          <a:prstGeom prst="rect">
            <a:avLst/>
          </a:prstGeom>
          <a:scene3d>
            <a:camera prst="orthographicFront"/>
            <a:lightRig rig="threePt" dir="t"/>
          </a:scene3d>
          <a:sp3d>
            <a:bevelT w="88900"/>
          </a:sp3d>
        </p:spPr>
      </p:pic>
      <p:sp>
        <p:nvSpPr>
          <p:cNvPr id="5" name="TextBox 4"/>
          <p:cNvSpPr txBox="1"/>
          <p:nvPr/>
        </p:nvSpPr>
        <p:spPr>
          <a:xfrm>
            <a:off x="199571" y="4242191"/>
            <a:ext cx="1752600" cy="369332"/>
          </a:xfrm>
          <a:prstGeom prst="rect">
            <a:avLst/>
          </a:prstGeom>
          <a:noFill/>
        </p:spPr>
        <p:txBody>
          <a:bodyPr wrap="square" rtlCol="0">
            <a:spAutoFit/>
          </a:bodyPr>
          <a:lstStyle/>
          <a:p>
            <a:r>
              <a:rPr lang="en-US" dirty="0"/>
              <a:t>Toe Boards</a:t>
            </a:r>
          </a:p>
        </p:txBody>
      </p:sp>
      <p:cxnSp>
        <p:nvCxnSpPr>
          <p:cNvPr id="6" name="Straight Arrow Connector 5"/>
          <p:cNvCxnSpPr/>
          <p:nvPr/>
        </p:nvCxnSpPr>
        <p:spPr>
          <a:xfrm>
            <a:off x="1676400" y="4426857"/>
            <a:ext cx="914400" cy="184666"/>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25000" y="152400"/>
            <a:ext cx="609600" cy="609600"/>
          </a:xfrm>
          <a:prstGeom prst="rect">
            <a:avLst/>
          </a:prstGeom>
        </p:spPr>
      </p:pic>
    </p:spTree>
    <p:extLst>
      <p:ext uri="{BB962C8B-B14F-4D97-AF65-F5344CB8AC3E}">
        <p14:creationId xmlns:p14="http://schemas.microsoft.com/office/powerpoint/2010/main" val="3754489197"/>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905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365BB0"/>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10455</TotalTime>
  <Words>600</Words>
  <Application>Microsoft Office PowerPoint</Application>
  <PresentationFormat>On-screen Show (4:3)</PresentationFormat>
  <Paragraphs>68</Paragraphs>
  <Slides>15</Slides>
  <Notes>0</Notes>
  <HiddenSlides>0</HiddenSlides>
  <MMClips>15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Algerian</vt:lpstr>
      <vt:lpstr>Book Antiqua</vt:lpstr>
      <vt:lpstr>Lucida Sans</vt:lpstr>
      <vt:lpstr>Times New Roman</vt:lpstr>
      <vt:lpstr>Wingdings</vt:lpstr>
      <vt:lpstr>Wingdings 2</vt:lpstr>
      <vt:lpstr>Wingdings 3</vt:lpstr>
      <vt:lpstr>Apex</vt:lpstr>
      <vt:lpstr>SCAFFOLD SAFETY 101</vt:lpstr>
      <vt:lpstr>PowerPoint Presentation</vt:lpstr>
      <vt:lpstr>OSHA Regulations</vt:lpstr>
      <vt:lpstr>PowerPoint Presentation</vt:lpstr>
      <vt:lpstr>Now that you have looked at the scaffold tag… Let’s make sure you know what “Correct” scaffold looks like.</vt:lpstr>
      <vt:lpstr>PowerPoint Presentation</vt:lpstr>
      <vt:lpstr>PowerPoint Presentation</vt:lpstr>
      <vt:lpstr>Plank</vt:lpstr>
      <vt:lpstr>Toe Boards</vt:lpstr>
      <vt:lpstr>Plank around corners</vt:lpstr>
      <vt:lpstr>Working on the roof</vt:lpstr>
      <vt:lpstr>Access</vt:lpstr>
      <vt:lpstr>Scaffold Ties</vt:lpstr>
      <vt:lpstr>What NOT to do</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SCAFFOLD SAFETY 101</dc:title>
  <dc:creator>Marcia</dc:creator>
  <cp:lastModifiedBy>Scott Foster</cp:lastModifiedBy>
  <cp:revision>79</cp:revision>
  <cp:lastPrinted>2015-08-20T21:24:53Z</cp:lastPrinted>
  <dcterms:created xsi:type="dcterms:W3CDTF">2015-04-30T21:37:02Z</dcterms:created>
  <dcterms:modified xsi:type="dcterms:W3CDTF">2020-11-24T22:19:41Z</dcterms:modified>
</cp:coreProperties>
</file>