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531" r:id="rId6"/>
    <p:sldId id="729" r:id="rId7"/>
    <p:sldId id="731" r:id="rId8"/>
    <p:sldId id="730" r:id="rId9"/>
    <p:sldId id="727" r:id="rId10"/>
    <p:sldId id="728" r:id="rId11"/>
    <p:sldId id="732" r:id="rId12"/>
    <p:sldId id="733" r:id="rId13"/>
    <p:sldId id="734" r:id="rId14"/>
    <p:sldId id="735" r:id="rId15"/>
    <p:sldId id="736" r:id="rId16"/>
    <p:sldId id="737" r:id="rId17"/>
    <p:sldId id="265" r:id="rId18"/>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850B7A-FD93-4C6A-A832-B2CE70B97F89}">
          <p14:sldIdLst>
            <p14:sldId id="256"/>
            <p14:sldId id="531"/>
            <p14:sldId id="729"/>
            <p14:sldId id="731"/>
            <p14:sldId id="730"/>
            <p14:sldId id="727"/>
            <p14:sldId id="728"/>
            <p14:sldId id="732"/>
            <p14:sldId id="733"/>
            <p14:sldId id="734"/>
            <p14:sldId id="735"/>
            <p14:sldId id="736"/>
            <p14:sldId id="737"/>
            <p14:sldId id="2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witz, Jason" initials="HJ" lastIdx="4" clrIdx="0">
    <p:extLst>
      <p:ext uri="{19B8F6BF-5375-455C-9EA6-DF929625EA0E}">
        <p15:presenceInfo xmlns:p15="http://schemas.microsoft.com/office/powerpoint/2012/main" userId="S::Jason.Horwitz@Illinois.gov::09e75a0a-ea38-47e0-b2c7-c74b3c9d7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101" autoAdjust="0"/>
  </p:normalViewPr>
  <p:slideViewPr>
    <p:cSldViewPr>
      <p:cViewPr varScale="1">
        <p:scale>
          <a:sx n="90" d="100"/>
          <a:sy n="90" d="100"/>
        </p:scale>
        <p:origin x="82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144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EBAAF2-FD63-4A69-B167-37BE0E345198}" type="datetimeFigureOut">
              <a:rPr lang="en-US" smtClean="0"/>
              <a:t>6/30/2020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6223E95-3E5E-48FA-A903-7F534A8CAC05}" type="slidenum">
              <a:rPr lang="en-US" smtClean="0"/>
              <a:t>‹#›</a:t>
            </a:fld>
            <a:endParaRPr lang="en-US" dirty="0"/>
          </a:p>
        </p:txBody>
      </p:sp>
    </p:spTree>
    <p:extLst>
      <p:ext uri="{BB962C8B-B14F-4D97-AF65-F5344CB8AC3E}">
        <p14:creationId xmlns:p14="http://schemas.microsoft.com/office/powerpoint/2010/main" val="1184964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D432837-1A5D-4B22-99D0-FA46B1FB1339}" type="datetimeFigureOut">
              <a:rPr lang="en-US" smtClean="0"/>
              <a:t>6/30/2020</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8EAAB7-4B3B-4A2D-8F34-159C974889E8}" type="slidenum">
              <a:rPr lang="en-US" smtClean="0"/>
              <a:t>‹#›</a:t>
            </a:fld>
            <a:endParaRPr lang="en-US" dirty="0"/>
          </a:p>
        </p:txBody>
      </p:sp>
    </p:spTree>
    <p:extLst>
      <p:ext uri="{BB962C8B-B14F-4D97-AF65-F5344CB8AC3E}">
        <p14:creationId xmlns:p14="http://schemas.microsoft.com/office/powerpoint/2010/main" val="10095959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FAB46E-0F2F-4F70-864A-D719663DAFE1}"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136744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B59D0-36A5-437B-A68F-3025FCD9B77E}"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16175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F8703-83EE-4356-91ED-49C8227C0824}"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308043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B250D-8FCD-44F6-89C1-7F847194C4D3}"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10483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59AA4F-AC20-4F39-BA7A-7C42A5FEDA2C}"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206233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11620-0D48-415D-B6B8-8A564973A8F3}"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281071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3EB7C-919F-49B1-8DE1-529C68D58B8C}" type="datetime1">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40951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6FF1A-ADEF-4FA9-9442-3C3DAC0A7DB2}" type="datetime1">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84599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A35E-9CC0-463C-83EB-0A40378B2AFE}" type="datetime1">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87438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71297B-841C-4F79-A23B-9E2B28CCBC86}"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24051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5B107-029D-445C-A08E-25A797B7A92C}"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dirty="0"/>
          </a:p>
        </p:txBody>
      </p:sp>
    </p:spTree>
    <p:extLst>
      <p:ext uri="{BB962C8B-B14F-4D97-AF65-F5344CB8AC3E}">
        <p14:creationId xmlns:p14="http://schemas.microsoft.com/office/powerpoint/2010/main" val="282626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A1927D-F47C-4D0D-94C0-CD2FF86A67F3}" type="datetime1">
              <a:rPr lang="en-US" smtClean="0"/>
              <a:t>6/30/2020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335402-A96B-43FB-BE82-10458D361873}" type="slidenum">
              <a:rPr lang="en-US" smtClean="0"/>
              <a:t>‹#›</a:t>
            </a:fld>
            <a:endParaRPr lang="en-US" dirty="0"/>
          </a:p>
        </p:txBody>
      </p:sp>
    </p:spTree>
    <p:extLst>
      <p:ext uri="{BB962C8B-B14F-4D97-AF65-F5344CB8AC3E}">
        <p14:creationId xmlns:p14="http://schemas.microsoft.com/office/powerpoint/2010/main" val="265406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2.illinois.gov/dceo/SmallBizAssistance/Pages/C19DisadvantagedBusGrants.aspx"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mailto:Salvador.Garza@Illinois.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mailto:Jacqui.Bevelheimer@Illinoi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85750"/>
            <a:ext cx="4572000" cy="230832"/>
          </a:xfrm>
          <a:prstGeom prst="rect">
            <a:avLst/>
          </a:prstGeom>
          <a:noFill/>
        </p:spPr>
        <p:txBody>
          <a:bodyPr wrap="square" rtlCol="0">
            <a:spAutoFit/>
          </a:bodyPr>
          <a:lstStyle/>
          <a:p>
            <a:r>
              <a:rPr lang="en-US" sz="900" b="1" spc="120" dirty="0">
                <a:solidFill>
                  <a:schemeClr val="bg1">
                    <a:lumMod val="65000"/>
                  </a:schemeClr>
                </a:solidFill>
                <a:latin typeface="Arial" panose="020B0604020202020204" pitchFamily="34" charset="0"/>
                <a:cs typeface="Arial" panose="020B0604020202020204" pitchFamily="34" charset="0"/>
              </a:rPr>
              <a:t>Illinois Department of Commerce &amp; Economic Opportunity</a:t>
            </a: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00131" y="4400550"/>
            <a:ext cx="3543869" cy="4152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85678"/>
            <a:ext cx="1905000" cy="521970"/>
          </a:xfrm>
          <a:prstGeom prst="rect">
            <a:avLst/>
          </a:prstGeom>
        </p:spPr>
      </p:pic>
      <p:sp>
        <p:nvSpPr>
          <p:cNvPr id="10" name="TextBox 9"/>
          <p:cNvSpPr txBox="1"/>
          <p:nvPr/>
        </p:nvSpPr>
        <p:spPr>
          <a:xfrm>
            <a:off x="2286000" y="1352550"/>
            <a:ext cx="4495800" cy="1692771"/>
          </a:xfrm>
          <a:prstGeom prst="rect">
            <a:avLst/>
          </a:prstGeom>
          <a:noFill/>
        </p:spPr>
        <p:txBody>
          <a:bodyPr wrap="square" rtlCol="0">
            <a:spAutoFit/>
          </a:bodyPr>
          <a:lstStyle/>
          <a:p>
            <a:pPr algn="ctr"/>
            <a:r>
              <a:rPr lang="en-US" sz="2800" b="1" i="1" dirty="0">
                <a:solidFill>
                  <a:srgbClr val="002060"/>
                </a:solidFill>
                <a:latin typeface="Arial" panose="020B0604020202020204" pitchFamily="34" charset="0"/>
                <a:cs typeface="Arial" panose="020B0604020202020204" pitchFamily="34" charset="0"/>
              </a:rPr>
              <a:t>BUSINESS INTERRUPTION GRANT (BIG) PROGRAM</a:t>
            </a:r>
          </a:p>
          <a:p>
            <a:pPr algn="ct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69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Eligibility</a:t>
            </a:r>
          </a:p>
        </p:txBody>
      </p:sp>
      <p:sp>
        <p:nvSpPr>
          <p:cNvPr id="9" name="TextBox 8"/>
          <p:cNvSpPr txBox="1"/>
          <p:nvPr/>
        </p:nvSpPr>
        <p:spPr>
          <a:xfrm>
            <a:off x="1295400" y="1506628"/>
            <a:ext cx="7772399" cy="3616375"/>
          </a:xfrm>
          <a:prstGeom prst="rect">
            <a:avLst/>
          </a:prstGeom>
          <a:noFill/>
        </p:spPr>
        <p:txBody>
          <a:bodyPr wrap="square" rtlCol="0">
            <a:spAutoFit/>
          </a:bodyPr>
          <a:lstStyle/>
          <a:p>
            <a:pPr marL="230188" lvl="1">
              <a:spcAft>
                <a:spcPts val="600"/>
              </a:spcAft>
            </a:pPr>
            <a:r>
              <a:rPr lang="en-US" sz="1600" b="1" dirty="0">
                <a:solidFill>
                  <a:srgbClr val="1F497D"/>
                </a:solidFill>
                <a:latin typeface="Arial" panose="020B0604020202020204" pitchFamily="34" charset="0"/>
                <a:cs typeface="Arial" panose="020B0604020202020204" pitchFamily="34" charset="0"/>
              </a:rPr>
              <a:t>Barbershops and Salons ($10 million) – 1,000 grants</a:t>
            </a:r>
          </a:p>
          <a:p>
            <a:pPr marL="515938"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Eligible businesses will be those with </a:t>
            </a:r>
            <a:r>
              <a:rPr lang="en-US" sz="1600" u="sng" dirty="0">
                <a:solidFill>
                  <a:srgbClr val="1F497D"/>
                </a:solidFill>
                <a:latin typeface="Arial" panose="020B0604020202020204" pitchFamily="34" charset="0"/>
                <a:cs typeface="Arial" panose="020B0604020202020204" pitchFamily="34" charset="0"/>
              </a:rPr>
              <a:t>under $500,000</a:t>
            </a:r>
            <a:r>
              <a:rPr lang="en-US" sz="1600" dirty="0">
                <a:solidFill>
                  <a:srgbClr val="1F497D"/>
                </a:solidFill>
                <a:latin typeface="Arial" panose="020B0604020202020204" pitchFamily="34" charset="0"/>
                <a:cs typeface="Arial" panose="020B0604020202020204" pitchFamily="34" charset="0"/>
              </a:rPr>
              <a:t> in revenue in 2019, or pro-rated amount if in business for less than a year. Must have been operating for three months prior to March 2020.</a:t>
            </a:r>
          </a:p>
          <a:p>
            <a:pPr marL="515938"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Grant award will be </a:t>
            </a:r>
            <a:r>
              <a:rPr lang="en-US" sz="1600" u="sng" dirty="0">
                <a:solidFill>
                  <a:srgbClr val="1F497D"/>
                </a:solidFill>
                <a:latin typeface="Arial" panose="020B0604020202020204" pitchFamily="34" charset="0"/>
                <a:cs typeface="Arial" panose="020B0604020202020204" pitchFamily="34" charset="0"/>
              </a:rPr>
              <a:t>$10,000</a:t>
            </a:r>
            <a:r>
              <a:rPr lang="en-US" sz="1600" dirty="0">
                <a:solidFill>
                  <a:srgbClr val="1F497D"/>
                </a:solidFill>
                <a:latin typeface="Arial" panose="020B0604020202020204" pitchFamily="34" charset="0"/>
                <a:cs typeface="Arial" panose="020B0604020202020204" pitchFamily="34" charset="0"/>
              </a:rPr>
              <a:t>.  Applicants must attest to experiencing losses of at least this much since the Stay at Home order was put in place on March 21, 2020 due to closure or reduced operations as a result of the COVID pandemic.</a:t>
            </a:r>
          </a:p>
          <a:p>
            <a:pPr marL="515938" lvl="1" indent="-285750">
              <a:spcAft>
                <a:spcPts val="600"/>
              </a:spcAft>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“50% of grants will go to businesses in DIAs, with priority for DIAs that have experienced recent property damage or looting during civil unrest.”</a:t>
            </a:r>
          </a:p>
          <a:p>
            <a:pPr>
              <a:spcAft>
                <a:spcPts val="600"/>
              </a:spcAft>
            </a:pPr>
            <a:r>
              <a:rPr lang="en-US" sz="1600" dirty="0">
                <a:solidFill>
                  <a:srgbClr val="1F497D"/>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10</a:t>
            </a:fld>
            <a:endParaRPr lang="en-US" sz="800" dirty="0"/>
          </a:p>
        </p:txBody>
      </p:sp>
    </p:spTree>
    <p:extLst>
      <p:ext uri="{BB962C8B-B14F-4D97-AF65-F5344CB8AC3E}">
        <p14:creationId xmlns:p14="http://schemas.microsoft.com/office/powerpoint/2010/main" val="110930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Eligibility</a:t>
            </a:r>
          </a:p>
        </p:txBody>
      </p:sp>
      <p:sp>
        <p:nvSpPr>
          <p:cNvPr id="9" name="TextBox 8"/>
          <p:cNvSpPr txBox="1"/>
          <p:nvPr/>
        </p:nvSpPr>
        <p:spPr>
          <a:xfrm>
            <a:off x="1565877" y="1506628"/>
            <a:ext cx="7501922" cy="2862322"/>
          </a:xfrm>
          <a:prstGeom prst="rect">
            <a:avLst/>
          </a:prstGeom>
          <a:noFill/>
        </p:spPr>
        <p:txBody>
          <a:bodyPr wrap="square" rtlCol="0">
            <a:spAutoFit/>
          </a:bodyPr>
          <a:lstStyle/>
          <a:p>
            <a:pPr>
              <a:spcAft>
                <a:spcPts val="600"/>
              </a:spcAft>
            </a:pPr>
            <a:r>
              <a:rPr lang="en-US" sz="1600" b="1" dirty="0">
                <a:solidFill>
                  <a:srgbClr val="1F497D"/>
                </a:solidFill>
                <a:latin typeface="Arial" panose="020B0604020202020204" pitchFamily="34" charset="0"/>
                <a:cs typeface="Arial" panose="020B0604020202020204" pitchFamily="34" charset="0"/>
              </a:rPr>
              <a:t>Fitness Centers ($10 million) – 500 grants</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Businesses with </a:t>
            </a:r>
            <a:r>
              <a:rPr lang="en-US" sz="1600" u="sng" dirty="0">
                <a:solidFill>
                  <a:srgbClr val="1F497D"/>
                </a:solidFill>
                <a:latin typeface="Arial" panose="020B0604020202020204" pitchFamily="34" charset="0"/>
                <a:cs typeface="Arial" panose="020B0604020202020204" pitchFamily="34" charset="0"/>
              </a:rPr>
              <a:t>under $2 million </a:t>
            </a:r>
            <a:r>
              <a:rPr lang="en-US" sz="1600" dirty="0">
                <a:solidFill>
                  <a:srgbClr val="1F497D"/>
                </a:solidFill>
                <a:latin typeface="Arial" panose="020B0604020202020204" pitchFamily="34" charset="0"/>
                <a:cs typeface="Arial" panose="020B0604020202020204" pitchFamily="34" charset="0"/>
              </a:rPr>
              <a:t>in revenue in 2019, or pro-rated amount if open for less than a year. Must have been operating for three months prior to March 2020.</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Applicants must attest to experiencing costs or losses of at least $20,000 since the Stay at Home order was put in place on March 21, 2020.</a:t>
            </a:r>
          </a:p>
          <a:p>
            <a:pPr marL="342900" indent="-342900">
              <a:spcAft>
                <a:spcPts val="600"/>
              </a:spcAft>
              <a:buFont typeface="Arial" panose="020B0604020202020204" pitchFamily="34" charset="0"/>
              <a:buChar char="•"/>
            </a:pPr>
            <a:r>
              <a:rPr lang="en-US" sz="1600" u="sng" dirty="0">
                <a:solidFill>
                  <a:srgbClr val="1F497D"/>
                </a:solidFill>
                <a:latin typeface="Arial" panose="020B0604020202020204" pitchFamily="34" charset="0"/>
                <a:cs typeface="Arial" panose="020B0604020202020204" pitchFamily="34" charset="0"/>
              </a:rPr>
              <a:t>Must be a facility</a:t>
            </a:r>
            <a:r>
              <a:rPr lang="en-US" sz="1600" dirty="0">
                <a:solidFill>
                  <a:srgbClr val="1F497D"/>
                </a:solidFill>
                <a:latin typeface="Arial" panose="020B0604020202020204" pitchFamily="34" charset="0"/>
                <a:cs typeface="Arial" panose="020B0604020202020204" pitchFamily="34" charset="0"/>
              </a:rPr>
              <a:t>. Health or fitness service providers that provide remote services or travel to different sites/client locations without a permanent establishment open to members are not eligible.</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30% of grants will go to businesses in DIAs. </a:t>
            </a: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11</a:t>
            </a:fld>
            <a:endParaRPr lang="en-US" sz="800" dirty="0"/>
          </a:p>
        </p:txBody>
      </p:sp>
    </p:spTree>
    <p:extLst>
      <p:ext uri="{BB962C8B-B14F-4D97-AF65-F5344CB8AC3E}">
        <p14:creationId xmlns:p14="http://schemas.microsoft.com/office/powerpoint/2010/main" val="383845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Timeline</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12</a:t>
            </a:fld>
            <a:endParaRPr lang="en-US" sz="800" dirty="0"/>
          </a:p>
        </p:txBody>
      </p:sp>
      <p:sp>
        <p:nvSpPr>
          <p:cNvPr id="3" name="TextBox 2">
            <a:extLst>
              <a:ext uri="{FF2B5EF4-FFF2-40B4-BE49-F238E27FC236}">
                <a16:creationId xmlns:a16="http://schemas.microsoft.com/office/drawing/2014/main" id="{AB23A7D8-632A-47F8-B308-0165477A7FC3}"/>
              </a:ext>
            </a:extLst>
          </p:cNvPr>
          <p:cNvSpPr txBox="1"/>
          <p:nvPr/>
        </p:nvSpPr>
        <p:spPr>
          <a:xfrm>
            <a:off x="1798983" y="1734634"/>
            <a:ext cx="7010400" cy="2246769"/>
          </a:xfrm>
          <a:prstGeom prst="rect">
            <a:avLst/>
          </a:prstGeom>
          <a:noFill/>
        </p:spPr>
        <p:txBody>
          <a:bodyPr wrap="square" rtlCol="0">
            <a:spAutoFit/>
          </a:bodyPr>
          <a:lstStyle/>
          <a:p>
            <a:r>
              <a:rPr lang="en-US" sz="2000" b="1" dirty="0">
                <a:solidFill>
                  <a:srgbClr val="1F497D"/>
                </a:solidFill>
                <a:latin typeface="Arial" panose="020B0604020202020204" pitchFamily="34" charset="0"/>
                <a:cs typeface="Arial" panose="020B0604020202020204" pitchFamily="34" charset="0"/>
              </a:rPr>
              <a:t>June 22nd </a:t>
            </a:r>
            <a:r>
              <a:rPr lang="en-US" sz="2000" dirty="0">
                <a:solidFill>
                  <a:srgbClr val="1F497D"/>
                </a:solidFill>
                <a:latin typeface="Arial" panose="020B0604020202020204" pitchFamily="34" charset="0"/>
                <a:cs typeface="Arial" panose="020B0604020202020204" pitchFamily="34" charset="0"/>
              </a:rPr>
              <a:t>- application available to review</a:t>
            </a:r>
          </a:p>
          <a:p>
            <a:endParaRPr lang="en-US" sz="2000" dirty="0">
              <a:solidFill>
                <a:srgbClr val="1F497D"/>
              </a:solidFill>
              <a:latin typeface="Arial" panose="020B0604020202020204" pitchFamily="34" charset="0"/>
              <a:cs typeface="Arial" panose="020B0604020202020204" pitchFamily="34" charset="0"/>
            </a:endParaRPr>
          </a:p>
          <a:p>
            <a:r>
              <a:rPr lang="en-US" sz="2000" b="1" dirty="0">
                <a:solidFill>
                  <a:srgbClr val="1F497D"/>
                </a:solidFill>
                <a:latin typeface="Arial" panose="020B0604020202020204" pitchFamily="34" charset="0"/>
                <a:cs typeface="Arial" panose="020B0604020202020204" pitchFamily="34" charset="0"/>
              </a:rPr>
              <a:t>June 26th </a:t>
            </a:r>
            <a:r>
              <a:rPr lang="en-US" sz="2000" dirty="0">
                <a:solidFill>
                  <a:srgbClr val="1F497D"/>
                </a:solidFill>
                <a:latin typeface="Arial" panose="020B0604020202020204" pitchFamily="34" charset="0"/>
                <a:cs typeface="Arial" panose="020B0604020202020204" pitchFamily="34" charset="0"/>
              </a:rPr>
              <a:t>– begin accepting applications</a:t>
            </a:r>
          </a:p>
          <a:p>
            <a:endParaRPr lang="en-US" sz="2000" dirty="0">
              <a:solidFill>
                <a:srgbClr val="1F497D"/>
              </a:solidFill>
              <a:latin typeface="Arial" panose="020B0604020202020204" pitchFamily="34" charset="0"/>
              <a:cs typeface="Arial" panose="020B0604020202020204" pitchFamily="34" charset="0"/>
            </a:endParaRPr>
          </a:p>
          <a:p>
            <a:r>
              <a:rPr lang="en-US" sz="2000" b="1" dirty="0">
                <a:solidFill>
                  <a:srgbClr val="1F497D"/>
                </a:solidFill>
                <a:latin typeface="Arial" panose="020B0604020202020204" pitchFamily="34" charset="0"/>
                <a:cs typeface="Arial" panose="020B0604020202020204" pitchFamily="34" charset="0"/>
              </a:rPr>
              <a:t>July 7th </a:t>
            </a:r>
            <a:r>
              <a:rPr lang="en-US" sz="2000" dirty="0">
                <a:solidFill>
                  <a:srgbClr val="1F497D"/>
                </a:solidFill>
                <a:latin typeface="Arial" panose="020B0604020202020204" pitchFamily="34" charset="0"/>
                <a:cs typeface="Arial" panose="020B0604020202020204" pitchFamily="34" charset="0"/>
              </a:rPr>
              <a:t>–  application closes at 5pm</a:t>
            </a:r>
          </a:p>
          <a:p>
            <a:endParaRPr lang="en-US" sz="2000" dirty="0">
              <a:solidFill>
                <a:srgbClr val="1F497D"/>
              </a:solidFill>
              <a:latin typeface="Arial" panose="020B0604020202020204" pitchFamily="34" charset="0"/>
              <a:cs typeface="Arial" panose="020B0604020202020204" pitchFamily="34" charset="0"/>
            </a:endParaRPr>
          </a:p>
          <a:p>
            <a:r>
              <a:rPr lang="en-US" sz="2000" b="1" dirty="0">
                <a:solidFill>
                  <a:srgbClr val="1F497D"/>
                </a:solidFill>
                <a:latin typeface="Arial" panose="020B0604020202020204" pitchFamily="34" charset="0"/>
                <a:cs typeface="Arial" panose="020B0604020202020204" pitchFamily="34" charset="0"/>
              </a:rPr>
              <a:t>Mid-July</a:t>
            </a:r>
            <a:r>
              <a:rPr lang="en-US" sz="2000" dirty="0">
                <a:solidFill>
                  <a:srgbClr val="1F497D"/>
                </a:solidFill>
                <a:latin typeface="Arial" panose="020B0604020202020204" pitchFamily="34" charset="0"/>
                <a:cs typeface="Arial" panose="020B0604020202020204" pitchFamily="34" charset="0"/>
              </a:rPr>
              <a:t> – funds to be awarded</a:t>
            </a:r>
          </a:p>
        </p:txBody>
      </p:sp>
    </p:spTree>
    <p:extLst>
      <p:ext uri="{BB962C8B-B14F-4D97-AF65-F5344CB8AC3E}">
        <p14:creationId xmlns:p14="http://schemas.microsoft.com/office/powerpoint/2010/main" val="206921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Application </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13</a:t>
            </a:fld>
            <a:endParaRPr lang="en-US" sz="800" dirty="0"/>
          </a:p>
        </p:txBody>
      </p:sp>
      <p:sp>
        <p:nvSpPr>
          <p:cNvPr id="3" name="TextBox 2">
            <a:extLst>
              <a:ext uri="{FF2B5EF4-FFF2-40B4-BE49-F238E27FC236}">
                <a16:creationId xmlns:a16="http://schemas.microsoft.com/office/drawing/2014/main" id="{AB23A7D8-632A-47F8-B308-0165477A7FC3}"/>
              </a:ext>
            </a:extLst>
          </p:cNvPr>
          <p:cNvSpPr txBox="1"/>
          <p:nvPr/>
        </p:nvSpPr>
        <p:spPr>
          <a:xfrm>
            <a:off x="1798983" y="1734634"/>
            <a:ext cx="7010400" cy="1631216"/>
          </a:xfrm>
          <a:prstGeom prst="rect">
            <a:avLst/>
          </a:prstGeom>
          <a:noFill/>
        </p:spPr>
        <p:txBody>
          <a:bodyPr wrap="square" rtlCol="0">
            <a:spAutoFit/>
          </a:bodyPr>
          <a:lstStyle/>
          <a:p>
            <a:r>
              <a:rPr lang="en-US" sz="2000" dirty="0">
                <a:solidFill>
                  <a:srgbClr val="1F497D"/>
                </a:solidFill>
                <a:latin typeface="Arial" panose="020B0604020202020204" pitchFamily="34" charset="0"/>
                <a:cs typeface="Arial" panose="020B0604020202020204" pitchFamily="34" charset="0"/>
              </a:rPr>
              <a:t>Interested applicants can find the application at DCEO’s website</a:t>
            </a:r>
            <a:r>
              <a:rPr lang="en-US" sz="2000" b="1" dirty="0">
                <a:solidFill>
                  <a:srgbClr val="1F497D"/>
                </a:solidFill>
                <a:latin typeface="Arial" panose="020B0604020202020204" pitchFamily="34" charset="0"/>
                <a:cs typeface="Arial" panose="020B0604020202020204" pitchFamily="34" charset="0"/>
              </a:rPr>
              <a:t>: </a:t>
            </a:r>
            <a:r>
              <a:rPr lang="en-US" sz="2000" dirty="0">
                <a:solidFill>
                  <a:srgbClr val="1F497D"/>
                </a:solidFill>
                <a:latin typeface="Arial" panose="020B0604020202020204" pitchFamily="34" charset="0"/>
                <a:cs typeface="Arial" panose="020B0604020202020204" pitchFamily="34" charset="0"/>
                <a:hlinkClick r:id="rId5"/>
              </a:rPr>
              <a:t>https://www2.illinois.gov/dceo/SmallBizAssistance/Pages/C19DisadvantagedBusGrants.aspx</a:t>
            </a:r>
            <a:endParaRPr lang="en-US" sz="2000" dirty="0">
              <a:solidFill>
                <a:srgbClr val="1F497D"/>
              </a:solidFill>
              <a:latin typeface="Arial" panose="020B0604020202020204" pitchFamily="34" charset="0"/>
              <a:cs typeface="Arial" panose="020B0604020202020204" pitchFamily="34" charset="0"/>
            </a:endParaRPr>
          </a:p>
          <a:p>
            <a:endParaRPr lang="en-US" sz="2000" dirty="0">
              <a:solidFill>
                <a:srgbClr val="1F497D"/>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62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381000" y="998875"/>
            <a:ext cx="7924800" cy="2777683"/>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Questions?</a:t>
            </a:r>
          </a:p>
          <a:p>
            <a:endParaRPr lang="en-US" sz="105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Thank You!</a:t>
            </a:r>
          </a:p>
          <a:p>
            <a:endParaRPr lang="en-US" sz="1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Contact Information: </a:t>
            </a:r>
          </a:p>
          <a:p>
            <a:endParaRPr lang="en-US" sz="1200"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Sal Garza: </a:t>
            </a:r>
            <a:r>
              <a:rPr lang="en-US" dirty="0">
                <a:solidFill>
                  <a:schemeClr val="tx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Salvador.Garza@Illinois.gov</a:t>
            </a:r>
            <a:r>
              <a:rPr lang="en-US" dirty="0">
                <a:solidFill>
                  <a:schemeClr val="bg1"/>
                </a:solidFill>
                <a:latin typeface="Arial" panose="020B0604020202020204" pitchFamily="34" charset="0"/>
                <a:cs typeface="Arial" panose="020B0604020202020204" pitchFamily="34" charset="0"/>
              </a:rPr>
              <a:t>  or 309-259-0171</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Jacqui Bevelheimer: </a:t>
            </a:r>
            <a:r>
              <a:rPr lang="en-US" dirty="0">
                <a:solidFill>
                  <a:schemeClr val="tx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Jacqui.Bevelheimer@Illinois.gov</a:t>
            </a:r>
            <a:r>
              <a:rPr lang="en-US" dirty="0">
                <a:solidFill>
                  <a:schemeClr val="tx2">
                    <a:lumMod val="50000"/>
                  </a:schemeClr>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or 217-622-7159</a:t>
            </a:r>
          </a:p>
        </p:txBody>
      </p:sp>
      <p:pic>
        <p:nvPicPr>
          <p:cNvPr id="9" name="Picture 4">
            <a:extLst>
              <a:ext uri="{FF2B5EF4-FFF2-40B4-BE49-F238E27FC236}">
                <a16:creationId xmlns:a16="http://schemas.microsoft.com/office/drawing/2014/main" id="{683133C4-B13B-46DC-BFEC-BF475E8AB198}"/>
              </a:ext>
            </a:extLst>
          </p:cNvPr>
          <p:cNvPicPr>
            <a:picLocks noChangeAspect="1"/>
          </p:cNvPicPr>
          <p:nvPr/>
        </p:nvPicPr>
        <p:blipFill>
          <a:blip r:embed="rId5"/>
          <a:stretch>
            <a:fillRect/>
          </a:stretch>
        </p:blipFill>
        <p:spPr>
          <a:xfrm>
            <a:off x="152400" y="4294793"/>
            <a:ext cx="2743200" cy="776586"/>
          </a:xfrm>
          <a:prstGeom prst="rect">
            <a:avLst/>
          </a:prstGeom>
        </p:spPr>
      </p:pic>
    </p:spTree>
    <p:extLst>
      <p:ext uri="{BB962C8B-B14F-4D97-AF65-F5344CB8AC3E}">
        <p14:creationId xmlns:p14="http://schemas.microsoft.com/office/powerpoint/2010/main" val="372230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1000" y="703073"/>
            <a:ext cx="8119603" cy="523220"/>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BIG Program</a:t>
            </a:r>
          </a:p>
        </p:txBody>
      </p:sp>
      <p:sp>
        <p:nvSpPr>
          <p:cNvPr id="9" name="TextBox 8"/>
          <p:cNvSpPr txBox="1"/>
          <p:nvPr/>
        </p:nvSpPr>
        <p:spPr>
          <a:xfrm>
            <a:off x="1905000" y="1482974"/>
            <a:ext cx="7086600" cy="390876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BIG will help businesses hit hard by the pandemic to stay afloat through the crisis, offset the costs they’ve incurred during the shut down, and ensure they have the resources needed to reopen safely.</a:t>
            </a:r>
          </a:p>
          <a:p>
            <a:pPr marL="342900"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$540 million in grants to small businesses to reimburse costs incurred due to COVID-19 required closures.</a:t>
            </a:r>
          </a:p>
          <a:p>
            <a:pPr marL="800100"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$270 million dedicated to childcare services and early education. </a:t>
            </a:r>
          </a:p>
          <a:p>
            <a:pPr marL="342900"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Grants distributed through multiple funding rounds.</a:t>
            </a:r>
          </a:p>
          <a:p>
            <a:pPr marL="342900"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Program will operate as a lottery.</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Funded by the CARES Act. </a:t>
            </a:r>
          </a:p>
          <a:p>
            <a:pPr>
              <a:spcAft>
                <a:spcPts val="600"/>
              </a:spcAft>
            </a:pPr>
            <a:r>
              <a:rPr lang="en-US" sz="1600" dirty="0">
                <a:solidFill>
                  <a:srgbClr val="1F497D"/>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a:t>
            </a:fld>
            <a:endParaRPr lang="en-US" sz="800" dirty="0"/>
          </a:p>
        </p:txBody>
      </p:sp>
    </p:spTree>
    <p:extLst>
      <p:ext uri="{BB962C8B-B14F-4D97-AF65-F5344CB8AC3E}">
        <p14:creationId xmlns:p14="http://schemas.microsoft.com/office/powerpoint/2010/main" val="239539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1000" y="521199"/>
            <a:ext cx="8119603" cy="830997"/>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BIG Program</a:t>
            </a:r>
          </a:p>
          <a:p>
            <a:r>
              <a:rPr lang="en-US" sz="2000" i="1" dirty="0">
                <a:solidFill>
                  <a:srgbClr val="1F497D"/>
                </a:solidFill>
                <a:latin typeface="Arial" panose="020B0604020202020204" pitchFamily="34" charset="0"/>
                <a:cs typeface="Arial" panose="020B0604020202020204" pitchFamily="34" charset="0"/>
              </a:rPr>
              <a:t>Program Basics</a:t>
            </a:r>
          </a:p>
        </p:txBody>
      </p:sp>
      <p:sp>
        <p:nvSpPr>
          <p:cNvPr id="9" name="TextBox 8"/>
          <p:cNvSpPr txBox="1"/>
          <p:nvPr/>
        </p:nvSpPr>
        <p:spPr>
          <a:xfrm>
            <a:off x="1779786" y="1541948"/>
            <a:ext cx="7108428" cy="39395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Using intermediaries to administer the grants, DCEO will issue grants to businesses to reimburse costs of business interruption caused by COVID-19 require closures or capacity limitations. </a:t>
            </a:r>
          </a:p>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Businesses may claim eligible expenditures from March 21, 2020 through December 30, 2020.  </a:t>
            </a:r>
          </a:p>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A minimum of 30% will be released to businesses within ZIP codes in disproportionately impacted areas (DIA). </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A company is considered in a DIA if at least 80% of their employment in IL as of Feb 2020 were primarily working on-site at an establishment in a DIA. </a:t>
            </a:r>
          </a:p>
          <a:p>
            <a:pPr marL="742950" lvl="1" indent="-285750">
              <a:spcAft>
                <a:spcPts val="600"/>
              </a:spcAft>
              <a:buFont typeface="Arial" panose="020B0604020202020204" pitchFamily="34" charset="0"/>
              <a:buChar char="•"/>
            </a:pPr>
            <a:r>
              <a:rPr lang="en-US" sz="1600" dirty="0">
                <a:solidFill>
                  <a:srgbClr val="1F497D"/>
                </a:solidFill>
                <a:highlight>
                  <a:srgbClr val="FFFF00"/>
                </a:highlight>
                <a:latin typeface="Arial" panose="020B0604020202020204" pitchFamily="34" charset="0"/>
                <a:cs typeface="Arial" panose="020B0604020202020204" pitchFamily="34" charset="0"/>
              </a:rPr>
              <a:t>A map of DIA’s</a:t>
            </a:r>
          </a:p>
          <a:p>
            <a:pPr marL="285750" indent="-285750">
              <a:spcAft>
                <a:spcPts val="600"/>
              </a:spcAft>
              <a:buFont typeface="Arial" panose="020B0604020202020204" pitchFamily="34" charset="0"/>
              <a:buChar char="•"/>
            </a:pPr>
            <a:endParaRPr lang="en-US" sz="1600" dirty="0">
              <a:solidFill>
                <a:srgbClr val="FF0000"/>
              </a:solidFill>
              <a:highlight>
                <a:srgbClr val="FFFF00"/>
              </a:highlight>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3</a:t>
            </a:fld>
            <a:endParaRPr lang="en-US" sz="800" dirty="0"/>
          </a:p>
        </p:txBody>
      </p:sp>
    </p:spTree>
    <p:extLst>
      <p:ext uri="{BB962C8B-B14F-4D97-AF65-F5344CB8AC3E}">
        <p14:creationId xmlns:p14="http://schemas.microsoft.com/office/powerpoint/2010/main" val="77891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1000" y="521199"/>
            <a:ext cx="8119603" cy="830997"/>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BIG Program</a:t>
            </a:r>
          </a:p>
          <a:p>
            <a:r>
              <a:rPr lang="en-US" sz="2000" i="1" dirty="0">
                <a:solidFill>
                  <a:srgbClr val="1F497D"/>
                </a:solidFill>
                <a:latin typeface="Arial" panose="020B0604020202020204" pitchFamily="34" charset="0"/>
                <a:cs typeface="Arial" panose="020B0604020202020204" pitchFamily="34" charset="0"/>
              </a:rPr>
              <a:t>Program Basics</a:t>
            </a:r>
          </a:p>
        </p:txBody>
      </p:sp>
      <p:sp>
        <p:nvSpPr>
          <p:cNvPr id="9" name="TextBox 8"/>
          <p:cNvSpPr txBox="1"/>
          <p:nvPr/>
        </p:nvSpPr>
        <p:spPr>
          <a:xfrm>
            <a:off x="1779786" y="1352196"/>
            <a:ext cx="7108428" cy="38318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Qualifying businesses include:</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Experiencing business interruption due to COVID-19</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Registered and in good standing with the Illinois Secretary of State</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Licensed to do business within their industry (if applicable)</a:t>
            </a:r>
          </a:p>
          <a:p>
            <a:pPr marL="285750" indent="-285750">
              <a:spcAft>
                <a:spcPts val="600"/>
              </a:spcAft>
              <a:buFont typeface="Arial" panose="020B0604020202020204" pitchFamily="34" charset="0"/>
              <a:buChar char="•"/>
            </a:pPr>
            <a:r>
              <a:rPr lang="en-US" sz="1600" u="sng" dirty="0">
                <a:solidFill>
                  <a:srgbClr val="1F497D"/>
                </a:solidFill>
                <a:latin typeface="Arial" panose="020B0604020202020204" pitchFamily="34" charset="0"/>
                <a:cs typeface="Arial" panose="020B0604020202020204" pitchFamily="34" charset="0"/>
              </a:rPr>
              <a:t>Qualifying Businesses will be more exactly defined through subsequent funding notices based on business type, industry, and region</a:t>
            </a:r>
            <a:r>
              <a:rPr lang="en-US" sz="1600" dirty="0">
                <a:solidFill>
                  <a:srgbClr val="1F497D"/>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endParaRPr lang="en-US" sz="1000" dirty="0">
              <a:solidFill>
                <a:srgbClr val="1F497D"/>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BIG awards will prioritize:</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Businesses and industries most greatly impacted by COVID-19</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Businesses that did not receive assistance from the Paycheck Protection Program or Coronavirus Relief Funds</a:t>
            </a: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4</a:t>
            </a:fld>
            <a:endParaRPr lang="en-US" sz="800" dirty="0"/>
          </a:p>
        </p:txBody>
      </p:sp>
    </p:spTree>
    <p:extLst>
      <p:ext uri="{BB962C8B-B14F-4D97-AF65-F5344CB8AC3E}">
        <p14:creationId xmlns:p14="http://schemas.microsoft.com/office/powerpoint/2010/main" val="348666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1000" y="521199"/>
            <a:ext cx="8119603" cy="830997"/>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BIG Program</a:t>
            </a:r>
          </a:p>
          <a:p>
            <a:r>
              <a:rPr lang="en-US" sz="2000" i="1" dirty="0">
                <a:solidFill>
                  <a:srgbClr val="1F497D"/>
                </a:solidFill>
                <a:latin typeface="Arial" panose="020B0604020202020204" pitchFamily="34" charset="0"/>
                <a:cs typeface="Arial" panose="020B0604020202020204" pitchFamily="34" charset="0"/>
              </a:rPr>
              <a:t>Program Basics</a:t>
            </a:r>
          </a:p>
        </p:txBody>
      </p:sp>
      <p:sp>
        <p:nvSpPr>
          <p:cNvPr id="9" name="TextBox 8"/>
          <p:cNvSpPr txBox="1"/>
          <p:nvPr/>
        </p:nvSpPr>
        <p:spPr>
          <a:xfrm>
            <a:off x="1779786" y="1578300"/>
            <a:ext cx="7108428" cy="352404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Eligible reimbursable expenses focus on business operations, which include:</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Payroll &amp; benefits for retained employees</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Lease, mortgage, and utility payments</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Variable costs for the goods or services provided</a:t>
            </a:r>
          </a:p>
          <a:p>
            <a:pPr marL="742950" lvl="1" indent="-28575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Expenses related to PPE for employees</a:t>
            </a:r>
          </a:p>
          <a:p>
            <a:pPr lvl="1">
              <a:spcAft>
                <a:spcPts val="600"/>
              </a:spcAft>
            </a:pPr>
            <a:endParaRPr lang="en-US" sz="1600" dirty="0">
              <a:solidFill>
                <a:srgbClr val="1F497D"/>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u="sng" dirty="0">
                <a:solidFill>
                  <a:srgbClr val="1F497D"/>
                </a:solidFill>
                <a:latin typeface="Arial" panose="020B0604020202020204" pitchFamily="34" charset="0"/>
                <a:cs typeface="Arial" panose="020B0604020202020204" pitchFamily="34" charset="0"/>
              </a:rPr>
              <a:t>Grants cannot exceed the total amount of net losses incurred since March 2020 due to closure or reduced operations during the COVID pandemic</a:t>
            </a:r>
            <a:r>
              <a:rPr lang="en-US" sz="1600" dirty="0">
                <a:solidFill>
                  <a:srgbClr val="1F497D"/>
                </a:solidFill>
                <a:latin typeface="Arial" panose="020B0604020202020204" pitchFamily="34" charset="0"/>
                <a:cs typeface="Arial" panose="020B0604020202020204" pitchFamily="34" charset="0"/>
              </a:rPr>
              <a:t>. </a:t>
            </a: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5</a:t>
            </a:fld>
            <a:endParaRPr lang="en-US" sz="800" dirty="0"/>
          </a:p>
        </p:txBody>
      </p:sp>
    </p:spTree>
    <p:extLst>
      <p:ext uri="{BB962C8B-B14F-4D97-AF65-F5344CB8AC3E}">
        <p14:creationId xmlns:p14="http://schemas.microsoft.com/office/powerpoint/2010/main" val="4163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892552"/>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Overview</a:t>
            </a:r>
            <a:endParaRPr lang="en-US" sz="3200" i="1" dirty="0">
              <a:solidFill>
                <a:srgbClr val="1F497D"/>
              </a:solidFill>
              <a:latin typeface="Arial" panose="020B0604020202020204" pitchFamily="34" charset="0"/>
              <a:cs typeface="Arial" panose="020B0604020202020204" pitchFamily="34" charset="0"/>
            </a:endParaRPr>
          </a:p>
        </p:txBody>
      </p:sp>
      <p:sp>
        <p:nvSpPr>
          <p:cNvPr id="9" name="TextBox 8"/>
          <p:cNvSpPr txBox="1"/>
          <p:nvPr/>
        </p:nvSpPr>
        <p:spPr>
          <a:xfrm>
            <a:off x="1788629" y="1504950"/>
            <a:ext cx="6977913" cy="3308598"/>
          </a:xfrm>
          <a:prstGeom prst="rect">
            <a:avLst/>
          </a:prstGeom>
          <a:noFill/>
        </p:spPr>
        <p:txBody>
          <a:bodyPr wrap="square" rtlCol="0">
            <a:spAutoFit/>
          </a:bodyPr>
          <a:lstStyle/>
          <a:p>
            <a:pPr marL="230188" lvl="1">
              <a:spcAft>
                <a:spcPts val="600"/>
              </a:spcAft>
            </a:pPr>
            <a:r>
              <a:rPr lang="en-US" sz="1700" dirty="0">
                <a:solidFill>
                  <a:srgbClr val="1F497D"/>
                </a:solidFill>
                <a:latin typeface="Arial" panose="020B0604020202020204" pitchFamily="34" charset="0"/>
                <a:cs typeface="Arial" panose="020B0604020202020204" pitchFamily="34" charset="0"/>
              </a:rPr>
              <a:t>First round funding applications available June 22, 2020, with funds distributed in July. </a:t>
            </a:r>
          </a:p>
          <a:p>
            <a:pPr marL="800100"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$60 million available in first round. </a:t>
            </a:r>
          </a:p>
          <a:p>
            <a:pPr marL="800100"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Grants of $10,000 to $20,000 available for about 3,500 businesses that experienced a limited ability to operate due to COVID-19 related closures.</a:t>
            </a:r>
          </a:p>
          <a:p>
            <a:pPr marL="800100" lvl="1" indent="-342900">
              <a:spcAft>
                <a:spcPts val="600"/>
              </a:spcAft>
              <a:buFont typeface="Arial" panose="020B0604020202020204" pitchFamily="34" charset="0"/>
              <a:buChar char="•"/>
            </a:pPr>
            <a:endParaRPr lang="en-US" sz="1700" dirty="0">
              <a:solidFill>
                <a:srgbClr val="1F497D"/>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US" sz="1600" dirty="0">
              <a:solidFill>
                <a:srgbClr val="1F497D"/>
              </a:solidFill>
              <a:latin typeface="Arial" panose="020B0604020202020204" pitchFamily="34" charset="0"/>
              <a:cs typeface="Arial" panose="020B0604020202020204" pitchFamily="34" charset="0"/>
            </a:endParaRPr>
          </a:p>
          <a:p>
            <a:pPr>
              <a:spcAft>
                <a:spcPts val="600"/>
              </a:spcAft>
            </a:pPr>
            <a:r>
              <a:rPr lang="en-US" sz="1600" dirty="0">
                <a:solidFill>
                  <a:srgbClr val="1F497D"/>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6</a:t>
            </a:fld>
            <a:endParaRPr lang="en-US" sz="800" dirty="0"/>
          </a:p>
        </p:txBody>
      </p:sp>
    </p:spTree>
    <p:extLst>
      <p:ext uri="{BB962C8B-B14F-4D97-AF65-F5344CB8AC3E}">
        <p14:creationId xmlns:p14="http://schemas.microsoft.com/office/powerpoint/2010/main" val="368476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Eligibility</a:t>
            </a:r>
          </a:p>
        </p:txBody>
      </p:sp>
      <p:sp>
        <p:nvSpPr>
          <p:cNvPr id="9" name="TextBox 8"/>
          <p:cNvSpPr txBox="1"/>
          <p:nvPr/>
        </p:nvSpPr>
        <p:spPr>
          <a:xfrm>
            <a:off x="2133600" y="1706958"/>
            <a:ext cx="6781800" cy="1877437"/>
          </a:xfrm>
          <a:prstGeom prst="rect">
            <a:avLst/>
          </a:prstGeom>
          <a:noFill/>
        </p:spPr>
        <p:txBody>
          <a:bodyPr wrap="square" rtlCol="0">
            <a:spAutoFit/>
          </a:bodyPr>
          <a:lstStyle/>
          <a:p>
            <a:pPr>
              <a:spcAft>
                <a:spcPts val="600"/>
              </a:spcAft>
            </a:pPr>
            <a:r>
              <a:rPr lang="en-US" sz="1600" dirty="0">
                <a:solidFill>
                  <a:srgbClr val="1F497D"/>
                </a:solidFill>
                <a:latin typeface="Arial" panose="020B0604020202020204" pitchFamily="34" charset="0"/>
                <a:cs typeface="Arial" panose="020B0604020202020204" pitchFamily="34" charset="0"/>
              </a:rPr>
              <a:t>Businesses eligible for the first round of BIG funding:</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$20M for Business located within a DIA where the area experienced significant property damage or looting due to civil unrest</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$20M for Bars &amp; Restaurants</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$10M for Barbershops &amp; Salons </a:t>
            </a:r>
          </a:p>
          <a:p>
            <a:pPr marL="342900" indent="-342900">
              <a:spcAft>
                <a:spcPts val="600"/>
              </a:spcAft>
              <a:buFont typeface="Arial" panose="020B0604020202020204" pitchFamily="34" charset="0"/>
              <a:buChar char="•"/>
            </a:pPr>
            <a:r>
              <a:rPr lang="en-US" sz="1600" dirty="0">
                <a:solidFill>
                  <a:srgbClr val="1F497D"/>
                </a:solidFill>
                <a:latin typeface="Arial" panose="020B0604020202020204" pitchFamily="34" charset="0"/>
                <a:cs typeface="Arial" panose="020B0604020202020204" pitchFamily="34" charset="0"/>
              </a:rPr>
              <a:t>$10M for Fitness centers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7</a:t>
            </a:fld>
            <a:endParaRPr lang="en-US" sz="800" dirty="0"/>
          </a:p>
        </p:txBody>
      </p:sp>
    </p:spTree>
    <p:extLst>
      <p:ext uri="{BB962C8B-B14F-4D97-AF65-F5344CB8AC3E}">
        <p14:creationId xmlns:p14="http://schemas.microsoft.com/office/powerpoint/2010/main" val="277381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Eligibility</a:t>
            </a:r>
          </a:p>
        </p:txBody>
      </p:sp>
      <p:sp>
        <p:nvSpPr>
          <p:cNvPr id="9" name="TextBox 8"/>
          <p:cNvSpPr txBox="1"/>
          <p:nvPr/>
        </p:nvSpPr>
        <p:spPr>
          <a:xfrm>
            <a:off x="1371600" y="1504950"/>
            <a:ext cx="7772399" cy="4093428"/>
          </a:xfrm>
          <a:prstGeom prst="rect">
            <a:avLst/>
          </a:prstGeom>
          <a:noFill/>
        </p:spPr>
        <p:txBody>
          <a:bodyPr wrap="square" rtlCol="0">
            <a:spAutoFit/>
          </a:bodyPr>
          <a:lstStyle/>
          <a:p>
            <a:pPr marL="230188" lvl="1">
              <a:spcAft>
                <a:spcPts val="600"/>
              </a:spcAft>
            </a:pPr>
            <a:r>
              <a:rPr lang="en-US" sz="1700" b="1" dirty="0">
                <a:solidFill>
                  <a:srgbClr val="1F497D"/>
                </a:solidFill>
                <a:latin typeface="Arial" panose="020B0604020202020204" pitchFamily="34" charset="0"/>
                <a:cs typeface="Arial" panose="020B0604020202020204" pitchFamily="34" charset="0"/>
              </a:rPr>
              <a:t>Businesses in Disproportionately Impacted Areas (DIAs) with Recent Significant Property Damage</a:t>
            </a:r>
            <a:r>
              <a:rPr lang="en-US" sz="1700" dirty="0">
                <a:solidFill>
                  <a:srgbClr val="1F497D"/>
                </a:solidFill>
                <a:latin typeface="Arial" panose="020B0604020202020204" pitchFamily="34" charset="0"/>
                <a:cs typeface="Arial" panose="020B0604020202020204" pitchFamily="34" charset="0"/>
              </a:rPr>
              <a:t> ($20 million) – 1,000 grants</a:t>
            </a:r>
          </a:p>
          <a:p>
            <a:pPr marL="573088"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Businesses with </a:t>
            </a:r>
            <a:r>
              <a:rPr lang="en-US" sz="1700" u="sng" dirty="0">
                <a:solidFill>
                  <a:srgbClr val="1F497D"/>
                </a:solidFill>
                <a:latin typeface="Arial" panose="020B0604020202020204" pitchFamily="34" charset="0"/>
                <a:cs typeface="Arial" panose="020B0604020202020204" pitchFamily="34" charset="0"/>
              </a:rPr>
              <a:t>under $2 million</a:t>
            </a:r>
            <a:r>
              <a:rPr lang="en-US" sz="1700" dirty="0">
                <a:solidFill>
                  <a:srgbClr val="1F497D"/>
                </a:solidFill>
                <a:latin typeface="Arial" panose="020B0604020202020204" pitchFamily="34" charset="0"/>
                <a:cs typeface="Arial" panose="020B0604020202020204" pitchFamily="34" charset="0"/>
              </a:rPr>
              <a:t> in revenue in 2019, or pro-rated amount if open for less than a year. Must have been operating for three months prior to March 2020.</a:t>
            </a:r>
          </a:p>
          <a:p>
            <a:pPr marL="573088"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Applicants must attest to experiencing costs or losses of at least $20,000 since the Stay at Home order was put in place on March 21, 2020.</a:t>
            </a:r>
          </a:p>
          <a:p>
            <a:pPr marL="573088" lvl="1" indent="-342900">
              <a:spcAft>
                <a:spcPts val="600"/>
              </a:spcAft>
              <a:buFont typeface="Arial" panose="020B0604020202020204" pitchFamily="34" charset="0"/>
              <a:buChar char="•"/>
            </a:pPr>
            <a:r>
              <a:rPr lang="en-US" sz="1700" dirty="0">
                <a:solidFill>
                  <a:srgbClr val="1F497D"/>
                </a:solidFill>
                <a:latin typeface="Arial" panose="020B0604020202020204" pitchFamily="34" charset="0"/>
                <a:cs typeface="Arial" panose="020B0604020202020204" pitchFamily="34" charset="0"/>
              </a:rPr>
              <a:t>Eligibility will be limited to businesses within a subset of DIAs that experienced significant property damage or looting during civil unrest in the past month.</a:t>
            </a:r>
          </a:p>
          <a:p>
            <a:pPr marL="342900" indent="-342900">
              <a:spcAft>
                <a:spcPts val="600"/>
              </a:spcAft>
              <a:buFont typeface="Arial" panose="020B0604020202020204" pitchFamily="34" charset="0"/>
              <a:buChar char="•"/>
            </a:pPr>
            <a:endParaRPr lang="en-US" sz="1600" dirty="0">
              <a:solidFill>
                <a:srgbClr val="1F497D"/>
              </a:solidFill>
              <a:latin typeface="Arial" panose="020B0604020202020204" pitchFamily="34" charset="0"/>
              <a:cs typeface="Arial" panose="020B0604020202020204" pitchFamily="34" charset="0"/>
            </a:endParaRPr>
          </a:p>
          <a:p>
            <a:pPr>
              <a:spcAft>
                <a:spcPts val="600"/>
              </a:spcAft>
            </a:pPr>
            <a:r>
              <a:rPr lang="en-US" sz="1600" dirty="0">
                <a:solidFill>
                  <a:srgbClr val="1F497D"/>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8</a:t>
            </a:fld>
            <a:endParaRPr lang="en-US" sz="800" dirty="0"/>
          </a:p>
        </p:txBody>
      </p:sp>
    </p:spTree>
    <p:extLst>
      <p:ext uri="{BB962C8B-B14F-4D97-AF65-F5344CB8AC3E}">
        <p14:creationId xmlns:p14="http://schemas.microsoft.com/office/powerpoint/2010/main" val="235525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954107"/>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BIG Program – First Round</a:t>
            </a:r>
          </a:p>
          <a:p>
            <a:r>
              <a:rPr lang="en-US" sz="2400" i="1" dirty="0">
                <a:solidFill>
                  <a:srgbClr val="1F497D"/>
                </a:solidFill>
                <a:latin typeface="Arial" panose="020B0604020202020204" pitchFamily="34" charset="0"/>
                <a:cs typeface="Arial" panose="020B0604020202020204" pitchFamily="34" charset="0"/>
              </a:rPr>
              <a:t>Eligibility</a:t>
            </a:r>
          </a:p>
        </p:txBody>
      </p:sp>
      <p:sp>
        <p:nvSpPr>
          <p:cNvPr id="9" name="TextBox 8"/>
          <p:cNvSpPr txBox="1"/>
          <p:nvPr/>
        </p:nvSpPr>
        <p:spPr>
          <a:xfrm>
            <a:off x="1371601" y="1428750"/>
            <a:ext cx="7772399" cy="4216539"/>
          </a:xfrm>
          <a:prstGeom prst="rect">
            <a:avLst/>
          </a:prstGeom>
          <a:noFill/>
        </p:spPr>
        <p:txBody>
          <a:bodyPr wrap="square" rtlCol="0">
            <a:spAutoFit/>
          </a:bodyPr>
          <a:lstStyle/>
          <a:p>
            <a:pPr marL="230188" lvl="1">
              <a:spcAft>
                <a:spcPts val="600"/>
              </a:spcAft>
            </a:pPr>
            <a:r>
              <a:rPr lang="en-US" sz="1400" b="1" dirty="0">
                <a:solidFill>
                  <a:srgbClr val="1F497D"/>
                </a:solidFill>
                <a:latin typeface="Arial" panose="020B0604020202020204" pitchFamily="34" charset="0"/>
                <a:cs typeface="Arial" panose="020B0604020202020204" pitchFamily="34" charset="0"/>
              </a:rPr>
              <a:t>Bars and Restaurants ($20 million) – 1,000 grants</a:t>
            </a:r>
          </a:p>
          <a:p>
            <a:pPr marL="515938" lvl="1" indent="-285750">
              <a:spcAft>
                <a:spcPts val="600"/>
              </a:spcAft>
              <a:buFont typeface="Arial" panose="020B0604020202020204" pitchFamily="34" charset="0"/>
              <a:buChar char="•"/>
            </a:pPr>
            <a:r>
              <a:rPr lang="en-US" sz="1400" dirty="0">
                <a:solidFill>
                  <a:srgbClr val="1F497D"/>
                </a:solidFill>
                <a:latin typeface="Arial" panose="020B0604020202020204" pitchFamily="34" charset="0"/>
                <a:cs typeface="Arial" panose="020B0604020202020204" pitchFamily="34" charset="0"/>
              </a:rPr>
              <a:t>Businesses with under </a:t>
            </a:r>
            <a:r>
              <a:rPr lang="en-US" sz="1400" u="sng" dirty="0">
                <a:solidFill>
                  <a:srgbClr val="1F497D"/>
                </a:solidFill>
                <a:latin typeface="Arial" panose="020B0604020202020204" pitchFamily="34" charset="0"/>
                <a:cs typeface="Arial" panose="020B0604020202020204" pitchFamily="34" charset="0"/>
              </a:rPr>
              <a:t>$3 million</a:t>
            </a:r>
            <a:r>
              <a:rPr lang="en-US" sz="1400" dirty="0">
                <a:solidFill>
                  <a:srgbClr val="1F497D"/>
                </a:solidFill>
                <a:latin typeface="Arial" panose="020B0604020202020204" pitchFamily="34" charset="0"/>
                <a:cs typeface="Arial" panose="020B0604020202020204" pitchFamily="34" charset="0"/>
              </a:rPr>
              <a:t> in revenue in 2019, or pro-rated amount if open for less than a year. Must have been operating for three months prior to March 2020.</a:t>
            </a:r>
          </a:p>
          <a:p>
            <a:pPr marL="515938" lvl="1" indent="-285750">
              <a:spcAft>
                <a:spcPts val="600"/>
              </a:spcAft>
              <a:buFont typeface="Arial" panose="020B0604020202020204" pitchFamily="34" charset="0"/>
              <a:buChar char="•"/>
            </a:pPr>
            <a:r>
              <a:rPr lang="en-US" sz="1400" dirty="0">
                <a:solidFill>
                  <a:srgbClr val="1F497D"/>
                </a:solidFill>
                <a:latin typeface="Arial" panose="020B0604020202020204" pitchFamily="34" charset="0"/>
                <a:cs typeface="Arial" panose="020B0604020202020204" pitchFamily="34" charset="0"/>
              </a:rPr>
              <a:t>Only bars and restaurants that did </a:t>
            </a:r>
            <a:r>
              <a:rPr lang="en-US" sz="1400" u="sng" dirty="0">
                <a:solidFill>
                  <a:srgbClr val="1F497D"/>
                </a:solidFill>
                <a:latin typeface="Arial" panose="020B0604020202020204" pitchFamily="34" charset="0"/>
                <a:cs typeface="Arial" panose="020B0604020202020204" pitchFamily="34" charset="0"/>
              </a:rPr>
              <a:t>not provide outdoor food and beverage service prior to June 17</a:t>
            </a:r>
            <a:r>
              <a:rPr lang="en-US" sz="1400" dirty="0">
                <a:solidFill>
                  <a:srgbClr val="1F497D"/>
                </a:solidFill>
                <a:latin typeface="Arial" panose="020B0604020202020204" pitchFamily="34" charset="0"/>
                <a:cs typeface="Arial" panose="020B0604020202020204" pitchFamily="34" charset="0"/>
              </a:rPr>
              <a:t> will be eligible. This could be for any reason including prohibition by local ordinance, lack of access to outdoor space, or financial infeasibility.</a:t>
            </a:r>
          </a:p>
          <a:p>
            <a:pPr marL="515938" lvl="1" indent="-285750">
              <a:spcAft>
                <a:spcPts val="600"/>
              </a:spcAft>
              <a:buFont typeface="Arial" panose="020B0604020202020204" pitchFamily="34" charset="0"/>
              <a:buChar char="•"/>
            </a:pPr>
            <a:r>
              <a:rPr lang="en-US" sz="1400" dirty="0">
                <a:solidFill>
                  <a:srgbClr val="1F497D"/>
                </a:solidFill>
                <a:latin typeface="Arial" panose="020B0604020202020204" pitchFamily="34" charset="0"/>
                <a:cs typeface="Arial" panose="020B0604020202020204" pitchFamily="34" charset="0"/>
              </a:rPr>
              <a:t>Grant award will be </a:t>
            </a:r>
            <a:r>
              <a:rPr lang="en-US" sz="1400" u="sng" dirty="0">
                <a:solidFill>
                  <a:srgbClr val="1F497D"/>
                </a:solidFill>
                <a:latin typeface="Arial" panose="020B0604020202020204" pitchFamily="34" charset="0"/>
                <a:cs typeface="Arial" panose="020B0604020202020204" pitchFamily="34" charset="0"/>
              </a:rPr>
              <a:t>$20,000 </a:t>
            </a:r>
            <a:r>
              <a:rPr lang="en-US" sz="1400" dirty="0">
                <a:solidFill>
                  <a:srgbClr val="1F497D"/>
                </a:solidFill>
                <a:latin typeface="Arial" panose="020B0604020202020204" pitchFamily="34" charset="0"/>
                <a:cs typeface="Arial" panose="020B0604020202020204" pitchFamily="34" charset="0"/>
              </a:rPr>
              <a:t>for restaurants </a:t>
            </a:r>
            <a:r>
              <a:rPr lang="en-US" sz="1400" u="sng" dirty="0">
                <a:solidFill>
                  <a:srgbClr val="1F497D"/>
                </a:solidFill>
                <a:latin typeface="Arial" panose="020B0604020202020204" pitchFamily="34" charset="0"/>
                <a:cs typeface="Arial" panose="020B0604020202020204" pitchFamily="34" charset="0"/>
              </a:rPr>
              <a:t>earning $2-3 million </a:t>
            </a:r>
            <a:r>
              <a:rPr lang="en-US" sz="1400" dirty="0">
                <a:solidFill>
                  <a:srgbClr val="1F497D"/>
                </a:solidFill>
                <a:latin typeface="Arial" panose="020B0604020202020204" pitchFamily="34" charset="0"/>
                <a:cs typeface="Arial" panose="020B0604020202020204" pitchFamily="34" charset="0"/>
              </a:rPr>
              <a:t>in revenue in 2019 and </a:t>
            </a:r>
            <a:r>
              <a:rPr lang="en-US" sz="1400" u="sng" dirty="0">
                <a:solidFill>
                  <a:srgbClr val="1F497D"/>
                </a:solidFill>
                <a:latin typeface="Arial" panose="020B0604020202020204" pitchFamily="34" charset="0"/>
                <a:cs typeface="Arial" panose="020B0604020202020204" pitchFamily="34" charset="0"/>
              </a:rPr>
              <a:t>$15K </a:t>
            </a:r>
            <a:r>
              <a:rPr lang="en-US" sz="1400" dirty="0">
                <a:solidFill>
                  <a:srgbClr val="1F497D"/>
                </a:solidFill>
                <a:latin typeface="Arial" panose="020B0604020202020204" pitchFamily="34" charset="0"/>
                <a:cs typeface="Arial" panose="020B0604020202020204" pitchFamily="34" charset="0"/>
              </a:rPr>
              <a:t>for restaurants/bars earning </a:t>
            </a:r>
            <a:r>
              <a:rPr lang="en-US" sz="1400" u="sng" dirty="0">
                <a:solidFill>
                  <a:srgbClr val="1F497D"/>
                </a:solidFill>
                <a:latin typeface="Arial" panose="020B0604020202020204" pitchFamily="34" charset="0"/>
                <a:cs typeface="Arial" panose="020B0604020202020204" pitchFamily="34" charset="0"/>
              </a:rPr>
              <a:t>less than $2 million</a:t>
            </a:r>
            <a:r>
              <a:rPr lang="en-US" sz="1400" dirty="0">
                <a:solidFill>
                  <a:srgbClr val="1F497D"/>
                </a:solidFill>
                <a:latin typeface="Arial" panose="020B0604020202020204" pitchFamily="34" charset="0"/>
                <a:cs typeface="Arial" panose="020B0604020202020204" pitchFamily="34" charset="0"/>
              </a:rPr>
              <a:t>.  </a:t>
            </a:r>
          </a:p>
          <a:p>
            <a:pPr marL="515938" lvl="1" indent="-285750">
              <a:spcAft>
                <a:spcPts val="600"/>
              </a:spcAft>
              <a:buFont typeface="Arial" panose="020B0604020202020204" pitchFamily="34" charset="0"/>
              <a:buChar char="•"/>
            </a:pPr>
            <a:r>
              <a:rPr lang="en-US" sz="1400" dirty="0">
                <a:solidFill>
                  <a:srgbClr val="1F497D"/>
                </a:solidFill>
                <a:latin typeface="Arial" panose="020B0604020202020204" pitchFamily="34" charset="0"/>
                <a:cs typeface="Arial" panose="020B0604020202020204" pitchFamily="34" charset="0"/>
              </a:rPr>
              <a:t>Applicants must attest to experiencing costs or losses of at least $20,000 since the Stay at Home order was put in place on March 21, 2020.</a:t>
            </a:r>
          </a:p>
          <a:p>
            <a:pPr marL="515938" lvl="1" indent="-285750">
              <a:spcAft>
                <a:spcPts val="600"/>
              </a:spcAft>
              <a:buFont typeface="Arial" panose="020B0604020202020204" pitchFamily="34" charset="0"/>
              <a:buChar char="•"/>
            </a:pPr>
            <a:r>
              <a:rPr lang="en-US" sz="1400" dirty="0">
                <a:solidFill>
                  <a:srgbClr val="1F497D"/>
                </a:solidFill>
                <a:latin typeface="Arial" panose="020B0604020202020204" pitchFamily="34" charset="0"/>
                <a:cs typeface="Arial" panose="020B0604020202020204" pitchFamily="34" charset="0"/>
              </a:rPr>
              <a:t>50% of grants will go to businesses in DIAs with priority for DIAs experiencing the most severe adverse economic conditions due to COVID-19.</a:t>
            </a:r>
          </a:p>
          <a:p>
            <a:pPr marL="342900" indent="-342900">
              <a:spcAft>
                <a:spcPts val="600"/>
              </a:spcAft>
              <a:buFont typeface="Arial" panose="020B0604020202020204" pitchFamily="34" charset="0"/>
              <a:buChar char="•"/>
            </a:pPr>
            <a:endParaRPr lang="en-US" sz="1600" dirty="0">
              <a:solidFill>
                <a:srgbClr val="1F497D"/>
              </a:solidFill>
              <a:latin typeface="Arial" panose="020B0604020202020204" pitchFamily="34" charset="0"/>
              <a:cs typeface="Arial" panose="020B0604020202020204" pitchFamily="34" charset="0"/>
            </a:endParaRPr>
          </a:p>
          <a:p>
            <a:pPr>
              <a:spcAft>
                <a:spcPts val="600"/>
              </a:spcAft>
            </a:pPr>
            <a:r>
              <a:rPr lang="en-US" sz="1600" dirty="0">
                <a:solidFill>
                  <a:srgbClr val="1F497D"/>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US" sz="2800"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91" y="171078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9</a:t>
            </a:fld>
            <a:endParaRPr lang="en-US" sz="800" dirty="0"/>
          </a:p>
        </p:txBody>
      </p:sp>
    </p:spTree>
    <p:extLst>
      <p:ext uri="{BB962C8B-B14F-4D97-AF65-F5344CB8AC3E}">
        <p14:creationId xmlns:p14="http://schemas.microsoft.com/office/powerpoint/2010/main" val="1200235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1A7153AFF98748A11B23516D074AF1" ma:contentTypeVersion="5" ma:contentTypeDescription="Create a new document." ma:contentTypeScope="" ma:versionID="2faf5274edd2225b3902c295e6b43d29">
  <xsd:schema xmlns:xsd="http://www.w3.org/2001/XMLSchema" xmlns:xs="http://www.w3.org/2001/XMLSchema" xmlns:p="http://schemas.microsoft.com/office/2006/metadata/properties" xmlns:ns3="c652c7b1-3519-41cd-a190-5116bb779c51" xmlns:ns4="4c61881e-77d4-4274-ae40-ba36105a52b4" targetNamespace="http://schemas.microsoft.com/office/2006/metadata/properties" ma:root="true" ma:fieldsID="37f5cc1d40817fb5a6a91b4f6c5e91ff" ns3:_="" ns4:_="">
    <xsd:import namespace="c652c7b1-3519-41cd-a190-5116bb779c51"/>
    <xsd:import namespace="4c61881e-77d4-4274-ae40-ba36105a52b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52c7b1-3519-41cd-a190-5116bb779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61881e-77d4-4274-ae40-ba36105a52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02B72-C9D9-4DA1-90C0-A49855020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52c7b1-3519-41cd-a190-5116bb779c51"/>
    <ds:schemaRef ds:uri="4c61881e-77d4-4274-ae40-ba36105a5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6E4D2F-F70E-436D-B8CF-F4CAD8D4B185}">
  <ds:schemaRefs>
    <ds:schemaRef ds:uri="http://schemas.openxmlformats.org/package/2006/metadata/core-properties"/>
    <ds:schemaRef ds:uri="http://purl.org/dc/elements/1.1/"/>
    <ds:schemaRef ds:uri="http://schemas.microsoft.com/office/infopath/2007/PartnerControls"/>
    <ds:schemaRef ds:uri="c652c7b1-3519-41cd-a190-5116bb779c51"/>
    <ds:schemaRef ds:uri="http://purl.org/dc/terms/"/>
    <ds:schemaRef ds:uri="http://schemas.microsoft.com/office/2006/documentManagement/types"/>
    <ds:schemaRef ds:uri="4c61881e-77d4-4274-ae40-ba36105a52b4"/>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A27E481-90A8-4572-9356-1CB3F9CF5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6967</TotalTime>
  <Words>1138</Words>
  <Application>Microsoft Office PowerPoint</Application>
  <PresentationFormat>On-screen Show (16:9)</PresentationFormat>
  <Paragraphs>122</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Stonewater</dc:creator>
  <cp:lastModifiedBy>Jacqui Bevelheimer</cp:lastModifiedBy>
  <cp:revision>16</cp:revision>
  <dcterms:created xsi:type="dcterms:W3CDTF">2020-06-01T16:17:33Z</dcterms:created>
  <dcterms:modified xsi:type="dcterms:W3CDTF">2020-06-30T20:34:39Z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0x010100411A7153AFF98748A11B23516D074AF1</vt:lpwstr>
  </property>
</Properties>
</file>