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60" r:id="rId5"/>
    <p:sldId id="263" r:id="rId6"/>
    <p:sldId id="259" r:id="rId7"/>
    <p:sldId id="261" r:id="rId8"/>
    <p:sldId id="262" r:id="rId9"/>
    <p:sldId id="264" r:id="rId10"/>
    <p:sldId id="265"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36" d="100"/>
          <a:sy n="36" d="100"/>
        </p:scale>
        <p:origin x="1506"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6FEF38E-2C20-49FB-9491-2284ABDB68A7}" type="datetimeFigureOut">
              <a:rPr lang="en-US" smtClean="0"/>
              <a:t>7/30/2021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E3AC8A-7862-4115-BE43-F33E1BEAC284}" type="slidenum">
              <a:rPr lang="en-US" smtClean="0"/>
              <a:t>‹#›</a:t>
            </a:fld>
            <a:endParaRPr lang="en-US"/>
          </a:p>
        </p:txBody>
      </p:sp>
    </p:spTree>
    <p:extLst>
      <p:ext uri="{BB962C8B-B14F-4D97-AF65-F5344CB8AC3E}">
        <p14:creationId xmlns:p14="http://schemas.microsoft.com/office/powerpoint/2010/main" val="24343202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6FEF38E-2C20-49FB-9491-2284ABDB68A7}" type="datetimeFigureOut">
              <a:rPr lang="en-US" smtClean="0"/>
              <a:t>7/30/2021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E3AC8A-7862-4115-BE43-F33E1BEAC284}" type="slidenum">
              <a:rPr lang="en-US" smtClean="0"/>
              <a:t>‹#›</a:t>
            </a:fld>
            <a:endParaRPr lang="en-US"/>
          </a:p>
        </p:txBody>
      </p:sp>
    </p:spTree>
    <p:extLst>
      <p:ext uri="{BB962C8B-B14F-4D97-AF65-F5344CB8AC3E}">
        <p14:creationId xmlns:p14="http://schemas.microsoft.com/office/powerpoint/2010/main" val="23457865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6FEF38E-2C20-49FB-9491-2284ABDB68A7}" type="datetimeFigureOut">
              <a:rPr lang="en-US" smtClean="0"/>
              <a:t>7/30/2021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E3AC8A-7862-4115-BE43-F33E1BEAC284}" type="slidenum">
              <a:rPr lang="en-US" smtClean="0"/>
              <a:t>‹#›</a:t>
            </a:fld>
            <a:endParaRPr lang="en-US"/>
          </a:p>
        </p:txBody>
      </p:sp>
    </p:spTree>
    <p:extLst>
      <p:ext uri="{BB962C8B-B14F-4D97-AF65-F5344CB8AC3E}">
        <p14:creationId xmlns:p14="http://schemas.microsoft.com/office/powerpoint/2010/main" val="15163516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6FEF38E-2C20-49FB-9491-2284ABDB68A7}" type="datetimeFigureOut">
              <a:rPr lang="en-US" smtClean="0"/>
              <a:t>7/30/2021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E3AC8A-7862-4115-BE43-F33E1BEAC284}" type="slidenum">
              <a:rPr lang="en-US" smtClean="0"/>
              <a:t>‹#›</a:t>
            </a:fld>
            <a:endParaRPr lang="en-US"/>
          </a:p>
        </p:txBody>
      </p:sp>
      <p:cxnSp>
        <p:nvCxnSpPr>
          <p:cNvPr id="7" name="Straight Connector 6"/>
          <p:cNvCxnSpPr/>
          <p:nvPr userDrawn="1"/>
        </p:nvCxnSpPr>
        <p:spPr>
          <a:xfrm>
            <a:off x="457200" y="1447800"/>
            <a:ext cx="8229600" cy="0"/>
          </a:xfrm>
          <a:prstGeom prst="line">
            <a:avLst/>
          </a:prstGeom>
          <a:ln w="38100" cmpd="thickThi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88749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6FEF38E-2C20-49FB-9491-2284ABDB68A7}" type="datetimeFigureOut">
              <a:rPr lang="en-US" smtClean="0"/>
              <a:t>7/30/2021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E3AC8A-7862-4115-BE43-F33E1BEAC284}" type="slidenum">
              <a:rPr lang="en-US" smtClean="0"/>
              <a:t>‹#›</a:t>
            </a:fld>
            <a:endParaRPr lang="en-US"/>
          </a:p>
        </p:txBody>
      </p:sp>
    </p:spTree>
    <p:extLst>
      <p:ext uri="{BB962C8B-B14F-4D97-AF65-F5344CB8AC3E}">
        <p14:creationId xmlns:p14="http://schemas.microsoft.com/office/powerpoint/2010/main" val="29172143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6FEF38E-2C20-49FB-9491-2284ABDB68A7}" type="datetimeFigureOut">
              <a:rPr lang="en-US" smtClean="0"/>
              <a:t>7/30/2021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E3AC8A-7862-4115-BE43-F33E1BEAC284}" type="slidenum">
              <a:rPr lang="en-US" smtClean="0"/>
              <a:t>‹#›</a:t>
            </a:fld>
            <a:endParaRPr lang="en-US"/>
          </a:p>
        </p:txBody>
      </p:sp>
    </p:spTree>
    <p:extLst>
      <p:ext uri="{BB962C8B-B14F-4D97-AF65-F5344CB8AC3E}">
        <p14:creationId xmlns:p14="http://schemas.microsoft.com/office/powerpoint/2010/main" val="27425082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6FEF38E-2C20-49FB-9491-2284ABDB68A7}" type="datetimeFigureOut">
              <a:rPr lang="en-US" smtClean="0"/>
              <a:t>7/30/2021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E3AC8A-7862-4115-BE43-F33E1BEAC284}" type="slidenum">
              <a:rPr lang="en-US" smtClean="0"/>
              <a:t>‹#›</a:t>
            </a:fld>
            <a:endParaRPr lang="en-US"/>
          </a:p>
        </p:txBody>
      </p:sp>
    </p:spTree>
    <p:extLst>
      <p:ext uri="{BB962C8B-B14F-4D97-AF65-F5344CB8AC3E}">
        <p14:creationId xmlns:p14="http://schemas.microsoft.com/office/powerpoint/2010/main" val="23403874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6FEF38E-2C20-49FB-9491-2284ABDB68A7}" type="datetimeFigureOut">
              <a:rPr lang="en-US" smtClean="0"/>
              <a:t>7/30/2021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E3AC8A-7862-4115-BE43-F33E1BEAC284}" type="slidenum">
              <a:rPr lang="en-US" smtClean="0"/>
              <a:t>‹#›</a:t>
            </a:fld>
            <a:endParaRPr lang="en-US"/>
          </a:p>
        </p:txBody>
      </p:sp>
      <p:cxnSp>
        <p:nvCxnSpPr>
          <p:cNvPr id="6" name="Straight Connector 5"/>
          <p:cNvCxnSpPr/>
          <p:nvPr userDrawn="1"/>
        </p:nvCxnSpPr>
        <p:spPr>
          <a:xfrm>
            <a:off x="457200" y="1447800"/>
            <a:ext cx="8229600" cy="0"/>
          </a:xfrm>
          <a:prstGeom prst="line">
            <a:avLst/>
          </a:prstGeom>
          <a:ln w="38100" cmpd="thickThi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60098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FEF38E-2C20-49FB-9491-2284ABDB68A7}" type="datetimeFigureOut">
              <a:rPr lang="en-US" smtClean="0"/>
              <a:t>7/30/2021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DE3AC8A-7862-4115-BE43-F33E1BEAC284}" type="slidenum">
              <a:rPr lang="en-US" smtClean="0"/>
              <a:t>‹#›</a:t>
            </a:fld>
            <a:endParaRPr lang="en-US"/>
          </a:p>
        </p:txBody>
      </p:sp>
    </p:spTree>
    <p:extLst>
      <p:ext uri="{BB962C8B-B14F-4D97-AF65-F5344CB8AC3E}">
        <p14:creationId xmlns:p14="http://schemas.microsoft.com/office/powerpoint/2010/main" val="12949960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6FEF38E-2C20-49FB-9491-2284ABDB68A7}" type="datetimeFigureOut">
              <a:rPr lang="en-US" smtClean="0"/>
              <a:t>7/30/2021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E3AC8A-7862-4115-BE43-F33E1BEAC284}" type="slidenum">
              <a:rPr lang="en-US" smtClean="0"/>
              <a:t>‹#›</a:t>
            </a:fld>
            <a:endParaRPr lang="en-US"/>
          </a:p>
        </p:txBody>
      </p:sp>
    </p:spTree>
    <p:extLst>
      <p:ext uri="{BB962C8B-B14F-4D97-AF65-F5344CB8AC3E}">
        <p14:creationId xmlns:p14="http://schemas.microsoft.com/office/powerpoint/2010/main" val="13529003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6FEF38E-2C20-49FB-9491-2284ABDB68A7}" type="datetimeFigureOut">
              <a:rPr lang="en-US" smtClean="0"/>
              <a:t>7/30/2021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E3AC8A-7862-4115-BE43-F33E1BEAC284}" type="slidenum">
              <a:rPr lang="en-US" smtClean="0"/>
              <a:t>‹#›</a:t>
            </a:fld>
            <a:endParaRPr lang="en-US"/>
          </a:p>
        </p:txBody>
      </p:sp>
    </p:spTree>
    <p:extLst>
      <p:ext uri="{BB962C8B-B14F-4D97-AF65-F5344CB8AC3E}">
        <p14:creationId xmlns:p14="http://schemas.microsoft.com/office/powerpoint/2010/main" val="35534318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FEF38E-2C20-49FB-9491-2284ABDB68A7}" type="datetimeFigureOut">
              <a:rPr lang="en-US" smtClean="0"/>
              <a:t>7/30/2021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E3AC8A-7862-4115-BE43-F33E1BEAC284}" type="slidenum">
              <a:rPr lang="en-US" smtClean="0"/>
              <a:t>‹#›</a:t>
            </a:fld>
            <a:endParaRPr lang="en-US"/>
          </a:p>
        </p:txBody>
      </p:sp>
      <p:pic>
        <p:nvPicPr>
          <p:cNvPr id="10" name="Picture 9"/>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7772400" y="148914"/>
            <a:ext cx="1295400" cy="1233345"/>
          </a:xfrm>
          <a:prstGeom prst="rect">
            <a:avLst/>
          </a:prstGeom>
        </p:spPr>
      </p:pic>
      <p:pic>
        <p:nvPicPr>
          <p:cNvPr id="11" name="Picture 10"/>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76200" y="218935"/>
            <a:ext cx="1381010" cy="1228865"/>
          </a:xfrm>
          <a:prstGeom prst="rect">
            <a:avLst/>
          </a:prstGeom>
        </p:spPr>
      </p:pic>
    </p:spTree>
    <p:extLst>
      <p:ext uri="{BB962C8B-B14F-4D97-AF65-F5344CB8AC3E}">
        <p14:creationId xmlns:p14="http://schemas.microsoft.com/office/powerpoint/2010/main" val="12849595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4000"/>
            <a:ext cx="8001000" cy="2743200"/>
          </a:xfrm>
        </p:spPr>
        <p:txBody>
          <a:bodyPr>
            <a:normAutofit fontScale="90000"/>
          </a:bodyPr>
          <a:lstStyle/>
          <a:p>
            <a:r>
              <a:rPr lang="en-US" sz="4900" b="1" dirty="0"/>
              <a:t>DoD Sacred Site Project:</a:t>
            </a:r>
            <a:br>
              <a:rPr lang="en-US" sz="4900" b="1" dirty="0"/>
            </a:br>
            <a:r>
              <a:rPr lang="en-US" sz="4900" b="1" dirty="0"/>
              <a:t>Case Studies of Tribes and DoD Relationships</a:t>
            </a:r>
            <a:br>
              <a:rPr lang="en-US" sz="4900" b="1" dirty="0"/>
            </a:br>
            <a:br>
              <a:rPr lang="en-US" sz="3600" b="1" dirty="0"/>
            </a:br>
            <a:r>
              <a:rPr lang="en-US" sz="4000" dirty="0">
                <a:solidFill>
                  <a:schemeClr val="tx1"/>
                </a:solidFill>
              </a:rPr>
              <a:t>Preliminary Results</a:t>
            </a:r>
            <a:br>
              <a:rPr lang="en-US" sz="4000" dirty="0">
                <a:solidFill>
                  <a:schemeClr val="tx1"/>
                </a:solidFill>
              </a:rPr>
            </a:br>
            <a:endParaRPr lang="en-US" sz="4000" dirty="0"/>
          </a:p>
        </p:txBody>
      </p:sp>
      <p:sp>
        <p:nvSpPr>
          <p:cNvPr id="3" name="Subtitle 2"/>
          <p:cNvSpPr>
            <a:spLocks noGrp="1"/>
          </p:cNvSpPr>
          <p:nvPr>
            <p:ph type="subTitle" idx="1"/>
          </p:nvPr>
        </p:nvSpPr>
        <p:spPr>
          <a:xfrm>
            <a:off x="1371600" y="4572000"/>
            <a:ext cx="6400800" cy="1752600"/>
          </a:xfrm>
        </p:spPr>
        <p:txBody>
          <a:bodyPr>
            <a:normAutofit fontScale="92500" lnSpcReduction="10000"/>
          </a:bodyPr>
          <a:lstStyle/>
          <a:p>
            <a:r>
              <a:rPr lang="en-US" dirty="0">
                <a:solidFill>
                  <a:schemeClr val="tx1"/>
                </a:solidFill>
              </a:rPr>
              <a:t>A DOD Legacy Project </a:t>
            </a:r>
          </a:p>
          <a:p>
            <a:endParaRPr lang="en-US" sz="1900" dirty="0">
              <a:solidFill>
                <a:schemeClr val="tx1"/>
              </a:solidFill>
            </a:endParaRPr>
          </a:p>
          <a:p>
            <a:r>
              <a:rPr lang="en-US" sz="1900" dirty="0">
                <a:solidFill>
                  <a:schemeClr val="tx1"/>
                </a:solidFill>
              </a:rPr>
              <a:t>Dr. Cheryl L. Huckerby, Dept. of the Navy</a:t>
            </a:r>
          </a:p>
          <a:p>
            <a:r>
              <a:rPr lang="en-US" sz="1900" dirty="0">
                <a:solidFill>
                  <a:schemeClr val="tx1"/>
                </a:solidFill>
              </a:rPr>
              <a:t>Ms. Bambi Kraus, NATHPO</a:t>
            </a:r>
          </a:p>
          <a:p>
            <a:r>
              <a:rPr lang="en-US" sz="1900" dirty="0">
                <a:solidFill>
                  <a:schemeClr val="tx1"/>
                </a:solidFill>
              </a:rPr>
              <a:t>Mr. Robert Cast, Contractor </a:t>
            </a:r>
          </a:p>
        </p:txBody>
      </p:sp>
    </p:spTree>
    <p:extLst>
      <p:ext uri="{BB962C8B-B14F-4D97-AF65-F5344CB8AC3E}">
        <p14:creationId xmlns:p14="http://schemas.microsoft.com/office/powerpoint/2010/main" val="15185609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Draft  Recommendations</a:t>
            </a:r>
          </a:p>
        </p:txBody>
      </p:sp>
      <p:sp>
        <p:nvSpPr>
          <p:cNvPr id="3" name="Content Placeholder 2"/>
          <p:cNvSpPr>
            <a:spLocks noGrp="1"/>
          </p:cNvSpPr>
          <p:nvPr>
            <p:ph idx="1"/>
          </p:nvPr>
        </p:nvSpPr>
        <p:spPr/>
        <p:txBody>
          <a:bodyPr>
            <a:normAutofit fontScale="92500"/>
          </a:bodyPr>
          <a:lstStyle/>
          <a:p>
            <a:r>
              <a:rPr lang="en-US" dirty="0"/>
              <a:t>Use positive energy developed either situationally and on larger scale to develop programmatic documents and processes that survive personnel and specific situations.  Such documents can </a:t>
            </a:r>
            <a:r>
              <a:rPr lang="en-US"/>
              <a:t>overcome severe </a:t>
            </a:r>
            <a:r>
              <a:rPr lang="en-US" dirty="0"/>
              <a:t>impacts from the secondary elements and facilitate the three “C”s.</a:t>
            </a:r>
          </a:p>
          <a:p>
            <a:r>
              <a:rPr lang="en-US" dirty="0"/>
              <a:t>Develop procedures to promote joint participation in situations that have a potential to affect sacred sites.</a:t>
            </a:r>
          </a:p>
          <a:p>
            <a:endParaRPr lang="en-US" dirty="0"/>
          </a:p>
        </p:txBody>
      </p:sp>
    </p:spTree>
    <p:extLst>
      <p:ext uri="{BB962C8B-B14F-4D97-AF65-F5344CB8AC3E}">
        <p14:creationId xmlns:p14="http://schemas.microsoft.com/office/powerpoint/2010/main" val="28017031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Aim and Goals</a:t>
            </a:r>
          </a:p>
        </p:txBody>
      </p:sp>
      <p:sp>
        <p:nvSpPr>
          <p:cNvPr id="3" name="Content Placeholder 2"/>
          <p:cNvSpPr>
            <a:spLocks noGrp="1"/>
          </p:cNvSpPr>
          <p:nvPr>
            <p:ph idx="1"/>
          </p:nvPr>
        </p:nvSpPr>
        <p:spPr>
          <a:xfrm>
            <a:off x="457200" y="1600200"/>
            <a:ext cx="8229600" cy="5029200"/>
          </a:xfrm>
        </p:spPr>
        <p:txBody>
          <a:bodyPr>
            <a:normAutofit fontScale="70000" lnSpcReduction="20000"/>
          </a:bodyPr>
          <a:lstStyle/>
          <a:p>
            <a:r>
              <a:rPr lang="en-US" dirty="0">
                <a:latin typeface="Times New Roman" panose="02020603050405020304" pitchFamily="18" charset="0"/>
                <a:cs typeface="Times New Roman" panose="02020603050405020304" pitchFamily="18" charset="0"/>
              </a:rPr>
              <a:t>Aim</a:t>
            </a:r>
          </a:p>
          <a:p>
            <a:pPr lvl="1"/>
            <a:r>
              <a:rPr lang="en-US" dirty="0">
                <a:latin typeface="Times New Roman" panose="02020603050405020304" pitchFamily="18" charset="0"/>
                <a:cs typeface="Times New Roman" panose="02020603050405020304" pitchFamily="18" charset="0"/>
              </a:rPr>
              <a:t>Assist DoD Components and other federal agencies on how better to consult, collaborate, and coordinate effectively to support the military mission while protecting sites sacred through the development of relationships and trust.</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Goals:</a:t>
            </a:r>
          </a:p>
          <a:p>
            <a:pPr lvl="1"/>
            <a:r>
              <a:rPr lang="en-US" dirty="0">
                <a:latin typeface="Times New Roman" panose="02020603050405020304" pitchFamily="18" charset="0"/>
                <a:cs typeface="Times New Roman" panose="02020603050405020304" pitchFamily="18" charset="0"/>
              </a:rPr>
              <a:t>1) Gather information on successful consultation initiatives regarding the protection of sacred sites from federally recognized Indian tribes, Native Hawaiian organizations, and Alaska Native corporations consulting and working with the Department of Defense (DoD), along with DoD Cultural Resource Specialists, Tribal Liaisons, and others working at a variety of DoD facilities and military installations across the United States; </a:t>
            </a:r>
          </a:p>
          <a:p>
            <a:pPr lvl="1"/>
            <a:r>
              <a:rPr lang="en-US" dirty="0">
                <a:latin typeface="Times New Roman" panose="02020603050405020304" pitchFamily="18" charset="0"/>
                <a:cs typeface="Times New Roman" panose="02020603050405020304" pitchFamily="18" charset="0"/>
              </a:rPr>
              <a:t>2) Document the </a:t>
            </a:r>
            <a:r>
              <a:rPr lang="en-US" i="1" dirty="0">
                <a:latin typeface="Times New Roman" panose="02020603050405020304" pitchFamily="18" charset="0"/>
                <a:cs typeface="Times New Roman" panose="02020603050405020304" pitchFamily="18" charset="0"/>
              </a:rPr>
              <a:t>processes used</a:t>
            </a:r>
            <a:r>
              <a:rPr lang="en-US" dirty="0">
                <a:latin typeface="Times New Roman" panose="02020603050405020304" pitchFamily="18" charset="0"/>
                <a:cs typeface="Times New Roman" panose="02020603050405020304" pitchFamily="18" charset="0"/>
              </a:rPr>
              <a:t> for successfully and effectively working together; and </a:t>
            </a:r>
          </a:p>
          <a:p>
            <a:pPr lvl="1"/>
            <a:r>
              <a:rPr lang="en-US" dirty="0">
                <a:latin typeface="Times New Roman" panose="02020603050405020304" pitchFamily="18" charset="0"/>
                <a:cs typeface="Times New Roman" panose="02020603050405020304" pitchFamily="18" charset="0"/>
              </a:rPr>
              <a:t>3) Detail specific examples of military installations and Indian Tribes, Native Hawaiian organizations, and Alaska Native corporations. </a:t>
            </a:r>
          </a:p>
        </p:txBody>
      </p:sp>
    </p:spTree>
    <p:extLst>
      <p:ext uri="{BB962C8B-B14F-4D97-AF65-F5344CB8AC3E}">
        <p14:creationId xmlns:p14="http://schemas.microsoft.com/office/powerpoint/2010/main" val="38632244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a:t>
            </a:r>
          </a:p>
        </p:txBody>
      </p:sp>
      <p:sp>
        <p:nvSpPr>
          <p:cNvPr id="3" name="Content Placeholder 2"/>
          <p:cNvSpPr>
            <a:spLocks noGrp="1"/>
          </p:cNvSpPr>
          <p:nvPr>
            <p:ph idx="1"/>
          </p:nvPr>
        </p:nvSpPr>
        <p:spPr/>
        <p:txBody>
          <a:bodyPr>
            <a:normAutofit lnSpcReduction="10000"/>
          </a:bodyPr>
          <a:lstStyle/>
          <a:p>
            <a:r>
              <a:rPr lang="en-US" sz="2400" dirty="0">
                <a:latin typeface="Times New Roman" panose="02020603050405020304" pitchFamily="18" charset="0"/>
                <a:cs typeface="Times New Roman" panose="02020603050405020304" pitchFamily="18" charset="0"/>
              </a:rPr>
              <a:t>Project derived out of the signing of the </a:t>
            </a:r>
            <a:r>
              <a:rPr lang="en-US" sz="2400" i="1" dirty="0">
                <a:latin typeface="Times New Roman" panose="02020603050405020304" pitchFamily="18" charset="0"/>
                <a:cs typeface="Times New Roman" panose="02020603050405020304" pitchFamily="18" charset="0"/>
              </a:rPr>
              <a:t>Memorandum of Understanding Among the U. S. Department of Defense, United States Department of the Interior, United States Department of Agriculture, United States Department of Energy and the Advisory Council on Historic Preservation Regarding Interagency Coordination and Collaboration for the Protection of Indian Sacred Sites</a:t>
            </a:r>
          </a:p>
          <a:p>
            <a:r>
              <a:rPr lang="en-US" sz="2400" dirty="0">
                <a:latin typeface="Times New Roman" panose="02020603050405020304" pitchFamily="18" charset="0"/>
                <a:cs typeface="Times New Roman" panose="02020603050405020304" pitchFamily="18" charset="0"/>
              </a:rPr>
              <a:t>Department of the Navy representative on the Education working group proposed project for DOD legacy funding.</a:t>
            </a:r>
          </a:p>
          <a:p>
            <a:r>
              <a:rPr lang="en-US" sz="2400" dirty="0">
                <a:latin typeface="Times New Roman" panose="02020603050405020304" pitchFamily="18" charset="0"/>
                <a:cs typeface="Times New Roman" panose="02020603050405020304" pitchFamily="18" charset="0"/>
              </a:rPr>
              <a:t>Partnered with NATHPO to ensure respect and sensitivity when discussing proposed case studies with Native representatives.</a:t>
            </a:r>
          </a:p>
        </p:txBody>
      </p:sp>
    </p:spTree>
    <p:extLst>
      <p:ext uri="{BB962C8B-B14F-4D97-AF65-F5344CB8AC3E}">
        <p14:creationId xmlns:p14="http://schemas.microsoft.com/office/powerpoint/2010/main" val="17492019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Collected</a:t>
            </a:r>
          </a:p>
        </p:txBody>
      </p:sp>
      <p:sp>
        <p:nvSpPr>
          <p:cNvPr id="3" name="Content Placeholder 2"/>
          <p:cNvSpPr>
            <a:spLocks noGrp="1"/>
          </p:cNvSpPr>
          <p:nvPr>
            <p:ph idx="1"/>
          </p:nvPr>
        </p:nvSpPr>
        <p:spPr/>
        <p:txBody>
          <a:bodyPr/>
          <a:lstStyle/>
          <a:p>
            <a:r>
              <a:rPr lang="en-US" dirty="0"/>
              <a:t>Out of 20 proposed case studies, 13 provide a breadth of information for analysis</a:t>
            </a:r>
          </a:p>
          <a:p>
            <a:r>
              <a:rPr lang="en-US" dirty="0"/>
              <a:t>Case studies were proposed by both Native people and DOD representatives from all services.</a:t>
            </a:r>
          </a:p>
          <a:p>
            <a:r>
              <a:rPr lang="en-US" dirty="0"/>
              <a:t>Case studies represent different areas of the country</a:t>
            </a:r>
          </a:p>
        </p:txBody>
      </p:sp>
    </p:spTree>
    <p:extLst>
      <p:ext uri="{BB962C8B-B14F-4D97-AF65-F5344CB8AC3E}">
        <p14:creationId xmlns:p14="http://schemas.microsoft.com/office/powerpoint/2010/main" val="5272547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Study Overview</a:t>
            </a:r>
          </a:p>
        </p:txBody>
      </p:sp>
      <p:sp>
        <p:nvSpPr>
          <p:cNvPr id="3" name="Content Placeholder 2"/>
          <p:cNvSpPr>
            <a:spLocks noGrp="1"/>
          </p:cNvSpPr>
          <p:nvPr>
            <p:ph idx="1"/>
          </p:nvPr>
        </p:nvSpPr>
        <p:spPr/>
        <p:txBody>
          <a:bodyPr>
            <a:normAutofit fontScale="85000" lnSpcReduction="20000"/>
          </a:bodyPr>
          <a:lstStyle/>
          <a:p>
            <a:r>
              <a:rPr lang="en-US" dirty="0"/>
              <a:t>One case study submitted is a prime example of how not to proceed.</a:t>
            </a:r>
          </a:p>
          <a:p>
            <a:endParaRPr lang="en-US" dirty="0"/>
          </a:p>
          <a:p>
            <a:r>
              <a:rPr lang="en-US" dirty="0"/>
              <a:t>Two case studies demonstrated the ability to develop a relationship with respect to a specific situation.</a:t>
            </a:r>
          </a:p>
          <a:p>
            <a:endParaRPr lang="en-US" dirty="0"/>
          </a:p>
          <a:p>
            <a:r>
              <a:rPr lang="en-US" dirty="0"/>
              <a:t>Remaining case studies demonstrated various levels of regular interactions, sharing of information and development of programmatic documents that survived the personnel involved but supported the continued interaction of the respective DOD organization(s) and Native group(s).</a:t>
            </a:r>
          </a:p>
        </p:txBody>
      </p:sp>
    </p:spTree>
    <p:extLst>
      <p:ext uri="{BB962C8B-B14F-4D97-AF65-F5344CB8AC3E}">
        <p14:creationId xmlns:p14="http://schemas.microsoft.com/office/powerpoint/2010/main" val="15354020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Analysis Preliminary Results</a:t>
            </a:r>
          </a:p>
        </p:txBody>
      </p:sp>
      <p:sp>
        <p:nvSpPr>
          <p:cNvPr id="3" name="Content Placeholder 2"/>
          <p:cNvSpPr>
            <a:spLocks noGrp="1"/>
          </p:cNvSpPr>
          <p:nvPr>
            <p:ph idx="1"/>
          </p:nvPr>
        </p:nvSpPr>
        <p:spPr/>
        <p:txBody>
          <a:bodyPr>
            <a:normAutofit fontScale="92500"/>
          </a:bodyPr>
          <a:lstStyle/>
          <a:p>
            <a:r>
              <a:rPr lang="en-US" dirty="0">
                <a:latin typeface="Times New Roman" panose="02020603050405020304" pitchFamily="18" charset="0"/>
                <a:cs typeface="Times New Roman" panose="02020603050405020304" pitchFamily="18" charset="0"/>
              </a:rPr>
              <a:t>Primary Elements (The three “C”s):</a:t>
            </a:r>
          </a:p>
          <a:p>
            <a:pPr lvl="1"/>
            <a:r>
              <a:rPr lang="en-US" dirty="0">
                <a:latin typeface="Times New Roman" panose="02020603050405020304" pitchFamily="18" charset="0"/>
                <a:cs typeface="Times New Roman" panose="02020603050405020304" pitchFamily="18" charset="0"/>
              </a:rPr>
              <a:t>Consultation  “</a:t>
            </a:r>
            <a:r>
              <a:rPr lang="en-US" i="1" dirty="0">
                <a:latin typeface="Times New Roman" panose="02020603050405020304" pitchFamily="18" charset="0"/>
                <a:cs typeface="Times New Roman" panose="02020603050405020304" pitchFamily="18" charset="0"/>
              </a:rPr>
              <a:t>Communication between participants”</a:t>
            </a:r>
          </a:p>
          <a:p>
            <a:pPr lvl="1"/>
            <a:r>
              <a:rPr lang="en-US" dirty="0">
                <a:latin typeface="Times New Roman" panose="02020603050405020304" pitchFamily="18" charset="0"/>
                <a:cs typeface="Times New Roman" panose="02020603050405020304" pitchFamily="18" charset="0"/>
              </a:rPr>
              <a:t>Coordination “</a:t>
            </a:r>
            <a:r>
              <a:rPr lang="en-US" i="1" dirty="0">
                <a:latin typeface="Times New Roman" panose="02020603050405020304" pitchFamily="18" charset="0"/>
                <a:cs typeface="Times New Roman" panose="02020603050405020304" pitchFamily="18" charset="0"/>
              </a:rPr>
              <a:t>Process of planning common actions to achieve mutually agreeable outcome(s)”</a:t>
            </a:r>
            <a:endParaRPr lang="en-US" dirty="0">
              <a:latin typeface="Times New Roman" panose="02020603050405020304" pitchFamily="18" charset="0"/>
              <a:cs typeface="Times New Roman" panose="02020603050405020304" pitchFamily="18" charset="0"/>
            </a:endParaRPr>
          </a:p>
          <a:p>
            <a:pPr lvl="1"/>
            <a:r>
              <a:rPr lang="en-US" dirty="0">
                <a:latin typeface="Times New Roman" panose="02020603050405020304" pitchFamily="18" charset="0"/>
                <a:cs typeface="Times New Roman" panose="02020603050405020304" pitchFamily="18" charset="0"/>
              </a:rPr>
              <a:t>Collaboration </a:t>
            </a:r>
            <a:r>
              <a:rPr lang="en-US" i="1" dirty="0">
                <a:latin typeface="Times New Roman" panose="02020603050405020304" pitchFamily="18" charset="0"/>
                <a:cs typeface="Times New Roman" panose="02020603050405020304" pitchFamily="18" charset="0"/>
              </a:rPr>
              <a:t>“Working or acting jointly”</a:t>
            </a:r>
          </a:p>
          <a:p>
            <a:r>
              <a:rPr lang="en-US" sz="2600" dirty="0">
                <a:latin typeface="Times New Roman" panose="02020603050405020304" pitchFamily="18" charset="0"/>
                <a:cs typeface="Times New Roman" panose="02020603050405020304" pitchFamily="18" charset="0"/>
              </a:rPr>
              <a:t>Secondary Elements:</a:t>
            </a:r>
          </a:p>
          <a:p>
            <a:pPr lvl="1"/>
            <a:r>
              <a:rPr lang="en-US" sz="2200" dirty="0">
                <a:latin typeface="Times New Roman" panose="02020603050405020304" pitchFamily="18" charset="0"/>
                <a:cs typeface="Times New Roman" panose="02020603050405020304" pitchFamily="18" charset="0"/>
              </a:rPr>
              <a:t>Timing</a:t>
            </a:r>
          </a:p>
          <a:p>
            <a:pPr lvl="1"/>
            <a:r>
              <a:rPr lang="en-US" sz="2200" dirty="0">
                <a:latin typeface="Times New Roman" panose="02020603050405020304" pitchFamily="18" charset="0"/>
                <a:cs typeface="Times New Roman" panose="02020603050405020304" pitchFamily="18" charset="0"/>
              </a:rPr>
              <a:t>Staffing</a:t>
            </a:r>
          </a:p>
          <a:p>
            <a:pPr lvl="1"/>
            <a:r>
              <a:rPr lang="en-US" sz="2200" dirty="0">
                <a:latin typeface="Times New Roman" panose="02020603050405020304" pitchFamily="18" charset="0"/>
                <a:cs typeface="Times New Roman" panose="02020603050405020304" pitchFamily="18" charset="0"/>
              </a:rPr>
              <a:t>Personalities</a:t>
            </a:r>
          </a:p>
          <a:p>
            <a:pPr lvl="1"/>
            <a:r>
              <a:rPr lang="en-US" sz="2200" dirty="0">
                <a:latin typeface="Times New Roman" panose="02020603050405020304" pitchFamily="18" charset="0"/>
                <a:cs typeface="Times New Roman" panose="02020603050405020304" pitchFamily="18" charset="0"/>
              </a:rPr>
              <a:t>Tribal location</a:t>
            </a:r>
          </a:p>
        </p:txBody>
      </p:sp>
    </p:spTree>
    <p:extLst>
      <p:ext uri="{BB962C8B-B14F-4D97-AF65-F5344CB8AC3E}">
        <p14:creationId xmlns:p14="http://schemas.microsoft.com/office/powerpoint/2010/main" val="33926979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a:t>Element Relationships</a:t>
            </a:r>
          </a:p>
        </p:txBody>
      </p:sp>
      <p:pic>
        <p:nvPicPr>
          <p:cNvPr id="2074" name="Picture 2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0600" y="1521650"/>
            <a:ext cx="7391400" cy="526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761635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Preliminary Conclusions</a:t>
            </a:r>
          </a:p>
        </p:txBody>
      </p:sp>
      <p:sp>
        <p:nvSpPr>
          <p:cNvPr id="5" name="Content Placeholder 4"/>
          <p:cNvSpPr>
            <a:spLocks noGrp="1"/>
          </p:cNvSpPr>
          <p:nvPr>
            <p:ph idx="1"/>
          </p:nvPr>
        </p:nvSpPr>
        <p:spPr/>
        <p:txBody>
          <a:bodyPr/>
          <a:lstStyle/>
          <a:p>
            <a:r>
              <a:rPr lang="en-US" dirty="0"/>
              <a:t>Development of a relationship can be accomplished and over time foster trust.</a:t>
            </a:r>
          </a:p>
          <a:p>
            <a:pPr lvl="1"/>
            <a:r>
              <a:rPr lang="en-US" dirty="0"/>
              <a:t>This can occur relative to specific situations or on a larger scale encompassing regular interactions and many situations.</a:t>
            </a:r>
          </a:p>
          <a:p>
            <a:r>
              <a:rPr lang="en-US" dirty="0"/>
              <a:t>The Three “C”s are fundamental to relationship development but require positive infusion from the secondary elements.</a:t>
            </a:r>
          </a:p>
        </p:txBody>
      </p:sp>
    </p:spTree>
    <p:extLst>
      <p:ext uri="{BB962C8B-B14F-4D97-AF65-F5344CB8AC3E}">
        <p14:creationId xmlns:p14="http://schemas.microsoft.com/office/powerpoint/2010/main" val="42282718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Major Challenges</a:t>
            </a:r>
          </a:p>
        </p:txBody>
      </p:sp>
      <p:sp>
        <p:nvSpPr>
          <p:cNvPr id="3" name="Content Placeholder 2"/>
          <p:cNvSpPr>
            <a:spLocks noGrp="1"/>
          </p:cNvSpPr>
          <p:nvPr>
            <p:ph idx="1"/>
          </p:nvPr>
        </p:nvSpPr>
        <p:spPr/>
        <p:txBody>
          <a:bodyPr/>
          <a:lstStyle/>
          <a:p>
            <a:r>
              <a:rPr lang="en-US" dirty="0"/>
              <a:t>Staffing changes or turn-over:</a:t>
            </a:r>
          </a:p>
          <a:p>
            <a:pPr lvl="1"/>
            <a:r>
              <a:rPr lang="en-US" dirty="0"/>
              <a:t>Relationships are built by individuals and reflect personalities</a:t>
            </a:r>
          </a:p>
          <a:p>
            <a:pPr lvl="1"/>
            <a:r>
              <a:rPr lang="en-US" dirty="0"/>
              <a:t>Individuals move on for a variety of reasons: Health, family, career, etc.</a:t>
            </a:r>
          </a:p>
          <a:p>
            <a:pPr lvl="1"/>
            <a:r>
              <a:rPr lang="en-US" dirty="0"/>
              <a:t>Personalities can change both with the same person or as new individuals move into backfill positions.</a:t>
            </a:r>
          </a:p>
        </p:txBody>
      </p:sp>
    </p:spTree>
    <p:extLst>
      <p:ext uri="{BB962C8B-B14F-4D97-AF65-F5344CB8AC3E}">
        <p14:creationId xmlns:p14="http://schemas.microsoft.com/office/powerpoint/2010/main" val="639500909"/>
      </p:ext>
    </p:extLst>
  </p:cSld>
  <p:clrMapOvr>
    <a:masterClrMapping/>
  </p:clrMapOvr>
</p:sld>
</file>

<file path=ppt/theme/theme1.xml><?xml version="1.0" encoding="utf-8"?>
<a:theme xmlns:a="http://schemas.openxmlformats.org/drawingml/2006/main" name="Office Theme">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119</TotalTime>
  <Words>613</Words>
  <Application>Microsoft Office PowerPoint</Application>
  <PresentationFormat>On-screen Show (4:3)</PresentationFormat>
  <Paragraphs>51</Paragraphs>
  <Slides>10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Times New Roman</vt:lpstr>
      <vt:lpstr>Office Theme</vt:lpstr>
      <vt:lpstr>DoD Sacred Site Project: Case Studies of Tribes and DoD Relationships  Preliminary Results </vt:lpstr>
      <vt:lpstr>Project Aim and Goals</vt:lpstr>
      <vt:lpstr>Background</vt:lpstr>
      <vt:lpstr>Data Collected</vt:lpstr>
      <vt:lpstr>Case Study Overview</vt:lpstr>
      <vt:lpstr>Analysis Preliminary Results</vt:lpstr>
      <vt:lpstr>Element Relationships</vt:lpstr>
      <vt:lpstr>Preliminary Conclusions</vt:lpstr>
      <vt:lpstr>Major Challenges</vt:lpstr>
      <vt:lpstr>Draft  Recommendations</vt:lpstr>
    </vt:vector>
  </TitlesOfParts>
  <Company>NMCI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DoD Sacred Site Project: Case Studies of Tribes and DoD Relationships  Preliminary Results</dc:title>
  <dc:creator>Huckerby, Cheryl L CIV NAVFAC HQ, EV</dc:creator>
  <cp:lastModifiedBy>Eric Weber</cp:lastModifiedBy>
  <cp:revision>36</cp:revision>
  <dcterms:created xsi:type="dcterms:W3CDTF">2016-08-18T18:06:08Z</dcterms:created>
  <dcterms:modified xsi:type="dcterms:W3CDTF">2021-07-30T13:20:48Z</dcterms:modified>
</cp:coreProperties>
</file>