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37"/>
  </p:notesMasterIdLst>
  <p:handoutMasterIdLst>
    <p:handoutMasterId r:id="rId38"/>
  </p:handoutMasterIdLst>
  <p:sldIdLst>
    <p:sldId id="300" r:id="rId4"/>
    <p:sldId id="301" r:id="rId5"/>
    <p:sldId id="302" r:id="rId6"/>
    <p:sldId id="265" r:id="rId7"/>
    <p:sldId id="259" r:id="rId8"/>
    <p:sldId id="280" r:id="rId9"/>
    <p:sldId id="279" r:id="rId10"/>
    <p:sldId id="258" r:id="rId11"/>
    <p:sldId id="257" r:id="rId12"/>
    <p:sldId id="278" r:id="rId13"/>
    <p:sldId id="288" r:id="rId14"/>
    <p:sldId id="310" r:id="rId15"/>
    <p:sldId id="309" r:id="rId16"/>
    <p:sldId id="262" r:id="rId17"/>
    <p:sldId id="292" r:id="rId18"/>
    <p:sldId id="266" r:id="rId19"/>
    <p:sldId id="273" r:id="rId20"/>
    <p:sldId id="282" r:id="rId21"/>
    <p:sldId id="294" r:id="rId22"/>
    <p:sldId id="283" r:id="rId23"/>
    <p:sldId id="293" r:id="rId24"/>
    <p:sldId id="267" r:id="rId25"/>
    <p:sldId id="268" r:id="rId26"/>
    <p:sldId id="269" r:id="rId27"/>
    <p:sldId id="284" r:id="rId28"/>
    <p:sldId id="271" r:id="rId29"/>
    <p:sldId id="287" r:id="rId30"/>
    <p:sldId id="304" r:id="rId31"/>
    <p:sldId id="303" r:id="rId32"/>
    <p:sldId id="305" r:id="rId33"/>
    <p:sldId id="307" r:id="rId34"/>
    <p:sldId id="272" r:id="rId35"/>
    <p:sldId id="31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88543" autoAdjust="0"/>
  </p:normalViewPr>
  <p:slideViewPr>
    <p:cSldViewPr snapToGrid="0" snapToObjects="1">
      <p:cViewPr varScale="1">
        <p:scale>
          <a:sx n="36" d="100"/>
          <a:sy n="36" d="100"/>
        </p:scale>
        <p:origin x="1506" y="66"/>
      </p:cViewPr>
      <p:guideLst>
        <p:guide orient="horz" pos="2160"/>
        <p:guide pos="2880"/>
      </p:guideLst>
    </p:cSldViewPr>
  </p:slideViewPr>
  <p:outlineViewPr>
    <p:cViewPr>
      <p:scale>
        <a:sx n="33" d="100"/>
        <a:sy n="33" d="100"/>
      </p:scale>
      <p:origin x="0" y="9880"/>
    </p:cViewPr>
  </p:outlineViewPr>
  <p:notesTextViewPr>
    <p:cViewPr>
      <p:scale>
        <a:sx n="100" d="100"/>
        <a:sy n="100" d="100"/>
      </p:scale>
      <p:origin x="0" y="0"/>
    </p:cViewPr>
  </p:notesTextViewPr>
  <p:sorterViewPr>
    <p:cViewPr>
      <p:scale>
        <a:sx n="119" d="100"/>
        <a:sy n="119" d="100"/>
      </p:scale>
      <p:origin x="0" y="6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7ED57-F669-4C3F-BC84-471241CE3FB5}"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19467E5A-6182-4EC7-8F90-693994D3FBED}">
      <dgm:prSet phldrT="[Text]"/>
      <dgm:spPr>
        <a:solidFill>
          <a:srgbClr val="00B0F0"/>
        </a:solidFill>
      </dgm:spPr>
      <dgm:t>
        <a:bodyPr/>
        <a:lstStyle/>
        <a:p>
          <a:r>
            <a:rPr lang="en-US" dirty="0"/>
            <a:t>Fieldwork</a:t>
          </a:r>
        </a:p>
      </dgm:t>
    </dgm:pt>
    <dgm:pt modelId="{FF39041D-2E37-4319-B2E2-077CD8455631}" type="parTrans" cxnId="{24928466-77E9-423A-A9D0-57AB22CD29DD}">
      <dgm:prSet/>
      <dgm:spPr/>
      <dgm:t>
        <a:bodyPr/>
        <a:lstStyle/>
        <a:p>
          <a:endParaRPr lang="en-US"/>
        </a:p>
      </dgm:t>
    </dgm:pt>
    <dgm:pt modelId="{F8476C96-4589-400B-BEAE-A64EE44931E4}" type="sibTrans" cxnId="{24928466-77E9-423A-A9D0-57AB22CD29DD}">
      <dgm:prSet/>
      <dgm:spPr/>
      <dgm:t>
        <a:bodyPr/>
        <a:lstStyle/>
        <a:p>
          <a:endParaRPr lang="en-US"/>
        </a:p>
      </dgm:t>
    </dgm:pt>
    <dgm:pt modelId="{55435587-2F0D-4237-997C-E8455405237F}">
      <dgm:prSet phldrT="[Text]"/>
      <dgm:spPr/>
      <dgm:t>
        <a:bodyPr/>
        <a:lstStyle/>
        <a:p>
          <a:r>
            <a:rPr lang="en-US" dirty="0"/>
            <a:t>Draft Report Text</a:t>
          </a:r>
        </a:p>
      </dgm:t>
    </dgm:pt>
    <dgm:pt modelId="{ADC778DC-B914-45D7-9A30-0D54E94E5693}" type="parTrans" cxnId="{1803DB28-E34A-4A35-ABCC-1C0AAB501E6F}">
      <dgm:prSet/>
      <dgm:spPr/>
      <dgm:t>
        <a:bodyPr/>
        <a:lstStyle/>
        <a:p>
          <a:endParaRPr lang="en-US"/>
        </a:p>
      </dgm:t>
    </dgm:pt>
    <dgm:pt modelId="{2F349359-2DFF-4BAA-93B4-0EB4390A83A1}" type="sibTrans" cxnId="{1803DB28-E34A-4A35-ABCC-1C0AAB501E6F}">
      <dgm:prSet/>
      <dgm:spPr/>
      <dgm:t>
        <a:bodyPr/>
        <a:lstStyle/>
        <a:p>
          <a:endParaRPr lang="en-US"/>
        </a:p>
      </dgm:t>
    </dgm:pt>
    <dgm:pt modelId="{5A15101B-4AC2-47CA-B58D-572552BC2245}">
      <dgm:prSet phldrT="[Text]"/>
      <dgm:spPr>
        <a:solidFill>
          <a:srgbClr val="D06F26"/>
        </a:solidFill>
      </dgm:spPr>
      <dgm:t>
        <a:bodyPr/>
        <a:lstStyle/>
        <a:p>
          <a:r>
            <a:rPr lang="en-US" dirty="0"/>
            <a:t>Send to Draft Text to Tribal Participants for Review</a:t>
          </a:r>
        </a:p>
      </dgm:t>
    </dgm:pt>
    <dgm:pt modelId="{D10F1431-9D46-45EF-BEEA-ED730ABDD609}" type="parTrans" cxnId="{9DFEE22A-E862-4351-B115-A40F03D2318A}">
      <dgm:prSet/>
      <dgm:spPr/>
      <dgm:t>
        <a:bodyPr/>
        <a:lstStyle/>
        <a:p>
          <a:endParaRPr lang="en-US"/>
        </a:p>
      </dgm:t>
    </dgm:pt>
    <dgm:pt modelId="{E9592044-FA22-4A82-9DC8-8EA4E7A84B27}" type="sibTrans" cxnId="{9DFEE22A-E862-4351-B115-A40F03D2318A}">
      <dgm:prSet/>
      <dgm:spPr/>
      <dgm:t>
        <a:bodyPr/>
        <a:lstStyle/>
        <a:p>
          <a:endParaRPr lang="en-US"/>
        </a:p>
      </dgm:t>
    </dgm:pt>
    <dgm:pt modelId="{70CD3547-6161-41BB-9BF4-D7ABBC2239DC}">
      <dgm:prSet/>
      <dgm:spPr>
        <a:solidFill>
          <a:srgbClr val="7030A0"/>
        </a:solidFill>
      </dgm:spPr>
      <dgm:t>
        <a:bodyPr/>
        <a:lstStyle/>
        <a:p>
          <a:r>
            <a:rPr lang="en-US" dirty="0"/>
            <a:t>Once text is approved, report is sent to tribal governments for review</a:t>
          </a:r>
        </a:p>
      </dgm:t>
    </dgm:pt>
    <dgm:pt modelId="{3A91F74D-0784-4E1E-8C9E-A6CB35E13B4F}" type="parTrans" cxnId="{0B2B6936-D446-4513-90DC-793C5460775C}">
      <dgm:prSet/>
      <dgm:spPr/>
      <dgm:t>
        <a:bodyPr/>
        <a:lstStyle/>
        <a:p>
          <a:endParaRPr lang="en-US"/>
        </a:p>
      </dgm:t>
    </dgm:pt>
    <dgm:pt modelId="{D798A65C-D8CB-457A-B436-5F5068669935}" type="sibTrans" cxnId="{0B2B6936-D446-4513-90DC-793C5460775C}">
      <dgm:prSet/>
      <dgm:spPr/>
      <dgm:t>
        <a:bodyPr/>
        <a:lstStyle/>
        <a:p>
          <a:endParaRPr lang="en-US"/>
        </a:p>
      </dgm:t>
    </dgm:pt>
    <dgm:pt modelId="{6BD2A888-4DF5-44EE-8258-A4AC64FF304D}">
      <dgm:prSet/>
      <dgm:spPr>
        <a:solidFill>
          <a:schemeClr val="accent6">
            <a:lumMod val="50000"/>
          </a:schemeClr>
        </a:solidFill>
      </dgm:spPr>
      <dgm:t>
        <a:bodyPr/>
        <a:lstStyle/>
        <a:p>
          <a:r>
            <a:rPr lang="en-US" dirty="0"/>
            <a:t>After report is reviewed and approved by tribes, it is sent to the NPS</a:t>
          </a:r>
        </a:p>
      </dgm:t>
    </dgm:pt>
    <dgm:pt modelId="{C0840731-3A27-4CC3-823B-BB0B1C008BC4}" type="parTrans" cxnId="{697C3813-32FC-490E-B1EA-409EBA92B68E}">
      <dgm:prSet/>
      <dgm:spPr/>
      <dgm:t>
        <a:bodyPr/>
        <a:lstStyle/>
        <a:p>
          <a:endParaRPr lang="en-US"/>
        </a:p>
      </dgm:t>
    </dgm:pt>
    <dgm:pt modelId="{677D76D3-129B-4A50-A2FF-17BE91703ABE}" type="sibTrans" cxnId="{697C3813-32FC-490E-B1EA-409EBA92B68E}">
      <dgm:prSet/>
      <dgm:spPr/>
      <dgm:t>
        <a:bodyPr/>
        <a:lstStyle/>
        <a:p>
          <a:endParaRPr lang="en-US"/>
        </a:p>
      </dgm:t>
    </dgm:pt>
    <dgm:pt modelId="{631D89FC-98E8-44B1-8809-5C59A9A5C98B}" type="pres">
      <dgm:prSet presAssocID="{C527ED57-F669-4C3F-BC84-471241CE3FB5}" presName="Name0" presStyleCnt="0">
        <dgm:presLayoutVars>
          <dgm:dir/>
          <dgm:animLvl val="lvl"/>
          <dgm:resizeHandles val="exact"/>
        </dgm:presLayoutVars>
      </dgm:prSet>
      <dgm:spPr/>
    </dgm:pt>
    <dgm:pt modelId="{90A0C3E7-33E9-4D45-ABC0-ACAAF9958FEE}" type="pres">
      <dgm:prSet presAssocID="{6BD2A888-4DF5-44EE-8258-A4AC64FF304D}" presName="boxAndChildren" presStyleCnt="0"/>
      <dgm:spPr/>
    </dgm:pt>
    <dgm:pt modelId="{A5F68732-058D-40E2-BE9A-03DEF0EF1C07}" type="pres">
      <dgm:prSet presAssocID="{6BD2A888-4DF5-44EE-8258-A4AC64FF304D}" presName="parentTextBox" presStyleLbl="node1" presStyleIdx="0" presStyleCnt="5"/>
      <dgm:spPr/>
    </dgm:pt>
    <dgm:pt modelId="{B238B41B-B9C9-4A07-925B-FBDDB5E025D7}" type="pres">
      <dgm:prSet presAssocID="{D798A65C-D8CB-457A-B436-5F5068669935}" presName="sp" presStyleCnt="0"/>
      <dgm:spPr/>
    </dgm:pt>
    <dgm:pt modelId="{EBE34C7D-A840-471D-B9EE-429F83ACDD9B}" type="pres">
      <dgm:prSet presAssocID="{70CD3547-6161-41BB-9BF4-D7ABBC2239DC}" presName="arrowAndChildren" presStyleCnt="0"/>
      <dgm:spPr/>
    </dgm:pt>
    <dgm:pt modelId="{27000581-B963-48C9-968F-B06359E2AB95}" type="pres">
      <dgm:prSet presAssocID="{70CD3547-6161-41BB-9BF4-D7ABBC2239DC}" presName="parentTextArrow" presStyleLbl="node1" presStyleIdx="1" presStyleCnt="5"/>
      <dgm:spPr/>
    </dgm:pt>
    <dgm:pt modelId="{BC4695CC-B509-4647-A571-EA6CADE91A1A}" type="pres">
      <dgm:prSet presAssocID="{E9592044-FA22-4A82-9DC8-8EA4E7A84B27}" presName="sp" presStyleCnt="0"/>
      <dgm:spPr/>
    </dgm:pt>
    <dgm:pt modelId="{ED252A96-6897-4784-B4C3-4071F4A0DAF2}" type="pres">
      <dgm:prSet presAssocID="{5A15101B-4AC2-47CA-B58D-572552BC2245}" presName="arrowAndChildren" presStyleCnt="0"/>
      <dgm:spPr/>
    </dgm:pt>
    <dgm:pt modelId="{8E399AD3-B743-48DE-A91C-D4DC1DBCCD8A}" type="pres">
      <dgm:prSet presAssocID="{5A15101B-4AC2-47CA-B58D-572552BC2245}" presName="parentTextArrow" presStyleLbl="node1" presStyleIdx="2" presStyleCnt="5"/>
      <dgm:spPr/>
    </dgm:pt>
    <dgm:pt modelId="{DB4EF35B-F4FF-4B81-AF77-BE1ADDB239D4}" type="pres">
      <dgm:prSet presAssocID="{2F349359-2DFF-4BAA-93B4-0EB4390A83A1}" presName="sp" presStyleCnt="0"/>
      <dgm:spPr/>
    </dgm:pt>
    <dgm:pt modelId="{17375B2B-A2C9-4224-A366-B4B3FC88324E}" type="pres">
      <dgm:prSet presAssocID="{55435587-2F0D-4237-997C-E8455405237F}" presName="arrowAndChildren" presStyleCnt="0"/>
      <dgm:spPr/>
    </dgm:pt>
    <dgm:pt modelId="{FF5FBEE3-B46D-4D8C-A466-9B656F8AC0E8}" type="pres">
      <dgm:prSet presAssocID="{55435587-2F0D-4237-997C-E8455405237F}" presName="parentTextArrow" presStyleLbl="node1" presStyleIdx="3" presStyleCnt="5"/>
      <dgm:spPr/>
    </dgm:pt>
    <dgm:pt modelId="{AC9FA79F-BBF7-4E27-9346-FC77C5ECC66D}" type="pres">
      <dgm:prSet presAssocID="{F8476C96-4589-400B-BEAE-A64EE44931E4}" presName="sp" presStyleCnt="0"/>
      <dgm:spPr/>
    </dgm:pt>
    <dgm:pt modelId="{0218CB80-8CF6-4572-8190-59908F871661}" type="pres">
      <dgm:prSet presAssocID="{19467E5A-6182-4EC7-8F90-693994D3FBED}" presName="arrowAndChildren" presStyleCnt="0"/>
      <dgm:spPr/>
    </dgm:pt>
    <dgm:pt modelId="{CB18089F-50A7-41A5-B018-8F3C486613F0}" type="pres">
      <dgm:prSet presAssocID="{19467E5A-6182-4EC7-8F90-693994D3FBED}" presName="parentTextArrow" presStyleLbl="node1" presStyleIdx="4" presStyleCnt="5"/>
      <dgm:spPr/>
    </dgm:pt>
  </dgm:ptLst>
  <dgm:cxnLst>
    <dgm:cxn modelId="{697C3813-32FC-490E-B1EA-409EBA92B68E}" srcId="{C527ED57-F669-4C3F-BC84-471241CE3FB5}" destId="{6BD2A888-4DF5-44EE-8258-A4AC64FF304D}" srcOrd="4" destOrd="0" parTransId="{C0840731-3A27-4CC3-823B-BB0B1C008BC4}" sibTransId="{677D76D3-129B-4A50-A2FF-17BE91703ABE}"/>
    <dgm:cxn modelId="{1803DB28-E34A-4A35-ABCC-1C0AAB501E6F}" srcId="{C527ED57-F669-4C3F-BC84-471241CE3FB5}" destId="{55435587-2F0D-4237-997C-E8455405237F}" srcOrd="1" destOrd="0" parTransId="{ADC778DC-B914-45D7-9A30-0D54E94E5693}" sibTransId="{2F349359-2DFF-4BAA-93B4-0EB4390A83A1}"/>
    <dgm:cxn modelId="{9DFEE22A-E862-4351-B115-A40F03D2318A}" srcId="{C527ED57-F669-4C3F-BC84-471241CE3FB5}" destId="{5A15101B-4AC2-47CA-B58D-572552BC2245}" srcOrd="2" destOrd="0" parTransId="{D10F1431-9D46-45EF-BEEA-ED730ABDD609}" sibTransId="{E9592044-FA22-4A82-9DC8-8EA4E7A84B27}"/>
    <dgm:cxn modelId="{0B2B6936-D446-4513-90DC-793C5460775C}" srcId="{C527ED57-F669-4C3F-BC84-471241CE3FB5}" destId="{70CD3547-6161-41BB-9BF4-D7ABBC2239DC}" srcOrd="3" destOrd="0" parTransId="{3A91F74D-0784-4E1E-8C9E-A6CB35E13B4F}" sibTransId="{D798A65C-D8CB-457A-B436-5F5068669935}"/>
    <dgm:cxn modelId="{19074A37-0CED-824C-90E2-B2CDE92173F2}" type="presOf" srcId="{5A15101B-4AC2-47CA-B58D-572552BC2245}" destId="{8E399AD3-B743-48DE-A91C-D4DC1DBCCD8A}" srcOrd="0" destOrd="0" presId="urn:microsoft.com/office/officeart/2005/8/layout/process4"/>
    <dgm:cxn modelId="{3BC7C23F-DF5D-8A4A-B0C5-04180C9A0D1B}" type="presOf" srcId="{6BD2A888-4DF5-44EE-8258-A4AC64FF304D}" destId="{A5F68732-058D-40E2-BE9A-03DEF0EF1C07}" srcOrd="0" destOrd="0" presId="urn:microsoft.com/office/officeart/2005/8/layout/process4"/>
    <dgm:cxn modelId="{24928466-77E9-423A-A9D0-57AB22CD29DD}" srcId="{C527ED57-F669-4C3F-BC84-471241CE3FB5}" destId="{19467E5A-6182-4EC7-8F90-693994D3FBED}" srcOrd="0" destOrd="0" parTransId="{FF39041D-2E37-4319-B2E2-077CD8455631}" sibTransId="{F8476C96-4589-400B-BEAE-A64EE44931E4}"/>
    <dgm:cxn modelId="{243D926D-A4D9-1C48-95DE-5B51BBC230DC}" type="presOf" srcId="{70CD3547-6161-41BB-9BF4-D7ABBC2239DC}" destId="{27000581-B963-48C9-968F-B06359E2AB95}" srcOrd="0" destOrd="0" presId="urn:microsoft.com/office/officeart/2005/8/layout/process4"/>
    <dgm:cxn modelId="{229E44AA-97C1-EF4B-A879-90DBC9069F51}" type="presOf" srcId="{19467E5A-6182-4EC7-8F90-693994D3FBED}" destId="{CB18089F-50A7-41A5-B018-8F3C486613F0}" srcOrd="0" destOrd="0" presId="urn:microsoft.com/office/officeart/2005/8/layout/process4"/>
    <dgm:cxn modelId="{AE26D2B5-4119-4E4E-B803-213BA6D2EF29}" type="presOf" srcId="{C527ED57-F669-4C3F-BC84-471241CE3FB5}" destId="{631D89FC-98E8-44B1-8809-5C59A9A5C98B}" srcOrd="0" destOrd="0" presId="urn:microsoft.com/office/officeart/2005/8/layout/process4"/>
    <dgm:cxn modelId="{5643B5F8-6384-3D43-A726-BDC650EE3D6A}" type="presOf" srcId="{55435587-2F0D-4237-997C-E8455405237F}" destId="{FF5FBEE3-B46D-4D8C-A466-9B656F8AC0E8}" srcOrd="0" destOrd="0" presId="urn:microsoft.com/office/officeart/2005/8/layout/process4"/>
    <dgm:cxn modelId="{C1B0744E-5B9A-9C4B-B635-0C57254FD386}" type="presParOf" srcId="{631D89FC-98E8-44B1-8809-5C59A9A5C98B}" destId="{90A0C3E7-33E9-4D45-ABC0-ACAAF9958FEE}" srcOrd="0" destOrd="0" presId="urn:microsoft.com/office/officeart/2005/8/layout/process4"/>
    <dgm:cxn modelId="{1F698E8D-8CCD-0340-BAF5-25BB819DF2B5}" type="presParOf" srcId="{90A0C3E7-33E9-4D45-ABC0-ACAAF9958FEE}" destId="{A5F68732-058D-40E2-BE9A-03DEF0EF1C07}" srcOrd="0" destOrd="0" presId="urn:microsoft.com/office/officeart/2005/8/layout/process4"/>
    <dgm:cxn modelId="{C9D5B239-E1CB-6846-B7F9-AE032B331CAB}" type="presParOf" srcId="{631D89FC-98E8-44B1-8809-5C59A9A5C98B}" destId="{B238B41B-B9C9-4A07-925B-FBDDB5E025D7}" srcOrd="1" destOrd="0" presId="urn:microsoft.com/office/officeart/2005/8/layout/process4"/>
    <dgm:cxn modelId="{B08210A4-841F-C645-8CF3-CFEBE56F4E0E}" type="presParOf" srcId="{631D89FC-98E8-44B1-8809-5C59A9A5C98B}" destId="{EBE34C7D-A840-471D-B9EE-429F83ACDD9B}" srcOrd="2" destOrd="0" presId="urn:microsoft.com/office/officeart/2005/8/layout/process4"/>
    <dgm:cxn modelId="{C26E76B2-CC1B-1C44-B7B7-08ADD570ED6A}" type="presParOf" srcId="{EBE34C7D-A840-471D-B9EE-429F83ACDD9B}" destId="{27000581-B963-48C9-968F-B06359E2AB95}" srcOrd="0" destOrd="0" presId="urn:microsoft.com/office/officeart/2005/8/layout/process4"/>
    <dgm:cxn modelId="{A8404629-19A6-164D-93E5-58DF541177F4}" type="presParOf" srcId="{631D89FC-98E8-44B1-8809-5C59A9A5C98B}" destId="{BC4695CC-B509-4647-A571-EA6CADE91A1A}" srcOrd="3" destOrd="0" presId="urn:microsoft.com/office/officeart/2005/8/layout/process4"/>
    <dgm:cxn modelId="{E8F14888-5A2C-FD4B-89BF-44B0E4B8BD4F}" type="presParOf" srcId="{631D89FC-98E8-44B1-8809-5C59A9A5C98B}" destId="{ED252A96-6897-4784-B4C3-4071F4A0DAF2}" srcOrd="4" destOrd="0" presId="urn:microsoft.com/office/officeart/2005/8/layout/process4"/>
    <dgm:cxn modelId="{33C93F93-871B-D945-A49E-D5176122407A}" type="presParOf" srcId="{ED252A96-6897-4784-B4C3-4071F4A0DAF2}" destId="{8E399AD3-B743-48DE-A91C-D4DC1DBCCD8A}" srcOrd="0" destOrd="0" presId="urn:microsoft.com/office/officeart/2005/8/layout/process4"/>
    <dgm:cxn modelId="{FF119DD9-5471-0143-80B3-CFC8408D6488}" type="presParOf" srcId="{631D89FC-98E8-44B1-8809-5C59A9A5C98B}" destId="{DB4EF35B-F4FF-4B81-AF77-BE1ADDB239D4}" srcOrd="5" destOrd="0" presId="urn:microsoft.com/office/officeart/2005/8/layout/process4"/>
    <dgm:cxn modelId="{B6463A47-CA01-C34E-B08C-8A68DEA526AF}" type="presParOf" srcId="{631D89FC-98E8-44B1-8809-5C59A9A5C98B}" destId="{17375B2B-A2C9-4224-A366-B4B3FC88324E}" srcOrd="6" destOrd="0" presId="urn:microsoft.com/office/officeart/2005/8/layout/process4"/>
    <dgm:cxn modelId="{76443D21-BC7A-2140-A69D-AE04F93851D4}" type="presParOf" srcId="{17375B2B-A2C9-4224-A366-B4B3FC88324E}" destId="{FF5FBEE3-B46D-4D8C-A466-9B656F8AC0E8}" srcOrd="0" destOrd="0" presId="urn:microsoft.com/office/officeart/2005/8/layout/process4"/>
    <dgm:cxn modelId="{40CC57AE-73BA-4E47-98D4-B295EB2F7FD4}" type="presParOf" srcId="{631D89FC-98E8-44B1-8809-5C59A9A5C98B}" destId="{AC9FA79F-BBF7-4E27-9346-FC77C5ECC66D}" srcOrd="7" destOrd="0" presId="urn:microsoft.com/office/officeart/2005/8/layout/process4"/>
    <dgm:cxn modelId="{887A19AC-7D0D-9C4E-8242-808092058258}" type="presParOf" srcId="{631D89FC-98E8-44B1-8809-5C59A9A5C98B}" destId="{0218CB80-8CF6-4572-8190-59908F871661}" srcOrd="8" destOrd="0" presId="urn:microsoft.com/office/officeart/2005/8/layout/process4"/>
    <dgm:cxn modelId="{8A53C9E8-8E37-C740-83CC-77602E279871}" type="presParOf" srcId="{0218CB80-8CF6-4572-8190-59908F871661}" destId="{CB18089F-50A7-41A5-B018-8F3C486613F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68732-058D-40E2-BE9A-03DEF0EF1C07}">
      <dsp:nvSpPr>
        <dsp:cNvPr id="0" name=""/>
        <dsp:cNvSpPr/>
      </dsp:nvSpPr>
      <dsp:spPr>
        <a:xfrm>
          <a:off x="0" y="3675903"/>
          <a:ext cx="8012782" cy="603062"/>
        </a:xfrm>
        <a:prstGeom prst="rect">
          <a:avLst/>
        </a:prstGeom>
        <a:solidFill>
          <a:schemeClr val="accent6">
            <a:lumMod val="50000"/>
          </a:schemeClr>
        </a:solidFill>
        <a:ln>
          <a:noFill/>
        </a:ln>
        <a:effectLst>
          <a:outerShdw blurRad="101600" dist="25400" dir="4800000" sx="103000" sy="103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After report is reviewed and approved by tribes, it is sent to the NPS</a:t>
          </a:r>
        </a:p>
      </dsp:txBody>
      <dsp:txXfrm>
        <a:off x="0" y="3675903"/>
        <a:ext cx="8012782" cy="603062"/>
      </dsp:txXfrm>
    </dsp:sp>
    <dsp:sp modelId="{27000581-B963-48C9-968F-B06359E2AB95}">
      <dsp:nvSpPr>
        <dsp:cNvPr id="0" name=""/>
        <dsp:cNvSpPr/>
      </dsp:nvSpPr>
      <dsp:spPr>
        <a:xfrm rot="10800000">
          <a:off x="0" y="2757439"/>
          <a:ext cx="8012782" cy="927510"/>
        </a:xfrm>
        <a:prstGeom prst="upArrowCallout">
          <a:avLst/>
        </a:prstGeom>
        <a:solidFill>
          <a:srgbClr val="7030A0"/>
        </a:solidFill>
        <a:ln>
          <a:noFill/>
        </a:ln>
        <a:effectLst>
          <a:outerShdw blurRad="101600" dist="25400" dir="4800000" sx="103000" sy="103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Once text is approved, report is sent to tribal governments for review</a:t>
          </a:r>
        </a:p>
      </dsp:txBody>
      <dsp:txXfrm rot="10800000">
        <a:off x="0" y="2757439"/>
        <a:ext cx="8012782" cy="602668"/>
      </dsp:txXfrm>
    </dsp:sp>
    <dsp:sp modelId="{8E399AD3-B743-48DE-A91C-D4DC1DBCCD8A}">
      <dsp:nvSpPr>
        <dsp:cNvPr id="0" name=""/>
        <dsp:cNvSpPr/>
      </dsp:nvSpPr>
      <dsp:spPr>
        <a:xfrm rot="10800000">
          <a:off x="0" y="1838975"/>
          <a:ext cx="8012782" cy="927510"/>
        </a:xfrm>
        <a:prstGeom prst="upArrowCallout">
          <a:avLst/>
        </a:prstGeom>
        <a:solidFill>
          <a:srgbClr val="D06F26"/>
        </a:solidFill>
        <a:ln>
          <a:noFill/>
        </a:ln>
        <a:effectLst>
          <a:outerShdw blurRad="101600" dist="25400" dir="4800000" sx="103000" sy="103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Send to Draft Text to Tribal Participants for Review</a:t>
          </a:r>
        </a:p>
      </dsp:txBody>
      <dsp:txXfrm rot="10800000">
        <a:off x="0" y="1838975"/>
        <a:ext cx="8012782" cy="602668"/>
      </dsp:txXfrm>
    </dsp:sp>
    <dsp:sp modelId="{FF5FBEE3-B46D-4D8C-A466-9B656F8AC0E8}">
      <dsp:nvSpPr>
        <dsp:cNvPr id="0" name=""/>
        <dsp:cNvSpPr/>
      </dsp:nvSpPr>
      <dsp:spPr>
        <a:xfrm rot="10800000">
          <a:off x="0" y="920510"/>
          <a:ext cx="8012782" cy="927510"/>
        </a:xfrm>
        <a:prstGeom prst="upArrowCallou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Draft Report Text</a:t>
          </a:r>
        </a:p>
      </dsp:txBody>
      <dsp:txXfrm rot="10800000">
        <a:off x="0" y="920510"/>
        <a:ext cx="8012782" cy="602668"/>
      </dsp:txXfrm>
    </dsp:sp>
    <dsp:sp modelId="{CB18089F-50A7-41A5-B018-8F3C486613F0}">
      <dsp:nvSpPr>
        <dsp:cNvPr id="0" name=""/>
        <dsp:cNvSpPr/>
      </dsp:nvSpPr>
      <dsp:spPr>
        <a:xfrm rot="10800000">
          <a:off x="0" y="2046"/>
          <a:ext cx="8012782" cy="927510"/>
        </a:xfrm>
        <a:prstGeom prst="upArrowCallout">
          <a:avLst/>
        </a:prstGeom>
        <a:solidFill>
          <a:srgbClr val="00B0F0"/>
        </a:solidFill>
        <a:ln>
          <a:noFill/>
        </a:ln>
        <a:effectLst>
          <a:outerShdw blurRad="101600" dist="25400" dir="4800000" sx="103000" sy="103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Fieldwork</a:t>
          </a:r>
        </a:p>
      </dsp:txBody>
      <dsp:txXfrm rot="10800000">
        <a:off x="0" y="2046"/>
        <a:ext cx="8012782" cy="6026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B96B35E-F8AB-49D1-B6AB-328E4E59A05B}" type="datetimeFigureOut">
              <a:rPr lang="en-US" smtClean="0"/>
              <a:t>7/30/2021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99FB4B1-C844-4235-8680-3ADF8D4060D8}" type="slidenum">
              <a:rPr lang="en-US" smtClean="0"/>
              <a:t>‹#›</a:t>
            </a:fld>
            <a:endParaRPr lang="en-US"/>
          </a:p>
        </p:txBody>
      </p:sp>
    </p:spTree>
    <p:extLst>
      <p:ext uri="{BB962C8B-B14F-4D97-AF65-F5344CB8AC3E}">
        <p14:creationId xmlns:p14="http://schemas.microsoft.com/office/powerpoint/2010/main" val="374774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6CAC79-7CA6-40FD-8BCD-DD82061BBABD}" type="datetimeFigureOut">
              <a:rPr lang="en-US" smtClean="0"/>
              <a:t>7/30/2021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02DA16-922C-4F56-ADF1-8FD63E6C225D}" type="slidenum">
              <a:rPr lang="en-US" smtClean="0"/>
              <a:t>‹#›</a:t>
            </a:fld>
            <a:endParaRPr lang="en-US"/>
          </a:p>
        </p:txBody>
      </p:sp>
    </p:spTree>
    <p:extLst>
      <p:ext uri="{BB962C8B-B14F-4D97-AF65-F5344CB8AC3E}">
        <p14:creationId xmlns:p14="http://schemas.microsoft.com/office/powerpoint/2010/main" val="272823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2DA16-922C-4F56-ADF1-8FD63E6C225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3029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03984"/>
            <a:ext cx="9144000" cy="125016"/>
          </a:xfrm>
          <a:prstGeom prst="rect">
            <a:avLst/>
          </a:prstGeom>
        </p:spPr>
      </p:pic>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7/30/2021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7/30/2021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03984"/>
            <a:ext cx="9144000" cy="125016"/>
          </a:xfrm>
          <a:prstGeom prst="rect">
            <a:avLst/>
          </a:prstGeom>
        </p:spPr>
      </p:pic>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8" name="Footer Placeholder 7"/>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9" name="Slide Number Placeholder 8"/>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4" name="Footer Placeholder 3"/>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5" name="Slide Number Placeholder 4"/>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3" name="Footer Placeholder 2"/>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4" name="Slide Number Placeholder 3"/>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pic>
        <p:nvPicPr>
          <p:cNvPr id="10" name="Picture 9"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spTree>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solidFill>
                <a:prstClr val="white"/>
              </a:solidFill>
              <a:latin typeface="Calisto MT"/>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solidFill>
                  <a:prstClr val="white"/>
                </a:solidFill>
                <a:latin typeface="Calisto MT"/>
              </a:rPr>
              <a:pPr/>
              <a:t>‹#›</a:t>
            </a:fld>
            <a:endParaRPr lang="en-US">
              <a:solidFill>
                <a:prstClr val="white"/>
              </a:solidFill>
              <a:latin typeface="Calisto MT"/>
            </a:endParaRPr>
          </a:p>
        </p:txBody>
      </p:sp>
    </p:spTree>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03984"/>
            <a:ext cx="9144000"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8" name="Footer Placeholder 7"/>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9" name="Slide Number Placeholder 8"/>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4" name="Footer Placeholder 3"/>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5" name="Slide Number Placeholder 4"/>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3" name="Footer Placeholder 2"/>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4" name="Slide Number Placeholder 3"/>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pic>
        <p:nvPicPr>
          <p:cNvPr id="10" name="Picture 9"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solidFill>
                <a:prstClr val="white"/>
              </a:solidFill>
              <a:latin typeface="Calisto MT"/>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solidFill>
                  <a:prstClr val="white"/>
                </a:solidFill>
                <a:latin typeface="Calisto MT"/>
              </a:rPr>
              <a:pPr/>
              <a:t>‹#›</a:t>
            </a:fld>
            <a:endParaRPr lang="en-US">
              <a:solidFill>
                <a:prstClr val="white"/>
              </a:solidFill>
              <a:latin typeface="Calisto M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7/30/2021</a:t>
            </a:fld>
            <a:endParaRPr lang="en-US">
              <a:solidFill>
                <a:prstClr val="white"/>
              </a:solidFill>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7/30/2021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email">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7/30/2021</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pull/>
  </p:transition>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p:pull/>
  </p:transition>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7/30/2021</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 Culture in Utah National Parks</a:t>
            </a:r>
          </a:p>
        </p:txBody>
      </p:sp>
      <p:sp>
        <p:nvSpPr>
          <p:cNvPr id="3" name="Content Placeholder 2"/>
          <p:cNvSpPr>
            <a:spLocks noGrp="1"/>
          </p:cNvSpPr>
          <p:nvPr>
            <p:ph idx="1"/>
          </p:nvPr>
        </p:nvSpPr>
        <p:spPr/>
        <p:txBody>
          <a:bodyPr>
            <a:normAutofit fontScale="77500" lnSpcReduction="20000"/>
          </a:bodyPr>
          <a:lstStyle/>
          <a:p>
            <a:pPr algn="ctr">
              <a:lnSpc>
                <a:spcPct val="70000"/>
              </a:lnSpc>
            </a:pPr>
            <a:r>
              <a:rPr lang="en-US" dirty="0"/>
              <a:t>Presented by</a:t>
            </a:r>
          </a:p>
          <a:p>
            <a:pPr algn="ctr">
              <a:lnSpc>
                <a:spcPct val="70000"/>
              </a:lnSpc>
            </a:pPr>
            <a:r>
              <a:rPr lang="en-US" dirty="0"/>
              <a:t>Rich Stoffle</a:t>
            </a:r>
          </a:p>
          <a:p>
            <a:pPr algn="ctr">
              <a:lnSpc>
                <a:spcPct val="70000"/>
              </a:lnSpc>
            </a:pPr>
            <a:r>
              <a:rPr lang="en-US" dirty="0"/>
              <a:t>University of Arizona</a:t>
            </a:r>
          </a:p>
          <a:p>
            <a:pPr algn="ctr">
              <a:lnSpc>
                <a:spcPct val="70000"/>
              </a:lnSpc>
            </a:pPr>
            <a:r>
              <a:rPr lang="en-US" dirty="0"/>
              <a:t>And </a:t>
            </a:r>
          </a:p>
          <a:p>
            <a:pPr algn="ctr">
              <a:lnSpc>
                <a:spcPct val="70000"/>
              </a:lnSpc>
            </a:pPr>
            <a:r>
              <a:rPr lang="en-US" dirty="0"/>
              <a:t>Alden </a:t>
            </a:r>
            <a:r>
              <a:rPr lang="en-US" dirty="0" err="1"/>
              <a:t>Naranjo</a:t>
            </a:r>
            <a:endParaRPr lang="en-US" dirty="0"/>
          </a:p>
          <a:p>
            <a:pPr algn="ctr">
              <a:lnSpc>
                <a:spcPct val="70000"/>
              </a:lnSpc>
            </a:pPr>
            <a:r>
              <a:rPr lang="en-US" dirty="0"/>
              <a:t>Southern Ute Tribe</a:t>
            </a:r>
          </a:p>
          <a:p>
            <a:pPr algn="ctr">
              <a:lnSpc>
                <a:spcPct val="70000"/>
              </a:lnSpc>
            </a:pPr>
            <a:endParaRPr lang="en-US" dirty="0"/>
          </a:p>
          <a:p>
            <a:pPr algn="ctr">
              <a:lnSpc>
                <a:spcPct val="70000"/>
              </a:lnSpc>
            </a:pPr>
            <a:r>
              <a:rPr lang="en-US" dirty="0"/>
              <a:t>National Association of Tribal Historic Preservation Officers</a:t>
            </a:r>
          </a:p>
          <a:p>
            <a:pPr algn="ctr">
              <a:lnSpc>
                <a:spcPct val="70000"/>
              </a:lnSpc>
            </a:pPr>
            <a:r>
              <a:rPr lang="en-US" dirty="0"/>
              <a:t>18</a:t>
            </a:r>
            <a:r>
              <a:rPr lang="en-US" baseline="30000" dirty="0"/>
              <a:t>th</a:t>
            </a:r>
            <a:r>
              <a:rPr lang="en-US" dirty="0"/>
              <a:t> National Tribal Preservation Conference</a:t>
            </a:r>
          </a:p>
          <a:p>
            <a:pPr algn="ctr">
              <a:lnSpc>
                <a:spcPct val="70000"/>
              </a:lnSpc>
            </a:pPr>
            <a:r>
              <a:rPr lang="en-US" dirty="0"/>
              <a:t>August 20-September 2, 2016</a:t>
            </a:r>
          </a:p>
          <a:p>
            <a:pPr algn="ctr">
              <a:lnSpc>
                <a:spcPct val="70000"/>
              </a:lnSpc>
            </a:pPr>
            <a:r>
              <a:rPr lang="en-US" dirty="0"/>
              <a:t>Ignacio, Colorado</a:t>
            </a:r>
          </a:p>
          <a:p>
            <a:endParaRPr lang="en-US" dirty="0"/>
          </a:p>
        </p:txBody>
      </p:sp>
    </p:spTree>
    <p:extLst>
      <p:ext uri="{BB962C8B-B14F-4D97-AF65-F5344CB8AC3E}">
        <p14:creationId xmlns:p14="http://schemas.microsoft.com/office/powerpoint/2010/main" val="421496131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57" y="4804120"/>
            <a:ext cx="7583487" cy="1362075"/>
          </a:xfrm>
        </p:spPr>
        <p:txBody>
          <a:bodyPr/>
          <a:lstStyle/>
          <a:p>
            <a:r>
              <a:rPr lang="en-US" b="1" dirty="0">
                <a:latin typeface="Times New Roman"/>
                <a:cs typeface="Times New Roman"/>
              </a:rPr>
              <a:t>Situating The EOA</a:t>
            </a:r>
          </a:p>
        </p:txBody>
      </p:sp>
      <p:pic>
        <p:nvPicPr>
          <p:cNvPr id="4" name="Picture 3" descr="DSC0473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43" y="-1"/>
            <a:ext cx="9202743" cy="4625991"/>
          </a:xfrm>
          <a:prstGeom prst="rect">
            <a:avLst/>
          </a:prstGeom>
        </p:spPr>
      </p:pic>
    </p:spTree>
    <p:extLst>
      <p:ext uri="{BB962C8B-B14F-4D97-AF65-F5344CB8AC3E}">
        <p14:creationId xmlns:p14="http://schemas.microsoft.com/office/powerpoint/2010/main" val="285157489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631872"/>
            <a:ext cx="7583487" cy="1362075"/>
          </a:xfrm>
        </p:spPr>
        <p:txBody>
          <a:bodyPr/>
          <a:lstStyle/>
          <a:p>
            <a:r>
              <a:rPr lang="en-US" sz="4400" dirty="0">
                <a:latin typeface="Times New Roman"/>
                <a:cs typeface="Times New Roman"/>
              </a:rPr>
              <a:t>Overview of Places</a:t>
            </a:r>
          </a:p>
        </p:txBody>
      </p:sp>
      <p:pic>
        <p:nvPicPr>
          <p:cNvPr id="5" name="Picture 4" descr="DSC0484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8418" y="846771"/>
            <a:ext cx="3646714" cy="2435730"/>
          </a:xfrm>
          <a:prstGeom prst="rect">
            <a:avLst/>
          </a:prstGeom>
        </p:spPr>
      </p:pic>
      <p:pic>
        <p:nvPicPr>
          <p:cNvPr id="6" name="Picture 5" descr="DSC0156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62" y="172358"/>
            <a:ext cx="5213048" cy="3909786"/>
          </a:xfrm>
          <a:prstGeom prst="rect">
            <a:avLst/>
          </a:prstGeom>
        </p:spPr>
      </p:pic>
    </p:spTree>
    <p:extLst>
      <p:ext uri="{BB962C8B-B14F-4D97-AF65-F5344CB8AC3E}">
        <p14:creationId xmlns:p14="http://schemas.microsoft.com/office/powerpoint/2010/main" val="177938125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bwMode="auto">
          <a:xfrm>
            <a:off x="1599860" y="1551214"/>
            <a:ext cx="6042252" cy="5153433"/>
          </a:xfrm>
          <a:prstGeom prst="rect">
            <a:avLst/>
          </a:prstGeom>
          <a:ln w="12700" cmpd="sng">
            <a:solidFill>
              <a:schemeClr val="tx1"/>
            </a:solidFill>
            <a:miter lim="800000"/>
          </a:ln>
          <a:effectLst>
            <a:outerShdw blurRad="50800" dist="38100" dir="5400000" algn="t" rotWithShape="0">
              <a:prstClr val="black">
                <a:alpha val="40000"/>
              </a:prstClr>
            </a:outerShdw>
          </a:effectLst>
          <a:extLst>
            <a:ext uri="{53640926-AAD7-44d8-BBD7-CCE9431645EC}">
              <a14:shadowObscured xmlns="" xmlns:a14="http://schemas.microsoft.com/office/drawing/2010/main"/>
            </a:ext>
          </a:extLst>
        </p:spPr>
      </p:pic>
      <p:sp>
        <p:nvSpPr>
          <p:cNvPr id="6" name="Rectangle 5"/>
          <p:cNvSpPr/>
          <p:nvPr/>
        </p:nvSpPr>
        <p:spPr>
          <a:xfrm>
            <a:off x="375558" y="131000"/>
            <a:ext cx="8490856" cy="1277914"/>
          </a:xfrm>
          <a:prstGeom prst="rect">
            <a:avLst/>
          </a:prstGeom>
        </p:spPr>
        <p:txBody>
          <a:bodyPr wrap="square">
            <a:spAutoFit/>
          </a:bodyPr>
          <a:lstStyle/>
          <a:p>
            <a:pPr algn="ctr">
              <a:lnSpc>
                <a:spcPct val="107000"/>
              </a:lnSpc>
            </a:pPr>
            <a:r>
              <a:rPr lang="en-US" sz="3600" b="1" dirty="0">
                <a:latin typeface="Times New Roman" panose="02020603050405020304" pitchFamily="18" charset="0"/>
                <a:ea typeface="Calibri" panose="020F0502020204030204" pitchFamily="34" charset="0"/>
              </a:rPr>
              <a:t>Irrigable Farm Land in Moab Valley near Courthouse Wash</a:t>
            </a:r>
            <a:endParaRPr lang="en-US"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665730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33491" y="-25400"/>
            <a:ext cx="5025710" cy="6858000"/>
            <a:chOff x="2286000" y="-25400"/>
            <a:chExt cx="5025710" cy="685800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25400"/>
              <a:ext cx="5025710" cy="6858000"/>
            </a:xfrm>
            <a:prstGeom prst="rect">
              <a:avLst/>
            </a:prstGeom>
          </p:spPr>
        </p:pic>
        <p:sp>
          <p:nvSpPr>
            <p:cNvPr id="5" name="Diamond 4"/>
            <p:cNvSpPr/>
            <p:nvPr/>
          </p:nvSpPr>
          <p:spPr>
            <a:xfrm>
              <a:off x="5859201" y="2785325"/>
              <a:ext cx="427495" cy="44011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6" name="Diamond 5"/>
            <p:cNvSpPr/>
            <p:nvPr/>
          </p:nvSpPr>
          <p:spPr>
            <a:xfrm>
              <a:off x="4930290" y="2804186"/>
              <a:ext cx="427495" cy="44011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7" name="Diamond 6"/>
            <p:cNvSpPr/>
            <p:nvPr/>
          </p:nvSpPr>
          <p:spPr>
            <a:xfrm>
              <a:off x="5510185" y="3698502"/>
              <a:ext cx="427495" cy="44011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8" name="Diamond 7"/>
            <p:cNvSpPr/>
            <p:nvPr/>
          </p:nvSpPr>
          <p:spPr>
            <a:xfrm>
              <a:off x="4868942" y="5157182"/>
              <a:ext cx="427495" cy="44011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Diamond 8"/>
            <p:cNvSpPr/>
            <p:nvPr/>
          </p:nvSpPr>
          <p:spPr>
            <a:xfrm>
              <a:off x="5208426" y="3231730"/>
              <a:ext cx="427495" cy="44011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grpSp>
      <p:sp>
        <p:nvSpPr>
          <p:cNvPr id="12" name="TextBox 11"/>
          <p:cNvSpPr txBox="1"/>
          <p:nvPr/>
        </p:nvSpPr>
        <p:spPr>
          <a:xfrm>
            <a:off x="6160963" y="1182034"/>
            <a:ext cx="2665559" cy="2923877"/>
          </a:xfrm>
          <a:prstGeom prst="rect">
            <a:avLst/>
          </a:prstGeom>
          <a:noFill/>
        </p:spPr>
        <p:txBody>
          <a:bodyPr wrap="square" rtlCol="0">
            <a:spAutoFit/>
          </a:bodyPr>
          <a:lstStyle/>
          <a:p>
            <a:pPr marL="342900" indent="-342900">
              <a:buAutoNum type="arabicPeriod"/>
            </a:pPr>
            <a:endParaRPr lang="en-US" sz="2000" dirty="0"/>
          </a:p>
          <a:p>
            <a:r>
              <a:rPr lang="en-US" sz="2400" b="1" u="sng" dirty="0">
                <a:solidFill>
                  <a:srgbClr val="333333"/>
                </a:solidFill>
              </a:rPr>
              <a:t>Sites to be Visited</a:t>
            </a:r>
          </a:p>
          <a:p>
            <a:pPr marL="342900" indent="-342900">
              <a:buAutoNum type="arabicPeriod"/>
            </a:pPr>
            <a:r>
              <a:rPr lang="en-US" sz="2000" dirty="0">
                <a:solidFill>
                  <a:srgbClr val="000090"/>
                </a:solidFill>
              </a:rPr>
              <a:t>Courthouse Wash</a:t>
            </a:r>
          </a:p>
          <a:p>
            <a:pPr marL="342900" indent="-342900">
              <a:buAutoNum type="arabicPeriod"/>
            </a:pPr>
            <a:r>
              <a:rPr lang="en-US" sz="2000" dirty="0">
                <a:solidFill>
                  <a:srgbClr val="000090"/>
                </a:solidFill>
              </a:rPr>
              <a:t>Wolfe Ranch</a:t>
            </a:r>
          </a:p>
          <a:p>
            <a:pPr marL="342900" indent="-342900">
              <a:buAutoNum type="arabicPeriod"/>
            </a:pPr>
            <a:r>
              <a:rPr lang="en-US" sz="2000" dirty="0">
                <a:solidFill>
                  <a:srgbClr val="000090"/>
                </a:solidFill>
              </a:rPr>
              <a:t>Salt Valley Overlook</a:t>
            </a:r>
          </a:p>
          <a:p>
            <a:pPr marL="342900" indent="-342900">
              <a:buAutoNum type="arabicPeriod"/>
            </a:pPr>
            <a:r>
              <a:rPr lang="en-US" sz="2000" dirty="0">
                <a:solidFill>
                  <a:srgbClr val="000090"/>
                </a:solidFill>
              </a:rPr>
              <a:t>Windows Section</a:t>
            </a:r>
          </a:p>
          <a:p>
            <a:pPr marL="342900" indent="-342900">
              <a:buAutoNum type="arabicPeriod"/>
            </a:pPr>
            <a:r>
              <a:rPr lang="en-US" sz="2000" dirty="0">
                <a:solidFill>
                  <a:srgbClr val="000090"/>
                </a:solidFill>
              </a:rPr>
              <a:t>Panorama Point</a:t>
            </a:r>
          </a:p>
          <a:p>
            <a:pPr marL="342900" indent="-342900">
              <a:buAutoNum type="arabicPeriod"/>
            </a:pPr>
            <a:endParaRPr lang="en-US" sz="2000" dirty="0">
              <a:solidFill>
                <a:srgbClr val="000090"/>
              </a:solidFill>
            </a:endParaRPr>
          </a:p>
        </p:txBody>
      </p:sp>
    </p:spTree>
    <p:extLst>
      <p:ext uri="{BB962C8B-B14F-4D97-AF65-F5344CB8AC3E}">
        <p14:creationId xmlns:p14="http://schemas.microsoft.com/office/powerpoint/2010/main" val="384670242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a:cs typeface="Times New Roman"/>
              </a:rPr>
              <a:t>Courthouse Wash</a:t>
            </a:r>
          </a:p>
        </p:txBody>
      </p:sp>
      <p:pic>
        <p:nvPicPr>
          <p:cNvPr id="4" name="Content Placeholder 3" descr="DSC04799.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0256" y="1829594"/>
            <a:ext cx="7581900" cy="4295775"/>
          </a:xfrm>
        </p:spPr>
      </p:pic>
    </p:spTree>
    <p:extLst>
      <p:ext uri="{BB962C8B-B14F-4D97-AF65-F5344CB8AC3E}">
        <p14:creationId xmlns:p14="http://schemas.microsoft.com/office/powerpoint/2010/main" val="338326753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a:cs typeface="Times New Roman"/>
              </a:rPr>
              <a:t>Courthouse Wash- Moab Panel</a:t>
            </a:r>
          </a:p>
        </p:txBody>
      </p:sp>
      <p:pic>
        <p:nvPicPr>
          <p:cNvPr id="3" name="Picture 2" descr="DSC047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35963"/>
            <a:ext cx="9144000" cy="5175849"/>
          </a:xfrm>
          <a:prstGeom prst="rect">
            <a:avLst/>
          </a:prstGeom>
        </p:spPr>
      </p:pic>
    </p:spTree>
    <p:extLst>
      <p:ext uri="{BB962C8B-B14F-4D97-AF65-F5344CB8AC3E}">
        <p14:creationId xmlns:p14="http://schemas.microsoft.com/office/powerpoint/2010/main" val="395803125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0012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981200"/>
            <a:ext cx="2971800" cy="2228850"/>
          </a:xfrm>
          <a:prstGeom prst="rect">
            <a:avLst/>
          </a:prstGeom>
        </p:spPr>
      </p:pic>
      <p:pic>
        <p:nvPicPr>
          <p:cNvPr id="6" name="Picture 5" descr="DSC0012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495800"/>
            <a:ext cx="2974848" cy="2231136"/>
          </a:xfrm>
          <a:prstGeom prst="rect">
            <a:avLst/>
          </a:prstGeom>
        </p:spPr>
      </p:pic>
      <p:sp>
        <p:nvSpPr>
          <p:cNvPr id="3" name="Title 2"/>
          <p:cNvSpPr>
            <a:spLocks noGrp="1"/>
          </p:cNvSpPr>
          <p:nvPr>
            <p:ph type="title"/>
          </p:nvPr>
        </p:nvSpPr>
        <p:spPr/>
        <p:txBody>
          <a:bodyPr/>
          <a:lstStyle/>
          <a:p>
            <a:r>
              <a:rPr lang="en-US" dirty="0">
                <a:latin typeface="Times New Roman"/>
                <a:cs typeface="Times New Roman"/>
              </a:rPr>
              <a:t>Courthouse Wash- Moab Panel</a:t>
            </a:r>
          </a:p>
        </p:txBody>
      </p:sp>
      <p:pic>
        <p:nvPicPr>
          <p:cNvPr id="4" name="Content Placeholder 3" descr="DSC00127.JPG"/>
          <p:cNvPicPr>
            <a:picLocks noGrp="1" noChangeAspect="1"/>
          </p:cNvPicPr>
          <p:nvPr>
            <p:ph idx="1"/>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04800" y="3044314"/>
            <a:ext cx="5638800" cy="2823086"/>
          </a:xfrm>
        </p:spPr>
      </p:pic>
    </p:spTree>
    <p:extLst>
      <p:ext uri="{BB962C8B-B14F-4D97-AF65-F5344CB8AC3E}">
        <p14:creationId xmlns:p14="http://schemas.microsoft.com/office/powerpoint/2010/main" val="220050113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a:cs typeface="Times New Roman"/>
              </a:rPr>
              <a:t>Purple Sage TCP</a:t>
            </a:r>
          </a:p>
        </p:txBody>
      </p:sp>
      <p:grpSp>
        <p:nvGrpSpPr>
          <p:cNvPr id="9" name="Group 8"/>
          <p:cNvGrpSpPr/>
          <p:nvPr/>
        </p:nvGrpSpPr>
        <p:grpSpPr>
          <a:xfrm>
            <a:off x="1545050" y="2173457"/>
            <a:ext cx="5486400" cy="3643312"/>
            <a:chOff x="1189038" y="1096963"/>
            <a:chExt cx="5486400" cy="3643312"/>
          </a:xfrm>
        </p:grpSpPr>
        <p:pic>
          <p:nvPicPr>
            <p:cNvPr id="1026" name="Picture 2" descr="entra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9038" y="1096963"/>
              <a:ext cx="5486400" cy="3643312"/>
            </a:xfrm>
            <a:prstGeom prst="rect">
              <a:avLst/>
            </a:prstGeom>
            <a:noFill/>
            <a:ln w="762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4" name="Freeform 3"/>
            <p:cNvSpPr>
              <a:spLocks/>
            </p:cNvSpPr>
            <p:nvPr/>
          </p:nvSpPr>
          <p:spPr bwMode="auto">
            <a:xfrm>
              <a:off x="3382963" y="2468563"/>
              <a:ext cx="3140075" cy="1295400"/>
            </a:xfrm>
            <a:custGeom>
              <a:avLst/>
              <a:gdLst>
                <a:gd name="T0" fmla="*/ 432 w 4944"/>
                <a:gd name="T1" fmla="*/ 24 h 2040"/>
                <a:gd name="T2" fmla="*/ 144 w 4944"/>
                <a:gd name="T3" fmla="*/ 24 h 2040"/>
                <a:gd name="T4" fmla="*/ 0 w 4944"/>
                <a:gd name="T5" fmla="*/ 168 h 2040"/>
                <a:gd name="T6" fmla="*/ 144 w 4944"/>
                <a:gd name="T7" fmla="*/ 456 h 2040"/>
                <a:gd name="T8" fmla="*/ 576 w 4944"/>
                <a:gd name="T9" fmla="*/ 600 h 2040"/>
                <a:gd name="T10" fmla="*/ 1296 w 4944"/>
                <a:gd name="T11" fmla="*/ 744 h 2040"/>
                <a:gd name="T12" fmla="*/ 1872 w 4944"/>
                <a:gd name="T13" fmla="*/ 1176 h 2040"/>
                <a:gd name="T14" fmla="*/ 2448 w 4944"/>
                <a:gd name="T15" fmla="*/ 1464 h 2040"/>
                <a:gd name="T16" fmla="*/ 3024 w 4944"/>
                <a:gd name="T17" fmla="*/ 1752 h 2040"/>
                <a:gd name="T18" fmla="*/ 3744 w 4944"/>
                <a:gd name="T19" fmla="*/ 1896 h 2040"/>
                <a:gd name="T20" fmla="*/ 4752 w 4944"/>
                <a:gd name="T21" fmla="*/ 2040 h 2040"/>
                <a:gd name="T22" fmla="*/ 4896 w 4944"/>
                <a:gd name="T23" fmla="*/ 1896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4" h="2040">
                  <a:moveTo>
                    <a:pt x="432" y="24"/>
                  </a:moveTo>
                  <a:cubicBezTo>
                    <a:pt x="324" y="12"/>
                    <a:pt x="216" y="0"/>
                    <a:pt x="144" y="24"/>
                  </a:cubicBezTo>
                  <a:cubicBezTo>
                    <a:pt x="72" y="48"/>
                    <a:pt x="0" y="96"/>
                    <a:pt x="0" y="168"/>
                  </a:cubicBezTo>
                  <a:cubicBezTo>
                    <a:pt x="0" y="240"/>
                    <a:pt x="48" y="384"/>
                    <a:pt x="144" y="456"/>
                  </a:cubicBezTo>
                  <a:cubicBezTo>
                    <a:pt x="240" y="528"/>
                    <a:pt x="384" y="552"/>
                    <a:pt x="576" y="600"/>
                  </a:cubicBezTo>
                  <a:cubicBezTo>
                    <a:pt x="768" y="648"/>
                    <a:pt x="1080" y="648"/>
                    <a:pt x="1296" y="744"/>
                  </a:cubicBezTo>
                  <a:cubicBezTo>
                    <a:pt x="1512" y="840"/>
                    <a:pt x="1680" y="1056"/>
                    <a:pt x="1872" y="1176"/>
                  </a:cubicBezTo>
                  <a:cubicBezTo>
                    <a:pt x="2064" y="1296"/>
                    <a:pt x="2256" y="1368"/>
                    <a:pt x="2448" y="1464"/>
                  </a:cubicBezTo>
                  <a:cubicBezTo>
                    <a:pt x="2640" y="1560"/>
                    <a:pt x="2808" y="1680"/>
                    <a:pt x="3024" y="1752"/>
                  </a:cubicBezTo>
                  <a:cubicBezTo>
                    <a:pt x="3240" y="1824"/>
                    <a:pt x="3456" y="1848"/>
                    <a:pt x="3744" y="1896"/>
                  </a:cubicBezTo>
                  <a:cubicBezTo>
                    <a:pt x="4032" y="1944"/>
                    <a:pt x="4560" y="2040"/>
                    <a:pt x="4752" y="2040"/>
                  </a:cubicBezTo>
                  <a:cubicBezTo>
                    <a:pt x="4944" y="2040"/>
                    <a:pt x="4872" y="1920"/>
                    <a:pt x="4896" y="1896"/>
                  </a:cubicBezTo>
                </a:path>
              </a:pathLst>
            </a:custGeom>
            <a:noFill/>
            <a:ln w="38100" cap="flat" cmpd="sng">
              <a:solidFill>
                <a:srgbClr val="0000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382963" y="2468563"/>
              <a:ext cx="381000" cy="198437"/>
            </a:xfrm>
            <a:custGeom>
              <a:avLst/>
              <a:gdLst>
                <a:gd name="T0" fmla="*/ 0 w 600"/>
                <a:gd name="T1" fmla="*/ 144 h 312"/>
                <a:gd name="T2" fmla="*/ 144 w 600"/>
                <a:gd name="T3" fmla="*/ 288 h 312"/>
                <a:gd name="T4" fmla="*/ 432 w 600"/>
                <a:gd name="T5" fmla="*/ 288 h 312"/>
                <a:gd name="T6" fmla="*/ 576 w 600"/>
                <a:gd name="T7" fmla="*/ 144 h 312"/>
                <a:gd name="T8" fmla="*/ 576 w 600"/>
                <a:gd name="T9" fmla="*/ 0 h 312"/>
              </a:gdLst>
              <a:ahLst/>
              <a:cxnLst>
                <a:cxn ang="0">
                  <a:pos x="T0" y="T1"/>
                </a:cxn>
                <a:cxn ang="0">
                  <a:pos x="T2" y="T3"/>
                </a:cxn>
                <a:cxn ang="0">
                  <a:pos x="T4" y="T5"/>
                </a:cxn>
                <a:cxn ang="0">
                  <a:pos x="T6" y="T7"/>
                </a:cxn>
                <a:cxn ang="0">
                  <a:pos x="T8" y="T9"/>
                </a:cxn>
              </a:cxnLst>
              <a:rect l="0" t="0" r="r" b="b"/>
              <a:pathLst>
                <a:path w="600" h="312">
                  <a:moveTo>
                    <a:pt x="0" y="144"/>
                  </a:moveTo>
                  <a:cubicBezTo>
                    <a:pt x="36" y="204"/>
                    <a:pt x="72" y="264"/>
                    <a:pt x="144" y="288"/>
                  </a:cubicBezTo>
                  <a:cubicBezTo>
                    <a:pt x="216" y="312"/>
                    <a:pt x="360" y="312"/>
                    <a:pt x="432" y="288"/>
                  </a:cubicBezTo>
                  <a:cubicBezTo>
                    <a:pt x="504" y="264"/>
                    <a:pt x="552" y="192"/>
                    <a:pt x="576" y="144"/>
                  </a:cubicBezTo>
                  <a:cubicBezTo>
                    <a:pt x="600" y="96"/>
                    <a:pt x="588" y="48"/>
                    <a:pt x="576" y="0"/>
                  </a:cubicBezTo>
                </a:path>
              </a:pathLst>
            </a:custGeom>
            <a:noFill/>
            <a:ln w="9525" cap="flat">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2759075" y="2362200"/>
              <a:ext cx="3916363" cy="1570038"/>
            </a:xfrm>
            <a:custGeom>
              <a:avLst/>
              <a:gdLst>
                <a:gd name="T0" fmla="*/ 1272 w 6168"/>
                <a:gd name="T1" fmla="*/ 168 h 2472"/>
                <a:gd name="T2" fmla="*/ 1128 w 6168"/>
                <a:gd name="T3" fmla="*/ 24 h 2472"/>
                <a:gd name="T4" fmla="*/ 840 w 6168"/>
                <a:gd name="T5" fmla="*/ 24 h 2472"/>
                <a:gd name="T6" fmla="*/ 840 w 6168"/>
                <a:gd name="T7" fmla="*/ 168 h 2472"/>
                <a:gd name="T8" fmla="*/ 552 w 6168"/>
                <a:gd name="T9" fmla="*/ 168 h 2472"/>
                <a:gd name="T10" fmla="*/ 120 w 6168"/>
                <a:gd name="T11" fmla="*/ 312 h 2472"/>
                <a:gd name="T12" fmla="*/ 120 w 6168"/>
                <a:gd name="T13" fmla="*/ 600 h 2472"/>
                <a:gd name="T14" fmla="*/ 840 w 6168"/>
                <a:gd name="T15" fmla="*/ 744 h 2472"/>
                <a:gd name="T16" fmla="*/ 984 w 6168"/>
                <a:gd name="T17" fmla="*/ 1032 h 2472"/>
                <a:gd name="T18" fmla="*/ 1272 w 6168"/>
                <a:gd name="T19" fmla="*/ 1320 h 2472"/>
                <a:gd name="T20" fmla="*/ 2136 w 6168"/>
                <a:gd name="T21" fmla="*/ 1608 h 2472"/>
                <a:gd name="T22" fmla="*/ 3000 w 6168"/>
                <a:gd name="T23" fmla="*/ 1752 h 2472"/>
                <a:gd name="T24" fmla="*/ 3864 w 6168"/>
                <a:gd name="T25" fmla="*/ 2040 h 2472"/>
                <a:gd name="T26" fmla="*/ 4872 w 6168"/>
                <a:gd name="T27" fmla="*/ 2184 h 2472"/>
                <a:gd name="T28" fmla="*/ 5736 w 6168"/>
                <a:gd name="T29" fmla="*/ 2328 h 2472"/>
                <a:gd name="T30" fmla="*/ 6168 w 6168"/>
                <a:gd name="T31" fmla="*/ 2472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68" h="2472">
                  <a:moveTo>
                    <a:pt x="1272" y="168"/>
                  </a:moveTo>
                  <a:cubicBezTo>
                    <a:pt x="1236" y="108"/>
                    <a:pt x="1200" y="48"/>
                    <a:pt x="1128" y="24"/>
                  </a:cubicBezTo>
                  <a:cubicBezTo>
                    <a:pt x="1056" y="0"/>
                    <a:pt x="888" y="0"/>
                    <a:pt x="840" y="24"/>
                  </a:cubicBezTo>
                  <a:cubicBezTo>
                    <a:pt x="792" y="48"/>
                    <a:pt x="888" y="144"/>
                    <a:pt x="840" y="168"/>
                  </a:cubicBezTo>
                  <a:cubicBezTo>
                    <a:pt x="792" y="192"/>
                    <a:pt x="672" y="144"/>
                    <a:pt x="552" y="168"/>
                  </a:cubicBezTo>
                  <a:cubicBezTo>
                    <a:pt x="432" y="192"/>
                    <a:pt x="192" y="240"/>
                    <a:pt x="120" y="312"/>
                  </a:cubicBezTo>
                  <a:cubicBezTo>
                    <a:pt x="48" y="384"/>
                    <a:pt x="0" y="528"/>
                    <a:pt x="120" y="600"/>
                  </a:cubicBezTo>
                  <a:cubicBezTo>
                    <a:pt x="240" y="672"/>
                    <a:pt x="696" y="672"/>
                    <a:pt x="840" y="744"/>
                  </a:cubicBezTo>
                  <a:cubicBezTo>
                    <a:pt x="984" y="816"/>
                    <a:pt x="912" y="936"/>
                    <a:pt x="984" y="1032"/>
                  </a:cubicBezTo>
                  <a:cubicBezTo>
                    <a:pt x="1056" y="1128"/>
                    <a:pt x="1080" y="1224"/>
                    <a:pt x="1272" y="1320"/>
                  </a:cubicBezTo>
                  <a:cubicBezTo>
                    <a:pt x="1464" y="1416"/>
                    <a:pt x="1848" y="1536"/>
                    <a:pt x="2136" y="1608"/>
                  </a:cubicBezTo>
                  <a:cubicBezTo>
                    <a:pt x="2424" y="1680"/>
                    <a:pt x="2712" y="1680"/>
                    <a:pt x="3000" y="1752"/>
                  </a:cubicBezTo>
                  <a:cubicBezTo>
                    <a:pt x="3288" y="1824"/>
                    <a:pt x="3552" y="1968"/>
                    <a:pt x="3864" y="2040"/>
                  </a:cubicBezTo>
                  <a:cubicBezTo>
                    <a:pt x="4176" y="2112"/>
                    <a:pt x="4560" y="2136"/>
                    <a:pt x="4872" y="2184"/>
                  </a:cubicBezTo>
                  <a:cubicBezTo>
                    <a:pt x="5184" y="2232"/>
                    <a:pt x="5520" y="2280"/>
                    <a:pt x="5736" y="2328"/>
                  </a:cubicBezTo>
                  <a:cubicBezTo>
                    <a:pt x="5952" y="2376"/>
                    <a:pt x="6096" y="2448"/>
                    <a:pt x="6168" y="2472"/>
                  </a:cubicBezTo>
                </a:path>
              </a:pathLst>
            </a:custGeom>
            <a:noFill/>
            <a:ln w="3810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810000" y="1554163"/>
              <a:ext cx="2590800" cy="731837"/>
            </a:xfrm>
            <a:custGeom>
              <a:avLst/>
              <a:gdLst>
                <a:gd name="T0" fmla="*/ 48 w 4080"/>
                <a:gd name="T1" fmla="*/ 1152 h 1152"/>
                <a:gd name="T2" fmla="*/ 48 w 4080"/>
                <a:gd name="T3" fmla="*/ 1008 h 1152"/>
                <a:gd name="T4" fmla="*/ 336 w 4080"/>
                <a:gd name="T5" fmla="*/ 864 h 1152"/>
                <a:gd name="T6" fmla="*/ 912 w 4080"/>
                <a:gd name="T7" fmla="*/ 864 h 1152"/>
                <a:gd name="T8" fmla="*/ 1632 w 4080"/>
                <a:gd name="T9" fmla="*/ 720 h 1152"/>
                <a:gd name="T10" fmla="*/ 2064 w 4080"/>
                <a:gd name="T11" fmla="*/ 576 h 1152"/>
                <a:gd name="T12" fmla="*/ 2784 w 4080"/>
                <a:gd name="T13" fmla="*/ 432 h 1152"/>
                <a:gd name="T14" fmla="*/ 3216 w 4080"/>
                <a:gd name="T15" fmla="*/ 288 h 1152"/>
                <a:gd name="T16" fmla="*/ 4080 w 4080"/>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0" h="1152">
                  <a:moveTo>
                    <a:pt x="48" y="1152"/>
                  </a:moveTo>
                  <a:cubicBezTo>
                    <a:pt x="24" y="1104"/>
                    <a:pt x="0" y="1056"/>
                    <a:pt x="48" y="1008"/>
                  </a:cubicBezTo>
                  <a:cubicBezTo>
                    <a:pt x="96" y="960"/>
                    <a:pt x="192" y="888"/>
                    <a:pt x="336" y="864"/>
                  </a:cubicBezTo>
                  <a:cubicBezTo>
                    <a:pt x="480" y="840"/>
                    <a:pt x="696" y="888"/>
                    <a:pt x="912" y="864"/>
                  </a:cubicBezTo>
                  <a:cubicBezTo>
                    <a:pt x="1128" y="840"/>
                    <a:pt x="1440" y="768"/>
                    <a:pt x="1632" y="720"/>
                  </a:cubicBezTo>
                  <a:cubicBezTo>
                    <a:pt x="1824" y="672"/>
                    <a:pt x="1872" y="624"/>
                    <a:pt x="2064" y="576"/>
                  </a:cubicBezTo>
                  <a:cubicBezTo>
                    <a:pt x="2256" y="528"/>
                    <a:pt x="2592" y="480"/>
                    <a:pt x="2784" y="432"/>
                  </a:cubicBezTo>
                  <a:cubicBezTo>
                    <a:pt x="2976" y="384"/>
                    <a:pt x="3000" y="360"/>
                    <a:pt x="3216" y="288"/>
                  </a:cubicBezTo>
                  <a:cubicBezTo>
                    <a:pt x="3432" y="216"/>
                    <a:pt x="3936" y="48"/>
                    <a:pt x="4080" y="0"/>
                  </a:cubicBezTo>
                </a:path>
              </a:pathLst>
            </a:custGeom>
            <a:noFill/>
            <a:ln w="3810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a:off x="3657600" y="2286000"/>
              <a:ext cx="182563" cy="182563"/>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595177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a:cs typeface="Times New Roman"/>
              </a:rPr>
              <a:t>Salt Wash and </a:t>
            </a:r>
            <a:br>
              <a:rPr lang="en-US" sz="4400" dirty="0">
                <a:latin typeface="Times New Roman"/>
                <a:cs typeface="Times New Roman"/>
              </a:rPr>
            </a:br>
            <a:r>
              <a:rPr lang="en-US" sz="4400" dirty="0">
                <a:latin typeface="Times New Roman"/>
                <a:cs typeface="Times New Roman"/>
              </a:rPr>
              <a:t>Wolfe Ranch/Ute Panel</a:t>
            </a:r>
          </a:p>
        </p:txBody>
      </p:sp>
      <p:pic>
        <p:nvPicPr>
          <p:cNvPr id="4" name="Picture 3" descr="DSC0503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45920"/>
            <a:ext cx="9144000" cy="5175849"/>
          </a:xfrm>
          <a:prstGeom prst="rect">
            <a:avLst/>
          </a:prstGeom>
        </p:spPr>
      </p:pic>
    </p:spTree>
    <p:extLst>
      <p:ext uri="{BB962C8B-B14F-4D97-AF65-F5344CB8AC3E}">
        <p14:creationId xmlns:p14="http://schemas.microsoft.com/office/powerpoint/2010/main" val="76820830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a:cs typeface="Times New Roman"/>
              </a:rPr>
              <a:t>Wolfe Ranch/ Ute Panel</a:t>
            </a:r>
            <a:br>
              <a:rPr lang="en-US" sz="4400" dirty="0">
                <a:latin typeface="Times New Roman"/>
                <a:cs typeface="Times New Roman"/>
              </a:rPr>
            </a:br>
            <a:r>
              <a:rPr lang="en-US" sz="4400" dirty="0">
                <a:latin typeface="Times New Roman"/>
                <a:cs typeface="Times New Roman"/>
              </a:rPr>
              <a:t>Salt Wash</a:t>
            </a:r>
          </a:p>
        </p:txBody>
      </p:sp>
      <p:pic>
        <p:nvPicPr>
          <p:cNvPr id="3" name="Picture 2" descr="DSC0489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76806"/>
            <a:ext cx="9144000" cy="5175849"/>
          </a:xfrm>
          <a:prstGeom prst="rect">
            <a:avLst/>
          </a:prstGeom>
        </p:spPr>
      </p:pic>
    </p:spTree>
    <p:extLst>
      <p:ext uri="{BB962C8B-B14F-4D97-AF65-F5344CB8AC3E}">
        <p14:creationId xmlns:p14="http://schemas.microsoft.com/office/powerpoint/2010/main" val="58648195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Talk</a:t>
            </a:r>
          </a:p>
        </p:txBody>
      </p:sp>
      <p:sp>
        <p:nvSpPr>
          <p:cNvPr id="3" name="Content Placeholder 2"/>
          <p:cNvSpPr>
            <a:spLocks noGrp="1"/>
          </p:cNvSpPr>
          <p:nvPr>
            <p:ph idx="1"/>
          </p:nvPr>
        </p:nvSpPr>
        <p:spPr>
          <a:xfrm>
            <a:off x="779463" y="1828801"/>
            <a:ext cx="7583488" cy="2317226"/>
          </a:xfrm>
        </p:spPr>
        <p:txBody>
          <a:bodyPr>
            <a:normAutofit fontScale="92500"/>
          </a:bodyPr>
          <a:lstStyle/>
          <a:p>
            <a:r>
              <a:rPr lang="en-US" dirty="0"/>
              <a:t>Illustrate how Ute people are returning to traditional territories which are now held and managed by the NPS.</a:t>
            </a:r>
          </a:p>
          <a:p>
            <a:r>
              <a:rPr lang="en-US" dirty="0"/>
              <a:t>Tribally appointed representatives from</a:t>
            </a:r>
          </a:p>
          <a:p>
            <a:pPr lvl="1"/>
            <a:r>
              <a:rPr lang="en-US" dirty="0"/>
              <a:t>Southern Ute Tribe</a:t>
            </a:r>
          </a:p>
          <a:p>
            <a:pPr lvl="1"/>
            <a:r>
              <a:rPr lang="en-US" dirty="0"/>
              <a:t>Ute Indian Tribe of the Uintah and Ouray Reservation</a:t>
            </a:r>
          </a:p>
          <a:p>
            <a:pPr lvl="1"/>
            <a:endParaRPr lang="en-US" dirty="0"/>
          </a:p>
          <a:p>
            <a:pPr lvl="1"/>
            <a:endParaRPr lang="en-US" dirty="0"/>
          </a:p>
        </p:txBody>
      </p:sp>
      <p:sp>
        <p:nvSpPr>
          <p:cNvPr id="4" name="TextBox 3"/>
          <p:cNvSpPr txBox="1"/>
          <p:nvPr/>
        </p:nvSpPr>
        <p:spPr>
          <a:xfrm>
            <a:off x="420119" y="4544947"/>
            <a:ext cx="4611985" cy="1754327"/>
          </a:xfrm>
          <a:prstGeom prst="rect">
            <a:avLst/>
          </a:prstGeom>
          <a:noFill/>
        </p:spPr>
        <p:txBody>
          <a:bodyPr wrap="square" rtlCol="0">
            <a:spAutoFit/>
          </a:bodyPr>
          <a:lstStyle/>
          <a:p>
            <a:r>
              <a:rPr lang="en-US" dirty="0"/>
              <a:t>Ethnographic Overview and Assessment</a:t>
            </a:r>
          </a:p>
          <a:p>
            <a:r>
              <a:rPr lang="en-US" dirty="0"/>
              <a:t> for two southeastern Utah parks</a:t>
            </a:r>
          </a:p>
          <a:p>
            <a:endParaRPr lang="en-US" dirty="0"/>
          </a:p>
          <a:p>
            <a:pPr lvl="1"/>
            <a:r>
              <a:rPr lang="en-US" dirty="0"/>
              <a:t>Arches National Park</a:t>
            </a:r>
          </a:p>
          <a:p>
            <a:pPr lvl="1"/>
            <a:endParaRPr lang="en-US" dirty="0"/>
          </a:p>
          <a:p>
            <a:pPr lvl="1"/>
            <a:r>
              <a:rPr lang="en-US" dirty="0"/>
              <a:t>Canyonlands National Park</a:t>
            </a:r>
          </a:p>
        </p:txBody>
      </p:sp>
      <p:pic>
        <p:nvPicPr>
          <p:cNvPr id="5" name="Picture 4" descr="DSC0495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3162" y="4264738"/>
            <a:ext cx="3596250" cy="2402024"/>
          </a:xfrm>
          <a:prstGeom prst="rect">
            <a:avLst/>
          </a:prstGeom>
        </p:spPr>
      </p:pic>
    </p:spTree>
    <p:extLst>
      <p:ext uri="{BB962C8B-B14F-4D97-AF65-F5344CB8AC3E}">
        <p14:creationId xmlns:p14="http://schemas.microsoft.com/office/powerpoint/2010/main" val="194092025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a:cs typeface="Times New Roman"/>
              </a:rPr>
              <a:t>Plants Found Near </a:t>
            </a:r>
            <a:br>
              <a:rPr lang="en-US" sz="4400" dirty="0">
                <a:latin typeface="Times New Roman"/>
                <a:cs typeface="Times New Roman"/>
              </a:rPr>
            </a:br>
            <a:r>
              <a:rPr lang="en-US" sz="4400" dirty="0">
                <a:latin typeface="Times New Roman"/>
                <a:cs typeface="Times New Roman"/>
              </a:rPr>
              <a:t>Wolfe Ranch/Ute Panel</a:t>
            </a:r>
          </a:p>
        </p:txBody>
      </p:sp>
      <p:pic>
        <p:nvPicPr>
          <p:cNvPr id="4" name="Content Placeholder 3" descr="DSC0503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2426846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a:cs typeface="Times New Roman"/>
              </a:rPr>
              <a:t>Wolfe Ranch/Ute Panel </a:t>
            </a:r>
            <a:br>
              <a:rPr lang="en-US" sz="4400" dirty="0">
                <a:latin typeface="Times New Roman"/>
                <a:cs typeface="Times New Roman"/>
              </a:rPr>
            </a:br>
            <a:r>
              <a:rPr lang="en-US" sz="4400" dirty="0">
                <a:latin typeface="Times New Roman"/>
                <a:cs typeface="Times New Roman"/>
              </a:rPr>
              <a:t>Animals</a:t>
            </a:r>
          </a:p>
        </p:txBody>
      </p:sp>
      <p:pic>
        <p:nvPicPr>
          <p:cNvPr id="3" name="Picture 2" descr="DSC0878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978" y="1573374"/>
            <a:ext cx="8047368" cy="4514377"/>
          </a:xfrm>
          <a:prstGeom prst="rect">
            <a:avLst/>
          </a:prstGeom>
        </p:spPr>
      </p:pic>
    </p:spTree>
    <p:extLst>
      <p:ext uri="{BB962C8B-B14F-4D97-AF65-F5344CB8AC3E}">
        <p14:creationId xmlns:p14="http://schemas.microsoft.com/office/powerpoint/2010/main" val="33013776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a:cs typeface="Times New Roman"/>
              </a:rPr>
              <a:t>Wolfe Ranch/ Ute Panel</a:t>
            </a:r>
          </a:p>
        </p:txBody>
      </p:sp>
      <p:pic>
        <p:nvPicPr>
          <p:cNvPr id="4" name="Content Placeholder 3" descr="DSC0009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36782" y="1828800"/>
            <a:ext cx="5068848" cy="4297363"/>
          </a:xfrm>
        </p:spPr>
      </p:pic>
    </p:spTree>
    <p:extLst>
      <p:ext uri="{BB962C8B-B14F-4D97-AF65-F5344CB8AC3E}">
        <p14:creationId xmlns:p14="http://schemas.microsoft.com/office/powerpoint/2010/main" val="268318110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a:cs typeface="Times New Roman"/>
              </a:rPr>
              <a:t>Wolfe Ranch </a:t>
            </a:r>
            <a:r>
              <a:rPr lang="en-US" dirty="0" err="1">
                <a:latin typeface="Times New Roman"/>
                <a:cs typeface="Times New Roman"/>
              </a:rPr>
              <a:t>Peckings</a:t>
            </a:r>
            <a:endParaRPr lang="en-US" dirty="0">
              <a:latin typeface="Times New Roman"/>
              <a:cs typeface="Times New Roman"/>
            </a:endParaRPr>
          </a:p>
        </p:txBody>
      </p:sp>
      <p:pic>
        <p:nvPicPr>
          <p:cNvPr id="7" name="Content Placeholder 6" descr="DSC04787.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685800" y="2240280"/>
            <a:ext cx="3803904" cy="3877056"/>
          </a:xfrm>
          <a:prstGeom prst="rect">
            <a:avLst/>
          </a:prstGeom>
        </p:spPr>
      </p:pic>
      <p:pic>
        <p:nvPicPr>
          <p:cNvPr id="8" name="Content Placeholder 7" descr="DSC04791.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5151" y="2240280"/>
            <a:ext cx="3803904" cy="3877056"/>
          </a:xfrm>
          <a:prstGeom prst="rect">
            <a:avLst/>
          </a:prstGeom>
        </p:spPr>
      </p:pic>
    </p:spTree>
    <p:extLst>
      <p:ext uri="{BB962C8B-B14F-4D97-AF65-F5344CB8AC3E}">
        <p14:creationId xmlns:p14="http://schemas.microsoft.com/office/powerpoint/2010/main" val="952116002"/>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a:cs typeface="Times New Roman"/>
              </a:rPr>
              <a:t>Salt Valley Overlook</a:t>
            </a:r>
          </a:p>
        </p:txBody>
      </p:sp>
      <p:pic>
        <p:nvPicPr>
          <p:cNvPr id="4" name="Content Placeholder 3" descr="DSC0483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0256" y="1829594"/>
            <a:ext cx="7581900" cy="4295775"/>
          </a:xfrm>
        </p:spPr>
      </p:pic>
    </p:spTree>
    <p:extLst>
      <p:ext uri="{BB962C8B-B14F-4D97-AF65-F5344CB8AC3E}">
        <p14:creationId xmlns:p14="http://schemas.microsoft.com/office/powerpoint/2010/main" val="162018242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a:cs typeface="Times New Roman"/>
              </a:rPr>
              <a:t>Salt Valley Overlook</a:t>
            </a:r>
          </a:p>
        </p:txBody>
      </p:sp>
      <p:pic>
        <p:nvPicPr>
          <p:cNvPr id="4" name="Content Placeholder 3" descr="DSC04936.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8461" y="1465980"/>
            <a:ext cx="4043122" cy="2688804"/>
          </a:xfrm>
        </p:spPr>
      </p:pic>
      <p:pic>
        <p:nvPicPr>
          <p:cNvPr id="5" name="Picture 4" descr="DSC04958.JPG"/>
          <p:cNvPicPr>
            <a:picLocks noChangeAspect="1"/>
          </p:cNvPicPr>
          <p:nvPr/>
        </p:nvPicPr>
        <p:blipFill rotWithShape="1">
          <a:blip r:embed="rId3" cstate="email">
            <a:extLst>
              <a:ext uri="{28A0092B-C50C-407E-A947-70E740481C1C}">
                <a14:useLocalDpi xmlns:a14="http://schemas.microsoft.com/office/drawing/2010/main"/>
              </a:ext>
            </a:extLst>
          </a:blip>
          <a:srcRect b="-580"/>
          <a:stretch/>
        </p:blipFill>
        <p:spPr>
          <a:xfrm>
            <a:off x="4924314" y="4248545"/>
            <a:ext cx="4043122" cy="2537169"/>
          </a:xfrm>
          <a:prstGeom prst="rect">
            <a:avLst/>
          </a:prstGeom>
        </p:spPr>
      </p:pic>
      <p:pic>
        <p:nvPicPr>
          <p:cNvPr id="6" name="Picture 5" descr="DSC0495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4314" y="1469503"/>
            <a:ext cx="4043124" cy="2688336"/>
          </a:xfrm>
          <a:prstGeom prst="rect">
            <a:avLst/>
          </a:prstGeom>
        </p:spPr>
      </p:pic>
      <p:pic>
        <p:nvPicPr>
          <p:cNvPr id="7" name="Picture 6" descr="DSC0353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1420" y="4237253"/>
            <a:ext cx="4050791" cy="2535503"/>
          </a:xfrm>
          <a:prstGeom prst="rect">
            <a:avLst/>
          </a:prstGeom>
        </p:spPr>
      </p:pic>
    </p:spTree>
    <p:extLst>
      <p:ext uri="{BB962C8B-B14F-4D97-AF65-F5344CB8AC3E}">
        <p14:creationId xmlns:p14="http://schemas.microsoft.com/office/powerpoint/2010/main" val="6072299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a:cs typeface="Times New Roman"/>
              </a:rPr>
              <a:t>The Windows Section</a:t>
            </a:r>
          </a:p>
        </p:txBody>
      </p:sp>
      <p:pic>
        <p:nvPicPr>
          <p:cNvPr id="2" name="Picture 1"/>
          <p:cNvPicPr>
            <a:picLocks noChangeAspect="1"/>
          </p:cNvPicPr>
          <p:nvPr/>
        </p:nvPicPr>
        <p:blipFill>
          <a:blip r:embed="rId2"/>
          <a:stretch>
            <a:fillRect/>
          </a:stretch>
        </p:blipFill>
        <p:spPr>
          <a:xfrm>
            <a:off x="246631" y="2171600"/>
            <a:ext cx="8897369" cy="4016929"/>
          </a:xfrm>
          <a:prstGeom prst="rect">
            <a:avLst/>
          </a:prstGeom>
        </p:spPr>
      </p:pic>
    </p:spTree>
    <p:extLst>
      <p:ext uri="{BB962C8B-B14F-4D97-AF65-F5344CB8AC3E}">
        <p14:creationId xmlns:p14="http://schemas.microsoft.com/office/powerpoint/2010/main" val="9002405"/>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Windows Section</a:t>
            </a:r>
          </a:p>
        </p:txBody>
      </p:sp>
      <p:pic>
        <p:nvPicPr>
          <p:cNvPr id="4" name="Content Placeholder 3" descr="DSC00062.JPG"/>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85800" y="2240280"/>
            <a:ext cx="3803904" cy="3877056"/>
          </a:xfrm>
          <a:prstGeom prst="rect">
            <a:avLst/>
          </a:prstGeom>
        </p:spPr>
      </p:pic>
      <p:pic>
        <p:nvPicPr>
          <p:cNvPr id="7" name="Content Placeholder 6" descr="DSC00071.JPG"/>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645151" y="2240280"/>
            <a:ext cx="3803904" cy="3877056"/>
          </a:xfrm>
          <a:prstGeom prst="rect">
            <a:avLst/>
          </a:prstGeom>
        </p:spPr>
      </p:pic>
    </p:spTree>
    <p:extLst>
      <p:ext uri="{BB962C8B-B14F-4D97-AF65-F5344CB8AC3E}">
        <p14:creationId xmlns:p14="http://schemas.microsoft.com/office/powerpoint/2010/main" val="900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 Interpretations</a:t>
            </a:r>
          </a:p>
        </p:txBody>
      </p:sp>
      <p:sp>
        <p:nvSpPr>
          <p:cNvPr id="3" name="Content Placeholder 2"/>
          <p:cNvSpPr>
            <a:spLocks noGrp="1"/>
          </p:cNvSpPr>
          <p:nvPr>
            <p:ph sz="half" idx="1"/>
          </p:nvPr>
        </p:nvSpPr>
        <p:spPr/>
        <p:txBody>
          <a:bodyPr/>
          <a:lstStyle/>
          <a:p>
            <a:r>
              <a:rPr lang="en-US" dirty="0"/>
              <a:t>The park provides interpretations for the visitors.</a:t>
            </a:r>
          </a:p>
          <a:p>
            <a:r>
              <a:rPr lang="en-US" dirty="0"/>
              <a:t>Ute people evaluated these interpretations.</a:t>
            </a:r>
          </a:p>
          <a:p>
            <a:r>
              <a:rPr lang="en-US" dirty="0"/>
              <a:t>A summary of displays and evaluations is provided for each Indian Tribe.</a:t>
            </a:r>
          </a:p>
        </p:txBody>
      </p:sp>
      <p:pic>
        <p:nvPicPr>
          <p:cNvPr id="5" name="Content Placeholder 4" descr="DSC05744.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15381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0145"/>
            <a:ext cx="7583488" cy="1283167"/>
          </a:xfrm>
        </p:spPr>
        <p:txBody>
          <a:bodyPr/>
          <a:lstStyle/>
          <a:p>
            <a:r>
              <a:rPr lang="en-US" sz="3600" dirty="0"/>
              <a:t>Biggest Finding</a:t>
            </a:r>
            <a:br>
              <a:rPr lang="en-US" sz="3600" dirty="0"/>
            </a:br>
            <a:r>
              <a:rPr lang="en-US" sz="3600" dirty="0"/>
              <a:t>“We Have Always</a:t>
            </a:r>
            <a:r>
              <a:rPr lang="en-US" dirty="0"/>
              <a:t> </a:t>
            </a:r>
            <a:r>
              <a:rPr lang="en-US" sz="3600" dirty="0"/>
              <a:t>Been Here”</a:t>
            </a:r>
          </a:p>
        </p:txBody>
      </p:sp>
      <p:pic>
        <p:nvPicPr>
          <p:cNvPr id="4" name="Content Placeholder 3" descr="DSC0590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Box 2"/>
          <p:cNvSpPr txBox="1"/>
          <p:nvPr/>
        </p:nvSpPr>
        <p:spPr>
          <a:xfrm>
            <a:off x="364814" y="3242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755636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Ute Elders Identify, Evaluate and Recommend</a:t>
            </a:r>
          </a:p>
        </p:txBody>
      </p:sp>
      <p:pic>
        <p:nvPicPr>
          <p:cNvPr id="6" name="Content Placeholder 5" descr="DSC0461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036786" y="3902250"/>
            <a:ext cx="4932619" cy="2795185"/>
          </a:xfrm>
        </p:spPr>
      </p:pic>
      <p:pic>
        <p:nvPicPr>
          <p:cNvPr id="7" name="Picture 6" descr="DSC0748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47530"/>
            <a:ext cx="4175042" cy="2788613"/>
          </a:xfrm>
          <a:prstGeom prst="rect">
            <a:avLst/>
          </a:prstGeom>
        </p:spPr>
      </p:pic>
      <p:sp>
        <p:nvSpPr>
          <p:cNvPr id="8" name="TextBox 7"/>
          <p:cNvSpPr txBox="1"/>
          <p:nvPr/>
        </p:nvSpPr>
        <p:spPr>
          <a:xfrm>
            <a:off x="244913" y="5025577"/>
            <a:ext cx="3492513" cy="1200329"/>
          </a:xfrm>
          <a:prstGeom prst="rect">
            <a:avLst/>
          </a:prstGeom>
          <a:noFill/>
        </p:spPr>
        <p:txBody>
          <a:bodyPr wrap="square" rtlCol="0">
            <a:spAutoFit/>
          </a:bodyPr>
          <a:lstStyle/>
          <a:p>
            <a:r>
              <a:rPr lang="en-US" dirty="0"/>
              <a:t>Plants, animals, artifacts, </a:t>
            </a:r>
            <a:r>
              <a:rPr lang="en-US" dirty="0" err="1"/>
              <a:t>peckings</a:t>
            </a:r>
            <a:r>
              <a:rPr lang="en-US" dirty="0"/>
              <a:t>, paintings, water, topographic features, and historic places</a:t>
            </a:r>
          </a:p>
        </p:txBody>
      </p:sp>
      <p:pic>
        <p:nvPicPr>
          <p:cNvPr id="9" name="Picture 8" descr="DSC0747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0214" y="1443658"/>
            <a:ext cx="3569991" cy="2384485"/>
          </a:xfrm>
          <a:prstGeom prst="rect">
            <a:avLst/>
          </a:prstGeom>
        </p:spPr>
      </p:pic>
    </p:spTree>
    <p:extLst>
      <p:ext uri="{BB962C8B-B14F-4D97-AF65-F5344CB8AC3E}">
        <p14:creationId xmlns:p14="http://schemas.microsoft.com/office/powerpoint/2010/main" val="421870955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Are key Issues</a:t>
            </a:r>
          </a:p>
        </p:txBody>
      </p:sp>
      <p:sp>
        <p:nvSpPr>
          <p:cNvPr id="3" name="Content Placeholder 2"/>
          <p:cNvSpPr>
            <a:spLocks noGrp="1"/>
          </p:cNvSpPr>
          <p:nvPr>
            <p:ph idx="1"/>
          </p:nvPr>
        </p:nvSpPr>
        <p:spPr>
          <a:xfrm>
            <a:off x="283744" y="1526628"/>
            <a:ext cx="8079207" cy="4653576"/>
          </a:xfrm>
        </p:spPr>
        <p:txBody>
          <a:bodyPr>
            <a:normAutofit lnSpcReduction="10000"/>
          </a:bodyPr>
          <a:lstStyle/>
          <a:p>
            <a:r>
              <a:rPr lang="en-US" dirty="0"/>
              <a:t>Essential in their relationship with the park are Ute (and other tribal and pueblo) stipulations regarding where they ultimately came from (were Created) and where they have traveled since then.</a:t>
            </a:r>
          </a:p>
          <a:p>
            <a:r>
              <a:rPr lang="en-US" dirty="0"/>
              <a:t>These statements of cultural association (and cultural affiliation for NAGPRA) may be disputed.</a:t>
            </a:r>
          </a:p>
          <a:p>
            <a:r>
              <a:rPr lang="en-US" dirty="0"/>
              <a:t>Ute people, however, stipulate that they have never been anywhere else and so they are the Fremont and earlier peoples from Utah and Colorado.</a:t>
            </a:r>
          </a:p>
          <a:p>
            <a:r>
              <a:rPr lang="en-US" dirty="0"/>
              <a:t> These studies lay a foundation by clarifying cultural perceptions of Origins.</a:t>
            </a:r>
          </a:p>
        </p:txBody>
      </p:sp>
    </p:spTree>
    <p:extLst>
      <p:ext uri="{BB962C8B-B14F-4D97-AF65-F5344CB8AC3E}">
        <p14:creationId xmlns:p14="http://schemas.microsoft.com/office/powerpoint/2010/main" val="623448623"/>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Findings</a:t>
            </a:r>
          </a:p>
        </p:txBody>
      </p:sp>
      <p:pic>
        <p:nvPicPr>
          <p:cNvPr id="6" name="Content Placeholder 5" descr="AICC Map.jpg"/>
          <p:cNvPicPr>
            <a:picLocks noGrp="1" noChangeAspect="1"/>
          </p:cNvPicPr>
          <p:nvPr>
            <p:ph idx="1"/>
          </p:nvPr>
        </p:nvPicPr>
        <p:blipFill>
          <a:blip r:embed="rId2" cstate="email">
            <a:extLst>
              <a:ext uri="{28A0092B-C50C-407E-A947-70E740481C1C}">
                <a14:useLocalDpi xmlns:a14="http://schemas.microsoft.com/office/drawing/2010/main"/>
              </a:ext>
            </a:extLst>
          </a:blip>
          <a:srcRect l="-67890" r="-67890"/>
          <a:stretch>
            <a:fillRect/>
          </a:stretch>
        </p:blipFill>
        <p:spPr>
          <a:xfrm>
            <a:off x="3376613" y="1692275"/>
            <a:ext cx="7583487" cy="4297363"/>
          </a:xfrm>
        </p:spPr>
      </p:pic>
      <p:sp>
        <p:nvSpPr>
          <p:cNvPr id="7" name="TextBox 6"/>
          <p:cNvSpPr txBox="1"/>
          <p:nvPr/>
        </p:nvSpPr>
        <p:spPr>
          <a:xfrm>
            <a:off x="601002" y="1757748"/>
            <a:ext cx="3934854" cy="4154983"/>
          </a:xfrm>
          <a:prstGeom prst="rect">
            <a:avLst/>
          </a:prstGeom>
          <a:noFill/>
        </p:spPr>
        <p:txBody>
          <a:bodyPr wrap="square" rtlCol="0">
            <a:spAutoFit/>
          </a:bodyPr>
          <a:lstStyle/>
          <a:p>
            <a:r>
              <a:rPr lang="en-US" sz="2400" dirty="0"/>
              <a:t>The region is best understood as the farming communities, upland use areas, and ceremonial places centered on where the old Native American Trail crosses the Colorado River.</a:t>
            </a:r>
          </a:p>
          <a:p>
            <a:endParaRPr lang="en-US" sz="2400" dirty="0"/>
          </a:p>
          <a:p>
            <a:r>
              <a:rPr lang="en-US" sz="2400" dirty="0"/>
              <a:t>This is called the American Indian Crossing of the Colorado River or AICC</a:t>
            </a:r>
          </a:p>
        </p:txBody>
      </p:sp>
    </p:spTree>
    <p:extLst>
      <p:ext uri="{BB962C8B-B14F-4D97-AF65-F5344CB8AC3E}">
        <p14:creationId xmlns:p14="http://schemas.microsoft.com/office/powerpoint/2010/main" val="279291630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4815" y="62753"/>
            <a:ext cx="5698136" cy="1283167"/>
          </a:xfrm>
        </p:spPr>
        <p:txBody>
          <a:bodyPr/>
          <a:lstStyle/>
          <a:p>
            <a:r>
              <a:rPr lang="en-US" dirty="0">
                <a:latin typeface="Times New Roman"/>
                <a:cs typeface="Times New Roman"/>
              </a:rPr>
              <a:t>Park Findings</a:t>
            </a:r>
            <a:br>
              <a:rPr lang="en-US" dirty="0">
                <a:latin typeface="Times New Roman"/>
                <a:cs typeface="Times New Roman"/>
              </a:rPr>
            </a:br>
            <a:endParaRPr lang="en-US" dirty="0">
              <a:latin typeface="Times New Roman"/>
              <a:cs typeface="Times New Roman"/>
            </a:endParaRPr>
          </a:p>
        </p:txBody>
      </p:sp>
      <p:pic>
        <p:nvPicPr>
          <p:cNvPr id="5" name="Content Placeholder 4" descr="DSC0477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9298" y="59526"/>
            <a:ext cx="2341499" cy="1321355"/>
          </a:xfrm>
        </p:spPr>
      </p:pic>
      <p:sp>
        <p:nvSpPr>
          <p:cNvPr id="2" name="TextBox 1"/>
          <p:cNvSpPr txBox="1"/>
          <p:nvPr/>
        </p:nvSpPr>
        <p:spPr>
          <a:xfrm>
            <a:off x="5000489" y="2073522"/>
            <a:ext cx="184666" cy="369332"/>
          </a:xfrm>
          <a:prstGeom prst="rect">
            <a:avLst/>
          </a:prstGeom>
          <a:noFill/>
        </p:spPr>
        <p:txBody>
          <a:bodyPr wrap="none" rtlCol="0">
            <a:spAutoFit/>
          </a:bodyPr>
          <a:lstStyle/>
          <a:p>
            <a:endParaRPr lang="en-US" dirty="0"/>
          </a:p>
        </p:txBody>
      </p:sp>
      <p:sp>
        <p:nvSpPr>
          <p:cNvPr id="4" name="Rectangle 3"/>
          <p:cNvSpPr/>
          <p:nvPr/>
        </p:nvSpPr>
        <p:spPr>
          <a:xfrm>
            <a:off x="535767" y="1733128"/>
            <a:ext cx="8195246" cy="4893647"/>
          </a:xfrm>
          <a:prstGeom prst="rect">
            <a:avLst/>
          </a:prstGeom>
        </p:spPr>
        <p:txBody>
          <a:bodyPr wrap="square">
            <a:spAutoFit/>
          </a:bodyPr>
          <a:lstStyle/>
          <a:p>
            <a:pPr lvl="0"/>
            <a:r>
              <a:rPr lang="en-US" sz="2400" dirty="0"/>
              <a:t>The park was primarily a place for ceremony used by the Ute people who lived and farmed in the greater Moab Valley area.</a:t>
            </a:r>
          </a:p>
          <a:p>
            <a:pPr lvl="0"/>
            <a:endParaRPr lang="en-US" sz="2400" dirty="0"/>
          </a:p>
          <a:p>
            <a:pPr lvl="0"/>
            <a:r>
              <a:rPr lang="en-US" sz="2400" dirty="0"/>
              <a:t>The arches are portals in space and time, and may be used by Ute people to travel through space and time.</a:t>
            </a:r>
          </a:p>
          <a:p>
            <a:pPr lvl="0"/>
            <a:endParaRPr lang="en-US" sz="2400" dirty="0"/>
          </a:p>
          <a:p>
            <a:pPr lvl="0"/>
            <a:r>
              <a:rPr lang="en-US" sz="2400" dirty="0"/>
              <a:t>Hoodoos were living people or beings who not only represent the past but are sentient and can give Ute people today needed resources of various kinds.</a:t>
            </a:r>
          </a:p>
          <a:p>
            <a:pPr lvl="0"/>
            <a:endParaRPr lang="en-US" sz="2400" dirty="0"/>
          </a:p>
          <a:p>
            <a:pPr lvl="0"/>
            <a:r>
              <a:rPr lang="en-US" sz="2400" dirty="0"/>
              <a:t>The park contains traditional medicine plants, food plants, and paint pigments.</a:t>
            </a:r>
          </a:p>
          <a:p>
            <a:pPr lvl="0"/>
            <a:endParaRPr lang="en-US" sz="2400" dirty="0"/>
          </a:p>
        </p:txBody>
      </p:sp>
    </p:spTree>
    <p:extLst>
      <p:ext uri="{BB962C8B-B14F-4D97-AF65-F5344CB8AC3E}">
        <p14:creationId xmlns:p14="http://schemas.microsoft.com/office/powerpoint/2010/main" val="131362596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Canyonlands EOA</a:t>
            </a:r>
            <a:br>
              <a:rPr lang="en-US" dirty="0"/>
            </a:br>
            <a:r>
              <a:rPr lang="en-US" dirty="0"/>
              <a:t>is under Review</a:t>
            </a:r>
          </a:p>
        </p:txBody>
      </p:sp>
      <p:pic>
        <p:nvPicPr>
          <p:cNvPr id="4" name="Content Placeholder 3" descr="DSC0373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7598319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086" y="143343"/>
            <a:ext cx="6683765" cy="1280890"/>
          </a:xfrm>
        </p:spPr>
        <p:txBody>
          <a:bodyPr anchor="ctr">
            <a:normAutofit/>
          </a:bodyPr>
          <a:lstStyle/>
          <a:p>
            <a:pPr algn="ctr"/>
            <a:r>
              <a:rPr lang="en-US" sz="4000" b="1" dirty="0">
                <a:latin typeface="Times New Roman"/>
                <a:cs typeface="Times New Roman"/>
              </a:rPr>
              <a:t>Project Steps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8079028"/>
              </p:ext>
            </p:extLst>
          </p:nvPr>
        </p:nvGraphicFramePr>
        <p:xfrm>
          <a:off x="509048" y="1602557"/>
          <a:ext cx="8012782" cy="428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34873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4650"/>
            <a:ext cx="7756263" cy="1054250"/>
          </a:xfrm>
        </p:spPr>
        <p:txBody>
          <a:bodyPr/>
          <a:lstStyle/>
          <a:p>
            <a:r>
              <a:rPr lang="en-US" sz="4400" dirty="0">
                <a:latin typeface="Times New Roman"/>
                <a:cs typeface="Times New Roman"/>
              </a:rPr>
              <a:t>Interviewing &amp; Confidentiality</a:t>
            </a:r>
          </a:p>
        </p:txBody>
      </p:sp>
      <p:sp>
        <p:nvSpPr>
          <p:cNvPr id="2" name="Content Placeholder 1"/>
          <p:cNvSpPr>
            <a:spLocks noGrp="1"/>
          </p:cNvSpPr>
          <p:nvPr>
            <p:ph idx="1"/>
          </p:nvPr>
        </p:nvSpPr>
        <p:spPr>
          <a:xfrm>
            <a:off x="-1" y="1471256"/>
            <a:ext cx="9015123" cy="5386744"/>
          </a:xfrm>
        </p:spPr>
        <p:txBody>
          <a:bodyPr>
            <a:noAutofit/>
          </a:bodyPr>
          <a:lstStyle/>
          <a:p>
            <a:r>
              <a:rPr lang="en-US" sz="2000" b="1" dirty="0">
                <a:latin typeface="Times New Roman"/>
                <a:cs typeface="Times New Roman"/>
              </a:rPr>
              <a:t>Interviews conducted with tribal representatives are built upon the understanding that confidentiality was met and will be respected during this and any subsequent ethnographic studies.</a:t>
            </a:r>
          </a:p>
          <a:p>
            <a:pPr lvl="1"/>
            <a:r>
              <a:rPr lang="en-US" sz="1800" b="1" dirty="0">
                <a:solidFill>
                  <a:srgbClr val="000090"/>
                </a:solidFill>
                <a:latin typeface="Times New Roman"/>
                <a:cs typeface="Times New Roman"/>
              </a:rPr>
              <a:t>Each tribal representative is afforded the right to a private interview. No text or tape is released without the full consent of the tribal representative. Text and tapes are returned to the tribal representative at their request.</a:t>
            </a:r>
            <a:endParaRPr lang="en-US" sz="2000" b="1" dirty="0">
              <a:solidFill>
                <a:srgbClr val="000090"/>
              </a:solidFill>
              <a:latin typeface="Times New Roman"/>
              <a:cs typeface="Times New Roman"/>
            </a:endParaRPr>
          </a:p>
          <a:p>
            <a:pPr lvl="1"/>
            <a:r>
              <a:rPr lang="en-US" sz="1800" b="1" dirty="0">
                <a:solidFill>
                  <a:srgbClr val="FFFF00"/>
                </a:solidFill>
                <a:latin typeface="Times New Roman"/>
                <a:cs typeface="Times New Roman"/>
              </a:rPr>
              <a:t>Ethnographers extract from the private interview pertinent site interpretations and evaluations of impacts and combine these into a composite text, which can have minority opinions.</a:t>
            </a:r>
            <a:endParaRPr lang="en-US" sz="2000" b="1" dirty="0">
              <a:solidFill>
                <a:srgbClr val="FFFF00"/>
              </a:solidFill>
              <a:latin typeface="Times New Roman"/>
              <a:cs typeface="Times New Roman"/>
            </a:endParaRPr>
          </a:p>
          <a:p>
            <a:pPr lvl="1"/>
            <a:r>
              <a:rPr lang="en-US" sz="1800" b="1" dirty="0">
                <a:solidFill>
                  <a:srgbClr val="000090"/>
                </a:solidFill>
                <a:latin typeface="Times New Roman"/>
                <a:cs typeface="Times New Roman"/>
              </a:rPr>
              <a:t>Ethnographers send to the tribal representatives the composite text that builds on the private individual interviews, but reflect some ethnographic synthesis. This text generally does not involve references that could identify the representatives who contributed to the text, but being quoted is an option. Tribal representatives have the right to add, subtract, and correct the composite text. </a:t>
            </a:r>
            <a:endParaRPr lang="en-US" sz="2000" b="1" dirty="0">
              <a:solidFill>
                <a:srgbClr val="000090"/>
              </a:solidFill>
              <a:latin typeface="Times New Roman"/>
              <a:cs typeface="Times New Roman"/>
            </a:endParaRPr>
          </a:p>
          <a:p>
            <a:pPr lvl="1"/>
            <a:r>
              <a:rPr lang="en-US" sz="1800" b="1" dirty="0">
                <a:solidFill>
                  <a:srgbClr val="FFFF00"/>
                </a:solidFill>
                <a:latin typeface="Times New Roman"/>
                <a:cs typeface="Times New Roman"/>
              </a:rPr>
              <a:t>Tribal government reviews, evaluates based on any other criteria, and approves or disapproves of composite text. Once the tribes approve the text, content cannot be altered.</a:t>
            </a:r>
          </a:p>
          <a:p>
            <a:endParaRPr lang="en-US" sz="2000" dirty="0">
              <a:latin typeface="Times New Roman"/>
              <a:cs typeface="Times New Roman"/>
            </a:endParaRPr>
          </a:p>
        </p:txBody>
      </p:sp>
    </p:spTree>
    <p:extLst>
      <p:ext uri="{BB962C8B-B14F-4D97-AF65-F5344CB8AC3E}">
        <p14:creationId xmlns:p14="http://schemas.microsoft.com/office/powerpoint/2010/main" val="338489576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16328" y="-15029"/>
            <a:ext cx="9144000" cy="2361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sp>
        <p:nvSpPr>
          <p:cNvPr id="2" name="Title 1"/>
          <p:cNvSpPr>
            <a:spLocks noGrp="1"/>
          </p:cNvSpPr>
          <p:nvPr>
            <p:ph type="ctrTitle"/>
          </p:nvPr>
        </p:nvSpPr>
        <p:spPr>
          <a:xfrm>
            <a:off x="244929" y="93048"/>
            <a:ext cx="8686800" cy="1470025"/>
          </a:xfrm>
        </p:spPr>
        <p:txBody>
          <a:bodyPr/>
          <a:lstStyle/>
          <a:p>
            <a:r>
              <a:rPr lang="en-US" sz="3600" b="1" dirty="0">
                <a:solidFill>
                  <a:schemeClr val="bg2"/>
                </a:solidFill>
                <a:effectLst/>
                <a:latin typeface="Times New Roman"/>
                <a:cs typeface="Times New Roman"/>
              </a:rPr>
              <a:t>Arches National Park</a:t>
            </a:r>
            <a:br>
              <a:rPr lang="en-US" sz="3600" b="1" dirty="0">
                <a:solidFill>
                  <a:schemeClr val="bg2"/>
                </a:solidFill>
                <a:effectLst/>
                <a:latin typeface="Times New Roman"/>
                <a:cs typeface="Times New Roman"/>
              </a:rPr>
            </a:br>
            <a:r>
              <a:rPr lang="en-US" sz="3600" b="1" dirty="0">
                <a:solidFill>
                  <a:schemeClr val="bg2"/>
                </a:solidFill>
                <a:effectLst/>
                <a:latin typeface="Times New Roman"/>
                <a:cs typeface="Times New Roman"/>
              </a:rPr>
              <a:t>Ethnographic Overview and Assessment</a:t>
            </a:r>
          </a:p>
        </p:txBody>
      </p:sp>
      <p:sp>
        <p:nvSpPr>
          <p:cNvPr id="3" name="Subtitle 2"/>
          <p:cNvSpPr>
            <a:spLocks noGrp="1"/>
          </p:cNvSpPr>
          <p:nvPr>
            <p:ph type="subTitle" idx="1"/>
          </p:nvPr>
        </p:nvSpPr>
        <p:spPr>
          <a:xfrm>
            <a:off x="796585" y="3992913"/>
            <a:ext cx="7583487" cy="1752600"/>
          </a:xfrm>
        </p:spPr>
        <p:txBody>
          <a:bodyPr>
            <a:normAutofit/>
          </a:bodyPr>
          <a:lstStyle/>
          <a:p>
            <a:r>
              <a:rPr lang="en-US" sz="2000" b="1" dirty="0">
                <a:latin typeface="Times New Roman"/>
                <a:cs typeface="Times New Roman"/>
              </a:rPr>
              <a:t>University of Arizona</a:t>
            </a:r>
          </a:p>
          <a:p>
            <a:r>
              <a:rPr lang="en-US" sz="2000" b="1" dirty="0">
                <a:latin typeface="Times New Roman"/>
                <a:cs typeface="Times New Roman"/>
              </a:rPr>
              <a:t>September 2015</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0252" y="5800183"/>
            <a:ext cx="581908" cy="54539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9040" y="5800183"/>
            <a:ext cx="732559" cy="518605"/>
          </a:xfrm>
          <a:prstGeom prst="rect">
            <a:avLst/>
          </a:prstGeom>
          <a:ln>
            <a:solidFill>
              <a:schemeClr val="tx1"/>
            </a:solidFill>
            <a:miter lim="800000"/>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682" y="5826972"/>
            <a:ext cx="639211" cy="518605"/>
          </a:xfrm>
          <a:prstGeom prst="rect">
            <a:avLst/>
          </a:prstGeom>
          <a:ln>
            <a:solidFill>
              <a:schemeClr val="tx1"/>
            </a:solidFill>
            <a:miter lim="800000"/>
          </a:ln>
        </p:spPr>
      </p:pic>
      <p:sp>
        <p:nvSpPr>
          <p:cNvPr id="8" name="Rectangle 7"/>
          <p:cNvSpPr/>
          <p:nvPr/>
        </p:nvSpPr>
        <p:spPr>
          <a:xfrm>
            <a:off x="1142206" y="4869213"/>
            <a:ext cx="6858000" cy="646331"/>
          </a:xfrm>
          <a:prstGeom prst="rect">
            <a:avLst/>
          </a:prstGeom>
        </p:spPr>
        <p:txBody>
          <a:bodyPr wrap="square">
            <a:spAutoFit/>
          </a:bodyPr>
          <a:lstStyle/>
          <a:p>
            <a:pPr algn="ctr"/>
            <a:r>
              <a:rPr lang="en-US" b="1" dirty="0">
                <a:solidFill>
                  <a:srgbClr val="333333"/>
                </a:solidFill>
                <a:latin typeface="Times New Roman"/>
                <a:cs typeface="Times New Roman"/>
              </a:rPr>
              <a:t>Bureau of Applied Research in Anthropology</a:t>
            </a:r>
          </a:p>
          <a:p>
            <a:pPr algn="ctr"/>
            <a:r>
              <a:rPr lang="en-US" b="1" dirty="0">
                <a:solidFill>
                  <a:srgbClr val="333333"/>
                </a:solidFill>
                <a:latin typeface="Times New Roman"/>
                <a:cs typeface="Times New Roman"/>
              </a:rPr>
              <a:t>School of Anthropology, University of Arizona </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6606" y="1640902"/>
            <a:ext cx="5029200" cy="2270552"/>
          </a:xfrm>
          <a:prstGeom prst="rect">
            <a:avLst/>
          </a:prstGeom>
        </p:spPr>
      </p:pic>
      <p:sp>
        <p:nvSpPr>
          <p:cNvPr id="10" name="Rectangle 9"/>
          <p:cNvSpPr/>
          <p:nvPr/>
        </p:nvSpPr>
        <p:spPr>
          <a:xfrm>
            <a:off x="0" y="6621813"/>
            <a:ext cx="9144000" cy="2361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spTree>
    <p:extLst>
      <p:ext uri="{BB962C8B-B14F-4D97-AF65-F5344CB8AC3E}">
        <p14:creationId xmlns:p14="http://schemas.microsoft.com/office/powerpoint/2010/main" val="417266962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a:cs typeface="Times New Roman"/>
              </a:rPr>
              <a:t>Project Overview</a:t>
            </a:r>
          </a:p>
        </p:txBody>
      </p:sp>
      <p:sp>
        <p:nvSpPr>
          <p:cNvPr id="4" name="Text Placeholder 3"/>
          <p:cNvSpPr>
            <a:spLocks noGrp="1"/>
          </p:cNvSpPr>
          <p:nvPr>
            <p:ph type="body" sz="half" idx="2"/>
          </p:nvPr>
        </p:nvSpPr>
        <p:spPr/>
        <p:txBody>
          <a:bodyPr/>
          <a:lstStyle/>
          <a:p>
            <a:endParaRPr lang="en-US"/>
          </a:p>
        </p:txBody>
      </p:sp>
      <p:pic>
        <p:nvPicPr>
          <p:cNvPr id="6" name="Picture Placeholder 5" descr="DSC05026.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832175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a:cs typeface="Times New Roman"/>
              </a:rPr>
              <a:t>About the Study</a:t>
            </a:r>
          </a:p>
        </p:txBody>
      </p:sp>
      <p:sp>
        <p:nvSpPr>
          <p:cNvPr id="2" name="Content Placeholder 1"/>
          <p:cNvSpPr>
            <a:spLocks noGrp="1"/>
          </p:cNvSpPr>
          <p:nvPr>
            <p:ph idx="1"/>
          </p:nvPr>
        </p:nvSpPr>
        <p:spPr>
          <a:xfrm>
            <a:off x="620843" y="1828800"/>
            <a:ext cx="7583488" cy="4297363"/>
          </a:xfrm>
        </p:spPr>
        <p:txBody>
          <a:bodyPr>
            <a:normAutofit fontScale="85000" lnSpcReduction="20000"/>
          </a:bodyPr>
          <a:lstStyle/>
          <a:p>
            <a:r>
              <a:rPr lang="en-US" dirty="0">
                <a:latin typeface="Times New Roman"/>
                <a:cs typeface="Times New Roman"/>
              </a:rPr>
              <a:t>An Ethnographic Overview and Assessment report</a:t>
            </a:r>
            <a:r>
              <a:rPr lang="en-US" dirty="0"/>
              <a:t> (EOA) is a baseline cultural anthropological study that document traditional associations between distinct cultural communities and landscapes, places, nature, and archaeology resources. In partnering with traditionally associated tribes this project identifies and provides descriptions of resources and sites of cultural importance.</a:t>
            </a:r>
          </a:p>
          <a:p>
            <a:r>
              <a:rPr lang="en-US" dirty="0">
                <a:latin typeface="Times New Roman"/>
                <a:cs typeface="Times New Roman"/>
              </a:rPr>
              <a:t>No confidential information is being requested.</a:t>
            </a:r>
          </a:p>
          <a:p>
            <a:r>
              <a:rPr lang="en-US" dirty="0"/>
              <a:t>A key goal of this project is to provide baseline ethnographic documentation in a manner that is accessible to park staff and visitors, researchers and managers, interpreters and educators.</a:t>
            </a:r>
            <a:r>
              <a:rPr lang="en-US" dirty="0">
                <a:latin typeface="Times New Roman"/>
                <a:cs typeface="Times New Roman"/>
              </a:rPr>
              <a:t> So findings will be used to support public education and park interpretation to increase understanding of Native American tribes’ traditional connection with Arches and </a:t>
            </a:r>
            <a:r>
              <a:rPr lang="en-US" dirty="0" err="1">
                <a:latin typeface="Times New Roman"/>
                <a:cs typeface="Times New Roman"/>
              </a:rPr>
              <a:t>Canyonlands</a:t>
            </a:r>
            <a:r>
              <a:rPr lang="en-US" dirty="0">
                <a:latin typeface="Times New Roman"/>
                <a:cs typeface="Times New Roman"/>
              </a:rPr>
              <a:t> National Parks. </a:t>
            </a:r>
          </a:p>
        </p:txBody>
      </p:sp>
    </p:spTree>
    <p:extLst>
      <p:ext uri="{BB962C8B-B14F-4D97-AF65-F5344CB8AC3E}">
        <p14:creationId xmlns:p14="http://schemas.microsoft.com/office/powerpoint/2010/main" val="97681635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a:cs typeface="Times New Roman"/>
              </a:rPr>
              <a:t>Invited Tribes</a:t>
            </a:r>
          </a:p>
        </p:txBody>
      </p:sp>
      <p:sp>
        <p:nvSpPr>
          <p:cNvPr id="2" name="Content Placeholder 1"/>
          <p:cNvSpPr>
            <a:spLocks noGrp="1"/>
          </p:cNvSpPr>
          <p:nvPr>
            <p:ph idx="1"/>
          </p:nvPr>
        </p:nvSpPr>
        <p:spPr/>
        <p:txBody>
          <a:bodyPr>
            <a:normAutofit fontScale="92500" lnSpcReduction="10000"/>
          </a:bodyPr>
          <a:lstStyle/>
          <a:p>
            <a:r>
              <a:rPr lang="en-US" sz="2800" b="1" dirty="0">
                <a:latin typeface="Times New Roman"/>
                <a:cs typeface="Times New Roman"/>
              </a:rPr>
              <a:t>The Hopi Tribe</a:t>
            </a:r>
          </a:p>
          <a:p>
            <a:r>
              <a:rPr lang="en-US" sz="2800" b="1" dirty="0">
                <a:latin typeface="Times New Roman"/>
                <a:cs typeface="Times New Roman"/>
              </a:rPr>
              <a:t>Kaibab Band of Paiute Indians</a:t>
            </a:r>
          </a:p>
          <a:p>
            <a:r>
              <a:rPr lang="en-US" sz="2800" b="1" dirty="0">
                <a:latin typeface="Times New Roman"/>
                <a:cs typeface="Times New Roman"/>
              </a:rPr>
              <a:t>Navajo Nation</a:t>
            </a:r>
          </a:p>
          <a:p>
            <a:r>
              <a:rPr lang="en-US" sz="2800" b="1" dirty="0">
                <a:latin typeface="Times New Roman"/>
                <a:cs typeface="Times New Roman"/>
              </a:rPr>
              <a:t>Paiute Indian Tribe of Utah</a:t>
            </a:r>
          </a:p>
          <a:p>
            <a:r>
              <a:rPr lang="en-US" sz="2800" b="1" dirty="0">
                <a:latin typeface="Times New Roman"/>
                <a:cs typeface="Times New Roman"/>
              </a:rPr>
              <a:t>Pueblo of Zuni </a:t>
            </a:r>
          </a:p>
          <a:p>
            <a:r>
              <a:rPr lang="en-US" sz="2800" b="1" dirty="0">
                <a:latin typeface="Times New Roman"/>
                <a:cs typeface="Times New Roman"/>
              </a:rPr>
              <a:t>Southern Ute Indian Tribe</a:t>
            </a:r>
          </a:p>
          <a:p>
            <a:r>
              <a:rPr lang="en-US" sz="2800" b="1" dirty="0">
                <a:latin typeface="Times New Roman"/>
                <a:cs typeface="Times New Roman"/>
              </a:rPr>
              <a:t>Ute Indian Tribe - Uintah &amp; Ouray </a:t>
            </a:r>
          </a:p>
        </p:txBody>
      </p:sp>
    </p:spTree>
    <p:extLst>
      <p:ext uri="{BB962C8B-B14F-4D97-AF65-F5344CB8AC3E}">
        <p14:creationId xmlns:p14="http://schemas.microsoft.com/office/powerpoint/2010/main" val="2642128375"/>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2605</TotalTime>
  <Words>914</Words>
  <Application>Microsoft Office PowerPoint</Application>
  <PresentationFormat>On-screen Show (4:3)</PresentationFormat>
  <Paragraphs>108</Paragraphs>
  <Slides>33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Calisto MT</vt:lpstr>
      <vt:lpstr>Perpetua Titling MT</vt:lpstr>
      <vt:lpstr>Times New Roman</vt:lpstr>
      <vt:lpstr>Precedent</vt:lpstr>
      <vt:lpstr>1_Precedent</vt:lpstr>
      <vt:lpstr>2_Precedent</vt:lpstr>
      <vt:lpstr>Ute Culture in Utah National Parks</vt:lpstr>
      <vt:lpstr>Purpose of Talk</vt:lpstr>
      <vt:lpstr>Ute Elders Identify, Evaluate and Recommend</vt:lpstr>
      <vt:lpstr>Project Steps</vt:lpstr>
      <vt:lpstr>Interviewing &amp; Confidentiality</vt:lpstr>
      <vt:lpstr>Arches National Park Ethnographic Overview and Assessment</vt:lpstr>
      <vt:lpstr>Project Overview</vt:lpstr>
      <vt:lpstr>About the Study</vt:lpstr>
      <vt:lpstr>Invited Tribes</vt:lpstr>
      <vt:lpstr>Situating The EOA</vt:lpstr>
      <vt:lpstr>Overview of Places</vt:lpstr>
      <vt:lpstr>PowerPoint Presentation</vt:lpstr>
      <vt:lpstr>PowerPoint Presentation</vt:lpstr>
      <vt:lpstr>Courthouse Wash</vt:lpstr>
      <vt:lpstr>Courthouse Wash- Moab Panel</vt:lpstr>
      <vt:lpstr>Courthouse Wash- Moab Panel</vt:lpstr>
      <vt:lpstr>Purple Sage TCP</vt:lpstr>
      <vt:lpstr>Salt Wash and  Wolfe Ranch/Ute Panel</vt:lpstr>
      <vt:lpstr>Wolfe Ranch/ Ute Panel Salt Wash</vt:lpstr>
      <vt:lpstr>Plants Found Near  Wolfe Ranch/Ute Panel</vt:lpstr>
      <vt:lpstr>Wolfe Ranch/Ute Panel  Animals</vt:lpstr>
      <vt:lpstr>Wolfe Ranch/ Ute Panel</vt:lpstr>
      <vt:lpstr>Wolfe Ranch Peckings</vt:lpstr>
      <vt:lpstr>Salt Valley Overlook</vt:lpstr>
      <vt:lpstr>Salt Valley Overlook</vt:lpstr>
      <vt:lpstr>The Windows Section</vt:lpstr>
      <vt:lpstr>The Windows Section</vt:lpstr>
      <vt:lpstr>Park Interpretations</vt:lpstr>
      <vt:lpstr>Biggest Finding “We Have Always Been Here”</vt:lpstr>
      <vt:lpstr>Origins Are key Issues</vt:lpstr>
      <vt:lpstr>Regional Findings</vt:lpstr>
      <vt:lpstr>Park Findings </vt:lpstr>
      <vt:lpstr>Canyonlands EOA is under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Van Vlack</dc:creator>
  <cp:lastModifiedBy>Eric Weber</cp:lastModifiedBy>
  <cp:revision>70</cp:revision>
  <dcterms:created xsi:type="dcterms:W3CDTF">2014-11-16T22:38:02Z</dcterms:created>
  <dcterms:modified xsi:type="dcterms:W3CDTF">2021-07-30T14:13:40Z</dcterms:modified>
</cp:coreProperties>
</file>