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61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E30"/>
    <a:srgbClr val="013E5B"/>
    <a:srgbClr val="0135EB"/>
    <a:srgbClr val="0D2B1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3EC5B9-3079-4127-98D7-BF988565401D}" v="8" dt="2021-10-29T14:46:18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adrigal" userId="941113c8-5c5e-49b7-90b0-83ca10539a3f" providerId="ADAL" clId="{A83EC5B9-3079-4127-98D7-BF988565401D}"/>
    <pc:docChg chg="undo custSel modSld">
      <pc:chgData name="Melissa Madrigal" userId="941113c8-5c5e-49b7-90b0-83ca10539a3f" providerId="ADAL" clId="{A83EC5B9-3079-4127-98D7-BF988565401D}" dt="2021-10-29T14:45:08.547" v="96" actId="108"/>
      <pc:docMkLst>
        <pc:docMk/>
      </pc:docMkLst>
      <pc:sldChg chg="modSp mod">
        <pc:chgData name="Melissa Madrigal" userId="941113c8-5c5e-49b7-90b0-83ca10539a3f" providerId="ADAL" clId="{A83EC5B9-3079-4127-98D7-BF988565401D}" dt="2021-10-29T14:45:08.547" v="96" actId="108"/>
        <pc:sldMkLst>
          <pc:docMk/>
          <pc:sldMk cId="3226838012" sldId="257"/>
        </pc:sldMkLst>
        <pc:spChg chg="mod">
          <ac:chgData name="Melissa Madrigal" userId="941113c8-5c5e-49b7-90b0-83ca10539a3f" providerId="ADAL" clId="{A83EC5B9-3079-4127-98D7-BF988565401D}" dt="2021-10-29T14:45:08.547" v="96" actId="108"/>
          <ac:spMkLst>
            <pc:docMk/>
            <pc:sldMk cId="3226838012" sldId="257"/>
            <ac:spMk id="3" creationId="{4746434D-C33F-4125-ADD0-4305984B73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1" y="4455620"/>
            <a:ext cx="1009165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1066800" y="4332732"/>
            <a:ext cx="774283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E033D5F5-0E62-44A6-AE5E-C5A1DD03C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66800" y="6459785"/>
            <a:ext cx="11125200" cy="365125"/>
          </a:xfrm>
        </p:spPr>
        <p:txBody>
          <a:bodyPr/>
          <a:lstStyle>
            <a:lvl1pPr>
              <a:defRPr>
                <a:solidFill>
                  <a:srgbClr val="013E5B"/>
                </a:solidFill>
              </a:defRPr>
            </a:lvl1pPr>
          </a:lstStyle>
          <a:p>
            <a:pPr algn="l"/>
            <a:r>
              <a:rPr lang="en-US" dirty="0"/>
              <a:t>National association of tribal historic preservation officers						          </a:t>
            </a:r>
            <a:r>
              <a:rPr lang="en-US" sz="1400" i="1" dirty="0"/>
              <a:t>PROTECTING NATIVE PLACES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96B5543-E414-4AAC-BF1D-198016C2E2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761" y="3341053"/>
            <a:ext cx="2967250" cy="29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07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E1CA8A-AB83-4F99-B314-8F0DC633E3F0}"/>
              </a:ext>
            </a:extLst>
          </p:cNvPr>
          <p:cNvSpPr/>
          <p:nvPr userDrawn="1"/>
        </p:nvSpPr>
        <p:spPr>
          <a:xfrm>
            <a:off x="947683" y="6374258"/>
            <a:ext cx="11247120" cy="27432"/>
          </a:xfrm>
          <a:prstGeom prst="rect">
            <a:avLst/>
          </a:prstGeom>
          <a:solidFill>
            <a:srgbClr val="01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6106A3-103B-46EF-B2E8-2622F64C6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 </a:t>
            </a:r>
          </a:p>
        </p:txBody>
      </p:sp>
    </p:spTree>
    <p:extLst>
      <p:ext uri="{BB962C8B-B14F-4D97-AF65-F5344CB8AC3E}">
        <p14:creationId xmlns:p14="http://schemas.microsoft.com/office/powerpoint/2010/main" val="378177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4465B-055E-4BA4-8B71-7A11EBA12B8E}"/>
              </a:ext>
            </a:extLst>
          </p:cNvPr>
          <p:cNvSpPr/>
          <p:nvPr userDrawn="1"/>
        </p:nvSpPr>
        <p:spPr>
          <a:xfrm>
            <a:off x="947683" y="6374258"/>
            <a:ext cx="11247120" cy="27432"/>
          </a:xfrm>
          <a:prstGeom prst="rect">
            <a:avLst/>
          </a:prstGeom>
          <a:solidFill>
            <a:srgbClr val="01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9F14356-70D6-4397-983E-DAE3898C3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</p:spTree>
    <p:extLst>
      <p:ext uri="{BB962C8B-B14F-4D97-AF65-F5344CB8AC3E}">
        <p14:creationId xmlns:p14="http://schemas.microsoft.com/office/powerpoint/2010/main" val="210518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9103" y="1845734"/>
            <a:ext cx="4445936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BB32D4-6803-4EA2-8D92-A07A2A84D810}"/>
              </a:ext>
            </a:extLst>
          </p:cNvPr>
          <p:cNvSpPr/>
          <p:nvPr userDrawn="1"/>
        </p:nvSpPr>
        <p:spPr>
          <a:xfrm>
            <a:off x="947683" y="6374258"/>
            <a:ext cx="11247120" cy="27432"/>
          </a:xfrm>
          <a:prstGeom prst="rect">
            <a:avLst/>
          </a:prstGeom>
          <a:solidFill>
            <a:srgbClr val="01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9A7D642-1831-47F6-878B-ACA80E7D2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</p:spTree>
    <p:extLst>
      <p:ext uri="{BB962C8B-B14F-4D97-AF65-F5344CB8AC3E}">
        <p14:creationId xmlns:p14="http://schemas.microsoft.com/office/powerpoint/2010/main" val="157454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1D405C51-50E0-43C7-B5EB-835643B67808}"/>
              </a:ext>
            </a:extLst>
          </p:cNvPr>
          <p:cNvGrpSpPr/>
          <p:nvPr userDrawn="1"/>
        </p:nvGrpSpPr>
        <p:grpSpPr>
          <a:xfrm>
            <a:off x="-10" y="1745453"/>
            <a:ext cx="900751" cy="5109286"/>
            <a:chOff x="4773014" y="2663234"/>
            <a:chExt cx="760572" cy="4314156"/>
          </a:xfrm>
        </p:grpSpPr>
        <p:pic>
          <p:nvPicPr>
            <p:cNvPr id="6" name="Picture 5" descr="Icon&#10;&#10;Description automatically generated">
              <a:extLst>
                <a:ext uri="{FF2B5EF4-FFF2-40B4-BE49-F238E27FC236}">
                  <a16:creationId xmlns:a16="http://schemas.microsoft.com/office/drawing/2014/main" id="{57AF742E-EF17-48A5-B6BD-4D291BC8BB7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914" t="18535" b="18558"/>
            <a:stretch/>
          </p:blipFill>
          <p:spPr>
            <a:xfrm flipH="1">
              <a:off x="4773014" y="2663234"/>
              <a:ext cx="760307" cy="4314154"/>
            </a:xfrm>
            <a:prstGeom prst="rect">
              <a:avLst/>
            </a:prstGeom>
          </p:spPr>
        </p:pic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6172532F-FA70-4A25-81B9-9DD0780A7BBA}"/>
                </a:ext>
              </a:extLst>
            </p:cNvPr>
            <p:cNvSpPr/>
            <p:nvPr userDrawn="1"/>
          </p:nvSpPr>
          <p:spPr>
            <a:xfrm flipV="1">
              <a:off x="4773014" y="2663234"/>
              <a:ext cx="760307" cy="2162382"/>
            </a:xfrm>
            <a:prstGeom prst="rtTriangle">
              <a:avLst/>
            </a:prstGeom>
            <a:solidFill>
              <a:srgbClr val="013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3FC55082-DA55-4C9C-833F-FBBDAFA1B530}"/>
                </a:ext>
              </a:extLst>
            </p:cNvPr>
            <p:cNvSpPr/>
            <p:nvPr userDrawn="1"/>
          </p:nvSpPr>
          <p:spPr>
            <a:xfrm>
              <a:off x="4773279" y="4815008"/>
              <a:ext cx="760307" cy="2162382"/>
            </a:xfrm>
            <a:prstGeom prst="rtTriangle">
              <a:avLst/>
            </a:prstGeom>
            <a:solidFill>
              <a:srgbClr val="013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952208" y="6400800"/>
            <a:ext cx="11247120" cy="457200"/>
          </a:xfrm>
          <a:prstGeom prst="rect">
            <a:avLst/>
          </a:prstGeom>
          <a:gradFill flip="none" rotWithShape="1">
            <a:gsLst>
              <a:gs pos="15000">
                <a:schemeClr val="bg2"/>
              </a:gs>
              <a:gs pos="100000">
                <a:srgbClr val="013E5B">
                  <a:lumMod val="100000"/>
                  <a:alpha val="2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47683" y="6374258"/>
            <a:ext cx="11247120" cy="27432"/>
          </a:xfrm>
          <a:prstGeom prst="rect">
            <a:avLst/>
          </a:prstGeom>
          <a:solidFill>
            <a:srgbClr val="01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102" y="1845734"/>
            <a:ext cx="9566577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0" y="1737845"/>
            <a:ext cx="11160492" cy="0"/>
          </a:xfrm>
          <a:prstGeom prst="line">
            <a:avLst/>
          </a:prstGeom>
          <a:ln w="19050">
            <a:solidFill>
              <a:srgbClr val="013E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7A4125F0-EA84-40D1-B4E8-B3BEEDA433FC}"/>
              </a:ext>
            </a:extLst>
          </p:cNvPr>
          <p:cNvSpPr/>
          <p:nvPr userDrawn="1"/>
        </p:nvSpPr>
        <p:spPr>
          <a:xfrm>
            <a:off x="26359" y="1772950"/>
            <a:ext cx="900437" cy="5056632"/>
          </a:xfrm>
          <a:prstGeom prst="rect">
            <a:avLst/>
          </a:prstGeom>
          <a:noFill/>
          <a:ln w="57150">
            <a:solidFill>
              <a:srgbClr val="013E5B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9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  <p:sldLayoutId id="2147483682" r:id="rId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13E5B"/>
          </a:solidFill>
          <a:latin typeface="Futura Md BT" panose="020B0602020204020303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b="0" kern="1200">
          <a:solidFill>
            <a:schemeClr val="tx1">
              <a:lumMod val="75000"/>
              <a:lumOff val="25000"/>
            </a:schemeClr>
          </a:solidFill>
          <a:latin typeface="Futura Md BT" panose="020B0602020204020303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b="0" kern="1200">
          <a:solidFill>
            <a:schemeClr val="tx1">
              <a:lumMod val="75000"/>
              <a:lumOff val="25000"/>
            </a:schemeClr>
          </a:solidFill>
          <a:latin typeface="Futura Md BT" panose="020B0602020204020303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b="0" kern="1200">
          <a:solidFill>
            <a:schemeClr val="tx1">
              <a:lumMod val="75000"/>
              <a:lumOff val="25000"/>
            </a:schemeClr>
          </a:solidFill>
          <a:latin typeface="Futura Md BT" panose="020B0602020204020303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b="0" kern="1200">
          <a:solidFill>
            <a:schemeClr val="tx1">
              <a:lumMod val="75000"/>
              <a:lumOff val="25000"/>
            </a:schemeClr>
          </a:solidFill>
          <a:latin typeface="Futura Md BT" panose="020B0602020204020303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b="0" kern="1200">
          <a:solidFill>
            <a:schemeClr val="tx1">
              <a:lumMod val="75000"/>
              <a:lumOff val="25000"/>
            </a:schemeClr>
          </a:solidFill>
          <a:latin typeface="Futura Md BT" panose="020B0602020204020303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04" userDrawn="1">
          <p15:clr>
            <a:srgbClr val="F26B43"/>
          </p15:clr>
        </p15:guide>
        <p15:guide id="2" pos="1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thpo.org/assets/pdf/Paul+Bruhn+Historic+Revitalization+Grant+Fact+Sheet/" TargetMode="External"/><Relationship Id="rId3" Type="http://schemas.openxmlformats.org/officeDocument/2006/relationships/hyperlink" Target="https://www.nps.gov/subjects/historicpreservationfund/project-grants.htm" TargetMode="External"/><Relationship Id="rId7" Type="http://schemas.openxmlformats.org/officeDocument/2006/relationships/hyperlink" Target="https://www.nathpo.org/assets/pdf/Underrepresented+Community+Grant+Fact+Sheet/" TargetMode="External"/><Relationship Id="rId2" Type="http://schemas.openxmlformats.org/officeDocument/2006/relationships/hyperlink" Target="https://www.nathpo.org/assets/pdf/STLPG+Competitive+Grants+Quick+Lis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thpo.org/assets/pdf/Save+America%27s+Treasures+Grant+Fact+Sheet/" TargetMode="External"/><Relationship Id="rId5" Type="http://schemas.openxmlformats.org/officeDocument/2006/relationships/hyperlink" Target="https://www.nathpo.org/assets/pdf/History+of+Equal+Rights+Grant+Fact+Sheet/" TargetMode="External"/><Relationship Id="rId4" Type="http://schemas.openxmlformats.org/officeDocument/2006/relationships/hyperlink" Target="https://www.nathpo.org/assets/pdf/Tribal+Heritage+Grant+Fact+Sheet" TargetMode="External"/><Relationship Id="rId9" Type="http://schemas.openxmlformats.org/officeDocument/2006/relationships/hyperlink" Target="https://www.nathpo.org/assets/pdf/African+American+Civil+Rights+Grant+Fact+She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ine_Konz@nps.gov" TargetMode="External"/><Relationship Id="rId2" Type="http://schemas.openxmlformats.org/officeDocument/2006/relationships/hyperlink" Target="mailto:Megan_Brown@nps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vann@savingplaces.org" TargetMode="External"/><Relationship Id="rId2" Type="http://schemas.openxmlformats.org/officeDocument/2006/relationships/hyperlink" Target="https://www.nathpo.org/assets/pdf/NTHP+Grants+One+Pag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Kuhlman@savingplaces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hpo.org/assets/pdf/Office+of+Museum+Services+Funding+Opportunities" TargetMode="External"/><Relationship Id="rId2" Type="http://schemas.openxmlformats.org/officeDocument/2006/relationships/hyperlink" Target="https://www.imls.gov/grants/grant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hpo.org/assets/pdf/OLS-DQuickGuide20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mith@IMLS.gov" TargetMode="External"/><Relationship Id="rId2" Type="http://schemas.openxmlformats.org/officeDocument/2006/relationships/hyperlink" Target="mailto:MFeitl@imls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Ingram@IMLS.gov" TargetMode="External"/><Relationship Id="rId4" Type="http://schemas.openxmlformats.org/officeDocument/2006/relationships/hyperlink" Target="mailto:CTrowbridge@imls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CE20-1560-4EA6-872E-F0D3A57BC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24" y="582573"/>
            <a:ext cx="10058400" cy="1092101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13E5B"/>
                </a:solidFill>
              </a:rPr>
              <a:t>NATHPO Webinar: </a:t>
            </a:r>
            <a:endParaRPr lang="en-US" sz="5400" dirty="0">
              <a:solidFill>
                <a:srgbClr val="013E5B"/>
              </a:solidFill>
            </a:endParaRPr>
          </a:p>
        </p:txBody>
      </p:sp>
      <p:sp>
        <p:nvSpPr>
          <p:cNvPr id="4" name="Footer Placeholder 20">
            <a:extLst>
              <a:ext uri="{FF2B5EF4-FFF2-40B4-BE49-F238E27FC236}">
                <a16:creationId xmlns:a16="http://schemas.microsoft.com/office/drawing/2014/main" id="{1E30B13A-6BFC-4605-AE18-8A82FBFF3B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66800" y="6459785"/>
            <a:ext cx="11125200" cy="365125"/>
          </a:xfrm>
        </p:spPr>
        <p:txBody>
          <a:bodyPr/>
          <a:lstStyle>
            <a:lvl1pPr>
              <a:defRPr>
                <a:solidFill>
                  <a:srgbClr val="013E5B"/>
                </a:solidFill>
              </a:defRPr>
            </a:lvl1pPr>
          </a:lstStyle>
          <a:p>
            <a:pPr algn="l"/>
            <a:r>
              <a:rPr lang="en-US" dirty="0"/>
              <a:t>National association of tribal historic preservation officers						          </a:t>
            </a:r>
            <a:r>
              <a:rPr lang="en-US" sz="1400" i="1" dirty="0"/>
              <a:t>PROTECTING NATIVE PLACES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8367B0-F121-49A6-94EC-4B49809F9826}"/>
              </a:ext>
            </a:extLst>
          </p:cNvPr>
          <p:cNvSpPr txBox="1"/>
          <p:nvPr/>
        </p:nvSpPr>
        <p:spPr>
          <a:xfrm>
            <a:off x="1033550" y="5905786"/>
            <a:ext cx="7432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Wednesday, October 27, 2021 (1:00 PM - 3:00 PM) (EDT) Via Zoom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327339-0DF7-4BEE-833C-1155666F3C7D}"/>
              </a:ext>
            </a:extLst>
          </p:cNvPr>
          <p:cNvSpPr txBox="1"/>
          <p:nvPr/>
        </p:nvSpPr>
        <p:spPr>
          <a:xfrm>
            <a:off x="1502229" y="4282826"/>
            <a:ext cx="7119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Welcome! We will begin shortly!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F500B6-4BAD-48C8-921D-67BBFD9F3E8E}"/>
              </a:ext>
            </a:extLst>
          </p:cNvPr>
          <p:cNvSpPr txBox="1"/>
          <p:nvPr/>
        </p:nvSpPr>
        <p:spPr>
          <a:xfrm>
            <a:off x="1254035" y="1905061"/>
            <a:ext cx="86606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5400" b="0" i="0" u="none" strike="noStrike" kern="1200" cap="none" spc="-50" normalizeH="0" baseline="0" noProof="0" dirty="0">
                <a:ln>
                  <a:noFill/>
                </a:ln>
                <a:solidFill>
                  <a:srgbClr val="013E5B"/>
                </a:solidFill>
                <a:effectLst/>
                <a:uLnTx/>
                <a:uFillTx/>
                <a:latin typeface="Futura Md BT" panose="020B0602020204020303" pitchFamily="34" charset="0"/>
                <a:ea typeface="+mj-ea"/>
                <a:cs typeface="+mj-cs"/>
              </a:rPr>
              <a:t>Tribal Historic Preservation Grants-</a:t>
            </a:r>
            <a:r>
              <a:rPr kumimoji="0" lang="en-US" sz="5400" b="0" i="0" u="none" strike="noStrike" kern="1200" cap="none" spc="-50" normalizeH="0" baseline="0" noProof="0" dirty="0" err="1">
                <a:ln>
                  <a:noFill/>
                </a:ln>
                <a:solidFill>
                  <a:srgbClr val="013E5B"/>
                </a:solidFill>
                <a:effectLst/>
                <a:uLnTx/>
                <a:uFillTx/>
                <a:latin typeface="Futura Md BT" panose="020B0602020204020303" pitchFamily="34" charset="0"/>
                <a:ea typeface="+mj-ea"/>
                <a:cs typeface="+mj-cs"/>
              </a:rPr>
              <a:t>travaganza</a:t>
            </a:r>
            <a:r>
              <a:rPr kumimoji="0" lang="en-US" sz="5400" b="0" i="0" u="none" strike="noStrike" kern="1200" cap="none" spc="-50" normalizeH="0" baseline="0" noProof="0" dirty="0">
                <a:ln>
                  <a:noFill/>
                </a:ln>
                <a:solidFill>
                  <a:srgbClr val="013E5B"/>
                </a:solidFill>
                <a:effectLst/>
                <a:uLnTx/>
                <a:uFillTx/>
                <a:latin typeface="Futura Md BT" panose="020B0602020204020303" pitchFamily="34" charset="0"/>
                <a:ea typeface="+mj-ea"/>
                <a:cs typeface="+mj-cs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1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3FD8-B91F-425D-B763-10FAF619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" y="142911"/>
            <a:ext cx="11390812" cy="1450757"/>
          </a:xfrm>
        </p:spPr>
        <p:txBody>
          <a:bodyPr>
            <a:normAutofit/>
          </a:bodyPr>
          <a:lstStyle/>
          <a:p>
            <a:r>
              <a:rPr lang="en-US" sz="4000" dirty="0"/>
              <a:t>National Park Service – State, Tribal, Local, Plans, &amp;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6434D-C33F-4125-ADD0-4305984B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17" y="1845733"/>
            <a:ext cx="10763793" cy="448975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Futura Md BT" panose="020B0602020204020303"/>
              </a:rPr>
              <a:t>Historic Preservation Fund – Competitive Grant Programs</a:t>
            </a:r>
            <a:br>
              <a:rPr lang="en-US" sz="2400" b="1" dirty="0">
                <a:latin typeface="Futura Md BT" panose="020B0602020204020303"/>
              </a:rPr>
            </a:br>
            <a:r>
              <a:rPr lang="en-US" sz="2000" b="1" i="0" u="none" strike="noStrike" dirty="0">
                <a:solidFill>
                  <a:srgbClr val="013E5B"/>
                </a:solidFill>
                <a:effectLst/>
                <a:latin typeface="Futura Md BT" panose="020B0602020204020303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STLPG Competitive Grants List</a:t>
            </a:r>
            <a:endParaRPr lang="en-US" sz="2000" b="1" u="none" strike="noStrike" dirty="0">
              <a:solidFill>
                <a:srgbClr val="013E5B"/>
              </a:solidFill>
              <a:latin typeface="Futura Md BT" panose="020B0602020204020303"/>
            </a:endParaRPr>
          </a:p>
          <a:p>
            <a:r>
              <a:rPr lang="en-US" sz="2000" i="0" dirty="0">
                <a:solidFill>
                  <a:srgbClr val="555555"/>
                </a:solidFill>
                <a:effectLst/>
                <a:latin typeface="Futura Md BT" panose="020B0602020204020303"/>
              </a:rPr>
              <a:t>New NPS webpage for competitive grants:</a:t>
            </a:r>
            <a:br>
              <a:rPr lang="en-US" sz="2000" i="0" dirty="0">
                <a:solidFill>
                  <a:srgbClr val="555555"/>
                </a:solidFill>
                <a:effectLst/>
                <a:latin typeface="Futura Md BT" panose="020B0602020204020303"/>
              </a:rPr>
            </a:br>
            <a:r>
              <a:rPr lang="en-US" sz="2000" i="0" u="none" strike="noStrike" dirty="0">
                <a:solidFill>
                  <a:srgbClr val="013E5B"/>
                </a:solidFill>
                <a:effectLst/>
                <a:latin typeface="Futura Md BT" panose="020B0602020204020303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https://www.nps.gov/subjects/historicpreservationfund/project-grants.htm</a:t>
            </a:r>
            <a:endParaRPr lang="en-US" sz="800" i="0" u="none" strike="noStrike" dirty="0">
              <a:solidFill>
                <a:srgbClr val="013E5B"/>
              </a:solidFill>
              <a:effectLst/>
              <a:latin typeface="Futura Md BT" panose="020B0602020204020303"/>
            </a:endParaRPr>
          </a:p>
          <a:p>
            <a:endParaRPr lang="en-US" sz="800" i="0" dirty="0">
              <a:solidFill>
                <a:srgbClr val="013E5B"/>
              </a:solidFill>
              <a:effectLst/>
              <a:latin typeface="Futura Md BT" panose="020B0602020204020303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55555"/>
                </a:solidFill>
                <a:latin typeface="Futura Md BT" panose="020B0602020204020303"/>
              </a:rPr>
              <a:t> 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Tribal Heritage Grants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</a:rPr>
              <a:t> </a:t>
            </a: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(THG)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 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History of Equal Rights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</a:rPr>
              <a:t> </a:t>
            </a: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(HER)</a:t>
            </a:r>
            <a:endParaRPr lang="en-US" sz="2000" b="0" i="0" dirty="0">
              <a:solidFill>
                <a:srgbClr val="013E5B"/>
              </a:solidFill>
              <a:effectLst/>
              <a:latin typeface="Futura Md BT" panose="020B0602020204020303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 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Save America’s Treasures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</a:rPr>
              <a:t> </a:t>
            </a: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(SAT)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55555"/>
                </a:solidFill>
                <a:latin typeface="Futura Md BT" panose="020B0602020204020303"/>
              </a:rPr>
              <a:t> 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Underrepresented </a:t>
            </a:r>
            <a:r>
              <a:rPr lang="en-US" sz="2000" b="0" i="0" dirty="0">
                <a:solidFill>
                  <a:srgbClr val="165E30"/>
                </a:solidFill>
                <a:effectLst/>
                <a:latin typeface="Futura Md BT" panose="020B0602020204020303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Grant Program</a:t>
            </a:r>
            <a:r>
              <a:rPr lang="en-US" sz="2000" b="0" i="0" dirty="0">
                <a:solidFill>
                  <a:srgbClr val="165E30"/>
                </a:solidFill>
                <a:effectLst/>
                <a:latin typeface="Futura Md BT" panose="020B0602020204020303"/>
              </a:rPr>
              <a:t> </a:t>
            </a: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(URC)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55555"/>
                </a:solidFill>
                <a:latin typeface="Futura Md BT" panose="020B0602020204020303"/>
              </a:rPr>
              <a:t> 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 </a:t>
            </a:r>
            <a:r>
              <a:rPr lang="en-US" sz="2000" b="0" i="0" dirty="0">
                <a:solidFill>
                  <a:srgbClr val="165E30"/>
                </a:solidFill>
                <a:effectLst/>
                <a:latin typeface="Futura Md BT" panose="020B0602020204020303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Bruhn Historic Revitalization Grants Program </a:t>
            </a:r>
            <a:endParaRPr lang="en-US" sz="2000" b="0" i="0" dirty="0">
              <a:solidFill>
                <a:srgbClr val="165E30"/>
              </a:solidFill>
              <a:effectLst/>
              <a:latin typeface="Futura Md BT" panose="020B0602020204020303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55555"/>
                </a:solidFill>
                <a:latin typeface="Futura Md BT" panose="020B0602020204020303"/>
              </a:rPr>
              <a:t> </a:t>
            </a:r>
            <a:r>
              <a:rPr lang="en-US" sz="2000" dirty="0">
                <a:solidFill>
                  <a:srgbClr val="165E30"/>
                </a:solidFill>
                <a:latin typeface="Futura Md BT" panose="020B0602020204020303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African </a:t>
            </a:r>
            <a:r>
              <a:rPr lang="en-US" sz="2000" b="0" i="0" dirty="0">
                <a:solidFill>
                  <a:srgbClr val="165E30"/>
                </a:solidFill>
                <a:effectLst/>
                <a:latin typeface="Futura Md BT" panose="020B0602020204020303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 Civil Rights</a:t>
            </a:r>
            <a:r>
              <a:rPr lang="en-US" sz="2000" b="0" i="0" dirty="0">
                <a:solidFill>
                  <a:srgbClr val="165E30"/>
                </a:solidFill>
                <a:effectLst/>
                <a:latin typeface="Futura Md BT" panose="020B0602020204020303"/>
              </a:rPr>
              <a:t> </a:t>
            </a:r>
            <a:r>
              <a:rPr lang="en-US" sz="2000" b="0" i="0" dirty="0">
                <a:solidFill>
                  <a:srgbClr val="555555"/>
                </a:solidFill>
                <a:effectLst/>
                <a:latin typeface="Futura Md BT" panose="020B0602020204020303"/>
              </a:rPr>
              <a:t>(AACR)</a:t>
            </a:r>
            <a:endParaRPr lang="en-US" sz="2000" b="0" i="0" dirty="0">
              <a:solidFill>
                <a:srgbClr val="013E5B"/>
              </a:solidFill>
              <a:effectLst/>
              <a:latin typeface="Futura Md BT" panose="020B0602020204020303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8BAB56-7DF2-41E5-A155-CB5ACDA2A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</p:spTree>
    <p:extLst>
      <p:ext uri="{BB962C8B-B14F-4D97-AF65-F5344CB8AC3E}">
        <p14:creationId xmlns:p14="http://schemas.microsoft.com/office/powerpoint/2010/main" val="32268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3FD8-B91F-425D-B763-10FAF619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301991"/>
            <a:ext cx="10933611" cy="1200329"/>
          </a:xfrm>
        </p:spPr>
        <p:txBody>
          <a:bodyPr>
            <a:normAutofit/>
          </a:bodyPr>
          <a:lstStyle/>
          <a:p>
            <a:r>
              <a:rPr lang="en-US" sz="5400" dirty="0"/>
              <a:t>Contacts – National Park Service 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8BAB56-7DF2-41E5-A155-CB5ACDA2A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C83A9EA-4412-4BF8-B6DD-53F234686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427304"/>
              </p:ext>
            </p:extLst>
          </p:nvPr>
        </p:nvGraphicFramePr>
        <p:xfrm>
          <a:off x="1062179" y="2178332"/>
          <a:ext cx="8212449" cy="186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2449">
                  <a:extLst>
                    <a:ext uri="{9D8B030D-6E8A-4147-A177-3AD203B41FA5}">
                      <a16:colId xmlns:a16="http://schemas.microsoft.com/office/drawing/2014/main" val="197182054"/>
                    </a:ext>
                  </a:extLst>
                </a:gridCol>
              </a:tblGrid>
              <a:tr h="1867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Megan J Brown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Megan_Brown@nps.gov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Chief, State, Tribal, Local, Plans &amp; Grants Division and Certified Local Government Program National Coordinator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3792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C630978-B586-4C58-8A41-A0E66D4ECB27}"/>
              </a:ext>
            </a:extLst>
          </p:cNvPr>
          <p:cNvSpPr txBox="1"/>
          <p:nvPr/>
        </p:nvSpPr>
        <p:spPr>
          <a:xfrm>
            <a:off x="1062180" y="4539544"/>
            <a:ext cx="61526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Madeline Konz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Madeline_Konz@nps.gov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Supervisory Grants Management Specialist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8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3FD8-B91F-425D-B763-10FAF619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165292"/>
            <a:ext cx="10933611" cy="1450757"/>
          </a:xfrm>
        </p:spPr>
        <p:txBody>
          <a:bodyPr>
            <a:normAutofit/>
          </a:bodyPr>
          <a:lstStyle/>
          <a:p>
            <a:r>
              <a:rPr lang="en-US" sz="4600" dirty="0"/>
              <a:t>National Trust for Historic Preservation Grants &amp; Contacts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8BAB56-7DF2-41E5-A155-CB5ACDA2A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C83A9EA-4412-4BF8-B6DD-53F234686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972173"/>
              </p:ext>
            </p:extLst>
          </p:nvPr>
        </p:nvGraphicFramePr>
        <p:xfrm>
          <a:off x="1096961" y="1846262"/>
          <a:ext cx="10672673" cy="415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336">
                  <a:extLst>
                    <a:ext uri="{9D8B030D-6E8A-4147-A177-3AD203B41FA5}">
                      <a16:colId xmlns:a16="http://schemas.microsoft.com/office/drawing/2014/main" val="197182054"/>
                    </a:ext>
                  </a:extLst>
                </a:gridCol>
                <a:gridCol w="5473337">
                  <a:extLst>
                    <a:ext uri="{9D8B030D-6E8A-4147-A177-3AD203B41FA5}">
                      <a16:colId xmlns:a16="http://schemas.microsoft.com/office/drawing/2014/main" val="193751351"/>
                    </a:ext>
                  </a:extLst>
                </a:gridCol>
              </a:tblGrid>
              <a:tr h="1867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i="0" u="sng" kern="1200" dirty="0">
                        <a:solidFill>
                          <a:srgbClr val="013E5B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2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0" u="sng" kern="1200" dirty="0">
                          <a:solidFill>
                            <a:srgbClr val="013E5B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NTHP Grants One Pager</a:t>
                      </a:r>
                      <a:endParaRPr lang="en-US" sz="4000" b="0" dirty="0">
                        <a:solidFill>
                          <a:srgbClr val="013E5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379233"/>
                  </a:ext>
                </a:extLst>
              </a:tr>
              <a:tr h="2217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Nicky Vann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nvann@savingplaces.org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Director, Grants &amp; Awards Programs, National Trust for Historic Preservation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Renee Kuhlman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RKuhlman@savingplaces.org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Senior Director, Outreach &amp; Support, National Trust for Historic Preservation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324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44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3FD8-B91F-425D-B763-10FAF619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09" y="352697"/>
            <a:ext cx="11717381" cy="1097280"/>
          </a:xfrm>
        </p:spPr>
        <p:txBody>
          <a:bodyPr>
            <a:normAutofit/>
          </a:bodyPr>
          <a:lstStyle/>
          <a:p>
            <a:pPr algn="l"/>
            <a:r>
              <a:rPr lang="en-US" sz="4600" i="0" dirty="0">
                <a:effectLst/>
                <a:latin typeface="Futura Md BT" panose="020B0602020204020303"/>
              </a:rPr>
              <a:t>Institute of Museum and Library Sciences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6434D-C33F-4125-ADD0-4305984B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17" y="2155371"/>
            <a:ext cx="10763793" cy="4180115"/>
          </a:xfrm>
        </p:spPr>
        <p:txBody>
          <a:bodyPr>
            <a:normAutofit/>
          </a:bodyPr>
          <a:lstStyle/>
          <a:p>
            <a:pPr algn="l"/>
            <a:r>
              <a:rPr lang="en-US" sz="2800" b="1" i="0" dirty="0">
                <a:solidFill>
                  <a:srgbClr val="555555"/>
                </a:solidFill>
                <a:effectLst/>
                <a:latin typeface="Nunito" pitchFamily="2" charset="0"/>
              </a:rPr>
              <a:t>Office of Museums and Library Services Office</a:t>
            </a:r>
            <a:br>
              <a:rPr lang="en-US" sz="2800" b="1" i="0" dirty="0">
                <a:solidFill>
                  <a:srgbClr val="555555"/>
                </a:solidFill>
                <a:effectLst/>
                <a:latin typeface="Nunito" pitchFamily="2" charset="0"/>
              </a:rPr>
            </a:br>
            <a:r>
              <a:rPr lang="en-US" sz="2800" b="0" i="0" u="none" strike="noStrike" dirty="0">
                <a:solidFill>
                  <a:srgbClr val="013E5B"/>
                </a:solidFill>
                <a:effectLst/>
                <a:latin typeface="Nunito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https://www.imls.gov/grants/grant-programs</a:t>
            </a:r>
            <a:endParaRPr lang="en-US" sz="2800" b="0" i="0" dirty="0">
              <a:solidFill>
                <a:srgbClr val="013E5B"/>
              </a:solidFill>
              <a:effectLst/>
              <a:latin typeface="Nunito" pitchFamily="2" charset="0"/>
            </a:endParaRPr>
          </a:p>
          <a:p>
            <a:pPr algn="l"/>
            <a:endParaRPr lang="en-US" sz="2800" b="0" i="0" u="none" strike="noStrike" dirty="0">
              <a:solidFill>
                <a:srgbClr val="013E5B"/>
              </a:solidFill>
              <a:effectLst/>
              <a:latin typeface="Nunito" pitchFamily="2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/>
            <a:r>
              <a:rPr lang="en-US" sz="2800" b="0" i="0" u="none" strike="noStrike" dirty="0">
                <a:solidFill>
                  <a:srgbClr val="013E5B"/>
                </a:solidFill>
                <a:effectLst/>
                <a:latin typeface="Nunito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of Museum Services Funding Opportunities</a:t>
            </a:r>
            <a:endParaRPr lang="en-US" sz="2800" b="0" i="0" dirty="0">
              <a:solidFill>
                <a:srgbClr val="013E5B"/>
              </a:solidFill>
              <a:effectLst/>
              <a:latin typeface="Nunito" pitchFamily="2" charset="0"/>
            </a:endParaRPr>
          </a:p>
          <a:p>
            <a:pPr algn="l"/>
            <a:endParaRPr lang="en-US" sz="2800" b="1" i="0" dirty="0">
              <a:solidFill>
                <a:srgbClr val="555555"/>
              </a:solidFill>
              <a:effectLst/>
              <a:latin typeface="Nunito" pitchFamily="2" charset="0"/>
            </a:endParaRPr>
          </a:p>
          <a:p>
            <a:pPr algn="l"/>
            <a:r>
              <a:rPr lang="en-US" sz="2800" b="1" i="0" dirty="0">
                <a:solidFill>
                  <a:srgbClr val="555555"/>
                </a:solidFill>
                <a:effectLst/>
                <a:latin typeface="Nunito" pitchFamily="2" charset="0"/>
              </a:rPr>
              <a:t>Library Grant Programs</a:t>
            </a:r>
            <a:br>
              <a:rPr lang="en-US" sz="2800" b="1" i="0" dirty="0">
                <a:solidFill>
                  <a:srgbClr val="555555"/>
                </a:solidFill>
                <a:effectLst/>
                <a:latin typeface="Nunito" pitchFamily="2" charset="0"/>
              </a:rPr>
            </a:br>
            <a:r>
              <a:rPr lang="en-US" sz="2800" b="0" i="0" u="none" strike="noStrike" dirty="0">
                <a:solidFill>
                  <a:srgbClr val="013E5B"/>
                </a:solidFill>
                <a:effectLst/>
                <a:latin typeface="Nunito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OLS-DQuickGuide2021</a:t>
            </a:r>
            <a:endParaRPr lang="en-US" sz="2800" b="0" i="0" dirty="0">
              <a:solidFill>
                <a:srgbClr val="013E5B"/>
              </a:solidFill>
              <a:effectLst/>
              <a:latin typeface="Nunito" pitchFamily="2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8BAB56-7DF2-41E5-A155-CB5ACDA2A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</p:spTree>
    <p:extLst>
      <p:ext uri="{BB962C8B-B14F-4D97-AF65-F5344CB8AC3E}">
        <p14:creationId xmlns:p14="http://schemas.microsoft.com/office/powerpoint/2010/main" val="347859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73FD8-B91F-425D-B763-10FAF619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9" y="439738"/>
            <a:ext cx="10933611" cy="1110343"/>
          </a:xfrm>
        </p:spPr>
        <p:txBody>
          <a:bodyPr>
            <a:normAutofit/>
          </a:bodyPr>
          <a:lstStyle/>
          <a:p>
            <a:r>
              <a:rPr lang="en-US" sz="5400" dirty="0"/>
              <a:t>Contacts – IMLS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8BAB56-7DF2-41E5-A155-CB5ACDA2A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9102" y="6459785"/>
            <a:ext cx="9566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013E5B"/>
                </a:solidFill>
                <a:latin typeface="Futura Md BT" panose="020B0602020204020303" pitchFamily="34" charset="0"/>
              </a:defRPr>
            </a:lvl1pPr>
          </a:lstStyle>
          <a:p>
            <a:pPr algn="l"/>
            <a:r>
              <a:rPr lang="en-US" dirty="0"/>
              <a:t>PROTECTING NATIVE PLACES														NATHPO.ORG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C83A9EA-4412-4BF8-B6DD-53F234686B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785349"/>
              </p:ext>
            </p:extLst>
          </p:nvPr>
        </p:nvGraphicFramePr>
        <p:xfrm>
          <a:off x="1096961" y="1846262"/>
          <a:ext cx="1067267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9336">
                  <a:extLst>
                    <a:ext uri="{9D8B030D-6E8A-4147-A177-3AD203B41FA5}">
                      <a16:colId xmlns:a16="http://schemas.microsoft.com/office/drawing/2014/main" val="197182054"/>
                    </a:ext>
                  </a:extLst>
                </a:gridCol>
                <a:gridCol w="5473337">
                  <a:extLst>
                    <a:ext uri="{9D8B030D-6E8A-4147-A177-3AD203B41FA5}">
                      <a16:colId xmlns:a16="http://schemas.microsoft.com/office/drawing/2014/main" val="193751351"/>
                    </a:ext>
                  </a:extLst>
                </a:gridCol>
              </a:tblGrid>
              <a:tr h="1867097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Feitl</a:t>
                      </a:r>
                    </a:p>
                    <a:p>
                      <a:r>
                        <a:rPr lang="en-US" sz="2400" b="0" u="sng" kern="1200" dirty="0">
                          <a:solidFill>
                            <a:srgbClr val="013E5B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MFeitl@imls.gov</a:t>
                      </a:r>
                      <a:r>
                        <a:rPr lang="en-US" sz="2400" b="0" kern="1200" dirty="0">
                          <a:solidFill>
                            <a:srgbClr val="013E5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Museum Program Officer, Institute of Museum and Library Services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Anthony D. Smith</a:t>
                      </a:r>
                    </a:p>
                    <a:p>
                      <a:r>
                        <a:rPr lang="en-US" sz="2400" b="0" u="sng" kern="1200" dirty="0">
                          <a:solidFill>
                            <a:srgbClr val="013E5B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ASmith@IMLS.gov</a:t>
                      </a:r>
                      <a:endParaRPr lang="en-US" sz="2400" b="0" kern="1200" dirty="0">
                        <a:solidFill>
                          <a:srgbClr val="013E5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Associate Deputy Director, Discretionary, Office of Library Services</a:t>
                      </a:r>
                    </a:p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 of Museum and Library Services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379233"/>
                  </a:ext>
                </a:extLst>
              </a:tr>
              <a:tr h="22171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 Trowbridge </a:t>
                      </a:r>
                    </a:p>
                    <a:p>
                      <a:r>
                        <a:rPr lang="en-US" sz="2400" b="0" u="sng" kern="1200" dirty="0">
                          <a:solidFill>
                            <a:srgbClr val="013E5B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CTrowbridge@imls.gov</a:t>
                      </a:r>
                      <a:endParaRPr lang="en-US" sz="2400" b="0" kern="1200" dirty="0">
                        <a:solidFill>
                          <a:srgbClr val="013E5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IMLS Deputy General Counsel, Institute of Museum and Library Services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Brianna Ingram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u="sng" kern="1200" dirty="0">
                          <a:solidFill>
                            <a:srgbClr val="013E5B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BIngram@IMLS.gov</a:t>
                      </a:r>
                      <a:endParaRPr lang="en-US" sz="2400" kern="1200" dirty="0">
                        <a:solidFill>
                          <a:srgbClr val="013E5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Paralegal Specialist, Institute of Museum and Library Services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5324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450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4D6C31"/>
      </a:accent1>
      <a:accent2>
        <a:srgbClr val="8AB761"/>
      </a:accent2>
      <a:accent3>
        <a:srgbClr val="CFE5CD"/>
      </a:accent3>
      <a:accent4>
        <a:srgbClr val="029676"/>
      </a:accent4>
      <a:accent5>
        <a:srgbClr val="BA6906"/>
      </a:accent5>
      <a:accent6>
        <a:srgbClr val="E7F0DF"/>
      </a:accent6>
      <a:hlink>
        <a:srgbClr val="8AB761"/>
      </a:hlink>
      <a:folHlink>
        <a:srgbClr val="BA6906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HPO Template" id="{468B77D3-2390-4868-8ED7-4B583738C0F7}" vid="{EF5FB5F5-C161-44E4-92E2-C52F4EBBC4D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6AB1DAB188434B837C64199C431B25" ma:contentTypeVersion="9" ma:contentTypeDescription="Create a new document." ma:contentTypeScope="" ma:versionID="f04aafa89e0ed5483d389a9eb6156137">
  <xsd:schema xmlns:xsd="http://www.w3.org/2001/XMLSchema" xmlns:xs="http://www.w3.org/2001/XMLSchema" xmlns:p="http://schemas.microsoft.com/office/2006/metadata/properties" xmlns:ns2="ce209d7b-cfaf-4e65-85ea-f889d8c5c49a" targetNamespace="http://schemas.microsoft.com/office/2006/metadata/properties" ma:root="true" ma:fieldsID="176e91e471211c56928c9348ad0891fc" ns2:_="">
    <xsd:import namespace="ce209d7b-cfaf-4e65-85ea-f889d8c5c4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09d7b-cfaf-4e65-85ea-f889d8c5c4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67B23A-A4BB-4596-9053-B6413BFD2C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209d7b-cfaf-4e65-85ea-f889d8c5c4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E3AD3F-340D-4587-AE2F-2A582E052F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40905-E0E8-441B-950C-4C1D6E21B44B}">
  <ds:schemaRefs>
    <ds:schemaRef ds:uri="http://purl.org/dc/elements/1.1/"/>
    <ds:schemaRef ds:uri="http://schemas.microsoft.com/office/2006/metadata/properties"/>
    <ds:schemaRef ds:uri="ce209d7b-cfaf-4e65-85ea-f889d8c5c4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NATHPO Template</Template>
  <TotalTime>394</TotalTime>
  <Words>456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Futura Md BT</vt:lpstr>
      <vt:lpstr>Nunito</vt:lpstr>
      <vt:lpstr>Retrospect</vt:lpstr>
      <vt:lpstr>NATHPO Webinar: </vt:lpstr>
      <vt:lpstr>National Park Service – State, Tribal, Local, Plans, &amp; Grants</vt:lpstr>
      <vt:lpstr>Contacts – National Park Service </vt:lpstr>
      <vt:lpstr>National Trust for Historic Preservation Grants &amp; Contacts</vt:lpstr>
      <vt:lpstr>Institute of Museum and Library Sciences</vt:lpstr>
      <vt:lpstr>Contacts – IMLS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Grussing</dc:creator>
  <cp:lastModifiedBy>Melissa Madrigal</cp:lastModifiedBy>
  <cp:revision>4</cp:revision>
  <dcterms:created xsi:type="dcterms:W3CDTF">2020-12-30T16:09:07Z</dcterms:created>
  <dcterms:modified xsi:type="dcterms:W3CDTF">2021-10-29T14:46:44Z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0x010100826AB1DAB188434B837C64199C431B25</vt:lpwstr>
  </property>
</Properties>
</file>