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1"/>
  </p:sldMasterIdLst>
  <p:notesMasterIdLst>
    <p:notesMasterId r:id="rId17"/>
  </p:notesMasterIdLst>
  <p:handoutMasterIdLst>
    <p:handoutMasterId r:id="rId18"/>
  </p:handoutMasterIdLst>
  <p:sldIdLst>
    <p:sldId id="288" r:id="rId2"/>
    <p:sldId id="280" r:id="rId3"/>
    <p:sldId id="355" r:id="rId4"/>
    <p:sldId id="366" r:id="rId5"/>
    <p:sldId id="367" r:id="rId6"/>
    <p:sldId id="392" r:id="rId7"/>
    <p:sldId id="378" r:id="rId8"/>
    <p:sldId id="369" r:id="rId9"/>
    <p:sldId id="368" r:id="rId10"/>
    <p:sldId id="395" r:id="rId11"/>
    <p:sldId id="371" r:id="rId12"/>
    <p:sldId id="289" r:id="rId13"/>
    <p:sldId id="365" r:id="rId14"/>
    <p:sldId id="398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26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27" autoAdjust="0"/>
  </p:normalViewPr>
  <p:slideViewPr>
    <p:cSldViewPr>
      <p:cViewPr varScale="1">
        <p:scale>
          <a:sx n="76" d="100"/>
          <a:sy n="76" d="100"/>
        </p:scale>
        <p:origin x="108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DE59DB-89F5-4F5B-9CE1-F6C3BE0563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777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8A7F7DB-49A7-4733-AE99-3108D4B87C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619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CFAC0FD-F8CE-4E01-9979-92B757192690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defRPr/>
              </a:pPr>
              <a:t>2</a:t>
            </a:fld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5A10436-1F7A-4627-B88A-32DFACC8E4C7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3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228600"/>
            <a:ext cx="3992562" cy="2994025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5486400" cy="4572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7F7DB-49A7-4733-AE99-3108D4B87C3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14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7F7DB-49A7-4733-AE99-3108D4B87C3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531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7F7DB-49A7-4733-AE99-3108D4B87C3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25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Do you have an idea for a </a:t>
            </a:r>
            <a:r>
              <a:rPr lang="ja-JP" altLang="en-US" dirty="0">
                <a:latin typeface="Calibri" pitchFamily="34" charset="0"/>
              </a:rPr>
              <a:t>“</a:t>
            </a:r>
            <a:r>
              <a:rPr lang="en-US" altLang="ja-JP" dirty="0">
                <a:latin typeface="Calibri" pitchFamily="34" charset="0"/>
              </a:rPr>
              <a:t>creative local</a:t>
            </a:r>
            <a:r>
              <a:rPr lang="ja-JP" altLang="en-US" dirty="0">
                <a:latin typeface="Calibri" pitchFamily="34" charset="0"/>
              </a:rPr>
              <a:t>”</a:t>
            </a:r>
            <a:r>
              <a:rPr lang="en-US" altLang="ja-JP" dirty="0">
                <a:latin typeface="Calibri" pitchFamily="34" charset="0"/>
              </a:rPr>
              <a:t> preservation project?  Talk to  us and see how we can help.  We want to work with you and continue to keep local preservation in the leadership role!</a:t>
            </a:r>
          </a:p>
          <a:p>
            <a:endParaRPr lang="en-US" altLang="en-US" dirty="0">
              <a:latin typeface="Arial" pitchFamily="34" charset="0"/>
            </a:endParaRPr>
          </a:p>
          <a:p>
            <a:endParaRPr lang="en-US" altLang="en-US" dirty="0">
              <a:latin typeface="Arial" pitchFamily="34" charset="0"/>
            </a:endParaRPr>
          </a:p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AAD4879-93BB-4CE5-96DC-D119B89138FA}" type="slidenum">
              <a:rPr lang="en-US" altLang="en-US" smtClean="0">
                <a:latin typeface="Arial" pitchFamily="34" charset="0"/>
              </a:rPr>
              <a:pPr eaLnBrk="1" hangingPunct="1">
                <a:defRPr/>
              </a:pPr>
              <a:t>15</a:t>
            </a:fld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819400 h 1906"/>
              <a:gd name="T4" fmla="*/ 9140825 w 5740"/>
              <a:gd name="T5" fmla="*/ 2819400 h 1906"/>
              <a:gd name="T6" fmla="*/ 9140825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3502B"/>
              </a:gs>
              <a:gs pos="100000">
                <a:srgbClr val="A8926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26" descr="ah_background_layer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7688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685800" y="457200"/>
            <a:ext cx="7772400" cy="0"/>
          </a:xfrm>
          <a:prstGeom prst="line">
            <a:avLst/>
          </a:prstGeom>
          <a:noFill/>
          <a:ln w="152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2057400"/>
            <a:ext cx="7162800" cy="1447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3733800"/>
            <a:ext cx="78486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172200"/>
            <a:ext cx="2133600" cy="47625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3690CA2F-787A-4947-A280-95A94B3E4598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7152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0F14DA8-2B59-441D-89C9-2A6F5784ABFE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3039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9A890A5-B19A-49AC-A9E8-F400129FC98E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093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0ED0438-7CC6-4554-9639-675962E8F156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345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1D02E66-1500-4944-BFB8-3A4D5F745918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9834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48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848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5271092-4C61-4F9C-867F-629D6C5BC6E5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26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F4B98D4-DD72-4C30-AD81-8EAC5E7360C3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853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14F5C81-BCC2-4A3B-A1D4-7605AD6AD228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1843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48B3443-1DFB-4B3D-9E71-B9EA0A829DAC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1752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D5FC481-35E9-42C1-AE6C-0DE9112DC765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4443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DB69315-4404-4D33-A954-2814C98D7CF4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6757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819400 h 1906"/>
              <a:gd name="T4" fmla="*/ 9140825 w 5740"/>
              <a:gd name="T5" fmla="*/ 2819400 h 1906"/>
              <a:gd name="T6" fmla="*/ 9140825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3502B"/>
              </a:gs>
              <a:gs pos="100000">
                <a:srgbClr val="A8926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18" descr="ah_background_layered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7688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7F67A0C-41BF-4747-BE35-26C131E9B9CF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6096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533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auto">
          <a:xfrm>
            <a:off x="685800" y="457200"/>
            <a:ext cx="7772400" cy="0"/>
          </a:xfrm>
          <a:prstGeom prst="line">
            <a:avLst/>
          </a:prstGeom>
          <a:noFill/>
          <a:ln w="152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QtHTIsXyd3VuIfNcQ8agUg/video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stl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125095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Park Service</a:t>
            </a:r>
            <a:br>
              <a:rPr lang="en-US" dirty="0"/>
            </a:br>
            <a:r>
              <a:rPr lang="en-US" dirty="0"/>
              <a:t>State, Tribal, Local, Plans &amp; Grants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www.nps.gov/stlpg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366000" cy="365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h_large_shaded_4C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56" y="838200"/>
            <a:ext cx="111034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4905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Tribal Heritage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400" dirty="0"/>
              <a:t>Since 1990 more than $17 million has been awarded to over 460 Indian, Alaskan Native, and Native Hawaiian communities.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400" dirty="0"/>
              <a:t>Grants to assist in protecting and promoting unique cultural heritage and traditions.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400" dirty="0"/>
              <a:t>No match required.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400" dirty="0"/>
              <a:t>Applications for at least $500,000 in funding due winter 2022.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6245225"/>
            <a:ext cx="365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Calibri"/>
                <a:ea typeface="+mn-ea"/>
              </a:rPr>
              <a:t>go.nps.gov/</a:t>
            </a:r>
            <a:r>
              <a:rPr lang="en-US" dirty="0" err="1">
                <a:solidFill>
                  <a:srgbClr val="FFFF00"/>
                </a:solidFill>
                <a:latin typeface="Calibri"/>
                <a:ea typeface="+mn-ea"/>
              </a:rPr>
              <a:t>tribalheritage</a:t>
            </a:r>
            <a:endParaRPr lang="en-US" dirty="0">
              <a:solidFill>
                <a:srgbClr val="FFFF00"/>
              </a:solidFill>
              <a:latin typeface="Calibri"/>
              <a:ea typeface="+mn-ea"/>
            </a:endParaRPr>
          </a:p>
        </p:txBody>
      </p:sp>
      <p:pic>
        <p:nvPicPr>
          <p:cNvPr id="23557" name="Picture 2" descr="P:\Outreach\Communications\Media Quality Photos\Tribal Heritage Photos\Tribal Photos\Koniag, Inc. Tribal Heritage Gr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200"/>
            <a:ext cx="404495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4800600" y="5959475"/>
            <a:ext cx="3892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utiger LT Std 55 Roman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Koniag, Inc. – Survey of Kodiak Archipelago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1416050"/>
            <a:ext cx="404495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1"/>
                </a:solidFill>
                <a:latin typeface="Calibri"/>
                <a:ea typeface="+mn-ea"/>
              </a:rPr>
              <a:t>Projects include: oral histories, survey and inventory, education, interpretation, and preservation.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54747-DA94-4B5F-BC80-59CCC22202A4}"/>
              </a:ext>
            </a:extLst>
          </p:cNvPr>
          <p:cNvSpPr txBox="1"/>
          <p:nvPr/>
        </p:nvSpPr>
        <p:spPr>
          <a:xfrm>
            <a:off x="4457700" y="620712"/>
            <a:ext cx="3124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Get Ready! Should be posted on Grants.gov by Dec 2021.</a:t>
            </a:r>
          </a:p>
        </p:txBody>
      </p:sp>
    </p:spTree>
    <p:extLst>
      <p:ext uri="{BB962C8B-B14F-4D97-AF65-F5344CB8AC3E}">
        <p14:creationId xmlns:p14="http://schemas.microsoft.com/office/powerpoint/2010/main" val="236007421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/>
              <a:t>Paul Bruhn Historic Revitalization Grants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257800" cy="5105400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400" dirty="0"/>
              <a:t>Physical </a:t>
            </a:r>
            <a:r>
              <a:rPr lang="en-US" altLang="en-US" sz="2400" dirty="0">
                <a:solidFill>
                  <a:schemeClr val="accent1"/>
                </a:solidFill>
              </a:rPr>
              <a:t>preservation</a:t>
            </a:r>
            <a:r>
              <a:rPr lang="en-US" altLang="en-US" sz="2400" dirty="0"/>
              <a:t> of NRHP listed and eligible sites that can encourage economic development.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400" dirty="0"/>
              <a:t>Awarded as block grants to be </a:t>
            </a:r>
            <a:r>
              <a:rPr lang="en-US" altLang="en-US" sz="2400" dirty="0" err="1"/>
              <a:t>subgranted</a:t>
            </a:r>
            <a:r>
              <a:rPr lang="en-US" altLang="en-US" sz="2400" dirty="0"/>
              <a:t>.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FY2018 $5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FY2019 $5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FY2020 $7.5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FY2021 $7.5 million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8782" y="5172132"/>
            <a:ext cx="1244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  <a:p>
            <a:pPr algn="r"/>
            <a:r>
              <a:rPr lang="en-US" sz="1200" dirty="0"/>
              <a:t> Vale, Oregon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8" y="5878512"/>
            <a:ext cx="2855614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Calibri"/>
                <a:ea typeface="+mn-ea"/>
              </a:rPr>
              <a:t>go.nps.gov/revitalization</a:t>
            </a:r>
          </a:p>
        </p:txBody>
      </p:sp>
      <p:pic>
        <p:nvPicPr>
          <p:cNvPr id="8" name="Content Placeholder 6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0DD96257-C619-49FB-9B55-9A8889D86B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2074" y="2581066"/>
            <a:ext cx="4073415" cy="2715610"/>
          </a:xfrm>
        </p:spPr>
      </p:pic>
    </p:spTree>
    <p:extLst>
      <p:ext uri="{BB962C8B-B14F-4D97-AF65-F5344CB8AC3E}">
        <p14:creationId xmlns:p14="http://schemas.microsoft.com/office/powerpoint/2010/main" val="357042247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55544D-4989-46EE-9AF6-20EF4A96E501}"/>
              </a:ext>
            </a:extLst>
          </p:cNvPr>
          <p:cNvSpPr txBox="1"/>
          <p:nvPr/>
        </p:nvSpPr>
        <p:spPr>
          <a:xfrm>
            <a:off x="6026711" y="6172200"/>
            <a:ext cx="2855614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Calibri"/>
                <a:ea typeface="+mn-ea"/>
              </a:rPr>
              <a:t>go.nps.gov/revitalization</a:t>
            </a:r>
          </a:p>
        </p:txBody>
      </p:sp>
      <p:pic>
        <p:nvPicPr>
          <p:cNvPr id="8" name="Picture 7" descr="A picture containing building, outdoor, parked, old&#10;&#10;Description automatically generated">
            <a:extLst>
              <a:ext uri="{FF2B5EF4-FFF2-40B4-BE49-F238E27FC236}">
                <a16:creationId xmlns:a16="http://schemas.microsoft.com/office/drawing/2014/main" id="{F2123CCA-FBA9-4BC3-9165-8F2C87B2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364139"/>
            <a:ext cx="4607087" cy="2592090"/>
          </a:xfrm>
          <a:prstGeom prst="rect">
            <a:avLst/>
          </a:prstGeom>
        </p:spPr>
      </p:pic>
      <p:pic>
        <p:nvPicPr>
          <p:cNvPr id="10" name="Picture 9" descr="A picture containing building, sky, outdoor, government building&#10;&#10;Description automatically generated">
            <a:extLst>
              <a:ext uri="{FF2B5EF4-FFF2-40B4-BE49-F238E27FC236}">
                <a16:creationId xmlns:a16="http://schemas.microsoft.com/office/drawing/2014/main" id="{728E12C4-06FF-420C-81A5-AA176B9F9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64139"/>
            <a:ext cx="3456120" cy="2592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A876C4-1EE4-48A8-B311-A256213CA563}"/>
              </a:ext>
            </a:extLst>
          </p:cNvPr>
          <p:cNvSpPr txBox="1"/>
          <p:nvPr/>
        </p:nvSpPr>
        <p:spPr>
          <a:xfrm>
            <a:off x="6781800" y="3992857"/>
            <a:ext cx="1896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Elkin, North Carolina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1FA2D-543F-40B6-B396-DF564FA4C5C0}"/>
              </a:ext>
            </a:extLst>
          </p:cNvPr>
          <p:cNvSpPr txBox="1"/>
          <p:nvPr/>
        </p:nvSpPr>
        <p:spPr>
          <a:xfrm>
            <a:off x="395025" y="4174417"/>
            <a:ext cx="81203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Eligible Applicants: SHPOs, THPOs, Nonprofits, CLGs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Grants range from $200,000 - $750,000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match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Funds must be spent in rural areas – fewer than 50,000 as defined by the Census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Next Application winter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0D3F4F-6277-41C3-84B0-AD8FDD2B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/>
              <a:t>Paul Bruhn Historic Revitalization Grants</a:t>
            </a:r>
          </a:p>
        </p:txBody>
      </p:sp>
    </p:spTree>
    <p:extLst>
      <p:ext uri="{BB962C8B-B14F-4D97-AF65-F5344CB8AC3E}">
        <p14:creationId xmlns:p14="http://schemas.microsoft.com/office/powerpoint/2010/main" val="264367913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48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Underrepresented Communities (URC)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19201"/>
            <a:ext cx="40386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Funds </a:t>
            </a:r>
            <a:r>
              <a:rPr lang="en-US" sz="2200" dirty="0">
                <a:solidFill>
                  <a:schemeClr val="accent1"/>
                </a:solidFill>
              </a:rPr>
              <a:t>surveys</a:t>
            </a:r>
            <a:r>
              <a:rPr lang="en-US" sz="2200" dirty="0"/>
              <a:t> of historic properties associated with underrepresented communities, as well as </a:t>
            </a:r>
            <a:r>
              <a:rPr 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nominations</a:t>
            </a:r>
            <a:r>
              <a:rPr lang="en-US" sz="2200" dirty="0"/>
              <a:t> to the National Register for specific sites.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$25-50,000 awards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No match required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FY2014 to 2019 $500,000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FY2020 $750,000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FY2021 $1 million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FY2021 Applications due January 11, 2021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/>
              <a:t>SHPOs, THPOs, CLGs may apply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715000"/>
            <a:ext cx="36480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Calibri"/>
                <a:ea typeface="+mn-ea"/>
              </a:rPr>
              <a:t>go.nps.gov/</a:t>
            </a:r>
            <a:r>
              <a:rPr lang="en-US" sz="2400" dirty="0" err="1">
                <a:solidFill>
                  <a:srgbClr val="FFFF00"/>
                </a:solidFill>
                <a:latin typeface="Calibri"/>
                <a:ea typeface="+mn-ea"/>
              </a:rPr>
              <a:t>urc</a:t>
            </a:r>
            <a:endParaRPr lang="en-US" sz="2400" dirty="0">
              <a:solidFill>
                <a:srgbClr val="FFFF00"/>
              </a:solidFill>
              <a:latin typeface="Calibri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6715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 The Other Inn, Portland, Oregon</a:t>
            </a:r>
          </a:p>
        </p:txBody>
      </p:sp>
      <p:pic>
        <p:nvPicPr>
          <p:cNvPr id="5122" name="Picture 2" descr="National Park Service awards $743,531 to help preserve history in  Underrepresented Communities - Office of Communications (U.S. National Park  Service)">
            <a:extLst>
              <a:ext uri="{FF2B5EF4-FFF2-40B4-BE49-F238E27FC236}">
                <a16:creationId xmlns:a16="http://schemas.microsoft.com/office/drawing/2014/main" id="{DD97CE61-FE6D-44A0-9507-8D8AC359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7" y="1589341"/>
            <a:ext cx="4454342" cy="29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5869-3607-4131-A05B-164F9275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applying?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DC78-C11D-484E-945D-45E50862B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Start Early, Start Early, Start Early!!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Register for ALL the systems EARLY! Sam.gov especially.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Is your project eligible? Logical next step?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/>
              <a:t>Are you using the current application form?  Oops!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/>
              <a:t>2+2=5? Check math, proofread, review – don’t be the only eyes!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Less is more but don’t </a:t>
            </a:r>
            <a:r>
              <a:rPr lang="en-US" altLang="en-US" sz="2400" dirty="0"/>
              <a:t>assume knowledge, tell the story.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/>
              <a:t>Good photos but bad photos!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Deadlines – they’re not just suggestions, they are real!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Not funded?  Get your comments and try again.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err="1"/>
              <a:t>Youtube</a:t>
            </a:r>
            <a:r>
              <a:rPr lang="en-US" altLang="en-US" sz="2400" dirty="0"/>
              <a:t> help: </a:t>
            </a:r>
            <a:r>
              <a:rPr lang="en-US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HHPreserveIt NPS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2838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 sz="quarter"/>
          </p:nvPr>
        </p:nvSpPr>
        <p:spPr>
          <a:xfrm>
            <a:off x="729343" y="797858"/>
            <a:ext cx="7772400" cy="1035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State, Tribal, Local, Plans &amp; Grants Division</a:t>
            </a:r>
            <a:br>
              <a:rPr lang="en-US" altLang="en-US" sz="2800" dirty="0"/>
            </a:br>
            <a:endParaRPr lang="en-US" altLang="en-US" sz="4800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1164315"/>
            <a:ext cx="47267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utiger LT Std 55 Roman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LT Std 55 Roman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National Park Service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Washington, DC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hlinkClick r:id="rId3"/>
              </a:rPr>
              <a:t>http://www.nps.gov/stlpg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202-354-2020 | stlpg@nps.gov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426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 &amp; Historic Preservation </a:t>
            </a: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@HHPreserveIt</a:t>
            </a:r>
          </a:p>
          <a:p>
            <a:pPr algn="just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890397"/>
            <a:ext cx="1219200" cy="58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658.photobucket.com/albums/uu308/LANDSHARK69020/money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20" y="2091036"/>
            <a:ext cx="3383280" cy="33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National Park Service </a:t>
            </a:r>
            <a:br>
              <a:rPr lang="en-US" dirty="0"/>
            </a:br>
            <a:r>
              <a:rPr lang="en-US" dirty="0"/>
              <a:t>Historic Preservation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42F0B-036E-4BC1-8388-20BDA57B6AFD}"/>
              </a:ext>
            </a:extLst>
          </p:cNvPr>
          <p:cNvSpPr txBox="1"/>
          <p:nvPr/>
        </p:nvSpPr>
        <p:spPr>
          <a:xfrm>
            <a:off x="261937" y="2286000"/>
            <a:ext cx="415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Annual Non-Competitive/Block Grants: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CF23E-0144-4BE2-9ABE-DAEEE15CAED2}"/>
              </a:ext>
            </a:extLst>
          </p:cNvPr>
          <p:cNvSpPr txBox="1"/>
          <p:nvPr/>
        </p:nvSpPr>
        <p:spPr>
          <a:xfrm>
            <a:off x="723900" y="2921168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State Historic Preservation Offices (SHPOs)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C43A9-D51E-462B-A4F9-14ADCA88AD56}"/>
              </a:ext>
            </a:extLst>
          </p:cNvPr>
          <p:cNvSpPr txBox="1"/>
          <p:nvPr/>
        </p:nvSpPr>
        <p:spPr>
          <a:xfrm>
            <a:off x="693736" y="4202667"/>
            <a:ext cx="3294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Tribal Historic </a:t>
            </a:r>
          </a:p>
          <a:p>
            <a:r>
              <a:rPr lang="en-US" sz="2000" dirty="0"/>
              <a:t>Preservation Offices (THPOs) - 207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 Preservation Fund (HPF)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Programs</a:t>
            </a:r>
          </a:p>
        </p:txBody>
      </p:sp>
      <p:pic>
        <p:nvPicPr>
          <p:cNvPr id="6" name="Picture 2" descr="http://i658.photobucket.com/albums/uu308/LANDSHARK69020/money-tree.jpg">
            <a:extLst>
              <a:ext uri="{FF2B5EF4-FFF2-40B4-BE49-F238E27FC236}">
                <a16:creationId xmlns:a16="http://schemas.microsoft.com/office/drawing/2014/main" id="{7B9D4B08-9268-4E5F-A767-F931E69E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899" y="319375"/>
            <a:ext cx="1493301" cy="149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8C28A8C-F6F9-43A1-933B-FBE54C8E7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82295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 American Civil Rights (AACR)</a:t>
            </a:r>
            <a:r>
              <a:rPr lang="en-US" alt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Due Dec. 1, 2021</a:t>
            </a:r>
            <a:endParaRPr lang="en-US" altLang="en-US" sz="2600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Equal Rights (HER) </a:t>
            </a:r>
            <a:r>
              <a:rPr lang="en-US" alt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Dec. 14, 2021</a:t>
            </a:r>
            <a:endParaRPr lang="en-US" altLang="en-US" sz="2600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Underrepresented Communities (URC) </a:t>
            </a:r>
            <a:r>
              <a:rPr lang="en-US" alt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Jan. 11, 2022</a:t>
            </a:r>
            <a:endParaRPr lang="en-US" altLang="en-US" sz="2600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America’s Treasures (SAT) </a:t>
            </a:r>
            <a:r>
              <a:rPr lang="en-US" alt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Dec. 14, 2021</a:t>
            </a:r>
          </a:p>
          <a:p>
            <a:pPr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Tribal Heritage Grants (THG)</a:t>
            </a:r>
          </a:p>
          <a:p>
            <a:pPr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Historically Black Colleges and Universities (HBCU)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Bruhn Historic Revitalization Grants </a:t>
            </a:r>
          </a:p>
          <a:p>
            <a:pPr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 quincentennial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African American Civil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2200" dirty="0"/>
              <a:t>Grants to document, interpret, and preserve sites and stories related to the African American Civil Rights movement and sites of the transatlantic slave trade.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2200" dirty="0"/>
              <a:t>Projects types include </a:t>
            </a:r>
            <a:r>
              <a:rPr lang="en-US" sz="2200" dirty="0">
                <a:solidFill>
                  <a:schemeClr val="accent1"/>
                </a:solidFill>
              </a:rPr>
              <a:t>preservation</a:t>
            </a:r>
            <a:r>
              <a:rPr lang="en-US" sz="2200" dirty="0"/>
              <a:t>, and </a:t>
            </a:r>
            <a:r>
              <a:rPr lang="en-US" sz="2200" dirty="0">
                <a:solidFill>
                  <a:schemeClr val="accent1"/>
                </a:solidFill>
              </a:rPr>
              <a:t>history</a:t>
            </a:r>
            <a:r>
              <a:rPr lang="en-US" sz="2200" dirty="0"/>
              <a:t> projects (to include collections).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2200" dirty="0"/>
              <a:t>Eligible applicants include States, Tribes, local governments, and non-profit organizations.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3352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/>
                </a:solidFill>
                <a:latin typeface="Calibri"/>
                <a:ea typeface="+mn-ea"/>
              </a:rPr>
              <a:t>go.nps.gov/</a:t>
            </a:r>
            <a:r>
              <a:rPr lang="en-US" dirty="0" err="1">
                <a:solidFill>
                  <a:srgbClr val="1F497D"/>
                </a:solidFill>
                <a:latin typeface="Calibri"/>
                <a:ea typeface="+mn-ea"/>
              </a:rPr>
              <a:t>civilrightsgrant</a:t>
            </a:r>
            <a:endParaRPr lang="en-US" dirty="0">
              <a:solidFill>
                <a:srgbClr val="1F497D"/>
              </a:solidFill>
              <a:latin typeface="Calibri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E1D03-F865-4845-A8FB-E6354E93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08" y="3176342"/>
            <a:ext cx="4049991" cy="30374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2E3DE-8C4B-4CCE-8B34-A60CE5A61EBB}"/>
              </a:ext>
            </a:extLst>
          </p:cNvPr>
          <p:cNvSpPr txBox="1"/>
          <p:nvPr/>
        </p:nvSpPr>
        <p:spPr>
          <a:xfrm>
            <a:off x="4441471" y="6247614"/>
            <a:ext cx="409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16</a:t>
            </a:r>
            <a:r>
              <a:rPr lang="en-US" sz="1200" baseline="30000" dirty="0"/>
              <a:t>th</a:t>
            </a:r>
            <a:r>
              <a:rPr lang="en-US" sz="1200" dirty="0"/>
              <a:t> Street Baptist Church, Birmingham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5B5595-F5DF-4A49-808F-325813347A34}"/>
              </a:ext>
            </a:extLst>
          </p:cNvPr>
          <p:cNvSpPr txBox="1"/>
          <p:nvPr/>
        </p:nvSpPr>
        <p:spPr>
          <a:xfrm>
            <a:off x="6513335" y="777054"/>
            <a:ext cx="2057401" cy="37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CC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Dec. 1, 2021</a:t>
            </a:r>
            <a:endParaRPr lang="en-US" sz="1200" dirty="0">
              <a:solidFill>
                <a:srgbClr val="CC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African American Civil Rights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400" dirty="0"/>
              <a:t>Growing program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FY2016 $8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FY2017 $13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FY2018 $13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FY2019 $14.5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FY2020 $15.5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FY2021 $16.75 million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No match required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Applications due December 1,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5884863"/>
            <a:ext cx="3352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Calibri"/>
                <a:ea typeface="+mn-ea"/>
              </a:rPr>
              <a:t>go.nps.gov/</a:t>
            </a:r>
            <a:r>
              <a:rPr lang="en-US" dirty="0" err="1">
                <a:solidFill>
                  <a:srgbClr val="FFFF00"/>
                </a:solidFill>
                <a:latin typeface="Calibri"/>
                <a:ea typeface="+mn-ea"/>
              </a:rPr>
              <a:t>civilrightsgrant</a:t>
            </a:r>
            <a:endParaRPr lang="en-US" dirty="0">
              <a:solidFill>
                <a:srgbClr val="FFFF00"/>
              </a:solidFill>
              <a:latin typeface="Calibri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AC8F8-B68A-4F41-8B9A-6A97917F5B12}"/>
              </a:ext>
            </a:extLst>
          </p:cNvPr>
          <p:cNvSpPr txBox="1"/>
          <p:nvPr/>
        </p:nvSpPr>
        <p:spPr>
          <a:xfrm>
            <a:off x="5054315" y="5303064"/>
            <a:ext cx="409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Being escorted to school in New Orleans</a:t>
            </a:r>
          </a:p>
        </p:txBody>
      </p:sp>
      <p:pic>
        <p:nvPicPr>
          <p:cNvPr id="1026" name="Picture 2" descr="B &amp; W image of Leona Tate being escorted from school">
            <a:extLst>
              <a:ext uri="{FF2B5EF4-FFF2-40B4-BE49-F238E27FC236}">
                <a16:creationId xmlns:a16="http://schemas.microsoft.com/office/drawing/2014/main" id="{2C6C8640-E8F3-4646-B678-CC40E410C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8747"/>
          <a:stretch/>
        </p:blipFill>
        <p:spPr bwMode="auto">
          <a:xfrm>
            <a:off x="4191000" y="1494918"/>
            <a:ext cx="46482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History of Equal Rights (HER)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043406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2200" dirty="0"/>
              <a:t>Grants to preserve sites related to all Americans struggle for equal rights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2200" dirty="0"/>
              <a:t>No match required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2200" dirty="0"/>
              <a:t>Preservation Projects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FY2020 $2.5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FY2021 $3.4 million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400" dirty="0"/>
              <a:t>Applications due December 1, 2021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endParaRPr lang="en-US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2200" dirty="0"/>
              <a:t>Eligible applicants include States, Tribes, local governments, and non-profit organizations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3352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/>
                </a:solidFill>
                <a:latin typeface="Calibri"/>
                <a:ea typeface="+mn-ea"/>
              </a:rPr>
              <a:t>go.nps.gov/</a:t>
            </a:r>
            <a:r>
              <a:rPr lang="en-US" dirty="0" err="1">
                <a:solidFill>
                  <a:srgbClr val="1F497D"/>
                </a:solidFill>
                <a:latin typeface="Calibri"/>
                <a:ea typeface="+mn-ea"/>
              </a:rPr>
              <a:t>civilrightsgrant</a:t>
            </a:r>
            <a:endParaRPr lang="en-US" dirty="0">
              <a:solidFill>
                <a:srgbClr val="1F497D"/>
              </a:solidFill>
              <a:latin typeface="Calibri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2E3DE-8C4B-4CCE-8B34-A60CE5A61EBB}"/>
              </a:ext>
            </a:extLst>
          </p:cNvPr>
          <p:cNvSpPr txBox="1"/>
          <p:nvPr/>
        </p:nvSpPr>
        <p:spPr>
          <a:xfrm>
            <a:off x="5026753" y="5874815"/>
            <a:ext cx="409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Paulsdale</a:t>
            </a:r>
            <a:r>
              <a:rPr lang="en-US" sz="1200" dirty="0"/>
              <a:t>, Alice Paul’s Childhood Home</a:t>
            </a:r>
          </a:p>
        </p:txBody>
      </p:sp>
      <p:pic>
        <p:nvPicPr>
          <p:cNvPr id="3074" name="Picture 2" descr="National Park Service awards $2.4 million to help preserve America&amp;#39;s civil  rights history - Office of Communications (U.S. National Park Service)">
            <a:extLst>
              <a:ext uri="{FF2B5EF4-FFF2-40B4-BE49-F238E27FC236}">
                <a16:creationId xmlns:a16="http://schemas.microsoft.com/office/drawing/2014/main" id="{325B853F-B965-4184-AF99-25359772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55" y="3200400"/>
            <a:ext cx="4686559" cy="26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9667A-2D0A-4CB3-8507-1F1033E1A933}"/>
              </a:ext>
            </a:extLst>
          </p:cNvPr>
          <p:cNvSpPr txBox="1"/>
          <p:nvPr/>
        </p:nvSpPr>
        <p:spPr>
          <a:xfrm>
            <a:off x="6481714" y="767834"/>
            <a:ext cx="2438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Due Dec. 14, 2021! </a:t>
            </a:r>
            <a:endParaRPr lang="en-US" sz="1800" dirty="0">
              <a:solidFill>
                <a:srgbClr val="CC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8430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Historically Black Colleges &amp; Universities (HBCU)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95800" cy="5105400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200" dirty="0"/>
              <a:t>Grants to assist HBCUs </a:t>
            </a:r>
            <a:r>
              <a:rPr lang="en-US" altLang="en-US" sz="2200" dirty="0">
                <a:solidFill>
                  <a:schemeClr val="accent1"/>
                </a:solidFill>
              </a:rPr>
              <a:t>preserving</a:t>
            </a:r>
            <a:r>
              <a:rPr lang="en-US" altLang="en-US" sz="2200" dirty="0"/>
              <a:t> National Register listed buildings on their campuses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200" dirty="0"/>
              <a:t>Over $40 million awarded through 2006 and since re-funded: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FY2017 $4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FY2018 $5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FY2019 $8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FY2020 $10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FY2021 $10 million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200" dirty="0"/>
              <a:t>FY2021 Applications due Winter 2021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200" dirty="0"/>
              <a:t>No match required</a:t>
            </a:r>
          </a:p>
        </p:txBody>
      </p:sp>
      <p:pic>
        <p:nvPicPr>
          <p:cNvPr id="29700" name="Picture 2" descr="C:\Users\lalston\Desktop\DSC_0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7258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4572000"/>
            <a:ext cx="3200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/>
                <a:ea typeface="+mn-ea"/>
              </a:rPr>
              <a:t>Sweeny Hall, </a:t>
            </a:r>
            <a:r>
              <a:rPr lang="en-US" sz="1200" dirty="0" err="1">
                <a:latin typeface="Calibri"/>
                <a:ea typeface="+mn-ea"/>
              </a:rPr>
              <a:t>LeMoyne</a:t>
            </a:r>
            <a:r>
              <a:rPr lang="en-US" sz="1200" dirty="0">
                <a:latin typeface="Calibri"/>
                <a:ea typeface="+mn-ea"/>
              </a:rPr>
              <a:t>-Owen College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7450" y="5441950"/>
            <a:ext cx="365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Calibri"/>
                <a:ea typeface="+mn-ea"/>
              </a:rPr>
              <a:t>go.nps.gov/</a:t>
            </a:r>
            <a:r>
              <a:rPr lang="en-US" dirty="0" err="1">
                <a:solidFill>
                  <a:srgbClr val="FFFF00"/>
                </a:solidFill>
                <a:latin typeface="Calibri"/>
                <a:ea typeface="+mn-ea"/>
              </a:rPr>
              <a:t>hbcu</a:t>
            </a:r>
            <a:endParaRPr lang="en-US" dirty="0">
              <a:solidFill>
                <a:srgbClr val="FFFF00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Save America’s Treasures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5720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200" dirty="0"/>
              <a:t>Established as part of the millennium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000" dirty="0"/>
              <a:t>For the preservation and conservation of </a:t>
            </a:r>
            <a:r>
              <a:rPr lang="en-US" sz="2000" dirty="0">
                <a:solidFill>
                  <a:schemeClr val="accent1"/>
                </a:solidFill>
              </a:rPr>
              <a:t>nationally significant buildings and collections</a:t>
            </a:r>
            <a:r>
              <a:rPr lang="en-US" sz="2000" dirty="0"/>
              <a:t> in partnership with NEA, NEH, and IMLS. </a:t>
            </a:r>
            <a:endParaRPr lang="en-US" altLang="en-US" sz="2200" dirty="0"/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200" dirty="0"/>
              <a:t>From 1999 to 2010 over 3,600 applications requested $1.45 billion.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200" dirty="0"/>
              <a:t>$300+ million to over 1,200 projects since 1999.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000" dirty="0"/>
              <a:t>Projects funded in all 50 states, DC, and the territories. </a:t>
            </a:r>
            <a:endParaRPr lang="en-US" altLang="en-US" dirty="0">
              <a:ea typeface="ＭＳ Ｐゴシック" charset="-128"/>
            </a:endParaRPr>
          </a:p>
          <a:p>
            <a:pPr lvl="1" eaLnBrk="1" hangingPunct="1">
              <a:buFont typeface="Wingdings" charset="2"/>
              <a:buChar char="n"/>
              <a:defRPr/>
            </a:pPr>
            <a:endParaRPr lang="en-US" sz="2000" dirty="0"/>
          </a:p>
          <a:p>
            <a:pPr marL="0" indent="0" eaLnBrk="1" hangingPunct="1">
              <a:buFont typeface="Wingdings" charset="2"/>
              <a:buNone/>
              <a:defRPr/>
            </a:pPr>
            <a:endParaRPr lang="en-US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98601" y="5566064"/>
            <a:ext cx="22617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Calibri"/>
                <a:ea typeface="+mn-ea"/>
              </a:rPr>
              <a:t>Christ Church Lutheran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Calibri"/>
                <a:ea typeface="+mn-ea"/>
              </a:rPr>
              <a:t>Minneapolis, MN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6282979"/>
            <a:ext cx="3733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Calibri"/>
                <a:ea typeface="+mn-ea"/>
              </a:rPr>
              <a:t>go.nps.gov/sat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8D10B31C-D944-44DE-834C-8352F86A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1291936"/>
            <a:ext cx="4516090" cy="41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5A6A4-5584-47DD-9A74-DBF6B23DE152}"/>
              </a:ext>
            </a:extLst>
          </p:cNvPr>
          <p:cNvSpPr txBox="1"/>
          <p:nvPr/>
        </p:nvSpPr>
        <p:spPr>
          <a:xfrm>
            <a:off x="5867400" y="76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Dec. 14, 2021</a:t>
            </a: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Save </a:t>
            </a:r>
            <a:r>
              <a:rPr lang="en-US" altLang="en-US" sz="3200" dirty="0"/>
              <a:t>America’s</a:t>
            </a:r>
            <a:r>
              <a:rPr lang="en-US" altLang="en-US" dirty="0"/>
              <a:t> Treasures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0010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2400" dirty="0"/>
              <a:t>Eligible applicants include states, tribes, local governments, and non-profits.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2400" dirty="0">
                <a:solidFill>
                  <a:schemeClr val="accent1"/>
                </a:solidFill>
              </a:rPr>
              <a:t>1:1</a:t>
            </a:r>
            <a:r>
              <a:rPr lang="en-US" sz="2400" dirty="0"/>
              <a:t> nonfederal match required.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200" dirty="0"/>
              <a:t>Since re-funded: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FY2017 $5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FY2018 $13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FY2019 $13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FY2020 $16 million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000" dirty="0">
                <a:ea typeface="ＭＳ Ｐゴシック" charset="-128"/>
              </a:rPr>
              <a:t>FY2021 $25 million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200" dirty="0">
                <a:ea typeface="ＭＳ Ｐゴシック" charset="-128"/>
              </a:rPr>
              <a:t>Applications due December 14, 2021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2200" dirty="0"/>
              <a:t>NPS manages building projects and IMLS manages collections projects.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endParaRPr lang="en-US" sz="2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n"/>
              <a:defRPr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10100" y="6276539"/>
            <a:ext cx="384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Calibri"/>
                <a:ea typeface="+mn-ea"/>
              </a:rPr>
              <a:t>go.nps.gov/sat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1">
  <a:themeElements>
    <a:clrScheme name="Stream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Stream">
      <a:majorFont>
        <a:latin typeface="NPSRawlinsonOT"/>
        <a:ea typeface=""/>
        <a:cs typeface=""/>
      </a:majorFont>
      <a:minorFont>
        <a:latin typeface="Frutige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Streets Conference PPT Template-2013.potx</Template>
  <TotalTime>6721</TotalTime>
  <Words>1034</Words>
  <Application>Microsoft Office PowerPoint</Application>
  <PresentationFormat>On-screen Show (4:3)</PresentationFormat>
  <Paragraphs>150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Frutiger LT Std 55 Roman</vt:lpstr>
      <vt:lpstr>NPSRawlinsonOT</vt:lpstr>
      <vt:lpstr>Roboto</vt:lpstr>
      <vt:lpstr>Tahoma</vt:lpstr>
      <vt:lpstr>Wingdings</vt:lpstr>
      <vt:lpstr>Presentation1</vt:lpstr>
      <vt:lpstr>National Park Service State, Tribal, Local, Plans &amp; Grants www.nps.gov/stlpg</vt:lpstr>
      <vt:lpstr>National Park Service  Historic Preservation Fund</vt:lpstr>
      <vt:lpstr>Historic Preservation Fund (HPF) Competitive Grant Programs</vt:lpstr>
      <vt:lpstr>African American Civil Rights</vt:lpstr>
      <vt:lpstr>African American Civil Rights</vt:lpstr>
      <vt:lpstr>History of Equal Rights (HER)</vt:lpstr>
      <vt:lpstr>Historically Black Colleges &amp; Universities (HBCU)</vt:lpstr>
      <vt:lpstr>Save America’s Treasures</vt:lpstr>
      <vt:lpstr>Save America’s Treasures</vt:lpstr>
      <vt:lpstr>Tribal Heritage</vt:lpstr>
      <vt:lpstr>Paul Bruhn Historic Revitalization Grants</vt:lpstr>
      <vt:lpstr>Paul Bruhn Historic Revitalization Grants</vt:lpstr>
      <vt:lpstr>Underrepresented Communities (URC) </vt:lpstr>
      <vt:lpstr>Thinking about applying?</vt:lpstr>
      <vt:lpstr>State, Tribal, Local, Plans &amp; Grants Division </vt:lpstr>
    </vt:vector>
  </TitlesOfParts>
  <Company>NPS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Funders Want?  The Federal Government Perspective</dc:title>
  <dc:creator>Megan J. Brown</dc:creator>
  <cp:lastModifiedBy>Konz, Madeline</cp:lastModifiedBy>
  <cp:revision>98</cp:revision>
  <dcterms:created xsi:type="dcterms:W3CDTF">2013-04-15T13:50:35Z</dcterms:created>
  <dcterms:modified xsi:type="dcterms:W3CDTF">2021-10-27T18:38:26Z</dcterms:modified>
</cp:coreProperties>
</file>