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849" r:id="rId2"/>
    <p:sldId id="858" r:id="rId3"/>
    <p:sldId id="850" r:id="rId4"/>
    <p:sldId id="844" r:id="rId5"/>
    <p:sldId id="857" r:id="rId6"/>
    <p:sldId id="846" r:id="rId7"/>
    <p:sldId id="851" r:id="rId8"/>
    <p:sldId id="852" r:id="rId9"/>
    <p:sldId id="845" r:id="rId10"/>
    <p:sldId id="847" r:id="rId11"/>
    <p:sldId id="262" r:id="rId12"/>
    <p:sldId id="859" r:id="rId13"/>
    <p:sldId id="854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178" autoAdjust="0"/>
  </p:normalViewPr>
  <p:slideViewPr>
    <p:cSldViewPr snapToGrid="0">
      <p:cViewPr varScale="1">
        <p:scale>
          <a:sx n="32" d="100"/>
          <a:sy n="32" d="100"/>
        </p:scale>
        <p:origin x="19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C93E05-B7A2-5A4D-AC2C-F3859944715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78DEBBD-3078-484B-AC09-1D4E8AE0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Tx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DEBBD-3078-484B-AC09-1D4E8AE07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7E3A-37FF-5D46-B03E-4CAF94382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5245" y="4784212"/>
            <a:ext cx="8779555" cy="674412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Board of Trustees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B7A2A-23C3-4B4A-B86B-BA40E4136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1419" y="5586467"/>
            <a:ext cx="8672717" cy="252689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City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F80FDE3-A79E-F249-8C2B-68678BD12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1419" y="5947672"/>
            <a:ext cx="8672717" cy="252689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Month, DATE, Year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E4C1E4-8BAD-7443-A95E-0296D8952C11}"/>
              </a:ext>
            </a:extLst>
          </p:cNvPr>
          <p:cNvSpPr/>
          <p:nvPr userDrawn="1"/>
        </p:nvSpPr>
        <p:spPr>
          <a:xfrm>
            <a:off x="1724926" y="5638364"/>
            <a:ext cx="76493" cy="515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9903F7-2E0C-4044-AFF6-DFDDEE04BA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0" y="409121"/>
            <a:ext cx="3752475" cy="980095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53FD405-FCBA-8D43-82EF-0601B74FD7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70800" y="1676400"/>
            <a:ext cx="2815648" cy="29280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24235C9-625D-204C-8002-E00BC8E733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86560" y="1676400"/>
            <a:ext cx="2815648" cy="292807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CF2CF89-8C9A-114A-9C14-53C4F10DAE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93920" y="1676400"/>
            <a:ext cx="2815648" cy="29280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7258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8AC6-6C60-E94C-8B7D-3AEA65911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466" y="342900"/>
            <a:ext cx="4184560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Insert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6EFB-FFFD-D542-B23D-3139FF92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62" y="342900"/>
            <a:ext cx="6607300" cy="5867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E4ED9-8109-9142-8259-C1C8B5C79E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5439" y="1676400"/>
            <a:ext cx="4206586" cy="4533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EFADE6-0CEE-0346-A814-05E15346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530F3B-A1BA-5845-988E-47F47D56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122FE2-2A6D-8D41-AFCA-37FADD8F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F04B-4708-1440-B14D-95D99DEE0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25" y="342900"/>
            <a:ext cx="4194000" cy="1104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Insert Header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5B9F7-F703-A248-8184-372363573D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5439" y="1676399"/>
            <a:ext cx="4206586" cy="4533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B407D6-F38D-0244-ABB3-14E7E38415F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19261" y="342900"/>
            <a:ext cx="6601239" cy="5867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3BCFB-E27B-674A-A3D5-C6723250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C29EE-F5E5-2D49-A385-C71E3F84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83D065-E7F0-4944-AA31-E28727C9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>
            <a:lum/>
          </a:blip>
          <a:srcRect/>
          <a:stretch>
            <a:fillRect l="-25000" t="2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B9BC-FCC0-3543-B87C-DD4786554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439" y="3139249"/>
            <a:ext cx="11043699" cy="1095927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2E197B-5F91-BD41-B4EB-8DD789A0F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4473225"/>
            <a:ext cx="11044238" cy="330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Questions? Please contact: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84F81D9-1B74-DD4C-A62E-6E58CF8E1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150" y="4906006"/>
            <a:ext cx="11043988" cy="330200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SPEAKER NAME  |  email address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D4C59DFC-A3C1-FF4B-8407-3BD5352AAE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380" y="405447"/>
            <a:ext cx="3752475" cy="9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EF30-0C8E-0F48-BC75-D564AA23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2752B-4960-0A4A-9BBB-C355C1572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F2ED-6ECC-534D-A0F1-7527ADEA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0DFAA-0ADE-9B48-96B5-207991EF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79775-D97D-EF4B-BFDA-8DE4AC04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D4E95-B80B-CC4E-B5BC-115408A04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73209" y="365125"/>
            <a:ext cx="2347292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52108-6022-1A49-BA52-32B5A04AD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439" y="365124"/>
            <a:ext cx="8518925" cy="584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86889-E9E0-0F4B-8A9D-593FCF29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0255E-B459-9249-A12E-B97E8922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0661D-C932-A846-B501-48E258EE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E68F-7D1E-FA47-9E11-1CB49933F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Header Here</a:t>
            </a:r>
            <a:br>
              <a:rPr lang="en-US"/>
            </a:br>
            <a:r>
              <a:rPr lang="en-US"/>
              <a:t>No More Than Two Lines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C917-D29C-1C46-B14A-F9B6B0D0D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8" y="1676400"/>
            <a:ext cx="5352223" cy="4533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B00073-041E-C64A-96C0-CCB09D6FCA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9873" y="1676400"/>
            <a:ext cx="5340629" cy="4533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DB00-852A-2D46-A134-538A4651FA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5B9D8-CCB9-7043-89AC-8CB4B40205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B12805-3934-5944-B346-BBBAC3DDF3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8340-1084-EA42-A721-E6A5CC242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Header Here</a:t>
            </a:r>
            <a:br>
              <a:rPr lang="en-US"/>
            </a:br>
            <a:r>
              <a:rPr lang="en-US"/>
              <a:t>No More Than Two Lines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F9AC-D191-7D41-9DA2-D378B2C8D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51C66-8DA0-AA4E-B9CE-4EAA9A21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D5BFF-0EA0-CE4B-A08E-376A1CD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21725-250A-1042-99CE-50C03848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C894-EDFE-DC44-8C3B-F0A6EE3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Agenda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C5250-487C-144B-86B9-1F9F94DC78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554" y="1736034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59D2F-5394-474E-95FB-C8C581220155}"/>
              </a:ext>
            </a:extLst>
          </p:cNvPr>
          <p:cNvSpPr/>
          <p:nvPr userDrawn="1"/>
        </p:nvSpPr>
        <p:spPr>
          <a:xfrm>
            <a:off x="577532" y="1692101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3D6AAFC-4BE0-C149-AD1D-D7CDE8154C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554" y="2604636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283B42-033F-8B43-B611-94011F3B827E}"/>
              </a:ext>
            </a:extLst>
          </p:cNvPr>
          <p:cNvSpPr/>
          <p:nvPr userDrawn="1"/>
        </p:nvSpPr>
        <p:spPr>
          <a:xfrm>
            <a:off x="577532" y="2560703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9D2CD54-40C5-0846-BD5D-5125D7C52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4554" y="3469341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57CEADA-55C1-244D-A343-D75795D80700}"/>
              </a:ext>
            </a:extLst>
          </p:cNvPr>
          <p:cNvSpPr/>
          <p:nvPr userDrawn="1"/>
        </p:nvSpPr>
        <p:spPr>
          <a:xfrm>
            <a:off x="577532" y="3425408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4318D7F-1D33-AF4B-9BAD-19B1AB47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4554" y="4334046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AFBC06-E05C-B54C-92E4-D146FC82A7EF}"/>
              </a:ext>
            </a:extLst>
          </p:cNvPr>
          <p:cNvSpPr/>
          <p:nvPr userDrawn="1"/>
        </p:nvSpPr>
        <p:spPr>
          <a:xfrm>
            <a:off x="577532" y="4290113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EC8361C-0885-844A-83A3-D0924ADB5B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4554" y="5218628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0FB6A7-D2FF-DD4E-B78D-306980DA2253}"/>
              </a:ext>
            </a:extLst>
          </p:cNvPr>
          <p:cNvSpPr/>
          <p:nvPr userDrawn="1"/>
        </p:nvSpPr>
        <p:spPr>
          <a:xfrm>
            <a:off x="577532" y="5174695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D9CC9E8-4A3D-0240-9515-4A345D58AB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2813" y="1736034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B5CC87-1D10-0A41-8A72-B57F5B7A09C5}"/>
              </a:ext>
            </a:extLst>
          </p:cNvPr>
          <p:cNvSpPr/>
          <p:nvPr userDrawn="1"/>
        </p:nvSpPr>
        <p:spPr>
          <a:xfrm>
            <a:off x="6195791" y="1692101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6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70101BB-5E79-914A-8D7C-77AC488F22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2813" y="2604636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AFA1AB-770D-A345-B46B-7A051C8A396E}"/>
              </a:ext>
            </a:extLst>
          </p:cNvPr>
          <p:cNvSpPr/>
          <p:nvPr userDrawn="1"/>
        </p:nvSpPr>
        <p:spPr>
          <a:xfrm>
            <a:off x="6195791" y="2560703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7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DBA4033-BC2B-C940-9438-2A7E8DC409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42813" y="3469341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F0007D-AE5D-6E43-AD95-094CA0645E2C}"/>
              </a:ext>
            </a:extLst>
          </p:cNvPr>
          <p:cNvSpPr/>
          <p:nvPr userDrawn="1"/>
        </p:nvSpPr>
        <p:spPr>
          <a:xfrm>
            <a:off x="6195791" y="3425408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8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BEE9619-714B-1042-AA6A-4FC61F18E2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42813" y="4334046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A2FDC23-4759-CA4F-A95D-A5D4856D475B}"/>
              </a:ext>
            </a:extLst>
          </p:cNvPr>
          <p:cNvSpPr/>
          <p:nvPr userDrawn="1"/>
        </p:nvSpPr>
        <p:spPr>
          <a:xfrm>
            <a:off x="6195791" y="4290113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9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016207B8-A1F3-BB48-BDB5-CCC319226A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2813" y="5218628"/>
            <a:ext cx="4691271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Type Agenda Item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218B6F-0548-CE4A-B462-D6766AE82AC3}"/>
              </a:ext>
            </a:extLst>
          </p:cNvPr>
          <p:cNvSpPr/>
          <p:nvPr userDrawn="1"/>
        </p:nvSpPr>
        <p:spPr>
          <a:xfrm>
            <a:off x="6195791" y="5174695"/>
            <a:ext cx="568117" cy="568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/>
              <a:t>10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754013C-E6F3-0E46-95F5-D9E49BE44FF5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923943A-2A88-824D-BE31-9D2F8EA5FAB4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8FB80B0-A34F-5D4D-B869-F6B9143C928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28DD-F51A-3340-9E16-2D432D4E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188" y="2779644"/>
            <a:ext cx="7605312" cy="17795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Presentation Section Title Must Take Up No More Than Three Lines of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CC55-EA7A-1148-9C43-A376B6790E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15188" y="4638261"/>
            <a:ext cx="7605312" cy="59634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Must be No More Than Two Lines of Text. Subhead Must be No More Than Two Lines of Text.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0BCB257-DDFE-484E-B279-F273E235AF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2997200" cy="6412044"/>
          </a:xfrm>
          <a:solidFill>
            <a:srgbClr val="7FD3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insert image or leave as blank color block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2DBDE-41B2-FD43-94B8-D134BFCDEB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0A1A1-E95A-0840-9BBB-34DC2ED0B9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D9C74-98CB-4349-ADED-81022D0E43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AE37EE2-3BB8-1243-96B0-868AF5205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832" y="2417052"/>
            <a:ext cx="7480520" cy="252689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DC4AF1-6298-6F47-8BFE-1DBED0D194CB}"/>
              </a:ext>
            </a:extLst>
          </p:cNvPr>
          <p:cNvSpPr/>
          <p:nvPr userDrawn="1"/>
        </p:nvSpPr>
        <p:spPr>
          <a:xfrm>
            <a:off x="4051338" y="2417052"/>
            <a:ext cx="76494" cy="252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4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E68F-7D1E-FA47-9E11-1CB49933F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Header Here</a:t>
            </a:r>
            <a:br>
              <a:rPr lang="en-US"/>
            </a:br>
            <a:r>
              <a:rPr lang="en-US"/>
              <a:t>No More Than Two Lines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C917-D29C-1C46-B14A-F9B6B0D0D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8" y="1676400"/>
            <a:ext cx="5352223" cy="4533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B00073-041E-C64A-96C0-CCB09D6FCA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9873" y="1676400"/>
            <a:ext cx="5340629" cy="4533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DB00-852A-2D46-A134-538A4651FA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5B9D8-CCB9-7043-89AC-8CB4B40205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B12805-3934-5944-B346-BBBAC3DDF3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B31793-9D8A-DA4E-AAF2-AE0C24A95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38" y="1681163"/>
            <a:ext cx="53582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9EC186C-D8D6-AA4A-B5CB-50C8798AF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38" y="2505075"/>
            <a:ext cx="535828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C772FA-2826-BF4F-9056-472680F19D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9873" y="1681163"/>
            <a:ext cx="53406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FF1825E-1ABA-994A-A8EF-0208D0E7D8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9873" y="2505075"/>
            <a:ext cx="53406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9B50DC2-3ACC-C143-8346-83CF5EE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B3C88-04C5-7248-8E50-8265EC03C9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7638E-F5C4-D44A-B688-F06E33EB7E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9637C-524B-074C-8579-9108C32DC8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48E013-B17B-1E44-895B-03A19B5C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E85C29E-8F9C-A143-97E7-DD8981C704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1500" y="1676400"/>
            <a:ext cx="3527508" cy="4533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58D4BB8-5FC2-784A-B18B-FF0B7DDB48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0060" y="1676400"/>
            <a:ext cx="3527508" cy="4533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1EF3A33-945D-EC4E-9E75-13A9B80638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1020" y="1676400"/>
            <a:ext cx="3527508" cy="4533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insert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25A9F-6139-8649-AF62-F88693F7AB1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84775B6-5CF8-8646-BEDC-FA4443C009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7345AD-8114-3541-9D64-AC85C5DD62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B9A-B39F-4947-A6A3-BE8853BE5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Header Here</a:t>
            </a:r>
            <a:br>
              <a:rPr lang="en-US"/>
            </a:br>
            <a:r>
              <a:rPr lang="en-US"/>
              <a:t>No More Than Two Lines of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3DF18E-894D-2641-8411-D9D289CF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74FDE8-4FA2-A24F-97F1-0CF62D5D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1EA3C9-7711-3D46-B6D1-404E0B9B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6CB4A-D045-C043-8B61-E02B95F9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75FFD-9550-8D4E-9450-916E40E7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2BDE7-5E9F-CF40-B0B6-22364C4F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C86021-50F1-0A4D-8155-27C339E7B2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2" y="6410389"/>
            <a:ext cx="12192000" cy="4781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39635-3B9E-1045-9232-72F8295B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247"/>
            <a:ext cx="11037639" cy="1095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F751-A603-FA45-83C2-A8D6162D2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677809"/>
            <a:ext cx="11049001" cy="452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8A7EA5-D723-3B42-8FBC-B1C94BC86BAB}"/>
              </a:ext>
            </a:extLst>
          </p:cNvPr>
          <p:cNvCxnSpPr/>
          <p:nvPr userDrawn="1"/>
        </p:nvCxnSpPr>
        <p:spPr>
          <a:xfrm rot="5400000">
            <a:off x="11099584" y="6642334"/>
            <a:ext cx="194151" cy="1588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74514C-3716-EE48-97FC-1113EA663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6647" y="6453011"/>
            <a:ext cx="49861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400463E-BA01-9744-BF45-D6F166FBD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3DB27F4-7B6A-8247-8C5C-B91FA363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65314" y="6460565"/>
            <a:ext cx="243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2A01BF-4B47-234E-8B08-80845CB19D8F}" type="datetime1">
              <a:rPr lang="en-US" smtClean="0"/>
              <a:pPr/>
              <a:t>10/28/2021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F21E2-B285-F24F-80E0-6A99362902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51" y="6557341"/>
            <a:ext cx="3203119" cy="18408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05727D-E520-874D-B4C6-4DFD39169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439" y="6460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4" r:id="rId12"/>
    <p:sldLayoutId id="2147483670" r:id="rId13"/>
    <p:sldLayoutId id="2147483671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  <p15:guide id="4" pos="7608" userDrawn="1">
          <p15:clr>
            <a:srgbClr val="F26B43"/>
          </p15:clr>
        </p15:guide>
        <p15:guide id="5" orient="horz" pos="216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  <p15:guide id="7" pos="360" userDrawn="1">
          <p15:clr>
            <a:srgbClr val="F26B43"/>
          </p15:clr>
        </p15:guide>
        <p15:guide id="8" pos="7320" userDrawn="1">
          <p15:clr>
            <a:srgbClr val="F26B43"/>
          </p15:clr>
        </p15:guide>
        <p15:guide id="9" orient="horz" pos="1056" userDrawn="1">
          <p15:clr>
            <a:srgbClr val="F26B43"/>
          </p15:clr>
        </p15:guide>
        <p15:guide id="10" orient="horz" pos="3936" userDrawn="1">
          <p15:clr>
            <a:srgbClr val="F26B43"/>
          </p15:clr>
        </p15:guide>
        <p15:guide id="11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savingplaces.org/connect/blogs/blogviewer?BlogKey=50ed8531-2a7c-43f2-bba3-cf32916d50d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830B-1CDA-4422-88D5-C9CC0BD05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22" y="2667736"/>
            <a:ext cx="8779555" cy="674412"/>
          </a:xfrm>
        </p:spPr>
        <p:txBody>
          <a:bodyPr/>
          <a:lstStyle/>
          <a:p>
            <a:r>
              <a:rPr lang="en-US" dirty="0"/>
              <a:t>National Trust Funding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00AFA-9398-4127-A2A0-85CDE198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4018" y="5629274"/>
            <a:ext cx="8672717" cy="252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Presentation to the National association of tribal preservation officers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B0AB6-B93D-43A5-907F-1541828D6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4018" y="5928169"/>
            <a:ext cx="8672717" cy="252689"/>
          </a:xfrm>
        </p:spPr>
        <p:txBody>
          <a:bodyPr/>
          <a:lstStyle/>
          <a:p>
            <a:r>
              <a:rPr lang="en-US" dirty="0"/>
              <a:t>October 27, 2021</a:t>
            </a:r>
          </a:p>
        </p:txBody>
      </p:sp>
    </p:spTree>
    <p:extLst>
      <p:ext uri="{BB962C8B-B14F-4D97-AF65-F5344CB8AC3E}">
        <p14:creationId xmlns:p14="http://schemas.microsoft.com/office/powerpoint/2010/main" val="270661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0C9-3301-4D04-A328-5BC7304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0"/>
            <a:ext cx="11037639" cy="109592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For More Information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2FCDFD-501A-4A0B-99AB-380CFD34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21860"/>
            <a:ext cx="11049001" cy="4524207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For Guidelines and Links to Application (November 1):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https://forum.savingplaces.org/tellingthefullhistoryfund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For Questions: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TellingtheFullHistory@SavingPlaces.org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0FA1119-37E4-40A3-92BB-2084B8B2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F3DA8-3ADF-4A62-9E63-4104C20E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8B14D3-A0B1-4150-B51A-812A09DD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555"/>
            <a:ext cx="12192000" cy="57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0C9-3301-4D04-A328-5BC7304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-6445"/>
            <a:ext cx="11037639" cy="1095927"/>
          </a:xfrm>
        </p:spPr>
        <p:txBody>
          <a:bodyPr anchor="b">
            <a:normAutofit/>
          </a:bodyPr>
          <a:lstStyle/>
          <a:p>
            <a:r>
              <a:rPr lang="en-US" sz="3200" dirty="0"/>
              <a:t>Small But Mighty Preservation Fund Grants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B45D835-EFF9-4D0E-AFE1-A2DB5A7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BD91300-BA9E-4D4E-808D-505420B54121}"/>
              </a:ext>
            </a:extLst>
          </p:cNvPr>
          <p:cNvSpPr txBox="1">
            <a:spLocks/>
          </p:cNvSpPr>
          <p:nvPr/>
        </p:nvSpPr>
        <p:spPr>
          <a:xfrm>
            <a:off x="2455524" y="1232899"/>
            <a:ext cx="9257015" cy="5054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Background:		</a:t>
            </a:r>
            <a:r>
              <a:rPr lang="en-US" sz="2000" dirty="0">
                <a:cs typeface="Calibri"/>
              </a:rPr>
              <a:t>Umbrella of </a:t>
            </a:r>
            <a:r>
              <a:rPr lang="en-US" sz="2000" dirty="0">
                <a:highlight>
                  <a:srgbClr val="FFFF00"/>
                </a:highlight>
                <a:cs typeface="Calibri"/>
              </a:rPr>
              <a:t>56+</a:t>
            </a:r>
            <a:r>
              <a:rPr lang="en-US" sz="2000" dirty="0">
                <a:cs typeface="Calibri"/>
              </a:rPr>
              <a:t> different state or regional funds</a:t>
            </a:r>
            <a:endParaRPr lang="en-US" sz="2000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Deadlines:</a:t>
            </a:r>
            <a:r>
              <a:rPr lang="en-US" sz="2000" dirty="0">
                <a:cs typeface="Calibri"/>
              </a:rPr>
              <a:t>		Feb. 1, June 1, Oct. 1 and out-of-round applications 			accepted in emergency situations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Grant Amount:		</a:t>
            </a:r>
            <a:r>
              <a:rPr lang="en-US" sz="2000" dirty="0">
                <a:cs typeface="Calibri"/>
              </a:rPr>
              <a:t>Between $2,500 - $5,000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Eligible Applicants:	</a:t>
            </a:r>
            <a:r>
              <a:rPr lang="en-US" sz="2000" dirty="0">
                <a:cs typeface="Calibri"/>
              </a:rPr>
              <a:t>P</a:t>
            </a:r>
            <a:r>
              <a:rPr lang="en-US" sz="2000" b="0" i="0" dirty="0">
                <a:effectLst/>
              </a:rPr>
              <a:t>ublic agencies (e.g., tribes, loca</a:t>
            </a:r>
            <a:r>
              <a:rPr lang="en-US" sz="2000" dirty="0"/>
              <a:t>l, state governments) 			and</a:t>
            </a:r>
            <a:r>
              <a:rPr lang="en-US" sz="2000" b="0" i="0" dirty="0">
                <a:effectLst/>
              </a:rPr>
              <a:t> 501(c)(3) or other nonprofit organizations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Eligible Projects: 	</a:t>
            </a:r>
            <a:r>
              <a:rPr lang="en-US" sz="2000" dirty="0">
                <a:cs typeface="Calibri"/>
              </a:rPr>
              <a:t>Planning, education and outreach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b="1" dirty="0">
                <a:cs typeface="Calibri"/>
              </a:rPr>
              <a:t>Match: 			</a:t>
            </a:r>
            <a:r>
              <a:rPr lang="en-US" sz="2000" dirty="0">
                <a:cs typeface="Calibri"/>
              </a:rPr>
              <a:t>1:1 required but due to pandemic, temporarily a</a:t>
            </a:r>
            <a:r>
              <a:rPr lang="en-US" sz="2000" i="0" dirty="0">
                <a:solidFill>
                  <a:srgbClr val="464646"/>
                </a:solidFill>
                <a:effectLst/>
              </a:rPr>
              <a:t>llowing f			or both cash and in-kind donations to count toward the 			one-to-one required match</a:t>
            </a:r>
            <a:endParaRPr lang="en-US" sz="20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011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0C9-3301-4D04-A328-5BC7304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0"/>
            <a:ext cx="11037639" cy="109592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For More Information on All Our Funding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2FCDFD-501A-4A0B-99AB-380CFD34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21860"/>
            <a:ext cx="11049001" cy="4524207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For Guidelines on All Our Programs: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https://forum.savingplaces.org/funding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For Questions: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Grants@SavingPlaces.org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0FA1119-37E4-40A3-92BB-2084B8B2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6EB1749-648E-44A7-99A0-CB56516B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5" y="18439"/>
            <a:ext cx="4850274" cy="1104900"/>
          </a:xfrm>
        </p:spPr>
        <p:txBody>
          <a:bodyPr/>
          <a:lstStyle/>
          <a:p>
            <a:r>
              <a:rPr lang="en-US" dirty="0"/>
              <a:t>National Impact Agenda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DD7E3BAB-9ED4-47C9-8C2E-8CF77B05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13" y="1123339"/>
            <a:ext cx="4747035" cy="5093108"/>
          </a:xfrm>
        </p:spPr>
        <p:txBody>
          <a:bodyPr>
            <a:normAutofit/>
          </a:bodyPr>
          <a:lstStyle/>
          <a:p>
            <a:pPr marL="0" marR="0" fontAlgn="ctr">
              <a:spcBef>
                <a:spcPts val="750"/>
              </a:spcBef>
              <a:spcAft>
                <a:spcPts val="750"/>
              </a:spcAft>
            </a:pPr>
            <a:r>
              <a:rPr lang="en-US" sz="2000" b="1" spc="3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Leading the Change Together:</a:t>
            </a:r>
            <a:br>
              <a:rPr lang="en-US" sz="2000" b="1" spc="3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en-US" sz="2000" b="1" spc="3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Draft Goals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Growing, Collaborative Networks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A Representative Movement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Climate Resilience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New, Modernized, Expanded Tools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Equitable Communities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An Engaged Public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spc="35" dirty="0">
                <a:effectLst/>
                <a:ea typeface="Times New Roman" panose="02020603050405020304" pitchFamily="18" charset="0"/>
              </a:rPr>
              <a:t>A Truer History</a:t>
            </a:r>
            <a:br>
              <a:rPr lang="en-US" sz="2000" spc="35" dirty="0">
                <a:effectLst/>
                <a:ea typeface="Times New Roman" panose="02020603050405020304" pitchFamily="18" charset="0"/>
              </a:rPr>
            </a:br>
            <a:endParaRPr lang="en-US" sz="2000" spc="35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000" b="1" spc="35" dirty="0">
                <a:latin typeface="+mj-lt"/>
                <a:ea typeface="Calibri" panose="020F0502020204030204" pitchFamily="34" charset="0"/>
              </a:rPr>
              <a:t>Learn more:</a:t>
            </a:r>
            <a:br>
              <a:rPr lang="en-US" sz="2000" b="1" spc="35" dirty="0">
                <a:latin typeface="+mj-lt"/>
                <a:ea typeface="Calibri" panose="020F0502020204030204" pitchFamily="34" charset="0"/>
              </a:rPr>
            </a:br>
            <a:r>
              <a:rPr lang="en-US" sz="2000" u="sng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forum.savingplaces.org/connect/blogs</a:t>
            </a:r>
            <a:endParaRPr lang="en-US" sz="2000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spc="35" dirty="0">
              <a:solidFill>
                <a:srgbClr val="565656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dirty="0">
              <a:solidFill>
                <a:srgbClr val="56565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CFAD7B2-2392-4CBD-B2DC-0248EE76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471" y="342900"/>
            <a:ext cx="6555753" cy="5867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E6ED4-D7DF-4850-8013-FE7F9D9D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4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5FB7-816C-4D5B-B6E7-10E9C319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22" y="326331"/>
            <a:ext cx="11037639" cy="10959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New Grant Opportunity: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Telling the Full History Preservation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D112-3349-4C45-8651-7BB98743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463E-BA01-9744-BF45-D6F166FBD0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A6E04-B131-458F-964D-D19F89DEE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86" y="1785746"/>
            <a:ext cx="7111381" cy="202279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4B6036B-F8BA-454B-B058-B871C5173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244" y="4172027"/>
            <a:ext cx="4470263" cy="20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E60C-B9ED-4676-BB53-A7D5CAC3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48" y="0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cs typeface="Calibri Light"/>
              </a:rPr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0FCCC-6A41-4CE6-BB82-26256DB140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0208" y="1777502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November 1, 2021:</a:t>
            </a:r>
            <a:r>
              <a:rPr lang="en-US" sz="2000" dirty="0">
                <a:cs typeface="Calibri"/>
              </a:rPr>
              <a:t>	Application Portal Opens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December 15, 2021:	</a:t>
            </a:r>
            <a:r>
              <a:rPr lang="en-US" sz="2000" dirty="0">
                <a:cs typeface="Calibri"/>
              </a:rPr>
              <a:t>Applications Due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March 1, 2002: 		</a:t>
            </a:r>
            <a:r>
              <a:rPr lang="en-US" sz="2000" dirty="0">
                <a:cs typeface="Calibri"/>
              </a:rPr>
              <a:t>Notification Sent to Applicants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marR="0" indent="0">
              <a:spcAft>
                <a:spcPts val="0"/>
              </a:spcAft>
              <a:buNone/>
            </a:pPr>
            <a:r>
              <a:rPr lang="en-US" sz="2000" b="1" dirty="0">
                <a:cs typeface="Calibri"/>
              </a:rPr>
              <a:t>April 1, 2022:		</a:t>
            </a:r>
            <a:r>
              <a:rPr lang="en-US" sz="2000" dirty="0">
                <a:cs typeface="Calibri"/>
              </a:rPr>
              <a:t>Grant Period Begins</a:t>
            </a:r>
            <a:br>
              <a:rPr lang="en-US" sz="2000" dirty="0">
                <a:cs typeface="Calibri"/>
              </a:rPr>
            </a:br>
            <a:endParaRPr lang="en-US" sz="2000" b="1" dirty="0">
              <a:cs typeface="Calibri"/>
            </a:endParaRPr>
          </a:p>
          <a:p>
            <a:pPr marL="0" marR="0" indent="0" fontAlgn="base">
              <a:spcAft>
                <a:spcPts val="0"/>
              </a:spcAft>
              <a:buNone/>
            </a:pPr>
            <a:r>
              <a:rPr lang="en-US" sz="2000" b="1" dirty="0">
                <a:cs typeface="Calibri"/>
              </a:rPr>
              <a:t>March 31, 2023: </a:t>
            </a:r>
            <a:r>
              <a:rPr lang="en-US" sz="2000" dirty="0">
                <a:cs typeface="Calibri"/>
              </a:rPr>
              <a:t>	Grant Period Ends (all projects 				must be complete by this date)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0" marR="0" indent="0" fontAlgn="base">
              <a:spcAft>
                <a:spcPts val="0"/>
              </a:spcAft>
              <a:buNone/>
            </a:pPr>
            <a:r>
              <a:rPr lang="en-US" sz="2000" b="1" dirty="0">
                <a:cs typeface="Calibri"/>
              </a:rPr>
              <a:t>July 29, 2023: 		</a:t>
            </a:r>
            <a:r>
              <a:rPr lang="en-US" sz="2000" dirty="0">
                <a:cs typeface="Calibri"/>
              </a:rPr>
              <a:t>Final Reports Due from 					Grantees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1DC30-E958-4821-80CC-813EF409BE1F}"/>
              </a:ext>
            </a:extLst>
          </p:cNvPr>
          <p:cNvSpPr/>
          <p:nvPr/>
        </p:nvSpPr>
        <p:spPr>
          <a:xfrm>
            <a:off x="3925367" y="1643700"/>
            <a:ext cx="6190698" cy="1286160"/>
          </a:xfrm>
          <a:custGeom>
            <a:avLst/>
            <a:gdLst>
              <a:gd name="connsiteX0" fmla="*/ 0 w 6190698"/>
              <a:gd name="connsiteY0" fmla="*/ 0 h 1286160"/>
              <a:gd name="connsiteX1" fmla="*/ 500884 w 6190698"/>
              <a:gd name="connsiteY1" fmla="*/ 0 h 1286160"/>
              <a:gd name="connsiteX2" fmla="*/ 877954 w 6190698"/>
              <a:gd name="connsiteY2" fmla="*/ 0 h 1286160"/>
              <a:gd name="connsiteX3" fmla="*/ 1564558 w 6190698"/>
              <a:gd name="connsiteY3" fmla="*/ 0 h 1286160"/>
              <a:gd name="connsiteX4" fmla="*/ 2065442 w 6190698"/>
              <a:gd name="connsiteY4" fmla="*/ 0 h 1286160"/>
              <a:gd name="connsiteX5" fmla="*/ 2566326 w 6190698"/>
              <a:gd name="connsiteY5" fmla="*/ 0 h 1286160"/>
              <a:gd name="connsiteX6" fmla="*/ 3252930 w 6190698"/>
              <a:gd name="connsiteY6" fmla="*/ 0 h 1286160"/>
              <a:gd name="connsiteX7" fmla="*/ 3691907 w 6190698"/>
              <a:gd name="connsiteY7" fmla="*/ 0 h 1286160"/>
              <a:gd name="connsiteX8" fmla="*/ 4378512 w 6190698"/>
              <a:gd name="connsiteY8" fmla="*/ 0 h 1286160"/>
              <a:gd name="connsiteX9" fmla="*/ 5065117 w 6190698"/>
              <a:gd name="connsiteY9" fmla="*/ 0 h 1286160"/>
              <a:gd name="connsiteX10" fmla="*/ 5627907 w 6190698"/>
              <a:gd name="connsiteY10" fmla="*/ 0 h 1286160"/>
              <a:gd name="connsiteX11" fmla="*/ 6190698 w 6190698"/>
              <a:gd name="connsiteY11" fmla="*/ 0 h 1286160"/>
              <a:gd name="connsiteX12" fmla="*/ 6190698 w 6190698"/>
              <a:gd name="connsiteY12" fmla="*/ 415858 h 1286160"/>
              <a:gd name="connsiteX13" fmla="*/ 6190698 w 6190698"/>
              <a:gd name="connsiteY13" fmla="*/ 805994 h 1286160"/>
              <a:gd name="connsiteX14" fmla="*/ 6190698 w 6190698"/>
              <a:gd name="connsiteY14" fmla="*/ 1286160 h 1286160"/>
              <a:gd name="connsiteX15" fmla="*/ 5627907 w 6190698"/>
              <a:gd name="connsiteY15" fmla="*/ 1286160 h 1286160"/>
              <a:gd name="connsiteX16" fmla="*/ 5065117 w 6190698"/>
              <a:gd name="connsiteY16" fmla="*/ 1286160 h 1286160"/>
              <a:gd name="connsiteX17" fmla="*/ 4378512 w 6190698"/>
              <a:gd name="connsiteY17" fmla="*/ 1286160 h 1286160"/>
              <a:gd name="connsiteX18" fmla="*/ 3815721 w 6190698"/>
              <a:gd name="connsiteY18" fmla="*/ 1286160 h 1286160"/>
              <a:gd name="connsiteX19" fmla="*/ 3438651 w 6190698"/>
              <a:gd name="connsiteY19" fmla="*/ 1286160 h 1286160"/>
              <a:gd name="connsiteX20" fmla="*/ 2999675 w 6190698"/>
              <a:gd name="connsiteY20" fmla="*/ 1286160 h 1286160"/>
              <a:gd name="connsiteX21" fmla="*/ 2313070 w 6190698"/>
              <a:gd name="connsiteY21" fmla="*/ 1286160 h 1286160"/>
              <a:gd name="connsiteX22" fmla="*/ 1750279 w 6190698"/>
              <a:gd name="connsiteY22" fmla="*/ 1286160 h 1286160"/>
              <a:gd name="connsiteX23" fmla="*/ 1311302 w 6190698"/>
              <a:gd name="connsiteY23" fmla="*/ 1286160 h 1286160"/>
              <a:gd name="connsiteX24" fmla="*/ 748512 w 6190698"/>
              <a:gd name="connsiteY24" fmla="*/ 1286160 h 1286160"/>
              <a:gd name="connsiteX25" fmla="*/ 0 w 6190698"/>
              <a:gd name="connsiteY25" fmla="*/ 1286160 h 1286160"/>
              <a:gd name="connsiteX26" fmla="*/ 0 w 6190698"/>
              <a:gd name="connsiteY26" fmla="*/ 896025 h 1286160"/>
              <a:gd name="connsiteX27" fmla="*/ 0 w 6190698"/>
              <a:gd name="connsiteY27" fmla="*/ 454443 h 1286160"/>
              <a:gd name="connsiteX28" fmla="*/ 0 w 6190698"/>
              <a:gd name="connsiteY28" fmla="*/ 0 h 128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0698" h="1286160" extrusionOk="0">
                <a:moveTo>
                  <a:pt x="0" y="0"/>
                </a:moveTo>
                <a:cubicBezTo>
                  <a:pt x="188563" y="-40911"/>
                  <a:pt x="379746" y="26843"/>
                  <a:pt x="500884" y="0"/>
                </a:cubicBezTo>
                <a:cubicBezTo>
                  <a:pt x="622022" y="-26843"/>
                  <a:pt x="765972" y="31807"/>
                  <a:pt x="877954" y="0"/>
                </a:cubicBezTo>
                <a:cubicBezTo>
                  <a:pt x="989936" y="-31807"/>
                  <a:pt x="1282928" y="60675"/>
                  <a:pt x="1564558" y="0"/>
                </a:cubicBezTo>
                <a:cubicBezTo>
                  <a:pt x="1846188" y="-60675"/>
                  <a:pt x="1854726" y="51037"/>
                  <a:pt x="2065442" y="0"/>
                </a:cubicBezTo>
                <a:cubicBezTo>
                  <a:pt x="2276158" y="-51037"/>
                  <a:pt x="2334043" y="19714"/>
                  <a:pt x="2566326" y="0"/>
                </a:cubicBezTo>
                <a:cubicBezTo>
                  <a:pt x="2798609" y="-19714"/>
                  <a:pt x="2997815" y="67984"/>
                  <a:pt x="3252930" y="0"/>
                </a:cubicBezTo>
                <a:cubicBezTo>
                  <a:pt x="3508045" y="-67984"/>
                  <a:pt x="3562075" y="18071"/>
                  <a:pt x="3691907" y="0"/>
                </a:cubicBezTo>
                <a:cubicBezTo>
                  <a:pt x="3821739" y="-18071"/>
                  <a:pt x="4091579" y="36776"/>
                  <a:pt x="4378512" y="0"/>
                </a:cubicBezTo>
                <a:cubicBezTo>
                  <a:pt x="4665446" y="-36776"/>
                  <a:pt x="4863115" y="51354"/>
                  <a:pt x="5065117" y="0"/>
                </a:cubicBezTo>
                <a:cubicBezTo>
                  <a:pt x="5267120" y="-51354"/>
                  <a:pt x="5445864" y="28527"/>
                  <a:pt x="5627907" y="0"/>
                </a:cubicBezTo>
                <a:cubicBezTo>
                  <a:pt x="5809950" y="-28527"/>
                  <a:pt x="6077724" y="66748"/>
                  <a:pt x="6190698" y="0"/>
                </a:cubicBezTo>
                <a:cubicBezTo>
                  <a:pt x="6213580" y="187074"/>
                  <a:pt x="6166195" y="214907"/>
                  <a:pt x="6190698" y="415858"/>
                </a:cubicBezTo>
                <a:cubicBezTo>
                  <a:pt x="6215201" y="616809"/>
                  <a:pt x="6156607" y="648962"/>
                  <a:pt x="6190698" y="805994"/>
                </a:cubicBezTo>
                <a:cubicBezTo>
                  <a:pt x="6224789" y="963026"/>
                  <a:pt x="6142132" y="1112175"/>
                  <a:pt x="6190698" y="1286160"/>
                </a:cubicBezTo>
                <a:cubicBezTo>
                  <a:pt x="5915903" y="1297460"/>
                  <a:pt x="5857641" y="1269315"/>
                  <a:pt x="5627907" y="1286160"/>
                </a:cubicBezTo>
                <a:cubicBezTo>
                  <a:pt x="5398173" y="1303005"/>
                  <a:pt x="5327424" y="1233412"/>
                  <a:pt x="5065117" y="1286160"/>
                </a:cubicBezTo>
                <a:cubicBezTo>
                  <a:pt x="4802810" y="1338908"/>
                  <a:pt x="4556787" y="1242948"/>
                  <a:pt x="4378512" y="1286160"/>
                </a:cubicBezTo>
                <a:cubicBezTo>
                  <a:pt x="4200237" y="1329372"/>
                  <a:pt x="4045658" y="1272572"/>
                  <a:pt x="3815721" y="1286160"/>
                </a:cubicBezTo>
                <a:cubicBezTo>
                  <a:pt x="3585784" y="1299748"/>
                  <a:pt x="3524096" y="1276943"/>
                  <a:pt x="3438651" y="1286160"/>
                </a:cubicBezTo>
                <a:cubicBezTo>
                  <a:pt x="3353206" y="1295377"/>
                  <a:pt x="3213523" y="1270329"/>
                  <a:pt x="2999675" y="1286160"/>
                </a:cubicBezTo>
                <a:cubicBezTo>
                  <a:pt x="2785827" y="1301991"/>
                  <a:pt x="2500092" y="1243181"/>
                  <a:pt x="2313070" y="1286160"/>
                </a:cubicBezTo>
                <a:cubicBezTo>
                  <a:pt x="2126049" y="1329139"/>
                  <a:pt x="1982231" y="1237232"/>
                  <a:pt x="1750279" y="1286160"/>
                </a:cubicBezTo>
                <a:cubicBezTo>
                  <a:pt x="1518327" y="1335088"/>
                  <a:pt x="1399283" y="1274299"/>
                  <a:pt x="1311302" y="1286160"/>
                </a:cubicBezTo>
                <a:cubicBezTo>
                  <a:pt x="1223321" y="1298021"/>
                  <a:pt x="961477" y="1230999"/>
                  <a:pt x="748512" y="1286160"/>
                </a:cubicBezTo>
                <a:cubicBezTo>
                  <a:pt x="535547" y="1341321"/>
                  <a:pt x="343138" y="1220501"/>
                  <a:pt x="0" y="1286160"/>
                </a:cubicBezTo>
                <a:cubicBezTo>
                  <a:pt x="-1475" y="1165071"/>
                  <a:pt x="41353" y="1020966"/>
                  <a:pt x="0" y="896025"/>
                </a:cubicBezTo>
                <a:cubicBezTo>
                  <a:pt x="-41353" y="771084"/>
                  <a:pt x="8712" y="672564"/>
                  <a:pt x="0" y="454443"/>
                </a:cubicBezTo>
                <a:cubicBezTo>
                  <a:pt x="-8712" y="236322"/>
                  <a:pt x="3049" y="139071"/>
                  <a:pt x="0" y="0"/>
                </a:cubicBezTo>
                <a:close/>
              </a:path>
            </a:pathLst>
          </a:custGeom>
          <a:noFill/>
          <a:ln w="31750" cap="rnd">
            <a:solidFill>
              <a:schemeClr val="accent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507E-3A90-4470-8958-AD94B9C0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277"/>
            <a:ext cx="4194000" cy="1104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Program Highlights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E297FAF-CE97-4BF2-96B6-74A95CBC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23FACA-C6DF-43C1-B8D9-B45C781B1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2450" y="1630185"/>
            <a:ext cx="10072296" cy="50807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Interpret and preserve historic places of importance to </a:t>
            </a:r>
            <a:r>
              <a:rPr lang="en-US" sz="2000" b="1" dirty="0">
                <a:cs typeface="Calibri"/>
              </a:rPr>
              <a:t>underrepresented communities</a:t>
            </a:r>
          </a:p>
          <a:p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Grants of </a:t>
            </a:r>
            <a:r>
              <a:rPr lang="en-US" sz="2000" b="1" dirty="0">
                <a:cs typeface="Calibri"/>
              </a:rPr>
              <a:t>$25,000 or $50,000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One-time</a:t>
            </a:r>
            <a:r>
              <a:rPr lang="en-US" sz="2000" dirty="0">
                <a:cs typeface="Calibri"/>
              </a:rPr>
              <a:t> funding opportunity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Can fund 100% </a:t>
            </a:r>
            <a:r>
              <a:rPr lang="en-US" sz="2000" dirty="0">
                <a:cs typeface="Calibri"/>
              </a:rPr>
              <a:t>of project costs</a:t>
            </a: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(no match required)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Will fund between </a:t>
            </a:r>
            <a:r>
              <a:rPr lang="en-US" sz="2000" b="1" dirty="0">
                <a:cs typeface="Calibri"/>
              </a:rPr>
              <a:t>60-80 projects</a:t>
            </a:r>
            <a:r>
              <a:rPr lang="en-US" sz="2000" dirty="0">
                <a:cs typeface="Calibri"/>
              </a:rPr>
              <a:t> across the country and in U.S. territories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5D18-C799-41C4-8E4A-757D780472EA}"/>
              </a:ext>
            </a:extLst>
          </p:cNvPr>
          <p:cNvSpPr txBox="1"/>
          <p:nvPr/>
        </p:nvSpPr>
        <p:spPr>
          <a:xfrm>
            <a:off x="9324562" y="57776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Stewart Udall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4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507E-3A90-4470-8958-AD94B9C0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277"/>
            <a:ext cx="4194000" cy="1104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Basic Eligibility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E297FAF-CE97-4BF2-96B6-74A95CBC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23FACA-C6DF-43C1-B8D9-B45C781B1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4787" y="1372229"/>
            <a:ext cx="8315415" cy="50807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Open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Tribal governments or THPO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501(c)3 nonprofit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Accredited college or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State or local gov’t agency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Applicant must have been </a:t>
            </a:r>
            <a:r>
              <a:rPr lang="en-US" sz="2000" b="1" dirty="0">
                <a:cs typeface="Calibri"/>
              </a:rPr>
              <a:t>impacted by the pandemic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Must be a </a:t>
            </a:r>
            <a:r>
              <a:rPr lang="en-US" sz="2000" b="1" dirty="0">
                <a:cs typeface="Calibri"/>
              </a:rPr>
              <a:t>humanities-based</a:t>
            </a:r>
            <a:r>
              <a:rPr lang="en-US" sz="2000" dirty="0">
                <a:cs typeface="Calibri"/>
              </a:rPr>
              <a:t> organization or must demonstrate past humanities-based work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Recipients of American Rescue Plan funds directly from NEH </a:t>
            </a:r>
            <a:r>
              <a:rPr lang="en-US" sz="2000" u="sng" dirty="0">
                <a:cs typeface="Calibri"/>
              </a:rPr>
              <a:t>may not </a:t>
            </a:r>
            <a:r>
              <a:rPr lang="en-US" sz="2000" dirty="0">
                <a:cs typeface="Calibri"/>
              </a:rPr>
              <a:t>apply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5D18-C799-41C4-8E4A-757D780472EA}"/>
              </a:ext>
            </a:extLst>
          </p:cNvPr>
          <p:cNvSpPr txBox="1"/>
          <p:nvPr/>
        </p:nvSpPr>
        <p:spPr>
          <a:xfrm>
            <a:off x="9324562" y="57776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Stewart Udall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47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57347A1-FCD8-4AF0-B6EF-8EC95E03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66" y="14280"/>
            <a:ext cx="4184560" cy="1104900"/>
          </a:xfrm>
        </p:spPr>
        <p:txBody>
          <a:bodyPr/>
          <a:lstStyle/>
          <a:p>
            <a:r>
              <a:rPr lang="en-US" dirty="0"/>
              <a:t>Funding Categories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E5732FB-BC9E-44F4-B5ED-C62462957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4786" y="2005002"/>
            <a:ext cx="10037491" cy="48529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Research, planning, and implementation of </a:t>
            </a:r>
            <a:r>
              <a:rPr lang="en-US" sz="2000" b="1" dirty="0">
                <a:cs typeface="Calibri"/>
              </a:rPr>
              <a:t>interpretive programs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Architectural </a:t>
            </a:r>
            <a:r>
              <a:rPr lang="en-US" sz="2000" b="1" dirty="0">
                <a:cs typeface="Calibri"/>
              </a:rPr>
              <a:t>design and planning </a:t>
            </a:r>
            <a:r>
              <a:rPr lang="en-US" sz="2000" dirty="0">
                <a:cs typeface="Calibri"/>
              </a:rPr>
              <a:t>to preserve and activate historic buildings and landscapes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Research and documentation to enable </a:t>
            </a:r>
            <a:r>
              <a:rPr lang="en-US" sz="2000" b="1" dirty="0">
                <a:cs typeface="Calibri"/>
              </a:rPr>
              <a:t>local, state, and federal landmark designations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Training workshops </a:t>
            </a:r>
            <a:r>
              <a:rPr lang="en-US" sz="2000" dirty="0">
                <a:cs typeface="Calibri"/>
              </a:rPr>
              <a:t>to preserve and interpret historic places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C9B62-DB4D-4028-964A-491E8907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B5884-8768-4928-AA66-C0E76F382C14}"/>
              </a:ext>
            </a:extLst>
          </p:cNvPr>
          <p:cNvSpPr txBox="1"/>
          <p:nvPr/>
        </p:nvSpPr>
        <p:spPr>
          <a:xfrm>
            <a:off x="9066245" y="57876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Minesh </a:t>
            </a:r>
            <a:r>
              <a:rPr lang="en-US" dirty="0" err="1">
                <a:solidFill>
                  <a:schemeClr val="bg1"/>
                </a:solidFill>
              </a:rPr>
              <a:t>Bacrania</a:t>
            </a:r>
            <a:endParaRPr lang="en-US" dirty="0" err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8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0C9-3301-4D04-A328-5BC7304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-6445"/>
            <a:ext cx="11037639" cy="1095927"/>
          </a:xfrm>
        </p:spPr>
        <p:txBody>
          <a:bodyPr anchor="b">
            <a:normAutofit/>
          </a:bodyPr>
          <a:lstStyle/>
          <a:p>
            <a:r>
              <a:rPr lang="en-US" sz="3200" dirty="0"/>
              <a:t>Examples of Allowable Expenses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A59BA7-FAE8-4272-8BA4-A98032E7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072" y="1704272"/>
            <a:ext cx="9359757" cy="452420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Supporting existing staff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directly working on the proposed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Hiring new staff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work on the proposed project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Obtaining the services of </a:t>
            </a: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consultants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with expertise directly related to the proposed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Eligible costs associated with an </a:t>
            </a: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in-person or virtual training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Designing and implementing innovative preservation </a:t>
            </a: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education and interpretative programs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Designing, producing, and marketing </a:t>
            </a: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printed materials or other media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B45D835-EFF9-4D0E-AFE1-A2DB5A7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0C9-3301-4D04-A328-5BC7304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-6445"/>
            <a:ext cx="11037639" cy="1095927"/>
          </a:xfrm>
        </p:spPr>
        <p:txBody>
          <a:bodyPr anchor="b">
            <a:normAutofit/>
          </a:bodyPr>
          <a:lstStyle/>
          <a:p>
            <a:r>
              <a:rPr lang="en-US" sz="3200" dirty="0"/>
              <a:t>Additional Criteria for Selecting Grantees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A59BA7-FAE8-4272-8BA4-A98032E7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37" y="1509143"/>
            <a:ext cx="9620893" cy="4524207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Degree to which the historic places and narratives fit within the NEH’s </a:t>
            </a:r>
            <a:r>
              <a:rPr lang="en-US" sz="2000" i="1" dirty="0">
                <a:effectLst/>
              </a:rPr>
              <a:t>A More Perfect Union: Exploring America’s Story and Commemorating its 250</a:t>
            </a:r>
            <a:r>
              <a:rPr lang="en-US" sz="2000" i="1" baseline="30000" dirty="0">
                <a:effectLst/>
              </a:rPr>
              <a:t>th</a:t>
            </a:r>
            <a:r>
              <a:rPr lang="en-US" sz="2000" i="1" dirty="0">
                <a:effectLst/>
              </a:rPr>
              <a:t> Anniversary </a:t>
            </a:r>
            <a:r>
              <a:rPr lang="en-US" sz="2000" dirty="0">
                <a:effectLst/>
              </a:rPr>
              <a:t>project. </a:t>
            </a:r>
            <a:r>
              <a:rPr lang="en-US" sz="2000" b="1" dirty="0">
                <a:effectLst/>
              </a:rPr>
              <a:t>This includes how the project addresses the experiences of Native Americans and other under-represented communities</a:t>
            </a:r>
            <a:r>
              <a:rPr lang="en-US" sz="2000" b="1" dirty="0"/>
              <a:t>.</a:t>
            </a:r>
            <a:endParaRPr lang="en-US" sz="2000" b="1" dirty="0">
              <a:effectLst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How the project will </a:t>
            </a:r>
            <a:r>
              <a:rPr lang="en-US" sz="2000" b="1" dirty="0">
                <a:effectLst/>
              </a:rPr>
              <a:t>engage the local community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</a:rPr>
              <a:t>Organizational capacity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L</a:t>
            </a:r>
            <a:r>
              <a:rPr lang="en-US" sz="2000" dirty="0">
                <a:effectLst/>
              </a:rPr>
              <a:t>ikelihood the project will be </a:t>
            </a:r>
            <a:r>
              <a:rPr lang="en-US" sz="2000" b="1" dirty="0">
                <a:effectLst/>
              </a:rPr>
              <a:t>completed as described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Feasibility of </a:t>
            </a:r>
            <a:r>
              <a:rPr lang="en-US" sz="2000" b="1" dirty="0">
                <a:effectLst/>
              </a:rPr>
              <a:t>timeline and budget</a:t>
            </a:r>
          </a:p>
          <a:p>
            <a:endParaRPr lang="en-US" sz="2000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B45D835-EFF9-4D0E-AFE1-A2DB5A7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647" y="6453011"/>
            <a:ext cx="4986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400463E-BA01-9744-BF45-D6F166FBD05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6160"/>
      </p:ext>
    </p:extLst>
  </p:cSld>
  <p:clrMapOvr>
    <a:masterClrMapping/>
  </p:clrMapOvr>
</p:sld>
</file>

<file path=ppt/theme/theme1.xml><?xml version="1.0" encoding="utf-8"?>
<a:theme xmlns:a="http://schemas.openxmlformats.org/drawingml/2006/main" name="NTHP Theme">
  <a:themeElements>
    <a:clrScheme name="NTHP">
      <a:dk1>
        <a:srgbClr val="1A1818"/>
      </a:dk1>
      <a:lt1>
        <a:srgbClr val="FFFFFF"/>
      </a:lt1>
      <a:dk2>
        <a:srgbClr val="1A1818"/>
      </a:dk2>
      <a:lt2>
        <a:srgbClr val="FFFFFF"/>
      </a:lt2>
      <a:accent1>
        <a:srgbClr val="005D89"/>
      </a:accent1>
      <a:accent2>
        <a:srgbClr val="80CCE7"/>
      </a:accent2>
      <a:accent3>
        <a:srgbClr val="F5BC25"/>
      </a:accent3>
      <a:accent4>
        <a:srgbClr val="009386"/>
      </a:accent4>
      <a:accent5>
        <a:srgbClr val="D5532B"/>
      </a:accent5>
      <a:accent6>
        <a:srgbClr val="9A1630"/>
      </a:accent6>
      <a:hlink>
        <a:srgbClr val="80CCE7"/>
      </a:hlink>
      <a:folHlink>
        <a:srgbClr val="005D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 October 2021 DRAFT  -  Read-Only" id="{5F263807-0C7F-4B13-B66E-7355EA5D1064}" vid="{D08ED0DA-6142-4010-97AC-E76295331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Board Preservation Oct 21</Template>
  <TotalTime>1641</TotalTime>
  <Words>684</Words>
  <Application>Microsoft Office PowerPoint</Application>
  <PresentationFormat>Widescreen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Symbol</vt:lpstr>
      <vt:lpstr>NTHP Theme</vt:lpstr>
      <vt:lpstr>National Trust Funding Programs</vt:lpstr>
      <vt:lpstr>National Impact Agenda</vt:lpstr>
      <vt:lpstr>New Grant Opportunity: Telling the Full History Preservation Fund</vt:lpstr>
      <vt:lpstr>Important Dates</vt:lpstr>
      <vt:lpstr>Program Highlights</vt:lpstr>
      <vt:lpstr>Basic Eligibility</vt:lpstr>
      <vt:lpstr>Funding Categories</vt:lpstr>
      <vt:lpstr>Examples of Allowable Expenses</vt:lpstr>
      <vt:lpstr>Additional Criteria for Selecting Grantees</vt:lpstr>
      <vt:lpstr>For More Information</vt:lpstr>
      <vt:lpstr>PowerPoint Presentation</vt:lpstr>
      <vt:lpstr>Small But Mighty Preservation Fund Grants</vt:lpstr>
      <vt:lpstr>For More Information on All Our 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Maxwell</dc:creator>
  <cp:lastModifiedBy>Renee Kuhlman</cp:lastModifiedBy>
  <cp:revision>137</cp:revision>
  <cp:lastPrinted>2021-10-27T13:18:03Z</cp:lastPrinted>
  <dcterms:created xsi:type="dcterms:W3CDTF">2021-10-06T13:11:52Z</dcterms:created>
  <dcterms:modified xsi:type="dcterms:W3CDTF">2021-10-28T18:51:29Z</dcterms:modified>
</cp:coreProperties>
</file>